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5.jpeg" /><Relationship Id="rId2" Type="http://schemas.openxmlformats.org/officeDocument/2006/relationships/image" Target="../media/image14.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6.jpeg" /><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 Id="rId4" Type="http://schemas.openxmlformats.org/officeDocument/2006/relationships/image" Target="../media/image7.jpeg"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 Id="rId4" Type="http://schemas.openxmlformats.org/officeDocument/2006/relationships/image" Target="../media/image10.jpeg" /></Relationships>
</file>

<file path=ppt/slides/_rels/slide8.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image" Target="../media/image12.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3409452"/>
            <a:ext cx="8610600" cy="1938992"/>
          </a:xfrm>
          <a:prstGeom prst="rect">
            <a:avLst/>
          </a:prstGeom>
          <a:noFill/>
        </p:spPr>
        <p:txBody>
          <a:bodyPr wrap="square" rtlCol="0">
            <a:spAutoFit/>
          </a:bodyPr>
          <a:lstStyle/>
          <a:p>
            <a:r>
              <a:rPr lang="en-US" sz="2400" dirty="0"/>
              <a:t>STUDENT NAME: </a:t>
            </a:r>
            <a:r>
              <a:rPr lang="en-US" sz="2400" dirty="0" err="1"/>
              <a:t>Nancy.V</a:t>
            </a:r>
            <a:endParaRPr lang="en-US" sz="2400" dirty="0"/>
          </a:p>
          <a:p>
            <a:r>
              <a:rPr lang="en-US" sz="2400" dirty="0"/>
              <a:t>REGISTER NO: 312208973</a:t>
            </a:r>
          </a:p>
          <a:p>
            <a:r>
              <a:rPr lang="en-US" sz="2400" dirty="0"/>
              <a:t>DEPARTMENT: commerce </a:t>
            </a:r>
          </a:p>
          <a:p>
            <a:r>
              <a:rPr lang="en-US" sz="2400" dirty="0"/>
              <a:t>COLLEGE : </a:t>
            </a:r>
            <a:r>
              <a:rPr lang="en-US" sz="2400" dirty="0" err="1"/>
              <a:t>chevaliar</a:t>
            </a:r>
            <a:r>
              <a:rPr lang="en-US" sz="2400" dirty="0"/>
              <a:t> T Thomas Elizabeth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ACA7D7E-E8EB-9DF5-1A68-B1B09F908D72}"/>
              </a:ext>
            </a:extLst>
          </p:cNvPr>
          <p:cNvSpPr txBox="1"/>
          <p:nvPr/>
        </p:nvSpPr>
        <p:spPr>
          <a:xfrm>
            <a:off x="739775" y="1721528"/>
            <a:ext cx="6109138" cy="369332"/>
          </a:xfrm>
          <a:prstGeom prst="rect">
            <a:avLst/>
          </a:prstGeom>
          <a:noFill/>
        </p:spPr>
        <p:txBody>
          <a:bodyPr wrap="square">
            <a:spAutoFit/>
          </a:bodyPr>
          <a:lstStyle/>
          <a:p>
            <a:r>
              <a:rPr lang="en-US" b="1" i="0" dirty="0">
                <a:solidFill>
                  <a:srgbClr val="273239"/>
                </a:solidFill>
                <a:effectLst/>
                <a:highlight>
                  <a:srgbClr val="FFFFFF"/>
                </a:highlight>
                <a:latin typeface="Nunito" panose="02000000000000000000" pitchFamily="2" charset="0"/>
              </a:rPr>
              <a:t>Identifying Performance Drivers</a:t>
            </a:r>
            <a:endParaRPr lang="en-US" b="1" dirty="0"/>
          </a:p>
        </p:txBody>
      </p:sp>
      <p:sp>
        <p:nvSpPr>
          <p:cNvPr id="7" name="TextBox 6">
            <a:extLst>
              <a:ext uri="{FF2B5EF4-FFF2-40B4-BE49-F238E27FC236}">
                <a16:creationId xmlns:a16="http://schemas.microsoft.com/office/drawing/2014/main" id="{D4DED9E1-9A42-F16C-D467-4593D29CD328}"/>
              </a:ext>
            </a:extLst>
          </p:cNvPr>
          <p:cNvSpPr txBox="1"/>
          <p:nvPr/>
        </p:nvSpPr>
        <p:spPr>
          <a:xfrm>
            <a:off x="739775" y="2090860"/>
            <a:ext cx="6109138" cy="369332"/>
          </a:xfrm>
          <a:prstGeom prst="rect">
            <a:avLst/>
          </a:prstGeom>
          <a:noFill/>
        </p:spPr>
        <p:txBody>
          <a:bodyPr wrap="square">
            <a:spAutoFit/>
          </a:bodyPr>
          <a:lstStyle/>
          <a:p>
            <a:r>
              <a:rPr lang="en-US" b="1" i="0" dirty="0">
                <a:solidFill>
                  <a:srgbClr val="273239"/>
                </a:solidFill>
                <a:effectLst/>
                <a:highlight>
                  <a:srgbClr val="FFFFFF"/>
                </a:highlight>
                <a:latin typeface="Nunito" pitchFamily="2" charset="0"/>
              </a:rPr>
              <a:t>Benchmarking Performance Metrics</a:t>
            </a:r>
            <a:endParaRPr lang="en-US" dirty="0"/>
          </a:p>
        </p:txBody>
      </p:sp>
      <p:sp>
        <p:nvSpPr>
          <p:cNvPr id="11" name="TextBox 10">
            <a:extLst>
              <a:ext uri="{FF2B5EF4-FFF2-40B4-BE49-F238E27FC236}">
                <a16:creationId xmlns:a16="http://schemas.microsoft.com/office/drawing/2014/main" id="{02CE21CC-567B-A959-69F6-BBC87B875D08}"/>
              </a:ext>
            </a:extLst>
          </p:cNvPr>
          <p:cNvSpPr txBox="1"/>
          <p:nvPr/>
        </p:nvSpPr>
        <p:spPr>
          <a:xfrm>
            <a:off x="739775" y="2521182"/>
            <a:ext cx="6109138" cy="369332"/>
          </a:xfrm>
          <a:prstGeom prst="rect">
            <a:avLst/>
          </a:prstGeom>
          <a:noFill/>
        </p:spPr>
        <p:txBody>
          <a:bodyPr wrap="square">
            <a:spAutoFit/>
          </a:bodyPr>
          <a:lstStyle/>
          <a:p>
            <a:r>
              <a:rPr lang="en-US" b="1" i="0" dirty="0">
                <a:solidFill>
                  <a:srgbClr val="273239"/>
                </a:solidFill>
                <a:effectLst/>
                <a:highlight>
                  <a:srgbClr val="FFFFFF"/>
                </a:highlight>
                <a:latin typeface="Nunito" pitchFamily="2" charset="0"/>
              </a:rPr>
              <a:t>Predictive Modeling for Performance Forecasting</a:t>
            </a:r>
            <a:endParaRPr lang="en-US" dirty="0"/>
          </a:p>
        </p:txBody>
      </p:sp>
      <p:sp>
        <p:nvSpPr>
          <p:cNvPr id="13" name="TextBox 12">
            <a:extLst>
              <a:ext uri="{FF2B5EF4-FFF2-40B4-BE49-F238E27FC236}">
                <a16:creationId xmlns:a16="http://schemas.microsoft.com/office/drawing/2014/main" id="{BFD65787-C656-617F-DB8B-4ED1006974B7}"/>
              </a:ext>
            </a:extLst>
          </p:cNvPr>
          <p:cNvSpPr txBox="1"/>
          <p:nvPr/>
        </p:nvSpPr>
        <p:spPr>
          <a:xfrm>
            <a:off x="739775" y="2951504"/>
            <a:ext cx="6109138" cy="369332"/>
          </a:xfrm>
          <a:prstGeom prst="rect">
            <a:avLst/>
          </a:prstGeom>
          <a:noFill/>
        </p:spPr>
        <p:txBody>
          <a:bodyPr wrap="square">
            <a:spAutoFit/>
          </a:bodyPr>
          <a:lstStyle/>
          <a:p>
            <a:r>
              <a:rPr lang="en-US" b="1" i="0" dirty="0">
                <a:solidFill>
                  <a:srgbClr val="273239"/>
                </a:solidFill>
                <a:effectLst/>
                <a:highlight>
                  <a:srgbClr val="FFFFFF"/>
                </a:highlight>
                <a:latin typeface="Nunito" pitchFamily="2" charset="0"/>
              </a:rPr>
              <a:t>Informing Performance Improvement Strategies</a:t>
            </a:r>
            <a:endParaRPr lang="en-US" dirty="0"/>
          </a:p>
        </p:txBody>
      </p:sp>
      <p:sp>
        <p:nvSpPr>
          <p:cNvPr id="16" name="TextBox 15">
            <a:extLst>
              <a:ext uri="{FF2B5EF4-FFF2-40B4-BE49-F238E27FC236}">
                <a16:creationId xmlns:a16="http://schemas.microsoft.com/office/drawing/2014/main" id="{5BED4074-CF94-846D-FA87-4892AE35DE21}"/>
              </a:ext>
            </a:extLst>
          </p:cNvPr>
          <p:cNvSpPr txBox="1"/>
          <p:nvPr/>
        </p:nvSpPr>
        <p:spPr>
          <a:xfrm>
            <a:off x="739775" y="3359734"/>
            <a:ext cx="6109138" cy="369332"/>
          </a:xfrm>
          <a:prstGeom prst="rect">
            <a:avLst/>
          </a:prstGeom>
          <a:noFill/>
        </p:spPr>
        <p:txBody>
          <a:bodyPr wrap="square">
            <a:spAutoFit/>
          </a:bodyPr>
          <a:lstStyle/>
          <a:p>
            <a:r>
              <a:rPr lang="en-US" b="1" i="0" dirty="0">
                <a:solidFill>
                  <a:srgbClr val="040C28"/>
                </a:solidFill>
                <a:effectLst/>
                <a:highlight>
                  <a:srgbClr val="D3E3FD"/>
                </a:highlight>
                <a:latin typeface="Google Sans"/>
              </a:rPr>
              <a:t>planning, monitoring, reviewing and rewarding</a:t>
            </a:r>
            <a:endParaRPr lang="en-US" b="1" dirty="0"/>
          </a:p>
        </p:txBody>
      </p:sp>
      <p:pic>
        <p:nvPicPr>
          <p:cNvPr id="17" name="Picture 16">
            <a:extLst>
              <a:ext uri="{FF2B5EF4-FFF2-40B4-BE49-F238E27FC236}">
                <a16:creationId xmlns:a16="http://schemas.microsoft.com/office/drawing/2014/main" id="{AC2C6035-825A-C254-86A3-368C3F4FD8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2768" y="1150028"/>
            <a:ext cx="5124450" cy="474594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3E8C3A22-4DFB-CE98-0D2E-7C2988C397D5}"/>
              </a:ext>
            </a:extLst>
          </p:cNvPr>
          <p:cNvSpPr txBox="1"/>
          <p:nvPr/>
        </p:nvSpPr>
        <p:spPr>
          <a:xfrm>
            <a:off x="755332" y="1443156"/>
            <a:ext cx="5557942" cy="1754326"/>
          </a:xfrm>
          <a:prstGeom prst="rect">
            <a:avLst/>
          </a:prstGeom>
          <a:noFill/>
        </p:spPr>
        <p:txBody>
          <a:bodyPr wrap="square">
            <a:spAutoFit/>
          </a:bodyPr>
          <a:lstStyle/>
          <a:p>
            <a:r>
              <a:rPr lang="en-US" b="1" i="0" dirty="0">
                <a:solidFill>
                  <a:srgbClr val="1F1F1F"/>
                </a:solidFill>
                <a:effectLst/>
                <a:highlight>
                  <a:srgbClr val="FFFFFF"/>
                </a:highlight>
                <a:latin typeface="Google Sans"/>
              </a:rPr>
              <a:t>Typically, at least a portion of an employee's performance evaluation includes a review of outcome metrics or progress against previously identified goals . In the corporate sector, for example, part of an employee's performance evaluation might include a review of sales generated or company growth targets</a:t>
            </a:r>
            <a:endParaRPr lang="en-US" b="1" dirty="0"/>
          </a:p>
        </p:txBody>
      </p:sp>
      <p:pic>
        <p:nvPicPr>
          <p:cNvPr id="10" name="Picture 9">
            <a:extLst>
              <a:ext uri="{FF2B5EF4-FFF2-40B4-BE49-F238E27FC236}">
                <a16:creationId xmlns:a16="http://schemas.microsoft.com/office/drawing/2014/main" id="{075769E3-E357-19AA-0099-D6149A09B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354" y="3197482"/>
            <a:ext cx="8096250" cy="35909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B733B14-45A9-C2C7-B8E0-AE4915A79FC8}"/>
              </a:ext>
            </a:extLst>
          </p:cNvPr>
          <p:cNvSpPr txBox="1"/>
          <p:nvPr/>
        </p:nvSpPr>
        <p:spPr>
          <a:xfrm>
            <a:off x="1249895" y="1690520"/>
            <a:ext cx="6109138" cy="646331"/>
          </a:xfrm>
          <a:prstGeom prst="rect">
            <a:avLst/>
          </a:prstGeom>
          <a:noFill/>
        </p:spPr>
        <p:txBody>
          <a:bodyPr wrap="square">
            <a:spAutoFit/>
          </a:bodyPr>
          <a:lstStyle/>
          <a:p>
            <a:r>
              <a:rPr lang="en-US" b="1" i="0" dirty="0">
                <a:solidFill>
                  <a:srgbClr val="1F1F1F"/>
                </a:solidFill>
                <a:effectLst/>
                <a:highlight>
                  <a:srgbClr val="FFFFFF"/>
                </a:highlight>
                <a:latin typeface="Google Sans"/>
              </a:rPr>
              <a:t>We can conclude that </a:t>
            </a:r>
            <a:r>
              <a:rPr lang="en-US" b="1" i="0" dirty="0">
                <a:solidFill>
                  <a:srgbClr val="040C28"/>
                </a:solidFill>
                <a:effectLst/>
                <a:latin typeface="Google Sans"/>
              </a:rPr>
              <a:t>the company should provide a better environment as it increases the performance drastically</a:t>
            </a:r>
            <a:endParaRPr lang="en-US" b="1" dirty="0"/>
          </a:p>
        </p:txBody>
      </p:sp>
      <p:sp>
        <p:nvSpPr>
          <p:cNvPr id="8" name="TextBox 7">
            <a:extLst>
              <a:ext uri="{FF2B5EF4-FFF2-40B4-BE49-F238E27FC236}">
                <a16:creationId xmlns:a16="http://schemas.microsoft.com/office/drawing/2014/main" id="{A7737388-21DC-4C43-B7F0-1EEB5FB32DC4}"/>
              </a:ext>
            </a:extLst>
          </p:cNvPr>
          <p:cNvSpPr txBox="1"/>
          <p:nvPr/>
        </p:nvSpPr>
        <p:spPr>
          <a:xfrm>
            <a:off x="1249895" y="2505670"/>
            <a:ext cx="5181718" cy="923330"/>
          </a:xfrm>
          <a:prstGeom prst="rect">
            <a:avLst/>
          </a:prstGeom>
          <a:noFill/>
        </p:spPr>
        <p:txBody>
          <a:bodyPr wrap="square">
            <a:spAutoFit/>
          </a:bodyPr>
          <a:lstStyle/>
          <a:p>
            <a:r>
              <a:rPr lang="en-US" b="1" i="0" dirty="0">
                <a:solidFill>
                  <a:srgbClr val="040C28"/>
                </a:solidFill>
                <a:effectLst/>
                <a:highlight>
                  <a:srgbClr val="D3E3FD"/>
                </a:highlight>
                <a:latin typeface="Google Sans"/>
              </a:rPr>
              <a:t>• briefly summarize a person's performance during the review period, highlighting their key strengths and something they can improve upon</a:t>
            </a:r>
            <a:r>
              <a:rPr lang="en-US" b="1" i="0" dirty="0">
                <a:solidFill>
                  <a:srgbClr val="474747"/>
                </a:solidFill>
                <a:effectLst/>
                <a:highlight>
                  <a:srgbClr val="FFFFFF"/>
                </a:highlight>
                <a:latin typeface="Google Sans"/>
              </a:rPr>
              <a:t>:</a:t>
            </a:r>
            <a:endParaRPr lang="en-US" b="1"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6DE4E3A-F49E-B393-8284-C6351312D27B}"/>
              </a:ext>
            </a:extLst>
          </p:cNvPr>
          <p:cNvSpPr txBox="1"/>
          <p:nvPr/>
        </p:nvSpPr>
        <p:spPr>
          <a:xfrm>
            <a:off x="486994" y="2054271"/>
            <a:ext cx="6937673" cy="369332"/>
          </a:xfrm>
          <a:prstGeom prst="rect">
            <a:avLst/>
          </a:prstGeom>
          <a:noFill/>
        </p:spPr>
        <p:txBody>
          <a:bodyPr wrap="square">
            <a:spAutoFit/>
          </a:bodyPr>
          <a:lstStyle/>
          <a:p>
            <a:pPr marL="342900" indent="-342900">
              <a:buFont typeface="Arial" panose="020B0604020202020204" pitchFamily="34" charset="0"/>
              <a:buChar char="•"/>
            </a:pPr>
            <a:r>
              <a:rPr lang="en-US" b="1" i="0" dirty="0">
                <a:solidFill>
                  <a:srgbClr val="040C28"/>
                </a:solidFill>
                <a:effectLst/>
                <a:highlight>
                  <a:srgbClr val="D3E3FD"/>
                </a:highlight>
                <a:latin typeface="Google Sans"/>
              </a:rPr>
              <a:t>• identify the specific area of performance that is problematic</a:t>
            </a:r>
            <a:r>
              <a:rPr lang="en-US" b="1" i="0" dirty="0">
                <a:solidFill>
                  <a:srgbClr val="474747"/>
                </a:solidFill>
                <a:effectLst/>
                <a:highlight>
                  <a:srgbClr val="FFFFFF"/>
                </a:highlight>
                <a:latin typeface="Google Sans"/>
              </a:rPr>
              <a:t>, </a:t>
            </a:r>
            <a:endParaRPr lang="en-US" b="1" dirty="0"/>
          </a:p>
        </p:txBody>
      </p:sp>
      <p:sp>
        <p:nvSpPr>
          <p:cNvPr id="13" name="TextBox 12">
            <a:extLst>
              <a:ext uri="{FF2B5EF4-FFF2-40B4-BE49-F238E27FC236}">
                <a16:creationId xmlns:a16="http://schemas.microsoft.com/office/drawing/2014/main" id="{67B24D5F-424D-8887-AA08-CAEC39DE3ECF}"/>
              </a:ext>
            </a:extLst>
          </p:cNvPr>
          <p:cNvSpPr txBox="1"/>
          <p:nvPr/>
        </p:nvSpPr>
        <p:spPr>
          <a:xfrm>
            <a:off x="913675" y="4787010"/>
            <a:ext cx="6109138" cy="369332"/>
          </a:xfrm>
          <a:prstGeom prst="rect">
            <a:avLst/>
          </a:prstGeom>
          <a:noFill/>
        </p:spPr>
        <p:txBody>
          <a:bodyPr wrap="square">
            <a:spAutoFit/>
          </a:bodyPr>
          <a:lstStyle/>
          <a:p>
            <a:r>
              <a:rPr lang="en-US" b="1" i="0" dirty="0">
                <a:solidFill>
                  <a:srgbClr val="040C28"/>
                </a:solidFill>
                <a:effectLst/>
                <a:highlight>
                  <a:srgbClr val="D3E3FD"/>
                </a:highlight>
                <a:latin typeface="Google Sans"/>
              </a:rPr>
              <a:t>• using array formula and dynamic range name methods</a:t>
            </a:r>
            <a:endParaRPr lang="en-US" b="1" dirty="0"/>
          </a:p>
        </p:txBody>
      </p:sp>
      <p:sp>
        <p:nvSpPr>
          <p:cNvPr id="15" name="TextBox 14">
            <a:extLst>
              <a:ext uri="{FF2B5EF4-FFF2-40B4-BE49-F238E27FC236}">
                <a16:creationId xmlns:a16="http://schemas.microsoft.com/office/drawing/2014/main" id="{962CB797-8762-913D-F41E-743B3650CA90}"/>
              </a:ext>
            </a:extLst>
          </p:cNvPr>
          <p:cNvSpPr txBox="1"/>
          <p:nvPr/>
        </p:nvSpPr>
        <p:spPr>
          <a:xfrm>
            <a:off x="901262" y="2564368"/>
            <a:ext cx="6109138" cy="369332"/>
          </a:xfrm>
          <a:prstGeom prst="rect">
            <a:avLst/>
          </a:prstGeom>
          <a:noFill/>
        </p:spPr>
        <p:txBody>
          <a:bodyPr wrap="square">
            <a:spAutoFit/>
          </a:bodyPr>
          <a:lstStyle/>
          <a:p>
            <a:r>
              <a:rPr lang="en-US" b="1" i="0" dirty="0">
                <a:solidFill>
                  <a:srgbClr val="040C28"/>
                </a:solidFill>
                <a:effectLst/>
                <a:highlight>
                  <a:srgbClr val="D3E3FD"/>
                </a:highlight>
                <a:latin typeface="Google Sans"/>
              </a:rPr>
              <a:t>• who, what, when, where, and why or how</a:t>
            </a:r>
            <a:endParaRPr lang="en-US" b="1" dirty="0"/>
          </a:p>
        </p:txBody>
      </p:sp>
      <p:sp>
        <p:nvSpPr>
          <p:cNvPr id="17" name="TextBox 16">
            <a:extLst>
              <a:ext uri="{FF2B5EF4-FFF2-40B4-BE49-F238E27FC236}">
                <a16:creationId xmlns:a16="http://schemas.microsoft.com/office/drawing/2014/main" id="{08B3BCCA-D2F9-D75D-06FF-2B594DE8E001}"/>
              </a:ext>
            </a:extLst>
          </p:cNvPr>
          <p:cNvSpPr txBox="1"/>
          <p:nvPr/>
        </p:nvSpPr>
        <p:spPr>
          <a:xfrm>
            <a:off x="913675" y="3102530"/>
            <a:ext cx="6109138" cy="369332"/>
          </a:xfrm>
          <a:prstGeom prst="rect">
            <a:avLst/>
          </a:prstGeom>
          <a:noFill/>
        </p:spPr>
        <p:txBody>
          <a:bodyPr wrap="square">
            <a:spAutoFit/>
          </a:bodyPr>
          <a:lstStyle/>
          <a:p>
            <a:r>
              <a:rPr lang="en-US" b="1" i="0" dirty="0">
                <a:solidFill>
                  <a:srgbClr val="040C28"/>
                </a:solidFill>
                <a:effectLst/>
                <a:highlight>
                  <a:srgbClr val="D3E3FD"/>
                </a:highlight>
                <a:latin typeface="Google Sans"/>
              </a:rPr>
              <a:t>• using a handy "business bar" on the right of the screen</a:t>
            </a:r>
            <a:r>
              <a:rPr lang="en-US" b="1" i="0" dirty="0">
                <a:solidFill>
                  <a:srgbClr val="474747"/>
                </a:solidFill>
                <a:effectLst/>
                <a:highlight>
                  <a:srgbClr val="FFFFFF"/>
                </a:highlight>
                <a:latin typeface="Google Sans"/>
              </a:rPr>
              <a:t>.</a:t>
            </a:r>
            <a:endParaRPr lang="en-US" b="1" dirty="0"/>
          </a:p>
        </p:txBody>
      </p:sp>
      <p:sp>
        <p:nvSpPr>
          <p:cNvPr id="19" name="TextBox 18">
            <a:extLst>
              <a:ext uri="{FF2B5EF4-FFF2-40B4-BE49-F238E27FC236}">
                <a16:creationId xmlns:a16="http://schemas.microsoft.com/office/drawing/2014/main" id="{26B92FDA-3486-448B-30C8-0C95320976C3}"/>
              </a:ext>
            </a:extLst>
          </p:cNvPr>
          <p:cNvSpPr txBox="1"/>
          <p:nvPr/>
        </p:nvSpPr>
        <p:spPr>
          <a:xfrm>
            <a:off x="901262" y="3640692"/>
            <a:ext cx="6109138" cy="369332"/>
          </a:xfrm>
          <a:prstGeom prst="rect">
            <a:avLst/>
          </a:prstGeom>
          <a:noFill/>
        </p:spPr>
        <p:txBody>
          <a:bodyPr wrap="square">
            <a:spAutoFit/>
          </a:bodyPr>
          <a:lstStyle/>
          <a:p>
            <a:r>
              <a:rPr lang="en-US" b="1" i="0" dirty="0">
                <a:solidFill>
                  <a:srgbClr val="040C28"/>
                </a:solidFill>
                <a:effectLst/>
                <a:highlight>
                  <a:srgbClr val="D3E3FD"/>
                </a:highlight>
                <a:latin typeface="Google Sans"/>
              </a:rPr>
              <a:t>• using array formula and dynamic range name methods</a:t>
            </a:r>
            <a:endParaRPr lang="en-US" b="1" dirty="0"/>
          </a:p>
        </p:txBody>
      </p:sp>
      <p:sp>
        <p:nvSpPr>
          <p:cNvPr id="21" name="TextBox 20">
            <a:extLst>
              <a:ext uri="{FF2B5EF4-FFF2-40B4-BE49-F238E27FC236}">
                <a16:creationId xmlns:a16="http://schemas.microsoft.com/office/drawing/2014/main" id="{6D082379-C32C-B1C1-F561-23C5E38BC6F1}"/>
              </a:ext>
            </a:extLst>
          </p:cNvPr>
          <p:cNvSpPr txBox="1"/>
          <p:nvPr/>
        </p:nvSpPr>
        <p:spPr>
          <a:xfrm>
            <a:off x="901262" y="4244833"/>
            <a:ext cx="6109138" cy="369332"/>
          </a:xfrm>
          <a:prstGeom prst="rect">
            <a:avLst/>
          </a:prstGeom>
          <a:noFill/>
        </p:spPr>
        <p:txBody>
          <a:bodyPr wrap="square">
            <a:spAutoFit/>
          </a:bodyPr>
          <a:lstStyle/>
          <a:p>
            <a:r>
              <a:rPr lang="en-US" b="1" i="0" dirty="0">
                <a:solidFill>
                  <a:srgbClr val="040C28"/>
                </a:solidFill>
                <a:effectLst/>
                <a:highlight>
                  <a:srgbClr val="D3E3FD"/>
                </a:highlight>
                <a:latin typeface="Google Sans"/>
              </a:rPr>
              <a:t> • evidence to support any unbiased claims</a:t>
            </a:r>
            <a:r>
              <a:rPr lang="en-US" b="1" i="0" dirty="0">
                <a:solidFill>
                  <a:srgbClr val="474747"/>
                </a:solidFill>
                <a:effectLst/>
                <a:highlight>
                  <a:srgbClr val="FFFFFF"/>
                </a:highlight>
                <a:latin typeface="Google Sans"/>
              </a:rPr>
              <a:t>.</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1D896A53-A5C1-40F8-8600-4AEB494AA0E7}"/>
              </a:ext>
            </a:extLst>
          </p:cNvPr>
          <p:cNvSpPr txBox="1"/>
          <p:nvPr/>
        </p:nvSpPr>
        <p:spPr>
          <a:xfrm>
            <a:off x="505482" y="1857375"/>
            <a:ext cx="6190593" cy="923330"/>
          </a:xfrm>
          <a:prstGeom prst="rect">
            <a:avLst/>
          </a:prstGeom>
          <a:noFill/>
        </p:spPr>
        <p:txBody>
          <a:bodyPr wrap="square">
            <a:spAutoFit/>
          </a:bodyPr>
          <a:lstStyle/>
          <a:p>
            <a:pPr marL="285750" indent="-285750">
              <a:buFont typeface="Arial" panose="020B0604020202020204" pitchFamily="34" charset="0"/>
              <a:buChar char="•"/>
            </a:pPr>
            <a:r>
              <a:rPr lang="en-US" b="1" i="0" dirty="0">
                <a:solidFill>
                  <a:srgbClr val="1F1F1F"/>
                </a:solidFill>
                <a:effectLst/>
                <a:highlight>
                  <a:srgbClr val="FFFFFF"/>
                </a:highlight>
                <a:latin typeface="Google Sans"/>
              </a:rPr>
              <a:t>Employee performance analysis </a:t>
            </a:r>
            <a:r>
              <a:rPr lang="en-US" b="1" i="0" dirty="0">
                <a:solidFill>
                  <a:srgbClr val="040C28"/>
                </a:solidFill>
                <a:effectLst/>
                <a:latin typeface="Google Sans"/>
              </a:rPr>
              <a:t>involves evaluating various metrics such as productivity, efficiency, and output quality to assess individual and team performance</a:t>
            </a:r>
            <a:r>
              <a:rPr lang="en-US" b="1" i="0" dirty="0">
                <a:solidFill>
                  <a:srgbClr val="1F1F1F"/>
                </a:solidFill>
                <a:effectLst/>
                <a:highlight>
                  <a:srgbClr val="FFFFFF"/>
                </a:highlight>
                <a:latin typeface="Google Sans"/>
              </a:rPr>
              <a:t>.</a:t>
            </a:r>
            <a:endParaRPr lang="en-US" b="1" dirty="0"/>
          </a:p>
        </p:txBody>
      </p:sp>
      <p:sp>
        <p:nvSpPr>
          <p:cNvPr id="13" name="TextBox 12">
            <a:extLst>
              <a:ext uri="{FF2B5EF4-FFF2-40B4-BE49-F238E27FC236}">
                <a16:creationId xmlns:a16="http://schemas.microsoft.com/office/drawing/2014/main" id="{EC0C81A5-431F-8698-4BFD-4BA9B02C7BDB}"/>
              </a:ext>
            </a:extLst>
          </p:cNvPr>
          <p:cNvSpPr txBox="1"/>
          <p:nvPr/>
        </p:nvSpPr>
        <p:spPr>
          <a:xfrm>
            <a:off x="5194738" y="2525349"/>
            <a:ext cx="1828800" cy="338554"/>
          </a:xfrm>
          <a:prstGeom prst="rect">
            <a:avLst/>
          </a:prstGeom>
          <a:noFill/>
        </p:spPr>
        <p:txBody>
          <a:bodyPr wrap="square" rtlCol="0">
            <a:spAutoFit/>
          </a:bodyPr>
          <a:lstStyle/>
          <a:p>
            <a:pPr algn="l"/>
            <a:endParaRPr lang="en-US" sz="1600" dirty="0"/>
          </a:p>
        </p:txBody>
      </p:sp>
      <p:pic>
        <p:nvPicPr>
          <p:cNvPr id="15" name="Picture 14">
            <a:extLst>
              <a:ext uri="{FF2B5EF4-FFF2-40B4-BE49-F238E27FC236}">
                <a16:creationId xmlns:a16="http://schemas.microsoft.com/office/drawing/2014/main" id="{4BA4DF70-1086-D661-6431-D1B708C21C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0654" y="2786061"/>
            <a:ext cx="3860491" cy="3781426"/>
          </a:xfrm>
          <a:prstGeom prst="rect">
            <a:avLst/>
          </a:prstGeom>
        </p:spPr>
      </p:pic>
      <p:sp>
        <p:nvSpPr>
          <p:cNvPr id="17" name="TextBox 16">
            <a:extLst>
              <a:ext uri="{FF2B5EF4-FFF2-40B4-BE49-F238E27FC236}">
                <a16:creationId xmlns:a16="http://schemas.microsoft.com/office/drawing/2014/main" id="{A3EA2E1B-8460-4D05-7EF2-B4D778E2930C}"/>
              </a:ext>
            </a:extLst>
          </p:cNvPr>
          <p:cNvSpPr txBox="1"/>
          <p:nvPr/>
        </p:nvSpPr>
        <p:spPr>
          <a:xfrm>
            <a:off x="739775" y="2942631"/>
            <a:ext cx="4183216" cy="1477328"/>
          </a:xfrm>
          <a:prstGeom prst="rect">
            <a:avLst/>
          </a:prstGeom>
          <a:noFill/>
        </p:spPr>
        <p:txBody>
          <a:bodyPr wrap="square">
            <a:spAutoFit/>
          </a:bodyPr>
          <a:lstStyle/>
          <a:p>
            <a:r>
              <a:rPr lang="en-US" b="1" i="0" dirty="0">
                <a:solidFill>
                  <a:srgbClr val="1F1F1F"/>
                </a:solidFill>
                <a:effectLst/>
                <a:highlight>
                  <a:srgbClr val="FFFFFF"/>
                </a:highlight>
                <a:latin typeface="Google Sans"/>
              </a:rPr>
              <a:t>• Employee performance analysis </a:t>
            </a:r>
            <a:r>
              <a:rPr lang="en-US" b="1" i="0" dirty="0">
                <a:solidFill>
                  <a:srgbClr val="040C28"/>
                </a:solidFill>
                <a:effectLst/>
                <a:latin typeface="Google Sans"/>
              </a:rPr>
              <a:t>involves evaluating various metrics such as productivity, efficiency, and output quality to assess individual and team performance</a:t>
            </a:r>
            <a:endParaRPr lang="en-US" b="1" dirty="0"/>
          </a:p>
        </p:txBody>
      </p:sp>
      <p:sp>
        <p:nvSpPr>
          <p:cNvPr id="19" name="TextBox 18">
            <a:extLst>
              <a:ext uri="{FF2B5EF4-FFF2-40B4-BE49-F238E27FC236}">
                <a16:creationId xmlns:a16="http://schemas.microsoft.com/office/drawing/2014/main" id="{36E21271-6472-8E7C-8B20-C99D1EF19592}"/>
              </a:ext>
            </a:extLst>
          </p:cNvPr>
          <p:cNvSpPr txBox="1"/>
          <p:nvPr/>
        </p:nvSpPr>
        <p:spPr>
          <a:xfrm>
            <a:off x="761531" y="4695646"/>
            <a:ext cx="3591392" cy="1200329"/>
          </a:xfrm>
          <a:prstGeom prst="rect">
            <a:avLst/>
          </a:prstGeom>
          <a:noFill/>
        </p:spPr>
        <p:txBody>
          <a:bodyPr wrap="square">
            <a:spAutoFit/>
          </a:bodyPr>
          <a:lstStyle/>
          <a:p>
            <a:r>
              <a:rPr lang="en-US" b="1" i="0" dirty="0">
                <a:solidFill>
                  <a:srgbClr val="1F1F1F"/>
                </a:solidFill>
                <a:effectLst/>
                <a:highlight>
                  <a:srgbClr val="FFFFFF"/>
                </a:highlight>
                <a:latin typeface="Google Sans"/>
              </a:rPr>
              <a:t>• </a:t>
            </a:r>
            <a:r>
              <a:rPr lang="en-US" b="1" i="0" dirty="0">
                <a:solidFill>
                  <a:srgbClr val="040C28"/>
                </a:solidFill>
                <a:effectLst/>
                <a:latin typeface="Google Sans"/>
              </a:rPr>
              <a:t>a detailed description of a project's goals and objectives, the steps to achieve these goals, and the expected outcomes</a:t>
            </a:r>
            <a:r>
              <a:rPr lang="en-US" b="1" i="0" dirty="0">
                <a:solidFill>
                  <a:srgbClr val="1F1F1F"/>
                </a:solidFill>
                <a:effectLst/>
                <a:highlight>
                  <a:srgbClr val="FFFFFF"/>
                </a:highlight>
                <a:latin typeface="Google Sans"/>
              </a:rPr>
              <a:t>.</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D0EDF36-E60B-C9FD-BC03-9555FFFC5834}"/>
              </a:ext>
            </a:extLst>
          </p:cNvPr>
          <p:cNvSpPr txBox="1"/>
          <p:nvPr/>
        </p:nvSpPr>
        <p:spPr>
          <a:xfrm>
            <a:off x="436240" y="1695450"/>
            <a:ext cx="8473099" cy="3970318"/>
          </a:xfrm>
          <a:prstGeom prst="rect">
            <a:avLst/>
          </a:prstGeom>
          <a:noFill/>
        </p:spPr>
        <p:txBody>
          <a:bodyPr wrap="square">
            <a:spAutoFit/>
          </a:bodyPr>
          <a:lstStyle/>
          <a:p>
            <a:pPr algn="ctr" fontAlgn="ctr"/>
            <a:r>
              <a:rPr lang="en-US" b="1" i="0" dirty="0">
                <a:solidFill>
                  <a:srgbClr val="001D35"/>
                </a:solidFill>
                <a:effectLst/>
                <a:highlight>
                  <a:srgbClr val="F5F8FF"/>
                </a:highlight>
                <a:latin typeface="Google Sans"/>
              </a:rPr>
              <a:t>The end users of employee performance analysis are the employees themselves and the people who manage them, including: </a:t>
            </a:r>
          </a:p>
          <a:p>
            <a:pPr algn="l">
              <a:buFont typeface="Arial" panose="020B0604020202020204" pitchFamily="34" charset="0"/>
              <a:buChar char="•"/>
            </a:pPr>
            <a:r>
              <a:rPr lang="en-US" b="1" i="0" dirty="0">
                <a:solidFill>
                  <a:srgbClr val="001D35"/>
                </a:solidFill>
                <a:effectLst/>
                <a:highlight>
                  <a:srgbClr val="F5F8FF"/>
                </a:highlight>
                <a:latin typeface="Google Sans"/>
              </a:rPr>
              <a:t>Managers and supervisors</a:t>
            </a:r>
          </a:p>
          <a:p>
            <a:pPr algn="ctr" fontAlgn="ctr">
              <a:buFont typeface="Arial" panose="020B0604020202020204" pitchFamily="34" charset="0"/>
              <a:buChar char="•"/>
            </a:pPr>
            <a:r>
              <a:rPr lang="en-US" b="1" i="0" dirty="0">
                <a:solidFill>
                  <a:srgbClr val="001D35"/>
                </a:solidFill>
                <a:effectLst/>
                <a:highlight>
                  <a:srgbClr val="F5F8FF"/>
                </a:highlight>
                <a:latin typeface="Google Sans"/>
              </a:rPr>
              <a:t>These people are responsible for executing performance reviews, providing feedback, and helping employees set goals. They also work with HR to review employee performance and ensure that individual goals align with the organization's objectives. </a:t>
            </a:r>
          </a:p>
          <a:p>
            <a:pPr algn="l">
              <a:buFont typeface="Arial" panose="020B0604020202020204" pitchFamily="34" charset="0"/>
              <a:buChar char="•"/>
            </a:pPr>
            <a:r>
              <a:rPr lang="en-US" b="1" i="0" dirty="0">
                <a:solidFill>
                  <a:srgbClr val="001D35"/>
                </a:solidFill>
                <a:effectLst/>
                <a:highlight>
                  <a:srgbClr val="F5F8FF"/>
                </a:highlight>
                <a:latin typeface="Google Sans"/>
              </a:rPr>
              <a:t>Team leads and department heads</a:t>
            </a:r>
          </a:p>
          <a:p>
            <a:pPr marL="342900" indent="-342900" algn="ctr" fontAlgn="ctr">
              <a:buFont typeface="+mj-lt"/>
              <a:buAutoNum type="arabicPeriod"/>
            </a:pPr>
            <a:r>
              <a:rPr lang="en-US" b="1" i="0" dirty="0">
                <a:solidFill>
                  <a:srgbClr val="001D35"/>
                </a:solidFill>
                <a:effectLst/>
                <a:highlight>
                  <a:srgbClr val="F5F8FF"/>
                </a:highlight>
                <a:latin typeface="Google Sans"/>
              </a:rPr>
              <a:t>These people are stakeholders in the performance management process and play a key role in it. </a:t>
            </a:r>
          </a:p>
          <a:p>
            <a:pPr algn="l">
              <a:buFont typeface="Arial" panose="020B0604020202020204" pitchFamily="34" charset="0"/>
              <a:buChar char="•"/>
            </a:pPr>
            <a:r>
              <a:rPr lang="en-US" b="1" i="0" dirty="0">
                <a:solidFill>
                  <a:srgbClr val="001D35"/>
                </a:solidFill>
                <a:effectLst/>
                <a:highlight>
                  <a:srgbClr val="F5F8FF"/>
                </a:highlight>
                <a:latin typeface="Google Sans"/>
              </a:rPr>
              <a:t>Leadership groups</a:t>
            </a:r>
          </a:p>
          <a:p>
            <a:pPr algn="ctr" fontAlgn="ctr">
              <a:buFont typeface="Arial" panose="020B0604020202020204" pitchFamily="34" charset="0"/>
              <a:buChar char="•"/>
            </a:pPr>
            <a:r>
              <a:rPr lang="en-US" b="1" i="0" dirty="0">
                <a:solidFill>
                  <a:srgbClr val="001D35"/>
                </a:solidFill>
                <a:effectLst/>
                <a:highlight>
                  <a:srgbClr val="F5F8FF"/>
                </a:highlight>
                <a:latin typeface="Google Sans"/>
              </a:rPr>
              <a:t>In some cases, a leadership group or a more senior leader may lead the performance review. </a:t>
            </a:r>
          </a:p>
          <a:p>
            <a:pPr algn="l">
              <a:buFont typeface="Arial" panose="020B0604020202020204" pitchFamily="34" charset="0"/>
              <a:buChar char="•"/>
            </a:pPr>
            <a:r>
              <a:rPr lang="en-US" b="1" i="0" dirty="0">
                <a:solidFill>
                  <a:srgbClr val="001D35"/>
                </a:solidFill>
                <a:effectLst/>
                <a:highlight>
                  <a:srgbClr val="F5F8FF"/>
                </a:highlight>
                <a:latin typeface="Google Sans"/>
              </a:rPr>
              <a:t>Human resources</a:t>
            </a:r>
          </a:p>
          <a:p>
            <a:pPr algn="l">
              <a:buFont typeface="Arial" panose="020B0604020202020204" pitchFamily="34" charset="0"/>
              <a:buChar char="•"/>
            </a:pPr>
            <a:r>
              <a:rPr lang="en-US" b="1" i="0" dirty="0">
                <a:solidFill>
                  <a:srgbClr val="001D35"/>
                </a:solidFill>
                <a:effectLst/>
                <a:highlight>
                  <a:srgbClr val="F5F8FF"/>
                </a:highlight>
                <a:latin typeface="Google Sans"/>
              </a:rPr>
              <a:t>Someone from human resources may also be involved in the performance </a:t>
            </a:r>
            <a:r>
              <a:rPr lang="en-US" b="1" i="0" dirty="0" err="1">
                <a:solidFill>
                  <a:srgbClr val="001D35"/>
                </a:solidFill>
                <a:effectLst/>
                <a:highlight>
                  <a:srgbClr val="F5F8FF"/>
                </a:highlight>
                <a:latin typeface="Google Sans"/>
              </a:rPr>
              <a:t>revie</a:t>
            </a:r>
            <a:endParaRPr lang="en-US" b="1" i="0" dirty="0">
              <a:solidFill>
                <a:srgbClr val="001D35"/>
              </a:solidFill>
              <a:effectLst/>
              <a:highlight>
                <a:srgbClr val="F5F8FF"/>
              </a:highlight>
              <a:latin typeface="Google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185F2B90-BCB5-89B0-DB8F-C74DCB6875C8}"/>
              </a:ext>
            </a:extLst>
          </p:cNvPr>
          <p:cNvSpPr txBox="1"/>
          <p:nvPr/>
        </p:nvSpPr>
        <p:spPr>
          <a:xfrm>
            <a:off x="2819400" y="1857375"/>
            <a:ext cx="6109138" cy="646331"/>
          </a:xfrm>
          <a:prstGeom prst="rect">
            <a:avLst/>
          </a:prstGeom>
          <a:noFill/>
        </p:spPr>
        <p:txBody>
          <a:bodyPr wrap="square">
            <a:spAutoFit/>
          </a:bodyPr>
          <a:lstStyle/>
          <a:p>
            <a:r>
              <a:rPr lang="en-US" b="1" i="0" dirty="0">
                <a:solidFill>
                  <a:srgbClr val="040C28"/>
                </a:solidFill>
                <a:effectLst/>
                <a:highlight>
                  <a:srgbClr val="D3E3FD"/>
                </a:highlight>
                <a:latin typeface="Google Sans"/>
              </a:rPr>
              <a:t>• A strong Employee Value Proposition does more than attract and keep talent—it's a motivational force</a:t>
            </a:r>
            <a:endParaRPr lang="en-US" b="1" dirty="0"/>
          </a:p>
        </p:txBody>
      </p:sp>
      <p:sp>
        <p:nvSpPr>
          <p:cNvPr id="12" name="TextBox 11">
            <a:extLst>
              <a:ext uri="{FF2B5EF4-FFF2-40B4-BE49-F238E27FC236}">
                <a16:creationId xmlns:a16="http://schemas.microsoft.com/office/drawing/2014/main" id="{EB31F38E-92C9-532D-40B4-6C26C24F4963}"/>
              </a:ext>
            </a:extLst>
          </p:cNvPr>
          <p:cNvSpPr txBox="1"/>
          <p:nvPr/>
        </p:nvSpPr>
        <p:spPr>
          <a:xfrm>
            <a:off x="2819400" y="2604720"/>
            <a:ext cx="6109138" cy="646331"/>
          </a:xfrm>
          <a:prstGeom prst="rect">
            <a:avLst/>
          </a:prstGeom>
          <a:noFill/>
        </p:spPr>
        <p:txBody>
          <a:bodyPr wrap="square">
            <a:spAutoFit/>
          </a:bodyPr>
          <a:lstStyle/>
          <a:p>
            <a:r>
              <a:rPr lang="en-US" b="1" i="0" dirty="0">
                <a:solidFill>
                  <a:srgbClr val="001D35"/>
                </a:solidFill>
                <a:effectLst/>
                <a:highlight>
                  <a:srgbClr val="F5F8FF"/>
                </a:highlight>
                <a:latin typeface="Google Sans"/>
              </a:rPr>
              <a:t>position (EVP) is </a:t>
            </a:r>
            <a:r>
              <a:rPr lang="en-US" b="1" dirty="0"/>
              <a:t>a statement of benefits that an organization offers to attract, retain, and engage employees</a:t>
            </a:r>
          </a:p>
        </p:txBody>
      </p:sp>
      <p:pic>
        <p:nvPicPr>
          <p:cNvPr id="13" name="Picture 12">
            <a:extLst>
              <a:ext uri="{FF2B5EF4-FFF2-40B4-BE49-F238E27FC236}">
                <a16:creationId xmlns:a16="http://schemas.microsoft.com/office/drawing/2014/main" id="{5C5293D1-755C-1D6B-FB19-1E37730789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0915" y="3429000"/>
            <a:ext cx="4966108" cy="267719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3" name="Picture 2">
            <a:extLst>
              <a:ext uri="{FF2B5EF4-FFF2-40B4-BE49-F238E27FC236}">
                <a16:creationId xmlns:a16="http://schemas.microsoft.com/office/drawing/2014/main" id="{6A751533-88FC-31BE-AC90-DED1538EC9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332" y="1465476"/>
            <a:ext cx="8128000" cy="4572000"/>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1B1AD09-45D1-1F1B-5830-CD14192DBCCA}"/>
              </a:ext>
            </a:extLst>
          </p:cNvPr>
          <p:cNvSpPr txBox="1"/>
          <p:nvPr/>
        </p:nvSpPr>
        <p:spPr>
          <a:xfrm>
            <a:off x="1702567" y="1592081"/>
            <a:ext cx="6109138" cy="1754326"/>
          </a:xfrm>
          <a:prstGeom prst="rect">
            <a:avLst/>
          </a:prstGeom>
          <a:noFill/>
        </p:spPr>
        <p:txBody>
          <a:bodyPr wrap="square">
            <a:spAutoFit/>
          </a:bodyPr>
          <a:lstStyle/>
          <a:p>
            <a:r>
              <a:rPr lang="en-US" b="1" i="0" dirty="0">
                <a:solidFill>
                  <a:srgbClr val="1F1F1F"/>
                </a:solidFill>
                <a:effectLst/>
                <a:highlight>
                  <a:srgbClr val="FFFFFF"/>
                </a:highlight>
                <a:latin typeface="Google Sans"/>
              </a:rPr>
              <a:t>Employee evaluation software is a tool that helps organizations track, measure, and assess employee performance. HR professionals use it to conduct employee performance reviews and streamline performance evaluation workflows such as collecting 360-degree feedback from other stakeholders and preparing analytics.</a:t>
            </a:r>
            <a:endParaRPr lang="en-US" b="1" dirty="0"/>
          </a:p>
        </p:txBody>
      </p:sp>
      <p:sp>
        <p:nvSpPr>
          <p:cNvPr id="14" name="TextBox 13">
            <a:extLst>
              <a:ext uri="{FF2B5EF4-FFF2-40B4-BE49-F238E27FC236}">
                <a16:creationId xmlns:a16="http://schemas.microsoft.com/office/drawing/2014/main" id="{7E4ACD7C-1C4E-DB19-C2F2-59526124C70C}"/>
              </a:ext>
            </a:extLst>
          </p:cNvPr>
          <p:cNvSpPr txBox="1"/>
          <p:nvPr/>
        </p:nvSpPr>
        <p:spPr>
          <a:xfrm>
            <a:off x="5194738" y="2355153"/>
            <a:ext cx="1828800" cy="1828800"/>
          </a:xfrm>
          <a:prstGeom prst="rect">
            <a:avLst/>
          </a:prstGeom>
          <a:noFill/>
        </p:spPr>
        <p:txBody>
          <a:bodyPr wrap="square" rtlCol="0">
            <a:spAutoFit/>
          </a:bodyPr>
          <a:lstStyle/>
          <a:p>
            <a:pPr algn="l"/>
            <a:endParaRPr lang="en-US" dirty="0"/>
          </a:p>
        </p:txBody>
      </p:sp>
      <p:pic>
        <p:nvPicPr>
          <p:cNvPr id="15" name="Picture 14">
            <a:extLst>
              <a:ext uri="{FF2B5EF4-FFF2-40B4-BE49-F238E27FC236}">
                <a16:creationId xmlns:a16="http://schemas.microsoft.com/office/drawing/2014/main" id="{D5C5D58A-D3FF-AFFC-EFDE-5AB61CE9CE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4306" y="3593436"/>
            <a:ext cx="4849663" cy="222633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nancyvictor380@gmail.com</cp:lastModifiedBy>
  <cp:revision>13</cp:revision>
  <dcterms:created xsi:type="dcterms:W3CDTF">2024-03-29T15:07:22Z</dcterms:created>
  <dcterms:modified xsi:type="dcterms:W3CDTF">2024-08-30T06:13:41Z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