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6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Book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Book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Book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6980422866092401"/>
          <c:y val="4.02515723270440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Sheet1!$G$2</c:f>
              <c:strCache>
                <c:ptCount val="1"/>
                <c:pt idx="0">
                  <c:v>CURRENT EMPLOYEE RATING 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val>
            <c:numRef>
              <c:f>Sheet1!$G$3:$G$13</c:f>
              <c:numCache>
                <c:formatCode>General</c:formatCode>
                <c:ptCount val="11"/>
                <c:pt idx="1">
                  <c:v>4</c:v>
                </c:pt>
                <c:pt idx="2">
                  <c:v>2</c:v>
                </c:pt>
                <c:pt idx="3">
                  <c:v>5</c:v>
                </c:pt>
                <c:pt idx="4">
                  <c:v>1</c:v>
                </c:pt>
                <c:pt idx="5">
                  <c:v>4</c:v>
                </c:pt>
                <c:pt idx="6">
                  <c:v>5</c:v>
                </c:pt>
                <c:pt idx="7">
                  <c:v>4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Sheet1!$G$2</c:f>
              <c:strCache>
                <c:ptCount val="1"/>
                <c:pt idx="0">
                  <c:v>CURRENT EMPLOYEE RATING 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val>
            <c:numRef>
              <c:f>Sheet1!$G$3:$G$13</c:f>
              <c:numCache>
                <c:formatCode>General</c:formatCode>
                <c:ptCount val="11"/>
                <c:pt idx="1">
                  <c:v>4</c:v>
                </c:pt>
                <c:pt idx="2">
                  <c:v>2</c:v>
                </c:pt>
                <c:pt idx="3">
                  <c:v>5</c:v>
                </c:pt>
                <c:pt idx="4">
                  <c:v>1</c:v>
                </c:pt>
                <c:pt idx="5">
                  <c:v>4</c:v>
                </c:pt>
                <c:pt idx="6">
                  <c:v>5</c:v>
                </c:pt>
                <c:pt idx="7">
                  <c:v>4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-1418450112"/>
        <c:axId val="-1418447392"/>
        <c:axId val="0"/>
      </c:bar3DChart>
      <c:catAx>
        <c:axId val="-14184501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18447392"/>
        <c:crosses val="autoZero"/>
        <c:auto val="1"/>
        <c:lblAlgn val="ctr"/>
        <c:lblOffset val="100"/>
        <c:noMultiLvlLbl val="0"/>
      </c:catAx>
      <c:valAx>
        <c:axId val="-141844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1845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4124103805613461E-2"/>
          <c:y val="0.15173185319251722"/>
          <c:w val="0.90286351706036749"/>
          <c:h val="0.7095913531641877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Sheet1!$G$2</c:f>
              <c:strCache>
                <c:ptCount val="1"/>
                <c:pt idx="0">
                  <c:v>CURRENT EMPLOYEE RATING </c:v>
                </c:pt>
              </c:strCache>
            </c:strRef>
          </c:tx>
          <c:spPr>
            <a:ln w="95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yVal>
            <c:numRef>
              <c:f>Sheet1!$G$3:$G$13</c:f>
              <c:numCache>
                <c:formatCode>General</c:formatCode>
                <c:ptCount val="11"/>
                <c:pt idx="1">
                  <c:v>4</c:v>
                </c:pt>
                <c:pt idx="2">
                  <c:v>2</c:v>
                </c:pt>
                <c:pt idx="3">
                  <c:v>5</c:v>
                </c:pt>
                <c:pt idx="4">
                  <c:v>1</c:v>
                </c:pt>
                <c:pt idx="5">
                  <c:v>4</c:v>
                </c:pt>
                <c:pt idx="6">
                  <c:v>5</c:v>
                </c:pt>
                <c:pt idx="7">
                  <c:v>4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807776304"/>
        <c:axId val="-807779024"/>
      </c:scatterChart>
      <c:valAx>
        <c:axId val="-807776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07779024"/>
        <c:crosses val="autoZero"/>
        <c:crossBetween val="midCat"/>
      </c:valAx>
      <c:valAx>
        <c:axId val="-80777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077763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Information_System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hr.com/blog/organizational-commitmen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418" y="2347865"/>
            <a:ext cx="10612337" cy="1320800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PRESENTED BY : NANCY EVANGELINE .M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REGISTER NO   :122201982 unm135122/</a:t>
            </a:r>
            <a:r>
              <a:rPr lang="en-US" sz="2800" dirty="0" err="1" smtClean="0">
                <a:solidFill>
                  <a:schemeClr val="tx1"/>
                </a:solidFill>
              </a:rPr>
              <a:t>cp</a:t>
            </a:r>
            <a:r>
              <a:rPr lang="en-US" sz="2800" dirty="0" smtClean="0">
                <a:solidFill>
                  <a:schemeClr val="tx1"/>
                </a:solidFill>
              </a:rPr>
              <a:t>/20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DEPARTMENT   :B.COM (CORPORATE SECRETARYSHIP)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COLLEGE         :CHEVALIER T THOMAS ELIZABETH COLLEGE  FOR WOMEN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3657" y="760491"/>
            <a:ext cx="744194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u="sng" dirty="0" smtClean="0"/>
              <a:t>EMPLOYEE PERFORMANCE ANALYSIS</a:t>
            </a:r>
            <a:endParaRPr lang="en-IN" sz="3600" u="sng" dirty="0"/>
          </a:p>
        </p:txBody>
      </p:sp>
    </p:spTree>
    <p:extLst>
      <p:ext uri="{BB962C8B-B14F-4D97-AF65-F5344CB8AC3E}">
        <p14:creationId xmlns:p14="http://schemas.microsoft.com/office/powerpoint/2010/main" val="197048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2225" y="220301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RESULTS AND DISCUSSIONS  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461603"/>
              </p:ext>
            </p:extLst>
          </p:nvPr>
        </p:nvGraphicFramePr>
        <p:xfrm>
          <a:off x="460580" y="1680754"/>
          <a:ext cx="6456268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23842" y="1430448"/>
            <a:ext cx="46534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1" dirty="0" smtClean="0"/>
              <a:t>A </a:t>
            </a:r>
            <a:r>
              <a:rPr lang="en-US" b="1" i="1" dirty="0"/>
              <a:t>pie chart helps organize and show data as a percentage of a whole. </a:t>
            </a:r>
            <a:endParaRPr lang="en-US" b="1" i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1" dirty="0"/>
              <a:t>This type of chart helps the user compare the relationship between different dimensions (Ex. categories, products, individuals, countries, etc.) within a specific context</a:t>
            </a:r>
            <a:r>
              <a:rPr lang="en-US" b="1" i="1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1" dirty="0"/>
              <a:t>Usually, the chart splits the numerical data (measure) into percentages of the total sum. Each slice represents the proportion of the value, and should be measured accordingly.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346830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uiExpan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086233"/>
              </p:ext>
            </p:extLst>
          </p:nvPr>
        </p:nvGraphicFramePr>
        <p:xfrm>
          <a:off x="613960" y="458538"/>
          <a:ext cx="7787127" cy="3805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7651" y="4608214"/>
            <a:ext cx="105110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/>
              <a:t>Bar graphs are ideal for comparing numbers and </a:t>
            </a:r>
            <a:r>
              <a:rPr lang="en-US" b="1" i="1" dirty="0" smtClean="0"/>
              <a:t>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/>
              <a:t>Bar graphs have vertical and horizontal axes known as the x and y-axis, respectively</a:t>
            </a:r>
            <a:r>
              <a:rPr lang="en-US" b="1" i="1" dirty="0" smtClean="0"/>
              <a:t>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i="1" dirty="0"/>
              <a:t>The bars are rectangular with an equal width 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i="1" dirty="0"/>
              <a:t>All the bars are at an equal distance from each other.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i="1" dirty="0"/>
              <a:t>The bars can be drawn vertically or horizontally.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i="1" dirty="0"/>
              <a:t>The bars are plotted on a common base.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i="1" dirty="0"/>
              <a:t>Their height represents the value of the quantity represented by the graph.</a:t>
            </a:r>
          </a:p>
          <a:p>
            <a:r>
              <a:rPr lang="en-US" b="1" i="1" dirty="0"/>
              <a:t> 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332309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4986" y="4433009"/>
            <a:ext cx="8596668" cy="3880773"/>
          </a:xfrm>
        </p:spPr>
        <p:txBody>
          <a:bodyPr/>
          <a:lstStyle/>
          <a:p>
            <a:pPr fontAlgn="ctr"/>
            <a:r>
              <a:rPr lang="en-US" dirty="0"/>
              <a:t>A scatter plot is a type of graph that shows the relationship between two or more variables in a data set: 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The position of each dot on the horizontal and vertical axis indicates values for an individual data point. </a:t>
            </a:r>
            <a:endParaRPr lang="en-US" dirty="0" smtClean="0"/>
          </a:p>
          <a:p>
            <a:r>
              <a:rPr lang="en-US" dirty="0"/>
              <a:t>. A scatter diagram provides the data to confirm a hypothesis that two variables are related.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0525784"/>
              </p:ext>
            </p:extLst>
          </p:nvPr>
        </p:nvGraphicFramePr>
        <p:xfrm>
          <a:off x="407406" y="99588"/>
          <a:ext cx="7225274" cy="4228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405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CONCLUSION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AS PER THE DATA ANALYSIS THE PERFORMANCE OF THE EMPLOYEES FULLY MEETS THE LEVEL OF SATISFACTION</a:t>
            </a:r>
          </a:p>
          <a:p>
            <a:r>
              <a:rPr lang="en-US" b="1" i="1" dirty="0" smtClean="0"/>
              <a:t>THE CURRENT EMPLOYEE RATING SEEMS TO BE GRADUALLY DECREASING </a:t>
            </a:r>
          </a:p>
          <a:p>
            <a:endParaRPr lang="en-US" b="1" i="1" dirty="0" smtClean="0"/>
          </a:p>
          <a:p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84102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6871" y="615636"/>
            <a:ext cx="10094614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>
                  <a:solidFill>
                    <a:srgbClr val="00B0F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ANALYTICS OF</a:t>
            </a:r>
          </a:p>
          <a:p>
            <a:pPr algn="ctr"/>
            <a:r>
              <a:rPr lang="en-US" sz="5400" dirty="0" smtClean="0">
                <a:ln w="0">
                  <a:solidFill>
                    <a:srgbClr val="00B0F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EMPLOYEES USING </a:t>
            </a:r>
          </a:p>
          <a:p>
            <a:pPr algn="ctr"/>
            <a:r>
              <a:rPr lang="en-US" sz="5400" dirty="0" smtClean="0">
                <a:ln w="0">
                  <a:solidFill>
                    <a:srgbClr val="00B0F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EXCEL</a:t>
            </a:r>
            <a:endParaRPr lang="en-US" sz="5400" dirty="0">
              <a:ln w="0">
                <a:solidFill>
                  <a:srgbClr val="00B0F0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673" y="3562916"/>
            <a:ext cx="5435002" cy="36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1143" y="271604"/>
            <a:ext cx="3544767" cy="887239"/>
          </a:xfrm>
        </p:spPr>
        <p:txBody>
          <a:bodyPr/>
          <a:lstStyle/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AGENDA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231794" y="1074867"/>
            <a:ext cx="98592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i="1" dirty="0" smtClean="0">
                <a:latin typeface="Arial Black" panose="020B0A04020102020204" pitchFamily="34" charset="0"/>
              </a:rPr>
              <a:t>PROBLEM STATEMENT</a:t>
            </a:r>
          </a:p>
          <a:p>
            <a:pPr marL="342900" indent="-342900">
              <a:buAutoNum type="arabicPeriod"/>
            </a:pPr>
            <a:endParaRPr lang="en-US" sz="2400" i="1" dirty="0" smtClean="0">
              <a:latin typeface="Arial Black" panose="020B0A040201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400" i="1" dirty="0" smtClean="0">
                <a:latin typeface="Arial Black" panose="020B0A04020102020204" pitchFamily="34" charset="0"/>
              </a:rPr>
              <a:t>PROJECT OVERVIEW</a:t>
            </a:r>
          </a:p>
          <a:p>
            <a:pPr marL="342900" indent="-342900">
              <a:buAutoNum type="arabicPeriod"/>
            </a:pPr>
            <a:endParaRPr lang="en-US" sz="2400" i="1" dirty="0" smtClean="0">
              <a:latin typeface="Arial Black" panose="020B0A040201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400" i="1" dirty="0" smtClean="0">
                <a:latin typeface="Arial Black" panose="020B0A04020102020204" pitchFamily="34" charset="0"/>
              </a:rPr>
              <a:t>END USERS</a:t>
            </a:r>
          </a:p>
          <a:p>
            <a:pPr marL="342900" indent="-342900">
              <a:buAutoNum type="arabicPeriod"/>
            </a:pPr>
            <a:endParaRPr lang="en-US" sz="2400" i="1" dirty="0" smtClean="0">
              <a:latin typeface="Arial Black" panose="020B0A040201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400" i="1" dirty="0" smtClean="0">
                <a:latin typeface="Arial Black" panose="020B0A04020102020204" pitchFamily="34" charset="0"/>
              </a:rPr>
              <a:t>OUR SOLUTION AND PROPOSITION</a:t>
            </a:r>
          </a:p>
          <a:p>
            <a:pPr marL="342900" indent="-342900">
              <a:buAutoNum type="arabicPeriod"/>
            </a:pPr>
            <a:endParaRPr lang="en-US" sz="2400" i="1" dirty="0" smtClean="0">
              <a:latin typeface="Arial Black" panose="020B0A040201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400" i="1" dirty="0" smtClean="0">
                <a:latin typeface="Arial Black" panose="020B0A04020102020204" pitchFamily="34" charset="0"/>
              </a:rPr>
              <a:t>DATASET DESCRIPTION </a:t>
            </a:r>
          </a:p>
          <a:p>
            <a:pPr marL="342900" indent="-342900">
              <a:buAutoNum type="arabicPeriod"/>
            </a:pPr>
            <a:endParaRPr lang="en-US" sz="2400" i="1" dirty="0" smtClean="0">
              <a:latin typeface="Arial Black" panose="020B0A040201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400" i="1" dirty="0" smtClean="0">
                <a:latin typeface="Arial Black" panose="020B0A04020102020204" pitchFamily="34" charset="0"/>
              </a:rPr>
              <a:t>MODELLING APPROACH </a:t>
            </a:r>
          </a:p>
          <a:p>
            <a:pPr marL="342900" indent="-342900">
              <a:buAutoNum type="arabicPeriod"/>
            </a:pPr>
            <a:endParaRPr lang="en-US" sz="2400" i="1" dirty="0" smtClean="0">
              <a:latin typeface="Arial Black" panose="020B0A040201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400" i="1" dirty="0" smtClean="0">
                <a:latin typeface="Arial Black" panose="020B0A04020102020204" pitchFamily="34" charset="0"/>
              </a:rPr>
              <a:t>RESULTS AND DISCUSSION </a:t>
            </a:r>
          </a:p>
          <a:p>
            <a:pPr marL="342900" indent="-342900">
              <a:buAutoNum type="arabicPeriod"/>
            </a:pPr>
            <a:endParaRPr lang="en-US" sz="2400" i="1" dirty="0" smtClean="0">
              <a:latin typeface="Arial Black" panose="020B0A040201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400" i="1" dirty="0" smtClean="0">
                <a:latin typeface="Arial Black" panose="020B0A04020102020204" pitchFamily="34" charset="0"/>
              </a:rPr>
              <a:t>CONCLUSION </a:t>
            </a:r>
            <a:endParaRPr lang="en-IN" sz="2400" i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0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PROBLEM STATEMENT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>
                <a:latin typeface="Arial Black" panose="020B0A04020102020204" pitchFamily="34" charset="0"/>
              </a:rPr>
              <a:t>A problem statement is a description of an issue to be addressed. or a condition to be improved upon. </a:t>
            </a:r>
            <a:endParaRPr lang="en-US" sz="2000" i="1" dirty="0" smtClean="0">
              <a:latin typeface="Arial Black" panose="020B0A04020102020204" pitchFamily="34" charset="0"/>
            </a:endParaRPr>
          </a:p>
          <a:p>
            <a:r>
              <a:rPr lang="en-US" sz="2000" i="1" dirty="0">
                <a:latin typeface="Arial Black" panose="020B0A04020102020204" pitchFamily="34" charset="0"/>
              </a:rPr>
              <a:t> It identifies the gap between the current problem and goal</a:t>
            </a:r>
            <a:r>
              <a:rPr lang="en-US" sz="2000" i="1" dirty="0" smtClean="0">
                <a:latin typeface="Arial Black" panose="020B0A04020102020204" pitchFamily="34" charset="0"/>
              </a:rPr>
              <a:t>.</a:t>
            </a:r>
          </a:p>
          <a:p>
            <a:r>
              <a:rPr lang="en-US" sz="2000" i="1" dirty="0">
                <a:latin typeface="Arial Black" panose="020B0A04020102020204" pitchFamily="34" charset="0"/>
              </a:rPr>
              <a:t>The first condition of solving a problem is understanding the problem, which can be done by way of a problem statement</a:t>
            </a:r>
            <a:r>
              <a:rPr lang="en-US" sz="2000" i="1" dirty="0" smtClean="0">
                <a:latin typeface="Arial Black" panose="020B0A04020102020204" pitchFamily="34" charset="0"/>
              </a:rPr>
              <a:t>.</a:t>
            </a:r>
          </a:p>
          <a:p>
            <a:r>
              <a:rPr lang="en-US" sz="2000" i="1" dirty="0">
                <a:latin typeface="Arial Black" panose="020B0A04020102020204" pitchFamily="34" charset="0"/>
              </a:rPr>
              <a:t>A problem statement is an important communication tool that can help ensure everyone working on a project knows what the problem they need to address is and why the project is important</a:t>
            </a:r>
            <a:r>
              <a:rPr lang="en-US" sz="2000" i="1" dirty="0" smtClean="0">
                <a:latin typeface="Arial Black" panose="020B0A04020102020204" pitchFamily="34" charset="0"/>
              </a:rPr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968" y="1270000"/>
            <a:ext cx="4207347" cy="4207347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87843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184" y="392317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PROJECT OVERVIEW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104" y="1508740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b="1" i="1" dirty="0" smtClean="0"/>
              <a:t>A document </a:t>
            </a:r>
            <a:r>
              <a:rPr lang="en-US" sz="2000" b="1" i="1" dirty="0"/>
              <a:t>that provides a concise description of a project's goals, objectives, and how it will be completed. </a:t>
            </a:r>
            <a:endParaRPr lang="en-US" sz="2000" b="1" i="1" dirty="0" smtClean="0"/>
          </a:p>
          <a:p>
            <a:pPr fontAlgn="ctr"/>
            <a:r>
              <a:rPr lang="en-US" sz="2000" b="1" i="1" dirty="0"/>
              <a:t>It's a critical document that helps keep a team organized and aligned with the project's objectives. </a:t>
            </a:r>
          </a:p>
          <a:p>
            <a:r>
              <a:rPr lang="en-US" sz="2000" b="1" i="1" dirty="0"/>
              <a:t/>
            </a:r>
            <a:br>
              <a:rPr lang="en-US" sz="2000" b="1" i="1" dirty="0"/>
            </a:br>
            <a:r>
              <a:rPr lang="en-US" sz="2000" b="1" i="1" dirty="0"/>
              <a:t>Employee performance management includes: • Planning work and setting expectations. • Continually monitoring performance. • Developing the capacity to perform.</a:t>
            </a:r>
            <a:endParaRPr lang="en-US" sz="2000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352" y="2532013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9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END USERS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029" y="1454419"/>
            <a:ext cx="8596668" cy="3880773"/>
          </a:xfrm>
        </p:spPr>
        <p:txBody>
          <a:bodyPr/>
          <a:lstStyle/>
          <a:p>
            <a:r>
              <a:rPr lang="en-US" b="1" i="1" dirty="0"/>
              <a:t>An end user is the consumer of a good or service, often a person with a level of expertise</a:t>
            </a:r>
            <a:r>
              <a:rPr lang="en-US" b="1" i="1" dirty="0" smtClean="0"/>
              <a:t>.</a:t>
            </a:r>
          </a:p>
          <a:p>
            <a:r>
              <a:rPr lang="en-US" b="1" i="1" dirty="0"/>
              <a:t>They differ from customers because they can’t resell the product or service they purchase</a:t>
            </a:r>
            <a:r>
              <a:rPr lang="en-US" b="1" i="1" dirty="0" smtClean="0"/>
              <a:t>.</a:t>
            </a:r>
          </a:p>
          <a:p>
            <a:r>
              <a:rPr lang="en-US" b="1" i="1" dirty="0"/>
              <a:t>End users are one of the three major factors contributing to the complexity of </a:t>
            </a:r>
            <a:r>
              <a:rPr lang="en-US" b="1" i="1" dirty="0">
                <a:hlinkClick r:id="rId2" tooltip="Information Systems"/>
              </a:rPr>
              <a:t>managing information systems</a:t>
            </a:r>
            <a:r>
              <a:rPr lang="en-US" b="1" i="1" dirty="0"/>
              <a:t>. </a:t>
            </a:r>
            <a:endParaRPr lang="en-IN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230" y="3492503"/>
            <a:ext cx="5681568" cy="338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1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SOLUTION AND PROPOSITION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104" y="1535900"/>
            <a:ext cx="8596668" cy="3880773"/>
          </a:xfrm>
        </p:spPr>
        <p:txBody>
          <a:bodyPr/>
          <a:lstStyle/>
          <a:p>
            <a:r>
              <a:rPr lang="en-US" b="1" i="1" dirty="0"/>
              <a:t>A solution's value proposition is a statement that explains the benefits of the solution to a customer</a:t>
            </a:r>
            <a:r>
              <a:rPr lang="en-US" b="1" i="1" dirty="0" smtClean="0"/>
              <a:t>.</a:t>
            </a:r>
          </a:p>
          <a:p>
            <a:r>
              <a:rPr lang="en-US" b="1" i="1" dirty="0"/>
              <a:t>Clear objectives are key to improving employee </a:t>
            </a:r>
            <a:r>
              <a:rPr lang="en-US" b="1" i="1" dirty="0" smtClean="0"/>
              <a:t>performance</a:t>
            </a:r>
          </a:p>
          <a:p>
            <a:pPr fontAlgn="ctr"/>
            <a:r>
              <a:rPr lang="en-US" b="1" i="1" dirty="0"/>
              <a:t>Set clear goals: Make sure employees know what's expected of them and that goals are measurable and achievable. </a:t>
            </a:r>
          </a:p>
          <a:p>
            <a:r>
              <a:rPr lang="en-US" b="1" i="1" dirty="0"/>
              <a:t>Provide training: Offer training and development opportunities to help employees stay up to date on the latest tools and trends. </a:t>
            </a:r>
            <a:endParaRPr lang="en-US" b="1" i="1" dirty="0" smtClean="0"/>
          </a:p>
          <a:p>
            <a:r>
              <a:rPr lang="en-US" b="1" i="1" dirty="0"/>
              <a:t>An employee value proposition is the unique value you offer as an employer to your employees in return for their skills, experience, and </a:t>
            </a:r>
            <a:r>
              <a:rPr lang="en-US" b="1" i="1" dirty="0">
                <a:hlinkClick r:id="rId2"/>
              </a:rPr>
              <a:t>commitment</a:t>
            </a:r>
            <a:r>
              <a:rPr lang="en-US" b="1" i="1" dirty="0"/>
              <a:t> to your company.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16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DATASET DESCRIPTION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37" y="1590221"/>
            <a:ext cx="8596668" cy="3880773"/>
          </a:xfrm>
        </p:spPr>
        <p:txBody>
          <a:bodyPr/>
          <a:lstStyle/>
          <a:p>
            <a:r>
              <a:rPr lang="en-US" b="1" i="1" dirty="0"/>
              <a:t>A dataset is a collection of organized data that can be used for many purposes, including analysis, research, and training machine learning models. </a:t>
            </a:r>
            <a:endParaRPr lang="en-US" b="1" i="1" dirty="0" smtClean="0"/>
          </a:p>
          <a:p>
            <a:r>
              <a:rPr lang="en-US" b="1" i="1" dirty="0"/>
              <a:t>Data analytics allow smaller companies to make decisions that help them compete with larger enterprises for market </a:t>
            </a:r>
            <a:r>
              <a:rPr lang="en-US" b="1" i="1" dirty="0" smtClean="0"/>
              <a:t>share</a:t>
            </a:r>
          </a:p>
          <a:p>
            <a:r>
              <a:rPr lang="en-US" b="1" i="1" dirty="0" smtClean="0"/>
              <a:t>Dataset in the given context is that of the employee’s id , name ,performance and current rating </a:t>
            </a:r>
          </a:p>
          <a:p>
            <a:r>
              <a:rPr lang="en-US" b="1" i="1" dirty="0"/>
              <a:t>Data sets are a fundamental tool in Data Analytics, providing the data upon which analysts draw insights and trends.</a:t>
            </a:r>
            <a:endParaRPr lang="en-IN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512" y="2499888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2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91493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MODELLING APPROACH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821" y="1535900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A modeling approach is a way of investigating a phenomenon by selecting a particular model type. </a:t>
            </a:r>
            <a:endParaRPr lang="en-US" b="1" i="1" dirty="0" smtClean="0"/>
          </a:p>
          <a:p>
            <a:r>
              <a:rPr lang="en-US" b="1" i="1" dirty="0"/>
              <a:t>The model provides the link between the data and the underlying concept. </a:t>
            </a:r>
            <a:endParaRPr lang="en-US" b="1" i="1" dirty="0" smtClean="0"/>
          </a:p>
          <a:p>
            <a:r>
              <a:rPr lang="en-US" b="1" i="1" dirty="0"/>
              <a:t>Modeling, as the term implies, refers to a pictorial representation of facts and figures, along with their context. All the data given regarding a process is fused together to build a model of the process they're connected by to make the process more comprehensive and easily describable</a:t>
            </a:r>
            <a:r>
              <a:rPr lang="en-US" b="1" i="1" dirty="0" smtClean="0"/>
              <a:t>.</a:t>
            </a:r>
          </a:p>
          <a:p>
            <a:r>
              <a:rPr lang="en-US" b="1" i="1" dirty="0"/>
              <a:t>The Process Approach principle, is all about </a:t>
            </a:r>
            <a:r>
              <a:rPr lang="en-US" b="1" i="1" dirty="0" err="1"/>
              <a:t>recognising</a:t>
            </a:r>
            <a:r>
              <a:rPr lang="en-US" b="1" i="1" dirty="0"/>
              <a:t> that business activities are best understood and managed as interrelated </a:t>
            </a:r>
            <a:r>
              <a:rPr lang="en-US" b="1" i="1" dirty="0" smtClean="0"/>
              <a:t>processes</a:t>
            </a:r>
          </a:p>
          <a:p>
            <a:r>
              <a:rPr lang="en-US" b="1" i="1" dirty="0" smtClean="0"/>
              <a:t>MODEL OF APPROACH : Employee I’D, FIRST NAME ,LAST NAME ,GENDER PERFORMANCE , CURRENT EMPLOYEE RATING </a:t>
            </a:r>
            <a:endParaRPr lang="en-IN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064" y="1912293"/>
            <a:ext cx="4959141" cy="495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1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218</TotalTime>
  <Words>189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Trebuchet MS</vt:lpstr>
      <vt:lpstr>Wingdings</vt:lpstr>
      <vt:lpstr>Wingdings 3</vt:lpstr>
      <vt:lpstr>Facet</vt:lpstr>
      <vt:lpstr>PRESENTED BY : NANCY EVANGELINE .M  REGISTER NO   :122201982 unm135122/cp/20  DEPARTMENT   :B.COM (CORPORATE SECRETARYSHIP)  COLLEGE         :CHEVALIER T THOMAS ELIZABETH COLLEGE  FOR WOMEN</vt:lpstr>
      <vt:lpstr>PowerPoint Presentation</vt:lpstr>
      <vt:lpstr>AGENDA </vt:lpstr>
      <vt:lpstr>PROBLEM STATEMENT </vt:lpstr>
      <vt:lpstr>PROJECT OVERVIEW</vt:lpstr>
      <vt:lpstr>END USERS</vt:lpstr>
      <vt:lpstr>SOLUTION AND PROPOSITION</vt:lpstr>
      <vt:lpstr>DATASET DESCRIPTION </vt:lpstr>
      <vt:lpstr>MODELLING APPROACH </vt:lpstr>
      <vt:lpstr>RESULTS AND DISCUSSIONS  </vt:lpstr>
      <vt:lpstr>PowerPoint Presentation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21</cp:revision>
  <dcterms:created xsi:type="dcterms:W3CDTF">2024-08-31T15:31:36Z</dcterms:created>
  <dcterms:modified xsi:type="dcterms:W3CDTF">2024-08-31T19:09:45Z</dcterms:modified>
</cp:coreProperties>
</file>