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d126abc2e_0_2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d126abc2e_0_2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d126abc2e_0_2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1d126abc2e_0_2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d126abc2e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d126abc2e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d126abc2e_0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d126abc2e_0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d126abc2e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d126abc2e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d126abc2e_0_2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d126abc2e_0_2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d126abc2e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d126abc2e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126abc2e_0_2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126abc2e_0_2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d126abc2e_0_2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d126abc2e_0_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d126abc2e_0_2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1d126abc2e_0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Cyclistic: Member vs Non-member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By: Nand Mehta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taken from Aug - Nov 2024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3148075" y="1985725"/>
            <a:ext cx="5079900" cy="1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/>
              <a:t>Conclusions</a:t>
            </a:r>
            <a:endParaRPr sz="3400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3388350" y="56125"/>
            <a:ext cx="23673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470775" y="1423700"/>
            <a:ext cx="2241300" cy="27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Casual riders tend to use Cyclistic more on weekends than </a:t>
            </a:r>
            <a:r>
              <a:rPr lang="en">
                <a:solidFill>
                  <a:srgbClr val="000000"/>
                </a:solidFill>
              </a:rPr>
              <a:t>weekdays</a:t>
            </a:r>
            <a:r>
              <a:rPr lang="en">
                <a:solidFill>
                  <a:srgbClr val="000000"/>
                </a:solidFill>
              </a:rPr>
              <a:t> and the opposite for annual members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7" name="Google Shape;347;p23"/>
          <p:cNvSpPr txBox="1"/>
          <p:nvPr>
            <p:ph idx="1" type="body"/>
          </p:nvPr>
        </p:nvSpPr>
        <p:spPr>
          <a:xfrm>
            <a:off x="3388350" y="1375275"/>
            <a:ext cx="2241300" cy="27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Evidence suggests that Casual riders use the program more for their own pleasure/leisure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Where as, Annual members are using the bikes as a mode of reliable transportation, likely to work or school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6451825" y="1375275"/>
            <a:ext cx="2241300" cy="27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As the year </a:t>
            </a:r>
            <a:r>
              <a:rPr lang="en">
                <a:solidFill>
                  <a:srgbClr val="000000"/>
                </a:solidFill>
              </a:rPr>
              <a:t>approaches</a:t>
            </a:r>
            <a:r>
              <a:rPr lang="en">
                <a:solidFill>
                  <a:srgbClr val="000000"/>
                </a:solidFill>
              </a:rPr>
              <a:t> the colder months, there is a </a:t>
            </a:r>
            <a:r>
              <a:rPr lang="en">
                <a:solidFill>
                  <a:srgbClr val="000000"/>
                </a:solidFill>
              </a:rPr>
              <a:t>significant</a:t>
            </a:r>
            <a:r>
              <a:rPr lang="en">
                <a:solidFill>
                  <a:srgbClr val="000000"/>
                </a:solidFill>
              </a:rPr>
              <a:t> decrease in casual riders where as annual members continued to stay around the same area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99" y="3073525"/>
            <a:ext cx="3252749" cy="1828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we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talking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about?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100" y="2528150"/>
            <a:ext cx="3332150" cy="24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3425175" y="1993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/>
              <a:t>Objective</a:t>
            </a:r>
            <a:endParaRPr sz="32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Cyclistic is a bike share company in Chicago that has annual members and casual users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annual members and casual users use Cyclistic differently and how can we convert casual users into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annual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members?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3336650" y="2119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/>
              <a:t>The Data</a:t>
            </a:r>
            <a:endParaRPr sz="31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192600" y="334075"/>
            <a:ext cx="4349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Rides by Membership Type Aug - Nov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Annual Members - 5,174,296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Casual Riders - 3,153,014</a:t>
            </a:r>
            <a:endParaRPr sz="1700"/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575" y="833025"/>
            <a:ext cx="4770824" cy="39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590875" y="3583975"/>
            <a:ext cx="77433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 txBox="1"/>
          <p:nvPr>
            <p:ph type="title"/>
          </p:nvPr>
        </p:nvSpPr>
        <p:spPr>
          <a:xfrm>
            <a:off x="185225" y="1273675"/>
            <a:ext cx="3892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Rides by Membership Type Aug - Sept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Annual Members - 2,559,232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Casual Riders - 1,862,545</a:t>
            </a:r>
            <a:endParaRPr sz="1700"/>
          </a:p>
        </p:txBody>
      </p:sp>
      <p:sp>
        <p:nvSpPr>
          <p:cNvPr id="314" name="Google Shape;314;p19"/>
          <p:cNvSpPr txBox="1"/>
          <p:nvPr>
            <p:ph type="title"/>
          </p:nvPr>
        </p:nvSpPr>
        <p:spPr>
          <a:xfrm>
            <a:off x="4794900" y="1273675"/>
            <a:ext cx="4349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Rides by Membership Type Oct - Nov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Annual Members - 2,615,064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Casual Riders - 1,290,469</a:t>
            </a:r>
            <a:endParaRPr sz="1700"/>
          </a:p>
        </p:txBody>
      </p:sp>
      <p:sp>
        <p:nvSpPr>
          <p:cNvPr id="315" name="Google Shape;315;p19"/>
          <p:cNvSpPr/>
          <p:nvPr/>
        </p:nvSpPr>
        <p:spPr>
          <a:xfrm>
            <a:off x="7952575" y="2508800"/>
            <a:ext cx="155100" cy="271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7729775" y="2838125"/>
            <a:ext cx="184200" cy="30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213100" y="3787375"/>
            <a:ext cx="8080500" cy="1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casual members we can see an influx in activity on days 1 and 7 which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Saturday and Sunday and the opposite for annual members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also see a dip in activity for casual riders during the months of October-November when the weather starts to get colder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400" y="844783"/>
            <a:ext cx="4571999" cy="2679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6375" y="841962"/>
            <a:ext cx="4624776" cy="26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 txBox="1"/>
          <p:nvPr/>
        </p:nvSpPr>
        <p:spPr>
          <a:xfrm>
            <a:off x="1787625" y="3574100"/>
            <a:ext cx="1440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Aug - Sept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6240800" y="3574100"/>
            <a:ext cx="1440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Oct - Nov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484325" y="232475"/>
            <a:ext cx="852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Average Daily Rides by Membership Type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387" y="224858"/>
            <a:ext cx="4571999" cy="2679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6388" y="222037"/>
            <a:ext cx="4624776" cy="26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1"/>
          <p:cNvSpPr txBox="1"/>
          <p:nvPr/>
        </p:nvSpPr>
        <p:spPr>
          <a:xfrm>
            <a:off x="1787613" y="2954175"/>
            <a:ext cx="1440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Aug - Sept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6240788" y="2954175"/>
            <a:ext cx="1440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Oct - Nov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387450" y="3458050"/>
            <a:ext cx="8679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Casual riders tend to use Cyclistic more on weekends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Annual members use Cyclistic more on weekdays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