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19"/>
  </p:notesMasterIdLst>
  <p:handoutMasterIdLst>
    <p:handoutMasterId r:id="rId20"/>
  </p:handoutMasterIdLst>
  <p:sldIdLst>
    <p:sldId id="320" r:id="rId5"/>
    <p:sldId id="259" r:id="rId6"/>
    <p:sldId id="312" r:id="rId7"/>
    <p:sldId id="313" r:id="rId8"/>
    <p:sldId id="304" r:id="rId9"/>
    <p:sldId id="281" r:id="rId10"/>
    <p:sldId id="314" r:id="rId11"/>
    <p:sldId id="315" r:id="rId12"/>
    <p:sldId id="307" r:id="rId13"/>
    <p:sldId id="308" r:id="rId14"/>
    <p:sldId id="316" r:id="rId15"/>
    <p:sldId id="321" r:id="rId16"/>
    <p:sldId id="322" r:id="rId17"/>
    <p:sldId id="31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034" autoAdjust="0"/>
  </p:normalViewPr>
  <p:slideViewPr>
    <p:cSldViewPr snapToGrid="0" showGuides="1">
      <p:cViewPr varScale="1">
        <p:scale>
          <a:sx n="55" d="100"/>
          <a:sy n="55" d="100"/>
        </p:scale>
        <p:origin x="1624"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63CE2-110C-45BF-919F-42D809CBA6B0}" type="doc">
      <dgm:prSet loTypeId="urn:microsoft.com/office/officeart/2005/8/layout/cycle1" loCatId="cycle" qsTypeId="urn:microsoft.com/office/officeart/2005/8/quickstyle/simple2" qsCatId="simple" csTypeId="urn:microsoft.com/office/officeart/2005/8/colors/accent4_1" csCatId="accent4" phldr="1"/>
      <dgm:spPr/>
      <dgm:t>
        <a:bodyPr/>
        <a:lstStyle/>
        <a:p>
          <a:endParaRPr lang="en-US"/>
        </a:p>
      </dgm:t>
    </dgm:pt>
    <dgm:pt modelId="{8B8B6697-F768-4BDA-8AC6-A771C495A208}">
      <dgm:prSet phldrT="[Text]" custT="1"/>
      <dgm:spPr/>
      <dgm:t>
        <a:bodyPr/>
        <a:lstStyle/>
        <a:p>
          <a:pPr algn="ctr"/>
          <a:r>
            <a:rPr lang="en-US" sz="1600" b="1" dirty="0">
              <a:latin typeface="Candara" panose="020E0502030303020204" pitchFamily="34" charset="0"/>
            </a:rPr>
            <a:t>JSX Code written describing the basic application</a:t>
          </a:r>
        </a:p>
      </dgm:t>
    </dgm:pt>
    <dgm:pt modelId="{FBF6DECE-BF93-4187-8604-DE404D38F8A9}" type="parTrans" cxnId="{35A649DB-ACEA-4BE3-9298-B79394C2E03E}">
      <dgm:prSet/>
      <dgm:spPr/>
      <dgm:t>
        <a:bodyPr/>
        <a:lstStyle/>
        <a:p>
          <a:endParaRPr lang="en-US" sz="2400"/>
        </a:p>
      </dgm:t>
    </dgm:pt>
    <dgm:pt modelId="{2E3D3248-6AA3-48FA-BC9C-476A0D3E94F2}" type="sibTrans" cxnId="{35A649DB-ACEA-4BE3-9298-B79394C2E03E}">
      <dgm:prSet/>
      <dgm:spPr/>
      <dgm:t>
        <a:bodyPr/>
        <a:lstStyle/>
        <a:p>
          <a:endParaRPr lang="en-US" sz="2400"/>
        </a:p>
      </dgm:t>
    </dgm:pt>
    <dgm:pt modelId="{F5CC20D2-C227-4E5A-A423-A4803EBAEF06}">
      <dgm:prSet phldrT="[Text]" custT="1"/>
      <dgm:spPr/>
      <dgm:t>
        <a:bodyPr/>
        <a:lstStyle/>
        <a:p>
          <a:r>
            <a:rPr lang="en-US" sz="1600" b="1" dirty="0">
              <a:latin typeface="Candara" panose="020E0502030303020204" pitchFamily="34" charset="0"/>
            </a:rPr>
            <a:t>JSX is converted  into JavaScript by the compiler</a:t>
          </a:r>
        </a:p>
      </dgm:t>
    </dgm:pt>
    <dgm:pt modelId="{E6037813-CAD1-4661-A3C6-3609C720E917}" type="parTrans" cxnId="{30CAF2FD-5C11-4713-9E17-1DFEE714F4D0}">
      <dgm:prSet/>
      <dgm:spPr/>
      <dgm:t>
        <a:bodyPr/>
        <a:lstStyle/>
        <a:p>
          <a:endParaRPr lang="en-US" sz="2400"/>
        </a:p>
      </dgm:t>
    </dgm:pt>
    <dgm:pt modelId="{63B81C24-E0AC-4683-8F99-B8980BD88E0E}" type="sibTrans" cxnId="{30CAF2FD-5C11-4713-9E17-1DFEE714F4D0}">
      <dgm:prSet/>
      <dgm:spPr/>
      <dgm:t>
        <a:bodyPr/>
        <a:lstStyle/>
        <a:p>
          <a:endParaRPr lang="en-US" sz="2400"/>
        </a:p>
      </dgm:t>
    </dgm:pt>
    <dgm:pt modelId="{BC0C8D9A-A182-41FA-BCD5-9A68D5CF8F41}">
      <dgm:prSet phldrT="[Text]" custT="1"/>
      <dgm:spPr/>
      <dgm:t>
        <a:bodyPr/>
        <a:lstStyle/>
        <a:p>
          <a:r>
            <a:rPr lang="en-US" sz="1600" b="1" dirty="0">
              <a:latin typeface="Candara" panose="020E0502030303020204" pitchFamily="34" charset="0"/>
            </a:rPr>
            <a:t>React turns converted JSX into a Virtual DOM</a:t>
          </a:r>
        </a:p>
      </dgm:t>
    </dgm:pt>
    <dgm:pt modelId="{5FE76DC6-3425-41BA-B548-06D42C69237D}" type="parTrans" cxnId="{DD606D1D-5243-4C9D-A623-D5066DD8C3ED}">
      <dgm:prSet/>
      <dgm:spPr/>
      <dgm:t>
        <a:bodyPr/>
        <a:lstStyle/>
        <a:p>
          <a:endParaRPr lang="en-US" sz="2400"/>
        </a:p>
      </dgm:t>
    </dgm:pt>
    <dgm:pt modelId="{396548B4-42B7-4C7B-BABF-B41B8AB466F1}" type="sibTrans" cxnId="{DD606D1D-5243-4C9D-A623-D5066DD8C3ED}">
      <dgm:prSet/>
      <dgm:spPr/>
      <dgm:t>
        <a:bodyPr/>
        <a:lstStyle/>
        <a:p>
          <a:endParaRPr lang="en-US" sz="2400"/>
        </a:p>
      </dgm:t>
    </dgm:pt>
    <dgm:pt modelId="{DE603118-7A68-44E8-A4A0-AA50D3159130}">
      <dgm:prSet phldrT="[Text]" custT="1"/>
      <dgm:spPr/>
      <dgm:t>
        <a:bodyPr/>
        <a:lstStyle/>
        <a:p>
          <a:r>
            <a:rPr lang="en-US" sz="1600" b="1" dirty="0">
              <a:latin typeface="Candara" panose="020E0502030303020204" pitchFamily="34" charset="0"/>
            </a:rPr>
            <a:t>Virtual DOM is applied to Real DOM</a:t>
          </a:r>
        </a:p>
      </dgm:t>
    </dgm:pt>
    <dgm:pt modelId="{4BDBBBD8-0922-43FE-87E6-0885CCB02438}" type="parTrans" cxnId="{B7659C0F-56DA-4643-8135-EB64CC66B5DD}">
      <dgm:prSet/>
      <dgm:spPr/>
      <dgm:t>
        <a:bodyPr/>
        <a:lstStyle/>
        <a:p>
          <a:endParaRPr lang="en-US" sz="2400"/>
        </a:p>
      </dgm:t>
    </dgm:pt>
    <dgm:pt modelId="{9C10307B-C765-4172-8849-CFDD4C89D286}" type="sibTrans" cxnId="{B7659C0F-56DA-4643-8135-EB64CC66B5DD}">
      <dgm:prSet/>
      <dgm:spPr/>
      <dgm:t>
        <a:bodyPr/>
        <a:lstStyle/>
        <a:p>
          <a:endParaRPr lang="en-US" sz="2400"/>
        </a:p>
      </dgm:t>
    </dgm:pt>
    <dgm:pt modelId="{E8D41E4E-B78B-43B5-9CF2-980ED713D571}">
      <dgm:prSet phldrT="[Text]" custT="1"/>
      <dgm:spPr/>
      <dgm:t>
        <a:bodyPr/>
        <a:lstStyle/>
        <a:p>
          <a:r>
            <a:rPr lang="en-US" sz="1600" b="1" dirty="0">
              <a:latin typeface="Candara" panose="020E0502030303020204" pitchFamily="34" charset="0"/>
            </a:rPr>
            <a:t>Underlying Data Model is updated</a:t>
          </a:r>
        </a:p>
      </dgm:t>
    </dgm:pt>
    <dgm:pt modelId="{FAEC7EE7-E92F-45D9-BFD0-CFF4C7C82B96}" type="parTrans" cxnId="{29299CB3-4E73-49D3-BFD5-06BFF5EC6A8C}">
      <dgm:prSet/>
      <dgm:spPr/>
      <dgm:t>
        <a:bodyPr/>
        <a:lstStyle/>
        <a:p>
          <a:endParaRPr lang="en-US" sz="2400"/>
        </a:p>
      </dgm:t>
    </dgm:pt>
    <dgm:pt modelId="{DADF3182-099E-4D34-A81E-068AF6C39D5A}" type="sibTrans" cxnId="{29299CB3-4E73-49D3-BFD5-06BFF5EC6A8C}">
      <dgm:prSet/>
      <dgm:spPr/>
      <dgm:t>
        <a:bodyPr/>
        <a:lstStyle/>
        <a:p>
          <a:endParaRPr lang="en-US" sz="2400"/>
        </a:p>
      </dgm:t>
    </dgm:pt>
    <dgm:pt modelId="{F39C0D96-FE39-4E66-A13D-302E225D7C18}">
      <dgm:prSet phldrT="[Text]" custT="1"/>
      <dgm:spPr/>
      <dgm:t>
        <a:bodyPr/>
        <a:lstStyle/>
        <a:p>
          <a:r>
            <a:rPr lang="en-US" sz="1600" b="1" dirty="0">
              <a:latin typeface="Candara" panose="020E0502030303020204" pitchFamily="34" charset="0"/>
            </a:rPr>
            <a:t>React Updates Virtual DOM and then updates the real DOM in efficient Manner</a:t>
          </a:r>
        </a:p>
      </dgm:t>
    </dgm:pt>
    <dgm:pt modelId="{719D655D-9934-4BA3-8AEA-388310B8A2EA}" type="sibTrans" cxnId="{BA24A0A3-AD16-441D-9F88-A7BB59047AE5}">
      <dgm:prSet/>
      <dgm:spPr>
        <a:noFill/>
        <a:ln>
          <a:noFill/>
        </a:ln>
      </dgm:spPr>
      <dgm:t>
        <a:bodyPr/>
        <a:lstStyle/>
        <a:p>
          <a:endParaRPr lang="en-US" sz="2400"/>
        </a:p>
      </dgm:t>
    </dgm:pt>
    <dgm:pt modelId="{B0EBBEC8-65ED-4669-A62C-52BFAC1A322D}" type="parTrans" cxnId="{BA24A0A3-AD16-441D-9F88-A7BB59047AE5}">
      <dgm:prSet/>
      <dgm:spPr/>
      <dgm:t>
        <a:bodyPr/>
        <a:lstStyle/>
        <a:p>
          <a:endParaRPr lang="en-US" sz="2400"/>
        </a:p>
      </dgm:t>
    </dgm:pt>
    <dgm:pt modelId="{39640B69-EE19-4C30-B2E6-4AE34AE5A35F}" type="pres">
      <dgm:prSet presAssocID="{C3163CE2-110C-45BF-919F-42D809CBA6B0}" presName="cycle" presStyleCnt="0">
        <dgm:presLayoutVars>
          <dgm:dir/>
          <dgm:resizeHandles val="exact"/>
        </dgm:presLayoutVars>
      </dgm:prSet>
      <dgm:spPr/>
    </dgm:pt>
    <dgm:pt modelId="{94C36193-CEF2-4FEA-A997-1BA88F317A07}" type="pres">
      <dgm:prSet presAssocID="{8B8B6697-F768-4BDA-8AC6-A771C495A208}" presName="dummy" presStyleCnt="0"/>
      <dgm:spPr/>
    </dgm:pt>
    <dgm:pt modelId="{C11B7CFE-FE37-4B84-A8D2-78E39679900C}" type="pres">
      <dgm:prSet presAssocID="{8B8B6697-F768-4BDA-8AC6-A771C495A208}" presName="node" presStyleLbl="revTx" presStyleIdx="0" presStyleCnt="6" custScaleX="166618" custRadScaleRad="118545" custRadScaleInc="127297">
        <dgm:presLayoutVars>
          <dgm:bulletEnabled val="1"/>
        </dgm:presLayoutVars>
      </dgm:prSet>
      <dgm:spPr/>
    </dgm:pt>
    <dgm:pt modelId="{B26D78E9-CDD0-49C4-843F-98EF2EE789FD}" type="pres">
      <dgm:prSet presAssocID="{2E3D3248-6AA3-48FA-BC9C-476A0D3E94F2}" presName="sibTrans" presStyleLbl="node1" presStyleIdx="0" presStyleCnt="6" custAng="20968564" custLinFactNeighborX="-1489" custLinFactNeighborY="6903"/>
      <dgm:spPr/>
    </dgm:pt>
    <dgm:pt modelId="{94D9A49B-D75B-4D5B-83C4-51987D32DCC6}" type="pres">
      <dgm:prSet presAssocID="{F5CC20D2-C227-4E5A-A423-A4803EBAEF06}" presName="dummy" presStyleCnt="0"/>
      <dgm:spPr/>
    </dgm:pt>
    <dgm:pt modelId="{8D629510-EAA4-4A69-B30F-197C4579EBD9}" type="pres">
      <dgm:prSet presAssocID="{F5CC20D2-C227-4E5A-A423-A4803EBAEF06}" presName="node" presStyleLbl="revTx" presStyleIdx="1" presStyleCnt="6" custScaleX="192303" custRadScaleRad="89264" custRadScaleInc="12573">
        <dgm:presLayoutVars>
          <dgm:bulletEnabled val="1"/>
        </dgm:presLayoutVars>
      </dgm:prSet>
      <dgm:spPr/>
    </dgm:pt>
    <dgm:pt modelId="{A8B2EE6F-A49E-46BD-971E-8CBFFF1E494E}" type="pres">
      <dgm:prSet presAssocID="{63B81C24-E0AC-4683-8F99-B8980BD88E0E}" presName="sibTrans" presStyleLbl="node1" presStyleIdx="1" presStyleCnt="6" custScaleX="114408" custScaleY="102967" custLinFactNeighborX="-1383" custLinFactNeighborY="-2580"/>
      <dgm:spPr/>
    </dgm:pt>
    <dgm:pt modelId="{DB9CC02A-49B1-445F-8836-847E8622812D}" type="pres">
      <dgm:prSet presAssocID="{BC0C8D9A-A182-41FA-BCD5-9A68D5CF8F41}" presName="dummy" presStyleCnt="0"/>
      <dgm:spPr/>
    </dgm:pt>
    <dgm:pt modelId="{F525AE69-15A6-438C-AA04-3C58EDB6708C}" type="pres">
      <dgm:prSet presAssocID="{BC0C8D9A-A182-41FA-BCD5-9A68D5CF8F41}" presName="node" presStyleLbl="revTx" presStyleIdx="2" presStyleCnt="6" custScaleX="140441" custRadScaleRad="88407" custRadScaleInc="8856">
        <dgm:presLayoutVars>
          <dgm:bulletEnabled val="1"/>
        </dgm:presLayoutVars>
      </dgm:prSet>
      <dgm:spPr/>
    </dgm:pt>
    <dgm:pt modelId="{5B43EAC1-BE81-41C6-9222-B3A740981E02}" type="pres">
      <dgm:prSet presAssocID="{396548B4-42B7-4C7B-BABF-B41B8AB466F1}" presName="sibTrans" presStyleLbl="node1" presStyleIdx="2" presStyleCnt="6" custLinFactNeighborX="-1168" custLinFactNeighborY="-3082"/>
      <dgm:spPr/>
    </dgm:pt>
    <dgm:pt modelId="{E703C468-11FA-4580-8435-BCBA4E39C5C1}" type="pres">
      <dgm:prSet presAssocID="{DE603118-7A68-44E8-A4A0-AA50D3159130}" presName="dummy" presStyleCnt="0"/>
      <dgm:spPr/>
    </dgm:pt>
    <dgm:pt modelId="{EFBAB06F-909B-4C40-A463-4CECFD615EAE}" type="pres">
      <dgm:prSet presAssocID="{DE603118-7A68-44E8-A4A0-AA50D3159130}" presName="node" presStyleLbl="revTx" presStyleIdx="3" presStyleCnt="6" custRadScaleRad="84257" custRadScaleInc="82607">
        <dgm:presLayoutVars>
          <dgm:bulletEnabled val="1"/>
        </dgm:presLayoutVars>
      </dgm:prSet>
      <dgm:spPr/>
    </dgm:pt>
    <dgm:pt modelId="{A40E8DCD-248D-4951-BA9B-9589A24A198A}" type="pres">
      <dgm:prSet presAssocID="{9C10307B-C765-4172-8849-CFDD4C89D286}" presName="sibTrans" presStyleLbl="node1" presStyleIdx="3" presStyleCnt="6"/>
      <dgm:spPr/>
    </dgm:pt>
    <dgm:pt modelId="{FDDA82E1-32B0-4CB2-92BA-86B778753284}" type="pres">
      <dgm:prSet presAssocID="{E8D41E4E-B78B-43B5-9CF2-980ED713D571}" presName="dummy" presStyleCnt="0"/>
      <dgm:spPr/>
    </dgm:pt>
    <dgm:pt modelId="{1E188454-083E-4D19-A15A-09B11F1D4B49}" type="pres">
      <dgm:prSet presAssocID="{E8D41E4E-B78B-43B5-9CF2-980ED713D571}" presName="node" presStyleLbl="revTx" presStyleIdx="4" presStyleCnt="6" custRadScaleRad="81053" custRadScaleInc="56926">
        <dgm:presLayoutVars>
          <dgm:bulletEnabled val="1"/>
        </dgm:presLayoutVars>
      </dgm:prSet>
      <dgm:spPr/>
    </dgm:pt>
    <dgm:pt modelId="{3FC90D2F-EBC8-4BF9-9251-2FA605772F82}" type="pres">
      <dgm:prSet presAssocID="{DADF3182-099E-4D34-A81E-068AF6C39D5A}" presName="sibTrans" presStyleLbl="node1" presStyleIdx="4" presStyleCnt="6" custLinFactNeighborX="-4954" custLinFactNeighborY="-3892"/>
      <dgm:spPr/>
    </dgm:pt>
    <dgm:pt modelId="{8E5AE5E6-DBE0-477D-870B-11FD46DAF756}" type="pres">
      <dgm:prSet presAssocID="{F39C0D96-FE39-4E66-A13D-302E225D7C18}" presName="dummy" presStyleCnt="0"/>
      <dgm:spPr/>
    </dgm:pt>
    <dgm:pt modelId="{195F2165-9F9A-48D7-A94A-C9722A03FAFC}" type="pres">
      <dgm:prSet presAssocID="{F39C0D96-FE39-4E66-A13D-302E225D7C18}" presName="node" presStyleLbl="revTx" presStyleIdx="5" presStyleCnt="6" custScaleX="200490" custRadScaleRad="85875" custRadScaleInc="57535">
        <dgm:presLayoutVars>
          <dgm:bulletEnabled val="1"/>
        </dgm:presLayoutVars>
      </dgm:prSet>
      <dgm:spPr/>
    </dgm:pt>
    <dgm:pt modelId="{899C4EB3-0C07-495B-8C2E-DD80CA897C24}" type="pres">
      <dgm:prSet presAssocID="{719D655D-9934-4BA3-8AEA-388310B8A2EA}" presName="sibTrans" presStyleLbl="node1" presStyleIdx="5" presStyleCnt="6" custLinFactNeighborX="25216" custLinFactNeighborY="-6278"/>
      <dgm:spPr/>
    </dgm:pt>
  </dgm:ptLst>
  <dgm:cxnLst>
    <dgm:cxn modelId="{AA613406-3A9E-422C-B4BC-95ED0AA7E536}" type="presOf" srcId="{F5CC20D2-C227-4E5A-A423-A4803EBAEF06}" destId="{8D629510-EAA4-4A69-B30F-197C4579EBD9}" srcOrd="0" destOrd="0" presId="urn:microsoft.com/office/officeart/2005/8/layout/cycle1"/>
    <dgm:cxn modelId="{B7659C0F-56DA-4643-8135-EB64CC66B5DD}" srcId="{C3163CE2-110C-45BF-919F-42D809CBA6B0}" destId="{DE603118-7A68-44E8-A4A0-AA50D3159130}" srcOrd="3" destOrd="0" parTransId="{4BDBBBD8-0922-43FE-87E6-0885CCB02438}" sibTransId="{9C10307B-C765-4172-8849-CFDD4C89D286}"/>
    <dgm:cxn modelId="{DD606D1D-5243-4C9D-A623-D5066DD8C3ED}" srcId="{C3163CE2-110C-45BF-919F-42D809CBA6B0}" destId="{BC0C8D9A-A182-41FA-BCD5-9A68D5CF8F41}" srcOrd="2" destOrd="0" parTransId="{5FE76DC6-3425-41BA-B548-06D42C69237D}" sibTransId="{396548B4-42B7-4C7B-BABF-B41B8AB466F1}"/>
    <dgm:cxn modelId="{83C98025-788B-4880-8B03-3DF1C182437E}" type="presOf" srcId="{396548B4-42B7-4C7B-BABF-B41B8AB466F1}" destId="{5B43EAC1-BE81-41C6-9222-B3A740981E02}" srcOrd="0" destOrd="0" presId="urn:microsoft.com/office/officeart/2005/8/layout/cycle1"/>
    <dgm:cxn modelId="{BF08732B-1D3A-49C2-AA87-1FB7A96E3209}" type="presOf" srcId="{8B8B6697-F768-4BDA-8AC6-A771C495A208}" destId="{C11B7CFE-FE37-4B84-A8D2-78E39679900C}" srcOrd="0" destOrd="0" presId="urn:microsoft.com/office/officeart/2005/8/layout/cycle1"/>
    <dgm:cxn modelId="{1AB38A5E-1FB6-4D29-AD55-5114BC0ACB8F}" type="presOf" srcId="{63B81C24-E0AC-4683-8F99-B8980BD88E0E}" destId="{A8B2EE6F-A49E-46BD-971E-8CBFFF1E494E}" srcOrd="0" destOrd="0" presId="urn:microsoft.com/office/officeart/2005/8/layout/cycle1"/>
    <dgm:cxn modelId="{B6D6C848-7E7E-457C-BA52-0C682B62127C}" type="presOf" srcId="{C3163CE2-110C-45BF-919F-42D809CBA6B0}" destId="{39640B69-EE19-4C30-B2E6-4AE34AE5A35F}" srcOrd="0" destOrd="0" presId="urn:microsoft.com/office/officeart/2005/8/layout/cycle1"/>
    <dgm:cxn modelId="{0BA5068F-1DA9-4ADD-BB0C-86B2AD9D94C7}" type="presOf" srcId="{DE603118-7A68-44E8-A4A0-AA50D3159130}" destId="{EFBAB06F-909B-4C40-A463-4CECFD615EAE}" srcOrd="0" destOrd="0" presId="urn:microsoft.com/office/officeart/2005/8/layout/cycle1"/>
    <dgm:cxn modelId="{69CAA393-27A5-4E69-A36F-E58D0C9E075A}" type="presOf" srcId="{719D655D-9934-4BA3-8AEA-388310B8A2EA}" destId="{899C4EB3-0C07-495B-8C2E-DD80CA897C24}" srcOrd="0" destOrd="0" presId="urn:microsoft.com/office/officeart/2005/8/layout/cycle1"/>
    <dgm:cxn modelId="{BA24A0A3-AD16-441D-9F88-A7BB59047AE5}" srcId="{C3163CE2-110C-45BF-919F-42D809CBA6B0}" destId="{F39C0D96-FE39-4E66-A13D-302E225D7C18}" srcOrd="5" destOrd="0" parTransId="{B0EBBEC8-65ED-4669-A62C-52BFAC1A322D}" sibTransId="{719D655D-9934-4BA3-8AEA-388310B8A2EA}"/>
    <dgm:cxn modelId="{BD0B8AAB-426B-477D-A314-E42EDA596475}" type="presOf" srcId="{9C10307B-C765-4172-8849-CFDD4C89D286}" destId="{A40E8DCD-248D-4951-BA9B-9589A24A198A}" srcOrd="0" destOrd="0" presId="urn:microsoft.com/office/officeart/2005/8/layout/cycle1"/>
    <dgm:cxn modelId="{29299CB3-4E73-49D3-BFD5-06BFF5EC6A8C}" srcId="{C3163CE2-110C-45BF-919F-42D809CBA6B0}" destId="{E8D41E4E-B78B-43B5-9CF2-980ED713D571}" srcOrd="4" destOrd="0" parTransId="{FAEC7EE7-E92F-45D9-BFD0-CFF4C7C82B96}" sibTransId="{DADF3182-099E-4D34-A81E-068AF6C39D5A}"/>
    <dgm:cxn modelId="{815846C1-A78E-43AB-9952-1539EEBA5A4D}" type="presOf" srcId="{2E3D3248-6AA3-48FA-BC9C-476A0D3E94F2}" destId="{B26D78E9-CDD0-49C4-843F-98EF2EE789FD}" srcOrd="0" destOrd="0" presId="urn:microsoft.com/office/officeart/2005/8/layout/cycle1"/>
    <dgm:cxn modelId="{3771A5D0-08BF-41AF-A7D6-18FED00D0D21}" type="presOf" srcId="{F39C0D96-FE39-4E66-A13D-302E225D7C18}" destId="{195F2165-9F9A-48D7-A94A-C9722A03FAFC}" srcOrd="0" destOrd="0" presId="urn:microsoft.com/office/officeart/2005/8/layout/cycle1"/>
    <dgm:cxn modelId="{35A649DB-ACEA-4BE3-9298-B79394C2E03E}" srcId="{C3163CE2-110C-45BF-919F-42D809CBA6B0}" destId="{8B8B6697-F768-4BDA-8AC6-A771C495A208}" srcOrd="0" destOrd="0" parTransId="{FBF6DECE-BF93-4187-8604-DE404D38F8A9}" sibTransId="{2E3D3248-6AA3-48FA-BC9C-476A0D3E94F2}"/>
    <dgm:cxn modelId="{545035DD-2FD4-4148-992B-15273C8EDAEB}" type="presOf" srcId="{DADF3182-099E-4D34-A81E-068AF6C39D5A}" destId="{3FC90D2F-EBC8-4BF9-9251-2FA605772F82}" srcOrd="0" destOrd="0" presId="urn:microsoft.com/office/officeart/2005/8/layout/cycle1"/>
    <dgm:cxn modelId="{92D065E0-AE45-49BB-93B1-921AF92FEB5F}" type="presOf" srcId="{E8D41E4E-B78B-43B5-9CF2-980ED713D571}" destId="{1E188454-083E-4D19-A15A-09B11F1D4B49}" srcOrd="0" destOrd="0" presId="urn:microsoft.com/office/officeart/2005/8/layout/cycle1"/>
    <dgm:cxn modelId="{E02CFFE1-88F4-470F-B345-7D386782ADBB}" type="presOf" srcId="{BC0C8D9A-A182-41FA-BCD5-9A68D5CF8F41}" destId="{F525AE69-15A6-438C-AA04-3C58EDB6708C}" srcOrd="0" destOrd="0" presId="urn:microsoft.com/office/officeart/2005/8/layout/cycle1"/>
    <dgm:cxn modelId="{30CAF2FD-5C11-4713-9E17-1DFEE714F4D0}" srcId="{C3163CE2-110C-45BF-919F-42D809CBA6B0}" destId="{F5CC20D2-C227-4E5A-A423-A4803EBAEF06}" srcOrd="1" destOrd="0" parTransId="{E6037813-CAD1-4661-A3C6-3609C720E917}" sibTransId="{63B81C24-E0AC-4683-8F99-B8980BD88E0E}"/>
    <dgm:cxn modelId="{F7F2728A-9935-4C39-90C7-1089B133FEE4}" type="presParOf" srcId="{39640B69-EE19-4C30-B2E6-4AE34AE5A35F}" destId="{94C36193-CEF2-4FEA-A997-1BA88F317A07}" srcOrd="0" destOrd="0" presId="urn:microsoft.com/office/officeart/2005/8/layout/cycle1"/>
    <dgm:cxn modelId="{D2B466D0-4592-41E7-8DBD-0BFAEFABDD57}" type="presParOf" srcId="{39640B69-EE19-4C30-B2E6-4AE34AE5A35F}" destId="{C11B7CFE-FE37-4B84-A8D2-78E39679900C}" srcOrd="1" destOrd="0" presId="urn:microsoft.com/office/officeart/2005/8/layout/cycle1"/>
    <dgm:cxn modelId="{8203A06D-A887-43C6-8C2A-A2CDF9420ACE}" type="presParOf" srcId="{39640B69-EE19-4C30-B2E6-4AE34AE5A35F}" destId="{B26D78E9-CDD0-49C4-843F-98EF2EE789FD}" srcOrd="2" destOrd="0" presId="urn:microsoft.com/office/officeart/2005/8/layout/cycle1"/>
    <dgm:cxn modelId="{9404F322-1C04-4F29-9F0A-39347FA0E609}" type="presParOf" srcId="{39640B69-EE19-4C30-B2E6-4AE34AE5A35F}" destId="{94D9A49B-D75B-4D5B-83C4-51987D32DCC6}" srcOrd="3" destOrd="0" presId="urn:microsoft.com/office/officeart/2005/8/layout/cycle1"/>
    <dgm:cxn modelId="{645D805A-5ADD-47CD-8B4D-A0399C1569E6}" type="presParOf" srcId="{39640B69-EE19-4C30-B2E6-4AE34AE5A35F}" destId="{8D629510-EAA4-4A69-B30F-197C4579EBD9}" srcOrd="4" destOrd="0" presId="urn:microsoft.com/office/officeart/2005/8/layout/cycle1"/>
    <dgm:cxn modelId="{7B432E28-0EB7-48BA-81D9-266C6E14CCE7}" type="presParOf" srcId="{39640B69-EE19-4C30-B2E6-4AE34AE5A35F}" destId="{A8B2EE6F-A49E-46BD-971E-8CBFFF1E494E}" srcOrd="5" destOrd="0" presId="urn:microsoft.com/office/officeart/2005/8/layout/cycle1"/>
    <dgm:cxn modelId="{4DF5277B-3505-4605-B0F4-E3AB8B466838}" type="presParOf" srcId="{39640B69-EE19-4C30-B2E6-4AE34AE5A35F}" destId="{DB9CC02A-49B1-445F-8836-847E8622812D}" srcOrd="6" destOrd="0" presId="urn:microsoft.com/office/officeart/2005/8/layout/cycle1"/>
    <dgm:cxn modelId="{A8A9B72D-277E-4C9E-9899-8A6DBD601EBC}" type="presParOf" srcId="{39640B69-EE19-4C30-B2E6-4AE34AE5A35F}" destId="{F525AE69-15A6-438C-AA04-3C58EDB6708C}" srcOrd="7" destOrd="0" presId="urn:microsoft.com/office/officeart/2005/8/layout/cycle1"/>
    <dgm:cxn modelId="{25880E2A-67E4-4FA6-B3FC-CD5E9808AF0A}" type="presParOf" srcId="{39640B69-EE19-4C30-B2E6-4AE34AE5A35F}" destId="{5B43EAC1-BE81-41C6-9222-B3A740981E02}" srcOrd="8" destOrd="0" presId="urn:microsoft.com/office/officeart/2005/8/layout/cycle1"/>
    <dgm:cxn modelId="{B2507BCF-7222-4A7B-990A-0CC49A715D4F}" type="presParOf" srcId="{39640B69-EE19-4C30-B2E6-4AE34AE5A35F}" destId="{E703C468-11FA-4580-8435-BCBA4E39C5C1}" srcOrd="9" destOrd="0" presId="urn:microsoft.com/office/officeart/2005/8/layout/cycle1"/>
    <dgm:cxn modelId="{CB0D8658-DDD8-45DA-9268-186181981DA3}" type="presParOf" srcId="{39640B69-EE19-4C30-B2E6-4AE34AE5A35F}" destId="{EFBAB06F-909B-4C40-A463-4CECFD615EAE}" srcOrd="10" destOrd="0" presId="urn:microsoft.com/office/officeart/2005/8/layout/cycle1"/>
    <dgm:cxn modelId="{1685BF3F-079F-4EBC-974D-D2A937113E5F}" type="presParOf" srcId="{39640B69-EE19-4C30-B2E6-4AE34AE5A35F}" destId="{A40E8DCD-248D-4951-BA9B-9589A24A198A}" srcOrd="11" destOrd="0" presId="urn:microsoft.com/office/officeart/2005/8/layout/cycle1"/>
    <dgm:cxn modelId="{B31BD772-E017-49FA-9940-266E708775A5}" type="presParOf" srcId="{39640B69-EE19-4C30-B2E6-4AE34AE5A35F}" destId="{FDDA82E1-32B0-4CB2-92BA-86B778753284}" srcOrd="12" destOrd="0" presId="urn:microsoft.com/office/officeart/2005/8/layout/cycle1"/>
    <dgm:cxn modelId="{DF50215D-F0A6-46E6-A262-878BFB016FD2}" type="presParOf" srcId="{39640B69-EE19-4C30-B2E6-4AE34AE5A35F}" destId="{1E188454-083E-4D19-A15A-09B11F1D4B49}" srcOrd="13" destOrd="0" presId="urn:microsoft.com/office/officeart/2005/8/layout/cycle1"/>
    <dgm:cxn modelId="{58C2C98A-C3B2-41F3-A93C-BB62E3E6C993}" type="presParOf" srcId="{39640B69-EE19-4C30-B2E6-4AE34AE5A35F}" destId="{3FC90D2F-EBC8-4BF9-9251-2FA605772F82}" srcOrd="14" destOrd="0" presId="urn:microsoft.com/office/officeart/2005/8/layout/cycle1"/>
    <dgm:cxn modelId="{06410B08-5013-4E05-AAD8-1DE897654352}" type="presParOf" srcId="{39640B69-EE19-4C30-B2E6-4AE34AE5A35F}" destId="{8E5AE5E6-DBE0-477D-870B-11FD46DAF756}" srcOrd="15" destOrd="0" presId="urn:microsoft.com/office/officeart/2005/8/layout/cycle1"/>
    <dgm:cxn modelId="{4EF8372C-5E5F-4D74-8D47-4F53896E8A5A}" type="presParOf" srcId="{39640B69-EE19-4C30-B2E6-4AE34AE5A35F}" destId="{195F2165-9F9A-48D7-A94A-C9722A03FAFC}" srcOrd="16" destOrd="0" presId="urn:microsoft.com/office/officeart/2005/8/layout/cycle1"/>
    <dgm:cxn modelId="{A4E1EEEE-EE7D-48B1-9FE4-FA6FFD0A839F}" type="presParOf" srcId="{39640B69-EE19-4C30-B2E6-4AE34AE5A35F}" destId="{899C4EB3-0C07-495B-8C2E-DD80CA897C2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B7CFE-FE37-4B84-A8D2-78E39679900C}">
      <dsp:nvSpPr>
        <dsp:cNvPr id="0" name=""/>
        <dsp:cNvSpPr/>
      </dsp:nvSpPr>
      <dsp:spPr>
        <a:xfrm>
          <a:off x="5369021" y="504064"/>
          <a:ext cx="1890009"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ndara" panose="020E0502030303020204" pitchFamily="34" charset="0"/>
            </a:rPr>
            <a:t>JSX Code written describing the basic application</a:t>
          </a:r>
        </a:p>
      </dsp:txBody>
      <dsp:txXfrm>
        <a:off x="5369021" y="504064"/>
        <a:ext cx="1890009" cy="1134336"/>
      </dsp:txXfrm>
    </dsp:sp>
    <dsp:sp modelId="{B26D78E9-CDD0-49C4-843F-98EF2EE789FD}">
      <dsp:nvSpPr>
        <dsp:cNvPr id="0" name=""/>
        <dsp:cNvSpPr/>
      </dsp:nvSpPr>
      <dsp:spPr>
        <a:xfrm rot="20968564">
          <a:off x="1586489" y="-2033662"/>
          <a:ext cx="5540939" cy="5540939"/>
        </a:xfrm>
        <a:prstGeom prst="circularArrow">
          <a:avLst>
            <a:gd name="adj1" fmla="val 3992"/>
            <a:gd name="adj2" fmla="val 250438"/>
            <a:gd name="adj3" fmla="val 2773335"/>
            <a:gd name="adj4" fmla="val 1829347"/>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D629510-EAA4-4A69-B30F-197C4579EBD9}">
      <dsp:nvSpPr>
        <dsp:cNvPr id="0" name=""/>
        <dsp:cNvSpPr/>
      </dsp:nvSpPr>
      <dsp:spPr>
        <a:xfrm>
          <a:off x="5008971" y="2304256"/>
          <a:ext cx="2181364"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ndara" panose="020E0502030303020204" pitchFamily="34" charset="0"/>
            </a:rPr>
            <a:t>JSX is converted  into JavaScript by the compiler</a:t>
          </a:r>
        </a:p>
      </dsp:txBody>
      <dsp:txXfrm>
        <a:off x="5008971" y="2304256"/>
        <a:ext cx="2181364" cy="1134336"/>
      </dsp:txXfrm>
    </dsp:sp>
    <dsp:sp modelId="{A8B2EE6F-A49E-46BD-971E-8CBFFF1E494E}">
      <dsp:nvSpPr>
        <dsp:cNvPr id="0" name=""/>
        <dsp:cNvSpPr/>
      </dsp:nvSpPr>
      <dsp:spPr>
        <a:xfrm>
          <a:off x="374080" y="-414961"/>
          <a:ext cx="6339278" cy="5705339"/>
        </a:xfrm>
        <a:prstGeom prst="circularArrow">
          <a:avLst>
            <a:gd name="adj1" fmla="val 3992"/>
            <a:gd name="adj2" fmla="val 250438"/>
            <a:gd name="adj3" fmla="val 2094980"/>
            <a:gd name="adj4" fmla="val 1188920"/>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525AE69-15A6-438C-AA04-3C58EDB6708C}">
      <dsp:nvSpPr>
        <dsp:cNvPr id="0" name=""/>
        <dsp:cNvSpPr/>
      </dsp:nvSpPr>
      <dsp:spPr>
        <a:xfrm>
          <a:off x="4104457" y="4176472"/>
          <a:ext cx="1593074"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ndara" panose="020E0502030303020204" pitchFamily="34" charset="0"/>
            </a:rPr>
            <a:t>React turns converted JSX into a Virtual DOM</a:t>
          </a:r>
        </a:p>
      </dsp:txBody>
      <dsp:txXfrm>
        <a:off x="4104457" y="4176472"/>
        <a:ext cx="1593074" cy="1134336"/>
      </dsp:txXfrm>
    </dsp:sp>
    <dsp:sp modelId="{5B43EAC1-BE81-41C6-9222-B3A740981E02}">
      <dsp:nvSpPr>
        <dsp:cNvPr id="0" name=""/>
        <dsp:cNvSpPr/>
      </dsp:nvSpPr>
      <dsp:spPr>
        <a:xfrm>
          <a:off x="1273906" y="-477694"/>
          <a:ext cx="5540939" cy="5540939"/>
        </a:xfrm>
        <a:prstGeom prst="circularArrow">
          <a:avLst>
            <a:gd name="adj1" fmla="val 3992"/>
            <a:gd name="adj2" fmla="val 250438"/>
            <a:gd name="adj3" fmla="val 6920069"/>
            <a:gd name="adj4" fmla="val 5406298"/>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FBAB06F-909B-4C40-A463-4CECFD615EAE}">
      <dsp:nvSpPr>
        <dsp:cNvPr id="0" name=""/>
        <dsp:cNvSpPr/>
      </dsp:nvSpPr>
      <dsp:spPr>
        <a:xfrm>
          <a:off x="1728186" y="3672416"/>
          <a:ext cx="1134336"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ndara" panose="020E0502030303020204" pitchFamily="34" charset="0"/>
            </a:rPr>
            <a:t>Virtual DOM is applied to Real DOM</a:t>
          </a:r>
        </a:p>
      </dsp:txBody>
      <dsp:txXfrm>
        <a:off x="1728186" y="3672416"/>
        <a:ext cx="1134336" cy="1134336"/>
      </dsp:txXfrm>
    </dsp:sp>
    <dsp:sp modelId="{A40E8DCD-248D-4951-BA9B-9589A24A198A}">
      <dsp:nvSpPr>
        <dsp:cNvPr id="0" name=""/>
        <dsp:cNvSpPr/>
      </dsp:nvSpPr>
      <dsp:spPr>
        <a:xfrm>
          <a:off x="1558165" y="158113"/>
          <a:ext cx="5540939" cy="5540939"/>
        </a:xfrm>
        <a:prstGeom prst="circularArrow">
          <a:avLst>
            <a:gd name="adj1" fmla="val 3992"/>
            <a:gd name="adj2" fmla="val 250438"/>
            <a:gd name="adj3" fmla="val 10541475"/>
            <a:gd name="adj4" fmla="val 9774478"/>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E188454-083E-4D19-A15A-09B11F1D4B49}">
      <dsp:nvSpPr>
        <dsp:cNvPr id="0" name=""/>
        <dsp:cNvSpPr/>
      </dsp:nvSpPr>
      <dsp:spPr>
        <a:xfrm>
          <a:off x="1264573" y="1800199"/>
          <a:ext cx="1134336"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ndara" panose="020E0502030303020204" pitchFamily="34" charset="0"/>
            </a:rPr>
            <a:t>Underlying Data Model is updated</a:t>
          </a:r>
        </a:p>
      </dsp:txBody>
      <dsp:txXfrm>
        <a:off x="1264573" y="1800199"/>
        <a:ext cx="1134336" cy="1134336"/>
      </dsp:txXfrm>
    </dsp:sp>
    <dsp:sp modelId="{3FC90D2F-EBC8-4BF9-9251-2FA605772F82}">
      <dsp:nvSpPr>
        <dsp:cNvPr id="0" name=""/>
        <dsp:cNvSpPr/>
      </dsp:nvSpPr>
      <dsp:spPr>
        <a:xfrm>
          <a:off x="1409931" y="-440448"/>
          <a:ext cx="5540939" cy="5540939"/>
        </a:xfrm>
        <a:prstGeom prst="circularArrow">
          <a:avLst>
            <a:gd name="adj1" fmla="val 3992"/>
            <a:gd name="adj2" fmla="val 250438"/>
            <a:gd name="adj3" fmla="val 12352559"/>
            <a:gd name="adj4" fmla="val 11827855"/>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95F2165-9F9A-48D7-A94A-C9722A03FAFC}">
      <dsp:nvSpPr>
        <dsp:cNvPr id="0" name=""/>
        <dsp:cNvSpPr/>
      </dsp:nvSpPr>
      <dsp:spPr>
        <a:xfrm>
          <a:off x="2016217" y="144006"/>
          <a:ext cx="2274232"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ndara" panose="020E0502030303020204" pitchFamily="34" charset="0"/>
            </a:rPr>
            <a:t>React Updates Virtual DOM and then updates the real DOM in efficient Manner</a:t>
          </a:r>
        </a:p>
      </dsp:txBody>
      <dsp:txXfrm>
        <a:off x="2016217" y="144006"/>
        <a:ext cx="2274232" cy="1134336"/>
      </dsp:txXfrm>
    </dsp:sp>
    <dsp:sp modelId="{899C4EB3-0C07-495B-8C2E-DD80CA897C24}">
      <dsp:nvSpPr>
        <dsp:cNvPr id="0" name=""/>
        <dsp:cNvSpPr/>
      </dsp:nvSpPr>
      <dsp:spPr>
        <a:xfrm>
          <a:off x="3899489" y="-140329"/>
          <a:ext cx="5540939" cy="5540939"/>
        </a:xfrm>
        <a:prstGeom prst="circularArrow">
          <a:avLst>
            <a:gd name="adj1" fmla="val 3992"/>
            <a:gd name="adj2" fmla="val 250438"/>
            <a:gd name="adj3" fmla="val 16679937"/>
            <a:gd name="adj4" fmla="val 14829693"/>
            <a:gd name="adj5" fmla="val 4657"/>
          </a:avLst>
        </a:prstGeom>
        <a:no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6238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6806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798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pPr>
              <a:lnSpc>
                <a:spcPct val="107000"/>
              </a:lnSpc>
              <a:spcBef>
                <a:spcPts val="1600"/>
              </a:spcBef>
              <a:spcAft>
                <a:spcPts val="640"/>
              </a:spcAft>
            </a:pPr>
            <a:r>
              <a:rPr lang="en-US" sz="1400" dirty="0">
                <a:solidFill>
                  <a:srgbClr val="000000"/>
                </a:solidFill>
                <a:ea typeface="Times New Roman" panose="02020603050405020304" pitchFamily="18" charset="0"/>
                <a:cs typeface="Times New Roman" panose="02020603050405020304" pitchFamily="18" charset="0"/>
              </a:rPr>
              <a:t>Model :</a:t>
            </a:r>
            <a:endParaRPr lang="en-US" sz="1100" dirty="0">
              <a:ea typeface="Calibri" panose="020F0502020204030204" pitchFamily="34" charset="0"/>
              <a:cs typeface="Times New Roman" panose="02020603050405020304" pitchFamily="18" charset="0"/>
            </a:endParaRPr>
          </a:p>
          <a:p>
            <a:pPr>
              <a:lnSpc>
                <a:spcPct val="107000"/>
              </a:lnSpc>
              <a:spcBef>
                <a:spcPts val="1800"/>
              </a:spcBef>
              <a:spcAft>
                <a:spcPts val="1800"/>
              </a:spcAft>
            </a:pPr>
            <a:r>
              <a:rPr lang="en-US" dirty="0">
                <a:solidFill>
                  <a:srgbClr val="777777"/>
                </a:solidFill>
                <a:ea typeface="Times New Roman" panose="02020603050405020304" pitchFamily="18" charset="0"/>
                <a:cs typeface="Times New Roman" panose="02020603050405020304" pitchFamily="18" charset="0"/>
              </a:rPr>
              <a:t>Model is where the application’s data objects are stored. The model doesn’t know anything about views and controllers. When a model changes, typically it will notify its observers that a change has occurred.</a:t>
            </a:r>
            <a:endParaRPr lang="en-US" sz="1100" dirty="0">
              <a:ea typeface="Calibri" panose="020F0502020204030204" pitchFamily="34" charset="0"/>
              <a:cs typeface="Times New Roman" panose="02020603050405020304" pitchFamily="18" charset="0"/>
            </a:endParaRPr>
          </a:p>
          <a:p>
            <a:pPr>
              <a:spcBef>
                <a:spcPts val="1600"/>
              </a:spcBef>
              <a:spcAft>
                <a:spcPts val="640"/>
              </a:spcAft>
            </a:pPr>
            <a:r>
              <a:rPr lang="en-US" sz="1400" dirty="0">
                <a:solidFill>
                  <a:srgbClr val="000000"/>
                </a:solidFill>
                <a:ea typeface="Times New Roman" panose="02020603050405020304" pitchFamily="18" charset="0"/>
              </a:rPr>
              <a:t>View</a:t>
            </a:r>
            <a:endParaRPr lang="en-US" sz="1400" dirty="0">
              <a:ea typeface="Times New Roman" panose="02020603050405020304" pitchFamily="18" charset="0"/>
            </a:endParaRPr>
          </a:p>
          <a:p>
            <a:pPr>
              <a:spcBef>
                <a:spcPts val="1800"/>
              </a:spcBef>
              <a:spcAft>
                <a:spcPts val="1800"/>
              </a:spcAft>
            </a:pPr>
            <a:r>
              <a:rPr lang="en-US" dirty="0">
                <a:solidFill>
                  <a:srgbClr val="777777"/>
                </a:solidFill>
                <a:ea typeface="Times New Roman" panose="02020603050405020304" pitchFamily="18" charset="0"/>
              </a:rPr>
              <a:t>View is what's presented to the users and how users interact with the app. The view is made with HTML, CSS, JavaScript and often templates</a:t>
            </a:r>
            <a:endParaRPr lang="en-US" sz="1200" dirty="0">
              <a:ea typeface="Times New Roman" panose="02020603050405020304" pitchFamily="18" charset="0"/>
            </a:endParaRPr>
          </a:p>
          <a:p>
            <a:pPr>
              <a:spcBef>
                <a:spcPts val="1600"/>
              </a:spcBef>
              <a:spcAft>
                <a:spcPts val="640"/>
              </a:spcAft>
            </a:pPr>
            <a:r>
              <a:rPr lang="en-US" sz="1400" dirty="0">
                <a:solidFill>
                  <a:srgbClr val="000000"/>
                </a:solidFill>
                <a:ea typeface="Times New Roman" panose="02020603050405020304" pitchFamily="18" charset="0"/>
              </a:rPr>
              <a:t>Controller</a:t>
            </a:r>
            <a:endParaRPr lang="en-US" sz="1400" dirty="0">
              <a:ea typeface="Times New Roman" panose="02020603050405020304" pitchFamily="18" charset="0"/>
            </a:endParaRPr>
          </a:p>
          <a:p>
            <a:pPr>
              <a:spcBef>
                <a:spcPts val="1800"/>
              </a:spcBef>
              <a:spcAft>
                <a:spcPts val="1800"/>
              </a:spcAft>
            </a:pPr>
            <a:r>
              <a:rPr lang="en-US" dirty="0">
                <a:solidFill>
                  <a:srgbClr val="777777"/>
                </a:solidFill>
                <a:ea typeface="Times New Roman" panose="02020603050405020304" pitchFamily="18" charset="0"/>
              </a:rPr>
              <a:t>The controller is the decision maker and the glue between the model and view. The controller updates the view when the model changes. It also adds event listeners to the view and updates the model when the user manipulates the view.</a:t>
            </a:r>
            <a:endParaRPr lang="en-US" sz="1200" dirty="0">
              <a:ea typeface="Times New Roman" panose="02020603050405020304" pitchFamily="18" charset="0"/>
            </a:endParaRPr>
          </a:p>
          <a:p>
            <a:pPr fontAlgn="base">
              <a:lnSpc>
                <a:spcPts val="1980"/>
              </a:lnSpc>
            </a:pPr>
            <a:r>
              <a:rPr lang="en-US" sz="1200" dirty="0">
                <a:solidFill>
                  <a:srgbClr val="333333"/>
                </a:solidFill>
                <a:ea typeface="Times New Roman" panose="02020603050405020304" pitchFamily="18" charset="0"/>
              </a:rPr>
              <a:t>JavaScript now has a number of frameworks boasting support for MVC (or variations on it, which we refer to as the MV* family), allowing developers to easily add structure to their applications without great effort.</a:t>
            </a:r>
            <a:endParaRPr lang="en-US" sz="1200" dirty="0">
              <a:ea typeface="Times New Roman" panose="02020603050405020304" pitchFamily="18" charset="0"/>
            </a:endParaRPr>
          </a:p>
          <a:p>
            <a:pPr fontAlgn="base">
              <a:lnSpc>
                <a:spcPts val="1980"/>
              </a:lnSpc>
            </a:pPr>
            <a:r>
              <a:rPr lang="en-US" sz="1200" dirty="0">
                <a:solidFill>
                  <a:srgbClr val="333333"/>
                </a:solidFill>
                <a:ea typeface="Times New Roman" panose="02020603050405020304" pitchFamily="18" charset="0"/>
              </a:rPr>
              <a:t>These frameworks include the likes of Backbone, Ember.js, and AngularJS. </a:t>
            </a:r>
            <a:endParaRPr lang="en-US" sz="12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85307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914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regarding the SOAP format</a:t>
            </a:r>
          </a:p>
        </p:txBody>
      </p:sp>
    </p:spTree>
    <p:extLst>
      <p:ext uri="{BB962C8B-B14F-4D97-AF65-F5344CB8AC3E}">
        <p14:creationId xmlns:p14="http://schemas.microsoft.com/office/powerpoint/2010/main" val="251806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379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64081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7584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2072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t>5/21/2018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24469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7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3972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8" r:id="rId3"/>
    <p:sldLayoutId id="2147483809" r:id="rId4"/>
    <p:sldLayoutId id="2147483810" r:id="rId5"/>
    <p:sldLayoutId id="2147483811" r:id="rId6"/>
    <p:sldLayoutId id="2147483812"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88753" cy="720725"/>
          </a:xfrm>
        </p:spPr>
        <p:txBody>
          <a:bodyPr>
            <a:normAutofit/>
          </a:bodyPr>
          <a:lstStyle/>
          <a:p>
            <a:r>
              <a:rPr lang="en-US" sz="3600" dirty="0"/>
              <a:t>Introduction to React</a:t>
            </a:r>
          </a:p>
        </p:txBody>
      </p:sp>
      <p:sp>
        <p:nvSpPr>
          <p:cNvPr id="12" name="Subtitle 11"/>
          <p:cNvSpPr>
            <a:spLocks noGrp="1"/>
          </p:cNvSpPr>
          <p:nvPr>
            <p:ph type="subTitle" idx="1"/>
          </p:nvPr>
        </p:nvSpPr>
        <p:spPr/>
        <p:txBody>
          <a:bodyPr>
            <a:normAutofit/>
          </a:bodyPr>
          <a:lstStyle/>
          <a:p>
            <a:r>
              <a:rPr lang="en-US" sz="2000" b="0" dirty="0"/>
              <a:t>Lesson 01</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760" y="1268760"/>
            <a:ext cx="6126480" cy="492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9801" y="371318"/>
            <a:ext cx="8312649" cy="859536"/>
          </a:xfrm>
        </p:spPr>
        <p:txBody>
          <a:bodyPr/>
          <a:lstStyle/>
          <a:p>
            <a:r>
              <a:rPr lang="en-US" dirty="0"/>
              <a:t>React Official Website</a:t>
            </a:r>
          </a:p>
        </p:txBody>
      </p:sp>
    </p:spTree>
    <p:extLst>
      <p:ext uri="{BB962C8B-B14F-4D97-AF65-F5344CB8AC3E}">
        <p14:creationId xmlns:p14="http://schemas.microsoft.com/office/powerpoint/2010/main" val="64543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3498" y="875268"/>
            <a:ext cx="7621929" cy="3416320"/>
          </a:xfrm>
          <a:prstGeom prst="rect">
            <a:avLst/>
          </a:prstGeom>
        </p:spPr>
        <p:txBody>
          <a:bodyPr wrap="square">
            <a:spAutoFit/>
          </a:bodyPr>
          <a:lstStyle/>
          <a:p>
            <a:r>
              <a:rPr lang="en-US" dirty="0">
                <a:solidFill>
                  <a:srgbClr val="555555"/>
                </a:solidFill>
                <a:latin typeface="Open Sans"/>
              </a:rPr>
              <a:t>Create a new file index.html in the web project directory </a:t>
            </a:r>
            <a:r>
              <a:rPr lang="en-US" dirty="0" err="1">
                <a:solidFill>
                  <a:srgbClr val="555555"/>
                </a:solidFill>
                <a:latin typeface="Open Sans"/>
              </a:rPr>
              <a:t>reactjs</a:t>
            </a:r>
            <a:r>
              <a:rPr lang="en-US" dirty="0">
                <a:solidFill>
                  <a:srgbClr val="555555"/>
                </a:solidFill>
                <a:latin typeface="Open Sans"/>
              </a:rPr>
              <a:t>-example</a:t>
            </a:r>
          </a:p>
          <a:p>
            <a:endParaRPr lang="en-US" dirty="0">
              <a:solidFill>
                <a:srgbClr val="555555"/>
              </a:solidFill>
              <a:latin typeface="Open Sans"/>
            </a:endParaRPr>
          </a:p>
          <a:p>
            <a:r>
              <a:rPr lang="en-US" dirty="0"/>
              <a:t>Open up your Notepad++</a:t>
            </a:r>
          </a:p>
          <a:p>
            <a:endParaRPr lang="en-US" dirty="0"/>
          </a:p>
          <a:p>
            <a:r>
              <a:rPr lang="en-US" dirty="0"/>
              <a:t>Create a new file index.html &amp; add the code below.</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Hello-world application - Example</a:t>
            </a:r>
          </a:p>
        </p:txBody>
      </p:sp>
      <p:sp>
        <p:nvSpPr>
          <p:cNvPr id="9" name="Rectangle 8"/>
          <p:cNvSpPr/>
          <p:nvPr/>
        </p:nvSpPr>
        <p:spPr>
          <a:xfrm>
            <a:off x="1758735" y="3602642"/>
            <a:ext cx="6852140" cy="369332"/>
          </a:xfrm>
          <a:prstGeom prst="rect">
            <a:avLst/>
          </a:prstGeom>
        </p:spPr>
        <p:txBody>
          <a:bodyPr>
            <a:spAutoFit/>
          </a:bodyPr>
          <a:lstStyle/>
          <a:p>
            <a:endParaRPr lang="en-US" dirty="0">
              <a:solidFill>
                <a:schemeClr val="bg1"/>
              </a:solidFill>
            </a:endParaRPr>
          </a:p>
        </p:txBody>
      </p:sp>
      <p:sp>
        <p:nvSpPr>
          <p:cNvPr id="14" name="Rectangle: Rounded Corners 13"/>
          <p:cNvSpPr/>
          <p:nvPr/>
        </p:nvSpPr>
        <p:spPr>
          <a:xfrm>
            <a:off x="745152" y="2689987"/>
            <a:ext cx="7441946" cy="390758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sz="1600" dirty="0">
              <a:solidFill>
                <a:schemeClr val="bg1"/>
              </a:solidFill>
            </a:endParaRPr>
          </a:p>
          <a:p>
            <a:pPr>
              <a:lnSpc>
                <a:spcPts val="2200"/>
              </a:lnSpc>
            </a:pPr>
            <a:endParaRPr lang="en-US" sz="1600" dirty="0">
              <a:solidFill>
                <a:schemeClr val="bg1"/>
              </a:solidFill>
            </a:endParaRPr>
          </a:p>
          <a:p>
            <a:pPr>
              <a:lnSpc>
                <a:spcPts val="2200"/>
              </a:lnSpc>
            </a:pPr>
            <a:r>
              <a:rPr lang="en-US" sz="1600" dirty="0">
                <a:solidFill>
                  <a:schemeClr val="bg1"/>
                </a:solidFill>
              </a:rPr>
              <a:t>&lt;!DOCTYPE html&gt;</a:t>
            </a:r>
          </a:p>
          <a:p>
            <a:pPr>
              <a:lnSpc>
                <a:spcPts val="2200"/>
              </a:lnSpc>
            </a:pPr>
            <a:r>
              <a:rPr lang="en-US" sz="1600" dirty="0">
                <a:solidFill>
                  <a:schemeClr val="bg1"/>
                </a:solidFill>
              </a:rPr>
              <a:t>&lt;html&gt;</a:t>
            </a:r>
          </a:p>
          <a:p>
            <a:pPr>
              <a:lnSpc>
                <a:spcPts val="2200"/>
              </a:lnSpc>
            </a:pPr>
            <a:r>
              <a:rPr lang="en-US" sz="1600" dirty="0">
                <a:solidFill>
                  <a:schemeClr val="bg1"/>
                </a:solidFill>
              </a:rPr>
              <a:t>&lt;head&gt;</a:t>
            </a:r>
          </a:p>
          <a:p>
            <a:pPr>
              <a:lnSpc>
                <a:spcPts val="2200"/>
              </a:lnSpc>
            </a:pPr>
            <a:r>
              <a:rPr lang="en-US" sz="1600" dirty="0">
                <a:solidFill>
                  <a:schemeClr val="bg1"/>
                </a:solidFill>
              </a:rPr>
              <a:t>&lt;title&gt;React Basic&lt;/title&gt;&lt;/head&gt;</a:t>
            </a:r>
          </a:p>
          <a:p>
            <a:pPr>
              <a:lnSpc>
                <a:spcPts val="2200"/>
              </a:lnSpc>
            </a:pPr>
            <a:r>
              <a:rPr lang="en-US" sz="1600" dirty="0">
                <a:solidFill>
                  <a:schemeClr val="bg1"/>
                </a:solidFill>
              </a:rPr>
              <a:t> &lt;body&gt;</a:t>
            </a:r>
          </a:p>
          <a:p>
            <a:pPr>
              <a:lnSpc>
                <a:spcPts val="2200"/>
              </a:lnSpc>
            </a:pPr>
            <a:r>
              <a:rPr lang="en-US" sz="1600" dirty="0">
                <a:solidFill>
                  <a:schemeClr val="bg1"/>
                </a:solidFill>
              </a:rPr>
              <a:t>    &lt;div id="root"&gt;</a:t>
            </a:r>
          </a:p>
          <a:p>
            <a:pPr>
              <a:lnSpc>
                <a:spcPts val="2200"/>
              </a:lnSpc>
            </a:pPr>
            <a:r>
              <a:rPr lang="en-US" sz="1600" dirty="0">
                <a:solidFill>
                  <a:schemeClr val="bg1"/>
                </a:solidFill>
              </a:rPr>
              <a:t>    &lt;/div&gt;</a:t>
            </a:r>
          </a:p>
          <a:p>
            <a:pPr>
              <a:lnSpc>
                <a:spcPts val="2200"/>
              </a:lnSpc>
            </a:pPr>
            <a:endParaRPr lang="en-US" sz="1600" dirty="0">
              <a:solidFill>
                <a:schemeClr val="bg1"/>
              </a:solidFill>
            </a:endParaRPr>
          </a:p>
          <a:p>
            <a:pPr>
              <a:lnSpc>
                <a:spcPts val="2200"/>
              </a:lnSpc>
            </a:pPr>
            <a:r>
              <a:rPr lang="en-US" sz="1600" dirty="0" err="1">
                <a:solidFill>
                  <a:schemeClr val="bg1"/>
                </a:solidFill>
              </a:rPr>
              <a:t>ReactDOM.render</a:t>
            </a:r>
            <a:r>
              <a:rPr lang="en-US" sz="1600" dirty="0">
                <a:solidFill>
                  <a:schemeClr val="bg1"/>
                </a:solidFill>
              </a:rPr>
              <a:t>(&lt;h1&gt;Hello, world!&lt;/h1&gt;,</a:t>
            </a:r>
            <a:r>
              <a:rPr lang="en-US" sz="1600" dirty="0" err="1">
                <a:solidFill>
                  <a:schemeClr val="bg1"/>
                </a:solidFill>
              </a:rPr>
              <a:t>document.getElementById</a:t>
            </a:r>
            <a:r>
              <a:rPr lang="en-US" sz="1600" dirty="0">
                <a:solidFill>
                  <a:schemeClr val="bg1"/>
                </a:solidFill>
              </a:rPr>
              <a:t>('root'));</a:t>
            </a:r>
          </a:p>
          <a:p>
            <a:pPr>
              <a:lnSpc>
                <a:spcPts val="2200"/>
              </a:lnSpc>
            </a:pPr>
            <a:r>
              <a:rPr lang="en-US" sz="1600" dirty="0">
                <a:solidFill>
                  <a:schemeClr val="bg1"/>
                </a:solidFill>
              </a:rPr>
              <a:t>  &lt;/body&gt;</a:t>
            </a:r>
          </a:p>
          <a:p>
            <a:pPr>
              <a:lnSpc>
                <a:spcPts val="2200"/>
              </a:lnSpc>
            </a:pPr>
            <a:r>
              <a:rPr lang="en-US" sz="1600" dirty="0">
                <a:solidFill>
                  <a:schemeClr val="bg1"/>
                </a:solidFill>
              </a:rPr>
              <a:t>&lt;/html&gt;</a:t>
            </a:r>
          </a:p>
          <a:p>
            <a:pPr>
              <a:lnSpc>
                <a:spcPts val="2200"/>
              </a:lnSpc>
            </a:pPr>
            <a:endParaRPr lang="en-US" sz="1600" dirty="0">
              <a:solidFill>
                <a:schemeClr val="bg1"/>
              </a:solidFill>
            </a:endParaRPr>
          </a:p>
          <a:p>
            <a:pPr algn="ctr">
              <a:lnSpc>
                <a:spcPts val="2200"/>
              </a:lnSpc>
            </a:pPr>
            <a:endParaRPr lang="en-US" sz="1600" dirty="0"/>
          </a:p>
        </p:txBody>
      </p:sp>
    </p:spTree>
    <p:extLst>
      <p:ext uri="{BB962C8B-B14F-4D97-AF65-F5344CB8AC3E}">
        <p14:creationId xmlns:p14="http://schemas.microsoft.com/office/powerpoint/2010/main" val="291407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React Hello World program</a:t>
            </a:r>
          </a:p>
        </p:txBody>
      </p:sp>
    </p:spTree>
    <p:extLst>
      <p:ext uri="{BB962C8B-B14F-4D97-AF65-F5344CB8AC3E}">
        <p14:creationId xmlns:p14="http://schemas.microsoft.com/office/powerpoint/2010/main" val="294774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1769295"/>
          </a:xfrm>
        </p:spPr>
        <p:txBody>
          <a:bodyPr>
            <a:normAutofit/>
          </a:bodyPr>
          <a:lstStyle/>
          <a:p>
            <a:endParaRPr lang="en-US" sz="2000" dirty="0"/>
          </a:p>
          <a:p>
            <a:pPr lvl="1"/>
            <a:r>
              <a:rPr lang="en-US" dirty="0"/>
              <a:t>Explain the importance of React.js</a:t>
            </a:r>
          </a:p>
          <a:p>
            <a:pPr lvl="1"/>
            <a:r>
              <a:rPr lang="en-US" dirty="0"/>
              <a:t>Virtual DOM</a:t>
            </a:r>
          </a:p>
          <a:p>
            <a:pPr lvl="1"/>
            <a:r>
              <a:rPr lang="en-US" dirty="0"/>
              <a:t>List advantages of React</a:t>
            </a:r>
          </a:p>
          <a:p>
            <a:pPr lvl="1"/>
            <a:r>
              <a:rPr lang="en-US" dirty="0"/>
              <a:t>Identify React environment setup and React CDN hosting</a:t>
            </a:r>
          </a:p>
          <a:p>
            <a:endParaRPr lang="en-US" dirty="0"/>
          </a:p>
        </p:txBody>
      </p:sp>
    </p:spTree>
    <p:extLst>
      <p:ext uri="{BB962C8B-B14F-4D97-AF65-F5344CB8AC3E}">
        <p14:creationId xmlns:p14="http://schemas.microsoft.com/office/powerpoint/2010/main" val="330132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82788"/>
            <a:ext cx="8312649" cy="859536"/>
          </a:xfrm>
        </p:spPr>
        <p:txBody>
          <a:bodyPr/>
          <a:lstStyle/>
          <a:p>
            <a:r>
              <a:rPr lang="en-US" dirty="0"/>
              <a:t>Review Questions</a:t>
            </a:r>
          </a:p>
        </p:txBody>
      </p:sp>
      <p:sp>
        <p:nvSpPr>
          <p:cNvPr id="3" name="Content Placeholder 2"/>
          <p:cNvSpPr>
            <a:spLocks noGrp="1"/>
          </p:cNvSpPr>
          <p:nvPr>
            <p:ph idx="1"/>
          </p:nvPr>
        </p:nvSpPr>
        <p:spPr>
          <a:xfrm>
            <a:off x="309801" y="510047"/>
            <a:ext cx="8528209" cy="3679984"/>
          </a:xfrm>
        </p:spPr>
        <p:txBody>
          <a:bodyPr>
            <a:normAutofit/>
          </a:bodyPr>
          <a:lstStyle/>
          <a:p>
            <a:pPr lvl="1" algn="just">
              <a:lnSpc>
                <a:spcPct val="100000"/>
              </a:lnSpc>
            </a:pPr>
            <a:r>
              <a:rPr lang="en-US" sz="2000" dirty="0"/>
              <a:t>Question 1: </a:t>
            </a:r>
          </a:p>
          <a:p>
            <a:pPr lvl="1" algn="just">
              <a:lnSpc>
                <a:spcPct val="100000"/>
              </a:lnSpc>
            </a:pPr>
            <a:r>
              <a:rPr lang="en-US" sz="2000" dirty="0">
                <a:latin typeface="Arial" panose="020B0604020202020204" pitchFamily="34" charset="0"/>
                <a:cs typeface="Arial" panose="020B0604020202020204" pitchFamily="34" charset="0"/>
              </a:rPr>
              <a:t>_______is where you try to map URLs to destinations that aren't physical pages such as the individual views in your single-page app.</a:t>
            </a:r>
          </a:p>
          <a:p>
            <a:pPr lvl="2" algn="just">
              <a:lnSpc>
                <a:spcPct val="100000"/>
              </a:lnSpc>
            </a:pPr>
            <a:r>
              <a:rPr lang="en-US" sz="2000" dirty="0">
                <a:latin typeface="Arial" panose="020B0604020202020204" pitchFamily="34" charset="0"/>
                <a:cs typeface="Arial" panose="020B0604020202020204" pitchFamily="34" charset="0"/>
              </a:rPr>
              <a:t>A) React</a:t>
            </a:r>
          </a:p>
          <a:p>
            <a:pPr lvl="2" algn="just">
              <a:lnSpc>
                <a:spcPct val="100000"/>
              </a:lnSpc>
            </a:pPr>
            <a:r>
              <a:rPr lang="en-US" sz="2000" dirty="0">
                <a:latin typeface="Arial" panose="020B0604020202020204" pitchFamily="34" charset="0"/>
                <a:cs typeface="Arial" panose="020B0604020202020204" pitchFamily="34" charset="0"/>
              </a:rPr>
              <a:t>B) Route</a:t>
            </a:r>
          </a:p>
          <a:p>
            <a:pPr lvl="2" algn="just">
              <a:lnSpc>
                <a:spcPct val="100000"/>
              </a:lnSpc>
            </a:pPr>
            <a:r>
              <a:rPr lang="en-US" sz="2000" dirty="0">
                <a:latin typeface="Arial" panose="020B0604020202020204" pitchFamily="34" charset="0"/>
                <a:cs typeface="Arial" panose="020B0604020202020204" pitchFamily="34" charset="0"/>
              </a:rPr>
              <a:t>C) Routing</a:t>
            </a:r>
          </a:p>
          <a:p>
            <a:pPr lvl="2" algn="just">
              <a:lnSpc>
                <a:spcPct val="100000"/>
              </a:lnSpc>
            </a:pPr>
            <a:r>
              <a:rPr lang="en-US" sz="2000" dirty="0">
                <a:latin typeface="Arial" panose="020B0604020202020204" pitchFamily="34" charset="0"/>
                <a:cs typeface="Arial" panose="020B0604020202020204" pitchFamily="34" charset="0"/>
              </a:rPr>
              <a:t>D) Navigate</a:t>
            </a:r>
          </a:p>
        </p:txBody>
      </p:sp>
      <p:sp>
        <p:nvSpPr>
          <p:cNvPr id="4" name="Content Placeholder 2"/>
          <p:cNvSpPr txBox="1">
            <a:spLocks/>
          </p:cNvSpPr>
          <p:nvPr/>
        </p:nvSpPr>
        <p:spPr>
          <a:xfrm>
            <a:off x="450626" y="3127862"/>
            <a:ext cx="8528209" cy="367998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Wingdings" pitchFamily="2" charset="2"/>
              <a:buChar char="Ø"/>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r>
              <a:rPr lang="en-US" sz="2000" dirty="0">
                <a:latin typeface="Arial" panose="020B0604020202020204" pitchFamily="34" charset="0"/>
                <a:cs typeface="Arial" panose="020B0604020202020204" pitchFamily="34" charset="0"/>
              </a:rPr>
              <a:t>Question 2: </a:t>
            </a:r>
          </a:p>
          <a:p>
            <a:pPr lvl="1">
              <a:lnSpc>
                <a:spcPct val="100000"/>
              </a:lnSpc>
            </a:pPr>
            <a:r>
              <a:rPr lang="en-US" sz="2000" dirty="0">
                <a:latin typeface="Arial" panose="020B0604020202020204" pitchFamily="34" charset="0"/>
                <a:cs typeface="Arial" panose="020B0604020202020204" pitchFamily="34" charset="0"/>
              </a:rPr>
              <a:t>Which Command creates a frontend build pipeline, so you can use it with any backend you want.</a:t>
            </a:r>
          </a:p>
          <a:p>
            <a:pPr lvl="1">
              <a:lnSpc>
                <a:spcPct val="100000"/>
              </a:lnSpc>
            </a:pPr>
            <a:endParaRPr lang="en-US" sz="2000" dirty="0">
              <a:latin typeface="Arial" panose="020B0604020202020204" pitchFamily="34" charset="0"/>
              <a:cs typeface="Arial" panose="020B0604020202020204" pitchFamily="34" charset="0"/>
            </a:endParaRPr>
          </a:p>
          <a:p>
            <a:pPr lvl="2">
              <a:lnSpc>
                <a:spcPct val="100000"/>
              </a:lnSpc>
            </a:pPr>
            <a:r>
              <a:rPr lang="en-US" sz="1800" dirty="0">
                <a:latin typeface="Arial" panose="020B0604020202020204" pitchFamily="34" charset="0"/>
                <a:cs typeface="Arial" panose="020B0604020202020204" pitchFamily="34" charset="0"/>
              </a:rPr>
              <a:t>A) React-App</a:t>
            </a:r>
          </a:p>
          <a:p>
            <a:pPr lvl="2">
              <a:lnSpc>
                <a:spcPct val="100000"/>
              </a:lnSpc>
            </a:pPr>
            <a:r>
              <a:rPr lang="en-US" sz="1800" dirty="0">
                <a:latin typeface="Arial" panose="020B0604020202020204" pitchFamily="34" charset="0"/>
                <a:cs typeface="Arial" panose="020B0604020202020204" pitchFamily="34" charset="0"/>
              </a:rPr>
              <a:t>B) create-react-app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 create-app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 React-app</a:t>
            </a:r>
          </a:p>
        </p:txBody>
      </p:sp>
    </p:spTree>
    <p:extLst>
      <p:ext uri="{BB962C8B-B14F-4D97-AF65-F5344CB8AC3E}">
        <p14:creationId xmlns:p14="http://schemas.microsoft.com/office/powerpoint/2010/main" val="196414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2000" dirty="0"/>
              <a:t>At the end of this module you will</a:t>
            </a:r>
          </a:p>
          <a:p>
            <a:r>
              <a:rPr lang="en-US" sz="2000" dirty="0"/>
              <a:t>be able to:</a:t>
            </a:r>
          </a:p>
          <a:p>
            <a:endParaRPr lang="en-US" sz="2000" dirty="0"/>
          </a:p>
          <a:p>
            <a:endParaRPr lang="en-US" sz="2000" dirty="0"/>
          </a:p>
          <a:p>
            <a:pPr lvl="1"/>
            <a:r>
              <a:rPr lang="en-US" dirty="0"/>
              <a:t>Explain the importance of React.js</a:t>
            </a:r>
          </a:p>
          <a:p>
            <a:pPr lvl="1"/>
            <a:r>
              <a:rPr lang="en-US" dirty="0"/>
              <a:t>Virtual DOM</a:t>
            </a:r>
          </a:p>
          <a:p>
            <a:pPr lvl="1"/>
            <a:r>
              <a:rPr lang="en-US" dirty="0"/>
              <a:t>List advantages of React</a:t>
            </a:r>
          </a:p>
          <a:p>
            <a:pPr lvl="1"/>
            <a:r>
              <a:rPr lang="en-US" dirty="0"/>
              <a:t>Identify React environment setup and React CDN hosting</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072" y="137105"/>
            <a:ext cx="8361575" cy="4395434"/>
          </a:xfrm>
          <a:prstGeom prst="rect">
            <a:avLst/>
          </a:prstGeom>
        </p:spPr>
        <p:txBody>
          <a:bodyPr wrap="square">
            <a:spAutoFit/>
          </a:bodyPr>
          <a:lstStyle/>
          <a:p>
            <a:pPr>
              <a:lnSpc>
                <a:spcPct val="107000"/>
              </a:lnSpc>
              <a:spcAft>
                <a:spcPts val="800"/>
              </a:spcAft>
            </a:pPr>
            <a:r>
              <a:rPr lang="en-US" sz="2800" dirty="0" err="1">
                <a:solidFill>
                  <a:schemeClr val="accent1"/>
                </a:solidFill>
                <a:ea typeface="Calibri" panose="020F0502020204030204" pitchFamily="34" charset="0"/>
                <a:cs typeface="Times New Roman" panose="02020603050405020304" pitchFamily="18" charset="0"/>
              </a:rPr>
              <a:t>Javascript</a:t>
            </a:r>
            <a:r>
              <a:rPr lang="en-US" sz="2800" dirty="0">
                <a:solidFill>
                  <a:schemeClr val="accent1"/>
                </a:solidFill>
                <a:ea typeface="Calibri" panose="020F0502020204030204" pitchFamily="34" charset="0"/>
                <a:cs typeface="Times New Roman" panose="02020603050405020304" pitchFamily="18" charset="0"/>
              </a:rPr>
              <a:t> MVC </a:t>
            </a:r>
          </a:p>
          <a:p>
            <a:pPr>
              <a:spcBef>
                <a:spcPts val="1800"/>
              </a:spcBef>
              <a:spcAft>
                <a:spcPts val="1800"/>
              </a:spcAft>
            </a:pPr>
            <a:r>
              <a:rPr lang="en-US" dirty="0">
                <a:solidFill>
                  <a:srgbClr val="777777"/>
                </a:solidFill>
                <a:ea typeface="Times New Roman" panose="02020603050405020304" pitchFamily="18" charset="0"/>
              </a:rPr>
              <a:t>MVC offers architectural benefits over standard JavaScript — it helps you write better organized, and therefore more maintainable code. </a:t>
            </a:r>
          </a:p>
          <a:p>
            <a:pPr>
              <a:spcBef>
                <a:spcPts val="1800"/>
              </a:spcBef>
              <a:spcAft>
                <a:spcPts val="1800"/>
              </a:spcAft>
            </a:pPr>
            <a:r>
              <a:rPr lang="en-US" dirty="0">
                <a:solidFill>
                  <a:srgbClr val="777777"/>
                </a:solidFill>
                <a:ea typeface="Times New Roman" panose="02020603050405020304" pitchFamily="18" charset="0"/>
              </a:rPr>
              <a:t>MVC is composed of three components:</a:t>
            </a:r>
          </a:p>
          <a:p>
            <a:pPr marL="285750" indent="-285750">
              <a:spcBef>
                <a:spcPts val="1800"/>
              </a:spcBef>
              <a:spcAft>
                <a:spcPts val="1800"/>
              </a:spcAft>
              <a:buFont typeface="Arial" panose="020B0604020202020204" pitchFamily="34" charset="0"/>
              <a:buChar char="•"/>
            </a:pPr>
            <a:r>
              <a:rPr lang="en-US" dirty="0">
                <a:solidFill>
                  <a:srgbClr val="777777"/>
                </a:solidFill>
                <a:ea typeface="Times New Roman" panose="02020603050405020304" pitchFamily="18" charset="0"/>
              </a:rPr>
              <a:t>Model</a:t>
            </a:r>
          </a:p>
          <a:p>
            <a:pPr marL="285750" indent="-285750">
              <a:spcBef>
                <a:spcPts val="1800"/>
              </a:spcBef>
              <a:spcAft>
                <a:spcPts val="1800"/>
              </a:spcAft>
              <a:buFont typeface="Arial" panose="020B0604020202020204" pitchFamily="34" charset="0"/>
              <a:buChar char="•"/>
            </a:pPr>
            <a:r>
              <a:rPr lang="en-US" dirty="0">
                <a:solidFill>
                  <a:srgbClr val="777777"/>
                </a:solidFill>
                <a:ea typeface="Times New Roman" panose="02020603050405020304" pitchFamily="18" charset="0"/>
              </a:rPr>
              <a:t>View </a:t>
            </a:r>
          </a:p>
          <a:p>
            <a:pPr marL="285750" indent="-285750">
              <a:spcBef>
                <a:spcPts val="1800"/>
              </a:spcBef>
              <a:spcAft>
                <a:spcPts val="1800"/>
              </a:spcAft>
              <a:buFont typeface="Arial" panose="020B0604020202020204" pitchFamily="34" charset="0"/>
              <a:buChar char="•"/>
            </a:pPr>
            <a:r>
              <a:rPr lang="en-US" dirty="0">
                <a:solidFill>
                  <a:srgbClr val="777777"/>
                </a:solidFill>
                <a:ea typeface="Times New Roman" panose="02020603050405020304" pitchFamily="18" charset="0"/>
              </a:rPr>
              <a:t>Controller</a:t>
            </a:r>
            <a:endParaRPr lang="en-US" dirty="0">
              <a:ea typeface="Times New Roman" panose="02020603050405020304" pitchFamily="18" charset="0"/>
            </a:endParaRPr>
          </a:p>
        </p:txBody>
      </p:sp>
      <p:pic>
        <p:nvPicPr>
          <p:cNvPr id="44038" name="Picture 6" descr="Image result for javascript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670" y="2810056"/>
            <a:ext cx="4785554" cy="310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1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08882" y="3854370"/>
            <a:ext cx="6123008" cy="2662177"/>
            <a:chOff x="1608882" y="3854370"/>
            <a:chExt cx="6123008" cy="2662177"/>
          </a:xfrm>
        </p:grpSpPr>
        <p:sp>
          <p:nvSpPr>
            <p:cNvPr id="4" name="Rectangle 3"/>
            <p:cNvSpPr/>
            <p:nvPr/>
          </p:nvSpPr>
          <p:spPr>
            <a:xfrm>
              <a:off x="1608882" y="3854370"/>
              <a:ext cx="6123008" cy="2662177"/>
            </a:xfrm>
            <a:prstGeom prst="rect">
              <a:avLst/>
            </a:prstGeom>
            <a:ln w="19050"/>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8882" y="3854370"/>
              <a:ext cx="6123008" cy="56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3"/>
          <p:cNvSpPr txBox="1">
            <a:spLocks/>
          </p:cNvSpPr>
          <p:nvPr/>
        </p:nvSpPr>
        <p:spPr>
          <a:xfrm>
            <a:off x="305991" y="80721"/>
            <a:ext cx="8262453" cy="863600"/>
          </a:xfrm>
          <a:prstGeom prst="rect">
            <a:avLst/>
          </a:prstGeom>
        </p:spPr>
        <p:txBody>
          <a:bodyPr>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dirty="0"/>
              <a:t>React &amp; SPA</a:t>
            </a:r>
          </a:p>
        </p:txBody>
      </p:sp>
      <p:sp>
        <p:nvSpPr>
          <p:cNvPr id="3" name="Rectangle 2"/>
          <p:cNvSpPr/>
          <p:nvPr/>
        </p:nvSpPr>
        <p:spPr>
          <a:xfrm>
            <a:off x="305991" y="538635"/>
            <a:ext cx="8669438" cy="3693319"/>
          </a:xfrm>
          <a:prstGeom prst="rect">
            <a:avLst/>
          </a:prstGeom>
        </p:spPr>
        <p:txBody>
          <a:bodyPr wrap="square">
            <a:spAutoFit/>
          </a:bodyPr>
          <a:lstStyle/>
          <a:p>
            <a:pPr algn="just"/>
            <a:r>
              <a:rPr lang="en-US" dirty="0"/>
              <a:t>Single-page apps are different from normal multi-page apps. The main difference between them is </a:t>
            </a:r>
          </a:p>
          <a:p>
            <a:pPr algn="just"/>
            <a:endParaRPr lang="en-US" dirty="0"/>
          </a:p>
          <a:p>
            <a:pPr marL="742950" lvl="1" indent="-285750" algn="just">
              <a:buFont typeface="Arial" panose="020B0604020202020204" pitchFamily="34" charset="0"/>
              <a:buChar char="•"/>
            </a:pPr>
            <a:r>
              <a:rPr lang="en-US" dirty="0"/>
              <a:t>Navigating a single-page app doesn't involve going to an entirely new page. Instead, loads the content within the same page itself.</a:t>
            </a:r>
          </a:p>
          <a:p>
            <a:pPr algn="just"/>
            <a:endParaRPr lang="en-US" dirty="0"/>
          </a:p>
          <a:p>
            <a:pPr algn="just"/>
            <a:r>
              <a:rPr lang="en-US" dirty="0"/>
              <a:t>For Implementing SPA we make use of Routing(React-Router)</a:t>
            </a:r>
          </a:p>
          <a:p>
            <a:pPr algn="just"/>
            <a:endParaRPr lang="en-US" dirty="0"/>
          </a:p>
          <a:p>
            <a:pPr marL="742950" lvl="1" indent="-285750" algn="just">
              <a:buFont typeface="Arial" panose="020B0604020202020204" pitchFamily="34" charset="0"/>
              <a:buChar char="•"/>
            </a:pPr>
            <a:r>
              <a:rPr lang="en-US" dirty="0"/>
              <a:t>Routing is where you try to map URLs to destinations that aren't physical pages such as the individual views in your single-page app.</a:t>
            </a:r>
          </a:p>
          <a:p>
            <a:pPr algn="just"/>
            <a:endParaRPr lang="en-US" dirty="0"/>
          </a:p>
          <a:p>
            <a:pPr algn="just"/>
            <a:r>
              <a:rPr lang="en-US" dirty="0"/>
              <a:t>	</a:t>
            </a:r>
          </a:p>
        </p:txBody>
      </p:sp>
      <p:sp>
        <p:nvSpPr>
          <p:cNvPr id="5" name="TextBox 4"/>
          <p:cNvSpPr txBox="1"/>
          <p:nvPr/>
        </p:nvSpPr>
        <p:spPr>
          <a:xfrm flipH="1">
            <a:off x="1794076" y="3953283"/>
            <a:ext cx="5937811" cy="369332"/>
          </a:xfrm>
          <a:prstGeom prst="rect">
            <a:avLst/>
          </a:prstGeom>
          <a:noFill/>
        </p:spPr>
        <p:txBody>
          <a:bodyPr wrap="square" rtlCol="0">
            <a:spAutoFit/>
          </a:bodyPr>
          <a:lstStyle/>
          <a:p>
            <a:r>
              <a:rPr lang="en-US" dirty="0"/>
              <a:t>Login         Register        Home        Contact</a:t>
            </a:r>
          </a:p>
        </p:txBody>
      </p:sp>
      <p:sp>
        <p:nvSpPr>
          <p:cNvPr id="11" name="Freeform: Shape 10"/>
          <p:cNvSpPr/>
          <p:nvPr/>
        </p:nvSpPr>
        <p:spPr>
          <a:xfrm>
            <a:off x="1021491" y="4051139"/>
            <a:ext cx="1605962" cy="1511762"/>
          </a:xfrm>
          <a:custGeom>
            <a:avLst/>
            <a:gdLst>
              <a:gd name="connsiteX0" fmla="*/ 853608 w 1605962"/>
              <a:gd name="connsiteY0" fmla="*/ 0 h 1511762"/>
              <a:gd name="connsiteX1" fmla="*/ 20231 w 1605962"/>
              <a:gd name="connsiteY1" fmla="*/ 1423686 h 1511762"/>
              <a:gd name="connsiteX2" fmla="*/ 1605962 w 1605962"/>
              <a:gd name="connsiteY2" fmla="*/ 1365813 h 1511762"/>
              <a:gd name="connsiteX3" fmla="*/ 1605962 w 1605962"/>
              <a:gd name="connsiteY3" fmla="*/ 1365813 h 1511762"/>
            </a:gdLst>
            <a:ahLst/>
            <a:cxnLst>
              <a:cxn ang="0">
                <a:pos x="connsiteX0" y="connsiteY0"/>
              </a:cxn>
              <a:cxn ang="0">
                <a:pos x="connsiteX1" y="connsiteY1"/>
              </a:cxn>
              <a:cxn ang="0">
                <a:pos x="connsiteX2" y="connsiteY2"/>
              </a:cxn>
              <a:cxn ang="0">
                <a:pos x="connsiteX3" y="connsiteY3"/>
              </a:cxn>
            </a:cxnLst>
            <a:rect l="l" t="t" r="r" b="b"/>
            <a:pathLst>
              <a:path w="1605962" h="1511762">
                <a:moveTo>
                  <a:pt x="853608" y="0"/>
                </a:moveTo>
                <a:cubicBezTo>
                  <a:pt x="374223" y="598025"/>
                  <a:pt x="-105161" y="1196051"/>
                  <a:pt x="20231" y="1423686"/>
                </a:cubicBezTo>
                <a:cubicBezTo>
                  <a:pt x="145623" y="1651322"/>
                  <a:pt x="1605962" y="1365813"/>
                  <a:pt x="1605962" y="1365813"/>
                </a:cubicBezTo>
                <a:lnTo>
                  <a:pt x="1605962" y="1365813"/>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27453" y="4907666"/>
            <a:ext cx="1597306" cy="140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32744" y="4907665"/>
            <a:ext cx="1597306" cy="140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3831220" y="4197159"/>
            <a:ext cx="1348451" cy="7105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flipH="1">
            <a:off x="4670386" y="5393802"/>
            <a:ext cx="1255852" cy="523220"/>
          </a:xfrm>
          <a:prstGeom prst="rect">
            <a:avLst/>
          </a:prstGeom>
          <a:noFill/>
        </p:spPr>
        <p:txBody>
          <a:bodyPr wrap="square" rtlCol="0">
            <a:spAutoFit/>
          </a:bodyPr>
          <a:lstStyle/>
          <a:p>
            <a:r>
              <a:rPr lang="en-US" sz="1400" dirty="0" err="1"/>
              <a:t>Regisrter</a:t>
            </a:r>
            <a:endParaRPr lang="en-US" sz="1400" dirty="0"/>
          </a:p>
          <a:p>
            <a:r>
              <a:rPr lang="en-US" sz="1400" dirty="0"/>
              <a:t>Form</a:t>
            </a:r>
          </a:p>
        </p:txBody>
      </p:sp>
      <p:sp>
        <p:nvSpPr>
          <p:cNvPr id="17" name="TextBox 16"/>
          <p:cNvSpPr txBox="1"/>
          <p:nvPr/>
        </p:nvSpPr>
        <p:spPr>
          <a:xfrm flipH="1">
            <a:off x="2761279" y="5295503"/>
            <a:ext cx="1255852" cy="307777"/>
          </a:xfrm>
          <a:prstGeom prst="rect">
            <a:avLst/>
          </a:prstGeom>
          <a:noFill/>
        </p:spPr>
        <p:txBody>
          <a:bodyPr wrap="square" rtlCol="0">
            <a:spAutoFit/>
          </a:bodyPr>
          <a:lstStyle/>
          <a:p>
            <a:r>
              <a:rPr lang="en-US" sz="1400" dirty="0"/>
              <a:t>Login Page</a:t>
            </a:r>
          </a:p>
        </p:txBody>
      </p:sp>
    </p:spTree>
    <p:extLst>
      <p:ext uri="{BB962C8B-B14F-4D97-AF65-F5344CB8AC3E}">
        <p14:creationId xmlns:p14="http://schemas.microsoft.com/office/powerpoint/2010/main" val="308553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378" y="461039"/>
            <a:ext cx="8531225" cy="855662"/>
          </a:xfrm>
        </p:spPr>
        <p:txBody>
          <a:bodyPr>
            <a:normAutofit/>
          </a:bodyPr>
          <a:lstStyle/>
          <a:p>
            <a:r>
              <a:rPr lang="en-US" sz="2800" dirty="0"/>
              <a:t>React: Introduction</a:t>
            </a:r>
            <a:endParaRPr lang="en-US" sz="4400" dirty="0"/>
          </a:p>
        </p:txBody>
      </p:sp>
      <p:sp>
        <p:nvSpPr>
          <p:cNvPr id="3" name="Content Placeholder 2"/>
          <p:cNvSpPr>
            <a:spLocks noGrp="1"/>
          </p:cNvSpPr>
          <p:nvPr>
            <p:ph idx="4294967295"/>
          </p:nvPr>
        </p:nvSpPr>
        <p:spPr>
          <a:xfrm>
            <a:off x="311085" y="1295400"/>
            <a:ext cx="4830336" cy="5078413"/>
          </a:xfrm>
        </p:spPr>
        <p:txBody>
          <a:bodyPr>
            <a:normAutofit/>
          </a:bodyPr>
          <a:lstStyle/>
          <a:p>
            <a:pPr>
              <a:lnSpc>
                <a:spcPct val="150000"/>
              </a:lnSpc>
            </a:pPr>
            <a:r>
              <a:rPr lang="en-US" dirty="0">
                <a:solidFill>
                  <a:schemeClr val="accent1"/>
                </a:solidFill>
              </a:rPr>
              <a:t>It is an open source JavaScript library; components are defined and eventually become HTML</a:t>
            </a:r>
          </a:p>
          <a:p>
            <a:pPr>
              <a:lnSpc>
                <a:spcPct val="150000"/>
              </a:lnSpc>
            </a:pPr>
            <a:endParaRPr lang="en-US" dirty="0">
              <a:solidFill>
                <a:schemeClr val="accent1"/>
              </a:solidFill>
            </a:endParaRPr>
          </a:p>
          <a:p>
            <a:pPr>
              <a:lnSpc>
                <a:spcPct val="150000"/>
              </a:lnSpc>
            </a:pPr>
            <a:r>
              <a:rPr lang="en-US" dirty="0">
                <a:solidFill>
                  <a:schemeClr val="accent1"/>
                </a:solidFill>
              </a:rPr>
              <a:t>Developed by Facebook and Instagram</a:t>
            </a:r>
          </a:p>
          <a:p>
            <a:pPr>
              <a:lnSpc>
                <a:spcPct val="150000"/>
              </a:lnSpc>
            </a:pPr>
            <a:endParaRPr lang="en-US" dirty="0">
              <a:solidFill>
                <a:schemeClr val="accent1"/>
              </a:solidFill>
            </a:endParaRPr>
          </a:p>
          <a:p>
            <a:pPr>
              <a:lnSpc>
                <a:spcPct val="150000"/>
              </a:lnSpc>
            </a:pPr>
            <a:r>
              <a:rPr lang="en-US" dirty="0">
                <a:solidFill>
                  <a:schemeClr val="accent1"/>
                </a:solidFill>
              </a:rPr>
              <a:t>Intended to be the view("V") or the user interface in MVC</a:t>
            </a:r>
          </a:p>
          <a:p>
            <a:pPr>
              <a:lnSpc>
                <a:spcPct val="150000"/>
              </a:lnSpc>
            </a:pPr>
            <a:endParaRPr lang="en-US" dirty="0">
              <a:solidFill>
                <a:schemeClr val="accent1"/>
              </a:solidFill>
            </a:endParaRPr>
          </a:p>
          <a:p>
            <a:pPr>
              <a:lnSpc>
                <a:spcPct val="150000"/>
              </a:lnSpc>
            </a:pPr>
            <a:r>
              <a:rPr lang="en-US" dirty="0">
                <a:solidFill>
                  <a:schemeClr val="accent1"/>
                </a:solidFill>
              </a:rPr>
              <a:t>Aims at effortless development of a large scale Single Page Application (SPA)</a:t>
            </a:r>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506" y="2055043"/>
            <a:ext cx="3389805" cy="2223835"/>
          </a:xfrm>
          <a:prstGeom prst="rect">
            <a:avLst/>
          </a:prstGeom>
        </p:spPr>
      </p:pic>
    </p:spTree>
    <p:extLst>
      <p:ext uri="{BB962C8B-B14F-4D97-AF65-F5344CB8AC3E}">
        <p14:creationId xmlns:p14="http://schemas.microsoft.com/office/powerpoint/2010/main" val="21919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98450" y="487534"/>
            <a:ext cx="8531225" cy="855663"/>
          </a:xfrm>
        </p:spPr>
        <p:txBody>
          <a:bodyPr>
            <a:normAutofit/>
          </a:bodyPr>
          <a:lstStyle/>
          <a:p>
            <a:r>
              <a:rPr lang="en-US" sz="2800" dirty="0"/>
              <a:t>React: Why React?</a:t>
            </a:r>
            <a:endParaRPr lang="en-US" sz="4800" dirty="0"/>
          </a:p>
        </p:txBody>
      </p:sp>
      <p:sp>
        <p:nvSpPr>
          <p:cNvPr id="2" name="Content Placeholder 1"/>
          <p:cNvSpPr>
            <a:spLocks noGrp="1"/>
          </p:cNvSpPr>
          <p:nvPr>
            <p:ph idx="4294967295"/>
          </p:nvPr>
        </p:nvSpPr>
        <p:spPr>
          <a:xfrm>
            <a:off x="298450" y="1495425"/>
            <a:ext cx="8845550" cy="4643438"/>
          </a:xfrm>
        </p:spPr>
        <p:txBody>
          <a:bodyPr/>
          <a:lstStyle/>
          <a:p>
            <a:pPr marL="285750" indent="-285750">
              <a:lnSpc>
                <a:spcPct val="150000"/>
              </a:lnSpc>
              <a:buFont typeface="Wingdings" panose="05000000000000000000" pitchFamily="2" charset="2"/>
              <a:buChar char="§"/>
            </a:pPr>
            <a:r>
              <a:rPr lang="en-US" dirty="0"/>
              <a:t>React code is easy to understand for developers, designers, and anyone with the knowledge of XML or HTML </a:t>
            </a:r>
          </a:p>
          <a:p>
            <a:pPr marL="285750" indent="-285750">
              <a:lnSpc>
                <a:spcPct val="150000"/>
              </a:lnSpc>
              <a:buFont typeface="Wingdings" panose="05000000000000000000" pitchFamily="2" charset="2"/>
              <a:buChar char="§"/>
            </a:pPr>
            <a:r>
              <a:rPr lang="en-US" dirty="0"/>
              <a:t>It uses JSX which is clean and easy to understand syntax which can be used directly in our JavaScript</a:t>
            </a:r>
          </a:p>
          <a:p>
            <a:pPr marL="285750" indent="-285750">
              <a:lnSpc>
                <a:spcPct val="150000"/>
              </a:lnSpc>
              <a:buFont typeface="Wingdings" panose="05000000000000000000" pitchFamily="2" charset="2"/>
              <a:buChar char="§"/>
            </a:pPr>
            <a:r>
              <a:rPr lang="en-US" dirty="0"/>
              <a:t>Easy to test</a:t>
            </a:r>
          </a:p>
          <a:p>
            <a:pPr marL="285750" indent="-285750">
              <a:lnSpc>
                <a:spcPct val="150000"/>
              </a:lnSpc>
              <a:buFont typeface="Wingdings" panose="05000000000000000000" pitchFamily="2" charset="2"/>
              <a:buChar char="§"/>
            </a:pPr>
            <a:r>
              <a:rPr lang="en-US" dirty="0"/>
              <a:t>Renders quick views</a:t>
            </a:r>
          </a:p>
          <a:p>
            <a:pPr marL="285750" indent="-285750">
              <a:lnSpc>
                <a:spcPct val="150000"/>
              </a:lnSpc>
              <a:buFont typeface="Wingdings" panose="05000000000000000000" pitchFamily="2" charset="2"/>
              <a:buChar char="§"/>
            </a:pPr>
            <a:r>
              <a:rPr lang="en-US" dirty="0"/>
              <a:t>Enforces good coding practices</a:t>
            </a:r>
          </a:p>
          <a:p>
            <a:pPr marL="285750" indent="-285750">
              <a:lnSpc>
                <a:spcPct val="150000"/>
              </a:lnSpc>
              <a:buFont typeface="Wingdings" panose="05000000000000000000" pitchFamily="2" charset="2"/>
              <a:buChar char="§"/>
            </a:pPr>
            <a:r>
              <a:rPr lang="en-US" dirty="0"/>
              <a:t>Supported and used by Facebook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23935" y="980728"/>
          <a:ext cx="820891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React: How React Renders the View?</a:t>
            </a:r>
          </a:p>
        </p:txBody>
      </p:sp>
    </p:spTree>
    <p:extLst>
      <p:ext uri="{BB962C8B-B14F-4D97-AF65-F5344CB8AC3E}">
        <p14:creationId xmlns:p14="http://schemas.microsoft.com/office/powerpoint/2010/main" val="179145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74647" y="1256527"/>
            <a:ext cx="7798963" cy="653295"/>
          </a:xfrm>
          <a:prstGeom prst="rect">
            <a:avLst/>
          </a:prstGeom>
        </p:spPr>
        <p:txBody>
          <a:bodyPr wrap="square">
            <a:spAutoFit/>
          </a:bodyPr>
          <a:lstStyle/>
          <a:p>
            <a:r>
              <a:rPr lang="en-US" dirty="0">
                <a:solidFill>
                  <a:srgbClr val="4A4A4A"/>
                </a:solidFill>
                <a:latin typeface="Nunito"/>
              </a:rPr>
              <a:t>To get started with React, install the React CLI tool (Create React App) and run the command to create a new app:</a:t>
            </a:r>
            <a:endParaRPr lang="en-US" dirty="0"/>
          </a:p>
        </p:txBody>
      </p:sp>
      <p:sp>
        <p:nvSpPr>
          <p:cNvPr id="7" name="Title 1"/>
          <p:cNvSpPr>
            <a:spLocks noGrp="1"/>
          </p:cNvSpPr>
          <p:nvPr>
            <p:ph type="title"/>
          </p:nvPr>
        </p:nvSpPr>
        <p:spPr>
          <a:xfrm>
            <a:off x="309801" y="764850"/>
            <a:ext cx="8312649" cy="859536"/>
          </a:xfrm>
        </p:spPr>
        <p:txBody>
          <a:bodyPr/>
          <a:lstStyle/>
          <a:p>
            <a:r>
              <a:rPr lang="en-US" dirty="0"/>
              <a:t>Getting Started – Installation Steps of React JS</a:t>
            </a:r>
          </a:p>
        </p:txBody>
      </p:sp>
      <p:sp>
        <p:nvSpPr>
          <p:cNvPr id="10" name="Title 6"/>
          <p:cNvSpPr txBox="1">
            <a:spLocks/>
          </p:cNvSpPr>
          <p:nvPr/>
        </p:nvSpPr>
        <p:spPr>
          <a:xfrm>
            <a:off x="298450" y="244463"/>
            <a:ext cx="8531225" cy="85566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dirty="0"/>
              <a:t>Basic Setup</a:t>
            </a:r>
            <a:endParaRPr lang="en-US" sz="4800" dirty="0"/>
          </a:p>
        </p:txBody>
      </p:sp>
      <p:grpSp>
        <p:nvGrpSpPr>
          <p:cNvPr id="21" name="Group 20"/>
          <p:cNvGrpSpPr/>
          <p:nvPr/>
        </p:nvGrpSpPr>
        <p:grpSpPr>
          <a:xfrm>
            <a:off x="481913" y="2063574"/>
            <a:ext cx="8347761" cy="2186691"/>
            <a:chOff x="481913" y="2298357"/>
            <a:chExt cx="8347761" cy="2186691"/>
          </a:xfrm>
        </p:grpSpPr>
        <p:sp>
          <p:nvSpPr>
            <p:cNvPr id="16" name="Rectangle: Rounded Corners 15"/>
            <p:cNvSpPr/>
            <p:nvPr/>
          </p:nvSpPr>
          <p:spPr>
            <a:xfrm>
              <a:off x="481913" y="2298357"/>
              <a:ext cx="8347761" cy="20388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flipH="1">
              <a:off x="1505914" y="2546056"/>
              <a:ext cx="5920422" cy="1938992"/>
            </a:xfrm>
            <a:prstGeom prst="rect">
              <a:avLst/>
            </a:prstGeom>
            <a:noFill/>
          </p:spPr>
          <p:txBody>
            <a:bodyPr wrap="square" rtlCol="0">
              <a:spAutoFit/>
            </a:bodyPr>
            <a:lstStyle/>
            <a:p>
              <a:r>
                <a:rPr lang="en-US" altLang="en-US" sz="2000" dirty="0" err="1">
                  <a:solidFill>
                    <a:srgbClr val="79B6F2"/>
                  </a:solidFill>
                </a:rPr>
                <a:t>npm</a:t>
              </a:r>
              <a:r>
                <a:rPr lang="en-US" altLang="en-US" sz="2000" dirty="0">
                  <a:solidFill>
                    <a:srgbClr val="FFFFFF"/>
                  </a:solidFill>
                </a:rPr>
                <a:t> </a:t>
              </a:r>
              <a:r>
                <a:rPr lang="en-US" altLang="en-US" sz="2000" dirty="0">
                  <a:solidFill>
                    <a:srgbClr val="79B6F2"/>
                  </a:solidFill>
                </a:rPr>
                <a:t>install</a:t>
              </a:r>
              <a:r>
                <a:rPr lang="en-US" altLang="en-US" sz="2000" dirty="0">
                  <a:solidFill>
                    <a:srgbClr val="FFFFFF"/>
                  </a:solidFill>
                </a:rPr>
                <a:t> -g create-react-app</a:t>
              </a:r>
            </a:p>
            <a:p>
              <a:r>
                <a:rPr lang="en-US" altLang="en-US" sz="2000" dirty="0">
                  <a:solidFill>
                    <a:srgbClr val="FFFFFF"/>
                  </a:solidFill>
                </a:rPr>
                <a:t>create-react-app my-app </a:t>
              </a:r>
            </a:p>
            <a:p>
              <a:endParaRPr lang="en-US" altLang="en-US" sz="2000" dirty="0">
                <a:solidFill>
                  <a:srgbClr val="FFFFFF"/>
                </a:solidFill>
              </a:endParaRPr>
            </a:p>
            <a:p>
              <a:r>
                <a:rPr lang="en-US" altLang="en-US" sz="2000" dirty="0">
                  <a:solidFill>
                    <a:srgbClr val="79B6F2"/>
                  </a:solidFill>
                </a:rPr>
                <a:t>cd</a:t>
              </a:r>
              <a:r>
                <a:rPr lang="en-US" altLang="en-US" sz="2000" dirty="0">
                  <a:solidFill>
                    <a:srgbClr val="FFFFFF"/>
                  </a:solidFill>
                </a:rPr>
                <a:t> my-app </a:t>
              </a:r>
            </a:p>
            <a:p>
              <a:r>
                <a:rPr lang="en-US" altLang="en-US" sz="2000" dirty="0" err="1">
                  <a:solidFill>
                    <a:srgbClr val="79B6F2"/>
                  </a:solidFill>
                </a:rPr>
                <a:t>npm</a:t>
              </a:r>
              <a:r>
                <a:rPr lang="en-US" altLang="en-US" sz="2000" dirty="0">
                  <a:solidFill>
                    <a:srgbClr val="FFFFFF"/>
                  </a:solidFill>
                </a:rPr>
                <a:t> start</a:t>
              </a:r>
              <a:r>
                <a:rPr lang="en-US" altLang="en-US" sz="2000" dirty="0"/>
                <a:t> </a:t>
              </a:r>
            </a:p>
            <a:p>
              <a:endParaRPr lang="en-US" sz="2000" dirty="0"/>
            </a:p>
          </p:txBody>
        </p:sp>
      </p:grpSp>
      <p:sp>
        <p:nvSpPr>
          <p:cNvPr id="20" name="Rectangle 19"/>
          <p:cNvSpPr/>
          <p:nvPr/>
        </p:nvSpPr>
        <p:spPr>
          <a:xfrm>
            <a:off x="1124464" y="4251286"/>
            <a:ext cx="7497985" cy="160043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pple-system"/>
              </a:rPr>
              <a:t>You’ll need to have Node &gt;= 6 on your machine. </a:t>
            </a:r>
          </a:p>
          <a:p>
            <a:pPr marL="285750" indent="-285750">
              <a:buFont typeface="Arial" panose="020B0604020202020204" pitchFamily="34" charset="0"/>
              <a:buChar char="•"/>
            </a:pPr>
            <a:r>
              <a:rPr lang="en-US" sz="1600" b="1" dirty="0"/>
              <a:t>Create-React-App : </a:t>
            </a:r>
            <a:r>
              <a:rPr lang="en-US" sz="1600" dirty="0"/>
              <a:t>creates a frontend build pipeline, so you can use it with any backend you want.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Once created check for </a:t>
            </a:r>
            <a:r>
              <a:rPr lang="en-US" sz="1600" dirty="0" err="1"/>
              <a:t>Package.json</a:t>
            </a:r>
            <a:r>
              <a:rPr lang="en-US" sz="1600" dirty="0"/>
              <a:t> file inside application folder and move to the folder to start server</a:t>
            </a:r>
          </a:p>
        </p:txBody>
      </p:sp>
    </p:spTree>
    <p:extLst>
      <p:ext uri="{BB962C8B-B14F-4D97-AF65-F5344CB8AC3E}">
        <p14:creationId xmlns:p14="http://schemas.microsoft.com/office/powerpoint/2010/main" val="17395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Advantages</a:t>
            </a:r>
          </a:p>
        </p:txBody>
      </p:sp>
      <p:sp>
        <p:nvSpPr>
          <p:cNvPr id="3" name="Content Placeholder 2"/>
          <p:cNvSpPr>
            <a:spLocks noGrp="1"/>
          </p:cNvSpPr>
          <p:nvPr>
            <p:ph idx="1"/>
          </p:nvPr>
        </p:nvSpPr>
        <p:spPr>
          <a:xfrm>
            <a:off x="298516" y="1400496"/>
            <a:ext cx="8845484" cy="4643751"/>
          </a:xfrm>
        </p:spPr>
        <p:txBody>
          <a:bodyPr>
            <a:normAutofit lnSpcReduction="10000"/>
          </a:bodyPr>
          <a:lstStyle/>
          <a:p>
            <a:pPr marL="342900" indent="-342900">
              <a:lnSpc>
                <a:spcPct val="150000"/>
              </a:lnSpc>
              <a:buFont typeface="Arial" panose="020B0604020202020204" pitchFamily="34" charset="0"/>
              <a:buChar char="•"/>
            </a:pPr>
            <a:r>
              <a:rPr lang="en-US" sz="2000" dirty="0"/>
              <a:t>Easy to know how a component is rendered just by look at the render function</a:t>
            </a:r>
          </a:p>
          <a:p>
            <a:pPr marL="342900" indent="-342900">
              <a:lnSpc>
                <a:spcPct val="150000"/>
              </a:lnSpc>
              <a:buFont typeface="Arial" panose="020B0604020202020204" pitchFamily="34" charset="0"/>
              <a:buChar char="•"/>
            </a:pPr>
            <a:r>
              <a:rPr lang="en-US" sz="2000" dirty="0"/>
              <a:t>JSX makes it easy to read the code of components. It is also easy to see the layout, or how components are plugged/combined with each other</a:t>
            </a:r>
          </a:p>
          <a:p>
            <a:pPr marL="342900" indent="-342900">
              <a:lnSpc>
                <a:spcPct val="150000"/>
              </a:lnSpc>
              <a:buFont typeface="Arial" panose="020B0604020202020204" pitchFamily="34" charset="0"/>
              <a:buChar char="•"/>
            </a:pPr>
            <a:r>
              <a:rPr lang="en-US" sz="2000" dirty="0"/>
              <a:t>Can be rendered on the server-side</a:t>
            </a:r>
          </a:p>
          <a:p>
            <a:pPr marL="342900" indent="-342900">
              <a:lnSpc>
                <a:spcPct val="150000"/>
              </a:lnSpc>
              <a:buFont typeface="Arial" panose="020B0604020202020204" pitchFamily="34" charset="0"/>
              <a:buChar char="•"/>
            </a:pPr>
            <a:r>
              <a:rPr lang="en-US" sz="2000" dirty="0"/>
              <a:t>Easy to test and integrated with tools like jest</a:t>
            </a:r>
          </a:p>
          <a:p>
            <a:pPr marL="342900" indent="-342900">
              <a:lnSpc>
                <a:spcPct val="150000"/>
              </a:lnSpc>
              <a:buFont typeface="Arial" panose="020B0604020202020204" pitchFamily="34" charset="0"/>
              <a:buChar char="•"/>
            </a:pPr>
            <a:r>
              <a:rPr lang="en-US" sz="2000" dirty="0"/>
              <a:t>Ensures readability and makes maintainability easier</a:t>
            </a:r>
          </a:p>
          <a:p>
            <a:pPr marL="342900" indent="-342900">
              <a:lnSpc>
                <a:spcPct val="150000"/>
              </a:lnSpc>
              <a:buFont typeface="Arial" panose="020B0604020202020204" pitchFamily="34" charset="0"/>
              <a:buChar char="•"/>
            </a:pPr>
            <a:r>
              <a:rPr lang="en-US" sz="2000" dirty="0"/>
              <a:t>Can be used with any framework like Backbone.js, Angular.js as it is only a view layer</a:t>
            </a:r>
          </a:p>
        </p:txBody>
      </p:sp>
    </p:spTree>
    <p:extLst>
      <p:ext uri="{BB962C8B-B14F-4D97-AF65-F5344CB8AC3E}">
        <p14:creationId xmlns:p14="http://schemas.microsoft.com/office/powerpoint/2010/main" val="19971579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5C2EAA41-28B2-470E-A286-E51C0304965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web services template</Template>
  <TotalTime>1488</TotalTime>
  <Words>920</Words>
  <Application>Microsoft Office PowerPoint</Application>
  <PresentationFormat>On-screen Show (4:3)</PresentationFormat>
  <Paragraphs>136</Paragraphs>
  <Slides>14</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5" baseType="lpstr">
      <vt:lpstr>-apple-system</vt:lpstr>
      <vt:lpstr>Arial</vt:lpstr>
      <vt:lpstr>Calibri</vt:lpstr>
      <vt:lpstr>Candara</vt:lpstr>
      <vt:lpstr>Nunito</vt:lpstr>
      <vt:lpstr>Open Sans</vt:lpstr>
      <vt:lpstr>Times New Roman</vt:lpstr>
      <vt:lpstr>Verdana</vt:lpstr>
      <vt:lpstr>Wingdings</vt:lpstr>
      <vt:lpstr>Section slides</vt:lpstr>
      <vt:lpstr>think-cell Slide</vt:lpstr>
      <vt:lpstr>Introduction to React</vt:lpstr>
      <vt:lpstr>Lesson Objectives</vt:lpstr>
      <vt:lpstr>PowerPoint Presentation</vt:lpstr>
      <vt:lpstr>PowerPoint Presentation</vt:lpstr>
      <vt:lpstr>React: Introduction</vt:lpstr>
      <vt:lpstr>React: Why React?</vt:lpstr>
      <vt:lpstr>React: How React Renders the View?</vt:lpstr>
      <vt:lpstr>Getting Started – Installation Steps of React JS</vt:lpstr>
      <vt:lpstr>React: Advantages</vt:lpstr>
      <vt:lpstr>React Official Website</vt:lpstr>
      <vt:lpstr>Hello-world application - Example</vt:lpstr>
      <vt:lpstr>Demo</vt:lpstr>
      <vt:lpstr>Summary</vt:lpstr>
      <vt:lpstr>Review Questions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N, Kathiresan</cp:lastModifiedBy>
  <cp:revision>78</cp:revision>
  <dcterms:created xsi:type="dcterms:W3CDTF">2018-04-04T04:32:40Z</dcterms:created>
  <dcterms:modified xsi:type="dcterms:W3CDTF">2018-05-21T10:26:45Z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