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23"/>
  </p:notesMasterIdLst>
  <p:handoutMasterIdLst>
    <p:handoutMasterId r:id="rId24"/>
  </p:handoutMasterIdLst>
  <p:sldIdLst>
    <p:sldId id="319" r:id="rId5"/>
    <p:sldId id="259" r:id="rId6"/>
    <p:sldId id="285" r:id="rId7"/>
    <p:sldId id="302" r:id="rId8"/>
    <p:sldId id="286" r:id="rId9"/>
    <p:sldId id="305" r:id="rId10"/>
    <p:sldId id="306" r:id="rId11"/>
    <p:sldId id="312" r:id="rId12"/>
    <p:sldId id="311" r:id="rId13"/>
    <p:sldId id="310" r:id="rId14"/>
    <p:sldId id="309" r:id="rId15"/>
    <p:sldId id="320" r:id="rId16"/>
    <p:sldId id="313" r:id="rId17"/>
    <p:sldId id="314" r:id="rId18"/>
    <p:sldId id="322" r:id="rId19"/>
    <p:sldId id="321" r:id="rId20"/>
    <p:sldId id="317" r:id="rId21"/>
    <p:sldId id="31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382" autoAdjust="0"/>
  </p:normalViewPr>
  <p:slideViewPr>
    <p:cSldViewPr snapToGrid="0" showGuides="1">
      <p:cViewPr varScale="1">
        <p:scale>
          <a:sx n="85" d="100"/>
          <a:sy n="85" d="100"/>
        </p:scale>
        <p:origin x="768" y="9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163CE2-110C-45BF-919F-42D809CBA6B0}" type="doc">
      <dgm:prSet loTypeId="urn:microsoft.com/office/officeart/2005/8/layout/cycle1" loCatId="cycle" qsTypeId="urn:microsoft.com/office/officeart/2005/8/quickstyle/simple2" qsCatId="simple" csTypeId="urn:microsoft.com/office/officeart/2005/8/colors/accent4_1" csCatId="accent4" phldr="1"/>
      <dgm:spPr/>
      <dgm:t>
        <a:bodyPr/>
        <a:lstStyle/>
        <a:p>
          <a:endParaRPr lang="en-US"/>
        </a:p>
      </dgm:t>
    </dgm:pt>
    <dgm:pt modelId="{8B8B6697-F768-4BDA-8AC6-A771C495A208}">
      <dgm:prSet phldrT="[Text]" custT="1"/>
      <dgm:spPr/>
      <dgm:t>
        <a:bodyPr/>
        <a:lstStyle/>
        <a:p>
          <a:pPr algn="ctr"/>
          <a:r>
            <a:rPr lang="en-US" sz="1600" b="1" dirty="0">
              <a:latin typeface="Candara" panose="020E0502030303020204" pitchFamily="34" charset="0"/>
            </a:rPr>
            <a:t>JSX Code written describing the basic application</a:t>
          </a:r>
        </a:p>
      </dgm:t>
    </dgm:pt>
    <dgm:pt modelId="{FBF6DECE-BF93-4187-8604-DE404D38F8A9}" type="parTrans" cxnId="{35A649DB-ACEA-4BE3-9298-B79394C2E03E}">
      <dgm:prSet/>
      <dgm:spPr/>
      <dgm:t>
        <a:bodyPr/>
        <a:lstStyle/>
        <a:p>
          <a:endParaRPr lang="en-US" sz="2400"/>
        </a:p>
      </dgm:t>
    </dgm:pt>
    <dgm:pt modelId="{2E3D3248-6AA3-48FA-BC9C-476A0D3E94F2}" type="sibTrans" cxnId="{35A649DB-ACEA-4BE3-9298-B79394C2E03E}">
      <dgm:prSet/>
      <dgm:spPr/>
      <dgm:t>
        <a:bodyPr/>
        <a:lstStyle/>
        <a:p>
          <a:endParaRPr lang="en-US" sz="2400"/>
        </a:p>
      </dgm:t>
    </dgm:pt>
    <dgm:pt modelId="{F5CC20D2-C227-4E5A-A423-A4803EBAEF06}">
      <dgm:prSet phldrT="[Text]" custT="1"/>
      <dgm:spPr/>
      <dgm:t>
        <a:bodyPr/>
        <a:lstStyle/>
        <a:p>
          <a:r>
            <a:rPr lang="en-US" sz="1600" b="1" dirty="0">
              <a:latin typeface="Candara" panose="020E0502030303020204" pitchFamily="34" charset="0"/>
            </a:rPr>
            <a:t>JSX is converted  into JavaScript by the compiler</a:t>
          </a:r>
        </a:p>
      </dgm:t>
    </dgm:pt>
    <dgm:pt modelId="{E6037813-CAD1-4661-A3C6-3609C720E917}" type="parTrans" cxnId="{30CAF2FD-5C11-4713-9E17-1DFEE714F4D0}">
      <dgm:prSet/>
      <dgm:spPr/>
      <dgm:t>
        <a:bodyPr/>
        <a:lstStyle/>
        <a:p>
          <a:endParaRPr lang="en-US" sz="2400"/>
        </a:p>
      </dgm:t>
    </dgm:pt>
    <dgm:pt modelId="{63B81C24-E0AC-4683-8F99-B8980BD88E0E}" type="sibTrans" cxnId="{30CAF2FD-5C11-4713-9E17-1DFEE714F4D0}">
      <dgm:prSet/>
      <dgm:spPr/>
      <dgm:t>
        <a:bodyPr/>
        <a:lstStyle/>
        <a:p>
          <a:endParaRPr lang="en-US" sz="2400"/>
        </a:p>
      </dgm:t>
    </dgm:pt>
    <dgm:pt modelId="{BC0C8D9A-A182-41FA-BCD5-9A68D5CF8F41}">
      <dgm:prSet phldrT="[Text]" custT="1"/>
      <dgm:spPr/>
      <dgm:t>
        <a:bodyPr/>
        <a:lstStyle/>
        <a:p>
          <a:r>
            <a:rPr lang="en-US" sz="1600" b="1" dirty="0">
              <a:latin typeface="Candara" panose="020E0502030303020204" pitchFamily="34" charset="0"/>
            </a:rPr>
            <a:t>React turns converted JSX into a Virtual DOM</a:t>
          </a:r>
        </a:p>
      </dgm:t>
    </dgm:pt>
    <dgm:pt modelId="{5FE76DC6-3425-41BA-B548-06D42C69237D}" type="parTrans" cxnId="{DD606D1D-5243-4C9D-A623-D5066DD8C3ED}">
      <dgm:prSet/>
      <dgm:spPr/>
      <dgm:t>
        <a:bodyPr/>
        <a:lstStyle/>
        <a:p>
          <a:endParaRPr lang="en-US" sz="2400"/>
        </a:p>
      </dgm:t>
    </dgm:pt>
    <dgm:pt modelId="{396548B4-42B7-4C7B-BABF-B41B8AB466F1}" type="sibTrans" cxnId="{DD606D1D-5243-4C9D-A623-D5066DD8C3ED}">
      <dgm:prSet/>
      <dgm:spPr/>
      <dgm:t>
        <a:bodyPr/>
        <a:lstStyle/>
        <a:p>
          <a:endParaRPr lang="en-US" sz="2400"/>
        </a:p>
      </dgm:t>
    </dgm:pt>
    <dgm:pt modelId="{DE603118-7A68-44E8-A4A0-AA50D3159130}">
      <dgm:prSet phldrT="[Text]" custT="1"/>
      <dgm:spPr/>
      <dgm:t>
        <a:bodyPr/>
        <a:lstStyle/>
        <a:p>
          <a:r>
            <a:rPr lang="en-US" sz="1600" b="1" dirty="0">
              <a:latin typeface="Candara" panose="020E0502030303020204" pitchFamily="34" charset="0"/>
            </a:rPr>
            <a:t>Virtual DOM is applied to Real DOM</a:t>
          </a:r>
        </a:p>
      </dgm:t>
    </dgm:pt>
    <dgm:pt modelId="{4BDBBBD8-0922-43FE-87E6-0885CCB02438}" type="parTrans" cxnId="{B7659C0F-56DA-4643-8135-EB64CC66B5DD}">
      <dgm:prSet/>
      <dgm:spPr/>
      <dgm:t>
        <a:bodyPr/>
        <a:lstStyle/>
        <a:p>
          <a:endParaRPr lang="en-US" sz="2400"/>
        </a:p>
      </dgm:t>
    </dgm:pt>
    <dgm:pt modelId="{9C10307B-C765-4172-8849-CFDD4C89D286}" type="sibTrans" cxnId="{B7659C0F-56DA-4643-8135-EB64CC66B5DD}">
      <dgm:prSet/>
      <dgm:spPr/>
      <dgm:t>
        <a:bodyPr/>
        <a:lstStyle/>
        <a:p>
          <a:endParaRPr lang="en-US" sz="2400"/>
        </a:p>
      </dgm:t>
    </dgm:pt>
    <dgm:pt modelId="{E8D41E4E-B78B-43B5-9CF2-980ED713D571}">
      <dgm:prSet phldrT="[Text]" custT="1"/>
      <dgm:spPr/>
      <dgm:t>
        <a:bodyPr/>
        <a:lstStyle/>
        <a:p>
          <a:r>
            <a:rPr lang="en-US" sz="1600" b="1" dirty="0">
              <a:latin typeface="Candara" panose="020E0502030303020204" pitchFamily="34" charset="0"/>
            </a:rPr>
            <a:t>Underlying Data Model is updated</a:t>
          </a:r>
        </a:p>
      </dgm:t>
    </dgm:pt>
    <dgm:pt modelId="{FAEC7EE7-E92F-45D9-BFD0-CFF4C7C82B96}" type="parTrans" cxnId="{29299CB3-4E73-49D3-BFD5-06BFF5EC6A8C}">
      <dgm:prSet/>
      <dgm:spPr/>
      <dgm:t>
        <a:bodyPr/>
        <a:lstStyle/>
        <a:p>
          <a:endParaRPr lang="en-US" sz="2400"/>
        </a:p>
      </dgm:t>
    </dgm:pt>
    <dgm:pt modelId="{DADF3182-099E-4D34-A81E-068AF6C39D5A}" type="sibTrans" cxnId="{29299CB3-4E73-49D3-BFD5-06BFF5EC6A8C}">
      <dgm:prSet/>
      <dgm:spPr/>
      <dgm:t>
        <a:bodyPr/>
        <a:lstStyle/>
        <a:p>
          <a:endParaRPr lang="en-US" sz="2400"/>
        </a:p>
      </dgm:t>
    </dgm:pt>
    <dgm:pt modelId="{F39C0D96-FE39-4E66-A13D-302E225D7C18}">
      <dgm:prSet phldrT="[Text]" custT="1"/>
      <dgm:spPr/>
      <dgm:t>
        <a:bodyPr/>
        <a:lstStyle/>
        <a:p>
          <a:r>
            <a:rPr lang="en-US" sz="1600" b="1" dirty="0">
              <a:latin typeface="Candara" panose="020E0502030303020204" pitchFamily="34" charset="0"/>
            </a:rPr>
            <a:t>React Updates Virtual DOM and then updates the real DOM in efficient Manner</a:t>
          </a:r>
        </a:p>
      </dgm:t>
    </dgm:pt>
    <dgm:pt modelId="{719D655D-9934-4BA3-8AEA-388310B8A2EA}" type="sibTrans" cxnId="{BA24A0A3-AD16-441D-9F88-A7BB59047AE5}">
      <dgm:prSet/>
      <dgm:spPr>
        <a:noFill/>
        <a:ln>
          <a:noFill/>
        </a:ln>
      </dgm:spPr>
      <dgm:t>
        <a:bodyPr/>
        <a:lstStyle/>
        <a:p>
          <a:endParaRPr lang="en-US" sz="2400"/>
        </a:p>
      </dgm:t>
    </dgm:pt>
    <dgm:pt modelId="{B0EBBEC8-65ED-4669-A62C-52BFAC1A322D}" type="parTrans" cxnId="{BA24A0A3-AD16-441D-9F88-A7BB59047AE5}">
      <dgm:prSet/>
      <dgm:spPr/>
      <dgm:t>
        <a:bodyPr/>
        <a:lstStyle/>
        <a:p>
          <a:endParaRPr lang="en-US" sz="2400"/>
        </a:p>
      </dgm:t>
    </dgm:pt>
    <dgm:pt modelId="{39640B69-EE19-4C30-B2E6-4AE34AE5A35F}" type="pres">
      <dgm:prSet presAssocID="{C3163CE2-110C-45BF-919F-42D809CBA6B0}" presName="cycle" presStyleCnt="0">
        <dgm:presLayoutVars>
          <dgm:dir/>
          <dgm:resizeHandles val="exact"/>
        </dgm:presLayoutVars>
      </dgm:prSet>
      <dgm:spPr/>
      <dgm:t>
        <a:bodyPr/>
        <a:lstStyle/>
        <a:p>
          <a:endParaRPr lang="en-US"/>
        </a:p>
      </dgm:t>
    </dgm:pt>
    <dgm:pt modelId="{94C36193-CEF2-4FEA-A997-1BA88F317A07}" type="pres">
      <dgm:prSet presAssocID="{8B8B6697-F768-4BDA-8AC6-A771C495A208}" presName="dummy" presStyleCnt="0"/>
      <dgm:spPr/>
    </dgm:pt>
    <dgm:pt modelId="{C11B7CFE-FE37-4B84-A8D2-78E39679900C}" type="pres">
      <dgm:prSet presAssocID="{8B8B6697-F768-4BDA-8AC6-A771C495A208}" presName="node" presStyleLbl="revTx" presStyleIdx="0" presStyleCnt="6" custScaleX="166618" custRadScaleRad="118545" custRadScaleInc="127297">
        <dgm:presLayoutVars>
          <dgm:bulletEnabled val="1"/>
        </dgm:presLayoutVars>
      </dgm:prSet>
      <dgm:spPr/>
      <dgm:t>
        <a:bodyPr/>
        <a:lstStyle/>
        <a:p>
          <a:endParaRPr lang="en-US"/>
        </a:p>
      </dgm:t>
    </dgm:pt>
    <dgm:pt modelId="{B26D78E9-CDD0-49C4-843F-98EF2EE789FD}" type="pres">
      <dgm:prSet presAssocID="{2E3D3248-6AA3-48FA-BC9C-476A0D3E94F2}" presName="sibTrans" presStyleLbl="node1" presStyleIdx="0" presStyleCnt="6" custAng="20968564" custLinFactNeighborX="-1489" custLinFactNeighborY="6903"/>
      <dgm:spPr/>
      <dgm:t>
        <a:bodyPr/>
        <a:lstStyle/>
        <a:p>
          <a:endParaRPr lang="en-US"/>
        </a:p>
      </dgm:t>
    </dgm:pt>
    <dgm:pt modelId="{94D9A49B-D75B-4D5B-83C4-51987D32DCC6}" type="pres">
      <dgm:prSet presAssocID="{F5CC20D2-C227-4E5A-A423-A4803EBAEF06}" presName="dummy" presStyleCnt="0"/>
      <dgm:spPr/>
    </dgm:pt>
    <dgm:pt modelId="{8D629510-EAA4-4A69-B30F-197C4579EBD9}" type="pres">
      <dgm:prSet presAssocID="{F5CC20D2-C227-4E5A-A423-A4803EBAEF06}" presName="node" presStyleLbl="revTx" presStyleIdx="1" presStyleCnt="6" custScaleX="192303" custRadScaleRad="89264" custRadScaleInc="12573">
        <dgm:presLayoutVars>
          <dgm:bulletEnabled val="1"/>
        </dgm:presLayoutVars>
      </dgm:prSet>
      <dgm:spPr/>
      <dgm:t>
        <a:bodyPr/>
        <a:lstStyle/>
        <a:p>
          <a:endParaRPr lang="en-US"/>
        </a:p>
      </dgm:t>
    </dgm:pt>
    <dgm:pt modelId="{A8B2EE6F-A49E-46BD-971E-8CBFFF1E494E}" type="pres">
      <dgm:prSet presAssocID="{63B81C24-E0AC-4683-8F99-B8980BD88E0E}" presName="sibTrans" presStyleLbl="node1" presStyleIdx="1" presStyleCnt="6" custScaleX="114408" custScaleY="102967" custLinFactNeighborX="-1383" custLinFactNeighborY="-2580"/>
      <dgm:spPr/>
      <dgm:t>
        <a:bodyPr/>
        <a:lstStyle/>
        <a:p>
          <a:endParaRPr lang="en-US"/>
        </a:p>
      </dgm:t>
    </dgm:pt>
    <dgm:pt modelId="{DB9CC02A-49B1-445F-8836-847E8622812D}" type="pres">
      <dgm:prSet presAssocID="{BC0C8D9A-A182-41FA-BCD5-9A68D5CF8F41}" presName="dummy" presStyleCnt="0"/>
      <dgm:spPr/>
    </dgm:pt>
    <dgm:pt modelId="{F525AE69-15A6-438C-AA04-3C58EDB6708C}" type="pres">
      <dgm:prSet presAssocID="{BC0C8D9A-A182-41FA-BCD5-9A68D5CF8F41}" presName="node" presStyleLbl="revTx" presStyleIdx="2" presStyleCnt="6" custScaleX="140441" custRadScaleRad="88407" custRadScaleInc="8856">
        <dgm:presLayoutVars>
          <dgm:bulletEnabled val="1"/>
        </dgm:presLayoutVars>
      </dgm:prSet>
      <dgm:spPr/>
      <dgm:t>
        <a:bodyPr/>
        <a:lstStyle/>
        <a:p>
          <a:endParaRPr lang="en-US"/>
        </a:p>
      </dgm:t>
    </dgm:pt>
    <dgm:pt modelId="{5B43EAC1-BE81-41C6-9222-B3A740981E02}" type="pres">
      <dgm:prSet presAssocID="{396548B4-42B7-4C7B-BABF-B41B8AB466F1}" presName="sibTrans" presStyleLbl="node1" presStyleIdx="2" presStyleCnt="6" custLinFactNeighborX="-1168" custLinFactNeighborY="-3082"/>
      <dgm:spPr/>
      <dgm:t>
        <a:bodyPr/>
        <a:lstStyle/>
        <a:p>
          <a:endParaRPr lang="en-US"/>
        </a:p>
      </dgm:t>
    </dgm:pt>
    <dgm:pt modelId="{E703C468-11FA-4580-8435-BCBA4E39C5C1}" type="pres">
      <dgm:prSet presAssocID="{DE603118-7A68-44E8-A4A0-AA50D3159130}" presName="dummy" presStyleCnt="0"/>
      <dgm:spPr/>
    </dgm:pt>
    <dgm:pt modelId="{EFBAB06F-909B-4C40-A463-4CECFD615EAE}" type="pres">
      <dgm:prSet presAssocID="{DE603118-7A68-44E8-A4A0-AA50D3159130}" presName="node" presStyleLbl="revTx" presStyleIdx="3" presStyleCnt="6" custRadScaleRad="84257" custRadScaleInc="82607">
        <dgm:presLayoutVars>
          <dgm:bulletEnabled val="1"/>
        </dgm:presLayoutVars>
      </dgm:prSet>
      <dgm:spPr/>
      <dgm:t>
        <a:bodyPr/>
        <a:lstStyle/>
        <a:p>
          <a:endParaRPr lang="en-US"/>
        </a:p>
      </dgm:t>
    </dgm:pt>
    <dgm:pt modelId="{A40E8DCD-248D-4951-BA9B-9589A24A198A}" type="pres">
      <dgm:prSet presAssocID="{9C10307B-C765-4172-8849-CFDD4C89D286}" presName="sibTrans" presStyleLbl="node1" presStyleIdx="3" presStyleCnt="6"/>
      <dgm:spPr/>
      <dgm:t>
        <a:bodyPr/>
        <a:lstStyle/>
        <a:p>
          <a:endParaRPr lang="en-US"/>
        </a:p>
      </dgm:t>
    </dgm:pt>
    <dgm:pt modelId="{FDDA82E1-32B0-4CB2-92BA-86B778753284}" type="pres">
      <dgm:prSet presAssocID="{E8D41E4E-B78B-43B5-9CF2-980ED713D571}" presName="dummy" presStyleCnt="0"/>
      <dgm:spPr/>
    </dgm:pt>
    <dgm:pt modelId="{1E188454-083E-4D19-A15A-09B11F1D4B49}" type="pres">
      <dgm:prSet presAssocID="{E8D41E4E-B78B-43B5-9CF2-980ED713D571}" presName="node" presStyleLbl="revTx" presStyleIdx="4" presStyleCnt="6" custRadScaleRad="81053" custRadScaleInc="56926">
        <dgm:presLayoutVars>
          <dgm:bulletEnabled val="1"/>
        </dgm:presLayoutVars>
      </dgm:prSet>
      <dgm:spPr/>
      <dgm:t>
        <a:bodyPr/>
        <a:lstStyle/>
        <a:p>
          <a:endParaRPr lang="en-US"/>
        </a:p>
      </dgm:t>
    </dgm:pt>
    <dgm:pt modelId="{3FC90D2F-EBC8-4BF9-9251-2FA605772F82}" type="pres">
      <dgm:prSet presAssocID="{DADF3182-099E-4D34-A81E-068AF6C39D5A}" presName="sibTrans" presStyleLbl="node1" presStyleIdx="4" presStyleCnt="6" custLinFactNeighborX="-4954" custLinFactNeighborY="-3892"/>
      <dgm:spPr/>
      <dgm:t>
        <a:bodyPr/>
        <a:lstStyle/>
        <a:p>
          <a:endParaRPr lang="en-US"/>
        </a:p>
      </dgm:t>
    </dgm:pt>
    <dgm:pt modelId="{8E5AE5E6-DBE0-477D-870B-11FD46DAF756}" type="pres">
      <dgm:prSet presAssocID="{F39C0D96-FE39-4E66-A13D-302E225D7C18}" presName="dummy" presStyleCnt="0"/>
      <dgm:spPr/>
    </dgm:pt>
    <dgm:pt modelId="{195F2165-9F9A-48D7-A94A-C9722A03FAFC}" type="pres">
      <dgm:prSet presAssocID="{F39C0D96-FE39-4E66-A13D-302E225D7C18}" presName="node" presStyleLbl="revTx" presStyleIdx="5" presStyleCnt="6" custScaleX="200490" custRadScaleRad="85875" custRadScaleInc="57535">
        <dgm:presLayoutVars>
          <dgm:bulletEnabled val="1"/>
        </dgm:presLayoutVars>
      </dgm:prSet>
      <dgm:spPr/>
      <dgm:t>
        <a:bodyPr/>
        <a:lstStyle/>
        <a:p>
          <a:endParaRPr lang="en-US"/>
        </a:p>
      </dgm:t>
    </dgm:pt>
    <dgm:pt modelId="{899C4EB3-0C07-495B-8C2E-DD80CA897C24}" type="pres">
      <dgm:prSet presAssocID="{719D655D-9934-4BA3-8AEA-388310B8A2EA}" presName="sibTrans" presStyleLbl="node1" presStyleIdx="5" presStyleCnt="6" custLinFactNeighborX="25216" custLinFactNeighborY="-6278"/>
      <dgm:spPr/>
      <dgm:t>
        <a:bodyPr/>
        <a:lstStyle/>
        <a:p>
          <a:endParaRPr lang="en-US"/>
        </a:p>
      </dgm:t>
    </dgm:pt>
  </dgm:ptLst>
  <dgm:cxnLst>
    <dgm:cxn modelId="{BA24A0A3-AD16-441D-9F88-A7BB59047AE5}" srcId="{C3163CE2-110C-45BF-919F-42D809CBA6B0}" destId="{F39C0D96-FE39-4E66-A13D-302E225D7C18}" srcOrd="5" destOrd="0" parTransId="{B0EBBEC8-65ED-4669-A62C-52BFAC1A322D}" sibTransId="{719D655D-9934-4BA3-8AEA-388310B8A2EA}"/>
    <dgm:cxn modelId="{29299CB3-4E73-49D3-BFD5-06BFF5EC6A8C}" srcId="{C3163CE2-110C-45BF-919F-42D809CBA6B0}" destId="{E8D41E4E-B78B-43B5-9CF2-980ED713D571}" srcOrd="4" destOrd="0" parTransId="{FAEC7EE7-E92F-45D9-BFD0-CFF4C7C82B96}" sibTransId="{DADF3182-099E-4D34-A81E-068AF6C39D5A}"/>
    <dgm:cxn modelId="{69CAA393-27A5-4E69-A36F-E58D0C9E075A}" type="presOf" srcId="{719D655D-9934-4BA3-8AEA-388310B8A2EA}" destId="{899C4EB3-0C07-495B-8C2E-DD80CA897C24}" srcOrd="0" destOrd="0" presId="urn:microsoft.com/office/officeart/2005/8/layout/cycle1"/>
    <dgm:cxn modelId="{AA613406-3A9E-422C-B4BC-95ED0AA7E536}" type="presOf" srcId="{F5CC20D2-C227-4E5A-A423-A4803EBAEF06}" destId="{8D629510-EAA4-4A69-B30F-197C4579EBD9}" srcOrd="0" destOrd="0" presId="urn:microsoft.com/office/officeart/2005/8/layout/cycle1"/>
    <dgm:cxn modelId="{83C98025-788B-4880-8B03-3DF1C182437E}" type="presOf" srcId="{396548B4-42B7-4C7B-BABF-B41B8AB466F1}" destId="{5B43EAC1-BE81-41C6-9222-B3A740981E02}" srcOrd="0" destOrd="0" presId="urn:microsoft.com/office/officeart/2005/8/layout/cycle1"/>
    <dgm:cxn modelId="{35A649DB-ACEA-4BE3-9298-B79394C2E03E}" srcId="{C3163CE2-110C-45BF-919F-42D809CBA6B0}" destId="{8B8B6697-F768-4BDA-8AC6-A771C495A208}" srcOrd="0" destOrd="0" parTransId="{FBF6DECE-BF93-4187-8604-DE404D38F8A9}" sibTransId="{2E3D3248-6AA3-48FA-BC9C-476A0D3E94F2}"/>
    <dgm:cxn modelId="{0BA5068F-1DA9-4ADD-BB0C-86B2AD9D94C7}" type="presOf" srcId="{DE603118-7A68-44E8-A4A0-AA50D3159130}" destId="{EFBAB06F-909B-4C40-A463-4CECFD615EAE}" srcOrd="0" destOrd="0" presId="urn:microsoft.com/office/officeart/2005/8/layout/cycle1"/>
    <dgm:cxn modelId="{B6D6C848-7E7E-457C-BA52-0C682B62127C}" type="presOf" srcId="{C3163CE2-110C-45BF-919F-42D809CBA6B0}" destId="{39640B69-EE19-4C30-B2E6-4AE34AE5A35F}" srcOrd="0" destOrd="0" presId="urn:microsoft.com/office/officeart/2005/8/layout/cycle1"/>
    <dgm:cxn modelId="{BD0B8AAB-426B-477D-A314-E42EDA596475}" type="presOf" srcId="{9C10307B-C765-4172-8849-CFDD4C89D286}" destId="{A40E8DCD-248D-4951-BA9B-9589A24A198A}" srcOrd="0" destOrd="0" presId="urn:microsoft.com/office/officeart/2005/8/layout/cycle1"/>
    <dgm:cxn modelId="{815846C1-A78E-43AB-9952-1539EEBA5A4D}" type="presOf" srcId="{2E3D3248-6AA3-48FA-BC9C-476A0D3E94F2}" destId="{B26D78E9-CDD0-49C4-843F-98EF2EE789FD}" srcOrd="0" destOrd="0" presId="urn:microsoft.com/office/officeart/2005/8/layout/cycle1"/>
    <dgm:cxn modelId="{DD606D1D-5243-4C9D-A623-D5066DD8C3ED}" srcId="{C3163CE2-110C-45BF-919F-42D809CBA6B0}" destId="{BC0C8D9A-A182-41FA-BCD5-9A68D5CF8F41}" srcOrd="2" destOrd="0" parTransId="{5FE76DC6-3425-41BA-B548-06D42C69237D}" sibTransId="{396548B4-42B7-4C7B-BABF-B41B8AB466F1}"/>
    <dgm:cxn modelId="{3771A5D0-08BF-41AF-A7D6-18FED00D0D21}" type="presOf" srcId="{F39C0D96-FE39-4E66-A13D-302E225D7C18}" destId="{195F2165-9F9A-48D7-A94A-C9722A03FAFC}" srcOrd="0" destOrd="0" presId="urn:microsoft.com/office/officeart/2005/8/layout/cycle1"/>
    <dgm:cxn modelId="{B7659C0F-56DA-4643-8135-EB64CC66B5DD}" srcId="{C3163CE2-110C-45BF-919F-42D809CBA6B0}" destId="{DE603118-7A68-44E8-A4A0-AA50D3159130}" srcOrd="3" destOrd="0" parTransId="{4BDBBBD8-0922-43FE-87E6-0885CCB02438}" sibTransId="{9C10307B-C765-4172-8849-CFDD4C89D286}"/>
    <dgm:cxn modelId="{30CAF2FD-5C11-4713-9E17-1DFEE714F4D0}" srcId="{C3163CE2-110C-45BF-919F-42D809CBA6B0}" destId="{F5CC20D2-C227-4E5A-A423-A4803EBAEF06}" srcOrd="1" destOrd="0" parTransId="{E6037813-CAD1-4661-A3C6-3609C720E917}" sibTransId="{63B81C24-E0AC-4683-8F99-B8980BD88E0E}"/>
    <dgm:cxn modelId="{545035DD-2FD4-4148-992B-15273C8EDAEB}" type="presOf" srcId="{DADF3182-099E-4D34-A81E-068AF6C39D5A}" destId="{3FC90D2F-EBC8-4BF9-9251-2FA605772F82}" srcOrd="0" destOrd="0" presId="urn:microsoft.com/office/officeart/2005/8/layout/cycle1"/>
    <dgm:cxn modelId="{1AB38A5E-1FB6-4D29-AD55-5114BC0ACB8F}" type="presOf" srcId="{63B81C24-E0AC-4683-8F99-B8980BD88E0E}" destId="{A8B2EE6F-A49E-46BD-971E-8CBFFF1E494E}" srcOrd="0" destOrd="0" presId="urn:microsoft.com/office/officeart/2005/8/layout/cycle1"/>
    <dgm:cxn modelId="{92D065E0-AE45-49BB-93B1-921AF92FEB5F}" type="presOf" srcId="{E8D41E4E-B78B-43B5-9CF2-980ED713D571}" destId="{1E188454-083E-4D19-A15A-09B11F1D4B49}" srcOrd="0" destOrd="0" presId="urn:microsoft.com/office/officeart/2005/8/layout/cycle1"/>
    <dgm:cxn modelId="{E02CFFE1-88F4-470F-B345-7D386782ADBB}" type="presOf" srcId="{BC0C8D9A-A182-41FA-BCD5-9A68D5CF8F41}" destId="{F525AE69-15A6-438C-AA04-3C58EDB6708C}" srcOrd="0" destOrd="0" presId="urn:microsoft.com/office/officeart/2005/8/layout/cycle1"/>
    <dgm:cxn modelId="{BF08732B-1D3A-49C2-AA87-1FB7A96E3209}" type="presOf" srcId="{8B8B6697-F768-4BDA-8AC6-A771C495A208}" destId="{C11B7CFE-FE37-4B84-A8D2-78E39679900C}" srcOrd="0" destOrd="0" presId="urn:microsoft.com/office/officeart/2005/8/layout/cycle1"/>
    <dgm:cxn modelId="{F7F2728A-9935-4C39-90C7-1089B133FEE4}" type="presParOf" srcId="{39640B69-EE19-4C30-B2E6-4AE34AE5A35F}" destId="{94C36193-CEF2-4FEA-A997-1BA88F317A07}" srcOrd="0" destOrd="0" presId="urn:microsoft.com/office/officeart/2005/8/layout/cycle1"/>
    <dgm:cxn modelId="{D2B466D0-4592-41E7-8DBD-0BFAEFABDD57}" type="presParOf" srcId="{39640B69-EE19-4C30-B2E6-4AE34AE5A35F}" destId="{C11B7CFE-FE37-4B84-A8D2-78E39679900C}" srcOrd="1" destOrd="0" presId="urn:microsoft.com/office/officeart/2005/8/layout/cycle1"/>
    <dgm:cxn modelId="{8203A06D-A887-43C6-8C2A-A2CDF9420ACE}" type="presParOf" srcId="{39640B69-EE19-4C30-B2E6-4AE34AE5A35F}" destId="{B26D78E9-CDD0-49C4-843F-98EF2EE789FD}" srcOrd="2" destOrd="0" presId="urn:microsoft.com/office/officeart/2005/8/layout/cycle1"/>
    <dgm:cxn modelId="{9404F322-1C04-4F29-9F0A-39347FA0E609}" type="presParOf" srcId="{39640B69-EE19-4C30-B2E6-4AE34AE5A35F}" destId="{94D9A49B-D75B-4D5B-83C4-51987D32DCC6}" srcOrd="3" destOrd="0" presId="urn:microsoft.com/office/officeart/2005/8/layout/cycle1"/>
    <dgm:cxn modelId="{645D805A-5ADD-47CD-8B4D-A0399C1569E6}" type="presParOf" srcId="{39640B69-EE19-4C30-B2E6-4AE34AE5A35F}" destId="{8D629510-EAA4-4A69-B30F-197C4579EBD9}" srcOrd="4" destOrd="0" presId="urn:microsoft.com/office/officeart/2005/8/layout/cycle1"/>
    <dgm:cxn modelId="{7B432E28-0EB7-48BA-81D9-266C6E14CCE7}" type="presParOf" srcId="{39640B69-EE19-4C30-B2E6-4AE34AE5A35F}" destId="{A8B2EE6F-A49E-46BD-971E-8CBFFF1E494E}" srcOrd="5" destOrd="0" presId="urn:microsoft.com/office/officeart/2005/8/layout/cycle1"/>
    <dgm:cxn modelId="{4DF5277B-3505-4605-B0F4-E3AB8B466838}" type="presParOf" srcId="{39640B69-EE19-4C30-B2E6-4AE34AE5A35F}" destId="{DB9CC02A-49B1-445F-8836-847E8622812D}" srcOrd="6" destOrd="0" presId="urn:microsoft.com/office/officeart/2005/8/layout/cycle1"/>
    <dgm:cxn modelId="{A8A9B72D-277E-4C9E-9899-8A6DBD601EBC}" type="presParOf" srcId="{39640B69-EE19-4C30-B2E6-4AE34AE5A35F}" destId="{F525AE69-15A6-438C-AA04-3C58EDB6708C}" srcOrd="7" destOrd="0" presId="urn:microsoft.com/office/officeart/2005/8/layout/cycle1"/>
    <dgm:cxn modelId="{25880E2A-67E4-4FA6-B3FC-CD5E9808AF0A}" type="presParOf" srcId="{39640B69-EE19-4C30-B2E6-4AE34AE5A35F}" destId="{5B43EAC1-BE81-41C6-9222-B3A740981E02}" srcOrd="8" destOrd="0" presId="urn:microsoft.com/office/officeart/2005/8/layout/cycle1"/>
    <dgm:cxn modelId="{B2507BCF-7222-4A7B-990A-0CC49A715D4F}" type="presParOf" srcId="{39640B69-EE19-4C30-B2E6-4AE34AE5A35F}" destId="{E703C468-11FA-4580-8435-BCBA4E39C5C1}" srcOrd="9" destOrd="0" presId="urn:microsoft.com/office/officeart/2005/8/layout/cycle1"/>
    <dgm:cxn modelId="{CB0D8658-DDD8-45DA-9268-186181981DA3}" type="presParOf" srcId="{39640B69-EE19-4C30-B2E6-4AE34AE5A35F}" destId="{EFBAB06F-909B-4C40-A463-4CECFD615EAE}" srcOrd="10" destOrd="0" presId="urn:microsoft.com/office/officeart/2005/8/layout/cycle1"/>
    <dgm:cxn modelId="{1685BF3F-079F-4EBC-974D-D2A937113E5F}" type="presParOf" srcId="{39640B69-EE19-4C30-B2E6-4AE34AE5A35F}" destId="{A40E8DCD-248D-4951-BA9B-9589A24A198A}" srcOrd="11" destOrd="0" presId="urn:microsoft.com/office/officeart/2005/8/layout/cycle1"/>
    <dgm:cxn modelId="{B31BD772-E017-49FA-9940-266E708775A5}" type="presParOf" srcId="{39640B69-EE19-4C30-B2E6-4AE34AE5A35F}" destId="{FDDA82E1-32B0-4CB2-92BA-86B778753284}" srcOrd="12" destOrd="0" presId="urn:microsoft.com/office/officeart/2005/8/layout/cycle1"/>
    <dgm:cxn modelId="{DF50215D-F0A6-46E6-A262-878BFB016FD2}" type="presParOf" srcId="{39640B69-EE19-4C30-B2E6-4AE34AE5A35F}" destId="{1E188454-083E-4D19-A15A-09B11F1D4B49}" srcOrd="13" destOrd="0" presId="urn:microsoft.com/office/officeart/2005/8/layout/cycle1"/>
    <dgm:cxn modelId="{58C2C98A-C3B2-41F3-A93C-BB62E3E6C993}" type="presParOf" srcId="{39640B69-EE19-4C30-B2E6-4AE34AE5A35F}" destId="{3FC90D2F-EBC8-4BF9-9251-2FA605772F82}" srcOrd="14" destOrd="0" presId="urn:microsoft.com/office/officeart/2005/8/layout/cycle1"/>
    <dgm:cxn modelId="{06410B08-5013-4E05-AAD8-1DE897654352}" type="presParOf" srcId="{39640B69-EE19-4C30-B2E6-4AE34AE5A35F}" destId="{8E5AE5E6-DBE0-477D-870B-11FD46DAF756}" srcOrd="15" destOrd="0" presId="urn:microsoft.com/office/officeart/2005/8/layout/cycle1"/>
    <dgm:cxn modelId="{4EF8372C-5E5F-4D74-8D47-4F53896E8A5A}" type="presParOf" srcId="{39640B69-EE19-4C30-B2E6-4AE34AE5A35F}" destId="{195F2165-9F9A-48D7-A94A-C9722A03FAFC}" srcOrd="16" destOrd="0" presId="urn:microsoft.com/office/officeart/2005/8/layout/cycle1"/>
    <dgm:cxn modelId="{A4E1EEEE-EE7D-48B1-9FE4-FA6FFD0A839F}" type="presParOf" srcId="{39640B69-EE19-4C30-B2E6-4AE34AE5A35F}" destId="{899C4EB3-0C07-495B-8C2E-DD80CA897C24}"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B7CFE-FE37-4B84-A8D2-78E39679900C}">
      <dsp:nvSpPr>
        <dsp:cNvPr id="0" name=""/>
        <dsp:cNvSpPr/>
      </dsp:nvSpPr>
      <dsp:spPr>
        <a:xfrm>
          <a:off x="5369021" y="504064"/>
          <a:ext cx="1890009"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Candara" panose="020E0502030303020204" pitchFamily="34" charset="0"/>
            </a:rPr>
            <a:t>JSX Code written describing the basic application</a:t>
          </a:r>
        </a:p>
      </dsp:txBody>
      <dsp:txXfrm>
        <a:off x="5369021" y="504064"/>
        <a:ext cx="1890009" cy="1134336"/>
      </dsp:txXfrm>
    </dsp:sp>
    <dsp:sp modelId="{B26D78E9-CDD0-49C4-843F-98EF2EE789FD}">
      <dsp:nvSpPr>
        <dsp:cNvPr id="0" name=""/>
        <dsp:cNvSpPr/>
      </dsp:nvSpPr>
      <dsp:spPr>
        <a:xfrm rot="20968564">
          <a:off x="1586489" y="-2033662"/>
          <a:ext cx="5540939" cy="5540939"/>
        </a:xfrm>
        <a:prstGeom prst="circularArrow">
          <a:avLst>
            <a:gd name="adj1" fmla="val 3992"/>
            <a:gd name="adj2" fmla="val 250438"/>
            <a:gd name="adj3" fmla="val 2773335"/>
            <a:gd name="adj4" fmla="val 1829347"/>
            <a:gd name="adj5" fmla="val 4657"/>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D629510-EAA4-4A69-B30F-197C4579EBD9}">
      <dsp:nvSpPr>
        <dsp:cNvPr id="0" name=""/>
        <dsp:cNvSpPr/>
      </dsp:nvSpPr>
      <dsp:spPr>
        <a:xfrm>
          <a:off x="5008971" y="2304256"/>
          <a:ext cx="2181364"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Candara" panose="020E0502030303020204" pitchFamily="34" charset="0"/>
            </a:rPr>
            <a:t>JSX is converted  into JavaScript by the compiler</a:t>
          </a:r>
        </a:p>
      </dsp:txBody>
      <dsp:txXfrm>
        <a:off x="5008971" y="2304256"/>
        <a:ext cx="2181364" cy="1134336"/>
      </dsp:txXfrm>
    </dsp:sp>
    <dsp:sp modelId="{A8B2EE6F-A49E-46BD-971E-8CBFFF1E494E}">
      <dsp:nvSpPr>
        <dsp:cNvPr id="0" name=""/>
        <dsp:cNvSpPr/>
      </dsp:nvSpPr>
      <dsp:spPr>
        <a:xfrm>
          <a:off x="374080" y="-414961"/>
          <a:ext cx="6339278" cy="5705339"/>
        </a:xfrm>
        <a:prstGeom prst="circularArrow">
          <a:avLst>
            <a:gd name="adj1" fmla="val 3992"/>
            <a:gd name="adj2" fmla="val 250438"/>
            <a:gd name="adj3" fmla="val 2094980"/>
            <a:gd name="adj4" fmla="val 1188920"/>
            <a:gd name="adj5" fmla="val 4657"/>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525AE69-15A6-438C-AA04-3C58EDB6708C}">
      <dsp:nvSpPr>
        <dsp:cNvPr id="0" name=""/>
        <dsp:cNvSpPr/>
      </dsp:nvSpPr>
      <dsp:spPr>
        <a:xfrm>
          <a:off x="4104457" y="4176472"/>
          <a:ext cx="1593074"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Candara" panose="020E0502030303020204" pitchFamily="34" charset="0"/>
            </a:rPr>
            <a:t>React turns converted JSX into a Virtual DOM</a:t>
          </a:r>
        </a:p>
      </dsp:txBody>
      <dsp:txXfrm>
        <a:off x="4104457" y="4176472"/>
        <a:ext cx="1593074" cy="1134336"/>
      </dsp:txXfrm>
    </dsp:sp>
    <dsp:sp modelId="{5B43EAC1-BE81-41C6-9222-B3A740981E02}">
      <dsp:nvSpPr>
        <dsp:cNvPr id="0" name=""/>
        <dsp:cNvSpPr/>
      </dsp:nvSpPr>
      <dsp:spPr>
        <a:xfrm>
          <a:off x="1273906" y="-477694"/>
          <a:ext cx="5540939" cy="5540939"/>
        </a:xfrm>
        <a:prstGeom prst="circularArrow">
          <a:avLst>
            <a:gd name="adj1" fmla="val 3992"/>
            <a:gd name="adj2" fmla="val 250438"/>
            <a:gd name="adj3" fmla="val 6920069"/>
            <a:gd name="adj4" fmla="val 5406298"/>
            <a:gd name="adj5" fmla="val 4657"/>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FBAB06F-909B-4C40-A463-4CECFD615EAE}">
      <dsp:nvSpPr>
        <dsp:cNvPr id="0" name=""/>
        <dsp:cNvSpPr/>
      </dsp:nvSpPr>
      <dsp:spPr>
        <a:xfrm>
          <a:off x="1728186" y="3672416"/>
          <a:ext cx="1134336"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Candara" panose="020E0502030303020204" pitchFamily="34" charset="0"/>
            </a:rPr>
            <a:t>Virtual DOM is applied to Real DOM</a:t>
          </a:r>
        </a:p>
      </dsp:txBody>
      <dsp:txXfrm>
        <a:off x="1728186" y="3672416"/>
        <a:ext cx="1134336" cy="1134336"/>
      </dsp:txXfrm>
    </dsp:sp>
    <dsp:sp modelId="{A40E8DCD-248D-4951-BA9B-9589A24A198A}">
      <dsp:nvSpPr>
        <dsp:cNvPr id="0" name=""/>
        <dsp:cNvSpPr/>
      </dsp:nvSpPr>
      <dsp:spPr>
        <a:xfrm>
          <a:off x="1558165" y="158113"/>
          <a:ext cx="5540939" cy="5540939"/>
        </a:xfrm>
        <a:prstGeom prst="circularArrow">
          <a:avLst>
            <a:gd name="adj1" fmla="val 3992"/>
            <a:gd name="adj2" fmla="val 250438"/>
            <a:gd name="adj3" fmla="val 10541475"/>
            <a:gd name="adj4" fmla="val 9774478"/>
            <a:gd name="adj5" fmla="val 4657"/>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E188454-083E-4D19-A15A-09B11F1D4B49}">
      <dsp:nvSpPr>
        <dsp:cNvPr id="0" name=""/>
        <dsp:cNvSpPr/>
      </dsp:nvSpPr>
      <dsp:spPr>
        <a:xfrm>
          <a:off x="1264573" y="1800199"/>
          <a:ext cx="1134336"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Candara" panose="020E0502030303020204" pitchFamily="34" charset="0"/>
            </a:rPr>
            <a:t>Underlying Data Model is updated</a:t>
          </a:r>
        </a:p>
      </dsp:txBody>
      <dsp:txXfrm>
        <a:off x="1264573" y="1800199"/>
        <a:ext cx="1134336" cy="1134336"/>
      </dsp:txXfrm>
    </dsp:sp>
    <dsp:sp modelId="{3FC90D2F-EBC8-4BF9-9251-2FA605772F82}">
      <dsp:nvSpPr>
        <dsp:cNvPr id="0" name=""/>
        <dsp:cNvSpPr/>
      </dsp:nvSpPr>
      <dsp:spPr>
        <a:xfrm>
          <a:off x="1409931" y="-440448"/>
          <a:ext cx="5540939" cy="5540939"/>
        </a:xfrm>
        <a:prstGeom prst="circularArrow">
          <a:avLst>
            <a:gd name="adj1" fmla="val 3992"/>
            <a:gd name="adj2" fmla="val 250438"/>
            <a:gd name="adj3" fmla="val 12352559"/>
            <a:gd name="adj4" fmla="val 11827855"/>
            <a:gd name="adj5" fmla="val 4657"/>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95F2165-9F9A-48D7-A94A-C9722A03FAFC}">
      <dsp:nvSpPr>
        <dsp:cNvPr id="0" name=""/>
        <dsp:cNvSpPr/>
      </dsp:nvSpPr>
      <dsp:spPr>
        <a:xfrm>
          <a:off x="2016217" y="144006"/>
          <a:ext cx="2274232"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latin typeface="Candara" panose="020E0502030303020204" pitchFamily="34" charset="0"/>
            </a:rPr>
            <a:t>React Updates Virtual DOM and then updates the real DOM in efficient Manner</a:t>
          </a:r>
        </a:p>
      </dsp:txBody>
      <dsp:txXfrm>
        <a:off x="2016217" y="144006"/>
        <a:ext cx="2274232" cy="1134336"/>
      </dsp:txXfrm>
    </dsp:sp>
    <dsp:sp modelId="{899C4EB3-0C07-495B-8C2E-DD80CA897C24}">
      <dsp:nvSpPr>
        <dsp:cNvPr id="0" name=""/>
        <dsp:cNvSpPr/>
      </dsp:nvSpPr>
      <dsp:spPr>
        <a:xfrm>
          <a:off x="3899489" y="-140329"/>
          <a:ext cx="5540939" cy="5540939"/>
        </a:xfrm>
        <a:prstGeom prst="circularArrow">
          <a:avLst>
            <a:gd name="adj1" fmla="val 3992"/>
            <a:gd name="adj2" fmla="val 250438"/>
            <a:gd name="adj3" fmla="val 16679937"/>
            <a:gd name="adj4" fmla="val 14829693"/>
            <a:gd name="adj5" fmla="val 4657"/>
          </a:avLst>
        </a:prstGeom>
        <a:no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8/11/2018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mozilla.org/en-US/docs/Web/API/Element/classNam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eveloper.mozilla.org/en-US/docs/Web/API/HTMLElement/tabIndex"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callmenick.com/post/basics-javascript-dom-manipulat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22109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763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744797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1" i="0" kern="1200" dirty="0">
                <a:solidFill>
                  <a:schemeClr val="tx1"/>
                </a:solidFill>
                <a:effectLst/>
                <a:latin typeface="Arial" pitchFamily="34" charset="0"/>
                <a:ea typeface="+mn-ea"/>
                <a:cs typeface="Arial" pitchFamily="34" charset="0"/>
              </a:rPr>
              <a:t>Note : </a:t>
            </a:r>
          </a:p>
          <a:p>
            <a:r>
              <a:rPr lang="en-US" sz="1000" b="0" i="0" kern="1200" dirty="0">
                <a:solidFill>
                  <a:schemeClr val="tx1"/>
                </a:solidFill>
                <a:effectLst/>
                <a:latin typeface="Arial" pitchFamily="34" charset="0"/>
                <a:ea typeface="+mn-ea"/>
                <a:cs typeface="Arial" pitchFamily="34" charset="0"/>
              </a:rPr>
              <a:t>Since JSX is closer to JavaScript than to HTML, React DOM uses camelCase property naming convention instead of HTML attribute names.</a:t>
            </a:r>
          </a:p>
          <a:p>
            <a:r>
              <a:rPr lang="en-US" sz="1000" b="0" i="0" kern="1200" dirty="0">
                <a:solidFill>
                  <a:schemeClr val="tx1"/>
                </a:solidFill>
                <a:effectLst/>
                <a:latin typeface="Arial" pitchFamily="34" charset="0"/>
                <a:ea typeface="+mn-ea"/>
                <a:cs typeface="Arial" pitchFamily="34" charset="0"/>
              </a:rPr>
              <a:t>For example, class becomes </a:t>
            </a:r>
            <a:r>
              <a:rPr lang="en-US" sz="1000" b="0" i="0" u="none" strike="noStrike" kern="1200" dirty="0" err="1">
                <a:solidFill>
                  <a:schemeClr val="tx1"/>
                </a:solidFill>
                <a:effectLst/>
                <a:latin typeface="Arial" pitchFamily="34" charset="0"/>
                <a:ea typeface="+mn-ea"/>
                <a:cs typeface="Arial" pitchFamily="34" charset="0"/>
                <a:hlinkClick r:id="rId3"/>
              </a:rPr>
              <a:t>className</a:t>
            </a:r>
            <a:r>
              <a:rPr lang="en-US" sz="1000" b="0" i="0" kern="1200" dirty="0">
                <a:solidFill>
                  <a:schemeClr val="tx1"/>
                </a:solidFill>
                <a:effectLst/>
                <a:latin typeface="Arial" pitchFamily="34" charset="0"/>
                <a:ea typeface="+mn-ea"/>
                <a:cs typeface="Arial" pitchFamily="34" charset="0"/>
              </a:rPr>
              <a:t> in JSX, and </a:t>
            </a:r>
            <a:r>
              <a:rPr lang="en-US" sz="1000" b="0" i="0" kern="1200" dirty="0" err="1">
                <a:solidFill>
                  <a:schemeClr val="tx1"/>
                </a:solidFill>
                <a:effectLst/>
                <a:latin typeface="Arial" pitchFamily="34" charset="0"/>
                <a:ea typeface="+mn-ea"/>
                <a:cs typeface="Arial" pitchFamily="34" charset="0"/>
              </a:rPr>
              <a:t>tabindex</a:t>
            </a:r>
            <a:r>
              <a:rPr lang="en-US" sz="1000" b="0" i="0" kern="1200" dirty="0">
                <a:solidFill>
                  <a:schemeClr val="tx1"/>
                </a:solidFill>
                <a:effectLst/>
                <a:latin typeface="Arial" pitchFamily="34" charset="0"/>
                <a:ea typeface="+mn-ea"/>
                <a:cs typeface="Arial" pitchFamily="34" charset="0"/>
              </a:rPr>
              <a:t> becomes </a:t>
            </a:r>
            <a:r>
              <a:rPr lang="en-US" sz="1000" b="0" i="0" u="none" strike="noStrike" kern="1200" dirty="0" err="1">
                <a:solidFill>
                  <a:schemeClr val="tx1"/>
                </a:solidFill>
                <a:effectLst/>
                <a:latin typeface="Arial" pitchFamily="34" charset="0"/>
                <a:ea typeface="+mn-ea"/>
                <a:cs typeface="Arial" pitchFamily="34" charset="0"/>
                <a:hlinkClick r:id="rId4"/>
              </a:rPr>
              <a:t>tabIndex</a:t>
            </a:r>
            <a:r>
              <a:rPr lang="en-US" sz="1000" b="0" i="0" kern="1200" dirty="0">
                <a:solidFill>
                  <a:schemeClr val="tx1"/>
                </a:solidFill>
                <a:effectLst/>
                <a:latin typeface="Arial" pitchFamily="34" charset="0"/>
                <a:ea typeface="+mn-ea"/>
                <a:cs typeface="Arial" pitchFamily="34" charset="0"/>
              </a:rPr>
              <a:t>.</a:t>
            </a:r>
          </a:p>
          <a:p>
            <a:endParaRPr lang="en-US" dirty="0"/>
          </a:p>
          <a:p>
            <a:endParaRPr lang="en-US" dirty="0"/>
          </a:p>
          <a:p>
            <a:r>
              <a:rPr lang="en-US" dirty="0"/>
              <a:t>CHECK FOR SPREAD</a:t>
            </a:r>
            <a:r>
              <a:rPr lang="en-US" baseline="0" dirty="0"/>
              <a:t> ATTRIBUTES</a:t>
            </a:r>
            <a:endParaRPr lang="en-US" dirty="0"/>
          </a:p>
        </p:txBody>
      </p:sp>
    </p:spTree>
    <p:extLst>
      <p:ext uri="{BB962C8B-B14F-4D97-AF65-F5344CB8AC3E}">
        <p14:creationId xmlns:p14="http://schemas.microsoft.com/office/powerpoint/2010/main" val="1725265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4195007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073770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1210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0" i="0" u="none" strike="noStrike" kern="1200" dirty="0">
                <a:solidFill>
                  <a:schemeClr val="tx1"/>
                </a:solidFill>
                <a:effectLst/>
                <a:latin typeface="Arial" pitchFamily="34" charset="0"/>
                <a:ea typeface="+mn-ea"/>
                <a:cs typeface="Arial" pitchFamily="34" charset="0"/>
                <a:hlinkClick r:id="rId3"/>
              </a:rPr>
              <a:t>DOM manipulation</a:t>
            </a:r>
            <a:r>
              <a:rPr lang="en-US" sz="1000" b="0" i="0" kern="1200" dirty="0">
                <a:solidFill>
                  <a:schemeClr val="tx1"/>
                </a:solidFill>
                <a:effectLst/>
                <a:latin typeface="Arial" pitchFamily="34" charset="0"/>
                <a:ea typeface="+mn-ea"/>
                <a:cs typeface="Arial" pitchFamily="34" charset="0"/>
              </a:rPr>
              <a:t> is the heart of the modern, interactive web. Unfortunately, it is also a lot slower than most JavaScript operations.</a:t>
            </a:r>
          </a:p>
          <a:p>
            <a:endParaRPr lang="en-US" sz="1000" b="0" i="0" kern="1200" baseline="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To address this problem, the people at React popularized something called the </a:t>
            </a:r>
            <a:r>
              <a:rPr lang="en-US" sz="1000" b="0" i="1" kern="1200" dirty="0">
                <a:solidFill>
                  <a:schemeClr val="tx1"/>
                </a:solidFill>
                <a:effectLst/>
                <a:latin typeface="Arial" pitchFamily="34" charset="0"/>
                <a:ea typeface="+mn-ea"/>
                <a:cs typeface="Arial" pitchFamily="34" charset="0"/>
              </a:rPr>
              <a:t>virtual DOM.</a:t>
            </a:r>
          </a:p>
          <a:p>
            <a:endParaRPr lang="en-US" sz="1000" b="0" i="1" kern="1200" baseline="0" dirty="0">
              <a:solidFill>
                <a:schemeClr val="tx1"/>
              </a:solidFill>
              <a:effectLst/>
              <a:latin typeface="Arial" pitchFamily="34" charset="0"/>
              <a:ea typeface="+mn-ea"/>
              <a:cs typeface="Arial" pitchFamily="34" charset="0"/>
            </a:endParaRPr>
          </a:p>
          <a:p>
            <a:endParaRPr lang="en-US" sz="1000" b="0" i="1" kern="1200" baseline="0" dirty="0">
              <a:solidFill>
                <a:schemeClr val="tx1"/>
              </a:solidFill>
              <a:effectLst/>
              <a:latin typeface="Arial" pitchFamily="34" charset="0"/>
              <a:ea typeface="+mn-ea"/>
              <a:cs typeface="Arial" pitchFamily="34" charset="0"/>
            </a:endParaRPr>
          </a:p>
          <a:p>
            <a:pPr fontAlgn="base"/>
            <a:r>
              <a:rPr lang="en-US" sz="1000" b="0" i="0" kern="1200" dirty="0">
                <a:solidFill>
                  <a:schemeClr val="tx1"/>
                </a:solidFill>
                <a:effectLst/>
                <a:latin typeface="Arial" pitchFamily="34" charset="0"/>
                <a:ea typeface="+mn-ea"/>
                <a:cs typeface="Arial" pitchFamily="34" charset="0"/>
              </a:rPr>
              <a:t>A virtual DOM object has the same properties as a real DOM object, but it lacks the real thing's power to directly change what's on the screen.</a:t>
            </a:r>
          </a:p>
          <a:p>
            <a:pPr fontAlgn="base"/>
            <a:r>
              <a:rPr lang="en-US" sz="1000" b="0" i="0" kern="1200" dirty="0">
                <a:solidFill>
                  <a:schemeClr val="tx1"/>
                </a:solidFill>
                <a:effectLst/>
                <a:latin typeface="Arial" pitchFamily="34" charset="0"/>
                <a:ea typeface="+mn-ea"/>
                <a:cs typeface="Arial" pitchFamily="34" charset="0"/>
              </a:rPr>
              <a:t>Manipulating the DOM is slow. Manipulating the virtual DOM is much faster, because nothing gets drawn onscreen. </a:t>
            </a:r>
          </a:p>
          <a:p>
            <a:endParaRPr lang="en-US" baseline="0" dirty="0"/>
          </a:p>
          <a:p>
            <a:endParaRPr lang="en-US" baseline="0" dirty="0"/>
          </a:p>
          <a:p>
            <a:pPr fontAlgn="base"/>
            <a:r>
              <a:rPr lang="en-US" sz="1000" b="0" i="0" kern="1200" dirty="0">
                <a:solidFill>
                  <a:schemeClr val="tx1"/>
                </a:solidFill>
                <a:effectLst/>
                <a:latin typeface="Arial" pitchFamily="34" charset="0"/>
                <a:ea typeface="+mn-ea"/>
                <a:cs typeface="Arial" pitchFamily="34" charset="0"/>
              </a:rPr>
              <a:t>In summary, here's what happens when you try to update the DOM in React:</a:t>
            </a:r>
          </a:p>
          <a:p>
            <a:pPr fontAlgn="base"/>
            <a:r>
              <a:rPr lang="en-US" sz="1000" b="0" i="0" kern="1200" dirty="0">
                <a:solidFill>
                  <a:schemeClr val="tx1"/>
                </a:solidFill>
                <a:effectLst/>
                <a:latin typeface="Arial" pitchFamily="34" charset="0"/>
                <a:ea typeface="+mn-ea"/>
                <a:cs typeface="Arial" pitchFamily="34" charset="0"/>
              </a:rPr>
              <a:t>The entire virtual DOM gets updated.</a:t>
            </a:r>
          </a:p>
          <a:p>
            <a:pPr fontAlgn="base"/>
            <a:r>
              <a:rPr lang="en-US" sz="1000" b="0" i="0" kern="1200" dirty="0">
                <a:solidFill>
                  <a:schemeClr val="tx1"/>
                </a:solidFill>
                <a:effectLst/>
                <a:latin typeface="Arial" pitchFamily="34" charset="0"/>
                <a:ea typeface="+mn-ea"/>
                <a:cs typeface="Arial" pitchFamily="34" charset="0"/>
              </a:rPr>
              <a:t>The virtual DOM gets compared to what it looked like before you updated it. React figures out which objects have changed.</a:t>
            </a:r>
          </a:p>
          <a:p>
            <a:pPr fontAlgn="base"/>
            <a:r>
              <a:rPr lang="en-US" sz="1000" b="0" i="0" kern="1200" dirty="0">
                <a:solidFill>
                  <a:schemeClr val="tx1"/>
                </a:solidFill>
                <a:effectLst/>
                <a:latin typeface="Arial" pitchFamily="34" charset="0"/>
                <a:ea typeface="+mn-ea"/>
                <a:cs typeface="Arial" pitchFamily="34" charset="0"/>
              </a:rPr>
              <a:t>The changed objects, and the changed objects only, get updated on the </a:t>
            </a:r>
            <a:r>
              <a:rPr lang="en-US" sz="1000" b="0" i="1" kern="1200" dirty="0">
                <a:solidFill>
                  <a:schemeClr val="tx1"/>
                </a:solidFill>
                <a:effectLst/>
                <a:latin typeface="Arial" pitchFamily="34" charset="0"/>
                <a:ea typeface="+mn-ea"/>
                <a:cs typeface="Arial" pitchFamily="34" charset="0"/>
              </a:rPr>
              <a:t>real</a:t>
            </a:r>
            <a:r>
              <a:rPr lang="en-US" sz="1000" b="0" i="0" kern="1200" dirty="0">
                <a:solidFill>
                  <a:schemeClr val="tx1"/>
                </a:solidFill>
                <a:effectLst/>
                <a:latin typeface="Arial" pitchFamily="34" charset="0"/>
                <a:ea typeface="+mn-ea"/>
                <a:cs typeface="Arial" pitchFamily="34" charset="0"/>
              </a:rPr>
              <a:t> DOM.</a:t>
            </a:r>
          </a:p>
          <a:p>
            <a:pPr fontAlgn="base"/>
            <a:r>
              <a:rPr lang="en-US" sz="1000" b="0" i="0" kern="1200" dirty="0">
                <a:solidFill>
                  <a:schemeClr val="tx1"/>
                </a:solidFill>
                <a:effectLst/>
                <a:latin typeface="Arial" pitchFamily="34" charset="0"/>
                <a:ea typeface="+mn-ea"/>
                <a:cs typeface="Arial" pitchFamily="34" charset="0"/>
              </a:rPr>
              <a:t>Changes on the real DOM cause the screen to change.</a:t>
            </a:r>
          </a:p>
          <a:p>
            <a:endParaRPr lang="en-US" baseline="0" dirty="0"/>
          </a:p>
          <a:p>
            <a:endParaRPr lang="en-US" baseline="0" dirty="0"/>
          </a:p>
          <a:p>
            <a:r>
              <a:rPr lang="en-US" baseline="0" dirty="0"/>
              <a:t>					- </a:t>
            </a:r>
            <a:r>
              <a:rPr lang="en-US" baseline="0" dirty="0" err="1"/>
              <a:t>codeAcademy</a:t>
            </a:r>
            <a:endParaRPr lang="en-US" baseline="0"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explains that communication between service provider and consumer happen via SOAP messages</a:t>
            </a:r>
          </a:p>
        </p:txBody>
      </p:sp>
    </p:spTree>
    <p:extLst>
      <p:ext uri="{BB962C8B-B14F-4D97-AF65-F5344CB8AC3E}">
        <p14:creationId xmlns:p14="http://schemas.microsoft.com/office/powerpoint/2010/main" val="1853566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These</a:t>
            </a:r>
            <a:r>
              <a:rPr lang="en-US" baseline="0" dirty="0"/>
              <a:t> are the components of Web services.</a:t>
            </a:r>
          </a:p>
          <a:p>
            <a:endParaRPr lang="en-US" baseline="0" dirty="0"/>
          </a:p>
          <a:p>
            <a:r>
              <a:rPr lang="en-US" sz="1000" b="0" i="0" kern="1200" dirty="0">
                <a:solidFill>
                  <a:schemeClr val="tx1"/>
                </a:solidFill>
                <a:effectLst/>
                <a:latin typeface="Arial" pitchFamily="34" charset="0"/>
                <a:ea typeface="+mn-ea"/>
                <a:cs typeface="Arial" pitchFamily="34" charset="0"/>
              </a:rPr>
              <a:t> WSDL defines how incoming information, such as queries, need to be structured for the service application to make sense of it, and how outgoing data will be structured so that the requesting application can understand it.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These definitions are stored as XML (Extensible Markup Language) specifications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 common structure for WSDL information is the Simple</a:t>
            </a:r>
            <a:r>
              <a:rPr lang="en-US" sz="1000" b="0" i="0" kern="1200" baseline="0" dirty="0">
                <a:solidFill>
                  <a:schemeClr val="tx1"/>
                </a:solidFill>
                <a:effectLst/>
                <a:latin typeface="Arial" pitchFamily="34" charset="0"/>
                <a:ea typeface="+mn-ea"/>
                <a:cs typeface="Arial" pitchFamily="34" charset="0"/>
              </a:rPr>
              <a:t> Object Access</a:t>
            </a:r>
            <a:r>
              <a:rPr lang="en-US" sz="1000" b="0" i="0" kern="1200" dirty="0">
                <a:solidFill>
                  <a:schemeClr val="tx1"/>
                </a:solidFill>
                <a:effectLst/>
                <a:latin typeface="Arial" pitchFamily="34" charset="0"/>
                <a:ea typeface="+mn-ea"/>
                <a:cs typeface="Arial" pitchFamily="34" charset="0"/>
              </a:rPr>
              <a:t> Protocol (SOAP) that allows communication between applications</a:t>
            </a:r>
          </a:p>
          <a:p>
            <a:endParaRPr lang="en-US" sz="1000" b="0" i="0" kern="1200" dirty="0">
              <a:solidFill>
                <a:schemeClr val="tx1"/>
              </a:solidFill>
              <a:effectLst/>
              <a:latin typeface="Arial" pitchFamily="34" charset="0"/>
              <a:ea typeface="+mn-ea"/>
              <a:cs typeface="Arial" pitchFamily="34" charset="0"/>
            </a:endParaRPr>
          </a:p>
          <a:p>
            <a:r>
              <a:rPr lang="en-US" dirty="0"/>
              <a:t>A UDDI is a directory structure to locate the web</a:t>
            </a:r>
            <a:r>
              <a:rPr lang="en-US" baseline="0" dirty="0"/>
              <a:t> service</a:t>
            </a:r>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spcBef>
                <a:spcPct val="50000"/>
              </a:spcBef>
            </a:pPr>
            <a:r>
              <a:rPr lang="en-US" sz="1000" dirty="0">
                <a:latin typeface="Arial" pitchFamily="34" charset="0"/>
                <a:cs typeface="Arial" pitchFamily="34" charset="0"/>
              </a:rPr>
              <a:t>The slide explains in brief, the components which make up the web service</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07633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5" name="Text Box 9"/>
          <p:cNvSpPr txBox="1">
            <a:spLocks noChangeArrowheads="1"/>
          </p:cNvSpPr>
          <p:nvPr/>
        </p:nvSpPr>
        <p:spPr bwMode="auto">
          <a:xfrm>
            <a:off x="142875" y="1133475"/>
            <a:ext cx="1600200" cy="1323439"/>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explains about WSDL and UDDI registry.</a:t>
            </a:r>
          </a:p>
          <a:p>
            <a:pPr>
              <a:spcBef>
                <a:spcPct val="50000"/>
              </a:spcBef>
            </a:pPr>
            <a:endParaRPr lang="en-US" sz="1000" dirty="0">
              <a:latin typeface="Arial" pitchFamily="34" charset="0"/>
              <a:cs typeface="Arial" pitchFamily="34" charset="0"/>
            </a:endParaRPr>
          </a:p>
          <a:p>
            <a:pPr>
              <a:spcBef>
                <a:spcPct val="50000"/>
              </a:spcBef>
            </a:pPr>
            <a:r>
              <a:rPr lang="en-US" sz="1000" b="0" dirty="0">
                <a:latin typeface="Arial" pitchFamily="34" charset="0"/>
                <a:cs typeface="Arial" pitchFamily="34" charset="0"/>
              </a:rPr>
              <a:t>Also explains regarding web service communication </a:t>
            </a:r>
          </a:p>
        </p:txBody>
      </p:sp>
    </p:spTree>
    <p:extLst>
      <p:ext uri="{BB962C8B-B14F-4D97-AF65-F5344CB8AC3E}">
        <p14:creationId xmlns:p14="http://schemas.microsoft.com/office/powerpoint/2010/main" val="1069869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47340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318228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Babel</a:t>
            </a:r>
            <a:r>
              <a:rPr lang="en-US" baseline="0" dirty="0"/>
              <a:t> is nothing but </a:t>
            </a:r>
            <a:r>
              <a:rPr lang="en-US" baseline="0" dirty="0" err="1"/>
              <a:t>Transpiler</a:t>
            </a:r>
            <a:r>
              <a:rPr lang="en-US" baseline="0" dirty="0"/>
              <a:t>, </a:t>
            </a:r>
          </a:p>
          <a:p>
            <a:r>
              <a:rPr lang="en-US" sz="1000" b="0" i="0" kern="1200" dirty="0">
                <a:solidFill>
                  <a:schemeClr val="tx1"/>
                </a:solidFill>
                <a:effectLst/>
                <a:latin typeface="Arial" pitchFamily="34" charset="0"/>
                <a:ea typeface="+mn-ea"/>
                <a:cs typeface="Arial" pitchFamily="34" charset="0"/>
              </a:rPr>
              <a:t>Babel can convert JSX syntax and strip out type annotations. </a:t>
            </a:r>
            <a:endParaRPr lang="en-US" dirty="0"/>
          </a:p>
        </p:txBody>
      </p:sp>
    </p:spTree>
    <p:extLst>
      <p:ext uri="{BB962C8B-B14F-4D97-AF65-F5344CB8AC3E}">
        <p14:creationId xmlns:p14="http://schemas.microsoft.com/office/powerpoint/2010/main" val="1536978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1799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99251906"/>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A302E52-E6EB-4B46-B7D0-6839C2DC3D7C}" type="datetime1">
              <a:rPr lang="en-US" smtClean="0"/>
              <a:t>8/11/2018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24469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342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11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1181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213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79696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2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22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16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73972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7704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3">
            <a:extLst>
              <a:ext uri="{96DAC541-7B7A-43D3-8B79-37D633B846F1}">
                <asvg:svgBlip xmlns:asvg="http://schemas.microsoft.com/office/drawing/2016/SVG/main" xmlns="" r:embed="rId14"/>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8" r:id="rId3"/>
    <p:sldLayoutId id="2147483809" r:id="rId4"/>
    <p:sldLayoutId id="2147483810" r:id="rId5"/>
    <p:sldLayoutId id="2147483811" r:id="rId6"/>
    <p:sldLayoutId id="2147483812" r:id="rId7"/>
    <p:sldLayoutId id="2147483854" r:id="rId8"/>
    <p:sldLayoutId id="2147483855" r:id="rId9"/>
    <p:sldLayoutId id="2147483856" r:id="rId10"/>
    <p:sldLayoutId id="2147483857" r:id="rId11"/>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docs/Web/JavaScript/Reference/Operators/Conditional_Operator" TargetMode="External"/><Relationship Id="rId2" Type="http://schemas.openxmlformats.org/officeDocument/2006/relationships/hyperlink" Target="https://developer.mozilla.org/en-US/docs/Web/JavaScript/Reference/Statements/if...else" TargetMode="Externa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eloquentjavascript.net/13_dom.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18020" y="3211835"/>
            <a:ext cx="5388753" cy="720725"/>
          </a:xfrm>
        </p:spPr>
        <p:txBody>
          <a:bodyPr>
            <a:normAutofit/>
          </a:bodyPr>
          <a:lstStyle/>
          <a:p>
            <a:r>
              <a:rPr lang="en-US" sz="3200" dirty="0"/>
              <a:t>JSX and the Virtual DOM</a:t>
            </a:r>
            <a:br>
              <a:rPr lang="en-US" sz="3200" dirty="0"/>
            </a:br>
            <a:endParaRPr lang="en-US" sz="5400" dirty="0"/>
          </a:p>
        </p:txBody>
      </p:sp>
      <p:sp>
        <p:nvSpPr>
          <p:cNvPr id="12" name="Subtitle 11"/>
          <p:cNvSpPr>
            <a:spLocks noGrp="1"/>
          </p:cNvSpPr>
          <p:nvPr>
            <p:ph type="subTitle" idx="1"/>
          </p:nvPr>
        </p:nvSpPr>
        <p:spPr/>
        <p:txBody>
          <a:bodyPr>
            <a:normAutofit/>
          </a:bodyPr>
          <a:lstStyle/>
          <a:p>
            <a:r>
              <a:rPr lang="en-US" sz="2000" b="0" dirty="0"/>
              <a:t>Lesson 02</a:t>
            </a:r>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5755" y="686634"/>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737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63072" y="990310"/>
            <a:ext cx="7896585" cy="341632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Render a </a:t>
            </a:r>
            <a:r>
              <a:rPr lang="en-US" dirty="0" err="1"/>
              <a:t>ReactElement</a:t>
            </a:r>
            <a:r>
              <a:rPr lang="en-US" dirty="0"/>
              <a:t> into the DOM in the supplied container and return a reference to the component.</a:t>
            </a:r>
          </a:p>
          <a:p>
            <a:pPr marL="285750" indent="-285750" algn="just">
              <a:lnSpc>
                <a:spcPct val="150000"/>
              </a:lnSpc>
              <a:buFont typeface="Arial" panose="020B0604020202020204" pitchFamily="34" charset="0"/>
              <a:buChar char="•"/>
            </a:pPr>
            <a:r>
              <a:rPr lang="en-US" dirty="0"/>
              <a:t>If the </a:t>
            </a:r>
            <a:r>
              <a:rPr lang="en-US" dirty="0" err="1"/>
              <a:t>ReactElement</a:t>
            </a:r>
            <a:r>
              <a:rPr lang="en-US" dirty="0"/>
              <a:t> was previously rendered into container, this will perform an update on it and only mutate the DOM as necessary to reflect the latest React component.</a:t>
            </a:r>
          </a:p>
          <a:p>
            <a:pPr marL="285750" indent="-285750" algn="just">
              <a:lnSpc>
                <a:spcPct val="150000"/>
              </a:lnSpc>
              <a:buFont typeface="Arial" panose="020B0604020202020204" pitchFamily="34" charset="0"/>
              <a:buChar char="•"/>
            </a:pPr>
            <a:r>
              <a:rPr lang="en-US" dirty="0"/>
              <a:t>If the optional callback is provided, it will be executed after the component is rendered or updated</a:t>
            </a:r>
          </a:p>
          <a:p>
            <a:pPr marL="285750" indent="-285750" algn="just">
              <a:lnSpc>
                <a:spcPct val="150000"/>
              </a:lnSpc>
              <a:buFont typeface="Arial" panose="020B0604020202020204" pitchFamily="34" charset="0"/>
              <a:buChar char="•"/>
            </a:pPr>
            <a:r>
              <a:rPr lang="en-US" dirty="0" err="1"/>
              <a:t>ReactDOM.render</a:t>
            </a:r>
            <a:r>
              <a:rPr lang="en-US" dirty="0"/>
              <a:t>( element, container [, callback ] );</a:t>
            </a:r>
          </a:p>
        </p:txBody>
      </p:sp>
      <p:sp>
        <p:nvSpPr>
          <p:cNvPr id="7" name="Title 1"/>
          <p:cNvSpPr>
            <a:spLocks noGrp="1"/>
          </p:cNvSpPr>
          <p:nvPr>
            <p:ph type="title"/>
          </p:nvPr>
        </p:nvSpPr>
        <p:spPr>
          <a:xfrm>
            <a:off x="309801" y="371318"/>
            <a:ext cx="8312649" cy="859536"/>
          </a:xfrm>
        </p:spPr>
        <p:txBody>
          <a:bodyPr>
            <a:normAutofit/>
          </a:bodyPr>
          <a:lstStyle/>
          <a:p>
            <a:r>
              <a:rPr lang="en-US" sz="2800" dirty="0" err="1"/>
              <a:t>ReactDOM.render</a:t>
            </a:r>
            <a:endParaRPr lang="en-US" sz="2800" dirty="0"/>
          </a:p>
        </p:txBody>
      </p:sp>
      <p:grpSp>
        <p:nvGrpSpPr>
          <p:cNvPr id="4" name="Group 3"/>
          <p:cNvGrpSpPr/>
          <p:nvPr/>
        </p:nvGrpSpPr>
        <p:grpSpPr>
          <a:xfrm>
            <a:off x="1099594" y="5042865"/>
            <a:ext cx="7245752" cy="1332536"/>
            <a:chOff x="1099594" y="4953965"/>
            <a:chExt cx="7245752" cy="1332536"/>
          </a:xfrm>
        </p:grpSpPr>
        <p:sp>
          <p:nvSpPr>
            <p:cNvPr id="2" name="Rectangle 1"/>
            <p:cNvSpPr/>
            <p:nvPr/>
          </p:nvSpPr>
          <p:spPr>
            <a:xfrm>
              <a:off x="1099594" y="4953965"/>
              <a:ext cx="7245752" cy="13325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Rectangle 1"/>
            <p:cNvSpPr>
              <a:spLocks noChangeArrowheads="1"/>
            </p:cNvSpPr>
            <p:nvPr/>
          </p:nvSpPr>
          <p:spPr bwMode="auto">
            <a:xfrm>
              <a:off x="1377387" y="5174942"/>
              <a:ext cx="679434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2400" dirty="0" err="1">
                  <a:solidFill>
                    <a:srgbClr val="FFFFFF"/>
                  </a:solidFill>
                  <a:latin typeface="source-code-pro"/>
                </a:rPr>
                <a:t>ReactDOM</a:t>
              </a:r>
              <a:r>
                <a:rPr lang="en-US" altLang="en-US" sz="2400" dirty="0" err="1">
                  <a:solidFill>
                    <a:srgbClr val="5FB3B3"/>
                  </a:solidFill>
                  <a:latin typeface="source-code-pro"/>
                </a:rPr>
                <a:t>.</a:t>
              </a:r>
              <a:r>
                <a:rPr lang="en-US" altLang="en-US" sz="2400" dirty="0" err="1">
                  <a:solidFill>
                    <a:srgbClr val="79B6F2"/>
                  </a:solidFill>
                  <a:latin typeface="source-code-pro"/>
                </a:rPr>
                <a:t>render</a:t>
              </a:r>
              <a:r>
                <a:rPr lang="en-US" altLang="en-US" sz="2400" dirty="0">
                  <a:solidFill>
                    <a:srgbClr val="5FB3B3"/>
                  </a:solidFill>
                  <a:latin typeface="source-code-pro"/>
                </a:rPr>
                <a:t>(&lt;</a:t>
              </a:r>
              <a:r>
                <a:rPr lang="en-US" altLang="en-US" sz="2400" dirty="0">
                  <a:solidFill>
                    <a:srgbClr val="FC929E"/>
                  </a:solidFill>
                  <a:latin typeface="source-code-pro"/>
                </a:rPr>
                <a:t>h1</a:t>
              </a:r>
              <a:r>
                <a:rPr lang="en-US" altLang="en-US" sz="2400" dirty="0">
                  <a:solidFill>
                    <a:srgbClr val="5FB3B3"/>
                  </a:solidFill>
                  <a:latin typeface="source-code-pro"/>
                </a:rPr>
                <a:t>&gt;</a:t>
              </a:r>
              <a:r>
                <a:rPr lang="en-US" altLang="en-US" sz="2400" dirty="0">
                  <a:solidFill>
                    <a:srgbClr val="FFFFFF"/>
                  </a:solidFill>
                  <a:latin typeface="source-code-pro"/>
                </a:rPr>
                <a:t>Hello</a:t>
              </a:r>
              <a:r>
                <a:rPr lang="en-US" altLang="en-US" sz="2400" dirty="0">
                  <a:solidFill>
                    <a:srgbClr val="5FB3B3"/>
                  </a:solidFill>
                  <a:latin typeface="source-code-pro"/>
                </a:rPr>
                <a:t>,</a:t>
              </a:r>
              <a:r>
                <a:rPr lang="en-US" altLang="en-US" sz="2400" dirty="0">
                  <a:solidFill>
                    <a:srgbClr val="FFFFFF"/>
                  </a:solidFill>
                  <a:latin typeface="source-code-pro"/>
                </a:rPr>
                <a:t> world</a:t>
              </a:r>
              <a:r>
                <a:rPr lang="en-US" altLang="en-US" sz="2400" dirty="0">
                  <a:solidFill>
                    <a:srgbClr val="5FB3B3"/>
                  </a:solidFill>
                  <a:latin typeface="source-code-pro"/>
                </a:rPr>
                <a:t>&lt;/</a:t>
              </a:r>
              <a:r>
                <a:rPr lang="en-US" altLang="en-US" sz="2400" dirty="0">
                  <a:solidFill>
                    <a:srgbClr val="FC929E"/>
                  </a:solidFill>
                  <a:latin typeface="source-code-pro"/>
                </a:rPr>
                <a:t>h1</a:t>
              </a:r>
              <a:r>
                <a:rPr lang="en-US" altLang="en-US" sz="2400" dirty="0">
                  <a:solidFill>
                    <a:srgbClr val="5FB3B3"/>
                  </a:solidFill>
                  <a:latin typeface="source-code-pro"/>
                </a:rPr>
                <a:t>&gt;</a:t>
              </a:r>
              <a:r>
                <a:rPr lang="en-US" altLang="en-US" sz="800" dirty="0"/>
                <a:t> </a:t>
              </a:r>
              <a:endParaRPr lang="en-US" altLang="en-US" sz="4800" dirty="0">
                <a:latin typeface="Arial" panose="020B0604020202020204" pitchFamily="34" charset="0"/>
              </a:endParaRPr>
            </a:p>
            <a:p>
              <a:pPr lvl="0" eaLnBrk="0" fontAlgn="base" hangingPunct="0">
                <a:spcBef>
                  <a:spcPct val="0"/>
                </a:spcBef>
                <a:spcAft>
                  <a:spcPct val="0"/>
                </a:spcAft>
              </a:pPr>
              <a:r>
                <a:rPr lang="en-US" altLang="en-US" sz="2400" dirty="0">
                  <a:solidFill>
                    <a:srgbClr val="5FB3B3"/>
                  </a:solidFill>
                  <a:latin typeface="source-code-pro"/>
                </a:rPr>
                <a:t>,</a:t>
              </a:r>
              <a:r>
                <a:rPr lang="en-US" altLang="en-US" sz="2400" dirty="0">
                  <a:solidFill>
                    <a:srgbClr val="FFFFFF"/>
                  </a:solidFill>
                  <a:latin typeface="source-code-pro"/>
                </a:rPr>
                <a:t> </a:t>
              </a:r>
              <a:r>
                <a:rPr lang="en-US" altLang="en-US" sz="2400" dirty="0" err="1">
                  <a:solidFill>
                    <a:srgbClr val="FFFFFF"/>
                  </a:solidFill>
                  <a:latin typeface="source-code-pro"/>
                </a:rPr>
                <a:t>document</a:t>
              </a:r>
              <a:r>
                <a:rPr lang="en-US" altLang="en-US" sz="2400" dirty="0" err="1">
                  <a:solidFill>
                    <a:srgbClr val="5FB3B3"/>
                  </a:solidFill>
                  <a:latin typeface="source-code-pro"/>
                </a:rPr>
                <a:t>.</a:t>
              </a:r>
              <a:r>
                <a:rPr lang="en-US" altLang="en-US" sz="2400" dirty="0" err="1">
                  <a:solidFill>
                    <a:srgbClr val="79B6F2"/>
                  </a:solidFill>
                  <a:latin typeface="source-code-pro"/>
                </a:rPr>
                <a:t>getElementById</a:t>
              </a:r>
              <a:r>
                <a:rPr lang="en-US" altLang="en-US" sz="2400" dirty="0">
                  <a:solidFill>
                    <a:srgbClr val="5FB3B3"/>
                  </a:solidFill>
                  <a:latin typeface="source-code-pro"/>
                </a:rPr>
                <a:t>(</a:t>
              </a:r>
              <a:r>
                <a:rPr lang="en-US" altLang="en-US" sz="2400" dirty="0">
                  <a:solidFill>
                    <a:srgbClr val="8DC891"/>
                  </a:solidFill>
                  <a:latin typeface="source-code-pro"/>
                </a:rPr>
                <a:t>'root'</a:t>
              </a:r>
              <a:r>
                <a:rPr lang="en-US" altLang="en-US" sz="2400" dirty="0">
                  <a:solidFill>
                    <a:srgbClr val="5FB3B3"/>
                  </a:solidFill>
                  <a:latin typeface="source-code-pro"/>
                </a:rPr>
                <a:t>));</a:t>
              </a:r>
              <a:r>
                <a:rPr lang="en-US" altLang="en-US" sz="800" dirty="0"/>
                <a:t> </a:t>
              </a:r>
              <a:endParaRPr lang="en-US" altLang="en-US" sz="4800" dirty="0">
                <a:latin typeface="Arial" panose="020B0604020202020204" pitchFamily="34" charset="0"/>
              </a:endParaRPr>
            </a:p>
          </p:txBody>
        </p:sp>
      </p:grpSp>
    </p:spTree>
    <p:extLst>
      <p:ext uri="{BB962C8B-B14F-4D97-AF65-F5344CB8AC3E}">
        <p14:creationId xmlns:p14="http://schemas.microsoft.com/office/powerpoint/2010/main" val="446179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63072" y="990310"/>
            <a:ext cx="7896585"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The </a:t>
            </a:r>
            <a:r>
              <a:rPr lang="en-US" dirty="0" err="1"/>
              <a:t>createElement</a:t>
            </a:r>
            <a:r>
              <a:rPr lang="en-US" dirty="0"/>
              <a:t> method will generate a new </a:t>
            </a:r>
            <a:r>
              <a:rPr lang="en-US" dirty="0" err="1"/>
              <a:t>ReactElemen</a:t>
            </a:r>
            <a:r>
              <a:rPr lang="en-US" dirty="0"/>
              <a:t>.</a:t>
            </a:r>
          </a:p>
          <a:p>
            <a:pPr>
              <a:lnSpc>
                <a:spcPct val="150000"/>
              </a:lnSpc>
            </a:pPr>
            <a:endParaRPr lang="en-US" dirty="0"/>
          </a:p>
          <a:p>
            <a:pPr marL="285750" indent="-285750">
              <a:lnSpc>
                <a:spcPct val="150000"/>
              </a:lnSpc>
              <a:buFont typeface="Arial" panose="020B0604020202020204" pitchFamily="34" charset="0"/>
              <a:buChar char="•"/>
            </a:pPr>
            <a:r>
              <a:rPr lang="en-US" dirty="0"/>
              <a:t>It is created using at least one, and optionally up to three, arguments to the function a string type, optionally an object props(attributes), and optionally children (text  / element)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err="1"/>
              <a:t>React.createElement</a:t>
            </a:r>
            <a:r>
              <a:rPr lang="en-US" dirty="0"/>
              <a:t>( type, [props[, [children ...] );</a:t>
            </a:r>
          </a:p>
        </p:txBody>
      </p:sp>
      <p:sp>
        <p:nvSpPr>
          <p:cNvPr id="7" name="Title 1"/>
          <p:cNvSpPr>
            <a:spLocks noGrp="1"/>
          </p:cNvSpPr>
          <p:nvPr>
            <p:ph type="title"/>
          </p:nvPr>
        </p:nvSpPr>
        <p:spPr>
          <a:xfrm>
            <a:off x="309801" y="371318"/>
            <a:ext cx="8312649" cy="859536"/>
          </a:xfrm>
        </p:spPr>
        <p:txBody>
          <a:bodyPr>
            <a:normAutofit/>
          </a:bodyPr>
          <a:lstStyle/>
          <a:p>
            <a:r>
              <a:rPr lang="en-US" sz="2800" dirty="0" err="1"/>
              <a:t>React.createElement</a:t>
            </a:r>
            <a:endParaRPr lang="en-US" sz="2800" dirty="0"/>
          </a:p>
        </p:txBody>
      </p:sp>
      <p:grpSp>
        <p:nvGrpSpPr>
          <p:cNvPr id="4" name="Group 3"/>
          <p:cNvGrpSpPr/>
          <p:nvPr/>
        </p:nvGrpSpPr>
        <p:grpSpPr>
          <a:xfrm>
            <a:off x="1099594" y="4458665"/>
            <a:ext cx="7245752" cy="1332536"/>
            <a:chOff x="1099594" y="4953965"/>
            <a:chExt cx="7245752" cy="1332536"/>
          </a:xfrm>
        </p:grpSpPr>
        <p:sp>
          <p:nvSpPr>
            <p:cNvPr id="2" name="Rectangle 1"/>
            <p:cNvSpPr/>
            <p:nvPr/>
          </p:nvSpPr>
          <p:spPr>
            <a:xfrm>
              <a:off x="1099594" y="4953965"/>
              <a:ext cx="7245752" cy="13325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Rectangle 1"/>
            <p:cNvSpPr>
              <a:spLocks noChangeArrowheads="1"/>
            </p:cNvSpPr>
            <p:nvPr/>
          </p:nvSpPr>
          <p:spPr bwMode="auto">
            <a:xfrm>
              <a:off x="1377387" y="5174942"/>
              <a:ext cx="679434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FFFFFF"/>
                  </a:solidFill>
                  <a:effectLst/>
                  <a:latin typeface="source-code-pro"/>
                </a:rPr>
                <a:t>React</a:t>
              </a:r>
              <a:r>
                <a:rPr kumimoji="0" lang="en-US" altLang="en-US" sz="2400" b="0" i="0" u="none" strike="noStrike" cap="none" normalizeH="0" baseline="0" dirty="0" err="1">
                  <a:ln>
                    <a:noFill/>
                  </a:ln>
                  <a:solidFill>
                    <a:srgbClr val="5FB3B3"/>
                  </a:solidFill>
                  <a:effectLst/>
                  <a:latin typeface="source-code-pro"/>
                </a:rPr>
                <a:t>.</a:t>
              </a:r>
              <a:r>
                <a:rPr kumimoji="0" lang="en-US" altLang="en-US" sz="2400" b="0" i="0" u="none" strike="noStrike" cap="none" normalizeH="0" baseline="0" dirty="0" err="1">
                  <a:ln>
                    <a:noFill/>
                  </a:ln>
                  <a:solidFill>
                    <a:srgbClr val="79B6F2"/>
                  </a:solidFill>
                  <a:effectLst/>
                  <a:latin typeface="source-code-pro"/>
                </a:rPr>
                <a:t>createElement</a:t>
              </a:r>
              <a:r>
                <a:rPr kumimoji="0" lang="en-US" altLang="en-US" sz="2400" b="0" i="0" u="none" strike="noStrike" cap="none" normalizeH="0" baseline="0" dirty="0">
                  <a:ln>
                    <a:noFill/>
                  </a:ln>
                  <a:solidFill>
                    <a:srgbClr val="5FB3B3"/>
                  </a:solidFill>
                  <a:effectLst/>
                  <a:latin typeface="source-code-pro"/>
                </a:rPr>
                <a:t>(</a:t>
              </a:r>
              <a:r>
                <a:rPr kumimoji="0" lang="en-US" altLang="en-US" sz="2400" b="0" i="0" u="none" strike="noStrike" cap="none" normalizeH="0" baseline="0" dirty="0">
                  <a:ln>
                    <a:noFill/>
                  </a:ln>
                  <a:solidFill>
                    <a:srgbClr val="FFFFFF"/>
                  </a:solidFill>
                  <a:effectLst/>
                  <a:latin typeface="source-code-pro"/>
                </a:rPr>
                <a:t> </a:t>
              </a:r>
              <a:r>
                <a:rPr kumimoji="0" lang="en-US" altLang="en-US" sz="2400" b="0" i="0" u="none" strike="noStrike" cap="none" normalizeH="0" baseline="0" dirty="0">
                  <a:ln>
                    <a:noFill/>
                  </a:ln>
                  <a:solidFill>
                    <a:srgbClr val="8DC891"/>
                  </a:solidFill>
                  <a:effectLst/>
                  <a:latin typeface="source-code-pro"/>
                </a:rPr>
                <a:t>'h1'</a:t>
              </a:r>
              <a:r>
                <a:rPr kumimoji="0" lang="en-US" altLang="en-US" sz="2400" b="0" i="0" u="none" strike="noStrike" cap="none" normalizeH="0" baseline="0" dirty="0">
                  <a:ln>
                    <a:noFill/>
                  </a:ln>
                  <a:solidFill>
                    <a:srgbClr val="5FB3B3"/>
                  </a:solidFill>
                  <a:effectLst/>
                  <a:latin typeface="source-code-pro"/>
                </a:rPr>
                <a:t>,</a:t>
              </a:r>
              <a:r>
                <a:rPr kumimoji="0" lang="en-US" altLang="en-US" sz="2400" b="0" i="0" u="none" strike="noStrike" cap="none" normalizeH="0" baseline="0" dirty="0">
                  <a:ln>
                    <a:noFill/>
                  </a:ln>
                  <a:solidFill>
                    <a:srgbClr val="FFFFFF"/>
                  </a:solidFill>
                  <a:effectLst/>
                  <a:latin typeface="source-code-pro"/>
                </a:rPr>
                <a:t> </a:t>
              </a:r>
              <a:r>
                <a:rPr kumimoji="0" lang="en-US" altLang="en-US" sz="2400" b="0" i="0" u="none" strike="noStrike" cap="none" normalizeH="0" baseline="0" dirty="0">
                  <a:ln>
                    <a:noFill/>
                  </a:ln>
                  <a:solidFill>
                    <a:srgbClr val="5FB3B3"/>
                  </a:solidFill>
                  <a:effectLst/>
                  <a:latin typeface="source-code-pro"/>
                </a:rPr>
                <a:t>{</a:t>
              </a:r>
              <a:r>
                <a:rPr kumimoji="0" lang="en-US" altLang="en-US" sz="2400" b="0" i="0" u="none" strike="noStrike" cap="none" normalizeH="0" baseline="0" dirty="0" err="1">
                  <a:ln>
                    <a:noFill/>
                  </a:ln>
                  <a:solidFill>
                    <a:srgbClr val="FFFFFF"/>
                  </a:solidFill>
                  <a:effectLst/>
                  <a:latin typeface="source-code-pro"/>
                </a:rPr>
                <a:t>className</a:t>
              </a:r>
              <a:r>
                <a:rPr kumimoji="0" lang="en-US" altLang="en-US" sz="2400" b="0" i="0" u="none" strike="noStrike" cap="none" normalizeH="0" baseline="0" dirty="0">
                  <a:ln>
                    <a:noFill/>
                  </a:ln>
                  <a:solidFill>
                    <a:srgbClr val="5FB3B3"/>
                  </a:solidFill>
                  <a:effectLst/>
                  <a:latin typeface="source-code-pro"/>
                </a:rPr>
                <a:t>:</a:t>
              </a:r>
              <a:r>
                <a:rPr kumimoji="0" lang="en-US" altLang="en-US" sz="2400" b="0" i="0" u="none" strike="noStrike" cap="none" normalizeH="0" baseline="0" dirty="0">
                  <a:ln>
                    <a:noFill/>
                  </a:ln>
                  <a:solidFill>
                    <a:srgbClr val="FFFFFF"/>
                  </a:solidFill>
                  <a:effectLst/>
                  <a:latin typeface="source-code-pro"/>
                </a:rPr>
                <a:t> </a:t>
              </a:r>
              <a:r>
                <a:rPr kumimoji="0" lang="en-US" altLang="en-US" sz="2400" b="0" i="0" u="none" strike="noStrike" cap="none" normalizeH="0" baseline="0" dirty="0">
                  <a:ln>
                    <a:noFill/>
                  </a:ln>
                  <a:solidFill>
                    <a:srgbClr val="8DC891"/>
                  </a:solidFill>
                  <a:effectLst/>
                  <a:latin typeface="source-code-pro"/>
                </a:rPr>
                <a:t>'greeting'</a:t>
              </a:r>
              <a:r>
                <a:rPr kumimoji="0" lang="en-US" altLang="en-US" sz="2400" b="0" i="0" u="none" strike="noStrike" cap="none" normalizeH="0" baseline="0" dirty="0">
                  <a:ln>
                    <a:noFill/>
                  </a:ln>
                  <a:solidFill>
                    <a:srgbClr val="5FB3B3"/>
                  </a:solidFill>
                  <a:effectLst/>
                  <a:latin typeface="source-code-pro"/>
                </a:rPr>
                <a:t>},</a:t>
              </a:r>
              <a:r>
                <a:rPr kumimoji="0" lang="en-US" altLang="en-US" sz="2400" b="0" i="0" u="none" strike="noStrike" cap="none" normalizeH="0" baseline="0" dirty="0">
                  <a:ln>
                    <a:noFill/>
                  </a:ln>
                  <a:solidFill>
                    <a:srgbClr val="FFFFFF"/>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DC891"/>
                  </a:solidFill>
                  <a:effectLst/>
                  <a:latin typeface="source-code-pro"/>
                </a:rPr>
                <a:t>'Hello, world!'</a:t>
              </a:r>
              <a:r>
                <a:rPr kumimoji="0" lang="en-US" altLang="en-US" sz="2400" b="0" i="0" u="none" strike="noStrike" cap="none" normalizeH="0" baseline="0" dirty="0">
                  <a:ln>
                    <a:noFill/>
                  </a:ln>
                  <a:solidFill>
                    <a:srgbClr val="FFFFFF"/>
                  </a:solidFill>
                  <a:effectLst/>
                  <a:latin typeface="source-code-pro"/>
                </a:rPr>
                <a:t> </a:t>
              </a:r>
              <a:r>
                <a:rPr kumimoji="0" lang="en-US" altLang="en-US" sz="2400" b="0" i="0" u="none" strike="noStrike" cap="none" normalizeH="0" baseline="0" dirty="0">
                  <a:ln>
                    <a:noFill/>
                  </a:ln>
                  <a:solidFill>
                    <a:srgbClr val="5FB3B3"/>
                  </a:solidFill>
                  <a:effectLst/>
                  <a:latin typeface="source-code-pro"/>
                </a:rPr>
                <a:t>);</a:t>
              </a:r>
              <a:r>
                <a:rPr kumimoji="0" lang="en-US" altLang="en-US" sz="14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35489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endParaRPr lang="en-US" dirty="0"/>
          </a:p>
          <a:p>
            <a:r>
              <a:rPr lang="en-US" dirty="0"/>
              <a:t>	React-create-element-demo</a:t>
            </a:r>
          </a:p>
          <a:p>
            <a:r>
              <a:rPr lang="en-US" dirty="0"/>
              <a:t>	</a:t>
            </a:r>
          </a:p>
          <a:p>
            <a:r>
              <a:rPr lang="en-US" dirty="0"/>
              <a:t>		* includes render, JSX</a:t>
            </a:r>
          </a:p>
        </p:txBody>
      </p:sp>
    </p:spTree>
    <p:extLst>
      <p:ext uri="{BB962C8B-B14F-4D97-AF65-F5344CB8AC3E}">
        <p14:creationId xmlns:p14="http://schemas.microsoft.com/office/powerpoint/2010/main" val="2947743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43194" y="990310"/>
            <a:ext cx="7896585" cy="216982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solidFill>
                  <a:srgbClr val="FF0000"/>
                </a:solidFill>
              </a:rPr>
              <a:t>Expressions in React is embedding any </a:t>
            </a:r>
            <a:r>
              <a:rPr lang="en-US" dirty="0" err="1">
                <a:solidFill>
                  <a:srgbClr val="FF0000"/>
                </a:solidFill>
              </a:rPr>
              <a:t>Javascript</a:t>
            </a:r>
            <a:r>
              <a:rPr lang="en-US" dirty="0">
                <a:solidFill>
                  <a:srgbClr val="FF0000"/>
                </a:solidFill>
              </a:rPr>
              <a:t> expression is by wrapping it in curly braces.</a:t>
            </a:r>
          </a:p>
          <a:p>
            <a:pPr marL="285750" indent="-285750" algn="just">
              <a:lnSpc>
                <a:spcPct val="150000"/>
              </a:lnSpc>
              <a:buFont typeface="Arial" panose="020B0604020202020204" pitchFamily="34" charset="0"/>
              <a:buChar char="•"/>
            </a:pPr>
            <a:r>
              <a:rPr lang="en-US" dirty="0"/>
              <a:t>	for example : {20/4}, format (user),users.name</a:t>
            </a:r>
          </a:p>
          <a:p>
            <a:pPr marL="285750" indent="-285750" algn="just">
              <a:lnSpc>
                <a:spcPct val="150000"/>
              </a:lnSpc>
              <a:buFont typeface="Arial" panose="020B0604020202020204" pitchFamily="34" charset="0"/>
              <a:buChar char="•"/>
            </a:pPr>
            <a:r>
              <a:rPr lang="en-US" dirty="0"/>
              <a:t>After compilation, JSX expressions become regular JavaScript function calls and evaluate to JavaScript objects.</a:t>
            </a:r>
          </a:p>
        </p:txBody>
      </p:sp>
      <p:sp>
        <p:nvSpPr>
          <p:cNvPr id="7" name="Title 1"/>
          <p:cNvSpPr>
            <a:spLocks noGrp="1"/>
          </p:cNvSpPr>
          <p:nvPr>
            <p:ph type="title"/>
          </p:nvPr>
        </p:nvSpPr>
        <p:spPr>
          <a:xfrm>
            <a:off x="309801" y="371318"/>
            <a:ext cx="8312649" cy="463569"/>
          </a:xfrm>
        </p:spPr>
        <p:txBody>
          <a:bodyPr>
            <a:normAutofit/>
          </a:bodyPr>
          <a:lstStyle/>
          <a:p>
            <a:r>
              <a:rPr lang="en-US" sz="2800" dirty="0"/>
              <a:t>JSX Attributes Expressions</a:t>
            </a:r>
          </a:p>
        </p:txBody>
      </p:sp>
      <p:sp>
        <p:nvSpPr>
          <p:cNvPr id="2" name="Rectangle 1"/>
          <p:cNvSpPr/>
          <p:nvPr/>
        </p:nvSpPr>
        <p:spPr>
          <a:xfrm>
            <a:off x="1099594" y="3285847"/>
            <a:ext cx="7245752" cy="6898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tLang="en-US" dirty="0">
              <a:solidFill>
                <a:srgbClr val="C5A5C5"/>
              </a:solidFill>
              <a:latin typeface="source-code-pro"/>
            </a:endParaRPr>
          </a:p>
          <a:p>
            <a:pPr algn="ctr"/>
            <a:endParaRPr lang="en-US" altLang="en-US" dirty="0">
              <a:solidFill>
                <a:srgbClr val="C5A5C5"/>
              </a:solidFill>
              <a:latin typeface="source-code-pro"/>
            </a:endParaRPr>
          </a:p>
          <a:p>
            <a:pPr algn="ctr"/>
            <a:r>
              <a:rPr lang="en-US" altLang="en-US" dirty="0" err="1">
                <a:solidFill>
                  <a:srgbClr val="C5A5C5"/>
                </a:solidFill>
                <a:latin typeface="source-code-pro"/>
              </a:rPr>
              <a:t>const</a:t>
            </a:r>
            <a:r>
              <a:rPr lang="en-US" altLang="en-US" dirty="0">
                <a:solidFill>
                  <a:srgbClr val="FFFFFF"/>
                </a:solidFill>
                <a:latin typeface="source-code-pro"/>
              </a:rPr>
              <a:t> element </a:t>
            </a:r>
            <a:r>
              <a:rPr lang="en-US" altLang="en-US" dirty="0">
                <a:solidFill>
                  <a:srgbClr val="D7DEEA"/>
                </a:solidFill>
                <a:latin typeface="source-code-pro"/>
              </a:rPr>
              <a:t>=</a:t>
            </a:r>
            <a:r>
              <a:rPr lang="en-US" altLang="en-US" dirty="0">
                <a:solidFill>
                  <a:srgbClr val="FFFFFF"/>
                </a:solidFill>
                <a:latin typeface="source-code-pro"/>
              </a:rPr>
              <a:t> </a:t>
            </a:r>
            <a:r>
              <a:rPr lang="en-US" altLang="en-US" dirty="0">
                <a:solidFill>
                  <a:srgbClr val="5FB3B3"/>
                </a:solidFill>
                <a:latin typeface="source-code-pro"/>
              </a:rPr>
              <a:t>&lt;</a:t>
            </a:r>
            <a:r>
              <a:rPr lang="en-US" altLang="en-US" dirty="0" err="1">
                <a:solidFill>
                  <a:srgbClr val="FC929E"/>
                </a:solidFill>
                <a:latin typeface="source-code-pro"/>
              </a:rPr>
              <a:t>img</a:t>
            </a:r>
            <a:r>
              <a:rPr lang="en-US" altLang="en-US" dirty="0">
                <a:solidFill>
                  <a:srgbClr val="FC929E"/>
                </a:solidFill>
                <a:latin typeface="source-code-pro"/>
              </a:rPr>
              <a:t> </a:t>
            </a:r>
            <a:r>
              <a:rPr lang="en-US" altLang="en-US" dirty="0" err="1">
                <a:solidFill>
                  <a:srgbClr val="C5A5C5"/>
                </a:solidFill>
                <a:latin typeface="source-code-pro"/>
              </a:rPr>
              <a:t>src</a:t>
            </a:r>
            <a:r>
              <a:rPr lang="en-US" altLang="en-US" dirty="0">
                <a:solidFill>
                  <a:srgbClr val="5FB3B3"/>
                </a:solidFill>
                <a:latin typeface="source-code-pro"/>
              </a:rPr>
              <a:t>={</a:t>
            </a:r>
            <a:r>
              <a:rPr lang="en-US" altLang="en-US" dirty="0" err="1">
                <a:solidFill>
                  <a:srgbClr val="FC929E"/>
                </a:solidFill>
                <a:latin typeface="source-code-pro"/>
              </a:rPr>
              <a:t>user</a:t>
            </a:r>
            <a:r>
              <a:rPr lang="en-US" altLang="en-US" dirty="0" err="1">
                <a:solidFill>
                  <a:srgbClr val="5FB3B3"/>
                </a:solidFill>
                <a:latin typeface="source-code-pro"/>
              </a:rPr>
              <a:t>.</a:t>
            </a:r>
            <a:r>
              <a:rPr lang="en-US" altLang="en-US" dirty="0" err="1">
                <a:solidFill>
                  <a:srgbClr val="FC929E"/>
                </a:solidFill>
                <a:latin typeface="source-code-pro"/>
              </a:rPr>
              <a:t>avatarUrl</a:t>
            </a:r>
            <a:r>
              <a:rPr lang="en-US" altLang="en-US" dirty="0">
                <a:solidFill>
                  <a:srgbClr val="5FB3B3"/>
                </a:solidFill>
                <a:latin typeface="source-code-pro"/>
              </a:rPr>
              <a:t>}&gt;&lt;/</a:t>
            </a:r>
            <a:r>
              <a:rPr lang="en-US" altLang="en-US" dirty="0" err="1">
                <a:solidFill>
                  <a:srgbClr val="FC929E"/>
                </a:solidFill>
                <a:latin typeface="source-code-pro"/>
              </a:rPr>
              <a:t>img</a:t>
            </a:r>
            <a:r>
              <a:rPr lang="en-US" altLang="en-US" dirty="0">
                <a:solidFill>
                  <a:srgbClr val="5FB3B3"/>
                </a:solidFill>
                <a:latin typeface="source-code-pro"/>
              </a:rPr>
              <a:t>&gt;;</a:t>
            </a:r>
            <a:r>
              <a:rPr lang="en-US" altLang="en-US" sz="800" dirty="0">
                <a:solidFill>
                  <a:schemeClr val="tx1"/>
                </a:solidFill>
              </a:rPr>
              <a:t> </a:t>
            </a:r>
            <a:endParaRPr lang="en-US" altLang="en-US" sz="4000" dirty="0">
              <a:solidFill>
                <a:schemeClr val="tx1"/>
              </a:solidFill>
              <a:latin typeface="Arial" panose="020B0604020202020204" pitchFamily="34" charset="0"/>
            </a:endParaRPr>
          </a:p>
          <a:p>
            <a:pPr algn="ctr"/>
            <a:endParaRPr lang="en-US" dirty="0"/>
          </a:p>
          <a:p>
            <a:pPr algn="ctr"/>
            <a:endParaRPr lang="en-US" dirty="0"/>
          </a:p>
        </p:txBody>
      </p:sp>
      <p:sp>
        <p:nvSpPr>
          <p:cNvPr id="8" name="Rectangle 7"/>
          <p:cNvSpPr/>
          <p:nvPr/>
        </p:nvSpPr>
        <p:spPr>
          <a:xfrm>
            <a:off x="939303" y="4059550"/>
            <a:ext cx="7896585" cy="169828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Don’t put quotes around curly braces when embedding a JavaScript expression in an attribute.</a:t>
            </a:r>
          </a:p>
          <a:p>
            <a:pPr marL="285750" indent="-285750" algn="just">
              <a:lnSpc>
                <a:spcPct val="150000"/>
              </a:lnSpc>
              <a:buFont typeface="Arial" panose="020B0604020202020204" pitchFamily="34" charset="0"/>
              <a:buChar char="•"/>
            </a:pPr>
            <a:r>
              <a:rPr lang="en-US" dirty="0"/>
              <a:t> You should either use quotes (for string values) or curly braces (for expressions), but not both in the same attribute.</a:t>
            </a:r>
          </a:p>
        </p:txBody>
      </p:sp>
    </p:spTree>
    <p:extLst>
      <p:ext uri="{BB962C8B-B14F-4D97-AF65-F5344CB8AC3E}">
        <p14:creationId xmlns:p14="http://schemas.microsoft.com/office/powerpoint/2010/main" val="121441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30221"/>
            <a:ext cx="8312649" cy="416431"/>
          </a:xfrm>
        </p:spPr>
        <p:txBody>
          <a:bodyPr>
            <a:noAutofit/>
          </a:bodyPr>
          <a:lstStyle/>
          <a:p>
            <a:r>
              <a:rPr lang="en-US" dirty="0"/>
              <a:t>JSX Conditional Child Expressions</a:t>
            </a:r>
            <a:br>
              <a:rPr lang="en-US" dirty="0"/>
            </a:br>
            <a:endParaRPr lang="en-US" dirty="0"/>
          </a:p>
        </p:txBody>
      </p:sp>
      <p:sp>
        <p:nvSpPr>
          <p:cNvPr id="3" name="Content Placeholder 2"/>
          <p:cNvSpPr>
            <a:spLocks noGrp="1"/>
          </p:cNvSpPr>
          <p:nvPr>
            <p:ph idx="1"/>
          </p:nvPr>
        </p:nvSpPr>
        <p:spPr>
          <a:xfrm>
            <a:off x="309801" y="665920"/>
            <a:ext cx="8528209" cy="5217561"/>
          </a:xfrm>
        </p:spPr>
        <p:txBody>
          <a:bodyPr/>
          <a:lstStyle/>
          <a:p>
            <a:r>
              <a:rPr lang="en-US" altLang="en-US" dirty="0">
                <a:solidFill>
                  <a:srgbClr val="000000"/>
                </a:solidFill>
                <a:latin typeface="-apple-system"/>
              </a:rPr>
              <a:t>Conditional rendering in React works the same way conditions work in JavaScript. Use JavaScript operators like </a:t>
            </a:r>
            <a:r>
              <a:rPr lang="en-US" altLang="en-US" dirty="0">
                <a:solidFill>
                  <a:srgbClr val="1A1A1A"/>
                </a:solidFill>
                <a:latin typeface="source-code-pro"/>
                <a:hlinkClick r:id="rId2"/>
              </a:rPr>
              <a:t>if</a:t>
            </a:r>
            <a:r>
              <a:rPr lang="en-US" altLang="en-US" dirty="0">
                <a:solidFill>
                  <a:srgbClr val="000000"/>
                </a:solidFill>
                <a:latin typeface="-apple-system"/>
              </a:rPr>
              <a:t> or the </a:t>
            </a:r>
            <a:r>
              <a:rPr lang="en-US" altLang="en-US" dirty="0">
                <a:solidFill>
                  <a:srgbClr val="1A1A1A"/>
                </a:solidFill>
                <a:latin typeface="-apple-system"/>
                <a:hlinkClick r:id="rId3"/>
              </a:rPr>
              <a:t>conditional operator</a:t>
            </a:r>
            <a:r>
              <a:rPr lang="en-US" altLang="en-US" dirty="0">
                <a:solidFill>
                  <a:srgbClr val="000000"/>
                </a:solidFill>
                <a:latin typeface="-apple-system"/>
              </a:rPr>
              <a:t> to create elements representing the current state, and let React update the UI to match them.</a:t>
            </a:r>
            <a:r>
              <a:rPr lang="en-US" altLang="en-US" sz="800" dirty="0"/>
              <a:t> </a:t>
            </a:r>
            <a:endParaRPr lang="en-US" altLang="en-US" sz="2800" dirty="0">
              <a:latin typeface="Arial" panose="020B0604020202020204" pitchFamily="34" charset="0"/>
            </a:endParaRPr>
          </a:p>
          <a:p>
            <a:endParaRPr lang="en-US" dirty="0"/>
          </a:p>
          <a:p>
            <a:endParaRPr lang="en-US" dirty="0"/>
          </a:p>
          <a:p>
            <a:pPr>
              <a:buNone/>
            </a:pPr>
            <a:endParaRPr lang="en-US" dirty="0"/>
          </a:p>
        </p:txBody>
      </p:sp>
      <p:sp>
        <p:nvSpPr>
          <p:cNvPr id="5" name="Rectangle 2"/>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6599" t="24020" r="39999" b="10183"/>
          <a:stretch/>
        </p:blipFill>
        <p:spPr>
          <a:xfrm>
            <a:off x="2121030" y="1847653"/>
            <a:ext cx="4883085" cy="3384223"/>
          </a:xfrm>
          <a:prstGeom prst="rect">
            <a:avLst/>
          </a:prstGeom>
        </p:spPr>
      </p:pic>
    </p:spTree>
    <p:extLst>
      <p:ext uri="{BB962C8B-B14F-4D97-AF65-F5344CB8AC3E}">
        <p14:creationId xmlns:p14="http://schemas.microsoft.com/office/powerpoint/2010/main" val="164438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a:xfrm>
            <a:off x="298517" y="1494766"/>
            <a:ext cx="7269346" cy="4643751"/>
          </a:xfrm>
        </p:spPr>
        <p:txBody>
          <a:bodyPr/>
          <a:lstStyle/>
          <a:p>
            <a:endParaRPr lang="en-US" dirty="0"/>
          </a:p>
          <a:p>
            <a:r>
              <a:rPr lang="en-US" dirty="0"/>
              <a:t>	react-create-</a:t>
            </a:r>
            <a:r>
              <a:rPr lang="en-US" dirty="0" err="1"/>
              <a:t>attr</a:t>
            </a:r>
            <a:r>
              <a:rPr lang="en-US" dirty="0"/>
              <a:t>-conditional-render</a:t>
            </a:r>
          </a:p>
          <a:p>
            <a:endParaRPr lang="en-US" dirty="0"/>
          </a:p>
          <a:p>
            <a:r>
              <a:rPr lang="en-US" dirty="0"/>
              <a:t>	* includes  conditional rendering + </a:t>
            </a:r>
            <a:r>
              <a:rPr lang="en-US" dirty="0" err="1"/>
              <a:t>jsx</a:t>
            </a:r>
            <a:r>
              <a:rPr lang="en-US" dirty="0"/>
              <a:t> attributes  </a:t>
            </a:r>
          </a:p>
          <a:p>
            <a:r>
              <a:rPr lang="en-US" dirty="0"/>
              <a:t>		demo</a:t>
            </a:r>
          </a:p>
          <a:p>
            <a:r>
              <a:rPr lang="en-US" dirty="0"/>
              <a:t>	</a:t>
            </a:r>
          </a:p>
        </p:txBody>
      </p:sp>
    </p:spTree>
    <p:extLst>
      <p:ext uri="{BB962C8B-B14F-4D97-AF65-F5344CB8AC3E}">
        <p14:creationId xmlns:p14="http://schemas.microsoft.com/office/powerpoint/2010/main" val="1405196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5" name="Content Placeholder 2"/>
          <p:cNvSpPr>
            <a:spLocks noGrp="1"/>
          </p:cNvSpPr>
          <p:nvPr>
            <p:ph idx="1"/>
          </p:nvPr>
        </p:nvSpPr>
        <p:spPr>
          <a:xfrm>
            <a:off x="309801" y="1412876"/>
            <a:ext cx="8528209" cy="4351337"/>
          </a:xfrm>
        </p:spPr>
        <p:txBody>
          <a:bodyPr/>
          <a:lstStyle/>
          <a:p>
            <a:endParaRPr lang="en-US" sz="2000" dirty="0"/>
          </a:p>
          <a:p>
            <a:pPr lvl="1"/>
            <a:r>
              <a:rPr lang="en-US" dirty="0"/>
              <a:t>Explain the importance of React.js</a:t>
            </a:r>
          </a:p>
          <a:p>
            <a:pPr lvl="1"/>
            <a:r>
              <a:rPr lang="en-US" dirty="0"/>
              <a:t>Virtual DOM</a:t>
            </a:r>
          </a:p>
          <a:p>
            <a:pPr lvl="1"/>
            <a:r>
              <a:rPr lang="en-US" dirty="0"/>
              <a:t>Working of Virtual Dom</a:t>
            </a:r>
          </a:p>
          <a:p>
            <a:pPr lvl="1"/>
            <a:r>
              <a:rPr lang="en-US" dirty="0"/>
              <a:t>JSX</a:t>
            </a:r>
          </a:p>
          <a:p>
            <a:pPr lvl="1"/>
            <a:r>
              <a:rPr lang="en-US" dirty="0"/>
              <a:t>React Element</a:t>
            </a:r>
          </a:p>
          <a:p>
            <a:pPr lvl="1"/>
            <a:r>
              <a:rPr lang="en-US" dirty="0"/>
              <a:t>Render()</a:t>
            </a:r>
          </a:p>
          <a:p>
            <a:pPr lvl="1"/>
            <a:r>
              <a:rPr lang="en-US" dirty="0"/>
              <a:t>JSX attribute expression</a:t>
            </a:r>
          </a:p>
          <a:p>
            <a:pPr lvl="1"/>
            <a:r>
              <a:rPr lang="en-US" dirty="0"/>
              <a:t>JSX Conditional Child Expressions</a:t>
            </a:r>
          </a:p>
          <a:p>
            <a:pPr lvl="1"/>
            <a:endParaRPr lang="en-US" dirty="0"/>
          </a:p>
        </p:txBody>
      </p:sp>
    </p:spTree>
    <p:extLst>
      <p:ext uri="{BB962C8B-B14F-4D97-AF65-F5344CB8AC3E}">
        <p14:creationId xmlns:p14="http://schemas.microsoft.com/office/powerpoint/2010/main" val="3301321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Summary</a:t>
            </a:r>
          </a:p>
        </p:txBody>
      </p:sp>
      <p:sp>
        <p:nvSpPr>
          <p:cNvPr id="3" name="Content Placeholder 2"/>
          <p:cNvSpPr>
            <a:spLocks noGrp="1"/>
          </p:cNvSpPr>
          <p:nvPr>
            <p:ph idx="1"/>
          </p:nvPr>
        </p:nvSpPr>
        <p:spPr/>
        <p:txBody>
          <a:bodyPr/>
          <a:lstStyle/>
          <a:p>
            <a:endParaRPr lang="en-US" sz="2000" dirty="0"/>
          </a:p>
          <a:p>
            <a:pPr lvl="1"/>
            <a:r>
              <a:rPr lang="en-US" dirty="0"/>
              <a:t>Explain the importance of React.js</a:t>
            </a:r>
          </a:p>
          <a:p>
            <a:pPr lvl="1"/>
            <a:r>
              <a:rPr lang="en-US" dirty="0"/>
              <a:t>Virtual DOM</a:t>
            </a:r>
          </a:p>
          <a:p>
            <a:pPr lvl="1"/>
            <a:r>
              <a:rPr lang="en-US" dirty="0"/>
              <a:t>Working of Virtual Dom</a:t>
            </a:r>
          </a:p>
          <a:p>
            <a:pPr lvl="1"/>
            <a:r>
              <a:rPr lang="en-US" dirty="0"/>
              <a:t>JSX</a:t>
            </a:r>
          </a:p>
          <a:p>
            <a:pPr lvl="1"/>
            <a:r>
              <a:rPr lang="en-US" dirty="0"/>
              <a:t>React Element</a:t>
            </a:r>
          </a:p>
          <a:p>
            <a:pPr lvl="1"/>
            <a:r>
              <a:rPr lang="en-US" dirty="0"/>
              <a:t>Render()</a:t>
            </a:r>
          </a:p>
          <a:p>
            <a:pPr lvl="1"/>
            <a:r>
              <a:rPr lang="en-US" dirty="0"/>
              <a:t>JSX attribute expression</a:t>
            </a:r>
          </a:p>
          <a:p>
            <a:pPr lvl="1"/>
            <a:r>
              <a:rPr lang="en-US" dirty="0"/>
              <a:t>JSX Conditional Child Expressions</a:t>
            </a:r>
          </a:p>
          <a:p>
            <a:pPr lvl="1"/>
            <a:endParaRPr lang="en-US" dirty="0"/>
          </a:p>
        </p:txBody>
      </p:sp>
    </p:spTree>
    <p:extLst>
      <p:ext uri="{BB962C8B-B14F-4D97-AF65-F5344CB8AC3E}">
        <p14:creationId xmlns:p14="http://schemas.microsoft.com/office/powerpoint/2010/main" val="1804668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05625"/>
            <a:ext cx="8312649" cy="435790"/>
          </a:xfrm>
        </p:spPr>
        <p:txBody>
          <a:bodyPr/>
          <a:lstStyle/>
          <a:p>
            <a:r>
              <a:rPr lang="en-US" dirty="0"/>
              <a:t>review</a:t>
            </a:r>
          </a:p>
        </p:txBody>
      </p:sp>
      <p:sp>
        <p:nvSpPr>
          <p:cNvPr id="3" name="Content Placeholder 2"/>
          <p:cNvSpPr>
            <a:spLocks noGrp="1"/>
          </p:cNvSpPr>
          <p:nvPr>
            <p:ph idx="1"/>
          </p:nvPr>
        </p:nvSpPr>
        <p:spPr>
          <a:xfrm>
            <a:off x="309801" y="457194"/>
            <a:ext cx="8528209" cy="6412831"/>
          </a:xfrm>
        </p:spPr>
        <p:txBody>
          <a:bodyPr>
            <a:normAutofit/>
          </a:bodyPr>
          <a:lstStyle/>
          <a:p>
            <a:pPr>
              <a:buNone/>
            </a:pPr>
            <a:r>
              <a:rPr lang="en-US" dirty="0"/>
              <a:t>1. JSX is a shorthand for</a:t>
            </a:r>
          </a:p>
          <a:p>
            <a:endParaRPr lang="en-US" dirty="0"/>
          </a:p>
          <a:p>
            <a:pPr marL="171450" lvl="2" indent="0">
              <a:buNone/>
            </a:pPr>
            <a:r>
              <a:rPr lang="en-US" sz="1600" dirty="0"/>
              <a:t>	</a:t>
            </a:r>
            <a:r>
              <a:rPr lang="en-US" sz="1600" dirty="0">
                <a:solidFill>
                  <a:srgbClr val="FF0000"/>
                </a:solidFill>
              </a:rPr>
              <a:t>A) </a:t>
            </a:r>
            <a:r>
              <a:rPr lang="en-US" sz="1600" dirty="0" err="1">
                <a:solidFill>
                  <a:srgbClr val="FF0000"/>
                </a:solidFill>
              </a:rPr>
              <a:t>Javasctipt</a:t>
            </a:r>
            <a:r>
              <a:rPr lang="en-US" sz="1600" dirty="0">
                <a:solidFill>
                  <a:srgbClr val="FF0000"/>
                </a:solidFill>
              </a:rPr>
              <a:t> &amp; XML</a:t>
            </a:r>
          </a:p>
          <a:p>
            <a:pPr marL="171450" lvl="2" indent="0">
              <a:buNone/>
            </a:pPr>
            <a:r>
              <a:rPr lang="en-US" sz="1600" dirty="0"/>
              <a:t>	B) XML and java</a:t>
            </a:r>
          </a:p>
          <a:p>
            <a:pPr marL="171450" lvl="2" indent="0">
              <a:buNone/>
            </a:pPr>
            <a:r>
              <a:rPr lang="en-US" sz="1600" dirty="0"/>
              <a:t>	C) </a:t>
            </a:r>
            <a:r>
              <a:rPr lang="en-US" sz="1600" dirty="0" err="1"/>
              <a:t>Javascript</a:t>
            </a:r>
            <a:r>
              <a:rPr lang="en-US" sz="1600" dirty="0"/>
              <a:t> &amp; Java</a:t>
            </a:r>
          </a:p>
          <a:p>
            <a:pPr marL="171450" lvl="2" indent="0">
              <a:buNone/>
            </a:pPr>
            <a:r>
              <a:rPr lang="en-US" sz="1600" dirty="0"/>
              <a:t>	D) HTML &amp; </a:t>
            </a:r>
            <a:r>
              <a:rPr lang="en-US" sz="1600" dirty="0" err="1"/>
              <a:t>Javascript</a:t>
            </a:r>
            <a:endParaRPr lang="en-US" sz="1600" dirty="0"/>
          </a:p>
          <a:p>
            <a:pPr marL="171450" lvl="2" indent="0">
              <a:lnSpc>
                <a:spcPct val="100000"/>
              </a:lnSpc>
              <a:buNone/>
            </a:pPr>
            <a:endParaRPr lang="en-US" sz="1600" dirty="0"/>
          </a:p>
          <a:p>
            <a:pPr marL="171450" lvl="2" indent="0">
              <a:lnSpc>
                <a:spcPct val="100000"/>
              </a:lnSpc>
              <a:buNone/>
            </a:pPr>
            <a:r>
              <a:rPr lang="en-US" sz="1600" dirty="0"/>
              <a:t>2. </a:t>
            </a:r>
            <a:r>
              <a:rPr lang="en-US" sz="1800" dirty="0"/>
              <a:t>To Enable a browser to read JSX, first, we need to transform JSX file 	into a JavaScript object using JSX transformers like?</a:t>
            </a:r>
          </a:p>
          <a:p>
            <a:pPr marL="171450" lvl="2" indent="0">
              <a:lnSpc>
                <a:spcPct val="100000"/>
              </a:lnSpc>
              <a:buNone/>
            </a:pPr>
            <a:r>
              <a:rPr lang="en-US" sz="1800" dirty="0"/>
              <a:t>	</a:t>
            </a:r>
          </a:p>
          <a:p>
            <a:pPr marL="171450" lvl="2" indent="0">
              <a:lnSpc>
                <a:spcPct val="100000"/>
              </a:lnSpc>
              <a:buNone/>
            </a:pPr>
            <a:r>
              <a:rPr lang="en-US" sz="1800" dirty="0"/>
              <a:t>	A) </a:t>
            </a:r>
            <a:r>
              <a:rPr lang="en-US" sz="1800" dirty="0">
                <a:solidFill>
                  <a:srgbClr val="FF0000"/>
                </a:solidFill>
              </a:rPr>
              <a:t>Babel</a:t>
            </a:r>
          </a:p>
          <a:p>
            <a:pPr marL="171450" lvl="2" indent="0">
              <a:lnSpc>
                <a:spcPct val="100000"/>
              </a:lnSpc>
              <a:buNone/>
            </a:pPr>
            <a:r>
              <a:rPr lang="en-US" sz="1800" dirty="0"/>
              <a:t>	B) Babel Transformer</a:t>
            </a:r>
          </a:p>
          <a:p>
            <a:pPr marL="171450" lvl="2" indent="0">
              <a:lnSpc>
                <a:spcPct val="100000"/>
              </a:lnSpc>
              <a:buNone/>
            </a:pPr>
            <a:r>
              <a:rPr lang="en-US" sz="1800" dirty="0"/>
              <a:t>	C) Gulp</a:t>
            </a:r>
          </a:p>
          <a:p>
            <a:pPr marL="171450" lvl="2" indent="0">
              <a:lnSpc>
                <a:spcPct val="100000"/>
              </a:lnSpc>
              <a:buNone/>
            </a:pPr>
            <a:r>
              <a:rPr lang="en-US" sz="1800" dirty="0"/>
              <a:t>	D) React Compiler</a:t>
            </a:r>
            <a:endParaRPr lang="en-US" sz="2000" dirty="0"/>
          </a:p>
          <a:p>
            <a:pPr marL="171450" lvl="2" indent="0">
              <a:lnSpc>
                <a:spcPct val="100000"/>
              </a:lnSpc>
              <a:buNone/>
            </a:pPr>
            <a:r>
              <a:rPr lang="en-US" sz="1800" dirty="0"/>
              <a:t>3.  Which of the following is correct option to display a image using </a:t>
            </a:r>
            <a:r>
              <a:rPr lang="en-US" sz="1800" dirty="0" err="1"/>
              <a:t>jsx</a:t>
            </a:r>
            <a:r>
              <a:rPr lang="en-US" sz="1800" dirty="0"/>
              <a:t> attribute expression</a:t>
            </a:r>
          </a:p>
          <a:p>
            <a:pPr marL="171450" lvl="2" indent="0">
              <a:lnSpc>
                <a:spcPct val="100000"/>
              </a:lnSpc>
              <a:buNone/>
            </a:pPr>
            <a:r>
              <a:rPr lang="en-US" sz="1600" dirty="0"/>
              <a:t/>
            </a:r>
            <a:br>
              <a:rPr lang="en-US" sz="1600" dirty="0"/>
            </a:br>
            <a:r>
              <a:rPr lang="en-US" sz="1800" dirty="0"/>
              <a:t>	A)</a:t>
            </a:r>
            <a:r>
              <a:rPr lang="en-US" sz="1800" dirty="0">
                <a:solidFill>
                  <a:srgbClr val="FF0000"/>
                </a:solidFill>
              </a:rPr>
              <a:t> </a:t>
            </a:r>
            <a:r>
              <a:rPr lang="en-US" altLang="en-US" sz="1800" dirty="0" err="1">
                <a:solidFill>
                  <a:srgbClr val="FF0000"/>
                </a:solidFill>
              </a:rPr>
              <a:t>const</a:t>
            </a:r>
            <a:r>
              <a:rPr lang="en-US" altLang="en-US" sz="1800" dirty="0">
                <a:solidFill>
                  <a:srgbClr val="FF0000"/>
                </a:solidFill>
              </a:rPr>
              <a:t> element = &lt;</a:t>
            </a:r>
            <a:r>
              <a:rPr lang="en-US" altLang="en-US" sz="1800" dirty="0" err="1">
                <a:solidFill>
                  <a:srgbClr val="FF0000"/>
                </a:solidFill>
              </a:rPr>
              <a:t>img</a:t>
            </a:r>
            <a:r>
              <a:rPr lang="en-US" altLang="en-US" sz="1800" dirty="0">
                <a:solidFill>
                  <a:srgbClr val="FF0000"/>
                </a:solidFill>
              </a:rPr>
              <a:t> </a:t>
            </a:r>
            <a:r>
              <a:rPr lang="en-US" altLang="en-US" sz="1800" dirty="0" err="1">
                <a:solidFill>
                  <a:srgbClr val="FF0000"/>
                </a:solidFill>
              </a:rPr>
              <a:t>src</a:t>
            </a:r>
            <a:r>
              <a:rPr lang="en-US" altLang="en-US" sz="1800" dirty="0">
                <a:solidFill>
                  <a:srgbClr val="FF0000"/>
                </a:solidFill>
              </a:rPr>
              <a:t>={</a:t>
            </a:r>
            <a:r>
              <a:rPr lang="en-US" altLang="en-US" sz="1800" dirty="0" err="1">
                <a:solidFill>
                  <a:srgbClr val="FF0000"/>
                </a:solidFill>
              </a:rPr>
              <a:t>user.avatarUrl</a:t>
            </a:r>
            <a:r>
              <a:rPr lang="en-US" altLang="en-US" sz="1800" dirty="0">
                <a:solidFill>
                  <a:srgbClr val="FF0000"/>
                </a:solidFill>
              </a:rPr>
              <a:t>}&gt;&lt;/</a:t>
            </a:r>
            <a:r>
              <a:rPr lang="en-US" altLang="en-US" sz="1800" dirty="0" err="1">
                <a:solidFill>
                  <a:srgbClr val="FF0000"/>
                </a:solidFill>
              </a:rPr>
              <a:t>img</a:t>
            </a:r>
            <a:r>
              <a:rPr lang="en-US" altLang="en-US" sz="1800" dirty="0">
                <a:solidFill>
                  <a:srgbClr val="FF0000"/>
                </a:solidFill>
              </a:rPr>
              <a:t>&gt;; </a:t>
            </a:r>
          </a:p>
          <a:p>
            <a:pPr marL="171450" lvl="2" indent="0">
              <a:lnSpc>
                <a:spcPct val="100000"/>
              </a:lnSpc>
              <a:buNone/>
            </a:pPr>
            <a:r>
              <a:rPr lang="en-US" sz="1800" dirty="0"/>
              <a:t>	B) </a:t>
            </a:r>
            <a:r>
              <a:rPr lang="en-US" altLang="en-US" sz="1800" dirty="0" err="1"/>
              <a:t>const</a:t>
            </a:r>
            <a:r>
              <a:rPr lang="en-US" altLang="en-US" sz="1800" dirty="0"/>
              <a:t> element = &lt;</a:t>
            </a:r>
            <a:r>
              <a:rPr lang="en-US" altLang="en-US" sz="1800" dirty="0" err="1"/>
              <a:t>img</a:t>
            </a:r>
            <a:r>
              <a:rPr lang="en-US" altLang="en-US" sz="1800" dirty="0"/>
              <a:t> </a:t>
            </a:r>
            <a:r>
              <a:rPr lang="en-US" altLang="en-US" sz="1800" dirty="0" err="1"/>
              <a:t>src</a:t>
            </a:r>
            <a:r>
              <a:rPr lang="en-US" altLang="en-US" sz="1800" dirty="0"/>
              <a:t>=</a:t>
            </a:r>
            <a:r>
              <a:rPr lang="en-US" altLang="en-US" sz="1800" dirty="0" err="1"/>
              <a:t>avatarUrl</a:t>
            </a:r>
            <a:r>
              <a:rPr lang="en-US" altLang="en-US" sz="1800" dirty="0"/>
              <a:t>&gt;&lt;/</a:t>
            </a:r>
            <a:r>
              <a:rPr lang="en-US" altLang="en-US" sz="1800" dirty="0" err="1"/>
              <a:t>img</a:t>
            </a:r>
            <a:r>
              <a:rPr lang="en-US" altLang="en-US" sz="1800" dirty="0"/>
              <a:t>&gt;; </a:t>
            </a:r>
          </a:p>
          <a:p>
            <a:pPr marL="171450" lvl="2" indent="0">
              <a:lnSpc>
                <a:spcPct val="100000"/>
              </a:lnSpc>
              <a:buNone/>
            </a:pPr>
            <a:r>
              <a:rPr lang="en-US" sz="1800" dirty="0"/>
              <a:t>	C) </a:t>
            </a:r>
            <a:r>
              <a:rPr lang="en-US" altLang="en-US" sz="1800" dirty="0" err="1"/>
              <a:t>const</a:t>
            </a:r>
            <a:r>
              <a:rPr lang="en-US" altLang="en-US" sz="1800" dirty="0"/>
              <a:t> element = &lt;</a:t>
            </a:r>
            <a:r>
              <a:rPr lang="en-US" altLang="en-US" sz="1800" dirty="0" err="1"/>
              <a:t>img</a:t>
            </a:r>
            <a:r>
              <a:rPr lang="en-US" altLang="en-US" sz="1800" dirty="0"/>
              <a:t> alt={</a:t>
            </a:r>
            <a:r>
              <a:rPr lang="en-US" altLang="en-US" sz="1800" dirty="0" err="1"/>
              <a:t>user.avatarUrl</a:t>
            </a:r>
            <a:r>
              <a:rPr lang="en-US" altLang="en-US" sz="1800" dirty="0"/>
              <a:t>}&gt;&lt;/</a:t>
            </a:r>
            <a:r>
              <a:rPr lang="en-US" altLang="en-US" sz="1800" dirty="0" err="1"/>
              <a:t>img</a:t>
            </a:r>
            <a:r>
              <a:rPr lang="en-US" altLang="en-US" sz="1800" dirty="0"/>
              <a:t>&gt;; </a:t>
            </a:r>
            <a:endParaRPr lang="en-US" sz="1800" dirty="0"/>
          </a:p>
          <a:p>
            <a:pPr marL="171450" lvl="2" indent="0">
              <a:lnSpc>
                <a:spcPct val="100000"/>
              </a:lnSpc>
              <a:buNone/>
            </a:pPr>
            <a:r>
              <a:rPr lang="en-US" sz="1800" dirty="0"/>
              <a:t>	D) </a:t>
            </a:r>
            <a:r>
              <a:rPr lang="en-US" altLang="en-US" sz="1800" dirty="0" err="1"/>
              <a:t>const</a:t>
            </a:r>
            <a:r>
              <a:rPr lang="en-US" altLang="en-US" sz="1800" dirty="0"/>
              <a:t> element = &lt;</a:t>
            </a:r>
            <a:r>
              <a:rPr lang="en-US" altLang="en-US" sz="1800" dirty="0" err="1"/>
              <a:t>img</a:t>
            </a:r>
            <a:r>
              <a:rPr lang="en-US" altLang="en-US" sz="1800" dirty="0"/>
              <a:t> alt=</a:t>
            </a:r>
            <a:r>
              <a:rPr lang="en-US" altLang="en-US" sz="1800" dirty="0" err="1"/>
              <a:t>user.avatarUrl</a:t>
            </a:r>
            <a:r>
              <a:rPr lang="en-US" altLang="en-US" sz="1800" dirty="0"/>
              <a:t>&gt;&lt;/</a:t>
            </a:r>
            <a:r>
              <a:rPr lang="en-US" altLang="en-US" sz="1800" dirty="0" err="1"/>
              <a:t>img</a:t>
            </a:r>
            <a:r>
              <a:rPr lang="en-US" altLang="en-US" sz="1800" dirty="0"/>
              <a:t>&gt;; </a:t>
            </a:r>
            <a:endParaRPr lang="en-US" sz="1800" dirty="0"/>
          </a:p>
          <a:p>
            <a:pPr marL="171450" lvl="2" indent="0">
              <a:buNone/>
            </a:pPr>
            <a:endParaRPr lang="en-US" sz="2000" dirty="0"/>
          </a:p>
        </p:txBody>
      </p:sp>
    </p:spTree>
    <p:extLst>
      <p:ext uri="{BB962C8B-B14F-4D97-AF65-F5344CB8AC3E}">
        <p14:creationId xmlns:p14="http://schemas.microsoft.com/office/powerpoint/2010/main" val="40548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4" y="1430234"/>
            <a:ext cx="4970006" cy="4848646"/>
          </a:xfrm>
        </p:spPr>
        <p:txBody>
          <a:bodyPr/>
          <a:lstStyle/>
          <a:p>
            <a:r>
              <a:rPr lang="en-US" sz="2000" dirty="0"/>
              <a:t>At the end of this module you will</a:t>
            </a:r>
          </a:p>
          <a:p>
            <a:r>
              <a:rPr lang="en-US" sz="2000" dirty="0"/>
              <a:t>be able to:</a:t>
            </a:r>
          </a:p>
          <a:p>
            <a:endParaRPr lang="en-US" sz="2000" dirty="0"/>
          </a:p>
          <a:p>
            <a:endParaRPr lang="en-US" sz="2000" dirty="0"/>
          </a:p>
          <a:p>
            <a:pPr lvl="1"/>
            <a:r>
              <a:rPr lang="en-US" dirty="0"/>
              <a:t>Explain the importance of React.js</a:t>
            </a:r>
          </a:p>
          <a:p>
            <a:pPr lvl="1"/>
            <a:r>
              <a:rPr lang="en-US" dirty="0"/>
              <a:t>Virtual DOM</a:t>
            </a:r>
          </a:p>
          <a:p>
            <a:pPr lvl="1"/>
            <a:r>
              <a:rPr lang="en-US" dirty="0"/>
              <a:t>Working of Virtual Dom</a:t>
            </a:r>
          </a:p>
          <a:p>
            <a:pPr lvl="1"/>
            <a:r>
              <a:rPr lang="en-US" dirty="0"/>
              <a:t>JSX</a:t>
            </a:r>
          </a:p>
          <a:p>
            <a:pPr lvl="1"/>
            <a:r>
              <a:rPr lang="en-US" dirty="0"/>
              <a:t>React Element</a:t>
            </a:r>
          </a:p>
          <a:p>
            <a:pPr lvl="1"/>
            <a:r>
              <a:rPr lang="en-US" dirty="0"/>
              <a:t>Render()</a:t>
            </a:r>
          </a:p>
          <a:p>
            <a:pPr lvl="1"/>
            <a:r>
              <a:rPr lang="en-US" dirty="0"/>
              <a:t>JSX attribute expression</a:t>
            </a:r>
          </a:p>
          <a:p>
            <a:pPr lvl="1"/>
            <a:r>
              <a:rPr lang="en-US" dirty="0"/>
              <a:t>JSX Conditional Child Expressions</a:t>
            </a:r>
          </a:p>
        </p:txBody>
      </p:sp>
      <p:pic>
        <p:nvPicPr>
          <p:cNvPr id="43010"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7680" y="1673227"/>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9"/>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itchFamily="34" charset="0"/>
                <a:cs typeface="Arial" pitchFamily="34" charset="0"/>
              </a:rPr>
              <a:t/>
            </a:r>
            <a:br>
              <a:rPr kumimoji="0" lang="en-US" altLang="en-US" sz="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21"/>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pic>
        <p:nvPicPr>
          <p:cNvPr id="19" name="Picture 2" descr="https://cdn.auth0.com/blog/react-js/reac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936" y="1912666"/>
            <a:ext cx="1280160" cy="1280160"/>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p:cNvSpPr txBox="1">
            <a:spLocks/>
          </p:cNvSpPr>
          <p:nvPr/>
        </p:nvSpPr>
        <p:spPr>
          <a:xfrm>
            <a:off x="1" y="285161"/>
            <a:ext cx="9143999" cy="1002135"/>
          </a:xfrm>
          <a:prstGeom prst="rect">
            <a:avLst/>
          </a:prstGeom>
        </p:spPr>
        <p:txBody>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Virtual DOM</a:t>
            </a:r>
          </a:p>
        </p:txBody>
      </p:sp>
      <p:sp>
        <p:nvSpPr>
          <p:cNvPr id="21" name="Content Placeholder 2"/>
          <p:cNvSpPr txBox="1">
            <a:spLocks/>
          </p:cNvSpPr>
          <p:nvPr/>
        </p:nvSpPr>
        <p:spPr>
          <a:xfrm>
            <a:off x="298516" y="862843"/>
            <a:ext cx="8845484" cy="1214154"/>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a:t>"React abstract away the DOM from you, giving a simpler programming model and better performance"</a:t>
            </a:r>
          </a:p>
          <a:p>
            <a:r>
              <a:rPr lang="en-US" sz="2000"/>
              <a:t>		                                 			  - React </a:t>
            </a:r>
            <a:endParaRPr lang="en-US" sz="2000" dirty="0"/>
          </a:p>
        </p:txBody>
      </p:sp>
      <p:sp>
        <p:nvSpPr>
          <p:cNvPr id="2" name="Rectangle 1"/>
          <p:cNvSpPr/>
          <p:nvPr/>
        </p:nvSpPr>
        <p:spPr>
          <a:xfrm>
            <a:off x="298515" y="3105835"/>
            <a:ext cx="7833807" cy="2585323"/>
          </a:xfrm>
          <a:prstGeom prst="rect">
            <a:avLst/>
          </a:prstGeom>
        </p:spPr>
        <p:txBody>
          <a:bodyPr wrap="square">
            <a:spAutoFit/>
          </a:bodyPr>
          <a:lstStyle/>
          <a:p>
            <a:r>
              <a:rPr lang="en-US" dirty="0"/>
              <a:t>In React, for every </a:t>
            </a:r>
            <a:r>
              <a:rPr lang="en-US" dirty="0">
                <a:hlinkClick r:id="rId4"/>
              </a:rPr>
              <a:t>DOM object</a:t>
            </a:r>
            <a:r>
              <a:rPr lang="en-US" dirty="0"/>
              <a:t>, there is a corresponding "virtual DOM object.</a:t>
            </a:r>
          </a:p>
          <a:p>
            <a:endParaRPr lang="en-US" dirty="0"/>
          </a:p>
          <a:p>
            <a:r>
              <a:rPr lang="en-US" dirty="0"/>
              <a:t>A virtual DOM object is a </a:t>
            </a:r>
            <a:r>
              <a:rPr lang="en-US" i="1" dirty="0"/>
              <a:t>representation</a:t>
            </a:r>
            <a:r>
              <a:rPr lang="en-US" dirty="0"/>
              <a:t> of a DOM object, like a lightweight copy.</a:t>
            </a:r>
          </a:p>
          <a:p>
            <a:endParaRPr lang="en-US" dirty="0">
              <a:solidFill>
                <a:srgbClr val="3E3E40"/>
              </a:solidFill>
              <a:latin typeface="Oxygen"/>
            </a:endParaRPr>
          </a:p>
          <a:p>
            <a:endParaRPr lang="en-US" dirty="0">
              <a:solidFill>
                <a:srgbClr val="3E3E40"/>
              </a:solidFill>
              <a:latin typeface="Oxygen"/>
            </a:endParaRPr>
          </a:p>
          <a:p>
            <a:endParaRPr lang="en-US" dirty="0">
              <a:solidFill>
                <a:srgbClr val="3E3E40"/>
              </a:solidFill>
              <a:latin typeface="Oxygen"/>
            </a:endParaRPr>
          </a:p>
          <a:p>
            <a:r>
              <a:rPr lang="en-US" dirty="0">
                <a:solidFill>
                  <a:srgbClr val="3E3E40"/>
                </a:solidFill>
                <a:latin typeface="Oxygen"/>
              </a:rPr>
              <a:t>						- </a:t>
            </a:r>
            <a:r>
              <a:rPr lang="en-US" dirty="0" err="1">
                <a:solidFill>
                  <a:srgbClr val="3E3E40"/>
                </a:solidFill>
                <a:latin typeface="Oxygen"/>
              </a:rPr>
              <a:t>CodeAcademy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 y="141403"/>
            <a:ext cx="9143999" cy="1002135"/>
          </a:xfrm>
          <a:prstGeom prst="rect">
            <a:avLst/>
          </a:prstGeom>
        </p:spPr>
        <p:txBody>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Virtual DOM</a:t>
            </a:r>
          </a:p>
        </p:txBody>
      </p:sp>
      <p:sp>
        <p:nvSpPr>
          <p:cNvPr id="5" name="Content Placeholder 2"/>
          <p:cNvSpPr txBox="1">
            <a:spLocks/>
          </p:cNvSpPr>
          <p:nvPr/>
        </p:nvSpPr>
        <p:spPr>
          <a:xfrm>
            <a:off x="298516" y="693487"/>
            <a:ext cx="8845484" cy="5820435"/>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lnSpc>
                <a:spcPts val="3000"/>
              </a:lnSpc>
              <a:buFont typeface="Arial" panose="020B0604020202020204" pitchFamily="34" charset="0"/>
              <a:buChar char="•"/>
            </a:pPr>
            <a:r>
              <a:rPr lang="en-US" sz="2000" dirty="0"/>
              <a:t>A DOM(Document Object Model) represents web page in a tree structure. It also refers how these page elements are accessed and changed</a:t>
            </a:r>
          </a:p>
          <a:p>
            <a:pPr marL="342900" indent="-342900">
              <a:lnSpc>
                <a:spcPts val="3000"/>
              </a:lnSpc>
              <a:buFont typeface="Arial" panose="020B0604020202020204" pitchFamily="34" charset="0"/>
              <a:buChar char="•"/>
            </a:pPr>
            <a:r>
              <a:rPr lang="en-US" sz="2000" dirty="0"/>
              <a:t>Updating the DOM is expensive</a:t>
            </a:r>
          </a:p>
          <a:p>
            <a:pPr marL="342900" indent="-342900">
              <a:lnSpc>
                <a:spcPts val="3000"/>
              </a:lnSpc>
              <a:buFont typeface="Arial" panose="020B0604020202020204" pitchFamily="34" charset="0"/>
              <a:buChar char="•"/>
            </a:pPr>
            <a:r>
              <a:rPr lang="en-US" sz="2000" dirty="0"/>
              <a:t>Reading and writing to DOM using DOM API are slow because they are not optimized for speed</a:t>
            </a:r>
          </a:p>
          <a:p>
            <a:pPr marL="342900" indent="-342900">
              <a:lnSpc>
                <a:spcPts val="3000"/>
              </a:lnSpc>
              <a:buFont typeface="Arial" panose="020B0604020202020204" pitchFamily="34" charset="0"/>
              <a:buChar char="•"/>
            </a:pPr>
            <a:r>
              <a:rPr lang="en-US" sz="2000" dirty="0"/>
              <a:t>JavaScript Objects are faster than DOM Objects</a:t>
            </a:r>
          </a:p>
          <a:p>
            <a:pPr marL="342900" indent="-342900">
              <a:lnSpc>
                <a:spcPts val="3000"/>
              </a:lnSpc>
              <a:buFont typeface="Arial" panose="020B0604020202020204" pitchFamily="34" charset="0"/>
              <a:buChar char="•"/>
            </a:pPr>
            <a:r>
              <a:rPr lang="en-US" sz="2000" dirty="0"/>
              <a:t>React offers the Virtual DOM which is a pure JavaScript intermediate representation of DOM</a:t>
            </a:r>
          </a:p>
          <a:p>
            <a:pPr marL="342900" indent="-342900">
              <a:lnSpc>
                <a:spcPts val="3000"/>
              </a:lnSpc>
              <a:buFont typeface="Arial" panose="020B0604020202020204" pitchFamily="34" charset="0"/>
              <a:buChar char="•"/>
            </a:pPr>
            <a:r>
              <a:rPr lang="en-US" sz="2000" dirty="0"/>
              <a:t>React never reads from the real DOM. It only writes to real DOM if needed, so it efficiently handles DOM Updates</a:t>
            </a:r>
          </a:p>
          <a:p>
            <a:pPr marL="342900" indent="-342900">
              <a:lnSpc>
                <a:spcPts val="3000"/>
              </a:lnSpc>
              <a:buFont typeface="Arial" panose="020B0604020202020204" pitchFamily="34" charset="0"/>
              <a:buChar char="•"/>
            </a:pPr>
            <a:r>
              <a:rPr lang="en-US" sz="2000" dirty="0">
                <a:solidFill>
                  <a:srgbClr val="FF0000"/>
                </a:solidFill>
              </a:rPr>
              <a:t>The process of updating only part of the DOM structure is called as "reconciliation"</a:t>
            </a:r>
          </a:p>
        </p:txBody>
      </p:sp>
    </p:spTree>
    <p:extLst>
      <p:ext uri="{BB962C8B-B14F-4D97-AF65-F5344CB8AC3E}">
        <p14:creationId xmlns:p14="http://schemas.microsoft.com/office/powerpoint/2010/main" val="2039543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428" y="131975"/>
            <a:ext cx="9143999" cy="1002135"/>
          </a:xfrm>
          <a:prstGeom prst="rect">
            <a:avLst/>
          </a:prstGeom>
        </p:spPr>
        <p:txBody>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React and Virtual DOM</a:t>
            </a:r>
          </a:p>
        </p:txBody>
      </p:sp>
      <p:sp>
        <p:nvSpPr>
          <p:cNvPr id="8" name="Content Placeholder 2"/>
          <p:cNvSpPr txBox="1">
            <a:spLocks/>
          </p:cNvSpPr>
          <p:nvPr/>
        </p:nvSpPr>
        <p:spPr>
          <a:xfrm>
            <a:off x="290500" y="1093510"/>
            <a:ext cx="4155820" cy="5353397"/>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dirty="0"/>
              <a:t>React offers the Virtual DOM which is a pure JavaScript intermediate representation of DOM</a:t>
            </a:r>
          </a:p>
          <a:p>
            <a:pPr>
              <a:lnSpc>
                <a:spcPct val="150000"/>
              </a:lnSpc>
            </a:pPr>
            <a:r>
              <a:rPr lang="en-US" dirty="0"/>
              <a:t>React never reads from the real DOM. It only writes to real DOM if needed, so it efficiently handles DOM Updates</a:t>
            </a:r>
          </a:p>
          <a:p>
            <a:pPr>
              <a:lnSpc>
                <a:spcPct val="150000"/>
              </a:lnSpc>
            </a:pPr>
            <a:r>
              <a:rPr lang="en-US" dirty="0">
                <a:solidFill>
                  <a:srgbClr val="FF0000"/>
                </a:solidFill>
              </a:rPr>
              <a:t>The process of updating only part of the DOM structure is called as "reconciliation"</a:t>
            </a:r>
          </a:p>
        </p:txBody>
      </p:sp>
      <p:pic>
        <p:nvPicPr>
          <p:cNvPr id="9"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360" y="2748707"/>
            <a:ext cx="3673086" cy="154991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115616" y="5339708"/>
            <a:ext cx="6480720" cy="1152128"/>
            <a:chOff x="971600" y="5157192"/>
            <a:chExt cx="6480720" cy="1152128"/>
          </a:xfrm>
        </p:grpSpPr>
        <p:sp>
          <p:nvSpPr>
            <p:cNvPr id="2" name="Rectangle 1"/>
            <p:cNvSpPr/>
            <p:nvPr/>
          </p:nvSpPr>
          <p:spPr>
            <a:xfrm>
              <a:off x="971600" y="5157192"/>
              <a:ext cx="1368152" cy="11521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latin typeface="Candara" panose="020E0502030303020204" pitchFamily="34" charset="0"/>
                </a:rPr>
                <a:t>DOM</a:t>
              </a:r>
            </a:p>
          </p:txBody>
        </p:sp>
        <p:sp>
          <p:nvSpPr>
            <p:cNvPr id="9" name="Rectangle 8"/>
            <p:cNvSpPr/>
            <p:nvPr/>
          </p:nvSpPr>
          <p:spPr>
            <a:xfrm>
              <a:off x="3059832" y="5157192"/>
              <a:ext cx="2304256" cy="11521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latin typeface="Candara" panose="020E0502030303020204" pitchFamily="34" charset="0"/>
                </a:rPr>
                <a:t>React Virtual DOM</a:t>
              </a:r>
            </a:p>
          </p:txBody>
        </p:sp>
        <p:sp>
          <p:nvSpPr>
            <p:cNvPr id="10" name="Rectangle 9"/>
            <p:cNvSpPr/>
            <p:nvPr/>
          </p:nvSpPr>
          <p:spPr>
            <a:xfrm>
              <a:off x="6084168" y="5157192"/>
              <a:ext cx="1368152" cy="11521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latin typeface="Candara" panose="020E0502030303020204" pitchFamily="34" charset="0"/>
                </a:rPr>
                <a:t>JS Logic</a:t>
              </a:r>
            </a:p>
          </p:txBody>
        </p:sp>
        <p:sp>
          <p:nvSpPr>
            <p:cNvPr id="3" name="Left Arrow 2"/>
            <p:cNvSpPr/>
            <p:nvPr/>
          </p:nvSpPr>
          <p:spPr>
            <a:xfrm>
              <a:off x="2411760" y="5589240"/>
              <a:ext cx="504056"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a:off x="5436096" y="5301208"/>
              <a:ext cx="504056"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rot="10800000">
              <a:off x="5508104" y="5877272"/>
              <a:ext cx="504056"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p:cNvSpPr>
            <a:spLocks noGrp="1"/>
          </p:cNvSpPr>
          <p:nvPr>
            <p:ph type="title"/>
          </p:nvPr>
        </p:nvSpPr>
        <p:spPr/>
        <p:txBody>
          <a:bodyPr/>
          <a:lstStyle/>
          <a:p>
            <a:r>
              <a:rPr lang="en-US" dirty="0"/>
              <a:t>How Virtual DOM Works?</a:t>
            </a:r>
          </a:p>
        </p:txBody>
      </p:sp>
      <p:sp>
        <p:nvSpPr>
          <p:cNvPr id="6" name="Content Placeholder 5"/>
          <p:cNvSpPr>
            <a:spLocks noGrp="1"/>
          </p:cNvSpPr>
          <p:nvPr>
            <p:ph idx="1"/>
          </p:nvPr>
        </p:nvSpPr>
        <p:spPr>
          <a:xfrm>
            <a:off x="166538" y="1127122"/>
            <a:ext cx="8600390" cy="4643751"/>
          </a:xfrm>
        </p:spPr>
        <p:txBody>
          <a:bodyPr/>
          <a:lstStyle/>
          <a:p>
            <a:pPr marL="342900" indent="-342900" algn="just">
              <a:lnSpc>
                <a:spcPts val="3000"/>
              </a:lnSpc>
              <a:buFont typeface="Arial" panose="020B0604020202020204" pitchFamily="34" charset="0"/>
              <a:buChar char="•"/>
            </a:pPr>
            <a:r>
              <a:rPr lang="en-US" sz="2000" dirty="0"/>
              <a:t>Whenever the data model state changed, the virtual DOM and React will re-render the UI to a virtual DOM representation</a:t>
            </a:r>
          </a:p>
          <a:p>
            <a:pPr marL="342900" indent="-342900" algn="just">
              <a:lnSpc>
                <a:spcPts val="3000"/>
              </a:lnSpc>
              <a:buFont typeface="Arial" panose="020B0604020202020204" pitchFamily="34" charset="0"/>
              <a:buChar char="•"/>
            </a:pPr>
            <a:r>
              <a:rPr lang="en-US" sz="2000" dirty="0"/>
              <a:t>React calculates the difference between the two virtual DOM representations: the previous virtual DOM representation that was computed before the data was changed and the current virtual DOM representation that was computed after the data was changed. This difference between the two virtual DOM representations is what actually needs to be changed in the real DOM</a:t>
            </a:r>
          </a:p>
          <a:p>
            <a:pPr marL="342900" indent="-342900" algn="just">
              <a:lnSpc>
                <a:spcPts val="3000"/>
              </a:lnSpc>
              <a:buFont typeface="Arial" panose="020B0604020202020204" pitchFamily="34" charset="0"/>
              <a:buChar char="•"/>
            </a:pPr>
            <a:r>
              <a:rPr lang="en-US" sz="2000" dirty="0"/>
              <a:t>React updates only what needs to be updated in the real DOM</a:t>
            </a:r>
          </a:p>
        </p:txBody>
      </p:sp>
    </p:spTree>
    <p:extLst>
      <p:ext uri="{BB962C8B-B14F-4D97-AF65-F5344CB8AC3E}">
        <p14:creationId xmlns:p14="http://schemas.microsoft.com/office/powerpoint/2010/main" val="278131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nvPr>
        </p:nvGraphicFramePr>
        <p:xfrm>
          <a:off x="23935" y="980728"/>
          <a:ext cx="820891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React: How React Renders the View?</a:t>
            </a:r>
          </a:p>
        </p:txBody>
      </p:sp>
    </p:spTree>
    <p:extLst>
      <p:ext uri="{BB962C8B-B14F-4D97-AF65-F5344CB8AC3E}">
        <p14:creationId xmlns:p14="http://schemas.microsoft.com/office/powerpoint/2010/main" val="1874161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801" y="150099"/>
            <a:ext cx="8312649" cy="446252"/>
          </a:xfrm>
        </p:spPr>
        <p:txBody>
          <a:bodyPr/>
          <a:lstStyle/>
          <a:p>
            <a:r>
              <a:rPr lang="en-US" dirty="0"/>
              <a:t>JSX (JavaScript and XML)</a:t>
            </a:r>
          </a:p>
        </p:txBody>
      </p:sp>
      <p:sp>
        <p:nvSpPr>
          <p:cNvPr id="3" name="Content Placeholder 2"/>
          <p:cNvSpPr>
            <a:spLocks noGrp="1"/>
          </p:cNvSpPr>
          <p:nvPr>
            <p:ph idx="1"/>
          </p:nvPr>
        </p:nvSpPr>
        <p:spPr>
          <a:xfrm>
            <a:off x="309801" y="596351"/>
            <a:ext cx="8528209" cy="5167863"/>
          </a:xfrm>
        </p:spPr>
        <p:txBody>
          <a:bodyPr/>
          <a:lstStyle/>
          <a:p>
            <a:pPr>
              <a:lnSpc>
                <a:spcPts val="2400"/>
              </a:lnSpc>
            </a:pPr>
            <a:r>
              <a:rPr lang="en-US" dirty="0"/>
              <a:t> is JavaScript syntax extension which looks similar to XML</a:t>
            </a:r>
          </a:p>
          <a:p>
            <a:pPr>
              <a:lnSpc>
                <a:spcPts val="2400"/>
              </a:lnSpc>
            </a:pPr>
            <a:r>
              <a:rPr lang="en-US" dirty="0"/>
              <a:t> looks like HTML but is actually a mix of JavaScript and HTML.</a:t>
            </a:r>
          </a:p>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a:p>
            <a:pPr>
              <a:lnSpc>
                <a:spcPts val="2400"/>
              </a:lnSpc>
            </a:pPr>
            <a:r>
              <a:rPr lang="en-US" dirty="0"/>
              <a:t> It's easier &amp; faster to write JSX, compared to JavaScript.</a:t>
            </a:r>
          </a:p>
          <a:p>
            <a:pPr>
              <a:lnSpc>
                <a:spcPts val="2400"/>
              </a:lnSpc>
            </a:pPr>
            <a:r>
              <a:rPr lang="en-US" dirty="0"/>
              <a:t> JSX code ensures readability &amp; Maintainability.</a:t>
            </a:r>
          </a:p>
          <a:p>
            <a:pPr>
              <a:lnSpc>
                <a:spcPts val="2400"/>
              </a:lnSpc>
            </a:pPr>
            <a:r>
              <a:rPr lang="en-US" dirty="0"/>
              <a:t> JSX finds most of the errors at compilation time, which makes it faster </a:t>
            </a:r>
          </a:p>
          <a:p>
            <a:pPr>
              <a:lnSpc>
                <a:spcPts val="2400"/>
              </a:lnSpc>
              <a:buNone/>
            </a:pPr>
            <a:r>
              <a:rPr lang="en-US" dirty="0"/>
              <a:t>   </a:t>
            </a:r>
            <a:r>
              <a:rPr lang="en-US" dirty="0" err="1"/>
              <a:t>Comparitively</a:t>
            </a:r>
            <a:r>
              <a:rPr lang="en-US" dirty="0"/>
              <a:t> to </a:t>
            </a:r>
            <a:r>
              <a:rPr lang="en-US" dirty="0" err="1"/>
              <a:t>javascript</a:t>
            </a:r>
            <a:r>
              <a:rPr lang="en-US" dirty="0"/>
              <a:t>.</a:t>
            </a:r>
          </a:p>
          <a:p>
            <a:pPr>
              <a:lnSpc>
                <a:spcPts val="2400"/>
              </a:lnSpc>
              <a:buNone/>
            </a:pPr>
            <a:endParaRPr lang="en-US" dirty="0"/>
          </a:p>
          <a:p>
            <a:pPr>
              <a:lnSpc>
                <a:spcPts val="2400"/>
              </a:lnSpc>
              <a:buNone/>
            </a:pPr>
            <a:r>
              <a:rPr lang="en-US" dirty="0"/>
              <a:t>Babel would transform the above JSX code to the required react function as shown:</a:t>
            </a:r>
          </a:p>
        </p:txBody>
      </p:sp>
      <p:grpSp>
        <p:nvGrpSpPr>
          <p:cNvPr id="4" name="Group 3"/>
          <p:cNvGrpSpPr/>
          <p:nvPr/>
        </p:nvGrpSpPr>
        <p:grpSpPr>
          <a:xfrm>
            <a:off x="592698" y="1290807"/>
            <a:ext cx="7245752" cy="1193974"/>
            <a:chOff x="1099594" y="4953965"/>
            <a:chExt cx="7245752" cy="1332536"/>
          </a:xfrm>
        </p:grpSpPr>
        <p:sp>
          <p:nvSpPr>
            <p:cNvPr id="5" name="Rectangle 4"/>
            <p:cNvSpPr/>
            <p:nvPr/>
          </p:nvSpPr>
          <p:spPr>
            <a:xfrm>
              <a:off x="1099594" y="4953965"/>
              <a:ext cx="7245752" cy="13325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1"/>
            <p:cNvSpPr>
              <a:spLocks noChangeArrowheads="1"/>
            </p:cNvSpPr>
            <p:nvPr/>
          </p:nvSpPr>
          <p:spPr bwMode="auto">
            <a:xfrm>
              <a:off x="1377387" y="5113386"/>
              <a:ext cx="679434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b="1" dirty="0" err="1">
                  <a:solidFill>
                    <a:schemeClr val="bg1"/>
                  </a:solidFill>
                  <a:latin typeface="Source Code Pro"/>
                </a:rPr>
                <a:t>var</a:t>
              </a:r>
              <a:r>
                <a:rPr lang="en-US" altLang="en-US" dirty="0">
                  <a:solidFill>
                    <a:schemeClr val="bg1"/>
                  </a:solidFill>
                  <a:latin typeface="Source Code Pro"/>
                </a:rPr>
                <a:t> grp = &lt;div&gt;</a:t>
              </a:r>
              <a:endParaRPr lang="en-US" altLang="en-US" sz="600" dirty="0">
                <a:solidFill>
                  <a:schemeClr val="bg1"/>
                </a:solidFill>
              </a:endParaRPr>
            </a:p>
            <a:p>
              <a:pPr lvl="0" eaLnBrk="0" fontAlgn="base" hangingPunct="0">
                <a:spcBef>
                  <a:spcPct val="0"/>
                </a:spcBef>
                <a:spcAft>
                  <a:spcPct val="0"/>
                </a:spcAft>
              </a:pPr>
              <a:r>
                <a:rPr lang="en-US" altLang="en-US" dirty="0">
                  <a:solidFill>
                    <a:schemeClr val="bg1"/>
                  </a:solidFill>
                  <a:latin typeface="Source Code Pro"/>
                </a:rPr>
                <a:t>  &lt;p&gt;Welcome to </a:t>
              </a:r>
              <a:r>
                <a:rPr lang="en-US" altLang="en-US" dirty="0" err="1">
                  <a:solidFill>
                    <a:schemeClr val="bg1"/>
                  </a:solidFill>
                  <a:latin typeface="Source Code Pro"/>
                </a:rPr>
                <a:t>TutsPlus</a:t>
              </a:r>
              <a:r>
                <a:rPr lang="en-US" altLang="en-US" dirty="0">
                  <a:solidFill>
                    <a:schemeClr val="bg1"/>
                  </a:solidFill>
                  <a:latin typeface="Source Code Pro"/>
                </a:rPr>
                <a:t>&lt;/p&gt;</a:t>
              </a:r>
              <a:endParaRPr lang="en-US" altLang="en-US" sz="600" dirty="0">
                <a:solidFill>
                  <a:schemeClr val="bg1"/>
                </a:solidFill>
              </a:endParaRPr>
            </a:p>
            <a:p>
              <a:pPr lvl="0" eaLnBrk="0" fontAlgn="base" hangingPunct="0">
                <a:spcBef>
                  <a:spcPct val="0"/>
                </a:spcBef>
                <a:spcAft>
                  <a:spcPct val="0"/>
                </a:spcAft>
              </a:pPr>
              <a:r>
                <a:rPr lang="en-US" altLang="en-US" dirty="0">
                  <a:solidFill>
                    <a:schemeClr val="bg1"/>
                  </a:solidFill>
                  <a:latin typeface="Source Code Pro"/>
                </a:rPr>
                <a:t>&lt;/div&gt;;</a:t>
              </a:r>
              <a:endParaRPr lang="en-US" altLang="en-US" sz="4000" dirty="0">
                <a:solidFill>
                  <a:schemeClr val="bg1"/>
                </a:solidFill>
                <a:latin typeface="Arial" panose="020B0604020202020204" pitchFamily="34" charset="0"/>
              </a:endParaRPr>
            </a:p>
          </p:txBody>
        </p:sp>
      </p:grpSp>
      <p:sp>
        <p:nvSpPr>
          <p:cNvPr id="12" name="Rectangle 11"/>
          <p:cNvSpPr/>
          <p:nvPr/>
        </p:nvSpPr>
        <p:spPr>
          <a:xfrm>
            <a:off x="592698" y="5319627"/>
            <a:ext cx="7245752" cy="11939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 name="Rectangle 1"/>
          <p:cNvSpPr>
            <a:spLocks noChangeArrowheads="1"/>
          </p:cNvSpPr>
          <p:nvPr/>
        </p:nvSpPr>
        <p:spPr bwMode="auto">
          <a:xfrm>
            <a:off x="631955" y="5377806"/>
            <a:ext cx="72064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b="1" dirty="0" err="1">
                <a:solidFill>
                  <a:schemeClr val="bg1"/>
                </a:solidFill>
                <a:latin typeface="Source Code Pro"/>
              </a:rPr>
              <a:t>var</a:t>
            </a:r>
            <a:r>
              <a:rPr lang="en-US" altLang="en-US" dirty="0">
                <a:solidFill>
                  <a:schemeClr val="bg1"/>
                </a:solidFill>
                <a:latin typeface="Source Code Pro"/>
              </a:rPr>
              <a:t> grp = </a:t>
            </a:r>
            <a:r>
              <a:rPr lang="en-US" altLang="en-US" dirty="0" err="1">
                <a:solidFill>
                  <a:schemeClr val="bg1"/>
                </a:solidFill>
                <a:latin typeface="Source Code Pro"/>
              </a:rPr>
              <a:t>React.createElement</a:t>
            </a:r>
            <a:r>
              <a:rPr lang="en-US" altLang="en-US" dirty="0">
                <a:solidFill>
                  <a:schemeClr val="bg1"/>
                </a:solidFill>
                <a:latin typeface="Source Code Pro"/>
              </a:rPr>
              <a:t>( "div",  </a:t>
            </a:r>
            <a:r>
              <a:rPr lang="en-US" altLang="en-US" b="1" dirty="0">
                <a:solidFill>
                  <a:schemeClr val="bg1"/>
                </a:solidFill>
                <a:latin typeface="Source Code Pro"/>
              </a:rPr>
              <a:t>null</a:t>
            </a:r>
            <a:r>
              <a:rPr lang="en-US" altLang="en-US" dirty="0">
                <a:solidFill>
                  <a:schemeClr val="bg1"/>
                </a:solidFill>
                <a:latin typeface="Source Code Pro"/>
              </a:rPr>
              <a:t>,  </a:t>
            </a:r>
            <a:r>
              <a:rPr lang="en-US" altLang="en-US" dirty="0" err="1">
                <a:solidFill>
                  <a:schemeClr val="bg1"/>
                </a:solidFill>
                <a:latin typeface="Source Code Pro"/>
              </a:rPr>
              <a:t>React.createElement</a:t>
            </a:r>
            <a:r>
              <a:rPr lang="en-US" altLang="en-US" dirty="0">
                <a:solidFill>
                  <a:schemeClr val="bg1"/>
                </a:solidFill>
                <a:latin typeface="Source Code Pro"/>
              </a:rPr>
              <a:t>(</a:t>
            </a:r>
            <a:endParaRPr lang="en-US" altLang="en-US" sz="800" dirty="0">
              <a:solidFill>
                <a:schemeClr val="bg1"/>
              </a:solidFill>
            </a:endParaRPr>
          </a:p>
          <a:p>
            <a:pPr lvl="0" eaLnBrk="0" fontAlgn="base" hangingPunct="0">
              <a:spcBef>
                <a:spcPct val="0"/>
              </a:spcBef>
              <a:spcAft>
                <a:spcPct val="0"/>
              </a:spcAft>
            </a:pPr>
            <a:r>
              <a:rPr lang="en-US" altLang="en-US" dirty="0">
                <a:solidFill>
                  <a:schemeClr val="bg1"/>
                </a:solidFill>
                <a:latin typeface="Source Code Pro"/>
              </a:rPr>
              <a:t>    "p",  </a:t>
            </a:r>
            <a:r>
              <a:rPr lang="en-US" altLang="en-US" b="1" dirty="0">
                <a:solidFill>
                  <a:schemeClr val="bg1"/>
                </a:solidFill>
                <a:latin typeface="Source Code Pro"/>
              </a:rPr>
              <a:t>null</a:t>
            </a:r>
            <a:r>
              <a:rPr lang="en-US" altLang="en-US" dirty="0">
                <a:solidFill>
                  <a:schemeClr val="bg1"/>
                </a:solidFill>
                <a:latin typeface="Source Code Pro"/>
              </a:rPr>
              <a:t>, "Welcome to </a:t>
            </a:r>
            <a:r>
              <a:rPr lang="en-US" altLang="en-US" dirty="0" err="1">
                <a:solidFill>
                  <a:schemeClr val="bg1"/>
                </a:solidFill>
                <a:latin typeface="Source Code Pro"/>
              </a:rPr>
              <a:t>TutsPlus</a:t>
            </a:r>
            <a:r>
              <a:rPr lang="en-US" altLang="en-US" dirty="0">
                <a:solidFill>
                  <a:schemeClr val="bg1"/>
                </a:solidFill>
                <a:latin typeface="Source Code Pro"/>
              </a:rPr>
              <a:t>"  ) );w</a:t>
            </a:r>
            <a:endParaRPr lang="en-US" altLang="en-US" sz="4000" dirty="0">
              <a:solidFill>
                <a:schemeClr val="bg1"/>
              </a:solidFill>
              <a:latin typeface="Arial" panose="020B0604020202020204" pitchFamily="34" charset="0"/>
            </a:endParaRPr>
          </a:p>
        </p:txBody>
      </p:sp>
    </p:spTree>
    <p:extLst>
      <p:ext uri="{BB962C8B-B14F-4D97-AF65-F5344CB8AC3E}">
        <p14:creationId xmlns:p14="http://schemas.microsoft.com/office/powerpoint/2010/main" val="328454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70583"/>
            <a:ext cx="8312649" cy="859536"/>
          </a:xfrm>
        </p:spPr>
        <p:txBody>
          <a:bodyPr>
            <a:normAutofit/>
          </a:bodyPr>
          <a:lstStyle/>
          <a:p>
            <a:r>
              <a:rPr lang="en-US" sz="2800" dirty="0"/>
              <a:t>React Element</a:t>
            </a:r>
          </a:p>
        </p:txBody>
      </p:sp>
      <p:sp>
        <p:nvSpPr>
          <p:cNvPr id="3" name="Content Placeholder 2"/>
          <p:cNvSpPr>
            <a:spLocks noGrp="1"/>
          </p:cNvSpPr>
          <p:nvPr>
            <p:ph idx="1"/>
          </p:nvPr>
        </p:nvSpPr>
        <p:spPr>
          <a:xfrm>
            <a:off x="230288" y="671445"/>
            <a:ext cx="8528209" cy="5530572"/>
          </a:xfrm>
        </p:spPr>
        <p:txBody>
          <a:bodyPr/>
          <a:lstStyle/>
          <a:p>
            <a:r>
              <a:rPr lang="en-US" i="1" dirty="0"/>
              <a:t> A React element describes what you want to see on the screen</a:t>
            </a:r>
            <a:r>
              <a:rPr lang="en-US" dirty="0"/>
              <a:t>. </a:t>
            </a:r>
          </a:p>
          <a:p>
            <a:endParaRPr lang="en-US" dirty="0"/>
          </a:p>
          <a:p>
            <a:r>
              <a:rPr lang="en-US" i="1" dirty="0"/>
              <a:t> A React element is an object representation of a DOM node</a:t>
            </a:r>
            <a:r>
              <a:rPr lang="en-US" dirty="0"/>
              <a:t>. </a:t>
            </a:r>
          </a:p>
          <a:p>
            <a:endParaRPr lang="en-US" dirty="0"/>
          </a:p>
          <a:p>
            <a:pPr lvl="2"/>
            <a:r>
              <a:rPr lang="en-US" dirty="0"/>
              <a:t>JavaScript objects are lightweight</a:t>
            </a:r>
          </a:p>
          <a:p>
            <a:pPr lvl="3"/>
            <a:r>
              <a:rPr lang="en-US" dirty="0"/>
              <a:t>So React can create and destroy these elements without too much overhead.</a:t>
            </a:r>
          </a:p>
          <a:p>
            <a:pPr lvl="1"/>
            <a:endParaRPr lang="en-US" dirty="0"/>
          </a:p>
          <a:p>
            <a:pPr lvl="2"/>
            <a:r>
              <a:rPr lang="en-US" dirty="0"/>
              <a:t>React is easily analyzes the object, for changes in previous Object with current, and then updates the actual DOM only where those changes occurred.</a:t>
            </a:r>
          </a:p>
          <a:p>
            <a:pPr lvl="1"/>
            <a:endParaRPr lang="en-US" dirty="0"/>
          </a:p>
          <a:p>
            <a:pPr lvl="2"/>
            <a:r>
              <a:rPr lang="en-US" dirty="0"/>
              <a:t>JSX produces React "elements“. A similar given below code snippet can be created using a method ‘</a:t>
            </a:r>
            <a:r>
              <a:rPr lang="en-US" dirty="0" err="1"/>
              <a:t>createElement</a:t>
            </a:r>
            <a:r>
              <a:rPr lang="en-US" dirty="0"/>
              <a:t>()’, which we will see in the later slides.</a:t>
            </a:r>
          </a:p>
          <a:p>
            <a:pPr lvl="1"/>
            <a:endParaRPr lang="en-US" dirty="0"/>
          </a:p>
          <a:p>
            <a:pPr lvl="1"/>
            <a:endParaRPr lang="en-US" dirty="0"/>
          </a:p>
          <a:p>
            <a:pPr lvl="1"/>
            <a:endParaRPr lang="en-US" dirty="0"/>
          </a:p>
          <a:p>
            <a:pPr lvl="1"/>
            <a:endParaRPr lang="en-US" dirty="0"/>
          </a:p>
          <a:p>
            <a:pPr lvl="1"/>
            <a:r>
              <a:rPr lang="en-US" dirty="0"/>
              <a:t>Output of above code will render –</a:t>
            </a:r>
          </a:p>
          <a:p>
            <a:pPr lvl="1"/>
            <a:endParaRPr lang="en-US" dirty="0"/>
          </a:p>
          <a:p>
            <a:pPr lvl="1"/>
            <a:endParaRPr lang="en-US" dirty="0"/>
          </a:p>
          <a:p>
            <a:pPr lvl="1"/>
            <a:endParaRPr lang="en-US" dirty="0"/>
          </a:p>
          <a:p>
            <a:pPr lvl="1"/>
            <a:r>
              <a:rPr lang="en-US" dirty="0"/>
              <a:t>And when it’s rendered to the DOM will be like</a:t>
            </a:r>
          </a:p>
        </p:txBody>
      </p:sp>
      <p:grpSp>
        <p:nvGrpSpPr>
          <p:cNvPr id="4" name="Group 3"/>
          <p:cNvGrpSpPr/>
          <p:nvPr/>
        </p:nvGrpSpPr>
        <p:grpSpPr>
          <a:xfrm>
            <a:off x="1099594" y="3478697"/>
            <a:ext cx="7245752" cy="735495"/>
            <a:chOff x="1099594" y="4953965"/>
            <a:chExt cx="7245752" cy="1332536"/>
          </a:xfrm>
        </p:grpSpPr>
        <p:sp>
          <p:nvSpPr>
            <p:cNvPr id="5" name="Rectangle 4"/>
            <p:cNvSpPr/>
            <p:nvPr/>
          </p:nvSpPr>
          <p:spPr>
            <a:xfrm>
              <a:off x="1099594" y="4953965"/>
              <a:ext cx="7245752" cy="13325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1"/>
            <p:cNvSpPr>
              <a:spLocks noChangeArrowheads="1"/>
            </p:cNvSpPr>
            <p:nvPr/>
          </p:nvSpPr>
          <p:spPr bwMode="auto">
            <a:xfrm>
              <a:off x="1732987" y="5132416"/>
              <a:ext cx="5836213" cy="100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b="1" dirty="0" err="1">
                  <a:solidFill>
                    <a:srgbClr val="0077AA"/>
                  </a:solidFill>
                  <a:latin typeface="Courier New" panose="02070309020205020404" pitchFamily="49" charset="0"/>
                </a:rPr>
                <a:t>const</a:t>
              </a:r>
              <a:r>
                <a:rPr lang="en-US" b="1" dirty="0">
                  <a:solidFill>
                    <a:srgbClr val="333333"/>
                  </a:solidFill>
                  <a:latin typeface="Courier New" panose="02070309020205020404" pitchFamily="49" charset="0"/>
                </a:rPr>
                <a:t> </a:t>
              </a:r>
              <a:r>
                <a:rPr lang="en-US" b="1" dirty="0">
                  <a:solidFill>
                    <a:schemeClr val="bg1"/>
                  </a:solidFill>
                  <a:latin typeface="Courier New" panose="02070309020205020404" pitchFamily="49" charset="0"/>
                </a:rPr>
                <a:t>element</a:t>
              </a:r>
              <a:r>
                <a:rPr lang="en-US" b="1" dirty="0">
                  <a:solidFill>
                    <a:srgbClr val="333333"/>
                  </a:solidFill>
                  <a:latin typeface="Courier New" panose="02070309020205020404" pitchFamily="49" charset="0"/>
                </a:rPr>
                <a:t> </a:t>
              </a:r>
              <a:r>
                <a:rPr lang="en-US" b="1" dirty="0">
                  <a:solidFill>
                    <a:srgbClr val="A67F59"/>
                  </a:solidFill>
                  <a:latin typeface="Courier New" panose="02070309020205020404" pitchFamily="49" charset="0"/>
                </a:rPr>
                <a:t>=</a:t>
              </a:r>
              <a:r>
                <a:rPr lang="en-US" b="1" dirty="0">
                  <a:solidFill>
                    <a:srgbClr val="333333"/>
                  </a:solidFill>
                  <a:latin typeface="Courier New" panose="02070309020205020404" pitchFamily="49" charset="0"/>
                </a:rPr>
                <a:t> </a:t>
              </a:r>
              <a:r>
                <a:rPr lang="en-US" b="1" dirty="0" err="1">
                  <a:solidFill>
                    <a:schemeClr val="bg1"/>
                  </a:solidFill>
                  <a:latin typeface="Courier New" panose="02070309020205020404" pitchFamily="49" charset="0"/>
                </a:rPr>
                <a:t>React</a:t>
              </a:r>
              <a:r>
                <a:rPr lang="en-US" b="1" dirty="0" err="1">
                  <a:solidFill>
                    <a:srgbClr val="999999"/>
                  </a:solidFill>
                  <a:latin typeface="Courier New" panose="02070309020205020404" pitchFamily="49" charset="0"/>
                </a:rPr>
                <a:t>.</a:t>
              </a:r>
              <a:r>
                <a:rPr lang="en-US" b="1" dirty="0" err="1">
                  <a:solidFill>
                    <a:srgbClr val="DD4A68"/>
                  </a:solidFill>
                  <a:latin typeface="Courier New" panose="02070309020205020404" pitchFamily="49" charset="0"/>
                </a:rPr>
                <a:t>createElement</a:t>
              </a:r>
              <a:r>
                <a:rPr lang="en-US" b="1" dirty="0">
                  <a:solidFill>
                    <a:srgbClr val="999999"/>
                  </a:solidFill>
                  <a:latin typeface="Courier New" panose="02070309020205020404" pitchFamily="49" charset="0"/>
                </a:rPr>
                <a:t>(</a:t>
              </a:r>
              <a:r>
                <a:rPr lang="en-US" b="1" dirty="0">
                  <a:solidFill>
                    <a:srgbClr val="333333"/>
                  </a:solidFill>
                  <a:latin typeface="Courier New" panose="02070309020205020404" pitchFamily="49" charset="0"/>
                </a:rPr>
                <a:t> </a:t>
              </a:r>
              <a:r>
                <a:rPr lang="en-US" b="1" dirty="0">
                  <a:solidFill>
                    <a:srgbClr val="669900"/>
                  </a:solidFill>
                  <a:latin typeface="Courier New" panose="02070309020205020404" pitchFamily="49" charset="0"/>
                </a:rPr>
                <a:t>'div'</a:t>
              </a:r>
              <a:r>
                <a:rPr lang="en-US" b="1" dirty="0">
                  <a:solidFill>
                    <a:srgbClr val="999999"/>
                  </a:solidFill>
                  <a:latin typeface="Courier New" panose="02070309020205020404" pitchFamily="49" charset="0"/>
                </a:rPr>
                <a:t>,</a:t>
              </a:r>
              <a:r>
                <a:rPr lang="en-US" b="1" dirty="0">
                  <a:solidFill>
                    <a:srgbClr val="333333"/>
                  </a:solidFill>
                  <a:latin typeface="Courier New" panose="02070309020205020404" pitchFamily="49" charset="0"/>
                </a:rPr>
                <a:t> </a:t>
              </a:r>
              <a:r>
                <a:rPr lang="en-US" b="1" dirty="0">
                  <a:solidFill>
                    <a:srgbClr val="999999"/>
                  </a:solidFill>
                  <a:latin typeface="Courier New" panose="02070309020205020404" pitchFamily="49" charset="0"/>
                </a:rPr>
                <a:t>{</a:t>
              </a:r>
              <a:r>
                <a:rPr lang="en-US" b="1" dirty="0">
                  <a:solidFill>
                    <a:schemeClr val="bg1"/>
                  </a:solidFill>
                  <a:latin typeface="Courier New" panose="02070309020205020404" pitchFamily="49" charset="0"/>
                </a:rPr>
                <a:t>id</a:t>
              </a:r>
              <a:r>
                <a:rPr lang="en-US" b="1" dirty="0">
                  <a:solidFill>
                    <a:srgbClr val="999999"/>
                  </a:solidFill>
                  <a:latin typeface="Courier New" panose="02070309020205020404" pitchFamily="49" charset="0"/>
                </a:rPr>
                <a:t>:</a:t>
              </a:r>
              <a:r>
                <a:rPr lang="en-US" b="1" dirty="0">
                  <a:solidFill>
                    <a:srgbClr val="333333"/>
                  </a:solidFill>
                  <a:latin typeface="Courier New" panose="02070309020205020404" pitchFamily="49" charset="0"/>
                </a:rPr>
                <a:t> </a:t>
              </a:r>
              <a:r>
                <a:rPr lang="en-US" b="1" dirty="0">
                  <a:solidFill>
                    <a:srgbClr val="669900"/>
                  </a:solidFill>
                  <a:latin typeface="Courier New" panose="02070309020205020404" pitchFamily="49" charset="0"/>
                </a:rPr>
                <a:t>'login-</a:t>
              </a:r>
              <a:r>
                <a:rPr lang="en-US" b="1" dirty="0" err="1">
                  <a:solidFill>
                    <a:srgbClr val="669900"/>
                  </a:solidFill>
                  <a:latin typeface="Courier New" panose="02070309020205020404" pitchFamily="49" charset="0"/>
                </a:rPr>
                <a:t>btn</a:t>
              </a:r>
              <a:r>
                <a:rPr lang="en-US" b="1" dirty="0">
                  <a:solidFill>
                    <a:srgbClr val="669900"/>
                  </a:solidFill>
                  <a:latin typeface="Courier New" panose="02070309020205020404" pitchFamily="49" charset="0"/>
                </a:rPr>
                <a:t>'</a:t>
              </a:r>
              <a:r>
                <a:rPr lang="en-US" b="1" dirty="0">
                  <a:solidFill>
                    <a:srgbClr val="999999"/>
                  </a:solidFill>
                  <a:latin typeface="Courier New" panose="02070309020205020404" pitchFamily="49" charset="0"/>
                </a:rPr>
                <a:t>},</a:t>
              </a:r>
              <a:r>
                <a:rPr lang="en-US" b="1" dirty="0">
                  <a:solidFill>
                    <a:srgbClr val="333333"/>
                  </a:solidFill>
                  <a:latin typeface="Courier New" panose="02070309020205020404" pitchFamily="49" charset="0"/>
                </a:rPr>
                <a:t> </a:t>
              </a:r>
              <a:r>
                <a:rPr lang="en-US" b="1" dirty="0">
                  <a:solidFill>
                    <a:srgbClr val="669900"/>
                  </a:solidFill>
                  <a:latin typeface="Courier New" panose="02070309020205020404" pitchFamily="49" charset="0"/>
                </a:rPr>
                <a:t>'Login'</a:t>
              </a:r>
              <a:r>
                <a:rPr lang="en-US" b="1" dirty="0">
                  <a:solidFill>
                    <a:srgbClr val="333333"/>
                  </a:solidFill>
                  <a:latin typeface="Courier New" panose="02070309020205020404" pitchFamily="49" charset="0"/>
                </a:rPr>
                <a:t> </a:t>
              </a:r>
              <a:r>
                <a:rPr lang="en-US" b="1" dirty="0">
                  <a:solidFill>
                    <a:srgbClr val="999999"/>
                  </a:solidFill>
                  <a:latin typeface="Courier New" panose="02070309020205020404" pitchFamily="49" charset="0"/>
                </a:rPr>
                <a:t>);</a:t>
              </a:r>
              <a:r>
                <a:rPr lang="en-US" b="1" dirty="0"/>
                <a:t>)</a:t>
              </a:r>
              <a:endParaRPr kumimoji="0" lang="en-US" altLang="en-US" sz="4800" b="1" i="0" u="none" strike="noStrike" cap="none" normalizeH="0" baseline="0" dirty="0">
                <a:ln>
                  <a:noFill/>
                </a:ln>
                <a:solidFill>
                  <a:schemeClr val="tx1"/>
                </a:solidFill>
                <a:effectLst/>
                <a:latin typeface="Arial" panose="020B0604020202020204" pitchFamily="34" charset="0"/>
              </a:endParaRPr>
            </a:p>
          </p:txBody>
        </p:sp>
      </p:grpSp>
      <p:grpSp>
        <p:nvGrpSpPr>
          <p:cNvPr id="12" name="Group 11"/>
          <p:cNvGrpSpPr/>
          <p:nvPr/>
        </p:nvGrpSpPr>
        <p:grpSpPr>
          <a:xfrm>
            <a:off x="1099594" y="4611755"/>
            <a:ext cx="7245752" cy="576471"/>
            <a:chOff x="1099594" y="4611755"/>
            <a:chExt cx="7245752" cy="576471"/>
          </a:xfrm>
        </p:grpSpPr>
        <p:sp>
          <p:nvSpPr>
            <p:cNvPr id="8" name="Rectangle 7"/>
            <p:cNvSpPr/>
            <p:nvPr/>
          </p:nvSpPr>
          <p:spPr>
            <a:xfrm>
              <a:off x="1099594" y="4611755"/>
              <a:ext cx="7245752" cy="5764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p:cNvSpPr txBox="1"/>
            <p:nvPr/>
          </p:nvSpPr>
          <p:spPr>
            <a:xfrm>
              <a:off x="1099594" y="4711148"/>
              <a:ext cx="7020676" cy="369332"/>
            </a:xfrm>
            <a:prstGeom prst="rect">
              <a:avLst/>
            </a:prstGeom>
            <a:noFill/>
          </p:spPr>
          <p:txBody>
            <a:bodyPr wrap="square" rtlCol="0">
              <a:spAutoFit/>
            </a:bodyPr>
            <a:lstStyle/>
            <a:p>
              <a:pPr algn="ctr"/>
              <a:r>
                <a:rPr lang="en-US" dirty="0">
                  <a:solidFill>
                    <a:schemeClr val="bg1"/>
                  </a:solidFill>
                </a:rPr>
                <a:t>{ type: 'div', props: { children: 'Login', id: 'login-</a:t>
              </a:r>
              <a:r>
                <a:rPr lang="en-US" dirty="0" err="1">
                  <a:solidFill>
                    <a:schemeClr val="bg1"/>
                  </a:solidFill>
                </a:rPr>
                <a:t>btn</a:t>
              </a:r>
              <a:r>
                <a:rPr lang="en-US" dirty="0">
                  <a:solidFill>
                    <a:schemeClr val="bg1"/>
                  </a:solidFill>
                </a:rPr>
                <a:t>' } }</a:t>
              </a:r>
            </a:p>
          </p:txBody>
        </p:sp>
      </p:grpSp>
      <p:grpSp>
        <p:nvGrpSpPr>
          <p:cNvPr id="13" name="Group 12"/>
          <p:cNvGrpSpPr/>
          <p:nvPr/>
        </p:nvGrpSpPr>
        <p:grpSpPr>
          <a:xfrm>
            <a:off x="1099594" y="5685181"/>
            <a:ext cx="7245752" cy="576471"/>
            <a:chOff x="1099594" y="4611755"/>
            <a:chExt cx="7245752" cy="576471"/>
          </a:xfrm>
        </p:grpSpPr>
        <p:sp>
          <p:nvSpPr>
            <p:cNvPr id="14" name="Rectangle 13"/>
            <p:cNvSpPr/>
            <p:nvPr/>
          </p:nvSpPr>
          <p:spPr>
            <a:xfrm>
              <a:off x="1099594" y="4611755"/>
              <a:ext cx="7245752" cy="5764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TextBox 14"/>
            <p:cNvSpPr txBox="1"/>
            <p:nvPr/>
          </p:nvSpPr>
          <p:spPr>
            <a:xfrm>
              <a:off x="1099594" y="4711148"/>
              <a:ext cx="7020676" cy="400110"/>
            </a:xfrm>
            <a:prstGeom prst="rect">
              <a:avLst/>
            </a:prstGeom>
            <a:noFill/>
          </p:spPr>
          <p:txBody>
            <a:bodyPr wrap="square" rtlCol="0">
              <a:spAutoFit/>
            </a:bodyPr>
            <a:lstStyle/>
            <a:p>
              <a:pPr lvl="0" eaLnBrk="0" fontAlgn="base" hangingPunct="0">
                <a:spcBef>
                  <a:spcPct val="0"/>
                </a:spcBef>
                <a:spcAft>
                  <a:spcPct val="0"/>
                </a:spcAft>
              </a:pPr>
              <a:r>
                <a:rPr lang="en-US" altLang="en-US" sz="2000" b="1" dirty="0">
                  <a:solidFill>
                    <a:srgbClr val="999999"/>
                  </a:solidFill>
                  <a:latin typeface="Courier New" panose="02070309020205020404" pitchFamily="49" charset="0"/>
                  <a:cs typeface="Courier New" panose="02070309020205020404" pitchFamily="49" charset="0"/>
                </a:rPr>
                <a:t>&lt;</a:t>
              </a:r>
              <a:r>
                <a:rPr lang="en-US" altLang="en-US" sz="2000" b="1" dirty="0">
                  <a:solidFill>
                    <a:srgbClr val="990055"/>
                  </a:solidFill>
                  <a:latin typeface="Courier New" panose="02070309020205020404" pitchFamily="49" charset="0"/>
                  <a:cs typeface="Courier New" panose="02070309020205020404" pitchFamily="49" charset="0"/>
                </a:rPr>
                <a:t>div </a:t>
              </a:r>
              <a:r>
                <a:rPr lang="en-US" altLang="en-US" sz="2000" b="1" dirty="0">
                  <a:solidFill>
                    <a:srgbClr val="669900"/>
                  </a:solidFill>
                  <a:latin typeface="Courier New" panose="02070309020205020404" pitchFamily="49" charset="0"/>
                  <a:cs typeface="Courier New" panose="02070309020205020404" pitchFamily="49" charset="0"/>
                </a:rPr>
                <a:t>id</a:t>
              </a:r>
              <a:r>
                <a:rPr lang="en-US" altLang="en-US" sz="2000" b="1" dirty="0">
                  <a:solidFill>
                    <a:srgbClr val="999999"/>
                  </a:solidFill>
                  <a:latin typeface="Courier New" panose="02070309020205020404" pitchFamily="49" charset="0"/>
                  <a:cs typeface="Courier New" panose="02070309020205020404" pitchFamily="49" charset="0"/>
                </a:rPr>
                <a:t>='</a:t>
              </a:r>
              <a:r>
                <a:rPr lang="en-US" altLang="en-US" sz="2000" b="1" dirty="0">
                  <a:solidFill>
                    <a:srgbClr val="0077AA"/>
                  </a:solidFill>
                  <a:latin typeface="Courier New" panose="02070309020205020404" pitchFamily="49" charset="0"/>
                  <a:cs typeface="Courier New" panose="02070309020205020404" pitchFamily="49" charset="0"/>
                </a:rPr>
                <a:t>login-</a:t>
              </a:r>
              <a:r>
                <a:rPr lang="en-US" altLang="en-US" sz="2000" b="1" dirty="0" err="1">
                  <a:solidFill>
                    <a:srgbClr val="0077AA"/>
                  </a:solidFill>
                  <a:latin typeface="Courier New" panose="02070309020205020404" pitchFamily="49" charset="0"/>
                  <a:cs typeface="Courier New" panose="02070309020205020404" pitchFamily="49" charset="0"/>
                </a:rPr>
                <a:t>btn</a:t>
              </a:r>
              <a:r>
                <a:rPr lang="en-US" altLang="en-US" sz="2000" b="1" dirty="0">
                  <a:solidFill>
                    <a:srgbClr val="999999"/>
                  </a:solidFill>
                  <a:latin typeface="Courier New" panose="02070309020205020404" pitchFamily="49" charset="0"/>
                  <a:cs typeface="Courier New" panose="02070309020205020404" pitchFamily="49" charset="0"/>
                </a:rPr>
                <a:t>'&gt;</a:t>
              </a:r>
              <a:r>
                <a:rPr lang="en-US" altLang="en-US" sz="2000" b="1" dirty="0">
                  <a:solidFill>
                    <a:schemeClr val="bg1"/>
                  </a:solidFill>
                  <a:latin typeface="Courier New" panose="02070309020205020404" pitchFamily="49" charset="0"/>
                  <a:cs typeface="Courier New" panose="02070309020205020404" pitchFamily="49" charset="0"/>
                </a:rPr>
                <a:t>Login</a:t>
              </a:r>
              <a:r>
                <a:rPr lang="en-US" altLang="en-US" sz="2000" b="1" dirty="0">
                  <a:solidFill>
                    <a:srgbClr val="999999"/>
                  </a:solidFill>
                  <a:latin typeface="Courier New" panose="02070309020205020404" pitchFamily="49" charset="0"/>
                  <a:cs typeface="Courier New" panose="02070309020205020404" pitchFamily="49" charset="0"/>
                </a:rPr>
                <a:t>&lt;/</a:t>
              </a:r>
              <a:r>
                <a:rPr lang="en-US" altLang="en-US" sz="2000" b="1" dirty="0">
                  <a:solidFill>
                    <a:srgbClr val="990055"/>
                  </a:solidFill>
                  <a:latin typeface="Courier New" panose="02070309020205020404" pitchFamily="49" charset="0"/>
                  <a:cs typeface="Courier New" panose="02070309020205020404" pitchFamily="49" charset="0"/>
                </a:rPr>
                <a:t>div</a:t>
              </a:r>
              <a:r>
                <a:rPr lang="en-US" altLang="en-US" sz="2000" b="1" dirty="0">
                  <a:solidFill>
                    <a:srgbClr val="999999"/>
                  </a:solidFill>
                  <a:latin typeface="Courier New" panose="02070309020205020404" pitchFamily="49" charset="0"/>
                  <a:cs typeface="Courier New" panose="02070309020205020404" pitchFamily="49" charset="0"/>
                </a:rPr>
                <a:t>&gt;</a:t>
              </a:r>
              <a:r>
                <a:rPr lang="en-US" altLang="en-US" sz="2000" b="1" dirty="0">
                  <a:solidFill>
                    <a:srgbClr val="333333"/>
                  </a:solidFill>
                  <a:latin typeface="Courier New" panose="02070309020205020404" pitchFamily="49" charset="0"/>
                  <a:cs typeface="Courier New" panose="02070309020205020404" pitchFamily="49" charset="0"/>
                </a:rPr>
                <a:t> </a:t>
              </a:r>
              <a:endParaRPr lang="en-US" altLang="en-US" sz="900" b="1" dirty="0"/>
            </a:p>
          </p:txBody>
        </p:sp>
      </p:grpSp>
      <p:sp>
        <p:nvSpPr>
          <p:cNvPr id="16" name="Rectangle 1"/>
          <p:cNvSpPr>
            <a:spLocks noChangeArrowheads="1"/>
          </p:cNvSpPr>
          <p:nvPr/>
        </p:nvSpPr>
        <p:spPr bwMode="auto">
          <a:xfrm>
            <a:off x="0" y="-2487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63161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5C2EAA41-28B2-470E-A286-E51C030496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web services template</Template>
  <TotalTime>3302</TotalTime>
  <Words>931</Words>
  <Application>Microsoft Office PowerPoint</Application>
  <PresentationFormat>On-screen Show (4:3)</PresentationFormat>
  <Paragraphs>223</Paragraphs>
  <Slides>18</Slides>
  <Notes>14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30" baseType="lpstr">
      <vt:lpstr>-apple-system</vt:lpstr>
      <vt:lpstr>Arial</vt:lpstr>
      <vt:lpstr>Calibri</vt:lpstr>
      <vt:lpstr>Candara</vt:lpstr>
      <vt:lpstr>Courier New</vt:lpstr>
      <vt:lpstr>Oxygen</vt:lpstr>
      <vt:lpstr>Source Code Pro</vt:lpstr>
      <vt:lpstr>source-code-pro</vt:lpstr>
      <vt:lpstr>Verdana</vt:lpstr>
      <vt:lpstr>Wingdings</vt:lpstr>
      <vt:lpstr>Section slides</vt:lpstr>
      <vt:lpstr>think-cell Slide</vt:lpstr>
      <vt:lpstr>JSX and the Virtual DOM </vt:lpstr>
      <vt:lpstr>Lesson Objectives</vt:lpstr>
      <vt:lpstr>PowerPoint Presentation</vt:lpstr>
      <vt:lpstr>PowerPoint Presentation</vt:lpstr>
      <vt:lpstr>PowerPoint Presentation</vt:lpstr>
      <vt:lpstr>How Virtual DOM Works?</vt:lpstr>
      <vt:lpstr>React: How React Renders the View?</vt:lpstr>
      <vt:lpstr>JSX (JavaScript and XML)</vt:lpstr>
      <vt:lpstr>React Element</vt:lpstr>
      <vt:lpstr>ReactDOM.render</vt:lpstr>
      <vt:lpstr>React.createElement</vt:lpstr>
      <vt:lpstr>Demo</vt:lpstr>
      <vt:lpstr>JSX Attributes Expressions</vt:lpstr>
      <vt:lpstr>JSX Conditional Child Expressions </vt:lpstr>
      <vt:lpstr>Demo</vt:lpstr>
      <vt:lpstr>Summary</vt:lpstr>
      <vt:lpstr>Summary</vt:lpstr>
      <vt:lpstr>review</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Kathiresan</dc:creator>
  <cp:lastModifiedBy>Gangai, Nandkumar</cp:lastModifiedBy>
  <cp:revision>132</cp:revision>
  <dcterms:created xsi:type="dcterms:W3CDTF">2018-04-04T04:32:40Z</dcterms:created>
  <dcterms:modified xsi:type="dcterms:W3CDTF">2018-08-11T05:06:24Z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