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8"/>
  </p:notesMasterIdLst>
  <p:handoutMasterIdLst>
    <p:handoutMasterId r:id="rId29"/>
  </p:handoutMasterIdLst>
  <p:sldIdLst>
    <p:sldId id="328" r:id="rId5"/>
    <p:sldId id="259" r:id="rId6"/>
    <p:sldId id="326" r:id="rId7"/>
    <p:sldId id="327" r:id="rId8"/>
    <p:sldId id="285" r:id="rId9"/>
    <p:sldId id="302" r:id="rId10"/>
    <p:sldId id="286" r:id="rId11"/>
    <p:sldId id="305" r:id="rId12"/>
    <p:sldId id="315" r:id="rId13"/>
    <p:sldId id="316" r:id="rId14"/>
    <p:sldId id="317" r:id="rId15"/>
    <p:sldId id="318" r:id="rId16"/>
    <p:sldId id="329" r:id="rId17"/>
    <p:sldId id="319" r:id="rId18"/>
    <p:sldId id="320" r:id="rId19"/>
    <p:sldId id="321" r:id="rId20"/>
    <p:sldId id="330" r:id="rId21"/>
    <p:sldId id="322" r:id="rId22"/>
    <p:sldId id="323" r:id="rId23"/>
    <p:sldId id="324" r:id="rId24"/>
    <p:sldId id="331" r:id="rId25"/>
    <p:sldId id="332" r:id="rId26"/>
    <p:sldId id="33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32" autoAdjust="0"/>
  </p:normalViewPr>
  <p:slideViewPr>
    <p:cSldViewPr snapToGrid="0" showGuides="1">
      <p:cViewPr varScale="1">
        <p:scale>
          <a:sx n="51" d="100"/>
          <a:sy n="51" d="100"/>
        </p:scale>
        <p:origin x="1744"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npmjs.com/package/prop-typ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beljs.io/repl/#?presets=react&amp;code_lz=GYVwdgxgLglg9mABACwKYBt1wBQEpEDeAUIogE6pQhlIA8AJjAG4B8AEhlogO5xnr0AhLQD0jVgG4iAXyJ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251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Invokes a function on every immediate child contained within children with this set to thisArg.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a keyed fragment or array it will be traversed: the function will never be passed the container objects.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null or undefined, returns null or undefined rather than an array.</a:t>
            </a:r>
          </a:p>
          <a:p>
            <a:endParaRPr lang="en-US" dirty="0"/>
          </a:p>
        </p:txBody>
      </p:sp>
    </p:spTree>
    <p:extLst>
      <p:ext uri="{BB962C8B-B14F-4D97-AF65-F5344CB8AC3E}">
        <p14:creationId xmlns:p14="http://schemas.microsoft.com/office/powerpoint/2010/main" val="164571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Invokes a function on every immediate child contained within children with this set to thisArg.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a keyed fragment or array it will be traversed: the function will never be passed the container objects.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null or undefined, returns null or undefined rather than an array.</a:t>
            </a:r>
          </a:p>
          <a:p>
            <a:endParaRPr lang="en-US" dirty="0"/>
          </a:p>
        </p:txBody>
      </p:sp>
    </p:spTree>
    <p:extLst>
      <p:ext uri="{BB962C8B-B14F-4D97-AF65-F5344CB8AC3E}">
        <p14:creationId xmlns:p14="http://schemas.microsoft.com/office/powerpoint/2010/main" val="732872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Invokes a function on every immediate child contained within children with this set to thisArg.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a keyed fragment or array it will be traversed: the function will never be passed the container objects.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null or undefined, returns null or undefined rather than an array.</a:t>
            </a:r>
          </a:p>
          <a:p>
            <a:endParaRPr lang="en-US" dirty="0"/>
          </a:p>
        </p:txBody>
      </p:sp>
    </p:spTree>
    <p:extLst>
      <p:ext uri="{BB962C8B-B14F-4D97-AF65-F5344CB8AC3E}">
        <p14:creationId xmlns:p14="http://schemas.microsoft.com/office/powerpoint/2010/main" val="343337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7037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Once</a:t>
            </a:r>
            <a:r>
              <a:rPr lang="en-US" baseline="0" dirty="0"/>
              <a:t> you store data in props cannot change the data, its read only info</a:t>
            </a:r>
          </a:p>
          <a:p>
            <a:r>
              <a:rPr lang="en-US" baseline="0" dirty="0"/>
              <a:t>Can be shared with other components also</a:t>
            </a:r>
          </a:p>
          <a:p>
            <a:endParaRPr lang="en-US" baseline="0" dirty="0"/>
          </a:p>
          <a:p>
            <a:r>
              <a:rPr lang="en-US" baseline="0" dirty="0"/>
              <a:t>Props without using </a:t>
            </a:r>
            <a:r>
              <a:rPr lang="en-US" baseline="0" dirty="0" err="1"/>
              <a:t>jsx</a:t>
            </a:r>
            <a:r>
              <a:rPr lang="en-US" baseline="0" dirty="0"/>
              <a:t> :</a:t>
            </a:r>
          </a:p>
          <a:p>
            <a:endParaRPr lang="en-US" baseline="0" dirty="0"/>
          </a:p>
          <a:p>
            <a:r>
              <a:rPr lang="en-US" dirty="0" err="1"/>
              <a:t>React.createElement</a:t>
            </a:r>
            <a:r>
              <a:rPr lang="en-US" dirty="0"/>
              <a:t>(</a:t>
            </a:r>
            <a:r>
              <a:rPr lang="en-US" sz="1000" b="1" i="1" kern="1200" dirty="0">
                <a:solidFill>
                  <a:schemeClr val="tx1"/>
                </a:solidFill>
                <a:effectLst/>
                <a:latin typeface="Arial" pitchFamily="34" charset="0"/>
                <a:ea typeface="+mn-ea"/>
                <a:cs typeface="Arial" pitchFamily="34" charset="0"/>
              </a:rPr>
              <a:t>Hello</a:t>
            </a:r>
            <a:r>
              <a:rPr lang="en-US" dirty="0"/>
              <a:t>, { </a:t>
            </a:r>
            <a:r>
              <a:rPr lang="en-US" sz="1000" kern="1200" dirty="0" err="1">
                <a:solidFill>
                  <a:schemeClr val="tx1"/>
                </a:solidFill>
                <a:effectLst/>
                <a:latin typeface="Arial" pitchFamily="34" charset="0"/>
                <a:ea typeface="+mn-ea"/>
                <a:cs typeface="Arial" pitchFamily="34" charset="0"/>
              </a:rPr>
              <a:t>alertNumber</a:t>
            </a:r>
            <a:r>
              <a:rPr lang="en-US" dirty="0"/>
              <a:t> : 1 }, </a:t>
            </a:r>
            <a:r>
              <a:rPr lang="en-US" b="1" i="1" dirty="0">
                <a:effectLst/>
              </a:rPr>
              <a:t>null</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Here we also pass </a:t>
            </a:r>
            <a:r>
              <a:rPr lang="en-US" sz="1000" b="1" i="1" kern="1200" dirty="0">
                <a:solidFill>
                  <a:schemeClr val="tx1"/>
                </a:solidFill>
                <a:effectLst/>
                <a:latin typeface="Arial" pitchFamily="34" charset="0"/>
                <a:ea typeface="+mn-ea"/>
                <a:cs typeface="Arial" pitchFamily="34" charset="0"/>
              </a:rPr>
              <a:t>null</a:t>
            </a:r>
            <a:r>
              <a:rPr lang="en-US" sz="1000" b="0" i="0" kern="1200" dirty="0">
                <a:solidFill>
                  <a:schemeClr val="tx1"/>
                </a:solidFill>
                <a:effectLst/>
                <a:latin typeface="Arial" pitchFamily="34" charset="0"/>
                <a:ea typeface="+mn-ea"/>
                <a:cs typeface="Arial" pitchFamily="34" charset="0"/>
              </a:rPr>
              <a:t>, which in this case indicates "empty" </a:t>
            </a:r>
            <a:r>
              <a:rPr lang="en-US" sz="1000" b="0" i="0" kern="1200" dirty="0" err="1">
                <a:solidFill>
                  <a:schemeClr val="tx1"/>
                </a:solidFill>
                <a:effectLst/>
                <a:latin typeface="Arial" pitchFamily="34" charset="0"/>
                <a:ea typeface="+mn-ea"/>
                <a:cs typeface="Arial" pitchFamily="34" charset="0"/>
              </a:rPr>
              <a:t>innerHTML</a:t>
            </a:r>
            <a:r>
              <a:rPr lang="en-US" sz="1000" b="0" i="0" kern="1200" dirty="0">
                <a:solidFill>
                  <a:schemeClr val="tx1"/>
                </a:solidFill>
                <a:effectLst/>
                <a:latin typeface="Arial" pitchFamily="34" charset="0"/>
                <a:ea typeface="+mn-ea"/>
                <a:cs typeface="Arial" pitchFamily="34" charset="0"/>
              </a:rPr>
              <a:t>. Or more precisely, no children.</a:t>
            </a:r>
            <a:endParaRPr lang="en-US" dirty="0"/>
          </a:p>
        </p:txBody>
      </p:sp>
    </p:spTree>
    <p:extLst>
      <p:ext uri="{BB962C8B-B14F-4D97-AF65-F5344CB8AC3E}">
        <p14:creationId xmlns:p14="http://schemas.microsoft.com/office/powerpoint/2010/main" val="422288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dirty="0" err="1"/>
              <a:t>React.PropTypes</a:t>
            </a:r>
            <a:r>
              <a:rPr lang="en-US" sz="1000" b="0" i="0" kern="1200" dirty="0">
                <a:solidFill>
                  <a:schemeClr val="tx1"/>
                </a:solidFill>
                <a:effectLst/>
                <a:latin typeface="Arial" pitchFamily="34" charset="0"/>
                <a:ea typeface="+mn-ea"/>
                <a:cs typeface="Arial" pitchFamily="34" charset="0"/>
              </a:rPr>
              <a:t> has moved into a different package since React v15.5. Please use </a:t>
            </a:r>
            <a:r>
              <a:rPr lang="en-US" sz="1000" b="0" i="0" u="none" strike="noStrike" kern="1200" dirty="0" err="1">
                <a:solidFill>
                  <a:schemeClr val="tx1"/>
                </a:solidFill>
                <a:effectLst/>
                <a:latin typeface="Arial" pitchFamily="34" charset="0"/>
                <a:ea typeface="+mn-ea"/>
                <a:cs typeface="Arial" pitchFamily="34" charset="0"/>
                <a:hlinkClick r:id="rId3"/>
              </a:rPr>
              <a:t>theprop</a:t>
            </a:r>
            <a:r>
              <a:rPr lang="en-US" sz="1000" b="0" i="0" u="none" strike="noStrike" kern="1200" dirty="0">
                <a:solidFill>
                  <a:schemeClr val="tx1"/>
                </a:solidFill>
                <a:effectLst/>
                <a:latin typeface="Arial" pitchFamily="34" charset="0"/>
                <a:ea typeface="+mn-ea"/>
                <a:cs typeface="Arial" pitchFamily="34" charset="0"/>
                <a:hlinkClick r:id="rId3"/>
              </a:rPr>
              <a:t>-types library instead</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by passing them as an option to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sz="1000" i="1" kern="1200" dirty="0" err="1">
                <a:solidFill>
                  <a:schemeClr val="tx1"/>
                </a:solidFill>
                <a:effectLst/>
                <a:latin typeface="Arial" pitchFamily="34" charset="0"/>
                <a:ea typeface="+mn-ea"/>
                <a:cs typeface="Arial" pitchFamily="34" charset="0"/>
              </a:rPr>
              <a:t>propType</a:t>
            </a:r>
            <a:r>
              <a:rPr lang="en-US" sz="1000" i="1" kern="1200" dirty="0">
                <a:solidFill>
                  <a:schemeClr val="tx1"/>
                </a:solidFill>
                <a:effectLst/>
                <a:latin typeface="Arial" pitchFamily="34" charset="0"/>
                <a:ea typeface="+mn-ea"/>
                <a:cs typeface="Arial" pitchFamily="34" charset="0"/>
              </a:rPr>
              <a:t> definitions go here</a:t>
            </a:r>
            <a:r>
              <a:rPr lang="en-US" dirty="0"/>
              <a:t> </a:t>
            </a:r>
            <a:r>
              <a:rPr lang="en-US" sz="1000" kern="1200" dirty="0">
                <a:solidFill>
                  <a:schemeClr val="tx1"/>
                </a:solidFill>
                <a:effectLst/>
                <a:latin typeface="Arial" pitchFamily="34" charset="0"/>
                <a:ea typeface="+mn-ea"/>
                <a:cs typeface="Arial" pitchFamily="34" charset="0"/>
              </a:rPr>
              <a:t>},</a:t>
            </a:r>
            <a:r>
              <a:rPr lang="en-US" dirty="0"/>
              <a:t> render</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Eg</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const</a:t>
            </a:r>
            <a:r>
              <a:rPr lang="en-US" dirty="0"/>
              <a:t> Component </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.createClass</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React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i="1" kern="1200" dirty="0">
                <a:solidFill>
                  <a:schemeClr val="tx1"/>
                </a:solidFill>
                <a:effectLst/>
                <a:latin typeface="Arial" pitchFamily="34" charset="0"/>
                <a:ea typeface="+mn-ea"/>
                <a:cs typeface="Arial" pitchFamily="34" charset="0"/>
              </a:rPr>
              <a:t>// ...</a:t>
            </a:r>
            <a:r>
              <a:rPr lang="en-US" dirty="0"/>
              <a:t> </a:t>
            </a:r>
            <a:r>
              <a:rPr lang="en-US" sz="1000" kern="1200" dirty="0">
                <a:solidFill>
                  <a:schemeClr val="tx1"/>
                </a:solidFill>
                <a:effectLst/>
                <a:latin typeface="Arial" pitchFamily="34" charset="0"/>
                <a:ea typeface="+mn-ea"/>
                <a:cs typeface="Arial" pitchFamily="34" charset="0"/>
              </a:rPr>
              <a: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Es6:</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Defining </a:t>
            </a:r>
            <a:r>
              <a:rPr lang="en-US" sz="1000" b="0" i="0" kern="1200" dirty="0" err="1">
                <a:solidFill>
                  <a:schemeClr val="tx1"/>
                </a:solidFill>
                <a:effectLst/>
                <a:latin typeface="Arial" pitchFamily="34" charset="0"/>
                <a:ea typeface="+mn-ea"/>
                <a:cs typeface="Arial" pitchFamily="34" charset="0"/>
              </a:rPr>
              <a:t>propTypes</a:t>
            </a:r>
            <a:r>
              <a:rPr lang="en-US" sz="1000" b="0" i="0" kern="1200" dirty="0">
                <a:solidFill>
                  <a:schemeClr val="tx1"/>
                </a:solidFill>
                <a:effectLst/>
                <a:latin typeface="Arial" pitchFamily="34" charset="0"/>
                <a:ea typeface="+mn-ea"/>
                <a:cs typeface="Arial" pitchFamily="34" charset="0"/>
              </a:rPr>
              <a:t> in a class-based component using ES6 syntax is slightly different as it needs to be</a:t>
            </a:r>
          </a:p>
          <a:p>
            <a:r>
              <a:rPr lang="en-US" sz="1000" b="0" i="0" kern="1200" dirty="0">
                <a:solidFill>
                  <a:schemeClr val="tx1"/>
                </a:solidFill>
                <a:effectLst/>
                <a:latin typeface="Arial" pitchFamily="34" charset="0"/>
                <a:ea typeface="+mn-ea"/>
                <a:cs typeface="Arial" pitchFamily="34" charset="0"/>
              </a:rPr>
              <a:t> defined as a class method on the component.</a:t>
            </a:r>
          </a:p>
          <a:p>
            <a:r>
              <a:rPr lang="en-US" sz="1000" b="0" i="0" kern="1200" dirty="0">
                <a:solidFill>
                  <a:schemeClr val="tx1"/>
                </a:solidFill>
                <a:effectLst/>
                <a:latin typeface="Arial" pitchFamily="34" charset="0"/>
                <a:ea typeface="+mn-ea"/>
                <a:cs typeface="Arial" pitchFamily="34" charset="0"/>
              </a:rPr>
              <a:t>For below code to</a:t>
            </a:r>
            <a:r>
              <a:rPr lang="en-US" sz="1000" b="0" i="0" kern="1200" baseline="0" dirty="0">
                <a:solidFill>
                  <a:schemeClr val="tx1"/>
                </a:solidFill>
                <a:effectLst/>
                <a:latin typeface="Arial" pitchFamily="34" charset="0"/>
                <a:ea typeface="+mn-ea"/>
                <a:cs typeface="Arial" pitchFamily="34" charset="0"/>
              </a:rPr>
              <a:t> work use</a:t>
            </a:r>
          </a:p>
          <a:p>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install prop-types –save, inside the project folder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 For example:</a:t>
            </a:r>
          </a:p>
          <a:p>
            <a:r>
              <a:rPr lang="en-US" sz="1000" kern="1200" dirty="0">
                <a:solidFill>
                  <a:schemeClr val="tx1"/>
                </a:solidFill>
                <a:effectLst/>
                <a:latin typeface="Arial" pitchFamily="34" charset="0"/>
                <a:ea typeface="+mn-ea"/>
                <a:cs typeface="Arial" pitchFamily="34" charset="0"/>
              </a:rPr>
              <a:t>class</a:t>
            </a:r>
            <a:r>
              <a:rPr lang="en-US" dirty="0"/>
              <a:t> </a:t>
            </a:r>
            <a:r>
              <a:rPr lang="en-US" sz="1000" kern="1200" dirty="0">
                <a:solidFill>
                  <a:schemeClr val="tx1"/>
                </a:solidFill>
                <a:effectLst/>
                <a:latin typeface="Arial" pitchFamily="34" charset="0"/>
                <a:ea typeface="+mn-ea"/>
                <a:cs typeface="Arial" pitchFamily="34" charset="0"/>
              </a:rPr>
              <a:t>Component</a:t>
            </a:r>
            <a:r>
              <a:rPr lang="en-US" dirty="0"/>
              <a:t> </a:t>
            </a:r>
            <a:r>
              <a:rPr lang="en-US" sz="1000" kern="1200" dirty="0">
                <a:solidFill>
                  <a:schemeClr val="tx1"/>
                </a:solidFill>
                <a:effectLst/>
                <a:latin typeface="Arial" pitchFamily="34" charset="0"/>
                <a:ea typeface="+mn-ea"/>
                <a:cs typeface="Arial" pitchFamily="34" charset="0"/>
              </a:rPr>
              <a:t>extends</a:t>
            </a:r>
            <a:r>
              <a:rPr lang="en-US" dirty="0"/>
              <a:t> </a:t>
            </a:r>
            <a:r>
              <a:rPr lang="en-US" sz="1000" kern="1200" dirty="0" err="1">
                <a:solidFill>
                  <a:schemeClr val="tx1"/>
                </a:solidFill>
                <a:effectLst/>
                <a:latin typeface="Arial" pitchFamily="34" charset="0"/>
                <a:ea typeface="+mn-ea"/>
                <a:cs typeface="Arial" pitchFamily="34" charset="0"/>
              </a:rPr>
              <a:t>React.Component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render()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	}</a:t>
            </a:r>
          </a:p>
          <a:p>
            <a:r>
              <a:rPr lang="en-US" dirty="0"/>
              <a:t> </a:t>
            </a:r>
            <a:r>
              <a:rPr lang="en-US" dirty="0" err="1"/>
              <a:t>Component</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sz="1000" i="1" kern="1200" dirty="0">
                <a:solidFill>
                  <a:schemeClr val="tx1"/>
                </a:solidFill>
                <a:effectLst/>
                <a:latin typeface="Arial" pitchFamily="34" charset="0"/>
                <a:ea typeface="+mn-ea"/>
                <a:cs typeface="Arial" pitchFamily="34" charset="0"/>
              </a:rPr>
              <a:t>/* definition goes here*/</a:t>
            </a:r>
            <a:r>
              <a:rPr lang="en-US" sz="100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Example for ES6:</a:t>
            </a:r>
          </a:p>
          <a:p>
            <a:endParaRPr lang="en-US" sz="1000" b="0" i="0" kern="1200" dirty="0">
              <a:solidFill>
                <a:schemeClr val="tx1"/>
              </a:solidFill>
              <a:effectLst/>
              <a:latin typeface="Arial" pitchFamily="34" charset="0"/>
              <a:ea typeface="+mn-ea"/>
              <a:cs typeface="Arial" pitchFamily="34" charset="0"/>
            </a:endParaRPr>
          </a:p>
          <a:p>
            <a:r>
              <a:rPr lang="en-US" dirty="0" err="1"/>
              <a:t>App</a:t>
            </a:r>
            <a:r>
              <a:rPr lang="en-US" sz="1000" kern="1200" dirty="0" err="1">
                <a:solidFill>
                  <a:schemeClr val="tx1"/>
                </a:solidFill>
                <a:effectLst/>
                <a:latin typeface="Arial" pitchFamily="34" charset="0"/>
                <a:ea typeface="+mn-ea"/>
                <a:cs typeface="Arial" pitchFamily="34" charset="0"/>
              </a:rPr>
              <a:t>.</a:t>
            </a:r>
            <a:r>
              <a:rPr lang="en-US" dirty="0" err="1"/>
              <a:t>propTypes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name</a:t>
            </a:r>
            <a:r>
              <a:rPr lang="en-US" sz="1000" kern="1200" dirty="0">
                <a:solidFill>
                  <a:schemeClr val="tx1"/>
                </a:solidFill>
                <a:effectLst/>
                <a:latin typeface="Arial" pitchFamily="34" charset="0"/>
                <a:ea typeface="+mn-ea"/>
                <a:cs typeface="Arial" pitchFamily="34" charset="0"/>
              </a:rPr>
              <a:t>:</a:t>
            </a:r>
            <a:r>
              <a:rPr lang="en-US" dirty="0"/>
              <a:t> </a:t>
            </a:r>
            <a:r>
              <a:rPr lang="en-US" dirty="0" err="1"/>
              <a:t>PropTypes</a:t>
            </a:r>
            <a:r>
              <a:rPr lang="en-US" sz="1000" kern="1200" dirty="0" err="1">
                <a:solidFill>
                  <a:schemeClr val="tx1"/>
                </a:solidFill>
                <a:effectLst/>
                <a:latin typeface="Arial" pitchFamily="34" charset="0"/>
                <a:ea typeface="+mn-ea"/>
                <a:cs typeface="Arial" pitchFamily="34" charset="0"/>
              </a:rPr>
              <a:t>.</a:t>
            </a:r>
            <a:r>
              <a:rPr lang="en-US" dirty="0" err="1"/>
              <a:t>string</a:t>
            </a:r>
            <a:r>
              <a:rPr lang="en-US" dirty="0"/>
              <a:t> </a:t>
            </a:r>
            <a:r>
              <a:rPr lang="en-US" sz="100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This has to be</a:t>
            </a:r>
            <a:r>
              <a:rPr lang="en-US" sz="1000" b="0" i="0" kern="1200" baseline="0" dirty="0">
                <a:solidFill>
                  <a:schemeClr val="tx1"/>
                </a:solidFill>
                <a:effectLst/>
                <a:latin typeface="Arial" pitchFamily="34" charset="0"/>
                <a:ea typeface="+mn-ea"/>
                <a:cs typeface="Arial" pitchFamily="34" charset="0"/>
              </a:rPr>
              <a:t> written in index.js</a:t>
            </a:r>
            <a:endParaRPr lang="en-US" sz="1000" b="0" i="0" kern="1200" dirty="0">
              <a:solidFill>
                <a:schemeClr val="tx1"/>
              </a:solidFill>
              <a:effectLst/>
              <a:latin typeface="Arial" pitchFamily="34" charset="0"/>
              <a:ea typeface="+mn-ea"/>
              <a:cs typeface="Arial" pitchFamily="34" charset="0"/>
            </a:endParaRPr>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endParaRPr lang="en-US" dirty="0"/>
          </a:p>
          <a:p>
            <a:r>
              <a:rPr lang="en-US" dirty="0"/>
              <a:t>In ParentComponent</a:t>
            </a:r>
            <a:r>
              <a:rPr lang="en-US" baseline="0" dirty="0"/>
              <a:t>.js</a:t>
            </a:r>
          </a:p>
          <a:p>
            <a:endParaRPr lang="en-US" baseline="0" dirty="0"/>
          </a:p>
          <a:p>
            <a:r>
              <a:rPr lang="en-US" dirty="0" err="1"/>
              <a:t>ParentComponent.defaultProps</a:t>
            </a:r>
            <a:r>
              <a:rPr lang="en-US" dirty="0"/>
              <a:t>={</a:t>
            </a:r>
          </a:p>
          <a:p>
            <a:r>
              <a:rPr lang="en-US" dirty="0"/>
              <a:t>	num:20</a:t>
            </a:r>
          </a:p>
          <a:p>
            <a:r>
              <a:rPr lang="en-US" dirty="0"/>
              <a:t>}</a:t>
            </a:r>
          </a:p>
          <a:p>
            <a:endParaRPr lang="en-US" dirty="0"/>
          </a:p>
          <a:p>
            <a:r>
              <a:rPr lang="en-US" dirty="0"/>
              <a:t>If </a:t>
            </a:r>
            <a:r>
              <a:rPr lang="en-US" dirty="0" err="1"/>
              <a:t>num</a:t>
            </a:r>
            <a:r>
              <a:rPr lang="en-US" dirty="0"/>
              <a:t> is not there in </a:t>
            </a:r>
            <a:r>
              <a:rPr lang="en-US" dirty="0" err="1"/>
              <a:t>ParentComponent</a:t>
            </a:r>
            <a:r>
              <a:rPr lang="en-US" dirty="0"/>
              <a:t> in</a:t>
            </a:r>
            <a:r>
              <a:rPr lang="en-US" baseline="0" dirty="0"/>
              <a:t> above snippet ,</a:t>
            </a:r>
            <a:r>
              <a:rPr lang="en-US" dirty="0"/>
              <a:t>then it takes value given by </a:t>
            </a:r>
            <a:r>
              <a:rPr lang="en-US" dirty="0" err="1"/>
              <a:t>defaultProps</a:t>
            </a:r>
            <a:r>
              <a:rPr lang="en-US" dirty="0"/>
              <a:t>, and out will</a:t>
            </a:r>
            <a:r>
              <a:rPr lang="en-US" baseline="0" dirty="0"/>
              <a:t> be printing 20</a:t>
            </a:r>
            <a:endParaRPr lang="en-US" dirty="0"/>
          </a:p>
          <a:p>
            <a:endParaRPr lang="en-US" dirty="0"/>
          </a:p>
          <a:p>
            <a:r>
              <a:rPr lang="en-US" dirty="0" err="1"/>
              <a:t>ReactDOM.render</a:t>
            </a:r>
            <a:r>
              <a:rPr lang="en-US" dirty="0"/>
              <a:t>(&lt;</a:t>
            </a:r>
            <a:r>
              <a:rPr lang="en-US" dirty="0" err="1"/>
              <a:t>ParentComponent</a:t>
            </a:r>
            <a:r>
              <a:rPr lang="en-US" dirty="0"/>
              <a:t> </a:t>
            </a:r>
            <a:r>
              <a:rPr lang="en-US" dirty="0" err="1"/>
              <a:t>num</a:t>
            </a:r>
            <a:r>
              <a:rPr lang="en-US" dirty="0"/>
              <a:t>="10"/&gt;, </a:t>
            </a:r>
            <a:r>
              <a:rPr lang="en-US" dirty="0" err="1"/>
              <a:t>document.getElementById</a:t>
            </a:r>
            <a:r>
              <a:rPr lang="en-US" dirty="0"/>
              <a:t>('root'));</a:t>
            </a:r>
          </a:p>
          <a:p>
            <a:r>
              <a:rPr lang="en-US" dirty="0"/>
              <a:t>if it is given then it takes 10 ,as given in above code snippet.</a:t>
            </a:r>
          </a:p>
          <a:p>
            <a:endParaRPr lang="en-US" dirty="0"/>
          </a:p>
          <a:p>
            <a:r>
              <a:rPr lang="en-US" dirty="0"/>
              <a:t>There</a:t>
            </a:r>
            <a:r>
              <a:rPr lang="en-US" baseline="0" dirty="0"/>
              <a:t> is a </a:t>
            </a:r>
            <a:r>
              <a:rPr lang="en-US" dirty="0"/>
              <a:t>problem in above code snippet, we have passed 10 as string so when it goes to expression in </a:t>
            </a:r>
            <a:r>
              <a:rPr lang="en-US" dirty="0" err="1"/>
              <a:t>ParentComponent</a:t>
            </a:r>
            <a:r>
              <a:rPr lang="en-US" dirty="0"/>
              <a:t> and</a:t>
            </a:r>
            <a:r>
              <a:rPr lang="en-US" baseline="0" dirty="0"/>
              <a:t> doesn’t </a:t>
            </a:r>
            <a:r>
              <a:rPr lang="en-US" dirty="0"/>
              <a:t>add</a:t>
            </a:r>
            <a:r>
              <a:rPr lang="en-US" baseline="0" dirty="0"/>
              <a:t> two numbers</a:t>
            </a:r>
            <a:r>
              <a:rPr lang="en-US" dirty="0"/>
              <a:t> ,but</a:t>
            </a:r>
            <a:r>
              <a:rPr lang="en-US" baseline="0" dirty="0"/>
              <a:t> </a:t>
            </a:r>
            <a:r>
              <a:rPr lang="en-US" dirty="0"/>
              <a:t> it concatenates</a:t>
            </a:r>
            <a:r>
              <a:rPr lang="en-US" baseline="0" dirty="0"/>
              <a:t> to give </a:t>
            </a:r>
            <a:r>
              <a:rPr lang="en-US" dirty="0"/>
              <a:t>output as 510, instead of 15.</a:t>
            </a:r>
          </a:p>
          <a:p>
            <a:endParaRPr lang="en-US" dirty="0"/>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80889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62500" lnSpcReduction="20000"/>
          </a:bodyPr>
          <a:lstStyle/>
          <a:p>
            <a:r>
              <a:rPr lang="en-US" dirty="0"/>
              <a:t>As see in previous slide</a:t>
            </a:r>
            <a:r>
              <a:rPr lang="en-US" baseline="0" dirty="0"/>
              <a:t> about </a:t>
            </a:r>
            <a:r>
              <a:rPr lang="en-US" baseline="0" dirty="0" err="1"/>
              <a:t>defaultProps</a:t>
            </a:r>
            <a:r>
              <a:rPr lang="en-US" baseline="0" dirty="0"/>
              <a:t>, there is one more problem in using </a:t>
            </a:r>
            <a:r>
              <a:rPr lang="en-US" baseline="0" dirty="0" err="1"/>
              <a:t>proptyes</a:t>
            </a:r>
            <a:r>
              <a:rPr lang="en-US" baseline="0" dirty="0"/>
              <a:t>, what if data type passed is different from what it has to be actually passed with respect to the logic, this was also discussed in previous slide. And Solution for it is discussed here</a:t>
            </a:r>
          </a:p>
          <a:p>
            <a:r>
              <a:rPr lang="en-US" dirty="0"/>
              <a:t>How to check the type being passed from parent to child</a:t>
            </a:r>
          </a:p>
          <a:p>
            <a:endParaRPr lang="en-US" dirty="0"/>
          </a:p>
          <a:p>
            <a:r>
              <a:rPr lang="en-US" dirty="0" err="1"/>
              <a:t>Employee.propTypes</a:t>
            </a:r>
            <a:r>
              <a:rPr lang="en-US" dirty="0"/>
              <a:t> = {</a:t>
            </a:r>
          </a:p>
          <a:p>
            <a:r>
              <a:rPr lang="en-US" dirty="0"/>
              <a:t>  </a:t>
            </a:r>
            <a:r>
              <a:rPr lang="en-US" dirty="0" err="1"/>
              <a:t>firstName</a:t>
            </a:r>
            <a:r>
              <a:rPr lang="en-US" dirty="0"/>
              <a:t>: </a:t>
            </a:r>
            <a:r>
              <a:rPr lang="en-US" dirty="0" err="1"/>
              <a:t>PropTypes.string</a:t>
            </a:r>
            <a:r>
              <a:rPr lang="en-US" dirty="0"/>
              <a:t>,</a:t>
            </a:r>
          </a:p>
          <a:p>
            <a:r>
              <a:rPr lang="en-US" dirty="0"/>
              <a:t>  </a:t>
            </a:r>
            <a:r>
              <a:rPr lang="en-US" dirty="0" err="1"/>
              <a:t>empId</a:t>
            </a:r>
            <a:r>
              <a:rPr lang="en-US" dirty="0"/>
              <a:t>: </a:t>
            </a:r>
            <a:r>
              <a:rPr lang="en-US" dirty="0" err="1"/>
              <a:t>PropTypes.number</a:t>
            </a:r>
            <a:r>
              <a:rPr lang="en-US" dirty="0"/>
              <a:t>,</a:t>
            </a:r>
          </a:p>
          <a:p>
            <a:r>
              <a:rPr lang="en-US" dirty="0"/>
              <a:t>  status: </a:t>
            </a:r>
            <a:r>
              <a:rPr lang="en-US" dirty="0" err="1"/>
              <a:t>PropTypes.bool</a:t>
            </a:r>
            <a:r>
              <a:rPr lang="en-US" dirty="0"/>
              <a:t>,</a:t>
            </a:r>
          </a:p>
          <a:p>
            <a:r>
              <a:rPr lang="en-US" dirty="0"/>
              <a:t>  </a:t>
            </a:r>
            <a:r>
              <a:rPr lang="en-US" dirty="0" err="1"/>
              <a:t>onDisplay</a:t>
            </a:r>
            <a:r>
              <a:rPr lang="en-US" dirty="0"/>
              <a:t>: </a:t>
            </a:r>
            <a:r>
              <a:rPr lang="en-US" dirty="0" err="1"/>
              <a:t>PropTypes.func</a:t>
            </a:r>
            <a:r>
              <a:rPr lang="en-US" dirty="0"/>
              <a:t>,</a:t>
            </a:r>
          </a:p>
          <a:p>
            <a:r>
              <a:rPr lang="en-US" dirty="0"/>
              <a:t>  symbol: </a:t>
            </a:r>
            <a:r>
              <a:rPr lang="en-US" dirty="0" err="1"/>
              <a:t>PropTypes.symbol</a:t>
            </a:r>
            <a:r>
              <a:rPr lang="en-US" dirty="0"/>
              <a:t>,</a:t>
            </a:r>
          </a:p>
          <a:p>
            <a:r>
              <a:rPr lang="en-US" dirty="0"/>
              <a:t>  user: </a:t>
            </a:r>
            <a:r>
              <a:rPr lang="en-US" dirty="0" err="1"/>
              <a:t>PropTypes.object</a:t>
            </a:r>
            <a:r>
              <a:rPr lang="en-US" dirty="0"/>
              <a:t>,</a:t>
            </a:r>
          </a:p>
          <a:p>
            <a:r>
              <a:rPr lang="en-US" dirty="0"/>
              <a:t>  name: </a:t>
            </a:r>
            <a:r>
              <a:rPr lang="en-US" dirty="0" err="1"/>
              <a:t>PropTypes.node</a:t>
            </a:r>
            <a:endParaRPr lang="en-US" dirty="0"/>
          </a:p>
          <a:p>
            <a:r>
              <a:rPr lang="en-US" dirty="0"/>
              <a:t>}</a:t>
            </a:r>
          </a:p>
          <a:p>
            <a:r>
              <a:rPr lang="en-US" dirty="0"/>
              <a:t>===================================================================</a:t>
            </a:r>
          </a:p>
          <a:p>
            <a:r>
              <a:rPr lang="en-US" dirty="0"/>
              <a:t>In Employee.js:</a:t>
            </a:r>
          </a:p>
          <a:p>
            <a:endParaRPr lang="en-US" dirty="0"/>
          </a:p>
          <a:p>
            <a:r>
              <a:rPr lang="en-US" dirty="0" err="1"/>
              <a:t>Employee.propTypes</a:t>
            </a:r>
            <a:r>
              <a:rPr lang="en-US" dirty="0"/>
              <a:t> = {</a:t>
            </a:r>
          </a:p>
          <a:p>
            <a:r>
              <a:rPr lang="en-US" dirty="0"/>
              <a:t>  </a:t>
            </a:r>
            <a:r>
              <a:rPr lang="en-US" dirty="0" err="1"/>
              <a:t>firstName</a:t>
            </a:r>
            <a:r>
              <a:rPr lang="en-US" dirty="0"/>
              <a:t>: </a:t>
            </a:r>
            <a:r>
              <a:rPr lang="en-US" dirty="0" err="1"/>
              <a:t>PropTypes.string.isRequired</a:t>
            </a:r>
            <a:endParaRPr lang="en-US" dirty="0"/>
          </a:p>
          <a:p>
            <a:r>
              <a:rPr lang="en-US" dirty="0"/>
              <a:t>}</a:t>
            </a:r>
          </a:p>
          <a:p>
            <a:endParaRPr lang="en-US" dirty="0"/>
          </a:p>
          <a:p>
            <a:r>
              <a:rPr lang="en-US" dirty="0"/>
              <a:t>If </a:t>
            </a:r>
            <a:r>
              <a:rPr lang="en-US" dirty="0" err="1"/>
              <a:t>isRequired</a:t>
            </a:r>
            <a:r>
              <a:rPr lang="en-US" dirty="0"/>
              <a:t> is used along with any of the above </a:t>
            </a:r>
            <a:r>
              <a:rPr lang="en-US" dirty="0" err="1"/>
              <a:t>propTypes</a:t>
            </a:r>
            <a:r>
              <a:rPr lang="en-US" dirty="0"/>
              <a:t>, then will get warning as below</a:t>
            </a:r>
          </a:p>
          <a:p>
            <a:endParaRPr lang="en-US" dirty="0"/>
          </a:p>
          <a:p>
            <a:r>
              <a:rPr lang="en-US" dirty="0"/>
              <a:t>Warning: Failed prop type: The prop `</a:t>
            </a:r>
            <a:r>
              <a:rPr lang="en-US" dirty="0" err="1"/>
              <a:t>firstName</a:t>
            </a:r>
            <a:r>
              <a:rPr lang="en-US" dirty="0"/>
              <a:t>` is marked as required in `Employee`, but its value is `undefined`.    in Employee (at Employee.js:10)</a:t>
            </a:r>
          </a:p>
          <a:p>
            <a:endParaRPr lang="en-US" dirty="0"/>
          </a:p>
          <a:p>
            <a:r>
              <a:rPr lang="en-US" dirty="0"/>
              <a:t>NOTE: ensure </a:t>
            </a:r>
            <a:r>
              <a:rPr lang="en-US" dirty="0" err="1"/>
              <a:t>defaultProps</a:t>
            </a:r>
            <a:r>
              <a:rPr lang="en-US" dirty="0"/>
              <a:t> is not defined for that element , else required wont have an impact</a:t>
            </a:r>
          </a:p>
          <a:p>
            <a:r>
              <a:rPr lang="en-US" dirty="0"/>
              <a:t>--------------------------------------------------------------------------------------------------</a:t>
            </a:r>
          </a:p>
          <a:p>
            <a:r>
              <a:rPr lang="en-US" sz="1000" b="0" i="0" kern="1200" dirty="0">
                <a:solidFill>
                  <a:schemeClr val="tx1"/>
                </a:solidFill>
                <a:effectLst/>
                <a:latin typeface="Arial" pitchFamily="34" charset="0"/>
                <a:ea typeface="+mn-ea"/>
                <a:cs typeface="Arial" pitchFamily="34" charset="0"/>
              </a:rPr>
              <a:t>We can also require that an array holds only objects of a certain type using </a:t>
            </a:r>
            <a:r>
              <a:rPr lang="en-US" dirty="0" err="1"/>
              <a:t>PropTypes.arrayOf</a:t>
            </a:r>
            <a:r>
              <a:rPr lang="en-US" dirty="0"/>
              <a:t>([])</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a:t>Type		example	</a:t>
            </a:r>
            <a:r>
              <a:rPr lang="en-US" baseline="0" dirty="0"/>
              <a:t>         </a:t>
            </a:r>
            <a:r>
              <a:rPr lang="en-US" dirty="0"/>
              <a:t>class</a:t>
            </a:r>
          </a:p>
          <a:p>
            <a:endParaRPr lang="en-US" sz="1000" b="0" i="0" kern="1200" dirty="0">
              <a:solidFill>
                <a:schemeClr val="tx1"/>
              </a:solidFill>
              <a:effectLst/>
              <a:latin typeface="Arial" pitchFamily="34" charset="0"/>
              <a:ea typeface="+mn-ea"/>
              <a:cs typeface="Arial" pitchFamily="34" charset="0"/>
            </a:endParaRPr>
          </a:p>
          <a:p>
            <a:r>
              <a:rPr lang="en-US" dirty="0">
                <a:effectLst/>
              </a:rPr>
              <a:t>Array		   []	</a:t>
            </a:r>
            <a:r>
              <a:rPr lang="en-US" dirty="0" err="1">
                <a:effectLst/>
              </a:rPr>
              <a:t>PropTypes.array</a:t>
            </a:r>
            <a:endParaRPr lang="en-US" dirty="0">
              <a:effectLst/>
            </a:endParaRPr>
          </a:p>
          <a:p>
            <a:r>
              <a:rPr lang="en-US" dirty="0">
                <a:effectLst/>
              </a:rPr>
              <a:t>Array of numbers	[1, 2, 3]	</a:t>
            </a:r>
            <a:r>
              <a:rPr lang="en-US" dirty="0" err="1">
                <a:effectLst/>
              </a:rPr>
              <a:t>PropTypes.arrayOf</a:t>
            </a:r>
            <a:r>
              <a:rPr lang="en-US" dirty="0">
                <a:effectLst/>
              </a:rPr>
              <a:t>([type])</a:t>
            </a:r>
          </a:p>
          <a:p>
            <a:r>
              <a:rPr lang="en-US" dirty="0" err="1">
                <a:effectLst/>
              </a:rPr>
              <a:t>Enum</a:t>
            </a:r>
            <a:r>
              <a:rPr lang="en-US" dirty="0">
                <a:effectLst/>
              </a:rPr>
              <a:t>		['Red', 'Blue']	</a:t>
            </a:r>
            <a:r>
              <a:rPr lang="en-US" dirty="0" err="1">
                <a:effectLst/>
              </a:rPr>
              <a:t>PropTypes.oneOf</a:t>
            </a:r>
            <a:r>
              <a:rPr lang="en-US" dirty="0">
                <a:effectLst/>
              </a:rPr>
              <a:t>([</a:t>
            </a:r>
            <a:r>
              <a:rPr lang="en-US" dirty="0" err="1">
                <a:effectLst/>
              </a:rPr>
              <a:t>arr</a:t>
            </a:r>
            <a:r>
              <a:rPr lang="en-US" dirty="0">
                <a:effectLst/>
              </a:rPr>
              <a:t>])</a:t>
            </a:r>
            <a:br>
              <a:rPr lang="en-US" dirty="0"/>
            </a:br>
            <a:endParaRPr lang="en-US" sz="1000" b="0" i="0" kern="1200" dirty="0">
              <a:solidFill>
                <a:schemeClr val="tx1"/>
              </a:solidFill>
              <a:effectLst/>
              <a:latin typeface="Arial" pitchFamily="34" charset="0"/>
              <a:ea typeface="+mn-ea"/>
              <a:cs typeface="Arial" pitchFamily="34" charset="0"/>
            </a:endParaRPr>
          </a:p>
          <a:p>
            <a:r>
              <a:rPr lang="en-US" dirty="0"/>
              <a:t>--------------------------------------------------------------------------------------------------</a:t>
            </a:r>
          </a:p>
          <a:p>
            <a:r>
              <a:rPr lang="en-US" sz="1000" b="0" i="0" kern="1200" dirty="0">
                <a:solidFill>
                  <a:schemeClr val="tx1"/>
                </a:solidFill>
                <a:effectLst/>
                <a:latin typeface="Arial" pitchFamily="34" charset="0"/>
                <a:ea typeface="+mn-ea"/>
                <a:cs typeface="Arial" pitchFamily="34" charset="0"/>
              </a:rPr>
              <a:t>It's possible to define types that need to be of a certain shape or instance of a certain class</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example	</a:t>
            </a:r>
            <a:r>
              <a:rPr lang="en-US" baseline="0" dirty="0"/>
              <a:t>         </a:t>
            </a:r>
            <a:r>
              <a:rPr lang="en-US" dirty="0"/>
              <a:t>class</a:t>
            </a:r>
          </a:p>
          <a:p>
            <a:endParaRPr lang="en-US" sz="1000" b="0" i="0" kern="1200" dirty="0">
              <a:solidFill>
                <a:schemeClr val="tx1"/>
              </a:solidFill>
              <a:effectLst/>
              <a:latin typeface="Arial" pitchFamily="34" charset="0"/>
              <a:ea typeface="+mn-ea"/>
              <a:cs typeface="Arial" pitchFamily="34" charset="0"/>
            </a:endParaRPr>
          </a:p>
          <a:p>
            <a:r>
              <a:rPr lang="en-US" dirty="0">
                <a:effectLst/>
              </a:rPr>
              <a:t>Object		{name: 'Ari'}	</a:t>
            </a:r>
            <a:r>
              <a:rPr lang="en-US" dirty="0" err="1">
                <a:effectLst/>
              </a:rPr>
              <a:t>PropTypes.object</a:t>
            </a:r>
            <a:endParaRPr lang="en-US" dirty="0">
              <a:effectLst/>
            </a:endParaRPr>
          </a:p>
          <a:p>
            <a:r>
              <a:rPr lang="en-US" dirty="0">
                <a:effectLst/>
              </a:rPr>
              <a:t>Number object	{count: 42}	</a:t>
            </a:r>
            <a:r>
              <a:rPr lang="en-US" dirty="0" err="1">
                <a:effectLst/>
              </a:rPr>
              <a:t>PropTypes.objectOf</a:t>
            </a:r>
            <a:r>
              <a:rPr lang="en-US" dirty="0">
                <a:effectLst/>
              </a:rPr>
              <a: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We can also pass through React elements from a parent to a child. This is incredibly useful for building templates and providing customization with the templates.</a:t>
            </a:r>
          </a:p>
          <a:p>
            <a:endParaRPr lang="en-US" sz="1000" b="0" i="0" kern="1200" dirty="0">
              <a:solidFill>
                <a:schemeClr val="tx1"/>
              </a:solidFill>
              <a:effectLst/>
              <a:latin typeface="Arial" pitchFamily="34" charset="0"/>
              <a:ea typeface="+mn-ea"/>
              <a:cs typeface="Arial" pitchFamily="34" charset="0"/>
            </a:endParaRPr>
          </a:p>
          <a:p>
            <a:r>
              <a:rPr lang="en-US" dirty="0"/>
              <a:t>Type	example	class</a:t>
            </a:r>
          </a:p>
          <a:p>
            <a:r>
              <a:rPr lang="en-US" dirty="0">
                <a:effectLst/>
              </a:rPr>
              <a:t>Element	&lt;Title /&gt;	</a:t>
            </a:r>
            <a:r>
              <a:rPr lang="en-US" dirty="0" err="1">
                <a:effectLst/>
              </a:rPr>
              <a:t>PropTypes.element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1803283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27149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Passing props down the component tree - Props drilling</a:t>
            </a:r>
            <a:endParaRPr lang="en-US" baseline="0" dirty="0"/>
          </a:p>
          <a:p>
            <a:endParaRPr lang="en-US" dirty="0"/>
          </a:p>
          <a:p>
            <a:r>
              <a:rPr lang="en-US" sz="1000" b="0" i="0" kern="1200" dirty="0">
                <a:solidFill>
                  <a:schemeClr val="tx1"/>
                </a:solidFill>
                <a:effectLst/>
                <a:latin typeface="Arial" pitchFamily="34" charset="0"/>
                <a:ea typeface="+mn-ea"/>
                <a:cs typeface="Arial" pitchFamily="34" charset="0"/>
              </a:rPr>
              <a:t>Context provides a way to share values like this between components without having to explicitly pass a prop through every level of the tree.</a:t>
            </a:r>
            <a:endParaRPr lang="en-US" dirty="0"/>
          </a:p>
        </p:txBody>
      </p:sp>
    </p:spTree>
    <p:extLst>
      <p:ext uri="{BB962C8B-B14F-4D97-AF65-F5344CB8AC3E}">
        <p14:creationId xmlns:p14="http://schemas.microsoft.com/office/powerpoint/2010/main" val="1085077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For create Context() method , there is single argument :</a:t>
            </a:r>
          </a:p>
          <a:p>
            <a:endParaRPr lang="en-US" dirty="0"/>
          </a:p>
          <a:p>
            <a:r>
              <a:rPr lang="en-US" sz="1000" b="0" i="0" kern="1200" dirty="0">
                <a:solidFill>
                  <a:schemeClr val="tx1"/>
                </a:solidFill>
                <a:effectLst/>
                <a:latin typeface="Arial" pitchFamily="34" charset="0"/>
                <a:ea typeface="+mn-ea"/>
                <a:cs typeface="Arial" pitchFamily="34" charset="0"/>
              </a:rPr>
              <a:t>the initial value is can be null, or</a:t>
            </a:r>
            <a:r>
              <a:rPr lang="en-US" sz="1000" b="0" i="0" kern="1200" baseline="0" dirty="0">
                <a:solidFill>
                  <a:schemeClr val="tx1"/>
                </a:solidFill>
                <a:effectLst/>
                <a:latin typeface="Arial" pitchFamily="34" charset="0"/>
                <a:ea typeface="+mn-ea"/>
                <a:cs typeface="Arial" pitchFamily="34" charset="0"/>
              </a:rPr>
              <a:t> if you need a default value provide it as argument.</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err="1">
                <a:solidFill>
                  <a:schemeClr val="tx1"/>
                </a:solidFill>
                <a:effectLst/>
                <a:latin typeface="Arial" pitchFamily="34" charset="0"/>
                <a:ea typeface="+mn-ea"/>
                <a:cs typeface="Arial" pitchFamily="34" charset="0"/>
              </a:rPr>
              <a:t>React.createContext</a:t>
            </a:r>
            <a:r>
              <a:rPr lang="en-US" sz="1000" b="0" i="0" kern="1200" baseline="0" dirty="0">
                <a:solidFill>
                  <a:schemeClr val="tx1"/>
                </a:solidFill>
                <a:effectLst/>
                <a:latin typeface="Arial" pitchFamily="34" charset="0"/>
                <a:ea typeface="+mn-ea"/>
                <a:cs typeface="Arial" pitchFamily="34" charset="0"/>
              </a:rPr>
              <a:t>(null);</a:t>
            </a:r>
          </a:p>
          <a:p>
            <a:endParaRPr lang="en-US" dirty="0"/>
          </a:p>
          <a:p>
            <a:r>
              <a:rPr lang="en-US" dirty="0"/>
              <a:t>The value is set to null, so later</a:t>
            </a:r>
            <a:r>
              <a:rPr lang="en-US" baseline="0" dirty="0"/>
              <a:t> we can set the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err="1">
                <a:solidFill>
                  <a:schemeClr val="tx1"/>
                </a:solidFill>
                <a:effectLst/>
                <a:latin typeface="Arial" pitchFamily="34" charset="0"/>
                <a:ea typeface="+mn-ea"/>
                <a:cs typeface="Arial" pitchFamily="34" charset="0"/>
              </a:rPr>
              <a:t>React.createContext</a:t>
            </a:r>
            <a:r>
              <a:rPr lang="en-US" sz="1000" b="0" i="0" kern="1200" baseline="0" dirty="0">
                <a:solidFill>
                  <a:schemeClr val="tx1"/>
                </a:solidFill>
                <a:effectLst/>
                <a:latin typeface="Arial" pitchFamily="34" charset="0"/>
                <a:ea typeface="+mn-ea"/>
                <a:cs typeface="Arial" pitchFamily="34" charset="0"/>
              </a:rPr>
              <a:t>(‘grades’);  -</a:t>
            </a:r>
            <a:r>
              <a:rPr lang="en-US" sz="1000" b="0" i="0" kern="1200" baseline="0" dirty="0">
                <a:solidFill>
                  <a:schemeClr val="tx1"/>
                </a:solidFill>
                <a:effectLst/>
                <a:latin typeface="Arial" pitchFamily="34" charset="0"/>
                <a:ea typeface="+mn-ea"/>
                <a:cs typeface="Arial" pitchFamily="34" charset="0"/>
                <a:sym typeface="Wingdings" panose="05000000000000000000" pitchFamily="2" charset="2"/>
              </a:rPr>
              <a:t> here grades is considered as initial value</a:t>
            </a:r>
            <a:endParaRPr lang="en-US" sz="1000" b="0" i="0" kern="1200" baseline="0" dirty="0">
              <a:solidFill>
                <a:schemeClr val="tx1"/>
              </a:solidFill>
              <a:effectLst/>
              <a:latin typeface="Arial" pitchFamily="34" charset="0"/>
              <a:ea typeface="+mn-ea"/>
              <a:cs typeface="Arial" pitchFamily="34" charset="0"/>
            </a:endParaRPr>
          </a:p>
          <a:p>
            <a:endParaRPr lang="en-US" dirty="0"/>
          </a:p>
          <a:p>
            <a:r>
              <a:rPr lang="en-US" sz="1000" b="0" i="0" kern="1200" dirty="0">
                <a:solidFill>
                  <a:schemeClr val="tx1"/>
                </a:solidFill>
                <a:effectLst/>
                <a:latin typeface="Arial" pitchFamily="34" charset="0"/>
                <a:ea typeface="+mn-ea"/>
                <a:cs typeface="Arial" pitchFamily="34" charset="0"/>
              </a:rPr>
              <a:t>Context is similar to props except that a change in context doesn't actually trigger a render. Usually context takes its value from a state or a store so that's usually not a problem. Another downside is unlike props, React doesn't provide a way to set a default value for it.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Validasting</a:t>
            </a:r>
            <a:r>
              <a:rPr lang="en-US" sz="1000" b="0" i="0" kern="1200" dirty="0">
                <a:solidFill>
                  <a:schemeClr val="tx1"/>
                </a:solidFill>
                <a:effectLst/>
                <a:latin typeface="Arial" pitchFamily="34" charset="0"/>
                <a:ea typeface="+mn-ea"/>
                <a:cs typeface="Arial" pitchFamily="34" charset="0"/>
              </a:rPr>
              <a:t> child context</a:t>
            </a:r>
            <a:r>
              <a:rPr lang="en-US" sz="1000" b="0" i="0" kern="1200" baseline="0" dirty="0">
                <a:solidFill>
                  <a:schemeClr val="tx1"/>
                </a:solidFill>
                <a:effectLst/>
                <a:latin typeface="Arial" pitchFamily="34" charset="0"/>
                <a:ea typeface="+mn-ea"/>
                <a:cs typeface="Arial" pitchFamily="34" charset="0"/>
              </a:rPr>
              <a:t> Types:</a:t>
            </a:r>
          </a:p>
          <a:p>
            <a:r>
              <a:rPr lang="en-US" sz="1000" i="1" kern="1200" dirty="0">
                <a:solidFill>
                  <a:schemeClr val="tx1"/>
                </a:solidFill>
                <a:effectLst/>
                <a:latin typeface="Arial" pitchFamily="34" charset="0"/>
                <a:ea typeface="+mn-ea"/>
                <a:cs typeface="Arial" pitchFamily="34" charset="0"/>
              </a:rPr>
              <a:t>// Define types of elements in context</a:t>
            </a:r>
            <a:r>
              <a:rPr lang="en-US" dirty="0"/>
              <a:t> </a:t>
            </a:r>
            <a:r>
              <a:rPr lang="en-US" sz="1000" i="1" kern="1200" dirty="0">
                <a:solidFill>
                  <a:schemeClr val="tx1"/>
                </a:solidFill>
                <a:effectLst/>
                <a:latin typeface="Arial" pitchFamily="34" charset="0"/>
                <a:ea typeface="+mn-ea"/>
                <a:cs typeface="Arial" pitchFamily="34" charset="0"/>
              </a:rPr>
              <a:t>// We define it the same way as `</a:t>
            </a:r>
            <a:r>
              <a:rPr lang="en-US" sz="1000" i="1" kern="1200" dirty="0" err="1">
                <a:solidFill>
                  <a:schemeClr val="tx1"/>
                </a:solidFill>
                <a:effectLst/>
                <a:latin typeface="Arial" pitchFamily="34" charset="0"/>
                <a:ea typeface="+mn-ea"/>
                <a:cs typeface="Arial" pitchFamily="34" charset="0"/>
              </a:rPr>
              <a:t>propTypes</a:t>
            </a:r>
            <a:r>
              <a:rPr lang="en-US" sz="1000" i="1" kern="1200" dirty="0">
                <a:solidFill>
                  <a:schemeClr val="tx1"/>
                </a:solidFill>
                <a:effectLst/>
                <a:latin typeface="Arial" pitchFamily="34" charset="0"/>
                <a:ea typeface="+mn-ea"/>
                <a:cs typeface="Arial" pitchFamily="34" charset="0"/>
              </a:rPr>
              <a:t>`</a:t>
            </a:r>
            <a:r>
              <a:rPr lang="en-US" dirty="0"/>
              <a:t> </a:t>
            </a:r>
            <a:r>
              <a:rPr lang="en-US" dirty="0" err="1">
                <a:effectLst/>
              </a:rPr>
              <a:t>childContextTypes</a:t>
            </a:r>
            <a:r>
              <a:rPr lang="en-US" dirty="0">
                <a:effectLst/>
              </a:rPr>
              <a:t>:</a:t>
            </a:r>
            <a:r>
              <a:rPr lang="en-US" dirty="0"/>
              <a:t> </a:t>
            </a:r>
            <a:r>
              <a:rPr lang="en-US" dirty="0">
                <a:effectLst/>
              </a:rPr>
              <a:t>{</a:t>
            </a:r>
            <a:r>
              <a:rPr lang="en-US" dirty="0"/>
              <a:t> </a:t>
            </a:r>
            <a:r>
              <a:rPr lang="en-US" dirty="0" err="1">
                <a:effectLst/>
              </a:rPr>
              <a:t>eventBus</a:t>
            </a:r>
            <a:r>
              <a:rPr lang="en-US" dirty="0">
                <a:effectLst/>
              </a:rPr>
              <a:t>:</a:t>
            </a:r>
            <a:r>
              <a:rPr lang="en-US" dirty="0"/>
              <a:t> </a:t>
            </a:r>
            <a:r>
              <a:rPr lang="en-US" dirty="0" err="1">
                <a:effectLst/>
              </a:rPr>
              <a:t>React.PropTypes.object.isRequired</a:t>
            </a:r>
            <a:r>
              <a:rPr lang="en-US"/>
              <a:t> </a:t>
            </a:r>
            <a:r>
              <a:rPr lang="en-US">
                <a:effectLst/>
              </a:rPr>
              <a:t>},</a:t>
            </a:r>
            <a:endParaRPr lang="en-US" sz="1000" b="0" i="0" kern="120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224110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16374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60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1" i="0" u="none" strike="noStrike" kern="1200" baseline="0" dirty="0">
                <a:solidFill>
                  <a:schemeClr val="tx1"/>
                </a:solidFill>
                <a:latin typeface="Arial" pitchFamily="34" charset="0"/>
                <a:ea typeface="+mn-ea"/>
                <a:cs typeface="Arial" pitchFamily="34" charset="0"/>
              </a:rPr>
              <a:t>text/html endpoint</a:t>
            </a:r>
          </a:p>
          <a:p>
            <a:r>
              <a:rPr lang="en-US" sz="1000" b="1" i="0" u="none" strike="noStrike" kern="1200" baseline="0" dirty="0">
                <a:solidFill>
                  <a:schemeClr val="tx1"/>
                </a:solidFill>
                <a:latin typeface="Arial" pitchFamily="34" charset="0"/>
                <a:ea typeface="+mn-ea"/>
                <a:cs typeface="Arial" pitchFamily="34" charset="0"/>
              </a:rPr>
              <a:t>GET /</a:t>
            </a:r>
          </a:p>
          <a:p>
            <a:r>
              <a:rPr lang="en-US" sz="1000" b="0" i="0" u="none" strike="noStrike" kern="1200" baseline="0" dirty="0">
                <a:solidFill>
                  <a:schemeClr val="tx1"/>
                </a:solidFill>
                <a:latin typeface="Arial" pitchFamily="34" charset="0"/>
                <a:ea typeface="+mn-ea"/>
                <a:cs typeface="Arial" pitchFamily="34" charset="0"/>
              </a:rPr>
              <a:t>This entire time, server.js has actually been responsible for serving the app. When your browser</a:t>
            </a:r>
          </a:p>
          <a:p>
            <a:r>
              <a:rPr lang="en-US" sz="1000" b="0" i="0" u="none" strike="noStrike" kern="1200" baseline="0" dirty="0">
                <a:solidFill>
                  <a:schemeClr val="tx1"/>
                </a:solidFill>
                <a:latin typeface="Arial" pitchFamily="34" charset="0"/>
                <a:ea typeface="+mn-ea"/>
                <a:cs typeface="Arial" pitchFamily="34" charset="0"/>
              </a:rPr>
              <a:t>requests localhost:3000/, the server returns the file index.html. index.html loads in all of our</a:t>
            </a:r>
          </a:p>
          <a:p>
            <a:r>
              <a:rPr lang="en-US" sz="1000" b="0" i="0" u="none" strike="noStrike" kern="1200" baseline="0" dirty="0">
                <a:solidFill>
                  <a:schemeClr val="tx1"/>
                </a:solidFill>
                <a:latin typeface="Arial" pitchFamily="34" charset="0"/>
                <a:ea typeface="+mn-ea"/>
                <a:cs typeface="Arial" pitchFamily="34" charset="0"/>
              </a:rPr>
              <a:t>JavaScript/React code.</a:t>
            </a:r>
          </a:p>
          <a:p>
            <a:r>
              <a:rPr lang="en-US" sz="1000" b="0" i="0" u="none" strike="noStrike" kern="1200" baseline="0" dirty="0">
                <a:solidFill>
                  <a:schemeClr val="tx1"/>
                </a:solidFill>
                <a:latin typeface="Arial" pitchFamily="34" charset="0"/>
                <a:ea typeface="+mn-ea"/>
                <a:cs typeface="Arial" pitchFamily="34" charset="0"/>
              </a:rPr>
              <a:t>Note that React never makes a request to the server at this path. This is just used by the</a:t>
            </a:r>
          </a:p>
          <a:p>
            <a:r>
              <a:rPr lang="en-US" sz="1000" b="0" i="0" u="none" strike="noStrike" kern="1200" baseline="0" dirty="0">
                <a:solidFill>
                  <a:schemeClr val="tx1"/>
                </a:solidFill>
                <a:latin typeface="Arial" pitchFamily="34" charset="0"/>
                <a:ea typeface="+mn-ea"/>
                <a:cs typeface="Arial" pitchFamily="34" charset="0"/>
              </a:rPr>
              <a:t>browser to load the app. React only communicates with the JSON endpoints.</a:t>
            </a:r>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val="199414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sz="1000" b="1" i="0" u="none" strike="noStrike" kern="1200" baseline="0">
                <a:solidFill>
                  <a:schemeClr val="tx1"/>
                </a:solidFill>
                <a:latin typeface="Arial" pitchFamily="34" charset="0"/>
                <a:ea typeface="+mn-ea"/>
                <a:cs typeface="Arial" pitchFamily="34" charset="0"/>
              </a:rPr>
              <a:t>GET </a:t>
            </a:r>
            <a:r>
              <a:rPr lang="en-US" sz="1000" b="1" i="0" u="none" strike="noStrike" kern="1200" baseline="0" dirty="0">
                <a:solidFill>
                  <a:schemeClr val="tx1"/>
                </a:solidFill>
                <a:latin typeface="Arial" pitchFamily="34" charset="0"/>
                <a:ea typeface="+mn-ea"/>
                <a:cs typeface="Arial" pitchFamily="34" charset="0"/>
              </a:rPr>
              <a:t>/</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a:t>
            </a:r>
          </a:p>
          <a:p>
            <a:r>
              <a:rPr lang="en-US" sz="1000" b="0" i="0" u="none" strike="noStrike" kern="1200" baseline="0" dirty="0">
                <a:solidFill>
                  <a:schemeClr val="tx1"/>
                </a:solidFill>
                <a:latin typeface="Arial" pitchFamily="34" charset="0"/>
                <a:ea typeface="+mn-ea"/>
                <a:cs typeface="Arial" pitchFamily="34" charset="0"/>
              </a:rPr>
              <a:t>Returns a list of all timers.</a:t>
            </a:r>
          </a:p>
          <a:p>
            <a:r>
              <a:rPr lang="en-US" sz="1000" b="1" i="0" u="none" strike="noStrike" kern="1200" baseline="0" dirty="0">
                <a:solidFill>
                  <a:schemeClr val="tx1"/>
                </a:solidFill>
                <a:latin typeface="Arial" pitchFamily="34" charset="0"/>
                <a:ea typeface="+mn-ea"/>
                <a:cs typeface="Arial" pitchFamily="34" charset="0"/>
              </a:rPr>
              <a:t>POST /</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a:t>
            </a:r>
          </a:p>
          <a:p>
            <a:r>
              <a:rPr lang="en-US" sz="1000" b="0" i="0" u="none" strike="noStrike" kern="1200" baseline="0" dirty="0">
                <a:solidFill>
                  <a:schemeClr val="tx1"/>
                </a:solidFill>
                <a:latin typeface="Arial" pitchFamily="34" charset="0"/>
                <a:ea typeface="+mn-ea"/>
                <a:cs typeface="Arial" pitchFamily="34" charset="0"/>
              </a:rPr>
              <a:t>Accepts a JSON body with title, project, and id attributes. Will insert a new timer object into its</a:t>
            </a:r>
          </a:p>
          <a:p>
            <a:r>
              <a:rPr lang="en-US" sz="1000" b="0" i="0" u="none" strike="noStrike" kern="1200" baseline="0" dirty="0">
                <a:solidFill>
                  <a:schemeClr val="tx1"/>
                </a:solidFill>
                <a:latin typeface="Arial" pitchFamily="34" charset="0"/>
                <a:ea typeface="+mn-ea"/>
                <a:cs typeface="Arial" pitchFamily="34" charset="0"/>
              </a:rPr>
              <a:t>store.</a:t>
            </a:r>
          </a:p>
          <a:p>
            <a:r>
              <a:rPr lang="en-US" sz="1000" b="1" i="0" u="none" strike="noStrike" kern="1200" baseline="0" dirty="0">
                <a:solidFill>
                  <a:schemeClr val="tx1"/>
                </a:solidFill>
                <a:latin typeface="Arial" pitchFamily="34" charset="0"/>
                <a:ea typeface="+mn-ea"/>
                <a:cs typeface="Arial" pitchFamily="34" charset="0"/>
              </a:rPr>
              <a:t>POST /</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/timers/start</a:t>
            </a:r>
          </a:p>
          <a:p>
            <a:r>
              <a:rPr lang="en-US" sz="1000" b="0" i="0" u="none" strike="noStrike" kern="1200" baseline="0" dirty="0">
                <a:solidFill>
                  <a:schemeClr val="tx1"/>
                </a:solidFill>
                <a:latin typeface="Arial" pitchFamily="34" charset="0"/>
                <a:ea typeface="+mn-ea"/>
                <a:cs typeface="Arial" pitchFamily="34" charset="0"/>
              </a:rPr>
              <a:t>Accepts a JSON body with the attribute id and start (a timestamp). Hunts through its store and</a:t>
            </a:r>
          </a:p>
          <a:p>
            <a:r>
              <a:rPr lang="en-US" sz="1000" b="0" i="0" u="none" strike="noStrike" kern="1200" baseline="0" dirty="0">
                <a:solidFill>
                  <a:schemeClr val="tx1"/>
                </a:solidFill>
                <a:latin typeface="Arial" pitchFamily="34" charset="0"/>
                <a:ea typeface="+mn-ea"/>
                <a:cs typeface="Arial" pitchFamily="34" charset="0"/>
              </a:rPr>
              <a:t>finds the timer with the matching id. Sets its </a:t>
            </a:r>
            <a:r>
              <a:rPr lang="en-US" sz="1000" b="0" i="0" u="none" strike="noStrike" kern="1200" baseline="0" dirty="0" err="1">
                <a:solidFill>
                  <a:schemeClr val="tx1"/>
                </a:solidFill>
                <a:latin typeface="Arial" pitchFamily="34" charset="0"/>
                <a:ea typeface="+mn-ea"/>
                <a:cs typeface="Arial" pitchFamily="34" charset="0"/>
              </a:rPr>
              <a:t>runningSince</a:t>
            </a:r>
            <a:r>
              <a:rPr lang="en-US" sz="1000" b="0" i="0" u="none" strike="noStrike" kern="1200" baseline="0" dirty="0">
                <a:solidFill>
                  <a:schemeClr val="tx1"/>
                </a:solidFill>
                <a:latin typeface="Arial" pitchFamily="34" charset="0"/>
                <a:ea typeface="+mn-ea"/>
                <a:cs typeface="Arial" pitchFamily="34" charset="0"/>
              </a:rPr>
              <a:t> to start.</a:t>
            </a:r>
          </a:p>
          <a:p>
            <a:r>
              <a:rPr lang="en-US" sz="1000" b="1" i="0" u="none" strike="noStrike" kern="1200" baseline="0" dirty="0">
                <a:solidFill>
                  <a:schemeClr val="tx1"/>
                </a:solidFill>
                <a:latin typeface="Arial" pitchFamily="34" charset="0"/>
                <a:ea typeface="+mn-ea"/>
                <a:cs typeface="Arial" pitchFamily="34" charset="0"/>
              </a:rPr>
              <a:t>POST /</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/timers/stop</a:t>
            </a:r>
          </a:p>
          <a:p>
            <a:r>
              <a:rPr lang="en-US" sz="1000" b="0" i="0" u="none" strike="noStrike" kern="1200" baseline="0" dirty="0">
                <a:solidFill>
                  <a:schemeClr val="tx1"/>
                </a:solidFill>
                <a:latin typeface="Arial" pitchFamily="34" charset="0"/>
                <a:ea typeface="+mn-ea"/>
                <a:cs typeface="Arial" pitchFamily="34" charset="0"/>
              </a:rPr>
              <a:t>Accepts a JSON body with the attribute id and stop (a timestamp). Hunts through its store and finds</a:t>
            </a:r>
          </a:p>
          <a:p>
            <a:r>
              <a:rPr lang="en-US" sz="1000" b="0" i="0" u="none" strike="noStrike" kern="1200" baseline="0" dirty="0">
                <a:solidFill>
                  <a:schemeClr val="tx1"/>
                </a:solidFill>
                <a:latin typeface="Arial" pitchFamily="34" charset="0"/>
                <a:ea typeface="+mn-ea"/>
                <a:cs typeface="Arial" pitchFamily="34" charset="0"/>
              </a:rPr>
              <a:t>the timer with the matching id. Updates elapsed according to how long the timer has been running</a:t>
            </a:r>
          </a:p>
          <a:p>
            <a:r>
              <a:rPr lang="en-US" sz="1000" b="0" i="0" u="none" strike="noStrike" kern="1200" baseline="0" dirty="0">
                <a:solidFill>
                  <a:schemeClr val="tx1"/>
                </a:solidFill>
                <a:latin typeface="Arial" pitchFamily="34" charset="0"/>
                <a:ea typeface="+mn-ea"/>
                <a:cs typeface="Arial" pitchFamily="34" charset="0"/>
              </a:rPr>
              <a:t>(stop - </a:t>
            </a:r>
            <a:r>
              <a:rPr lang="en-US" sz="1000" b="0" i="0" u="none" strike="noStrike" kern="1200" baseline="0" dirty="0" err="1">
                <a:solidFill>
                  <a:schemeClr val="tx1"/>
                </a:solidFill>
                <a:latin typeface="Arial" pitchFamily="34" charset="0"/>
                <a:ea typeface="+mn-ea"/>
                <a:cs typeface="Arial" pitchFamily="34" charset="0"/>
              </a:rPr>
              <a:t>runningSince</a:t>
            </a:r>
            <a:r>
              <a:rPr lang="en-US" sz="1000" b="0" i="0" u="none" strike="noStrike" kern="1200" baseline="0" dirty="0">
                <a:solidFill>
                  <a:schemeClr val="tx1"/>
                </a:solidFill>
                <a:latin typeface="Arial" pitchFamily="34" charset="0"/>
                <a:ea typeface="+mn-ea"/>
                <a:cs typeface="Arial" pitchFamily="34" charset="0"/>
              </a:rPr>
              <a:t>). Sets </a:t>
            </a:r>
            <a:r>
              <a:rPr lang="en-US" sz="1000" b="0" i="0" u="none" strike="noStrike" kern="1200" baseline="0" dirty="0" err="1">
                <a:solidFill>
                  <a:schemeClr val="tx1"/>
                </a:solidFill>
                <a:latin typeface="Arial" pitchFamily="34" charset="0"/>
                <a:ea typeface="+mn-ea"/>
                <a:cs typeface="Arial" pitchFamily="34" charset="0"/>
              </a:rPr>
              <a:t>runningSince</a:t>
            </a:r>
            <a:r>
              <a:rPr lang="en-US" sz="1000" b="0" i="0" u="none" strike="noStrike" kern="1200" baseline="0" dirty="0">
                <a:solidFill>
                  <a:schemeClr val="tx1"/>
                </a:solidFill>
                <a:latin typeface="Arial" pitchFamily="34" charset="0"/>
                <a:ea typeface="+mn-ea"/>
                <a:cs typeface="Arial" pitchFamily="34" charset="0"/>
              </a:rPr>
              <a:t> to null.</a:t>
            </a:r>
          </a:p>
          <a:p>
            <a:r>
              <a:rPr lang="en-US" sz="1000" b="1" i="0" u="none" strike="noStrike" kern="1200" baseline="0" dirty="0">
                <a:solidFill>
                  <a:schemeClr val="tx1"/>
                </a:solidFill>
                <a:latin typeface="Arial" pitchFamily="34" charset="0"/>
                <a:ea typeface="+mn-ea"/>
                <a:cs typeface="Arial" pitchFamily="34" charset="0"/>
              </a:rPr>
              <a:t>PUT /</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a:t>
            </a:r>
          </a:p>
          <a:p>
            <a:r>
              <a:rPr lang="en-US" sz="1000" b="0" i="0" u="none" strike="noStrike" kern="1200" baseline="0" dirty="0">
                <a:solidFill>
                  <a:schemeClr val="tx1"/>
                </a:solidFill>
                <a:latin typeface="Arial" pitchFamily="34" charset="0"/>
                <a:ea typeface="+mn-ea"/>
                <a:cs typeface="Arial" pitchFamily="34" charset="0"/>
              </a:rPr>
              <a:t>Accepts a JSON body with the attributes id and title and/or project. Hunts through its store and</a:t>
            </a:r>
          </a:p>
          <a:p>
            <a:r>
              <a:rPr lang="en-US" sz="1000" b="0" i="0" u="none" strike="noStrike" kern="1200" baseline="0" dirty="0">
                <a:solidFill>
                  <a:schemeClr val="tx1"/>
                </a:solidFill>
                <a:latin typeface="Arial" pitchFamily="34" charset="0"/>
                <a:ea typeface="+mn-ea"/>
                <a:cs typeface="Arial" pitchFamily="34" charset="0"/>
              </a:rPr>
              <a:t>finds the timer with the matching id. Updates title and/or project to new attributes.</a:t>
            </a:r>
          </a:p>
          <a:p>
            <a:r>
              <a:rPr lang="en-US" sz="1000" b="1" i="0" u="none" strike="noStrike" kern="1200" baseline="0" dirty="0">
                <a:solidFill>
                  <a:schemeClr val="tx1"/>
                </a:solidFill>
                <a:latin typeface="Arial" pitchFamily="34" charset="0"/>
                <a:ea typeface="+mn-ea"/>
                <a:cs typeface="Arial" pitchFamily="34" charset="0"/>
              </a:rPr>
              <a:t>DELETE /</a:t>
            </a:r>
            <a:r>
              <a:rPr lang="en-US" sz="1000" b="1" i="0" u="none" strike="noStrike" kern="1200" baseline="0" dirty="0" err="1">
                <a:solidFill>
                  <a:schemeClr val="tx1"/>
                </a:solidFill>
                <a:latin typeface="Arial" pitchFamily="34" charset="0"/>
                <a:ea typeface="+mn-ea"/>
                <a:cs typeface="Arial" pitchFamily="34" charset="0"/>
              </a:rPr>
              <a:t>api</a:t>
            </a:r>
            <a:r>
              <a:rPr lang="en-US" sz="1000" b="1" i="0" u="none" strike="noStrike" kern="1200" baseline="0" dirty="0">
                <a:solidFill>
                  <a:schemeClr val="tx1"/>
                </a:solidFill>
                <a:latin typeface="Arial" pitchFamily="34" charset="0"/>
                <a:ea typeface="+mn-ea"/>
                <a:cs typeface="Arial" pitchFamily="34" charset="0"/>
              </a:rPr>
              <a:t>/timers</a:t>
            </a:r>
          </a:p>
          <a:p>
            <a:r>
              <a:rPr lang="en-US" sz="1000" b="0" i="0" u="none" strike="noStrike" kern="1200" baseline="0" dirty="0">
                <a:solidFill>
                  <a:schemeClr val="tx1"/>
                </a:solidFill>
                <a:latin typeface="Arial" pitchFamily="34" charset="0"/>
                <a:ea typeface="+mn-ea"/>
                <a:cs typeface="Arial" pitchFamily="34" charset="0"/>
              </a:rPr>
              <a:t>Accepts a JSON body with the attribute id. Hunts through its store and deletes the timer with the</a:t>
            </a:r>
          </a:p>
          <a:p>
            <a:r>
              <a:rPr lang="en-US" sz="1000" b="0" i="0" u="none" strike="noStrike" kern="1200" baseline="0" dirty="0">
                <a:solidFill>
                  <a:schemeClr val="tx1"/>
                </a:solidFill>
                <a:latin typeface="Arial" pitchFamily="34" charset="0"/>
                <a:ea typeface="+mn-ea"/>
                <a:cs typeface="Arial" pitchFamily="34" charset="0"/>
              </a:rPr>
              <a:t>matching id.</a:t>
            </a:r>
            <a:endParaRPr lang="en-US" dirty="0"/>
          </a:p>
        </p:txBody>
      </p:sp>
    </p:spTree>
    <p:extLst>
      <p:ext uri="{BB962C8B-B14F-4D97-AF65-F5344CB8AC3E}">
        <p14:creationId xmlns:p14="http://schemas.microsoft.com/office/powerpoint/2010/main" val="43437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val="185356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342900" indent="-342900" algn="just">
              <a:lnSpc>
                <a:spcPts val="3000"/>
              </a:lnSpc>
              <a:buFont typeface="Arial" panose="020B0604020202020204" pitchFamily="34" charset="0"/>
              <a:buChar char="•"/>
            </a:pPr>
            <a:r>
              <a:rPr lang="en-US" sz="1000" dirty="0"/>
              <a:t>The type argument can be either a tag name string (such as 'div' or 'span'), a React component type (a class or a function), or a React fragment type.</a:t>
            </a:r>
          </a:p>
          <a:p>
            <a:pPr marL="342900" indent="-342900" algn="just">
              <a:lnSpc>
                <a:spcPts val="3000"/>
              </a:lnSpc>
              <a:buFont typeface="Arial" panose="020B0604020202020204" pitchFamily="34" charset="0"/>
              <a:buChar char="•"/>
            </a:pPr>
            <a:r>
              <a:rPr lang="en-US" sz="1000" dirty="0"/>
              <a:t>Code written with JSX will be converted to use </a:t>
            </a:r>
            <a:r>
              <a:rPr lang="en-US" sz="1000" dirty="0" err="1"/>
              <a:t>React.createElement</a:t>
            </a:r>
            <a:r>
              <a:rPr lang="en-US" sz="1000" dirty="0"/>
              <a:t>(). You will not typically invoke </a:t>
            </a:r>
          </a:p>
          <a:p>
            <a:pPr marL="0" indent="0" algn="just">
              <a:lnSpc>
                <a:spcPts val="3000"/>
              </a:lnSpc>
              <a:buFont typeface="Arial" panose="020B0604020202020204" pitchFamily="34" charset="0"/>
              <a:buNone/>
            </a:pP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you’re curious to see more examples of how JSX is converted to JavaScript, you can try out </a:t>
            </a:r>
            <a:r>
              <a:rPr lang="en-US" sz="1000" b="0" i="0" u="none" strike="noStrike" kern="1200" dirty="0">
                <a:solidFill>
                  <a:schemeClr val="tx1"/>
                </a:solidFill>
                <a:effectLst/>
                <a:latin typeface="Arial" pitchFamily="34" charset="0"/>
                <a:ea typeface="+mn-ea"/>
                <a:cs typeface="Arial" pitchFamily="34" charset="0"/>
                <a:hlinkClick r:id="rId3"/>
              </a:rPr>
              <a:t>the online Babel compiler</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component can either be provided as a string, or as a subclass of </a:t>
            </a:r>
            <a:r>
              <a:rPr lang="en-US" sz="1000" b="0" i="0" kern="1200" dirty="0" err="1">
                <a:solidFill>
                  <a:schemeClr val="tx1"/>
                </a:solidFill>
                <a:effectLst/>
                <a:latin typeface="Arial" pitchFamily="34" charset="0"/>
                <a:ea typeface="+mn-ea"/>
                <a:cs typeface="Arial" pitchFamily="34" charset="0"/>
              </a:rPr>
              <a:t>React.Component</a:t>
            </a:r>
            <a:r>
              <a:rPr lang="en-US" sz="1000" b="0" i="0" kern="1200" dirty="0">
                <a:solidFill>
                  <a:schemeClr val="tx1"/>
                </a:solidFill>
                <a:effectLst/>
                <a:latin typeface="Arial" pitchFamily="34" charset="0"/>
                <a:ea typeface="+mn-ea"/>
                <a:cs typeface="Arial" pitchFamily="34" charset="0"/>
              </a:rPr>
              <a:t>, or a plain function for stateless components.</a:t>
            </a:r>
          </a:p>
          <a:p>
            <a:r>
              <a:rPr lang="en-US" sz="1000" b="0" i="0" kern="1200" dirty="0">
                <a:solidFill>
                  <a:schemeClr val="tx1"/>
                </a:solidFill>
                <a:effectLst/>
                <a:latin typeface="Arial" pitchFamily="34" charset="0"/>
                <a:ea typeface="+mn-ea"/>
                <a:cs typeface="Arial" pitchFamily="34" charset="0"/>
              </a:rPr>
              <a:t>If you get tired of typing </a:t>
            </a:r>
            <a:r>
              <a:rPr lang="en-US" sz="1000" b="0" i="0" kern="1200" dirty="0" err="1">
                <a:solidFill>
                  <a:schemeClr val="tx1"/>
                </a:solidFill>
                <a:effectLst/>
                <a:latin typeface="Arial" pitchFamily="34" charset="0"/>
                <a:ea typeface="+mn-ea"/>
                <a:cs typeface="Arial" pitchFamily="34" charset="0"/>
              </a:rPr>
              <a:t>React.createElement</a:t>
            </a:r>
            <a:r>
              <a:rPr lang="en-US" sz="1000" b="0" i="0" kern="1200" dirty="0">
                <a:solidFill>
                  <a:schemeClr val="tx1"/>
                </a:solidFill>
                <a:effectLst/>
                <a:latin typeface="Arial" pitchFamily="34" charset="0"/>
                <a:ea typeface="+mn-ea"/>
                <a:cs typeface="Arial" pitchFamily="34" charset="0"/>
              </a:rPr>
              <a:t> so much, one common pattern is to assign a shorthand:</a:t>
            </a:r>
          </a:p>
          <a:p>
            <a:r>
              <a:rPr lang="en-US" sz="1000" b="0" i="0" kern="1200" dirty="0" err="1">
                <a:solidFill>
                  <a:schemeClr val="tx1"/>
                </a:solidFill>
                <a:effectLst/>
                <a:latin typeface="Arial" pitchFamily="34" charset="0"/>
                <a:ea typeface="+mn-ea"/>
                <a:cs typeface="Arial" pitchFamily="34" charset="0"/>
              </a:rPr>
              <a:t>const</a:t>
            </a:r>
            <a:r>
              <a:rPr lang="en-US" sz="1000" b="0" i="0" kern="1200" dirty="0">
                <a:solidFill>
                  <a:schemeClr val="tx1"/>
                </a:solidFill>
                <a:effectLst/>
                <a:latin typeface="Arial" pitchFamily="34" charset="0"/>
                <a:ea typeface="+mn-ea"/>
                <a:cs typeface="Arial" pitchFamily="34" charset="0"/>
              </a:rPr>
              <a:t> e = </a:t>
            </a:r>
            <a:r>
              <a:rPr lang="en-US" sz="1000" b="0" i="0" kern="1200" dirty="0" err="1">
                <a:solidFill>
                  <a:schemeClr val="tx1"/>
                </a:solidFill>
                <a:effectLst/>
                <a:latin typeface="Arial" pitchFamily="34" charset="0"/>
                <a:ea typeface="+mn-ea"/>
                <a:cs typeface="Arial" pitchFamily="34" charset="0"/>
              </a:rPr>
              <a:t>React.createElement</a:t>
            </a:r>
            <a:r>
              <a:rPr lang="en-US" sz="1000" b="0" i="0" kern="1200" dirty="0">
                <a:solidFill>
                  <a:schemeClr val="tx1"/>
                </a:solidFill>
                <a:effectLst/>
                <a:latin typeface="Arial" pitchFamily="34" charset="0"/>
                <a:ea typeface="+mn-ea"/>
                <a:cs typeface="Arial" pitchFamily="34" charset="0"/>
              </a:rPr>
              <a:t>; </a:t>
            </a:r>
          </a:p>
          <a:p>
            <a:r>
              <a:rPr lang="en-US" sz="1000" b="0" i="0" kern="1200" dirty="0" err="1">
                <a:solidFill>
                  <a:schemeClr val="tx1"/>
                </a:solidFill>
                <a:effectLst/>
                <a:latin typeface="Arial" pitchFamily="34" charset="0"/>
                <a:ea typeface="+mn-ea"/>
                <a:cs typeface="Arial" pitchFamily="34" charset="0"/>
              </a:rPr>
              <a:t>ReactDOM.render</a:t>
            </a:r>
            <a:r>
              <a:rPr lang="en-US" sz="1000" b="0" i="0" kern="1200" dirty="0">
                <a:solidFill>
                  <a:schemeClr val="tx1"/>
                </a:solidFill>
                <a:effectLst/>
                <a:latin typeface="Arial" pitchFamily="34" charset="0"/>
                <a:ea typeface="+mn-ea"/>
                <a:cs typeface="Arial" pitchFamily="34" charset="0"/>
              </a:rPr>
              <a:t>( e('div', null, 'Hello World'), </a:t>
            </a:r>
            <a:r>
              <a:rPr lang="en-US" sz="1000" b="0" i="0" kern="1200" dirty="0" err="1">
                <a:solidFill>
                  <a:schemeClr val="tx1"/>
                </a:solidFill>
                <a:effectLst/>
                <a:latin typeface="Arial" pitchFamily="34" charset="0"/>
                <a:ea typeface="+mn-ea"/>
                <a:cs typeface="Arial" pitchFamily="34" charset="0"/>
              </a:rPr>
              <a:t>document.getElementById</a:t>
            </a:r>
            <a:r>
              <a:rPr lang="en-US" sz="1000" b="0" i="0" kern="1200" dirty="0">
                <a:solidFill>
                  <a:schemeClr val="tx1"/>
                </a:solidFill>
                <a:effectLst/>
                <a:latin typeface="Arial" pitchFamily="34" charset="0"/>
                <a:ea typeface="+mn-ea"/>
                <a:cs typeface="Arial" pitchFamily="34" charset="0"/>
              </a:rPr>
              <a:t>('root') );</a:t>
            </a:r>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The slide explains in brief, the components which make up the web service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0763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The class syntax is </a:t>
            </a:r>
            <a:r>
              <a:rPr lang="en-US" sz="1000" b="0" i="1" kern="1200" dirty="0">
                <a:solidFill>
                  <a:schemeClr val="tx1"/>
                </a:solidFill>
                <a:effectLst/>
                <a:latin typeface="Arial" pitchFamily="34" charset="0"/>
                <a:ea typeface="+mn-ea"/>
                <a:cs typeface="Arial" pitchFamily="34" charset="0"/>
              </a:rPr>
              <a:t>not</a:t>
            </a:r>
            <a:r>
              <a:rPr lang="en-US" sz="1000" b="0" i="0" kern="1200" dirty="0">
                <a:solidFill>
                  <a:schemeClr val="tx1"/>
                </a:solidFill>
                <a:effectLst/>
                <a:latin typeface="Arial" pitchFamily="34" charset="0"/>
                <a:ea typeface="+mn-ea"/>
                <a:cs typeface="Arial" pitchFamily="34" charset="0"/>
              </a:rPr>
              <a:t> introducing a new object-oriented inheritance model to JavaScript. JavaScript classes provide a much simpler and clearer syntax to create objects and deal with inheritance.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If you don’t use ES6 yet, you may use the </a:t>
            </a:r>
            <a:r>
              <a:rPr lang="en-US" dirty="0"/>
              <a:t>create-react-class</a:t>
            </a:r>
            <a:r>
              <a:rPr lang="en-US" sz="1000" b="0" i="0" kern="1200" dirty="0">
                <a:solidFill>
                  <a:schemeClr val="tx1"/>
                </a:solidFill>
                <a:effectLst/>
                <a:latin typeface="Arial" pitchFamily="34" charset="0"/>
                <a:ea typeface="+mn-ea"/>
                <a:cs typeface="Arial" pitchFamily="34" charset="0"/>
              </a:rPr>
              <a:t> module instead: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For implementing this create-react-class install</a:t>
            </a:r>
            <a:r>
              <a:rPr lang="en-US" sz="1000" b="0" i="0" kern="1200" baseline="0" dirty="0">
                <a:solidFill>
                  <a:schemeClr val="tx1"/>
                </a:solidFill>
                <a:effectLst/>
                <a:latin typeface="Arial" pitchFamily="34" charset="0"/>
                <a:ea typeface="+mn-ea"/>
                <a:cs typeface="Arial" pitchFamily="34" charset="0"/>
              </a:rPr>
              <a:t> first , using </a:t>
            </a:r>
            <a:r>
              <a:rPr lang="en-US" sz="1000" b="0" i="0" kern="1200" baseline="0" dirty="0" err="1">
                <a:solidFill>
                  <a:schemeClr val="tx1"/>
                </a:solidFill>
                <a:effectLst/>
                <a:latin typeface="Arial" pitchFamily="34" charset="0"/>
                <a:ea typeface="+mn-ea"/>
                <a:cs typeface="Arial" pitchFamily="34" charset="0"/>
              </a:rPr>
              <a:t>npm</a:t>
            </a:r>
            <a:r>
              <a:rPr lang="en-US" sz="1000" b="0" i="0" kern="1200" baseline="0" dirty="0">
                <a:solidFill>
                  <a:schemeClr val="tx1"/>
                </a:solidFill>
                <a:effectLst/>
                <a:latin typeface="Arial" pitchFamily="34" charset="0"/>
                <a:ea typeface="+mn-ea"/>
                <a:cs typeface="Arial" pitchFamily="34" charset="0"/>
              </a:rPr>
              <a:t> using following command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install create-react-class –-save  . (note: you have to install this inside</a:t>
            </a:r>
            <a:r>
              <a:rPr lang="en-US" sz="1000" b="0" i="0" kern="1200" baseline="0" dirty="0">
                <a:solidFill>
                  <a:schemeClr val="tx1"/>
                </a:solidFill>
                <a:effectLst/>
                <a:latin typeface="Arial" pitchFamily="34" charset="0"/>
                <a:ea typeface="+mn-ea"/>
                <a:cs typeface="Arial" pitchFamily="34" charset="0"/>
              </a:rPr>
              <a:t> the project folder and -- save is used to store this dependency in </a:t>
            </a:r>
            <a:r>
              <a:rPr lang="en-US" sz="1000" b="0" i="0" kern="1200" baseline="0" dirty="0" err="1">
                <a:solidFill>
                  <a:schemeClr val="tx1"/>
                </a:solidFill>
                <a:effectLst/>
                <a:latin typeface="Arial" pitchFamily="34" charset="0"/>
                <a:ea typeface="+mn-ea"/>
                <a:cs typeface="Arial" pitchFamily="34" charset="0"/>
              </a:rPr>
              <a:t>package.json</a:t>
            </a:r>
            <a:r>
              <a:rPr lang="en-US" sz="1000" b="0" i="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Arial" pitchFamily="34" charset="0"/>
                <a:ea typeface="+mn-ea"/>
                <a:cs typeface="Arial" pitchFamily="34" charset="0"/>
              </a:rPr>
              <a:t>Then write the following code in index.js or any </a:t>
            </a:r>
            <a:r>
              <a:rPr lang="en-US" sz="1000" b="0" i="0" kern="1200" baseline="0" dirty="0" err="1">
                <a:solidFill>
                  <a:schemeClr val="tx1"/>
                </a:solidFill>
                <a:effectLst/>
                <a:latin typeface="Arial" pitchFamily="34" charset="0"/>
                <a:ea typeface="+mn-ea"/>
                <a:cs typeface="Arial" pitchFamily="34" charset="0"/>
              </a:rPr>
              <a:t>js</a:t>
            </a:r>
            <a:r>
              <a:rPr lang="en-US" sz="1000" b="0" i="0" kern="1200" baseline="0" dirty="0">
                <a:solidFill>
                  <a:schemeClr val="tx1"/>
                </a:solidFill>
                <a:effectLst/>
                <a:latin typeface="Arial" pitchFamily="34" charset="0"/>
                <a:ea typeface="+mn-ea"/>
                <a:cs typeface="Arial" pitchFamily="34" charset="0"/>
              </a:rPr>
              <a:t> file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Arial" pitchFamily="34" charset="0"/>
                <a:ea typeface="+mn-ea"/>
                <a:cs typeface="Arial" pitchFamily="34" charset="0"/>
              </a:rPr>
              <a:t> </a:t>
            </a: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tx1"/>
                </a:solidFill>
                <a:effectLst/>
                <a:latin typeface="Arial" pitchFamily="34" charset="0"/>
                <a:ea typeface="+mn-ea"/>
                <a:cs typeface="Arial" pitchFamily="34" charset="0"/>
              </a:rPr>
              <a:t>var</a:t>
            </a:r>
            <a:r>
              <a:rPr lang="en-US" dirty="0"/>
              <a:t> </a:t>
            </a:r>
            <a:r>
              <a:rPr lang="en-US" dirty="0" err="1"/>
              <a:t>createReactClass</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require('create-react-class');</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tx1"/>
                </a:solidFill>
                <a:effectLst/>
                <a:latin typeface="Arial" pitchFamily="34" charset="0"/>
                <a:ea typeface="+mn-ea"/>
                <a:cs typeface="Arial" pitchFamily="34" charset="0"/>
              </a:rPr>
              <a:t>var</a:t>
            </a:r>
            <a:r>
              <a:rPr lang="en-US" dirty="0"/>
              <a:t> Sample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err="1">
                <a:solidFill>
                  <a:schemeClr val="tx1"/>
                </a:solidFill>
                <a:effectLst/>
                <a:latin typeface="Arial" pitchFamily="34" charset="0"/>
                <a:ea typeface="+mn-ea"/>
                <a:cs typeface="Arial" pitchFamily="34" charset="0"/>
              </a:rPr>
              <a:t>createReactClass</a:t>
            </a:r>
            <a:r>
              <a:rPr lang="en-US" sz="1000" kern="120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Arial" pitchFamily="34" charset="0"/>
                <a:ea typeface="+mn-ea"/>
                <a:cs typeface="Arial" pitchFamily="34" charset="0"/>
              </a:rPr>
              <a:t>{</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render</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function()</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Arial" pitchFamily="34" charset="0"/>
                <a:ea typeface="+mn-ea"/>
                <a:cs typeface="Arial" pitchFamily="34" charset="0"/>
              </a:rPr>
              <a:t>		</a:t>
            </a:r>
            <a:r>
              <a:rPr lang="en-US" dirty="0"/>
              <a:t> </a:t>
            </a:r>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&lt;h1&gt;</a:t>
            </a:r>
            <a:r>
              <a:rPr lang="en-US" dirty="0"/>
              <a:t>Hello</a:t>
            </a:r>
            <a:r>
              <a:rPr lang="en-US" baseline="0" dirty="0"/>
              <a:t> world , welcome to React</a:t>
            </a:r>
            <a:r>
              <a:rPr lang="en-US" sz="1000" kern="1200" dirty="0">
                <a:solidFill>
                  <a:schemeClr val="tx1"/>
                </a:solidFill>
                <a:effectLst/>
                <a:latin typeface="Arial" pitchFamily="34" charset="0"/>
                <a:ea typeface="+mn-ea"/>
                <a:cs typeface="Arial" pitchFamily="34" charset="0"/>
              </a:rPr>
              <a:t>&lt;/h1&gt;;</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000" kern="120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ReactDOM.render</a:t>
            </a:r>
            <a:r>
              <a:rPr lang="en-US" dirty="0"/>
              <a:t>(&lt;Greeting /&gt;, </a:t>
            </a:r>
            <a:r>
              <a:rPr lang="en-US" dirty="0" err="1"/>
              <a:t>document.getElementById</a:t>
            </a:r>
            <a:r>
              <a:rPr lang="en-US" dirty="0"/>
              <a:t>('root'));</a:t>
            </a:r>
          </a:p>
        </p:txBody>
      </p:sp>
      <p:sp>
        <p:nvSpPr>
          <p:cNvPr id="5" name="Text Box 9"/>
          <p:cNvSpPr txBox="1">
            <a:spLocks noChangeArrowheads="1"/>
          </p:cNvSpPr>
          <p:nvPr/>
        </p:nvSpPr>
        <p:spPr bwMode="auto">
          <a:xfrm>
            <a:off x="142875" y="1133475"/>
            <a:ext cx="1600200" cy="1323439"/>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about WSDL and UDDI registry.</a:t>
            </a:r>
          </a:p>
          <a:p>
            <a:pPr>
              <a:spcBef>
                <a:spcPct val="50000"/>
              </a:spcBef>
            </a:pPr>
            <a:endParaRPr lang="en-US" sz="1000" dirty="0">
              <a:latin typeface="Arial" pitchFamily="34" charset="0"/>
              <a:cs typeface="Arial" pitchFamily="34" charset="0"/>
            </a:endParaRPr>
          </a:p>
          <a:p>
            <a:pPr>
              <a:spcBef>
                <a:spcPct val="50000"/>
              </a:spcBef>
            </a:pPr>
            <a:r>
              <a:rPr lang="en-US" sz="1000" b="0" dirty="0">
                <a:latin typeface="Arial" pitchFamily="34" charset="0"/>
                <a:cs typeface="Arial" pitchFamily="34" charset="0"/>
              </a:rPr>
              <a:t>Also explains regarding web service communication </a:t>
            </a:r>
          </a:p>
        </p:txBody>
      </p:sp>
    </p:spTree>
    <p:extLst>
      <p:ext uri="{BB962C8B-B14F-4D97-AF65-F5344CB8AC3E}">
        <p14:creationId xmlns:p14="http://schemas.microsoft.com/office/powerpoint/2010/main" val="1069869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r>
              <a:rPr lang="en-US" sz="1000" b="0" i="0" kern="1200" dirty="0">
                <a:solidFill>
                  <a:schemeClr val="tx1"/>
                </a:solidFill>
                <a:effectLst/>
                <a:latin typeface="Arial" pitchFamily="34" charset="0"/>
                <a:ea typeface="+mn-ea"/>
                <a:cs typeface="Arial" pitchFamily="34" charset="0"/>
              </a:rPr>
              <a:t>The basic structure of a React Child, that is a looks something like this:</a:t>
            </a:r>
          </a:p>
          <a:p>
            <a:br>
              <a:rPr lang="en-US" dirty="0">
                <a:effectLst/>
              </a:rPr>
            </a:br>
            <a:r>
              <a:rPr lang="en-US" sz="1000" kern="1200" dirty="0">
                <a:solidFill>
                  <a:schemeClr val="tx1"/>
                </a:solidFill>
                <a:effectLst/>
                <a:latin typeface="Arial" pitchFamily="34" charset="0"/>
                <a:ea typeface="+mn-ea"/>
                <a:cs typeface="Arial" pitchFamily="34" charset="0"/>
              </a:rPr>
              <a:t>{ </a:t>
            </a:r>
          </a:p>
          <a:p>
            <a:r>
              <a:rPr lang="en-US" sz="1000" kern="1200" dirty="0">
                <a:solidFill>
                  <a:schemeClr val="tx1"/>
                </a:solidFill>
                <a:effectLst/>
                <a:latin typeface="Arial" pitchFamily="34" charset="0"/>
                <a:ea typeface="+mn-ea"/>
                <a:cs typeface="Arial" pitchFamily="34" charset="0"/>
              </a:rPr>
              <a:t>$$</a:t>
            </a:r>
            <a:r>
              <a:rPr lang="en-US" sz="1000" kern="1200" dirty="0" err="1">
                <a:solidFill>
                  <a:schemeClr val="tx1"/>
                </a:solidFill>
                <a:effectLst/>
                <a:latin typeface="Arial" pitchFamily="34" charset="0"/>
                <a:ea typeface="+mn-ea"/>
                <a:cs typeface="Arial" pitchFamily="34" charset="0"/>
              </a:rPr>
              <a:t>typeof</a:t>
            </a:r>
            <a:r>
              <a:rPr lang="en-US" sz="1000" kern="1200" dirty="0">
                <a:solidFill>
                  <a:schemeClr val="tx1"/>
                </a:solidFill>
                <a:effectLst/>
                <a:latin typeface="Arial" pitchFamily="34" charset="0"/>
                <a:ea typeface="+mn-ea"/>
                <a:cs typeface="Arial" pitchFamily="34" charset="0"/>
              </a:rPr>
              <a:t>: Symbol(</a:t>
            </a:r>
            <a:r>
              <a:rPr lang="en-US" sz="1000" kern="1200" dirty="0" err="1">
                <a:solidFill>
                  <a:schemeClr val="tx1"/>
                </a:solidFill>
                <a:effectLst/>
                <a:latin typeface="Arial" pitchFamily="34" charset="0"/>
                <a:ea typeface="+mn-ea"/>
                <a:cs typeface="Arial" pitchFamily="34" charset="0"/>
              </a:rPr>
              <a:t>React.element</a:t>
            </a:r>
            <a:r>
              <a:rPr lang="en-US" sz="1000" kern="1200" dirty="0">
                <a:solidFill>
                  <a:schemeClr val="tx1"/>
                </a:solidFill>
                <a:effectLst/>
                <a:latin typeface="Arial" pitchFamily="34" charset="0"/>
                <a:ea typeface="+mn-ea"/>
                <a:cs typeface="Arial" pitchFamily="34" charset="0"/>
              </a:rPr>
              <a:t>),</a:t>
            </a:r>
          </a:p>
          <a:p>
            <a:r>
              <a:rPr lang="en-US" sz="1000" kern="1200" dirty="0">
                <a:solidFill>
                  <a:schemeClr val="tx1"/>
                </a:solidFill>
                <a:effectLst/>
                <a:latin typeface="Arial" pitchFamily="34" charset="0"/>
                <a:ea typeface="+mn-ea"/>
                <a:cs typeface="Arial" pitchFamily="34" charset="0"/>
              </a:rPr>
              <a:t> key: null | key, </a:t>
            </a:r>
          </a:p>
          <a:p>
            <a:r>
              <a:rPr lang="en-US" sz="1000" kern="1200" dirty="0">
                <a:solidFill>
                  <a:schemeClr val="tx1"/>
                </a:solidFill>
                <a:effectLst/>
                <a:latin typeface="Arial" pitchFamily="34" charset="0"/>
                <a:ea typeface="+mn-ea"/>
                <a:cs typeface="Arial" pitchFamily="34" charset="0"/>
              </a:rPr>
              <a:t>props: {}, </a:t>
            </a:r>
          </a:p>
          <a:p>
            <a:r>
              <a:rPr lang="en-US" sz="1000" kern="1200" dirty="0">
                <a:solidFill>
                  <a:schemeClr val="tx1"/>
                </a:solidFill>
                <a:effectLst/>
                <a:latin typeface="Arial" pitchFamily="34" charset="0"/>
                <a:ea typeface="+mn-ea"/>
                <a:cs typeface="Arial" pitchFamily="34" charset="0"/>
              </a:rPr>
              <a:t>ref: Function,</a:t>
            </a:r>
          </a:p>
          <a:p>
            <a:r>
              <a:rPr lang="en-US" sz="1000" kern="1200" dirty="0">
                <a:solidFill>
                  <a:schemeClr val="tx1"/>
                </a:solidFill>
                <a:effectLst/>
                <a:latin typeface="Arial" pitchFamily="34" charset="0"/>
                <a:ea typeface="+mn-ea"/>
                <a:cs typeface="Arial" pitchFamily="34" charset="0"/>
              </a:rPr>
              <a:t> type: Function | Class | string,</a:t>
            </a:r>
          </a:p>
          <a:p>
            <a:r>
              <a:rPr lang="en-US" sz="1000" kern="1200" dirty="0">
                <a:solidFill>
                  <a:schemeClr val="tx1"/>
                </a:solidFill>
                <a:effectLst/>
                <a:latin typeface="Arial" pitchFamily="34" charset="0"/>
                <a:ea typeface="+mn-ea"/>
                <a:cs typeface="Arial" pitchFamily="34" charset="0"/>
              </a:rPr>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4734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Invokes a function on every immediate child contained within children with this set to thisArg.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a keyed fragment or array it will be traversed: the function will never be passed the container objects. </a:t>
            </a:r>
          </a:p>
          <a:p>
            <a:pPr marL="342900" indent="-342900">
              <a:lnSpc>
                <a:spcPct val="150000"/>
              </a:lnSpc>
              <a:buFont typeface="Arial" panose="020B0604020202020204" pitchFamily="34" charset="0"/>
              <a:buChar char="•"/>
            </a:pPr>
            <a:r>
              <a:rPr lang="en-US" sz="800" kern="1200" dirty="0">
                <a:solidFill>
                  <a:schemeClr val="tx1"/>
                </a:solidFill>
                <a:latin typeface="Arial" pitchFamily="34" charset="0"/>
                <a:ea typeface="+mn-ea"/>
                <a:cs typeface="Arial" pitchFamily="34" charset="0"/>
              </a:rPr>
              <a:t>If children is null or undefined, returns null or undefined rather than an array.</a:t>
            </a:r>
          </a:p>
          <a:p>
            <a:endParaRPr lang="en-US" dirty="0"/>
          </a:p>
        </p:txBody>
      </p:sp>
    </p:spTree>
    <p:extLst>
      <p:ext uri="{BB962C8B-B14F-4D97-AF65-F5344CB8AC3E}">
        <p14:creationId xmlns:p14="http://schemas.microsoft.com/office/powerpoint/2010/main" val="3831678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7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5/21/2018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8627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32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81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34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8" r:id="rId3"/>
    <p:sldLayoutId id="2147483809" r:id="rId4"/>
    <p:sldLayoutId id="2147483810" r:id="rId5"/>
    <p:sldLayoutId id="2147483811" r:id="rId6"/>
    <p:sldLayoutId id="2147483812"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007127" cy="720725"/>
          </a:xfrm>
        </p:spPr>
        <p:txBody>
          <a:bodyPr>
            <a:normAutofit/>
          </a:bodyPr>
          <a:lstStyle/>
          <a:p>
            <a:pPr lvl="0"/>
            <a:r>
              <a:rPr lang="en-US" sz="3200" dirty="0"/>
              <a:t>Components ,Data &amp; Servers</a:t>
            </a:r>
          </a:p>
        </p:txBody>
      </p:sp>
      <p:sp>
        <p:nvSpPr>
          <p:cNvPr id="12" name="Subtitle 11"/>
          <p:cNvSpPr>
            <a:spLocks noGrp="1"/>
          </p:cNvSpPr>
          <p:nvPr>
            <p:ph type="subTitle" idx="1"/>
          </p:nvPr>
        </p:nvSpPr>
        <p:spPr/>
        <p:txBody>
          <a:bodyPr>
            <a:normAutofit/>
          </a:bodyPr>
          <a:lstStyle/>
          <a:p>
            <a:r>
              <a:rPr lang="en-US" sz="2000" b="0" dirty="0"/>
              <a:t>Lesson 03</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2604" y="821457"/>
            <a:ext cx="329184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0"/>
          <p:cNvSpPr txBox="1">
            <a:spLocks/>
          </p:cNvSpPr>
          <p:nvPr/>
        </p:nvSpPr>
        <p:spPr>
          <a:xfrm>
            <a:off x="218308" y="1827930"/>
            <a:ext cx="5035137" cy="1098157"/>
          </a:xfrm>
          <a:prstGeom prst="rect">
            <a:avLst/>
          </a:prstGeom>
          <a:noFill/>
          <a:ln w="12700" cap="flat" cmpd="sng" algn="ctr">
            <a:noFill/>
            <a:prstDash val="solid"/>
            <a:miter lim="800000"/>
          </a:ln>
          <a:effectLst/>
        </p:spPr>
        <p:txBody>
          <a:bodyPr vert="horz" lIns="0" tIns="0" rIns="0" bIns="0" rtlCol="0" anchor="b">
            <a:normAutofit/>
          </a:bodyPr>
          <a:lstStyle>
            <a:lvl1pPr algn="l" defTabSz="685800" rtl="0" eaLnBrk="1" latinLnBrk="0" hangingPunct="1">
              <a:lnSpc>
                <a:spcPts val="2250"/>
              </a:lnSpc>
              <a:spcBef>
                <a:spcPct val="0"/>
              </a:spcBef>
              <a:buNone/>
              <a:defRPr lang="en-US" sz="1950" b="0" kern="1200" dirty="0">
                <a:solidFill>
                  <a:srgbClr val="0070AD"/>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endParaRPr lang="en-US" sz="2400" dirty="0"/>
          </a:p>
        </p:txBody>
      </p:sp>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558446"/>
            <a:ext cx="8745219" cy="131389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dirty="0"/>
              <a:t>The count method will return the number of components that are contained in element</a:t>
            </a:r>
          </a:p>
          <a:p>
            <a:pPr marL="285750" indent="-285750">
              <a:lnSpc>
                <a:spcPct val="150000"/>
              </a:lnSpc>
              <a:buFont typeface="Arial" panose="020B0604020202020204" pitchFamily="34" charset="0"/>
              <a:buChar char="•"/>
            </a:pPr>
            <a:r>
              <a:rPr lang="en-US" dirty="0"/>
              <a:t>The method accepts a single argument an object</a:t>
            </a:r>
          </a:p>
        </p:txBody>
      </p:sp>
      <p:sp>
        <p:nvSpPr>
          <p:cNvPr id="2" name="Title 1"/>
          <p:cNvSpPr>
            <a:spLocks noGrp="1"/>
          </p:cNvSpPr>
          <p:nvPr>
            <p:ph type="title"/>
          </p:nvPr>
        </p:nvSpPr>
        <p:spPr>
          <a:xfrm>
            <a:off x="309801" y="107906"/>
            <a:ext cx="8312649" cy="478695"/>
          </a:xfrm>
        </p:spPr>
        <p:txBody>
          <a:bodyPr/>
          <a:lstStyle/>
          <a:p>
            <a:r>
              <a:rPr lang="en-US" dirty="0" err="1"/>
              <a:t>React.Children.count</a:t>
            </a:r>
            <a:endParaRPr lang="en-US"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6071" t="9365" r="36547" b="6613"/>
          <a:stretch/>
        </p:blipFill>
        <p:spPr>
          <a:xfrm>
            <a:off x="1993067" y="2873832"/>
            <a:ext cx="4308549" cy="354874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880" t="62063" r="72144" b="33703"/>
          <a:stretch/>
        </p:blipFill>
        <p:spPr>
          <a:xfrm>
            <a:off x="1928686" y="2142901"/>
            <a:ext cx="4415537" cy="457568"/>
          </a:xfrm>
          <a:prstGeom prst="rect">
            <a:avLst/>
          </a:prstGeom>
        </p:spPr>
      </p:pic>
    </p:spTree>
    <p:extLst>
      <p:ext uri="{BB962C8B-B14F-4D97-AF65-F5344CB8AC3E}">
        <p14:creationId xmlns:p14="http://schemas.microsoft.com/office/powerpoint/2010/main" val="104039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558446"/>
            <a:ext cx="8745219" cy="131389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dirty="0"/>
              <a:t>It perform a function on each of the immediate children contained and will return an object</a:t>
            </a:r>
          </a:p>
        </p:txBody>
      </p:sp>
      <p:sp>
        <p:nvSpPr>
          <p:cNvPr id="2" name="Title 1"/>
          <p:cNvSpPr>
            <a:spLocks noGrp="1"/>
          </p:cNvSpPr>
          <p:nvPr>
            <p:ph type="title"/>
          </p:nvPr>
        </p:nvSpPr>
        <p:spPr>
          <a:xfrm>
            <a:off x="309801" y="107906"/>
            <a:ext cx="8312649" cy="478695"/>
          </a:xfrm>
        </p:spPr>
        <p:txBody>
          <a:bodyPr/>
          <a:lstStyle/>
          <a:p>
            <a:r>
              <a:rPr lang="en-US" dirty="0" err="1"/>
              <a:t>React.Children.forEach</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35" t="32254" r="59787" b="62198"/>
          <a:stretch/>
        </p:blipFill>
        <p:spPr>
          <a:xfrm>
            <a:off x="1329448" y="1587337"/>
            <a:ext cx="5482835" cy="486383"/>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445" t="5654" r="29221" b="7827"/>
          <a:stretch/>
        </p:blipFill>
        <p:spPr>
          <a:xfrm>
            <a:off x="1209040" y="2322883"/>
            <a:ext cx="5992452" cy="4206240"/>
          </a:xfrm>
          <a:prstGeom prst="rect">
            <a:avLst/>
          </a:prstGeom>
        </p:spPr>
      </p:pic>
    </p:spTree>
    <p:extLst>
      <p:ext uri="{BB962C8B-B14F-4D97-AF65-F5344CB8AC3E}">
        <p14:creationId xmlns:p14="http://schemas.microsoft.com/office/powerpoint/2010/main" val="98033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514902"/>
            <a:ext cx="8745219" cy="3592149"/>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dirty="0"/>
              <a:t>Components splits UI into independent unit</a:t>
            </a:r>
          </a:p>
          <a:p>
            <a:pPr marL="285750" indent="-285750">
              <a:lnSpc>
                <a:spcPct val="150000"/>
              </a:lnSpc>
              <a:buFont typeface="Arial" panose="020B0604020202020204" pitchFamily="34" charset="0"/>
              <a:buChar char="•"/>
            </a:pPr>
            <a:r>
              <a:rPr lang="en-US" dirty="0"/>
              <a:t>Components are reusable units</a:t>
            </a:r>
          </a:p>
          <a:p>
            <a:pPr marL="285750" indent="-285750">
              <a:lnSpc>
                <a:spcPct val="150000"/>
              </a:lnSpc>
              <a:buFont typeface="Arial" panose="020B0604020202020204" pitchFamily="34" charset="0"/>
              <a:buChar char="•"/>
            </a:pPr>
            <a:r>
              <a:rPr lang="en-US" dirty="0" err="1"/>
              <a:t>React.Component</a:t>
            </a:r>
            <a:r>
              <a:rPr lang="en-US" dirty="0"/>
              <a:t> is available inside React API.</a:t>
            </a:r>
          </a:p>
          <a:p>
            <a:pPr marL="285750" indent="-285750">
              <a:lnSpc>
                <a:spcPct val="150000"/>
              </a:lnSpc>
              <a:buFont typeface="Arial" panose="020B0604020202020204" pitchFamily="34" charset="0"/>
              <a:buChar char="•"/>
            </a:pPr>
            <a:r>
              <a:rPr lang="en-US" dirty="0"/>
              <a:t>React Component classes are </a:t>
            </a:r>
            <a:r>
              <a:rPr lang="en-US" dirty="0" err="1"/>
              <a:t>aviailable</a:t>
            </a:r>
            <a:r>
              <a:rPr lang="en-US" dirty="0"/>
              <a:t> from Es6 only.</a:t>
            </a:r>
          </a:p>
          <a:p>
            <a:pPr marL="285750" indent="-285750">
              <a:lnSpc>
                <a:spcPct val="150000"/>
              </a:lnSpc>
              <a:buFont typeface="Arial" panose="020B0604020202020204" pitchFamily="34" charset="0"/>
              <a:buChar char="•"/>
            </a:pPr>
            <a:r>
              <a:rPr lang="en-US" dirty="0"/>
              <a:t>If </a:t>
            </a:r>
            <a:r>
              <a:rPr lang="en-US" dirty="0">
                <a:latin typeface="+mj-lt"/>
              </a:rPr>
              <a:t>you don’t use ES6 yet, you may use the create-react-class module instead.</a:t>
            </a:r>
          </a:p>
          <a:p>
            <a:pPr marL="285750" indent="-285750">
              <a:lnSpc>
                <a:spcPct val="150000"/>
              </a:lnSpc>
              <a:buFont typeface="Arial" panose="020B0604020202020204" pitchFamily="34" charset="0"/>
              <a:buChar char="•"/>
            </a:pPr>
            <a:endParaRPr lang="en-US" dirty="0"/>
          </a:p>
        </p:txBody>
      </p:sp>
      <p:sp>
        <p:nvSpPr>
          <p:cNvPr id="2" name="Title 1"/>
          <p:cNvSpPr>
            <a:spLocks noGrp="1"/>
          </p:cNvSpPr>
          <p:nvPr>
            <p:ph type="title"/>
          </p:nvPr>
        </p:nvSpPr>
        <p:spPr>
          <a:xfrm>
            <a:off x="309801" y="107906"/>
            <a:ext cx="8312649" cy="478695"/>
          </a:xfrm>
        </p:spPr>
        <p:txBody>
          <a:bodyPr/>
          <a:lstStyle/>
          <a:p>
            <a:r>
              <a:rPr lang="en-US" dirty="0"/>
              <a:t>React Component</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2144" t="14656" r="50475" b="39548"/>
          <a:stretch/>
        </p:blipFill>
        <p:spPr>
          <a:xfrm>
            <a:off x="1992085" y="3497637"/>
            <a:ext cx="4091222" cy="2819400"/>
          </a:xfrm>
          <a:prstGeom prst="rect">
            <a:avLst/>
          </a:prstGeom>
        </p:spPr>
      </p:pic>
    </p:spTree>
    <p:extLst>
      <p:ext uri="{BB962C8B-B14F-4D97-AF65-F5344CB8AC3E}">
        <p14:creationId xmlns:p14="http://schemas.microsoft.com/office/powerpoint/2010/main" val="75436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Demos of</a:t>
            </a:r>
          </a:p>
          <a:p>
            <a:endParaRPr lang="en-US" dirty="0"/>
          </a:p>
          <a:p>
            <a:pPr marL="342900" indent="-342900">
              <a:buAutoNum type="arabicPeriod"/>
            </a:pPr>
            <a:r>
              <a:rPr lang="en-US" dirty="0"/>
              <a:t> </a:t>
            </a:r>
            <a:r>
              <a:rPr lang="en-US" dirty="0" err="1"/>
              <a:t>React.createClass</a:t>
            </a:r>
            <a:endParaRPr lang="en-US" dirty="0"/>
          </a:p>
          <a:p>
            <a:pPr marL="342900" indent="-342900">
              <a:buAutoNum type="arabicPeriod"/>
            </a:pPr>
            <a:r>
              <a:rPr lang="en-US" dirty="0"/>
              <a:t> </a:t>
            </a:r>
            <a:r>
              <a:rPr lang="en-US" dirty="0" err="1"/>
              <a:t>React.createElement</a:t>
            </a:r>
            <a:endParaRPr lang="en-US" dirty="0"/>
          </a:p>
          <a:p>
            <a:pPr marL="342900" indent="-342900">
              <a:buAutoNum type="arabicPeriod"/>
            </a:pPr>
            <a:r>
              <a:rPr lang="en-US" dirty="0"/>
              <a:t> </a:t>
            </a:r>
            <a:r>
              <a:rPr lang="en-US" dirty="0" err="1"/>
              <a:t>React.Children</a:t>
            </a:r>
            <a:endParaRPr lang="en-US" dirty="0"/>
          </a:p>
          <a:p>
            <a:pPr marL="342900" indent="-342900">
              <a:buAutoNum type="arabicPeriod"/>
            </a:pPr>
            <a:r>
              <a:rPr lang="en-US" dirty="0"/>
              <a:t> React Component</a:t>
            </a:r>
          </a:p>
        </p:txBody>
      </p:sp>
    </p:spTree>
    <p:extLst>
      <p:ext uri="{BB962C8B-B14F-4D97-AF65-F5344CB8AC3E}">
        <p14:creationId xmlns:p14="http://schemas.microsoft.com/office/powerpoint/2010/main" val="294774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514902"/>
            <a:ext cx="8745219" cy="304472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dirty="0"/>
              <a:t>Props are nothing but properties which are single values or objects containing a set of values that are </a:t>
            </a:r>
            <a:r>
              <a:rPr lang="en-US" i="1" dirty="0"/>
              <a:t>passed to React Components</a:t>
            </a:r>
          </a:p>
          <a:p>
            <a:pPr marL="285750" indent="-285750">
              <a:lnSpc>
                <a:spcPct val="150000"/>
              </a:lnSpc>
              <a:buFont typeface="Arial" panose="020B0604020202020204" pitchFamily="34" charset="0"/>
              <a:buChar char="•"/>
            </a:pPr>
            <a:r>
              <a:rPr lang="en-US" dirty="0"/>
              <a:t>Pass custom data to React Component</a:t>
            </a:r>
          </a:p>
          <a:p>
            <a:pPr marL="285750" indent="-285750">
              <a:lnSpc>
                <a:spcPct val="150000"/>
              </a:lnSpc>
              <a:buFont typeface="Arial" panose="020B0604020202020204" pitchFamily="34" charset="0"/>
              <a:buChar char="•"/>
            </a:pPr>
            <a:r>
              <a:rPr lang="en-US" dirty="0" err="1"/>
              <a:t>this.props</a:t>
            </a:r>
            <a:r>
              <a:rPr lang="en-US" dirty="0"/>
              <a:t> contains the props that were defined by the caller of this component</a:t>
            </a:r>
          </a:p>
          <a:p>
            <a:pPr marL="285750" indent="-285750">
              <a:lnSpc>
                <a:spcPct val="150000"/>
              </a:lnSpc>
              <a:buFont typeface="Arial" panose="020B0604020202020204" pitchFamily="34" charset="0"/>
              <a:buChar char="•"/>
            </a:pPr>
            <a:r>
              <a:rPr lang="en-US" dirty="0"/>
              <a:t>Props are read Only</a:t>
            </a:r>
          </a:p>
        </p:txBody>
      </p:sp>
      <p:sp>
        <p:nvSpPr>
          <p:cNvPr id="2" name="Title 1"/>
          <p:cNvSpPr>
            <a:spLocks noGrp="1"/>
          </p:cNvSpPr>
          <p:nvPr>
            <p:ph type="title"/>
          </p:nvPr>
        </p:nvSpPr>
        <p:spPr>
          <a:xfrm>
            <a:off x="309801" y="107906"/>
            <a:ext cx="8312649" cy="478695"/>
          </a:xfrm>
        </p:spPr>
        <p:txBody>
          <a:bodyPr/>
          <a:lstStyle/>
          <a:p>
            <a:r>
              <a:rPr lang="en-US" dirty="0"/>
              <a:t>React Props</a:t>
            </a:r>
          </a:p>
        </p:txBody>
      </p:sp>
      <p:sp>
        <p:nvSpPr>
          <p:cNvPr id="10" name="Rectangle 9"/>
          <p:cNvSpPr/>
          <p:nvPr/>
        </p:nvSpPr>
        <p:spPr>
          <a:xfrm>
            <a:off x="7556453" y="4267591"/>
            <a:ext cx="184731" cy="369332"/>
          </a:xfrm>
          <a:prstGeom prst="rect">
            <a:avLst/>
          </a:prstGeom>
        </p:spPr>
        <p:txBody>
          <a:bodyPr wrap="none">
            <a:spAutoFit/>
          </a:bodyPr>
          <a:lstStyle/>
          <a:p>
            <a:endParaRPr lang="en-US" b="1" dirty="0">
              <a:solidFill>
                <a:srgbClr val="000000"/>
              </a:solidFill>
              <a:latin typeface="-apple-system"/>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9166" t="5979" r="4643" b="44920"/>
          <a:stretch/>
        </p:blipFill>
        <p:spPr>
          <a:xfrm>
            <a:off x="4188525" y="4267590"/>
            <a:ext cx="4851046" cy="1554480"/>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9167" t="5767" r="15119" b="10847"/>
          <a:stretch/>
        </p:blipFill>
        <p:spPr>
          <a:xfrm>
            <a:off x="309801" y="3762086"/>
            <a:ext cx="3657600" cy="2265872"/>
          </a:xfrm>
          <a:prstGeom prst="rect">
            <a:avLst/>
          </a:prstGeom>
        </p:spPr>
      </p:pic>
      <p:sp>
        <p:nvSpPr>
          <p:cNvPr id="11" name="TextBox 10"/>
          <p:cNvSpPr txBox="1"/>
          <p:nvPr/>
        </p:nvSpPr>
        <p:spPr>
          <a:xfrm>
            <a:off x="589547" y="3363718"/>
            <a:ext cx="2454442" cy="369332"/>
          </a:xfrm>
          <a:prstGeom prst="rect">
            <a:avLst/>
          </a:prstGeom>
          <a:noFill/>
        </p:spPr>
        <p:txBody>
          <a:bodyPr wrap="square" rtlCol="0">
            <a:spAutoFit/>
          </a:bodyPr>
          <a:lstStyle/>
          <a:p>
            <a:r>
              <a:rPr lang="en-US" dirty="0"/>
              <a:t>In PropEg.js file</a:t>
            </a:r>
          </a:p>
        </p:txBody>
      </p:sp>
      <p:sp>
        <p:nvSpPr>
          <p:cNvPr id="12" name="TextBox 11"/>
          <p:cNvSpPr txBox="1"/>
          <p:nvPr/>
        </p:nvSpPr>
        <p:spPr>
          <a:xfrm>
            <a:off x="4590917" y="3898257"/>
            <a:ext cx="2454442" cy="369332"/>
          </a:xfrm>
          <a:prstGeom prst="rect">
            <a:avLst/>
          </a:prstGeom>
          <a:noFill/>
        </p:spPr>
        <p:txBody>
          <a:bodyPr wrap="square" rtlCol="0">
            <a:spAutoFit/>
          </a:bodyPr>
          <a:lstStyle/>
          <a:p>
            <a:r>
              <a:rPr lang="en-US" dirty="0"/>
              <a:t>In index.js file</a:t>
            </a:r>
          </a:p>
        </p:txBody>
      </p:sp>
    </p:spTree>
    <p:extLst>
      <p:ext uri="{BB962C8B-B14F-4D97-AF65-F5344CB8AC3E}">
        <p14:creationId xmlns:p14="http://schemas.microsoft.com/office/powerpoint/2010/main" val="165365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828801"/>
            <a:ext cx="8745219" cy="540463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dirty="0" err="1"/>
              <a:t>React.PropTypes</a:t>
            </a:r>
            <a:r>
              <a:rPr lang="en-US" dirty="0"/>
              <a:t>  are used to run type checking on the props for a component.</a:t>
            </a:r>
          </a:p>
          <a:p>
            <a:pPr marL="285750" indent="-285750">
              <a:lnSpc>
                <a:spcPct val="150000"/>
              </a:lnSpc>
              <a:buFont typeface="Arial" panose="020B0604020202020204" pitchFamily="34" charset="0"/>
              <a:buChar char="•"/>
            </a:pPr>
            <a:r>
              <a:rPr lang="en-US" dirty="0"/>
              <a:t>Allows you to control the presence, or types of certain props passed to the child component.</a:t>
            </a:r>
          </a:p>
          <a:p>
            <a:pPr marL="285750" indent="-285750">
              <a:lnSpc>
                <a:spcPct val="150000"/>
              </a:lnSpc>
              <a:buFont typeface="Arial" panose="020B0604020202020204" pitchFamily="34" charset="0"/>
              <a:buChar char="•"/>
            </a:pPr>
            <a:r>
              <a:rPr lang="en-US" dirty="0" err="1"/>
              <a:t>defaultProps</a:t>
            </a:r>
            <a:r>
              <a:rPr lang="en-US" dirty="0"/>
              <a:t> — Allows you to set default props for your component.</a:t>
            </a: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a:p>
            <a:pPr marL="285750" indent="-285750">
              <a:lnSpc>
                <a:spcPct val="150000"/>
              </a:lnSpc>
              <a:buFont typeface="Arial" panose="020B0604020202020204" pitchFamily="34" charset="0"/>
              <a:buChar char="•"/>
            </a:pPr>
            <a:r>
              <a:rPr lang="en-US" dirty="0">
                <a:latin typeface="Arial" pitchFamily="34" charset="0"/>
                <a:cs typeface="Arial" pitchFamily="34" charset="0"/>
              </a:rPr>
              <a:t>Validators can also be User defined</a:t>
            </a:r>
          </a:p>
          <a:p>
            <a:pPr marL="285750" indent="-285750">
              <a:lnSpc>
                <a:spcPct val="150000"/>
              </a:lnSpc>
              <a:buFont typeface="Arial" panose="020B0604020202020204" pitchFamily="34" charset="0"/>
              <a:buChar char="•"/>
            </a:pPr>
            <a:endParaRPr lang="en-US" dirty="0"/>
          </a:p>
          <a:p>
            <a:pPr marL="460772" lvl="1" indent="-285750">
              <a:lnSpc>
                <a:spcPct val="150000"/>
              </a:lnSpc>
              <a:buFont typeface="Arial" panose="020B0604020202020204" pitchFamily="34" charset="0"/>
              <a:buChar char="•"/>
            </a:pPr>
            <a:endParaRPr lang="en-US" dirty="0">
              <a:latin typeface="Arial" pitchFamily="34" charset="0"/>
              <a:cs typeface="Arial" pitchFamily="34" charset="0"/>
            </a:endParaRPr>
          </a:p>
          <a:p>
            <a:pPr lvl="1" indent="0">
              <a:lnSpc>
                <a:spcPct val="150000"/>
              </a:lnSpc>
              <a:buNone/>
            </a:pPr>
            <a:endParaRPr lang="en-US" dirty="0"/>
          </a:p>
          <a:p>
            <a:pPr marL="460772" lvl="1" indent="-285750">
              <a:lnSpc>
                <a:spcPct val="150000"/>
              </a:lnSpc>
              <a:buFont typeface="Arial" panose="020B0604020202020204" pitchFamily="34" charset="0"/>
              <a:buChar char="•"/>
            </a:pPr>
            <a:endParaRPr lang="en-US" dirty="0"/>
          </a:p>
          <a:p>
            <a:pPr marL="460772" lvl="1" indent="-285750">
              <a:lnSpc>
                <a:spcPct val="150000"/>
              </a:lnSpc>
              <a:buFont typeface="Arial" panose="020B0604020202020204" pitchFamily="34" charset="0"/>
              <a:buChar char="•"/>
            </a:pPr>
            <a:endParaRPr lang="en-US" dirty="0"/>
          </a:p>
        </p:txBody>
      </p:sp>
      <p:sp>
        <p:nvSpPr>
          <p:cNvPr id="2" name="Title 1"/>
          <p:cNvSpPr>
            <a:spLocks noGrp="1"/>
          </p:cNvSpPr>
          <p:nvPr>
            <p:ph type="title"/>
          </p:nvPr>
        </p:nvSpPr>
        <p:spPr>
          <a:xfrm>
            <a:off x="309801" y="305221"/>
            <a:ext cx="8312649" cy="478695"/>
          </a:xfrm>
        </p:spPr>
        <p:txBody>
          <a:bodyPr/>
          <a:lstStyle/>
          <a:p>
            <a:r>
              <a:rPr lang="en-US" dirty="0" err="1"/>
              <a:t>PropTypes</a:t>
            </a:r>
            <a:endParaRPr lang="en-US" dirty="0"/>
          </a:p>
        </p:txBody>
      </p:sp>
      <p:grpSp>
        <p:nvGrpSpPr>
          <p:cNvPr id="4" name="Group 3"/>
          <p:cNvGrpSpPr/>
          <p:nvPr/>
        </p:nvGrpSpPr>
        <p:grpSpPr>
          <a:xfrm>
            <a:off x="1099594" y="3650794"/>
            <a:ext cx="7245752" cy="1332536"/>
            <a:chOff x="1099594" y="4953965"/>
            <a:chExt cx="7245752" cy="1332536"/>
          </a:xfrm>
        </p:grpSpPr>
        <p:sp>
          <p:nvSpPr>
            <p:cNvPr id="5" name="Rectangle 4"/>
            <p:cNvSpPr/>
            <p:nvPr/>
          </p:nvSpPr>
          <p:spPr>
            <a:xfrm>
              <a:off x="1099594" y="4953965"/>
              <a:ext cx="7245752" cy="1332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1"/>
            <p:cNvSpPr>
              <a:spLocks noChangeArrowheads="1"/>
            </p:cNvSpPr>
            <p:nvPr/>
          </p:nvSpPr>
          <p:spPr bwMode="auto">
            <a:xfrm>
              <a:off x="1377387" y="4990277"/>
              <a:ext cx="679434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dirty="0" err="1">
                  <a:solidFill>
                    <a:schemeClr val="bg1"/>
                  </a:solidFill>
                </a:rPr>
                <a:t>ParentComponent.defaultProps</a:t>
              </a:r>
              <a:r>
                <a:rPr lang="en-US" sz="2400" dirty="0">
                  <a:solidFill>
                    <a:schemeClr val="bg1"/>
                  </a:solidFill>
                </a:rPr>
                <a:t>={</a:t>
              </a:r>
            </a:p>
            <a:p>
              <a:r>
                <a:rPr lang="en-US" sz="2400" dirty="0">
                  <a:solidFill>
                    <a:schemeClr val="bg1"/>
                  </a:solidFill>
                </a:rPr>
                <a:t>	num:20</a:t>
              </a:r>
            </a:p>
            <a:p>
              <a:r>
                <a:rPr lang="en-US" sz="2400" dirty="0">
                  <a:solidFill>
                    <a:schemeClr val="bg1"/>
                  </a:solidFill>
                </a:rPr>
                <a:t>}</a:t>
              </a:r>
            </a:p>
          </p:txBody>
        </p:sp>
      </p:grpSp>
    </p:spTree>
    <p:extLst>
      <p:ext uri="{BB962C8B-B14F-4D97-AF65-F5344CB8AC3E}">
        <p14:creationId xmlns:p14="http://schemas.microsoft.com/office/powerpoint/2010/main" val="174598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801" y="108489"/>
            <a:ext cx="8312649" cy="511443"/>
          </a:xfrm>
        </p:spPr>
        <p:txBody>
          <a:bodyPr/>
          <a:lstStyle/>
          <a:p>
            <a:r>
              <a:rPr lang="en-US" dirty="0" err="1"/>
              <a:t>PropTypes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509" t="24011" r="25424" b="25368"/>
          <a:stretch/>
        </p:blipFill>
        <p:spPr>
          <a:xfrm>
            <a:off x="1457641" y="3257714"/>
            <a:ext cx="5650237" cy="2975674"/>
          </a:xfrm>
          <a:prstGeom prst="rect">
            <a:avLst/>
          </a:prstGeom>
        </p:spPr>
      </p:pic>
      <p:sp>
        <p:nvSpPr>
          <p:cNvPr id="7" name="TextBox 6"/>
          <p:cNvSpPr txBox="1"/>
          <p:nvPr/>
        </p:nvSpPr>
        <p:spPr>
          <a:xfrm>
            <a:off x="1749972" y="4083269"/>
            <a:ext cx="5218387" cy="2207172"/>
          </a:xfrm>
          <a:prstGeom prst="rect">
            <a:avLst/>
          </a:prstGeom>
          <a:noFill/>
        </p:spPr>
        <p:txBody>
          <a:bodyPr wrap="square" rtlCol="0">
            <a:spAutoFit/>
          </a:bodyPr>
          <a:lstStyle/>
          <a:p>
            <a:endParaRPr lang="en-US" dirty="0"/>
          </a:p>
        </p:txBody>
      </p:sp>
      <p:sp>
        <p:nvSpPr>
          <p:cNvPr id="11" name="Content Placeholder 2"/>
          <p:cNvSpPr txBox="1">
            <a:spLocks/>
          </p:cNvSpPr>
          <p:nvPr/>
        </p:nvSpPr>
        <p:spPr>
          <a:xfrm>
            <a:off x="218308" y="514901"/>
            <a:ext cx="8745219" cy="255937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nSpc>
                <a:spcPct val="150000"/>
              </a:lnSpc>
              <a:buFont typeface="Arial" panose="020B0604020202020204" pitchFamily="34" charset="0"/>
              <a:buChar char="•"/>
            </a:pPr>
            <a:r>
              <a:rPr lang="en-US" dirty="0"/>
              <a:t>Its moved to prop-types library since React v15.5.So for import use,</a:t>
            </a:r>
          </a:p>
          <a:p>
            <a:pPr marL="460772" lvl="1" indent="-285750">
              <a:lnSpc>
                <a:spcPct val="150000"/>
              </a:lnSpc>
              <a:buFont typeface="Arial" panose="020B0604020202020204" pitchFamily="34" charset="0"/>
              <a:buChar char="•"/>
            </a:pPr>
            <a:r>
              <a:rPr lang="en-US" dirty="0"/>
              <a:t>import </a:t>
            </a:r>
            <a:r>
              <a:rPr lang="en-US" dirty="0" err="1"/>
              <a:t>PropTypes</a:t>
            </a:r>
            <a:r>
              <a:rPr lang="en-US" dirty="0"/>
              <a:t> from 'prop-types';</a:t>
            </a:r>
          </a:p>
          <a:p>
            <a:pPr marL="460772" lvl="1" indent="-285750">
              <a:lnSpc>
                <a:spcPct val="150000"/>
              </a:lnSpc>
              <a:buFont typeface="Arial" panose="020B0604020202020204" pitchFamily="34" charset="0"/>
              <a:buChar char="•"/>
            </a:pPr>
            <a:r>
              <a:rPr lang="en-US" dirty="0"/>
              <a:t>The </a:t>
            </a:r>
            <a:r>
              <a:rPr lang="en-US" dirty="0" err="1"/>
              <a:t>React.PropTypes</a:t>
            </a:r>
            <a:r>
              <a:rPr lang="en-US" dirty="0"/>
              <a:t> object contains a list of built-in validators.</a:t>
            </a:r>
          </a:p>
          <a:p>
            <a:pPr marL="460772" lvl="1" indent="-285750">
              <a:lnSpc>
                <a:spcPct val="150000"/>
              </a:lnSpc>
              <a:buFont typeface="Arial" panose="020B0604020202020204" pitchFamily="34" charset="0"/>
              <a:buChar char="•"/>
            </a:pPr>
            <a:r>
              <a:rPr lang="en-US" dirty="0"/>
              <a:t>They are like</a:t>
            </a:r>
          </a:p>
          <a:p>
            <a:pPr marL="460772" lvl="1" indent="-285750">
              <a:lnSpc>
                <a:spcPct val="150000"/>
              </a:lnSpc>
              <a:buFont typeface="Arial" panose="020B0604020202020204" pitchFamily="34" charset="0"/>
              <a:buChar char="•"/>
            </a:pPr>
            <a:r>
              <a:rPr lang="en-US" dirty="0"/>
              <a:t>	String , Number, Function, Boolean, Object , shape, </a:t>
            </a:r>
            <a:r>
              <a:rPr lang="en-US" dirty="0" err="1"/>
              <a:t>oneof</a:t>
            </a:r>
            <a:r>
              <a:rPr lang="en-US" dirty="0"/>
              <a:t>, </a:t>
            </a:r>
            <a:r>
              <a:rPr lang="en-US" dirty="0" err="1"/>
              <a:t>instanceof</a:t>
            </a:r>
            <a:r>
              <a:rPr lang="en-US" dirty="0"/>
              <a:t>, array, </a:t>
            </a:r>
            <a:r>
              <a:rPr lang="en-US" dirty="0" err="1"/>
              <a:t>arrayof</a:t>
            </a:r>
            <a:r>
              <a:rPr lang="en-US" dirty="0"/>
              <a:t> ,node, element, any, required</a:t>
            </a:r>
          </a:p>
        </p:txBody>
      </p:sp>
    </p:spTree>
    <p:extLst>
      <p:ext uri="{BB962C8B-B14F-4D97-AF65-F5344CB8AC3E}">
        <p14:creationId xmlns:p14="http://schemas.microsoft.com/office/powerpoint/2010/main" val="353904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Demos of</a:t>
            </a:r>
          </a:p>
          <a:p>
            <a:endParaRPr lang="en-US" dirty="0"/>
          </a:p>
          <a:p>
            <a:pPr marL="342900" indent="-342900">
              <a:buAutoNum type="arabicPeriod"/>
            </a:pPr>
            <a:r>
              <a:rPr lang="en-US" dirty="0"/>
              <a:t> React props</a:t>
            </a:r>
          </a:p>
          <a:p>
            <a:pPr marL="342900" indent="-342900">
              <a:buAutoNum type="arabicPeriod"/>
            </a:pPr>
            <a:r>
              <a:rPr lang="en-US" dirty="0"/>
              <a:t> React </a:t>
            </a:r>
            <a:r>
              <a:rPr lang="en-US" dirty="0" err="1"/>
              <a:t>PropTypes</a:t>
            </a:r>
            <a:endParaRPr lang="en-US" dirty="0"/>
          </a:p>
        </p:txBody>
      </p:sp>
    </p:spTree>
    <p:extLst>
      <p:ext uri="{BB962C8B-B14F-4D97-AF65-F5344CB8AC3E}">
        <p14:creationId xmlns:p14="http://schemas.microsoft.com/office/powerpoint/2010/main" val="426689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33541"/>
            <a:ext cx="8312649" cy="511443"/>
          </a:xfrm>
        </p:spPr>
        <p:txBody>
          <a:bodyPr/>
          <a:lstStyle/>
          <a:p>
            <a:r>
              <a:rPr lang="en-US" dirty="0"/>
              <a:t>Context</a:t>
            </a:r>
          </a:p>
        </p:txBody>
      </p:sp>
      <p:sp>
        <p:nvSpPr>
          <p:cNvPr id="11" name="Content Placeholder 2"/>
          <p:cNvSpPr txBox="1">
            <a:spLocks/>
          </p:cNvSpPr>
          <p:nvPr/>
        </p:nvSpPr>
        <p:spPr>
          <a:xfrm>
            <a:off x="180730" y="464797"/>
            <a:ext cx="8745219" cy="148926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Context provides a way to pass data through the component tree without having to pass props down manually at every level.</a:t>
            </a:r>
          </a:p>
          <a:p>
            <a:pPr marL="460772" lvl="1" indent="-285750" algn="just">
              <a:lnSpc>
                <a:spcPct val="150000"/>
              </a:lnSpc>
              <a:buFont typeface="Arial" panose="020B0604020202020204" pitchFamily="34" charset="0"/>
              <a:buChar char="•"/>
            </a:pPr>
            <a:r>
              <a:rPr lang="en-US" dirty="0"/>
              <a:t>This is called as props-drilling</a:t>
            </a:r>
          </a:p>
        </p:txBody>
      </p:sp>
      <p:grpSp>
        <p:nvGrpSpPr>
          <p:cNvPr id="67" name="Group 66"/>
          <p:cNvGrpSpPr/>
          <p:nvPr/>
        </p:nvGrpSpPr>
        <p:grpSpPr>
          <a:xfrm>
            <a:off x="588723" y="1897805"/>
            <a:ext cx="8337226" cy="2855896"/>
            <a:chOff x="588723" y="2098221"/>
            <a:chExt cx="8337226" cy="2855896"/>
          </a:xfrm>
        </p:grpSpPr>
        <p:sp>
          <p:nvSpPr>
            <p:cNvPr id="3" name="Rectangle 2"/>
            <p:cNvSpPr/>
            <p:nvPr/>
          </p:nvSpPr>
          <p:spPr>
            <a:xfrm>
              <a:off x="588723" y="3093929"/>
              <a:ext cx="814192"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8" name="Rectangle 7"/>
            <p:cNvSpPr/>
            <p:nvPr/>
          </p:nvSpPr>
          <p:spPr>
            <a:xfrm>
              <a:off x="2585469" y="2103802"/>
              <a:ext cx="1770117"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MyTag</a:t>
              </a:r>
              <a:endParaRPr lang="en-US" dirty="0"/>
            </a:p>
          </p:txBody>
        </p:sp>
        <p:sp>
          <p:nvSpPr>
            <p:cNvPr id="9" name="Rectangle 8"/>
            <p:cNvSpPr/>
            <p:nvPr/>
          </p:nvSpPr>
          <p:spPr>
            <a:xfrm>
              <a:off x="2585469" y="3676266"/>
              <a:ext cx="1285073"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a:t>
              </a:r>
            </a:p>
            <a:p>
              <a:pPr algn="ctr"/>
              <a:r>
                <a:rPr lang="en-US" dirty="0"/>
                <a:t>Tag</a:t>
              </a:r>
            </a:p>
          </p:txBody>
        </p:sp>
        <p:cxnSp>
          <p:nvCxnSpPr>
            <p:cNvPr id="15" name="Straight Arrow Connector 14"/>
            <p:cNvCxnSpPr>
              <a:endCxn id="8" idx="1"/>
            </p:cNvCxnSpPr>
            <p:nvPr/>
          </p:nvCxnSpPr>
          <p:spPr>
            <a:xfrm flipV="1">
              <a:off x="1365337" y="2765975"/>
              <a:ext cx="1220132" cy="5283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endCxn id="9" idx="1"/>
            </p:cNvCxnSpPr>
            <p:nvPr/>
          </p:nvCxnSpPr>
          <p:spPr>
            <a:xfrm>
              <a:off x="1384126" y="3784566"/>
              <a:ext cx="1201343" cy="38637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
          <p:nvSpPr>
            <p:cNvPr id="21" name="Rectangle 20"/>
            <p:cNvSpPr/>
            <p:nvPr/>
          </p:nvSpPr>
          <p:spPr>
            <a:xfrm>
              <a:off x="5431981" y="2098221"/>
              <a:ext cx="128854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22" name="Rectangle 21"/>
            <p:cNvSpPr/>
            <p:nvPr/>
          </p:nvSpPr>
          <p:spPr>
            <a:xfrm>
              <a:off x="7418510" y="2098221"/>
              <a:ext cx="114582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cxnSp>
          <p:nvCxnSpPr>
            <p:cNvPr id="28" name="Straight Arrow Connector 27"/>
            <p:cNvCxnSpPr>
              <a:stCxn id="8" idx="3"/>
              <a:endCxn id="21" idx="1"/>
            </p:cNvCxnSpPr>
            <p:nvPr/>
          </p:nvCxnSpPr>
          <p:spPr>
            <a:xfrm flipV="1">
              <a:off x="4355586" y="2760394"/>
              <a:ext cx="1076395" cy="5581"/>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stCxn id="21" idx="3"/>
              <a:endCxn id="22" idx="1"/>
            </p:cNvCxnSpPr>
            <p:nvPr/>
          </p:nvCxnSpPr>
          <p:spPr>
            <a:xfrm>
              <a:off x="6720524" y="2760394"/>
              <a:ext cx="697986"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4672208" y="3784566"/>
              <a:ext cx="4253741" cy="1169551"/>
            </a:xfrm>
            <a:prstGeom prst="rect">
              <a:avLst/>
            </a:prstGeom>
            <a:noFill/>
          </p:spPr>
          <p:txBody>
            <a:bodyPr wrap="square" rtlCol="0">
              <a:spAutoFit/>
            </a:bodyPr>
            <a:lstStyle/>
            <a:p>
              <a:r>
                <a:rPr lang="en-US" sz="1400" dirty="0"/>
                <a:t>Here </a:t>
              </a:r>
              <a:r>
                <a:rPr lang="en-US" sz="1400" dirty="0" err="1"/>
                <a:t>index,MyTag,SecondTag,head,title</a:t>
              </a:r>
              <a:r>
                <a:rPr lang="en-US" sz="1400" dirty="0"/>
                <a:t> are component </a:t>
              </a:r>
              <a:r>
                <a:rPr lang="en-US" sz="1400" dirty="0" err="1"/>
                <a:t>js</a:t>
              </a:r>
              <a:r>
                <a:rPr lang="en-US" sz="1400" dirty="0"/>
                <a:t> files</a:t>
              </a:r>
            </a:p>
            <a:p>
              <a:endParaRPr lang="en-US" sz="1400" dirty="0"/>
            </a:p>
            <a:p>
              <a:r>
                <a:rPr lang="en-US" sz="1400" dirty="0"/>
                <a:t>Props has to be carry forwarded from </a:t>
              </a:r>
              <a:r>
                <a:rPr lang="en-US" sz="1400" dirty="0" err="1"/>
                <a:t>MyTag</a:t>
              </a:r>
              <a:r>
                <a:rPr lang="en-US" sz="1400" dirty="0"/>
                <a:t> to Head, Head to Title(props-drilling)</a:t>
              </a:r>
            </a:p>
          </p:txBody>
        </p:sp>
        <p:sp>
          <p:nvSpPr>
            <p:cNvPr id="37" name="Oval 36"/>
            <p:cNvSpPr/>
            <p:nvPr/>
          </p:nvSpPr>
          <p:spPr>
            <a:xfrm>
              <a:off x="2825677" y="2182529"/>
              <a:ext cx="1289699" cy="3501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sp>
          <p:nvSpPr>
            <p:cNvPr id="61" name="Oval 60"/>
            <p:cNvSpPr/>
            <p:nvPr/>
          </p:nvSpPr>
          <p:spPr>
            <a:xfrm>
              <a:off x="5495119" y="2206693"/>
              <a:ext cx="1150609" cy="30790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sp>
          <p:nvSpPr>
            <p:cNvPr id="62" name="Oval 61"/>
            <p:cNvSpPr/>
            <p:nvPr/>
          </p:nvSpPr>
          <p:spPr>
            <a:xfrm>
              <a:off x="7486653" y="2226105"/>
              <a:ext cx="1000826" cy="2884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grpSp>
      <p:sp>
        <p:nvSpPr>
          <p:cNvPr id="66" name="Content Placeholder 2"/>
          <p:cNvSpPr txBox="1">
            <a:spLocks/>
          </p:cNvSpPr>
          <p:nvPr/>
        </p:nvSpPr>
        <p:spPr>
          <a:xfrm>
            <a:off x="180730" y="4800880"/>
            <a:ext cx="8745219" cy="208843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err="1"/>
              <a:t>React’s</a:t>
            </a:r>
            <a:r>
              <a:rPr lang="en-US" dirty="0"/>
              <a:t> context API gives you a solution for props –drilling , instead of passing down the props explicitly down to each component you can store the data needed by every Component in </a:t>
            </a:r>
            <a:r>
              <a:rPr lang="en-US" dirty="0" err="1"/>
              <a:t>React’s</a:t>
            </a:r>
            <a:r>
              <a:rPr lang="en-US" dirty="0"/>
              <a:t> context and pass them to all other components implicitly.</a:t>
            </a:r>
          </a:p>
          <a:p>
            <a:pPr marL="460772" lvl="1" indent="-285750" algn="just">
              <a:lnSpc>
                <a:spcPct val="150000"/>
              </a:lnSpc>
              <a:buFont typeface="Arial" panose="020B0604020202020204" pitchFamily="34" charset="0"/>
              <a:buChar char="•"/>
            </a:pPr>
            <a:r>
              <a:rPr lang="en-US" dirty="0"/>
              <a:t>If a component needs access to the context, it can consume it on demand.</a:t>
            </a:r>
          </a:p>
        </p:txBody>
      </p:sp>
      <p:sp>
        <p:nvSpPr>
          <p:cNvPr id="68" name="TextBox 67"/>
          <p:cNvSpPr txBox="1"/>
          <p:nvPr/>
        </p:nvSpPr>
        <p:spPr>
          <a:xfrm rot="20376116">
            <a:off x="1107676" y="2271598"/>
            <a:ext cx="1687542" cy="461665"/>
          </a:xfrm>
          <a:prstGeom prst="rect">
            <a:avLst/>
          </a:prstGeom>
          <a:noFill/>
        </p:spPr>
        <p:txBody>
          <a:bodyPr wrap="square" rtlCol="0">
            <a:spAutoFit/>
          </a:bodyPr>
          <a:lstStyle/>
          <a:p>
            <a:r>
              <a:rPr lang="en-US" sz="1200" dirty="0"/>
              <a:t>Index includes </a:t>
            </a:r>
            <a:r>
              <a:rPr lang="en-US" sz="1200" dirty="0" err="1"/>
              <a:t>MyTag</a:t>
            </a:r>
            <a:r>
              <a:rPr lang="en-US" sz="1200" dirty="0"/>
              <a:t> component</a:t>
            </a:r>
          </a:p>
        </p:txBody>
      </p:sp>
    </p:spTree>
    <p:extLst>
      <p:ext uri="{BB962C8B-B14F-4D97-AF65-F5344CB8AC3E}">
        <p14:creationId xmlns:p14="http://schemas.microsoft.com/office/powerpoint/2010/main" val="131477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30354"/>
            <a:ext cx="8312649" cy="358161"/>
          </a:xfrm>
        </p:spPr>
        <p:txBody>
          <a:bodyPr/>
          <a:lstStyle/>
          <a:p>
            <a:r>
              <a:rPr lang="en-US" dirty="0"/>
              <a:t>Context continued…</a:t>
            </a:r>
          </a:p>
        </p:txBody>
      </p:sp>
      <p:sp>
        <p:nvSpPr>
          <p:cNvPr id="4" name="Title 1"/>
          <p:cNvSpPr txBox="1">
            <a:spLocks/>
          </p:cNvSpPr>
          <p:nvPr/>
        </p:nvSpPr>
        <p:spPr>
          <a:xfrm>
            <a:off x="434592" y="5173981"/>
            <a:ext cx="8312649" cy="51144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When to Use Context</a:t>
            </a:r>
          </a:p>
        </p:txBody>
      </p:sp>
      <p:sp>
        <p:nvSpPr>
          <p:cNvPr id="5" name="Content Placeholder 2"/>
          <p:cNvSpPr txBox="1">
            <a:spLocks/>
          </p:cNvSpPr>
          <p:nvPr/>
        </p:nvSpPr>
        <p:spPr>
          <a:xfrm>
            <a:off x="180730" y="5439708"/>
            <a:ext cx="8745219" cy="1461531"/>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Context can be used when data that can be considered “global” for a tree of React components. such as the current authenticated user, theme(</a:t>
            </a:r>
            <a:r>
              <a:rPr lang="en-US" dirty="0" err="1"/>
              <a:t>css</a:t>
            </a:r>
            <a:r>
              <a:rPr lang="en-US" dirty="0"/>
              <a:t>), company details or preferred language.</a:t>
            </a:r>
          </a:p>
        </p:txBody>
      </p:sp>
      <p:grpSp>
        <p:nvGrpSpPr>
          <p:cNvPr id="6" name="Group 5"/>
          <p:cNvGrpSpPr/>
          <p:nvPr/>
        </p:nvGrpSpPr>
        <p:grpSpPr>
          <a:xfrm>
            <a:off x="588723" y="1948605"/>
            <a:ext cx="8337226" cy="2855896"/>
            <a:chOff x="588723" y="2098221"/>
            <a:chExt cx="8337226" cy="2855896"/>
          </a:xfrm>
        </p:grpSpPr>
        <p:sp>
          <p:nvSpPr>
            <p:cNvPr id="7" name="Rectangle 6"/>
            <p:cNvSpPr/>
            <p:nvPr/>
          </p:nvSpPr>
          <p:spPr>
            <a:xfrm>
              <a:off x="588723" y="3093929"/>
              <a:ext cx="814192"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8" name="Rectangle 7"/>
            <p:cNvSpPr/>
            <p:nvPr/>
          </p:nvSpPr>
          <p:spPr>
            <a:xfrm>
              <a:off x="2585469" y="2103802"/>
              <a:ext cx="1986531"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MyTag</a:t>
              </a:r>
              <a:endParaRPr lang="en-US" dirty="0"/>
            </a:p>
            <a:p>
              <a:pPr algn="ctr"/>
              <a:r>
                <a:rPr lang="en-US" sz="1600" dirty="0"/>
                <a:t>Provides Context</a:t>
              </a:r>
            </a:p>
            <a:p>
              <a:pPr algn="ctr"/>
              <a:r>
                <a:rPr lang="en-US" sz="1600" dirty="0"/>
                <a:t>(common data)</a:t>
              </a:r>
            </a:p>
          </p:txBody>
        </p:sp>
        <p:sp>
          <p:nvSpPr>
            <p:cNvPr id="9" name="Rectangle 8"/>
            <p:cNvSpPr/>
            <p:nvPr/>
          </p:nvSpPr>
          <p:spPr>
            <a:xfrm>
              <a:off x="2585469" y="3676266"/>
              <a:ext cx="1285073"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a:t>
              </a:r>
            </a:p>
            <a:p>
              <a:pPr algn="ctr"/>
              <a:r>
                <a:rPr lang="en-US" dirty="0"/>
                <a:t>Tag</a:t>
              </a:r>
            </a:p>
          </p:txBody>
        </p:sp>
        <p:cxnSp>
          <p:nvCxnSpPr>
            <p:cNvPr id="10" name="Straight Arrow Connector 9"/>
            <p:cNvCxnSpPr>
              <a:endCxn id="8" idx="1"/>
            </p:cNvCxnSpPr>
            <p:nvPr/>
          </p:nvCxnSpPr>
          <p:spPr>
            <a:xfrm flipV="1">
              <a:off x="1365337" y="2765975"/>
              <a:ext cx="1220132" cy="5283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a:endCxn id="9" idx="1"/>
            </p:cNvCxnSpPr>
            <p:nvPr/>
          </p:nvCxnSpPr>
          <p:spPr>
            <a:xfrm>
              <a:off x="1384126" y="3784566"/>
              <a:ext cx="1201343" cy="38637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
          <p:nvSpPr>
            <p:cNvPr id="12" name="Rectangle 11"/>
            <p:cNvSpPr/>
            <p:nvPr/>
          </p:nvSpPr>
          <p:spPr>
            <a:xfrm>
              <a:off x="5431981" y="2098221"/>
              <a:ext cx="128854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13" name="Rectangle 12"/>
            <p:cNvSpPr/>
            <p:nvPr/>
          </p:nvSpPr>
          <p:spPr>
            <a:xfrm>
              <a:off x="7418510" y="2098221"/>
              <a:ext cx="114582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cxnSp>
          <p:nvCxnSpPr>
            <p:cNvPr id="14" name="Straight Arrow Connector 13"/>
            <p:cNvCxnSpPr>
              <a:stCxn id="8" idx="3"/>
              <a:endCxn id="12" idx="1"/>
            </p:cNvCxnSpPr>
            <p:nvPr/>
          </p:nvCxnSpPr>
          <p:spPr>
            <a:xfrm flipV="1">
              <a:off x="4572000" y="2760394"/>
              <a:ext cx="859981" cy="5581"/>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2" idx="3"/>
              <a:endCxn id="13" idx="1"/>
            </p:cNvCxnSpPr>
            <p:nvPr/>
          </p:nvCxnSpPr>
          <p:spPr>
            <a:xfrm>
              <a:off x="6720524" y="2760394"/>
              <a:ext cx="697986"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6" name="TextBox 15"/>
            <p:cNvSpPr txBox="1"/>
            <p:nvPr/>
          </p:nvSpPr>
          <p:spPr>
            <a:xfrm>
              <a:off x="4368800" y="3784566"/>
              <a:ext cx="4557149" cy="1169551"/>
            </a:xfrm>
            <a:prstGeom prst="rect">
              <a:avLst/>
            </a:prstGeom>
            <a:noFill/>
          </p:spPr>
          <p:txBody>
            <a:bodyPr wrap="square" rtlCol="0">
              <a:spAutoFit/>
            </a:bodyPr>
            <a:lstStyle/>
            <a:p>
              <a:r>
                <a:rPr lang="en-US" sz="1400" dirty="0"/>
                <a:t>Here </a:t>
              </a:r>
              <a:r>
                <a:rPr lang="en-US" sz="1400" dirty="0" err="1"/>
                <a:t>index,MyTag,SecondTag,head,title</a:t>
              </a:r>
              <a:r>
                <a:rPr lang="en-US" sz="1400" dirty="0"/>
                <a:t> are component </a:t>
              </a:r>
              <a:r>
                <a:rPr lang="en-US" sz="1400" dirty="0" err="1"/>
                <a:t>js</a:t>
              </a:r>
              <a:r>
                <a:rPr lang="en-US" sz="1400" dirty="0"/>
                <a:t> files</a:t>
              </a:r>
            </a:p>
            <a:p>
              <a:endParaRPr lang="en-US" sz="1400" dirty="0"/>
            </a:p>
            <a:p>
              <a:r>
                <a:rPr lang="en-US" sz="1400" dirty="0" err="1"/>
                <a:t>MyTag</a:t>
              </a:r>
              <a:r>
                <a:rPr lang="en-US" sz="1400" dirty="0"/>
                <a:t> stores the common data in context and are utilized by head and Title components</a:t>
              </a:r>
            </a:p>
          </p:txBody>
        </p:sp>
      </p:grpSp>
      <p:sp>
        <p:nvSpPr>
          <p:cNvPr id="34" name="TextBox 33"/>
          <p:cNvSpPr txBox="1"/>
          <p:nvPr/>
        </p:nvSpPr>
        <p:spPr>
          <a:xfrm rot="20376116">
            <a:off x="1070098" y="2309872"/>
            <a:ext cx="1687542" cy="461665"/>
          </a:xfrm>
          <a:prstGeom prst="rect">
            <a:avLst/>
          </a:prstGeom>
          <a:noFill/>
        </p:spPr>
        <p:txBody>
          <a:bodyPr wrap="square" rtlCol="0">
            <a:spAutoFit/>
          </a:bodyPr>
          <a:lstStyle/>
          <a:p>
            <a:r>
              <a:rPr lang="en-US" sz="1200" dirty="0"/>
              <a:t>Index includes </a:t>
            </a:r>
            <a:r>
              <a:rPr lang="en-US" sz="1200" dirty="0" err="1"/>
              <a:t>MyTag</a:t>
            </a:r>
            <a:r>
              <a:rPr lang="en-US" sz="1200" dirty="0"/>
              <a:t> component</a:t>
            </a:r>
          </a:p>
        </p:txBody>
      </p:sp>
      <p:sp>
        <p:nvSpPr>
          <p:cNvPr id="38" name="Content Placeholder 2"/>
          <p:cNvSpPr txBox="1">
            <a:spLocks/>
          </p:cNvSpPr>
          <p:nvPr/>
        </p:nvSpPr>
        <p:spPr>
          <a:xfrm>
            <a:off x="333130" y="931209"/>
            <a:ext cx="8745219" cy="69969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After usage of </a:t>
            </a:r>
            <a:r>
              <a:rPr lang="en-US" dirty="0" err="1"/>
              <a:t>react’s</a:t>
            </a:r>
            <a:r>
              <a:rPr lang="en-US" dirty="0"/>
              <a:t> Context </a:t>
            </a:r>
            <a:r>
              <a:rPr lang="en-US" dirty="0" err="1"/>
              <a:t>Api</a:t>
            </a:r>
            <a:r>
              <a:rPr lang="en-US" dirty="0"/>
              <a:t> </a:t>
            </a:r>
          </a:p>
        </p:txBody>
      </p:sp>
    </p:spTree>
    <p:extLst>
      <p:ext uri="{BB962C8B-B14F-4D97-AF65-F5344CB8AC3E}">
        <p14:creationId xmlns:p14="http://schemas.microsoft.com/office/powerpoint/2010/main" val="413471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430234"/>
            <a:ext cx="4970006" cy="4848646"/>
          </a:xfrm>
        </p:spPr>
        <p:txBody>
          <a:bodyPr/>
          <a:lstStyle/>
          <a:p>
            <a:r>
              <a:rPr lang="en-US" sz="2000" dirty="0"/>
              <a:t>At the end of this module you will</a:t>
            </a:r>
          </a:p>
          <a:p>
            <a:r>
              <a:rPr lang="en-US" sz="2000" dirty="0"/>
              <a:t>be able to Learn:</a:t>
            </a:r>
          </a:p>
          <a:p>
            <a:endParaRPr lang="en-US" sz="2000" dirty="0"/>
          </a:p>
          <a:p>
            <a:endParaRPr lang="en-US" sz="2000" dirty="0"/>
          </a:p>
          <a:p>
            <a:pPr lvl="1"/>
            <a:r>
              <a:rPr lang="en-US" dirty="0"/>
              <a:t>The Server API</a:t>
            </a:r>
          </a:p>
          <a:p>
            <a:pPr lvl="1"/>
            <a:r>
              <a:rPr lang="en-US" dirty="0"/>
              <a:t>JSON endpoints</a:t>
            </a:r>
          </a:p>
          <a:p>
            <a:pPr lvl="1"/>
            <a:r>
              <a:rPr lang="en-US" dirty="0"/>
              <a:t>Loading state from the server</a:t>
            </a:r>
          </a:p>
          <a:p>
            <a:pPr lvl="1"/>
            <a:r>
              <a:rPr lang="en-US" dirty="0"/>
              <a:t>Perform the following functions under React Library-</a:t>
            </a:r>
          </a:p>
          <a:p>
            <a:pPr lvl="2"/>
            <a:r>
              <a:rPr lang="en-US" dirty="0" err="1"/>
              <a:t>React.createElement</a:t>
            </a:r>
            <a:endParaRPr lang="en-US" dirty="0"/>
          </a:p>
          <a:p>
            <a:pPr lvl="2"/>
            <a:r>
              <a:rPr lang="en-US" dirty="0" err="1"/>
              <a:t>ReactDOM.render</a:t>
            </a:r>
            <a:endParaRPr lang="en-US" dirty="0"/>
          </a:p>
          <a:p>
            <a:pPr lvl="2"/>
            <a:r>
              <a:rPr lang="en-US" dirty="0" err="1"/>
              <a:t>ReactDOMServer.renderToString</a:t>
            </a:r>
            <a:endParaRPr lang="en-US" dirty="0"/>
          </a:p>
          <a:p>
            <a:pPr lvl="2"/>
            <a:r>
              <a:rPr lang="en-US" dirty="0" err="1"/>
              <a:t>ReactDOMServer.renderToStaticMarkup</a:t>
            </a:r>
            <a:endParaRPr lang="en-US" dirty="0"/>
          </a:p>
          <a:p>
            <a:pPr lvl="2"/>
            <a:r>
              <a:rPr lang="en-US" dirty="0" err="1"/>
              <a:t>React.createClass</a:t>
            </a:r>
            <a:endParaRPr lang="en-US" dirty="0"/>
          </a:p>
          <a:p>
            <a:pPr lvl="2"/>
            <a:r>
              <a:rPr lang="en-US" dirty="0" err="1"/>
              <a:t>React.Children.count</a:t>
            </a:r>
            <a:endParaRPr lang="en-US" dirty="0"/>
          </a:p>
          <a:p>
            <a:pPr lvl="2"/>
            <a:r>
              <a:rPr lang="en-US" dirty="0" err="1"/>
              <a:t>React.Children.map</a:t>
            </a:r>
            <a:endParaRPr lang="en-US" dirty="0"/>
          </a:p>
          <a:p>
            <a:pPr lvl="2"/>
            <a:r>
              <a:rPr lang="en-US" dirty="0" err="1"/>
              <a:t>React.Children.forEach</a:t>
            </a:r>
            <a:endParaRPr lang="en-US"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40652"/>
            <a:ext cx="8312649" cy="265186"/>
          </a:xfrm>
        </p:spPr>
        <p:txBody>
          <a:bodyPr>
            <a:normAutofit fontScale="90000"/>
          </a:bodyPr>
          <a:lstStyle/>
          <a:p>
            <a:r>
              <a:rPr lang="en-US" dirty="0"/>
              <a:t>Context Continued….</a:t>
            </a:r>
          </a:p>
        </p:txBody>
      </p:sp>
      <p:sp>
        <p:nvSpPr>
          <p:cNvPr id="3" name="Content Placeholder 2"/>
          <p:cNvSpPr>
            <a:spLocks noGrp="1"/>
          </p:cNvSpPr>
          <p:nvPr>
            <p:ph idx="1"/>
          </p:nvPr>
        </p:nvSpPr>
        <p:spPr>
          <a:xfrm>
            <a:off x="298516" y="658188"/>
            <a:ext cx="8845484" cy="6014986"/>
          </a:xfrm>
        </p:spPr>
        <p:txBody>
          <a:bodyPr>
            <a:normAutofit fontScale="92500" lnSpcReduction="10000"/>
          </a:bodyPr>
          <a:lstStyle/>
          <a:p>
            <a:pPr marL="285750" indent="-285750">
              <a:lnSpc>
                <a:spcPct val="100000"/>
              </a:lnSpc>
              <a:buFont typeface="Arial" panose="020B0604020202020204" pitchFamily="34" charset="0"/>
              <a:buChar char="•"/>
            </a:pPr>
            <a:r>
              <a:rPr lang="en-US" dirty="0"/>
              <a:t>React Context has 2 components</a:t>
            </a:r>
          </a:p>
          <a:p>
            <a:pPr marL="628650" lvl="2" indent="-285750">
              <a:lnSpc>
                <a:spcPct val="100000"/>
              </a:lnSpc>
            </a:pPr>
            <a:r>
              <a:rPr lang="en-US" dirty="0"/>
              <a:t>Consumer</a:t>
            </a:r>
          </a:p>
          <a:p>
            <a:pPr marL="628650" lvl="2" indent="-285750">
              <a:lnSpc>
                <a:spcPct val="100000"/>
              </a:lnSpc>
            </a:pPr>
            <a:r>
              <a:rPr lang="en-US" dirty="0"/>
              <a:t>Provider</a:t>
            </a:r>
          </a:p>
          <a:p>
            <a:pPr marL="285750" indent="-285750">
              <a:lnSpc>
                <a:spcPct val="100000"/>
              </a:lnSpc>
              <a:buFont typeface="Arial" panose="020B0604020202020204" pitchFamily="34" charset="0"/>
              <a:buChar char="•"/>
            </a:pPr>
            <a:r>
              <a:rPr lang="en-US" dirty="0"/>
              <a:t>To access these 2 components, we have to create Context object</a:t>
            </a:r>
          </a:p>
          <a:p>
            <a:pPr marL="460772" lvl="1" indent="-285750">
              <a:lnSpc>
                <a:spcPct val="100000"/>
              </a:lnSpc>
              <a:buFont typeface="Arial" panose="020B0604020202020204" pitchFamily="34" charset="0"/>
              <a:buChar char="•"/>
            </a:pPr>
            <a:r>
              <a:rPr lang="en-US" dirty="0" err="1"/>
              <a:t>createContext</a:t>
            </a:r>
            <a:r>
              <a:rPr lang="en-US" dirty="0"/>
              <a:t>()</a:t>
            </a:r>
          </a:p>
          <a:p>
            <a:pPr marL="628650" lvl="2" indent="-285750">
              <a:lnSpc>
                <a:spcPct val="100000"/>
              </a:lnSpc>
            </a:pPr>
            <a:r>
              <a:rPr lang="en-US" dirty="0" err="1"/>
              <a:t>const</a:t>
            </a:r>
            <a:r>
              <a:rPr lang="en-US" dirty="0"/>
              <a:t> </a:t>
            </a:r>
            <a:r>
              <a:rPr lang="en-US" dirty="0" err="1"/>
              <a:t>GradeContext</a:t>
            </a:r>
            <a:r>
              <a:rPr lang="en-US" dirty="0"/>
              <a:t> = </a:t>
            </a:r>
            <a:r>
              <a:rPr lang="en-US" dirty="0" err="1"/>
              <a:t>React.createContext</a:t>
            </a:r>
            <a:r>
              <a:rPr lang="en-US" dirty="0"/>
              <a:t>(‘grades’);</a:t>
            </a:r>
          </a:p>
          <a:p>
            <a:pPr marL="460772" lvl="1" indent="-285750">
              <a:lnSpc>
                <a:spcPct val="100000"/>
              </a:lnSpc>
              <a:buFont typeface="Arial" panose="020B0604020202020204" pitchFamily="34" charset="0"/>
              <a:buChar char="•"/>
            </a:pPr>
            <a:endParaRPr lang="en-US" dirty="0"/>
          </a:p>
          <a:p>
            <a:pPr lvl="1" indent="0">
              <a:lnSpc>
                <a:spcPct val="100000"/>
              </a:lnSpc>
              <a:buNone/>
            </a:pPr>
            <a:r>
              <a:rPr lang="en-US" dirty="0"/>
              <a:t>Consumer :</a:t>
            </a:r>
          </a:p>
          <a:p>
            <a:pPr lvl="1" indent="0">
              <a:lnSpc>
                <a:spcPct val="100000"/>
              </a:lnSpc>
              <a:buNone/>
            </a:pPr>
            <a:r>
              <a:rPr lang="en-US" dirty="0"/>
              <a:t>	</a:t>
            </a:r>
          </a:p>
          <a:p>
            <a:pPr lvl="1" indent="0">
              <a:lnSpc>
                <a:spcPct val="100000"/>
              </a:lnSpc>
              <a:buNone/>
            </a:pPr>
            <a:r>
              <a:rPr lang="en-US" dirty="0"/>
              <a:t>	&lt;</a:t>
            </a:r>
            <a:r>
              <a:rPr lang="en-US" dirty="0" err="1"/>
              <a:t>ThemeContext.Provider</a:t>
            </a:r>
            <a:r>
              <a:rPr lang="en-US" dirty="0"/>
              <a:t> value={'green'}&gt;</a:t>
            </a:r>
          </a:p>
          <a:p>
            <a:pPr lvl="1" indent="0">
              <a:lnSpc>
                <a:spcPct val="100000"/>
              </a:lnSpc>
              <a:buNone/>
            </a:pPr>
            <a:r>
              <a:rPr lang="en-US" dirty="0"/>
              <a:t>        &lt;D /&gt;</a:t>
            </a:r>
          </a:p>
          <a:p>
            <a:pPr lvl="1" indent="0">
              <a:lnSpc>
                <a:spcPct val="100000"/>
              </a:lnSpc>
              <a:buNone/>
            </a:pPr>
            <a:r>
              <a:rPr lang="en-US" dirty="0"/>
              <a:t>      &lt;/</a:t>
            </a:r>
            <a:r>
              <a:rPr lang="en-US" dirty="0" err="1"/>
              <a:t>ThemeContext.Provider</a:t>
            </a:r>
            <a:r>
              <a:rPr lang="en-US" dirty="0"/>
              <a:t>&gt;</a:t>
            </a:r>
          </a:p>
          <a:p>
            <a:pPr lvl="1" indent="0">
              <a:lnSpc>
                <a:spcPct val="100000"/>
              </a:lnSpc>
              <a:buNone/>
            </a:pPr>
            <a:endParaRPr lang="en-US" dirty="0"/>
          </a:p>
          <a:p>
            <a:pPr lvl="1" indent="0">
              <a:lnSpc>
                <a:spcPct val="100000"/>
              </a:lnSpc>
              <a:buNone/>
            </a:pPr>
            <a:r>
              <a:rPr lang="en-US" dirty="0"/>
              <a:t>Provider:</a:t>
            </a:r>
          </a:p>
          <a:p>
            <a:pPr lvl="1" indent="0">
              <a:lnSpc>
                <a:spcPct val="100000"/>
              </a:lnSpc>
              <a:buNone/>
            </a:pPr>
            <a:endParaRPr lang="en-US" dirty="0"/>
          </a:p>
          <a:p>
            <a:pPr lvl="1" indent="0">
              <a:lnSpc>
                <a:spcPct val="100000"/>
              </a:lnSpc>
              <a:buNone/>
            </a:pPr>
            <a:r>
              <a:rPr lang="en-US" dirty="0"/>
              <a:t>	&lt;</a:t>
            </a:r>
            <a:r>
              <a:rPr lang="en-US" dirty="0" err="1"/>
              <a:t>ThemeContext.Consumer</a:t>
            </a:r>
            <a:r>
              <a:rPr lang="en-US" dirty="0"/>
              <a:t>&gt;</a:t>
            </a:r>
          </a:p>
          <a:p>
            <a:pPr lvl="1" indent="0">
              <a:lnSpc>
                <a:spcPct val="100000"/>
              </a:lnSpc>
              <a:buNone/>
            </a:pPr>
            <a:r>
              <a:rPr lang="en-US" dirty="0"/>
              <a:t>        {</a:t>
            </a:r>
            <a:r>
              <a:rPr lang="en-US" dirty="0" err="1"/>
              <a:t>coloredTheme</a:t>
            </a:r>
            <a:r>
              <a:rPr lang="en-US" dirty="0"/>
              <a:t> =&gt;</a:t>
            </a:r>
          </a:p>
          <a:p>
            <a:pPr lvl="1" indent="0">
              <a:lnSpc>
                <a:spcPct val="100000"/>
              </a:lnSpc>
              <a:buNone/>
            </a:pPr>
            <a:r>
              <a:rPr lang="en-US" dirty="0"/>
              <a:t>          &lt;div style={{ color: </a:t>
            </a:r>
            <a:r>
              <a:rPr lang="en-US" dirty="0" err="1"/>
              <a:t>coloredTheme</a:t>
            </a:r>
            <a:r>
              <a:rPr lang="en-US" dirty="0"/>
              <a:t> }}&gt;</a:t>
            </a:r>
          </a:p>
          <a:p>
            <a:pPr lvl="1" indent="0">
              <a:lnSpc>
                <a:spcPct val="100000"/>
              </a:lnSpc>
              <a:buNone/>
            </a:pPr>
            <a:r>
              <a:rPr lang="en-US" dirty="0"/>
              <a:t>            Hello World</a:t>
            </a:r>
          </a:p>
          <a:p>
            <a:pPr lvl="1" indent="0">
              <a:lnSpc>
                <a:spcPct val="100000"/>
              </a:lnSpc>
              <a:buNone/>
            </a:pPr>
            <a:r>
              <a:rPr lang="en-US" dirty="0"/>
              <a:t>          &lt;/div&gt;  }</a:t>
            </a:r>
          </a:p>
          <a:p>
            <a:pPr lvl="1" indent="0">
              <a:lnSpc>
                <a:spcPct val="100000"/>
              </a:lnSpc>
              <a:buNone/>
            </a:pPr>
            <a:r>
              <a:rPr lang="en-US" dirty="0"/>
              <a:t>      &lt;/</a:t>
            </a:r>
            <a:r>
              <a:rPr lang="en-US" dirty="0" err="1"/>
              <a:t>ThemeContext.Consumer</a:t>
            </a:r>
            <a:r>
              <a:rPr lang="en-US" dirty="0"/>
              <a:t>&gt;</a:t>
            </a:r>
          </a:p>
          <a:p>
            <a:pPr lvl="2" indent="0">
              <a:lnSpc>
                <a:spcPct val="100000"/>
              </a:lnSpc>
              <a:buNone/>
            </a:pPr>
            <a:endParaRPr lang="en-US" dirty="0"/>
          </a:p>
        </p:txBody>
      </p:sp>
    </p:spTree>
    <p:extLst>
      <p:ext uri="{BB962C8B-B14F-4D97-AF65-F5344CB8AC3E}">
        <p14:creationId xmlns:p14="http://schemas.microsoft.com/office/powerpoint/2010/main" val="245091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Demos of</a:t>
            </a:r>
          </a:p>
          <a:p>
            <a:endParaRPr lang="en-US" dirty="0"/>
          </a:p>
          <a:p>
            <a:pPr marL="342900" indent="-342900">
              <a:buAutoNum type="arabicPeriod"/>
            </a:pPr>
            <a:r>
              <a:rPr lang="en-US" dirty="0"/>
              <a:t> React Context </a:t>
            </a:r>
            <a:r>
              <a:rPr lang="en-US" dirty="0" err="1"/>
              <a:t>Api</a:t>
            </a:r>
            <a:endParaRPr lang="en-US" dirty="0"/>
          </a:p>
        </p:txBody>
      </p:sp>
    </p:spTree>
    <p:extLst>
      <p:ext uri="{BB962C8B-B14F-4D97-AF65-F5344CB8AC3E}">
        <p14:creationId xmlns:p14="http://schemas.microsoft.com/office/powerpoint/2010/main" val="426729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3665957"/>
          </a:xfrm>
        </p:spPr>
        <p:txBody>
          <a:bodyPr>
            <a:normAutofit/>
          </a:bodyPr>
          <a:lstStyle/>
          <a:p>
            <a:r>
              <a:rPr lang="en-US" sz="2000" dirty="0"/>
              <a:t>By now you would have got clear idea of </a:t>
            </a:r>
          </a:p>
          <a:p>
            <a:endParaRPr lang="en-US" sz="2000" dirty="0"/>
          </a:p>
          <a:p>
            <a:r>
              <a:rPr lang="en-US" sz="2000" dirty="0"/>
              <a:t>React Top level </a:t>
            </a:r>
            <a:r>
              <a:rPr lang="en-US" sz="2000" dirty="0" err="1"/>
              <a:t>Api</a:t>
            </a:r>
            <a:endParaRPr lang="en-US" sz="2000" dirty="0"/>
          </a:p>
          <a:p>
            <a:r>
              <a:rPr lang="en-US" sz="2000" dirty="0"/>
              <a:t>React Children</a:t>
            </a:r>
          </a:p>
          <a:p>
            <a:r>
              <a:rPr lang="en-US" sz="2000" dirty="0"/>
              <a:t>React Component</a:t>
            </a:r>
          </a:p>
          <a:p>
            <a:r>
              <a:rPr lang="en-US" sz="2000" dirty="0"/>
              <a:t>Props</a:t>
            </a:r>
          </a:p>
          <a:p>
            <a:r>
              <a:rPr lang="en-US" sz="2000" dirty="0" err="1"/>
              <a:t>PropTypes</a:t>
            </a:r>
            <a:endParaRPr lang="en-US" sz="2000" dirty="0"/>
          </a:p>
          <a:p>
            <a:r>
              <a:rPr lang="en-US" sz="2000" dirty="0"/>
              <a:t>Context</a:t>
            </a:r>
          </a:p>
        </p:txBody>
      </p:sp>
    </p:spTree>
    <p:extLst>
      <p:ext uri="{BB962C8B-B14F-4D97-AF65-F5344CB8AC3E}">
        <p14:creationId xmlns:p14="http://schemas.microsoft.com/office/powerpoint/2010/main" val="3301321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_______question 1</a:t>
            </a:r>
          </a:p>
          <a:p>
            <a:pPr lvl="2" algn="just">
              <a:lnSpc>
                <a:spcPct val="100000"/>
              </a:lnSpc>
            </a:pPr>
            <a:r>
              <a:rPr lang="en-US" sz="2000" dirty="0">
                <a:latin typeface="Arial" panose="020B0604020202020204" pitchFamily="34" charset="0"/>
                <a:cs typeface="Arial" panose="020B0604020202020204" pitchFamily="34" charset="0"/>
              </a:rPr>
              <a:t>A)</a:t>
            </a:r>
          </a:p>
          <a:p>
            <a:pPr lvl="2" algn="just">
              <a:lnSpc>
                <a:spcPct val="100000"/>
              </a:lnSpc>
            </a:pPr>
            <a:r>
              <a:rPr lang="en-US" sz="2000" dirty="0">
                <a:latin typeface="Arial" panose="020B0604020202020204" pitchFamily="34" charset="0"/>
                <a:cs typeface="Arial" panose="020B0604020202020204" pitchFamily="34" charset="0"/>
              </a:rPr>
              <a:t>B)</a:t>
            </a:r>
          </a:p>
          <a:p>
            <a:pPr lvl="2" algn="just">
              <a:lnSpc>
                <a:spcPct val="100000"/>
              </a:lnSpc>
            </a:pPr>
            <a:r>
              <a:rPr lang="en-US" sz="2000" dirty="0">
                <a:latin typeface="Arial" panose="020B0604020202020204" pitchFamily="34" charset="0"/>
                <a:cs typeface="Arial" panose="020B0604020202020204" pitchFamily="34" charset="0"/>
              </a:rPr>
              <a:t>C) </a:t>
            </a:r>
          </a:p>
          <a:p>
            <a:pPr lvl="2" algn="just">
              <a:lnSpc>
                <a:spcPct val="100000"/>
              </a:lnSpc>
            </a:pPr>
            <a:r>
              <a:rPr lang="en-US" sz="200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q2</a:t>
            </a: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A)</a:t>
            </a:r>
          </a:p>
          <a:p>
            <a:pPr lvl="1">
              <a:lnSpc>
                <a:spcPct val="100000"/>
              </a:lnSpc>
            </a:pPr>
            <a:r>
              <a:rPr lang="en-US" sz="2000" dirty="0">
                <a:latin typeface="Arial" panose="020B0604020202020204" pitchFamily="34" charset="0"/>
                <a:cs typeface="Arial" panose="020B0604020202020204" pitchFamily="34" charset="0"/>
              </a:rPr>
              <a:t>B)</a:t>
            </a:r>
          </a:p>
          <a:p>
            <a:pPr lvl="1">
              <a:lnSpc>
                <a:spcPct val="100000"/>
              </a:lnSpc>
            </a:pPr>
            <a:r>
              <a:rPr lang="en-US" sz="2000" dirty="0">
                <a:latin typeface="Arial" panose="020B0604020202020204" pitchFamily="34" charset="0"/>
                <a:cs typeface="Arial" panose="020B0604020202020204" pitchFamily="34" charset="0"/>
              </a:rPr>
              <a:t>C)</a:t>
            </a:r>
          </a:p>
          <a:p>
            <a:pPr lvl="1">
              <a:lnSpc>
                <a:spcPct val="100000"/>
              </a:lnSpc>
            </a:pPr>
            <a:r>
              <a:rPr lang="en-US" sz="2000"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196414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itle 1"/>
          <p:cNvSpPr txBox="1">
            <a:spLocks/>
          </p:cNvSpPr>
          <p:nvPr/>
        </p:nvSpPr>
        <p:spPr>
          <a:xfrm>
            <a:off x="95698" y="235058"/>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Server API</a:t>
            </a:r>
          </a:p>
        </p:txBody>
      </p:sp>
      <p:sp>
        <p:nvSpPr>
          <p:cNvPr id="21" name="Content Placeholder 2"/>
          <p:cNvSpPr txBox="1">
            <a:spLocks/>
          </p:cNvSpPr>
          <p:nvPr/>
        </p:nvSpPr>
        <p:spPr>
          <a:xfrm>
            <a:off x="298516" y="2367187"/>
            <a:ext cx="8845484" cy="432310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dirty="0"/>
          </a:p>
        </p:txBody>
      </p:sp>
      <p:sp>
        <p:nvSpPr>
          <p:cNvPr id="8" name="Content Placeholder 2"/>
          <p:cNvSpPr txBox="1">
            <a:spLocks/>
          </p:cNvSpPr>
          <p:nvPr/>
        </p:nvSpPr>
        <p:spPr>
          <a:xfrm>
            <a:off x="244955" y="685800"/>
            <a:ext cx="8845484"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sz="1750" dirty="0"/>
              <a:t>React maintains its own state, If you need too replicate the state in the server, we can also do that.</a:t>
            </a:r>
          </a:p>
          <a:p>
            <a:pPr lvl="1">
              <a:lnSpc>
                <a:spcPct val="150000"/>
              </a:lnSpc>
            </a:pPr>
            <a:r>
              <a:rPr lang="en-US" sz="1750" dirty="0"/>
              <a:t>Here data is stored in </a:t>
            </a:r>
            <a:r>
              <a:rPr lang="en-US" sz="1750" dirty="0" err="1"/>
              <a:t>json</a:t>
            </a:r>
            <a:r>
              <a:rPr lang="en-US" sz="1750" dirty="0"/>
              <a:t> file, and kept in server folder</a:t>
            </a:r>
          </a:p>
          <a:p>
            <a:pPr lvl="1">
              <a:lnSpc>
                <a:spcPct val="150000"/>
              </a:lnSpc>
            </a:pPr>
            <a:r>
              <a:rPr lang="en-US" sz="1750" dirty="0"/>
              <a:t>Similarly, create a folder client and write the respective codes </a:t>
            </a:r>
          </a:p>
          <a:p>
            <a:pPr lvl="1">
              <a:lnSpc>
                <a:spcPct val="150000"/>
              </a:lnSpc>
            </a:pPr>
            <a:endParaRPr lang="en-US" sz="1750" dirty="0"/>
          </a:p>
          <a:p>
            <a:pPr lvl="1">
              <a:lnSpc>
                <a:spcPct val="150000"/>
              </a:lnSpc>
            </a:pPr>
            <a:endParaRPr lang="en-US" sz="1750" dirty="0"/>
          </a:p>
          <a:p>
            <a:pPr lvl="1">
              <a:lnSpc>
                <a:spcPct val="150000"/>
              </a:lnSpc>
            </a:pPr>
            <a:endParaRPr lang="en-US" sz="1750" dirty="0"/>
          </a:p>
          <a:p>
            <a:pPr lvl="1">
              <a:lnSpc>
                <a:spcPct val="150000"/>
              </a:lnSpc>
            </a:pPr>
            <a:endParaRPr lang="en-US" sz="1750" dirty="0"/>
          </a:p>
          <a:p>
            <a:pPr lvl="1">
              <a:lnSpc>
                <a:spcPct val="150000"/>
              </a:lnSpc>
            </a:pPr>
            <a:endParaRPr lang="en-US" sz="1750" dirty="0"/>
          </a:p>
          <a:p>
            <a:pPr lvl="1">
              <a:lnSpc>
                <a:spcPct val="150000"/>
              </a:lnSpc>
            </a:pPr>
            <a:r>
              <a:rPr lang="en-US" sz="1750" dirty="0"/>
              <a:t>If we perform an operation on the react, state that we needed to be persisted, then we also need to notify the server of that state change, which makes 2 states sync</a:t>
            </a:r>
          </a:p>
          <a:p>
            <a:pPr lvl="1">
              <a:lnSpc>
                <a:spcPct val="150000"/>
              </a:lnSpc>
            </a:pPr>
            <a:endParaRPr lang="en-US" sz="1750" dirty="0"/>
          </a:p>
          <a:p>
            <a:pPr lvl="1">
              <a:lnSpc>
                <a:spcPct val="150000"/>
              </a:lnSpc>
            </a:pPr>
            <a:endParaRPr lang="en-US" sz="1750" dirty="0"/>
          </a:p>
        </p:txBody>
      </p:sp>
      <p:grpSp>
        <p:nvGrpSpPr>
          <p:cNvPr id="5" name="Group 4"/>
          <p:cNvGrpSpPr/>
          <p:nvPr/>
        </p:nvGrpSpPr>
        <p:grpSpPr>
          <a:xfrm>
            <a:off x="3031300" y="2630467"/>
            <a:ext cx="4193698" cy="2054267"/>
            <a:chOff x="3031299" y="2630467"/>
            <a:chExt cx="5804693" cy="2843407"/>
          </a:xfrm>
        </p:grpSpPr>
        <p:sp>
          <p:nvSpPr>
            <p:cNvPr id="3" name="Rectangle: Rounded Corners 2"/>
            <p:cNvSpPr/>
            <p:nvPr/>
          </p:nvSpPr>
          <p:spPr>
            <a:xfrm>
              <a:off x="3031299" y="2630467"/>
              <a:ext cx="2016690" cy="1114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err="1"/>
                <a:t>Data.json</a:t>
              </a:r>
              <a:endParaRPr lang="en-US" dirty="0"/>
            </a:p>
          </p:txBody>
        </p:sp>
        <p:sp>
          <p:nvSpPr>
            <p:cNvPr id="4" name="Rectangle 3"/>
            <p:cNvSpPr/>
            <p:nvPr/>
          </p:nvSpPr>
          <p:spPr>
            <a:xfrm>
              <a:off x="3175348" y="4308954"/>
              <a:ext cx="1728592" cy="1027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a:t>
              </a:r>
            </a:p>
            <a:p>
              <a:pPr algn="ctr"/>
              <a:r>
                <a:rPr lang="en-US" sz="1200" dirty="0" err="1"/>
                <a:t>This.state</a:t>
              </a:r>
              <a:endParaRPr lang="en-US" sz="1200" dirty="0"/>
            </a:p>
          </p:txBody>
        </p:sp>
        <p:cxnSp>
          <p:nvCxnSpPr>
            <p:cNvPr id="6" name="Straight Arrow Connector 5"/>
            <p:cNvCxnSpPr/>
            <p:nvPr/>
          </p:nvCxnSpPr>
          <p:spPr>
            <a:xfrm flipV="1">
              <a:off x="3538567" y="3745283"/>
              <a:ext cx="0" cy="5636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371548" y="3745283"/>
              <a:ext cx="75156" cy="6513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448926" y="4400479"/>
              <a:ext cx="2387066" cy="1073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MyForm</a:t>
              </a:r>
              <a:endParaRPr lang="en-US" dirty="0"/>
            </a:p>
          </p:txBody>
        </p:sp>
        <p:cxnSp>
          <p:nvCxnSpPr>
            <p:cNvPr id="30" name="Straight Arrow Connector 29"/>
            <p:cNvCxnSpPr/>
            <p:nvPr/>
          </p:nvCxnSpPr>
          <p:spPr>
            <a:xfrm flipH="1" flipV="1">
              <a:off x="4928956" y="4822521"/>
              <a:ext cx="1544986" cy="64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75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5698" y="235058"/>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JSON endpoints</a:t>
            </a:r>
          </a:p>
        </p:txBody>
      </p:sp>
      <p:sp>
        <p:nvSpPr>
          <p:cNvPr id="3" name="Rectangle 2"/>
          <p:cNvSpPr/>
          <p:nvPr/>
        </p:nvSpPr>
        <p:spPr>
          <a:xfrm>
            <a:off x="275572" y="631792"/>
            <a:ext cx="8592855" cy="6001643"/>
          </a:xfrm>
          <a:prstGeom prst="rect">
            <a:avLst/>
          </a:prstGeom>
        </p:spPr>
        <p:txBody>
          <a:bodyPr wrap="square">
            <a:spAutoFit/>
          </a:bodyPr>
          <a:lstStyle/>
          <a:p>
            <a:pPr marL="342900" indent="-342900" algn="just">
              <a:buFont typeface="Arial" panose="020B0604020202020204" pitchFamily="34" charset="0"/>
              <a:buChar char="•"/>
            </a:pPr>
            <a:r>
              <a:rPr lang="en-US" sz="2000" dirty="0"/>
              <a:t>JSON is a format for storing human-readable data objects.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can serialize JavaScript objects into JSON. This enables </a:t>
            </a:r>
            <a:r>
              <a:rPr lang="en-US" sz="2000" dirty="0" err="1"/>
              <a:t>JavaScriptobjects</a:t>
            </a:r>
            <a:r>
              <a:rPr lang="en-US" sz="2000" dirty="0"/>
              <a:t> to be stored in text files and transported over the network.</a:t>
            </a:r>
          </a:p>
          <a:p>
            <a:pPr marL="285750" indent="-285750" algn="just">
              <a:buFont typeface="Arial" panose="020B0604020202020204" pitchFamily="34" charset="0"/>
              <a:buChar char="•"/>
            </a:pPr>
            <a:r>
              <a:rPr lang="en-US" dirty="0" err="1"/>
              <a:t>data.json</a:t>
            </a:r>
            <a:r>
              <a:rPr lang="en-US" sz="1400" dirty="0"/>
              <a:t> </a:t>
            </a:r>
            <a:r>
              <a:rPr lang="en-US" sz="2000" dirty="0"/>
              <a:t>is a JSON document.</a:t>
            </a:r>
          </a:p>
          <a:p>
            <a:pPr marL="342900" indent="-3429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800" dirty="0"/>
              <a:t> </a:t>
            </a:r>
            <a:r>
              <a:rPr lang="en-US" dirty="0" err="1"/>
              <a:t>data.json</a:t>
            </a:r>
            <a:r>
              <a:rPr lang="en-US" dirty="0"/>
              <a:t> </a:t>
            </a:r>
            <a:r>
              <a:rPr lang="en-US" sz="2000" dirty="0"/>
              <a:t>contains an array of objects. While not strictly JavaScript, the data in this array can be readily loaded into JavaScript.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In </a:t>
            </a:r>
            <a:r>
              <a:rPr lang="en-US" sz="1400" dirty="0"/>
              <a:t>server.js</a:t>
            </a:r>
            <a:r>
              <a:rPr lang="en-US" sz="2000" dirty="0"/>
              <a:t>, we see lines like this:</a:t>
            </a:r>
          </a:p>
          <a:p>
            <a:pPr marL="800100" lvl="1" indent="-342900" algn="just">
              <a:buFont typeface="Arial" panose="020B0604020202020204" pitchFamily="34" charset="0"/>
              <a:buChar char="•"/>
            </a:pPr>
            <a:endParaRPr lang="en-US" sz="2000" dirty="0"/>
          </a:p>
          <a:p>
            <a:r>
              <a:rPr lang="en-US" sz="2000" dirty="0">
                <a:latin typeface="Arial" pitchFamily="34" charset="0"/>
                <a:cs typeface="Arial" pitchFamily="34" charset="0"/>
              </a:rPr>
              <a:t>	</a:t>
            </a:r>
            <a:r>
              <a:rPr lang="en-US" sz="2000" dirty="0" err="1">
                <a:latin typeface="Arial" pitchFamily="34" charset="0"/>
                <a:cs typeface="Arial" pitchFamily="34" charset="0"/>
              </a:rPr>
              <a:t>fs.readFile</a:t>
            </a:r>
            <a:r>
              <a:rPr lang="en-US" sz="2000" dirty="0">
                <a:latin typeface="Arial" pitchFamily="34" charset="0"/>
                <a:cs typeface="Arial" pitchFamily="34" charset="0"/>
              </a:rPr>
              <a:t>(DATA_FILE, </a:t>
            </a:r>
            <a:r>
              <a:rPr lang="en-US" sz="2000" b="1" dirty="0">
                <a:latin typeface="Arial" pitchFamily="34" charset="0"/>
                <a:cs typeface="Arial" pitchFamily="34" charset="0"/>
              </a:rPr>
              <a:t>function</a:t>
            </a:r>
            <a:r>
              <a:rPr lang="en-US" sz="2000" dirty="0">
                <a:latin typeface="Arial" pitchFamily="34" charset="0"/>
                <a:cs typeface="Arial" pitchFamily="34" charset="0"/>
              </a:rPr>
              <a:t>(err, data) {</a:t>
            </a:r>
          </a:p>
          <a:p>
            <a:r>
              <a:rPr lang="en-US" sz="2000" b="1" dirty="0">
                <a:latin typeface="Arial" pitchFamily="34" charset="0"/>
                <a:cs typeface="Arial" pitchFamily="34" charset="0"/>
              </a:rPr>
              <a:t>	</a:t>
            </a:r>
            <a:r>
              <a:rPr lang="en-US" sz="2000" b="1" dirty="0" err="1">
                <a:latin typeface="Arial" pitchFamily="34" charset="0"/>
                <a:cs typeface="Arial" pitchFamily="34" charset="0"/>
              </a:rPr>
              <a:t>const</a:t>
            </a:r>
            <a:r>
              <a:rPr lang="en-US" sz="2000" b="1" dirty="0">
                <a:latin typeface="Arial" pitchFamily="34" charset="0"/>
                <a:cs typeface="Arial" pitchFamily="34" charset="0"/>
              </a:rPr>
              <a:t> </a:t>
            </a:r>
            <a:r>
              <a:rPr lang="en-US" sz="2000" dirty="0" err="1">
                <a:latin typeface="Arial" pitchFamily="34" charset="0"/>
                <a:cs typeface="Arial" pitchFamily="34" charset="0"/>
              </a:rPr>
              <a:t>ti-mers</a:t>
            </a:r>
            <a:r>
              <a:rPr lang="en-US" sz="2000" dirty="0">
                <a:latin typeface="Arial" pitchFamily="34" charset="0"/>
                <a:cs typeface="Arial" pitchFamily="34" charset="0"/>
              </a:rPr>
              <a:t> = </a:t>
            </a:r>
            <a:r>
              <a:rPr lang="en-US" sz="2000" dirty="0" err="1">
                <a:latin typeface="Arial" pitchFamily="34" charset="0"/>
                <a:cs typeface="Arial" pitchFamily="34" charset="0"/>
              </a:rPr>
              <a:t>JSON.parse</a:t>
            </a:r>
            <a:r>
              <a:rPr lang="en-US" sz="2000" dirty="0">
                <a:latin typeface="Arial" pitchFamily="34" charset="0"/>
                <a:cs typeface="Arial" pitchFamily="34" charset="0"/>
              </a:rPr>
              <a:t>(data);</a:t>
            </a:r>
          </a:p>
          <a:p>
            <a:r>
              <a:rPr lang="en-US" sz="2000" i="1" dirty="0">
                <a:latin typeface="Arial" pitchFamily="34" charset="0"/>
                <a:cs typeface="Arial" pitchFamily="34" charset="0"/>
              </a:rPr>
              <a:t>		// ...</a:t>
            </a:r>
          </a:p>
          <a:p>
            <a:r>
              <a:rPr lang="en-US" sz="2000" dirty="0">
                <a:latin typeface="Arial" pitchFamily="34" charset="0"/>
                <a:cs typeface="Arial" pitchFamily="34" charset="0"/>
              </a:rPr>
              <a:t>		});</a:t>
            </a:r>
          </a:p>
          <a:p>
            <a:r>
              <a:rPr lang="en-US" dirty="0">
                <a:latin typeface="Arial" pitchFamily="34" charset="0"/>
                <a:cs typeface="Arial" pitchFamily="34" charset="0"/>
              </a:rPr>
              <a:t>data is a string, the JSON. </a:t>
            </a:r>
            <a:r>
              <a:rPr lang="en-US" dirty="0" err="1">
                <a:latin typeface="Arial" pitchFamily="34" charset="0"/>
                <a:cs typeface="Arial" pitchFamily="34" charset="0"/>
              </a:rPr>
              <a:t>JSON.parse</a:t>
            </a:r>
            <a:r>
              <a:rPr lang="en-US" dirty="0">
                <a:latin typeface="Arial" pitchFamily="34" charset="0"/>
                <a:cs typeface="Arial" pitchFamily="34" charset="0"/>
              </a:rPr>
              <a:t>() converts this string into an actual JavaScript array of objects.</a:t>
            </a:r>
            <a:endParaRPr lang="en-US" dirty="0"/>
          </a:p>
        </p:txBody>
      </p:sp>
    </p:spTree>
    <p:extLst>
      <p:ext uri="{BB962C8B-B14F-4D97-AF65-F5344CB8AC3E}">
        <p14:creationId xmlns:p14="http://schemas.microsoft.com/office/powerpoint/2010/main" val="390919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itle 1"/>
          <p:cNvSpPr txBox="1">
            <a:spLocks/>
          </p:cNvSpPr>
          <p:nvPr/>
        </p:nvSpPr>
        <p:spPr>
          <a:xfrm>
            <a:off x="95698" y="285162"/>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REACT TOP-LEVEL API</a:t>
            </a:r>
          </a:p>
        </p:txBody>
      </p:sp>
      <p:sp>
        <p:nvSpPr>
          <p:cNvPr id="21" name="Content Placeholder 2"/>
          <p:cNvSpPr txBox="1">
            <a:spLocks/>
          </p:cNvSpPr>
          <p:nvPr/>
        </p:nvSpPr>
        <p:spPr>
          <a:xfrm>
            <a:off x="298516" y="2367187"/>
            <a:ext cx="8845484" cy="432310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dirty="0"/>
          </a:p>
        </p:txBody>
      </p:sp>
      <p:sp>
        <p:nvSpPr>
          <p:cNvPr id="8" name="Content Placeholder 2"/>
          <p:cNvSpPr txBox="1">
            <a:spLocks/>
          </p:cNvSpPr>
          <p:nvPr/>
        </p:nvSpPr>
        <p:spPr>
          <a:xfrm>
            <a:off x="244955" y="685800"/>
            <a:ext cx="8845484"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sz="2000" dirty="0"/>
              <a:t>React is entry point to React Library</a:t>
            </a:r>
          </a:p>
          <a:p>
            <a:pPr lvl="1">
              <a:lnSpc>
                <a:spcPct val="150000"/>
              </a:lnSpc>
            </a:pPr>
            <a:r>
              <a:rPr lang="en-US" sz="2000" dirty="0"/>
              <a:t>React Top Level API helps us to create Components and helps us to render those components into DOM</a:t>
            </a:r>
          </a:p>
          <a:p>
            <a:pPr lvl="2">
              <a:lnSpc>
                <a:spcPct val="150000"/>
              </a:lnSpc>
            </a:pPr>
            <a:r>
              <a:rPr lang="en-US" sz="1800" dirty="0"/>
              <a:t>Three libraries supports in achieving this </a:t>
            </a:r>
          </a:p>
          <a:p>
            <a:pPr lvl="3">
              <a:lnSpc>
                <a:spcPct val="150000"/>
              </a:lnSpc>
            </a:pPr>
            <a:r>
              <a:rPr lang="en-US" sz="1600" dirty="0"/>
              <a:t>React</a:t>
            </a:r>
          </a:p>
          <a:p>
            <a:pPr lvl="4">
              <a:lnSpc>
                <a:spcPct val="150000"/>
              </a:lnSpc>
            </a:pPr>
            <a:r>
              <a:rPr lang="en-US" sz="1000" dirty="0"/>
              <a:t>Contains API for Creating Components.</a:t>
            </a:r>
          </a:p>
          <a:p>
            <a:pPr lvl="5">
              <a:lnSpc>
                <a:spcPct val="150000"/>
              </a:lnSpc>
            </a:pPr>
            <a:r>
              <a:rPr lang="en-US" sz="1525" dirty="0"/>
              <a:t>Component, </a:t>
            </a:r>
            <a:r>
              <a:rPr lang="en-US" sz="1525" dirty="0" err="1"/>
              <a:t>PureComponent</a:t>
            </a:r>
            <a:r>
              <a:rPr lang="en-US" sz="1525" dirty="0"/>
              <a:t>, </a:t>
            </a:r>
            <a:r>
              <a:rPr lang="en-US" sz="1525" dirty="0" err="1"/>
              <a:t>CloneElement</a:t>
            </a:r>
            <a:endParaRPr lang="en-US" sz="1525" dirty="0"/>
          </a:p>
          <a:p>
            <a:pPr marL="1714500" lvl="5" indent="0">
              <a:lnSpc>
                <a:spcPct val="150000"/>
              </a:lnSpc>
              <a:buNone/>
            </a:pPr>
            <a:r>
              <a:rPr lang="en-US" sz="1525" dirty="0" err="1"/>
              <a:t>PropTypes</a:t>
            </a:r>
            <a:r>
              <a:rPr lang="en-US" sz="1525" dirty="0"/>
              <a:t>, Children, </a:t>
            </a:r>
            <a:r>
              <a:rPr lang="en-US" sz="1525" dirty="0" err="1"/>
              <a:t>CreateClass</a:t>
            </a:r>
            <a:r>
              <a:rPr lang="en-US" sz="1525" dirty="0"/>
              <a:t>, </a:t>
            </a:r>
            <a:r>
              <a:rPr lang="en-US" sz="1525" dirty="0" err="1"/>
              <a:t>CreateFactory</a:t>
            </a:r>
            <a:endParaRPr lang="en-US" sz="1525" dirty="0"/>
          </a:p>
          <a:p>
            <a:pPr lvl="3">
              <a:lnSpc>
                <a:spcPct val="150000"/>
              </a:lnSpc>
            </a:pPr>
            <a:r>
              <a:rPr lang="en-US" sz="1600" dirty="0"/>
              <a:t>ReactDOM</a:t>
            </a:r>
          </a:p>
          <a:p>
            <a:pPr lvl="4">
              <a:lnSpc>
                <a:spcPct val="150000"/>
              </a:lnSpc>
            </a:pPr>
            <a:r>
              <a:rPr lang="en-US" sz="1000" dirty="0"/>
              <a:t>Contains API for rendering to the browser DOM</a:t>
            </a:r>
          </a:p>
          <a:p>
            <a:pPr marL="1714500" lvl="5" indent="0">
              <a:lnSpc>
                <a:spcPct val="150000"/>
              </a:lnSpc>
              <a:buNone/>
            </a:pPr>
            <a:r>
              <a:rPr lang="en-US" sz="1525" dirty="0"/>
              <a:t>render, findDOMNode</a:t>
            </a:r>
          </a:p>
          <a:p>
            <a:pPr lvl="3">
              <a:lnSpc>
                <a:spcPct val="150000"/>
              </a:lnSpc>
            </a:pPr>
            <a:r>
              <a:rPr lang="en-US" sz="1600" dirty="0"/>
              <a:t>ReactDOMSever</a:t>
            </a:r>
          </a:p>
          <a:p>
            <a:pPr lvl="4">
              <a:lnSpc>
                <a:spcPct val="150000"/>
              </a:lnSpc>
            </a:pPr>
            <a:r>
              <a:rPr lang="en-US" sz="1225" dirty="0"/>
              <a:t>Contains API to render the components on the server</a:t>
            </a:r>
          </a:p>
          <a:p>
            <a:pPr lvl="5">
              <a:lnSpc>
                <a:spcPct val="150000"/>
              </a:lnSpc>
            </a:pPr>
            <a:r>
              <a:rPr lang="en-US" sz="1750" dirty="0" err="1"/>
              <a:t>renderToString</a:t>
            </a:r>
            <a:r>
              <a:rPr lang="en-US" sz="1750" dirty="0"/>
              <a:t>, </a:t>
            </a:r>
            <a:r>
              <a:rPr lang="en-US" sz="1750" dirty="0" err="1"/>
              <a:t>renderToStaticMarkup</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 y="141403"/>
            <a:ext cx="9143999" cy="415645"/>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React.createElement</a:t>
            </a:r>
            <a:endParaRPr lang="en-US" dirty="0"/>
          </a:p>
          <a:p>
            <a:endParaRPr lang="en-US" dirty="0"/>
          </a:p>
        </p:txBody>
      </p:sp>
      <p:sp>
        <p:nvSpPr>
          <p:cNvPr id="5" name="Content Placeholder 2"/>
          <p:cNvSpPr txBox="1">
            <a:spLocks/>
          </p:cNvSpPr>
          <p:nvPr/>
        </p:nvSpPr>
        <p:spPr>
          <a:xfrm>
            <a:off x="298516" y="693487"/>
            <a:ext cx="8572215" cy="5820435"/>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lnSpc>
                <a:spcPts val="3000"/>
              </a:lnSpc>
              <a:buFont typeface="Arial" panose="020B0604020202020204" pitchFamily="34" charset="0"/>
              <a:buChar char="•"/>
            </a:pPr>
            <a:r>
              <a:rPr lang="en-US" sz="2000" dirty="0"/>
              <a:t>Create and return a new React element of the given type.</a:t>
            </a:r>
          </a:p>
          <a:p>
            <a:pPr marL="342900" indent="-342900" algn="just">
              <a:lnSpc>
                <a:spcPct val="100000"/>
              </a:lnSpc>
              <a:buFont typeface="Arial" panose="020B0604020202020204" pitchFamily="34" charset="0"/>
              <a:buChar char="•"/>
            </a:pPr>
            <a:r>
              <a:rPr lang="en-US" sz="2000" dirty="0"/>
              <a:t> It is created using at least one, and optionally up to three, arguments to the function a string type, optionally an object props(attributes), and optionally children (text  / element).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err="1"/>
              <a:t>React.createElement</a:t>
            </a:r>
            <a:r>
              <a:rPr lang="en-US" sz="2000" dirty="0"/>
              <a:t>( type, [props[, [children ...] );</a:t>
            </a:r>
          </a:p>
          <a:p>
            <a:pPr marL="685800" lvl="2" indent="-342900" algn="just">
              <a:lnSpc>
                <a:spcPts val="3000"/>
              </a:lnSpc>
            </a:pPr>
            <a:endParaRPr lang="en-US" sz="16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724" t="15006" r="45287" b="43921"/>
          <a:stretch/>
        </p:blipFill>
        <p:spPr>
          <a:xfrm>
            <a:off x="456178" y="3274940"/>
            <a:ext cx="3520183" cy="189186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1609" t="12350" r="32299" b="44125"/>
          <a:stretch/>
        </p:blipFill>
        <p:spPr>
          <a:xfrm>
            <a:off x="4134023" y="3274940"/>
            <a:ext cx="4547524" cy="2238704"/>
          </a:xfrm>
          <a:prstGeom prst="rect">
            <a:avLst/>
          </a:prstGeom>
        </p:spPr>
      </p:pic>
    </p:spTree>
    <p:extLst>
      <p:ext uri="{BB962C8B-B14F-4D97-AF65-F5344CB8AC3E}">
        <p14:creationId xmlns:p14="http://schemas.microsoft.com/office/powerpoint/2010/main" val="203954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8031" y="131978"/>
            <a:ext cx="8099853" cy="529759"/>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err="1"/>
              <a:t>React.createClass</a:t>
            </a:r>
            <a:endParaRPr lang="en-US" dirty="0"/>
          </a:p>
        </p:txBody>
      </p:sp>
      <p:sp>
        <p:nvSpPr>
          <p:cNvPr id="8" name="Content Placeholder 2"/>
          <p:cNvSpPr txBox="1">
            <a:spLocks/>
          </p:cNvSpPr>
          <p:nvPr/>
        </p:nvSpPr>
        <p:spPr>
          <a:xfrm>
            <a:off x="218308" y="696466"/>
            <a:ext cx="8745219" cy="535339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dirty="0">
                <a:latin typeface="+mj-lt"/>
              </a:rPr>
              <a:t>JavaScript didn't have </a:t>
            </a:r>
            <a:r>
              <a:rPr lang="en-US" dirty="0" err="1">
                <a:latin typeface="+mj-lt"/>
              </a:rPr>
              <a:t>classes,So</a:t>
            </a:r>
            <a:r>
              <a:rPr lang="en-US" dirty="0">
                <a:latin typeface="+mj-lt"/>
              </a:rPr>
              <a:t> React included its own class system from </a:t>
            </a:r>
            <a:r>
              <a:rPr lang="en-US" dirty="0"/>
              <a:t>ES6, the latest version of JavaScript finalized in June 2015.</a:t>
            </a:r>
          </a:p>
          <a:p>
            <a:pPr marL="342900" indent="-342900">
              <a:lnSpc>
                <a:spcPct val="150000"/>
              </a:lnSpc>
              <a:buFont typeface="Arial" panose="020B0604020202020204" pitchFamily="34" charset="0"/>
              <a:buChar char="•"/>
            </a:pPr>
            <a:r>
              <a:rPr lang="en-US" altLang="en-US" dirty="0" err="1">
                <a:solidFill>
                  <a:srgbClr val="C7254E"/>
                </a:solidFill>
                <a:latin typeface="+mj-lt"/>
              </a:rPr>
              <a:t>React.createClass</a:t>
            </a:r>
            <a:r>
              <a:rPr lang="en-US" altLang="en-US" dirty="0">
                <a:solidFill>
                  <a:srgbClr val="273C47"/>
                </a:solidFill>
                <a:latin typeface="+mj-lt"/>
              </a:rPr>
              <a:t> allows you to generate component "classes." </a:t>
            </a:r>
            <a:r>
              <a:rPr lang="en-US" altLang="en-US" dirty="0">
                <a:latin typeface="+mj-lt"/>
              </a:rPr>
              <a:t> </a:t>
            </a:r>
          </a:p>
          <a:p>
            <a:pPr marL="342900" indent="-342900">
              <a:lnSpc>
                <a:spcPct val="150000"/>
              </a:lnSpc>
              <a:buFont typeface="Arial" panose="020B0604020202020204" pitchFamily="34" charset="0"/>
              <a:buChar char="•"/>
            </a:pPr>
            <a:r>
              <a:rPr lang="en-US" altLang="en-US" dirty="0">
                <a:latin typeface="+mj-lt"/>
              </a:rPr>
              <a:t>React traditionally provided the </a:t>
            </a:r>
            <a:r>
              <a:rPr lang="en-US" altLang="en-US" dirty="0" err="1">
                <a:solidFill>
                  <a:srgbClr val="8F46C9"/>
                </a:solidFill>
                <a:latin typeface="+mj-lt"/>
              </a:rPr>
              <a:t>React.createClass</a:t>
            </a:r>
            <a:r>
              <a:rPr lang="en-US" altLang="en-US" dirty="0">
                <a:latin typeface="+mj-lt"/>
              </a:rPr>
              <a:t> method to create component classes, and released a small syntax sugar update to allow for better use with ES6 modules by </a:t>
            </a:r>
            <a:r>
              <a:rPr lang="en-US" altLang="en-US" dirty="0">
                <a:solidFill>
                  <a:srgbClr val="8F46C9"/>
                </a:solidFill>
                <a:latin typeface="+mj-lt"/>
              </a:rPr>
              <a:t>extends </a:t>
            </a:r>
            <a:r>
              <a:rPr lang="en-US" altLang="en-US" dirty="0" err="1">
                <a:solidFill>
                  <a:srgbClr val="8F46C9"/>
                </a:solidFill>
                <a:latin typeface="+mj-lt"/>
              </a:rPr>
              <a:t>React.Component</a:t>
            </a:r>
            <a:r>
              <a:rPr lang="en-US" altLang="en-US" dirty="0">
                <a:latin typeface="+mj-lt"/>
              </a:rPr>
              <a:t>, which extends the </a:t>
            </a:r>
            <a:r>
              <a:rPr lang="en-US" altLang="en-US" dirty="0">
                <a:solidFill>
                  <a:srgbClr val="8F46C9"/>
                </a:solidFill>
                <a:latin typeface="+mj-lt"/>
              </a:rPr>
              <a:t>Component</a:t>
            </a:r>
            <a:r>
              <a:rPr lang="en-US" altLang="en-US" dirty="0">
                <a:latin typeface="+mj-lt"/>
              </a:rPr>
              <a:t> class instead of calling </a:t>
            </a:r>
            <a:r>
              <a:rPr lang="en-US" altLang="en-US" dirty="0" err="1">
                <a:solidFill>
                  <a:srgbClr val="8F46C9"/>
                </a:solidFill>
                <a:latin typeface="+mj-lt"/>
              </a:rPr>
              <a:t>createClass</a:t>
            </a:r>
            <a:r>
              <a:rPr lang="en-US" altLang="en-US" dirty="0">
                <a:latin typeface="+mj-lt"/>
              </a:rPr>
              <a:t>. </a:t>
            </a:r>
          </a:p>
          <a:p>
            <a:pPr>
              <a:lnSpc>
                <a:spcPct val="150000"/>
              </a:lnSpc>
            </a:pPr>
            <a:endParaRPr lang="en-US" altLang="en-US" dirty="0">
              <a:latin typeface="+mj-lt"/>
            </a:endParaRP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p:txBody>
      </p:sp>
      <p:sp>
        <p:nvSpPr>
          <p:cNvPr id="3" name="Rectangle 2"/>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523099"/>
            <a:ext cx="65" cy="104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80880" rIns="0" bIns="3808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1842" t="17485" r="55789" b="44152"/>
          <a:stretch/>
        </p:blipFill>
        <p:spPr>
          <a:xfrm>
            <a:off x="1034716" y="4121425"/>
            <a:ext cx="2959769" cy="1973178"/>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1579" t="13268" r="52763" b="42982"/>
          <a:stretch/>
        </p:blipFill>
        <p:spPr>
          <a:xfrm>
            <a:off x="5329990" y="3834309"/>
            <a:ext cx="3260558" cy="22502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165782"/>
            <a:ext cx="8312649" cy="467881"/>
          </a:xfrm>
        </p:spPr>
        <p:txBody>
          <a:bodyPr/>
          <a:lstStyle/>
          <a:p>
            <a:r>
              <a:rPr lang="en-US" dirty="0" err="1"/>
              <a:t>React.Children</a:t>
            </a:r>
            <a:endParaRPr lang="en-US" dirty="0"/>
          </a:p>
        </p:txBody>
      </p:sp>
      <p:sp>
        <p:nvSpPr>
          <p:cNvPr id="6" name="Content Placeholder 5"/>
          <p:cNvSpPr>
            <a:spLocks noGrp="1"/>
          </p:cNvSpPr>
          <p:nvPr>
            <p:ph idx="1"/>
          </p:nvPr>
        </p:nvSpPr>
        <p:spPr>
          <a:xfrm>
            <a:off x="165930" y="1849012"/>
            <a:ext cx="8600390" cy="3348631"/>
          </a:xfrm>
        </p:spPr>
        <p:txBody>
          <a:bodyPr>
            <a:normAutofit/>
          </a:bodyPr>
          <a:lstStyle/>
          <a:p>
            <a:pPr marL="685800" lvl="2" indent="-342900" algn="just">
              <a:lnSpc>
                <a:spcPts val="3000"/>
              </a:lnSpc>
            </a:pPr>
            <a:r>
              <a:rPr lang="en-US" dirty="0" err="1"/>
              <a:t>React.Children.map</a:t>
            </a:r>
            <a:endParaRPr lang="en-US" dirty="0"/>
          </a:p>
          <a:p>
            <a:pPr marL="685800" lvl="2" indent="-342900" algn="just">
              <a:lnSpc>
                <a:spcPts val="3000"/>
              </a:lnSpc>
            </a:pPr>
            <a:r>
              <a:rPr lang="en-US" dirty="0" err="1"/>
              <a:t>React.Children.forEach</a:t>
            </a:r>
            <a:endParaRPr lang="en-US" dirty="0"/>
          </a:p>
          <a:p>
            <a:pPr marL="685800" lvl="2" indent="-342900" algn="just">
              <a:lnSpc>
                <a:spcPts val="3000"/>
              </a:lnSpc>
            </a:pPr>
            <a:r>
              <a:rPr lang="en-US" dirty="0" err="1"/>
              <a:t>React.Children.count</a:t>
            </a:r>
            <a:endParaRPr lang="en-US" dirty="0"/>
          </a:p>
          <a:p>
            <a:pPr marL="685800" lvl="2" indent="-342900" algn="just">
              <a:lnSpc>
                <a:spcPts val="3000"/>
              </a:lnSpc>
            </a:pPr>
            <a:r>
              <a:rPr lang="en-US" dirty="0" err="1"/>
              <a:t>React.Children.only</a:t>
            </a:r>
            <a:endParaRPr lang="en-US" dirty="0"/>
          </a:p>
          <a:p>
            <a:pPr marL="685800" lvl="2" indent="-342900" algn="just">
              <a:lnSpc>
                <a:spcPts val="3000"/>
              </a:lnSpc>
            </a:pPr>
            <a:r>
              <a:rPr lang="en-US" dirty="0" err="1"/>
              <a:t>React.Children.toArray</a:t>
            </a:r>
            <a:endParaRPr lang="en-US" dirty="0"/>
          </a:p>
          <a:p>
            <a:pPr marL="685800" lvl="2" indent="-342900" algn="just">
              <a:lnSpc>
                <a:spcPts val="3000"/>
              </a:lnSpc>
            </a:pPr>
            <a:endParaRPr lang="en-US" dirty="0"/>
          </a:p>
        </p:txBody>
      </p:sp>
      <p:sp>
        <p:nvSpPr>
          <p:cNvPr id="17" name="Content Placeholder 5"/>
          <p:cNvSpPr txBox="1">
            <a:spLocks/>
          </p:cNvSpPr>
          <p:nvPr/>
        </p:nvSpPr>
        <p:spPr>
          <a:xfrm>
            <a:off x="165930" y="830177"/>
            <a:ext cx="8600390" cy="1082845"/>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lnSpc>
                <a:spcPts val="3000"/>
              </a:lnSpc>
              <a:buFont typeface="Arial" panose="020B0604020202020204" pitchFamily="34" charset="0"/>
              <a:buChar char="•"/>
            </a:pPr>
            <a:r>
              <a:rPr lang="en-US" dirty="0" err="1"/>
              <a:t>React.Children</a:t>
            </a:r>
            <a:r>
              <a:rPr lang="en-US" dirty="0"/>
              <a:t> provides utilities for dealing with the </a:t>
            </a:r>
            <a:r>
              <a:rPr lang="en-US" dirty="0" err="1"/>
              <a:t>this.props.children</a:t>
            </a:r>
            <a:r>
              <a:rPr lang="en-US" dirty="0"/>
              <a:t> opaque data structure.</a:t>
            </a:r>
          </a:p>
          <a:p>
            <a:pPr lvl="2" indent="0" algn="just">
              <a:lnSpc>
                <a:spcPts val="3000"/>
              </a:lnSpc>
              <a:buNone/>
            </a:pPr>
            <a:endParaRPr lang="en-US" dirty="0"/>
          </a:p>
        </p:txBody>
      </p:sp>
    </p:spTree>
    <p:extLst>
      <p:ext uri="{BB962C8B-B14F-4D97-AF65-F5344CB8AC3E}">
        <p14:creationId xmlns:p14="http://schemas.microsoft.com/office/powerpoint/2010/main" val="278131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18308" y="558446"/>
            <a:ext cx="8745219" cy="1313897"/>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dirty="0"/>
              <a:t>It perform a function on each of the immediate children contained and will return an object</a:t>
            </a:r>
          </a:p>
        </p:txBody>
      </p:sp>
      <p:sp>
        <p:nvSpPr>
          <p:cNvPr id="2" name="Title 1"/>
          <p:cNvSpPr>
            <a:spLocks noGrp="1"/>
          </p:cNvSpPr>
          <p:nvPr>
            <p:ph type="title"/>
          </p:nvPr>
        </p:nvSpPr>
        <p:spPr>
          <a:xfrm>
            <a:off x="309801" y="107906"/>
            <a:ext cx="8312649" cy="478695"/>
          </a:xfrm>
        </p:spPr>
        <p:txBody>
          <a:bodyPr/>
          <a:lstStyle/>
          <a:p>
            <a:r>
              <a:rPr lang="en-US" dirty="0" err="1"/>
              <a:t>React.Children.map</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5185" t="48427" r="62633" b="45158"/>
          <a:stretch/>
        </p:blipFill>
        <p:spPr>
          <a:xfrm>
            <a:off x="1677381" y="1882522"/>
            <a:ext cx="5151766" cy="577645"/>
          </a:xfr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6071" t="9365" r="36547" b="6613"/>
          <a:stretch/>
        </p:blipFill>
        <p:spPr>
          <a:xfrm>
            <a:off x="1993067" y="2775858"/>
            <a:ext cx="4308549" cy="3548742"/>
          </a:xfrm>
          <a:prstGeom prst="rect">
            <a:avLst/>
          </a:prstGeom>
        </p:spPr>
      </p:pic>
    </p:spTree>
    <p:extLst>
      <p:ext uri="{BB962C8B-B14F-4D97-AF65-F5344CB8AC3E}">
        <p14:creationId xmlns:p14="http://schemas.microsoft.com/office/powerpoint/2010/main" val="744119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5C2EAA41-28B2-470E-A286-E51C0304965B}"/>
</file>

<file path=docProps/app.xml><?xml version="1.0" encoding="utf-8"?>
<Properties xmlns="http://schemas.openxmlformats.org/officeDocument/2006/extended-properties" xmlns:vt="http://schemas.openxmlformats.org/officeDocument/2006/docPropsVTypes">
  <Template>web services template</Template>
  <TotalTime>8146</TotalTime>
  <Words>2158</Words>
  <Application>Microsoft Office PowerPoint</Application>
  <PresentationFormat>On-screen Show (4:3)</PresentationFormat>
  <Paragraphs>436</Paragraphs>
  <Slides>23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-apple-system</vt:lpstr>
      <vt:lpstr>Arial</vt:lpstr>
      <vt:lpstr>Calibri</vt:lpstr>
      <vt:lpstr>Candara</vt:lpstr>
      <vt:lpstr>Verdana</vt:lpstr>
      <vt:lpstr>Wingdings</vt:lpstr>
      <vt:lpstr>Section slides</vt:lpstr>
      <vt:lpstr>think-cell Slide</vt:lpstr>
      <vt:lpstr>Components ,Data &amp; Servers</vt:lpstr>
      <vt:lpstr>Lesson Objectives</vt:lpstr>
      <vt:lpstr>PowerPoint Presentation</vt:lpstr>
      <vt:lpstr>PowerPoint Presentation</vt:lpstr>
      <vt:lpstr>PowerPoint Presentation</vt:lpstr>
      <vt:lpstr>PowerPoint Presentation</vt:lpstr>
      <vt:lpstr>PowerPoint Presentation</vt:lpstr>
      <vt:lpstr>React.Children</vt:lpstr>
      <vt:lpstr>React.Children.map</vt:lpstr>
      <vt:lpstr>React.Children.count</vt:lpstr>
      <vt:lpstr>React.Children.forEach</vt:lpstr>
      <vt:lpstr>React Component</vt:lpstr>
      <vt:lpstr>Demo</vt:lpstr>
      <vt:lpstr>React Props</vt:lpstr>
      <vt:lpstr>PropTypes</vt:lpstr>
      <vt:lpstr>PropTypes</vt:lpstr>
      <vt:lpstr>Demo</vt:lpstr>
      <vt:lpstr>Context</vt:lpstr>
      <vt:lpstr>Context continued…</vt:lpstr>
      <vt:lpstr>Context Continued….</vt:lpstr>
      <vt:lpstr>Demo</vt:lpstr>
      <vt:lpstr>Summary</vt:lpstr>
      <vt:lpstr>Review 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324</cp:revision>
  <dcterms:created xsi:type="dcterms:W3CDTF">2018-04-04T04:32:40Z</dcterms:created>
  <dcterms:modified xsi:type="dcterms:W3CDTF">2018-05-21T10:47:30Z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