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notesMasterIdLst>
    <p:notesMasterId r:id="rId33"/>
  </p:notesMasterIdLst>
  <p:handoutMasterIdLst>
    <p:handoutMasterId r:id="rId34"/>
  </p:handoutMasterIdLst>
  <p:sldIdLst>
    <p:sldId id="328" r:id="rId5"/>
    <p:sldId id="259" r:id="rId6"/>
    <p:sldId id="285" r:id="rId7"/>
    <p:sldId id="302" r:id="rId8"/>
    <p:sldId id="286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2" r:id="rId27"/>
    <p:sldId id="323" r:id="rId28"/>
    <p:sldId id="324" r:id="rId29"/>
    <p:sldId id="329" r:id="rId30"/>
    <p:sldId id="331" r:id="rId31"/>
    <p:sldId id="32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2599" autoAdjust="0"/>
  </p:normalViewPr>
  <p:slideViewPr>
    <p:cSldViewPr snapToGrid="0" showGuides="1">
      <p:cViewPr varScale="1">
        <p:scale>
          <a:sx n="42" d="100"/>
          <a:sy n="42" d="100"/>
        </p:scale>
        <p:origin x="2004" y="44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0" d="100"/>
          <a:sy n="60" d="100"/>
        </p:scale>
        <p:origin x="-2736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Page XX-#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78039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/>
              <a:t>text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425018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78872" y="709456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1" y="236797"/>
            <a:ext cx="6216650" cy="24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Introduction to Web services (SOAP &amp; REST)	    Introduction to Web service 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		 Page 01-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refs-and-the-dom.html#callback-refs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react-component.html#setstat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4290337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6725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627775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000" dirty="0">
                <a:latin typeface="Candara" panose="020E0502030303020204" pitchFamily="34" charset="0"/>
              </a:rPr>
              <a:t>Prop validations helps us to : </a:t>
            </a:r>
          </a:p>
          <a:p>
            <a:pPr algn="just"/>
            <a:endParaRPr lang="en-US" sz="1000" dirty="0">
              <a:latin typeface="Candara" panose="020E050203030302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1000" b="1" dirty="0">
                <a:latin typeface="Candara" panose="020E0502030303020204" pitchFamily="34" charset="0"/>
              </a:rPr>
              <a:t>Immediately see what data a component can process</a:t>
            </a:r>
          </a:p>
          <a:p>
            <a:pPr lvl="1" algn="just"/>
            <a:r>
              <a:rPr lang="en-US" sz="1000" dirty="0" err="1">
                <a:latin typeface="Candara" panose="020E0502030303020204" pitchFamily="34" charset="0"/>
              </a:rPr>
              <a:t>propTypes</a:t>
            </a:r>
            <a:r>
              <a:rPr lang="en-US" sz="1000" dirty="0">
                <a:latin typeface="Candara" panose="020E0502030303020204" pitchFamily="34" charset="0"/>
              </a:rPr>
              <a:t> can serve as a sort of mini-reference to your back-end’s API by just looking at the code of the component. This eliminates needing to switch between looking at the API documentation and your component code.</a:t>
            </a:r>
          </a:p>
          <a:p>
            <a:pPr lvl="1" algn="just"/>
            <a:endParaRPr lang="en-US" sz="1000" dirty="0">
              <a:latin typeface="Candara" panose="020E050203030302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1000" b="1" dirty="0">
                <a:latin typeface="Candara" panose="020E0502030303020204" pitchFamily="34" charset="0"/>
              </a:rPr>
              <a:t>Get console warnings if a component receives an incorrect or missing data type</a:t>
            </a:r>
          </a:p>
          <a:p>
            <a:pPr lvl="1" algn="just"/>
            <a:r>
              <a:rPr lang="en-US" sz="1000" dirty="0">
                <a:latin typeface="Candara" panose="020E0502030303020204" pitchFamily="34" charset="0"/>
              </a:rPr>
              <a:t>If a prop is missing, or has an incorrect data type, you’ll see a warning in the JavaScript console. React will only check the </a:t>
            </a:r>
            <a:r>
              <a:rPr lang="en-US" sz="1000" dirty="0" err="1">
                <a:latin typeface="Candara" panose="020E0502030303020204" pitchFamily="34" charset="0"/>
              </a:rPr>
              <a:t>propTypes</a:t>
            </a:r>
            <a:r>
              <a:rPr lang="en-US" sz="1000" dirty="0">
                <a:latin typeface="Candara" panose="020E0502030303020204" pitchFamily="34" charset="0"/>
              </a:rPr>
              <a:t> in development mode.</a:t>
            </a:r>
          </a:p>
          <a:p>
            <a:pPr lvl="1" algn="just"/>
            <a:endParaRPr lang="en-US" sz="1000" dirty="0">
              <a:latin typeface="Candara" panose="020E050203030302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1000" b="1" dirty="0">
                <a:latin typeface="Candara" panose="020E0502030303020204" pitchFamily="34" charset="0"/>
              </a:rPr>
              <a:t>Check whether API Data is Changed</a:t>
            </a:r>
          </a:p>
          <a:p>
            <a:pPr lvl="1" algn="just"/>
            <a:r>
              <a:rPr lang="en-US" sz="1000" dirty="0">
                <a:latin typeface="Candara" panose="020E0502030303020204" pitchFamily="34" charset="0"/>
              </a:rPr>
              <a:t>It is often the case as a project grows, that the structure of a back-end API response could change, and therefore break an element in the UI if that piece of data is missing, or if a new property is added. Having </a:t>
            </a:r>
            <a:r>
              <a:rPr lang="en-US" sz="1000" dirty="0" err="1">
                <a:latin typeface="Candara" panose="020E0502030303020204" pitchFamily="34" charset="0"/>
              </a:rPr>
              <a:t>propTypes</a:t>
            </a:r>
            <a:r>
              <a:rPr lang="en-US" sz="1000" dirty="0">
                <a:latin typeface="Candara" panose="020E0502030303020204" pitchFamily="34" charset="0"/>
              </a:rPr>
              <a:t> can eliminate a whole swath of these kinds of errors. If a new property is added which is not defined in </a:t>
            </a:r>
            <a:r>
              <a:rPr lang="en-US" sz="1000" dirty="0" err="1">
                <a:latin typeface="Candara" panose="020E0502030303020204" pitchFamily="34" charset="0"/>
              </a:rPr>
              <a:t>proptype</a:t>
            </a:r>
            <a:r>
              <a:rPr lang="en-US" sz="1000" dirty="0">
                <a:latin typeface="Candara" panose="020E0502030303020204" pitchFamily="34" charset="0"/>
              </a:rPr>
              <a:t>, the console would warn to re-examine the data we’re getting from </a:t>
            </a:r>
            <a:r>
              <a:rPr lang="en-US" sz="1000" dirty="0" err="1">
                <a:latin typeface="Candara" panose="020E0502030303020204" pitchFamily="34" charset="0"/>
              </a:rPr>
              <a:t>this.props</a:t>
            </a:r>
            <a:r>
              <a:rPr lang="en-US" sz="1000" dirty="0">
                <a:latin typeface="Candara" panose="020E0502030303020204" pitchFamily="34" charset="0"/>
              </a:rPr>
              <a:t>, and update our prop checks accordingly.</a:t>
            </a:r>
          </a:p>
          <a:p>
            <a:pPr lvl="1" algn="just"/>
            <a:endParaRPr lang="en-US" sz="1000" dirty="0">
              <a:latin typeface="Candara" panose="020E050203030302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1000" b="1" dirty="0">
                <a:latin typeface="Candara" panose="020E0502030303020204" pitchFamily="34" charset="0"/>
              </a:rPr>
              <a:t>Ensure strong type checking</a:t>
            </a:r>
          </a:p>
          <a:p>
            <a:pPr lvl="1" algn="just"/>
            <a:r>
              <a:rPr lang="en-US" sz="1000" dirty="0">
                <a:latin typeface="Candara" panose="020E0502030303020204" pitchFamily="34" charset="0"/>
              </a:rPr>
              <a:t>Enforcing types in JS is tricky business, but with the proper use of </a:t>
            </a:r>
            <a:r>
              <a:rPr lang="en-US" sz="1000" dirty="0" err="1">
                <a:latin typeface="Candara" panose="020E0502030303020204" pitchFamily="34" charset="0"/>
              </a:rPr>
              <a:t>propTypes</a:t>
            </a:r>
            <a:r>
              <a:rPr lang="en-US" sz="1000" dirty="0">
                <a:latin typeface="Candara" panose="020E0502030303020204" pitchFamily="34" charset="0"/>
              </a:rPr>
              <a:t> can really minimize this. prop checks can drastically improve long-term productivity and coerce the code to seem more strongly typed.</a:t>
            </a:r>
          </a:p>
          <a:p>
            <a:pPr algn="just"/>
            <a:endParaRPr lang="en-US" sz="1000" dirty="0">
              <a:latin typeface="Candara" panose="020E0502030303020204" pitchFamily="34" charset="0"/>
            </a:endParaRPr>
          </a:p>
          <a:p>
            <a:endParaRPr lang="en-US" sz="1000" dirty="0">
              <a:latin typeface="Candara" panose="020E0502030303020204" pitchFamily="34" charset="0"/>
            </a:endParaRPr>
          </a:p>
          <a:p>
            <a:endParaRPr lang="en-US" sz="1000" dirty="0">
              <a:latin typeface="Candara" panose="020E0502030303020204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363396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6725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871063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000" dirty="0">
                <a:latin typeface="Candara" panose="020E0502030303020204" pitchFamily="34" charset="0"/>
              </a:rPr>
              <a:t> 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35511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6725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854464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000" dirty="0">
                <a:latin typeface="Candara" panose="020E0502030303020204" pitchFamily="34" charset="0"/>
              </a:rPr>
              <a:t> Top level  components can also be called as Controller View, because it controls the data flow for all of its child component by setting props on children.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651616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6725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794921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There are a number of attributes that work differently between React and HTML: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className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is used</a:t>
            </a:r>
            <a:r>
              <a:rPr lang="en-US" sz="1000" b="1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instead of class attribute in normal html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 </a:t>
            </a:r>
            <a:r>
              <a:rPr lang="en-US" dirty="0"/>
              <a:t>style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attribute accepts a JavaScript object with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camelCased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properties rather than a CSS string.</a:t>
            </a:r>
            <a:endParaRPr lang="en-US" sz="1000" dirty="0">
              <a:latin typeface="Candara" panose="020E0502030303020204" pitchFamily="34" charset="0"/>
            </a:endParaRPr>
          </a:p>
          <a:p>
            <a:endParaRPr lang="en-US" sz="1000" dirty="0">
              <a:latin typeface="Candara" panose="020E0502030303020204" pitchFamily="34" charset="0"/>
            </a:endParaRPr>
          </a:p>
          <a:p>
            <a:r>
              <a:rPr lang="en-US" sz="1000" dirty="0">
                <a:latin typeface="Candara" panose="020E0502030303020204" pitchFamily="34" charset="0"/>
              </a:rPr>
              <a:t>List of properties that won't get the automatic "</a:t>
            </a:r>
            <a:r>
              <a:rPr lang="en-US" sz="1000" dirty="0" err="1">
                <a:latin typeface="Candara" panose="020E0502030303020204" pitchFamily="34" charset="0"/>
              </a:rPr>
              <a:t>px</a:t>
            </a:r>
            <a:r>
              <a:rPr lang="en-US" sz="1000" dirty="0">
                <a:latin typeface="Candara" panose="020E0502030303020204" pitchFamily="34" charset="0"/>
              </a:rPr>
              <a:t>" suffix:</a:t>
            </a:r>
          </a:p>
          <a:p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animationIterationCount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boxFlex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boxFlexGroup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boxOrdinalGroup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columnCount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fillOpacity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ndara" panose="020E0502030303020204" pitchFamily="34" charset="0"/>
              </a:rPr>
              <a:t>flex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flexGrow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flexPositive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flexShrink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flexNegative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flexOrder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fontWeight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lineClamp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lineHeight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ndara" panose="020E0502030303020204" pitchFamily="34" charset="0"/>
              </a:rPr>
              <a:t>opacity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ndara" panose="020E0502030303020204" pitchFamily="34" charset="0"/>
              </a:rPr>
              <a:t>order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ndara" panose="020E0502030303020204" pitchFamily="34" charset="0"/>
              </a:rPr>
              <a:t>orphans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stopOpacity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strokeDashoffset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strokeOpacity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strokeWidth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tabSize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ndara" panose="020E0502030303020204" pitchFamily="34" charset="0"/>
              </a:rPr>
              <a:t>widows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ndara" panose="020E0502030303020204" pitchFamily="34" charset="0"/>
              </a:rPr>
              <a:t>zIndex</a:t>
            </a:r>
            <a:endParaRPr lang="en-US" sz="1000" dirty="0"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ndara" panose="020E0502030303020204" pitchFamily="34" charset="0"/>
              </a:rPr>
              <a:t>zoom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013570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6725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32621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sz="1000" dirty="0">
              <a:latin typeface="Candara" panose="020E0502030303020204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395249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112108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6725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4202282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000" dirty="0">
                <a:latin typeface="Candara" panose="020E0502030303020204" pitchFamily="34" charset="0"/>
              </a:rPr>
              <a:t> 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315222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6725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917293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6725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4941953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To get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Values from a form , we have 2 ways to do that</a:t>
            </a:r>
          </a:p>
          <a:p>
            <a:endParaRPr lang="en-US" sz="1000" b="0" i="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Using Controlled Components</a:t>
            </a:r>
          </a:p>
          <a:p>
            <a:pPr marL="228600" indent="-228600">
              <a:buAutoNum type="arabicPeriod"/>
            </a:pP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Using Input with refs</a:t>
            </a:r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Controlled components has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been already in slide number 3.(Refer)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 main advantages of controlled components are: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You are set up to easily 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validate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user input.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You can 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dynamically render other components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based on the value of the controlled component. 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For example, the value a user selects from a dropdown (e.g. ‘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chennai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' or ‘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delhi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') can control which other form components (e.g. another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dropdown with Countries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) are rendered in the form.</a:t>
            </a:r>
          </a:p>
          <a:p>
            <a:endParaRPr lang="en-US" sz="1000" dirty="0">
              <a:latin typeface="Candara" panose="020E0502030303020204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323680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810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Controlled components are heavy duty. The defining characteristic of a controlled component is the displayed value is bound to component state. To update the value, you execute a function attached to the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onChange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event handler on the form element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and updates the state property, which in turn updates the form element's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0" i="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An easier and less labor-intensive way to grab values from a form element is to use the </a:t>
            </a:r>
            <a:r>
              <a:rPr lang="en-US" dirty="0"/>
              <a:t>ref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property.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Use Refs on any one of the scenario’s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Managing focus, text selection, or media playback.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Triggering imperative animations.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Integrating with third-party DOM libraries.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Your first inclination may be to use refs to “make things happen” in your app. If this is the case, take a moment and think more critically about where state should be owned in the component hierarchy. Often, it becomes clear that the proper place to “own” that state is at a higher level in the hierarchy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So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a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void mostly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using refs, because it may overhead the process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They're bad for maintainability, and lose a lot of the simplicity 	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For drop down:</a:t>
            </a:r>
          </a:p>
          <a:p>
            <a:endParaRPr lang="en-US" dirty="0"/>
          </a:p>
          <a:p>
            <a:r>
              <a:rPr lang="en-US" dirty="0"/>
              <a:t>&lt;select ref={select =&gt; </a:t>
            </a:r>
            <a:r>
              <a:rPr lang="en-US" dirty="0" err="1"/>
              <a:t>this.petType</a:t>
            </a:r>
            <a:r>
              <a:rPr lang="en-US" dirty="0"/>
              <a:t> = select} name="</a:t>
            </a:r>
            <a:r>
              <a:rPr lang="en-US" dirty="0" err="1"/>
              <a:t>petType</a:t>
            </a:r>
            <a:r>
              <a:rPr lang="en-US" dirty="0"/>
              <a:t>"&gt; &lt;option value="cat"&gt;Cat&lt;/option&gt; &lt;option value="dog"&gt;Dog&lt;/option&gt; &lt;option value="ferret"&gt;Ferret&lt;/option&gt; &lt;/select&gt; </a:t>
            </a:r>
          </a:p>
          <a:p>
            <a:endParaRPr lang="en-US" dirty="0"/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Note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 examples below have been updated to use the 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React.createRef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() API introduced in React 16.3. If you are using an earlier release of React, we recommend using </a:t>
            </a:r>
            <a:r>
              <a:rPr lang="en-US" sz="10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/>
              </a:rPr>
              <a:t>callback </a:t>
            </a:r>
            <a:r>
              <a:rPr lang="en-US" sz="10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/>
              </a:rPr>
              <a:t>refs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instead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06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6725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8945717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58366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 the traditional HTML form elements, the state of the elements will change with the user input. 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React uses a declarative approach to describe the UI. The input needs to be dynamic to reflect the state properly.</a:t>
            </a:r>
          </a:p>
          <a:p>
            <a:endParaRPr lang="en-US" sz="1000" b="0" i="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render()</a:t>
            </a:r>
            <a:r>
              <a:rPr lang="en-US" dirty="0"/>
              <a:t>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</a:t>
            </a:r>
            <a:r>
              <a:rPr lang="en-US" dirty="0"/>
              <a:t>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en-US" dirty="0"/>
              <a:t>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&lt;input type="text" name=“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compName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 value=“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 /&gt;</a:t>
            </a:r>
            <a:r>
              <a:rPr lang="en-US" dirty="0"/>
              <a:t>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endParaRPr lang="en-US" sz="100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 code above represents the view at any state, and the value will always be “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”.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With input fields, they must change in response to the user keystrokes. Given these points, let’s make the value dynamic.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render()</a:t>
            </a:r>
            <a:r>
              <a:rPr lang="en-US" dirty="0"/>
              <a:t>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</a:t>
            </a:r>
            <a:r>
              <a:rPr lang="en-US" dirty="0"/>
              <a:t>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en-US" dirty="0"/>
              <a:t>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&lt;input type="text" name="title" value={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this.state.title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 /&gt;</a:t>
            </a:r>
            <a:r>
              <a:rPr lang="en-US" dirty="0"/>
              <a:t>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Developers need to implement an event handler to capture changes with </a:t>
            </a:r>
            <a:r>
              <a:rPr lang="en-US" dirty="0" err="1"/>
              <a:t>onChange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  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 best practice is for developers to implement the following things to sync the internal state with the view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Controlled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Components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In normal HTML form, it has the default behavior of browsing to a new page when the user submits the form. Same behavior is also available in React. But in most cases, what if a JavaScript function that handles the submission of the form and has access to the data that the user entered into the form. The standard way to achieve this is with a technique called “</a:t>
            </a:r>
            <a:r>
              <a:rPr lang="en-US" b="1" dirty="0"/>
              <a:t>controlled components</a:t>
            </a:r>
            <a:r>
              <a:rPr lang="en-US" dirty="0"/>
              <a:t>”.</a:t>
            </a:r>
          </a:p>
          <a:p>
            <a:endParaRPr lang="en-US" sz="1000" b="0" i="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 HTML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F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orm elements like </a:t>
            </a:r>
            <a:r>
              <a:rPr lang="en-US" dirty="0"/>
              <a:t>&lt;input&gt;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 </a:t>
            </a:r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and </a:t>
            </a:r>
            <a:r>
              <a:rPr lang="en-US" dirty="0"/>
              <a:t>&lt;select&gt;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have their own state and updates based on user input.</a:t>
            </a:r>
            <a:endParaRPr lang="en-US" sz="1000" b="0" i="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But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in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React, mutable state is typically kept in the state property of components, and only updated with </a:t>
            </a:r>
            <a:r>
              <a:rPr lang="en-US" sz="10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/>
              </a:rPr>
              <a:t>setState</a:t>
            </a:r>
            <a:r>
              <a:rPr lang="en-US" sz="10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/>
              </a:rPr>
              <a:t>()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000" b="0" i="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000" b="0" i="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000" b="0" i="0" kern="1200" baseline="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baseline="0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Slide explains that communication between service provider and consumer happen via SOAP messages</a:t>
            </a:r>
          </a:p>
        </p:txBody>
      </p:sp>
    </p:spTree>
    <p:extLst>
      <p:ext uri="{BB962C8B-B14F-4D97-AF65-F5344CB8AC3E}">
        <p14:creationId xmlns:p14="http://schemas.microsoft.com/office/powerpoint/2010/main" val="1853566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0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Flow of internal state with the view</a:t>
            </a:r>
            <a:r>
              <a:rPr lang="en-US" sz="1000" b="1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: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rtl="0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Define elements in render() using values from state</a:t>
            </a:r>
          </a:p>
          <a:p>
            <a:pPr rtl="0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capture changes of a form element using 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onChange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() as they happen</a:t>
            </a:r>
          </a:p>
          <a:p>
            <a:pPr rtl="0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update the internal state in event handler</a:t>
            </a:r>
          </a:p>
          <a:p>
            <a:pPr rtl="0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save new values in state and then update the view with a new render()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The slide explains in brief, the components which make up the web service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633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Any submit</a:t>
            </a:r>
            <a:r>
              <a: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or button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click is triggered in</a:t>
            </a:r>
            <a:r>
              <a: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form 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will trigger </a:t>
            </a:r>
            <a:r>
              <a:rPr lang="en-US" sz="14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handleClick</a:t>
            </a:r>
            <a:endParaRPr lang="en-US" sz="14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handleClick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=()=&gt;{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en-US" sz="14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this.setState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({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en-US" sz="14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displayValue:this.state.value.toUpperCase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(),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		value:''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	});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pPr lvl="1" indent="0">
              <a:lnSpc>
                <a:spcPct val="150000"/>
              </a:lnSpc>
              <a:buNone/>
            </a:pPr>
            <a:endParaRPr lang="en-US" sz="14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lvl="1" indent="0">
              <a:lnSpc>
                <a:spcPct val="150000"/>
              </a:lnSpc>
              <a:buNone/>
            </a:pPr>
            <a:endParaRPr lang="en-US" sz="14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For creating react &lt;select&gt;</a:t>
            </a:r>
            <a:r>
              <a: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400" kern="1200" baseline="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ie</a:t>
            </a:r>
            <a:r>
              <a: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.,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Drop down: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&lt;select value={</a:t>
            </a:r>
            <a:r>
              <a:rPr lang="en-US" sz="14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this.state.value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 </a:t>
            </a:r>
            <a:r>
              <a:rPr lang="en-US" sz="14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onChange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={</a:t>
            </a:r>
            <a:r>
              <a:rPr lang="en-US" sz="14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this.handleChange</a:t>
            </a: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}&gt;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        &lt;option value="grapefruit"&gt;Grapefruit&lt;/option&gt;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        &lt;option value="lime"&gt;Lime&lt;/option&gt;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        &lt;option value="coconut"&gt;Coconut&lt;/option&gt;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        &lt;option value="mango"&gt;Mango&lt;/option&gt;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         &lt;/select&gt;</a:t>
            </a:r>
          </a:p>
          <a:p>
            <a:pPr lvl="1" indent="0">
              <a:lnSpc>
                <a:spcPct val="150000"/>
              </a:lnSpc>
              <a:buNone/>
            </a:pPr>
            <a:endParaRPr lang="en-US" sz="10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Slide explains about WSDL and UDDI registry.</a:t>
            </a:r>
          </a:p>
          <a:p>
            <a:pPr>
              <a:spcBef>
                <a:spcPct val="50000"/>
              </a:spcBef>
            </a:pP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Also explains regarding web service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069869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000" dirty="0">
              <a:latin typeface="Candara" panose="020E0502030303020204" pitchFamily="34" charset="0"/>
            </a:endParaRPr>
          </a:p>
          <a:p>
            <a:endParaRPr lang="en-US" sz="1000" dirty="0">
              <a:latin typeface="Candara" panose="020E0502030303020204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087717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000" dirty="0">
                <a:latin typeface="Candara" panose="020E0502030303020204" pitchFamily="34" charset="0"/>
              </a:rPr>
              <a:t>React Components are the building blocks of React.</a:t>
            </a:r>
          </a:p>
          <a:p>
            <a:pPr algn="just"/>
            <a:endParaRPr lang="en-US" sz="1000" dirty="0">
              <a:latin typeface="Candara" panose="020E0502030303020204" pitchFamily="34" charset="0"/>
            </a:endParaRPr>
          </a:p>
          <a:p>
            <a:pPr algn="just"/>
            <a:r>
              <a:rPr lang="en-US" sz="1000" dirty="0" err="1">
                <a:latin typeface="Candara" panose="020E0502030303020204" pitchFamily="34" charset="0"/>
              </a:rPr>
              <a:t>ReactComponents</a:t>
            </a:r>
            <a:r>
              <a:rPr lang="en-US" sz="1000" dirty="0">
                <a:latin typeface="Candara" panose="020E0502030303020204" pitchFamily="34" charset="0"/>
              </a:rPr>
              <a:t> are great, they are easy to manage. But they don't have access to the virtual DOM where we need to do many things.</a:t>
            </a:r>
          </a:p>
          <a:p>
            <a:pPr algn="just"/>
            <a:endParaRPr lang="en-US" sz="1000" dirty="0">
              <a:latin typeface="Candara" panose="020E0502030303020204" pitchFamily="34" charset="0"/>
            </a:endParaRPr>
          </a:p>
          <a:p>
            <a:pPr algn="just"/>
            <a:r>
              <a:rPr lang="en-US" sz="1000" dirty="0">
                <a:latin typeface="Candara" panose="020E0502030303020204" pitchFamily="34" charset="0"/>
              </a:rPr>
              <a:t>Whenever a </a:t>
            </a:r>
            <a:r>
              <a:rPr lang="en-US" sz="1000" dirty="0" err="1">
                <a:latin typeface="Candara" panose="020E0502030303020204" pitchFamily="34" charset="0"/>
              </a:rPr>
              <a:t>ReactComponent</a:t>
            </a:r>
            <a:r>
              <a:rPr lang="en-US" sz="1000" dirty="0">
                <a:latin typeface="Candara" panose="020E0502030303020204" pitchFamily="34" charset="0"/>
              </a:rPr>
              <a:t> is changing the state, we need to make those  little changes to the “real” DOM. So this is how React deals with it. The </a:t>
            </a:r>
            <a:r>
              <a:rPr lang="en-US" sz="1000" dirty="0" err="1">
                <a:latin typeface="Candara" panose="020E0502030303020204" pitchFamily="34" charset="0"/>
              </a:rPr>
              <a:t>ReactComponent</a:t>
            </a:r>
            <a:r>
              <a:rPr lang="en-US" sz="1000" dirty="0">
                <a:latin typeface="Candara" panose="020E0502030303020204" pitchFamily="34" charset="0"/>
              </a:rPr>
              <a:t> is converted to the </a:t>
            </a:r>
            <a:r>
              <a:rPr lang="en-US" sz="1000" dirty="0" err="1">
                <a:latin typeface="Candara" panose="020E0502030303020204" pitchFamily="34" charset="0"/>
              </a:rPr>
              <a:t>ReactElement</a:t>
            </a:r>
            <a:r>
              <a:rPr lang="en-US" sz="1000" dirty="0">
                <a:latin typeface="Candara" panose="020E0502030303020204" pitchFamily="34" charset="0"/>
              </a:rPr>
              <a:t>. Now the </a:t>
            </a:r>
            <a:r>
              <a:rPr lang="en-US" sz="1000" dirty="0" err="1">
                <a:latin typeface="Candara" panose="020E0502030303020204" pitchFamily="34" charset="0"/>
              </a:rPr>
              <a:t>ReactElement</a:t>
            </a:r>
            <a:r>
              <a:rPr lang="en-US" sz="1000" dirty="0">
                <a:latin typeface="Candara" panose="020E0502030303020204" pitchFamily="34" charset="0"/>
              </a:rPr>
              <a:t> can be inserted to the virtual DOM, compared and updated fast and easily using  diff algorithm. It is  faster than it would be in the “regular” DOM.</a:t>
            </a:r>
          </a:p>
          <a:p>
            <a:pPr algn="just"/>
            <a:endParaRPr lang="en-US" sz="1000" dirty="0">
              <a:latin typeface="Candara" panose="020E0502030303020204" pitchFamily="34" charset="0"/>
            </a:endParaRPr>
          </a:p>
          <a:p>
            <a:pPr algn="just"/>
            <a:r>
              <a:rPr lang="en-US" sz="1000" dirty="0">
                <a:latin typeface="Candara" panose="020E0502030303020204" pitchFamily="34" charset="0"/>
              </a:rPr>
              <a:t>When React knows the diff - it’s converted to the low-level (HTML DOM) code, which is executed in the DOM then the code is optimized per browser.</a:t>
            </a:r>
          </a:p>
          <a:p>
            <a:endParaRPr lang="en-US" sz="1000" dirty="0">
              <a:latin typeface="Candara" panose="020E0502030303020204" pitchFamily="34" charset="0"/>
            </a:endParaRPr>
          </a:p>
          <a:p>
            <a:endParaRPr lang="en-US" sz="1000" dirty="0">
              <a:latin typeface="Candara" panose="020E0502030303020204" pitchFamily="34" charset="0"/>
            </a:endParaRPr>
          </a:p>
          <a:p>
            <a:endParaRPr lang="en-US" sz="1000" dirty="0">
              <a:latin typeface="Candara" panose="020E0502030303020204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629099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6725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377890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000" b="1" dirty="0">
                <a:latin typeface="Candara" panose="020E0502030303020204" pitchFamily="34" charset="0"/>
              </a:rPr>
              <a:t>Note : </a:t>
            </a:r>
            <a:r>
              <a:rPr lang="en-US" sz="1000" b="1" i="1" dirty="0" err="1">
                <a:latin typeface="Candara" panose="020E0502030303020204" pitchFamily="34" charset="0"/>
              </a:rPr>
              <a:t>this.props.children</a:t>
            </a:r>
            <a:r>
              <a:rPr lang="en-US" sz="1000" b="1" i="1" dirty="0">
                <a:latin typeface="Candara" panose="020E0502030303020204" pitchFamily="34" charset="0"/>
              </a:rPr>
              <a:t> </a:t>
            </a:r>
            <a:r>
              <a:rPr lang="en-US" sz="1000" dirty="0">
                <a:latin typeface="Candara" panose="020E0502030303020204" pitchFamily="34" charset="0"/>
              </a:rPr>
              <a:t>is an opaque data structure, use the </a:t>
            </a:r>
            <a:r>
              <a:rPr lang="en-US" sz="1000" dirty="0" err="1">
                <a:latin typeface="Candara" panose="020E0502030303020204" pitchFamily="34" charset="0"/>
              </a:rPr>
              <a:t>React.Children</a:t>
            </a:r>
            <a:r>
              <a:rPr lang="en-US" sz="1000" dirty="0">
                <a:latin typeface="Candara" panose="020E0502030303020204" pitchFamily="34" charset="0"/>
              </a:rPr>
              <a:t> utilities to manipulate them.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85392" y="4512568"/>
            <a:ext cx="4680520" cy="208823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Candara" panose="020E0502030303020204" pitchFamily="34" charset="0"/>
              </a:rPr>
              <a:t>// Props supplied as attributes</a:t>
            </a:r>
          </a:p>
          <a:p>
            <a:r>
              <a:rPr lang="en-US" sz="1000" dirty="0">
                <a:solidFill>
                  <a:schemeClr val="tx1"/>
                </a:solidFill>
                <a:latin typeface="Candara" panose="020E0502030303020204" pitchFamily="34" charset="0"/>
              </a:rPr>
              <a:t>&lt;Sample math={</a:t>
            </a:r>
            <a:r>
              <a:rPr lang="en-US" sz="1000" dirty="0" err="1">
                <a:solidFill>
                  <a:schemeClr val="tx1"/>
                </a:solidFill>
                <a:latin typeface="Candara" panose="020E0502030303020204" pitchFamily="34" charset="0"/>
              </a:rPr>
              <a:t>Math.pow</a:t>
            </a:r>
            <a:r>
              <a:rPr lang="en-US" sz="1000" dirty="0">
                <a:solidFill>
                  <a:schemeClr val="tx1"/>
                </a:solidFill>
                <a:latin typeface="Candara" panose="020E0502030303020204" pitchFamily="34" charset="0"/>
              </a:rPr>
              <a:t>(2,3)} name="Veena Deshpande" /&gt;</a:t>
            </a:r>
          </a:p>
          <a:p>
            <a:endParaRPr lang="en-US" sz="10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Candara" panose="020E0502030303020204" pitchFamily="34" charset="0"/>
              </a:rPr>
              <a:t>// Access Props via the props property</a:t>
            </a:r>
          </a:p>
          <a:p>
            <a:r>
              <a:rPr lang="en-US" sz="1000" dirty="0" err="1">
                <a:solidFill>
                  <a:schemeClr val="tx1"/>
                </a:solidFill>
                <a:latin typeface="Candara" panose="020E0502030303020204" pitchFamily="34" charset="0"/>
              </a:rPr>
              <a:t>this.props.math</a:t>
            </a:r>
            <a:r>
              <a:rPr lang="en-US" sz="1000" dirty="0">
                <a:solidFill>
                  <a:schemeClr val="tx1"/>
                </a:solidFill>
                <a:latin typeface="Candara" panose="020E0502030303020204" pitchFamily="34" charset="0"/>
              </a:rPr>
              <a:t>, this.props.name</a:t>
            </a:r>
          </a:p>
          <a:p>
            <a:endParaRPr lang="en-US" sz="10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Candara" panose="020E0502030303020204" pitchFamily="34" charset="0"/>
              </a:rPr>
              <a:t>//</a:t>
            </a:r>
            <a:r>
              <a:rPr lang="en-US" sz="1000" dirty="0" err="1">
                <a:solidFill>
                  <a:schemeClr val="tx1"/>
                </a:solidFill>
                <a:latin typeface="Candara" panose="020E0502030303020204" pitchFamily="34" charset="0"/>
              </a:rPr>
              <a:t>SampleComponent</a:t>
            </a:r>
            <a:r>
              <a:rPr lang="en-US" sz="1000" dirty="0">
                <a:solidFill>
                  <a:schemeClr val="tx1"/>
                </a:solidFill>
                <a:latin typeface="Candara" panose="020E0502030303020204" pitchFamily="34" charset="0"/>
              </a:rPr>
              <a:t> has text "Karthik" has its children which can be  accessed via //</a:t>
            </a:r>
            <a:r>
              <a:rPr lang="en-US" sz="1000" dirty="0" err="1">
                <a:solidFill>
                  <a:schemeClr val="tx1"/>
                </a:solidFill>
                <a:latin typeface="Candara" panose="020E0502030303020204" pitchFamily="34" charset="0"/>
              </a:rPr>
              <a:t>this.props.children</a:t>
            </a:r>
            <a:r>
              <a:rPr lang="en-US" sz="1000" dirty="0">
                <a:solidFill>
                  <a:schemeClr val="tx1"/>
                </a:solidFill>
                <a:latin typeface="Candara" panose="020E0502030303020204" pitchFamily="34" charset="0"/>
              </a:rPr>
              <a:t> in the component</a:t>
            </a:r>
          </a:p>
          <a:p>
            <a:r>
              <a:rPr lang="en-US" sz="1000" dirty="0">
                <a:solidFill>
                  <a:schemeClr val="tx1"/>
                </a:solidFill>
                <a:latin typeface="Candara" panose="020E0502030303020204" pitchFamily="34" charset="0"/>
              </a:rPr>
              <a:t>&lt;</a:t>
            </a:r>
            <a:r>
              <a:rPr lang="en-US" sz="1000" dirty="0" err="1">
                <a:solidFill>
                  <a:schemeClr val="tx1"/>
                </a:solidFill>
                <a:latin typeface="Candara" panose="020E0502030303020204" pitchFamily="34" charset="0"/>
              </a:rPr>
              <a:t>SampleComponent</a:t>
            </a:r>
            <a:r>
              <a:rPr lang="en-US" sz="1000" dirty="0">
                <a:solidFill>
                  <a:schemeClr val="tx1"/>
                </a:solidFill>
                <a:latin typeface="Candara" panose="020E0502030303020204" pitchFamily="34" charset="0"/>
              </a:rPr>
              <a:t>&gt;Karthik&lt;/</a:t>
            </a:r>
            <a:r>
              <a:rPr lang="en-US" sz="1000" dirty="0" err="1">
                <a:solidFill>
                  <a:schemeClr val="tx1"/>
                </a:solidFill>
                <a:latin typeface="Candara" panose="020E0502030303020204" pitchFamily="34" charset="0"/>
              </a:rPr>
              <a:t>SampleComponent</a:t>
            </a:r>
            <a:r>
              <a:rPr lang="en-US" sz="1000" dirty="0">
                <a:solidFill>
                  <a:schemeClr val="tx1"/>
                </a:solidFill>
                <a:latin typeface="Candara" panose="020E0502030303020204" pitchFamily="34" charset="0"/>
              </a:rPr>
              <a:t>&gt;</a:t>
            </a:r>
          </a:p>
          <a:p>
            <a:endParaRPr lang="en-US" sz="10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endParaRPr lang="en-US" sz="10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endParaRPr lang="en-US" sz="1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0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8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51906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3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07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ED4D731-14A5-4158-B245-8DDD87FF6D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F75B031B-5C69-4C3C-AB8F-4121747DCE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1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9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696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12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22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16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3972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4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85338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3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764" r:id="rId2"/>
    <p:sldLayoutId id="2147483809" r:id="rId3"/>
    <p:sldLayoutId id="2147483810" r:id="rId4"/>
    <p:sldLayoutId id="2147483811" r:id="rId5"/>
    <p:sldLayoutId id="2147483812" r:id="rId6"/>
    <p:sldLayoutId id="2147483854" r:id="rId7"/>
    <p:sldLayoutId id="2147483855" r:id="rId8"/>
    <p:sldLayoutId id="2147483857" r:id="rId9"/>
    <p:sldLayoutId id="21474838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3" pos="7423">
          <p15:clr>
            <a:srgbClr val="F26B43"/>
          </p15:clr>
        </p15:guide>
        <p15:guide id="4" pos="257">
          <p15:clr>
            <a:srgbClr val="F26B43"/>
          </p15:clr>
        </p15:guide>
        <p15:guide id="5" orient="horz" pos="4065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275511" y="3053721"/>
            <a:ext cx="6064329" cy="863599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Lists and Forms &amp; Events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/>
              <a:t>Lesson 04</a:t>
            </a:r>
          </a:p>
        </p:txBody>
      </p:sp>
      <p:pic>
        <p:nvPicPr>
          <p:cNvPr id="4" name="Picture 2" descr="https://scotch.io/wp-content/uploads/2014/10/learning-react-getting-start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755" y="686634"/>
            <a:ext cx="329184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737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Using-Props</a:t>
            </a:r>
          </a:p>
          <a:p>
            <a:endParaRPr lang="en-US" sz="2000" dirty="0"/>
          </a:p>
          <a:p>
            <a:r>
              <a:rPr lang="en-US" sz="2000" dirty="0"/>
              <a:t>	Create-React-props</a:t>
            </a:r>
          </a:p>
        </p:txBody>
      </p:sp>
    </p:spTree>
    <p:extLst>
      <p:ext uri="{BB962C8B-B14F-4D97-AF65-F5344CB8AC3E}">
        <p14:creationId xmlns:p14="http://schemas.microsoft.com/office/powerpoint/2010/main" val="67071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264A"/>
                </a:solidFill>
              </a:rPr>
              <a:t>React Fundamentals</a:t>
            </a:r>
            <a:br>
              <a:rPr lang="en-US" dirty="0">
                <a:solidFill>
                  <a:srgbClr val="00264A"/>
                </a:solidFill>
              </a:rPr>
            </a:br>
            <a:r>
              <a:rPr lang="en-US" dirty="0">
                <a:solidFill>
                  <a:srgbClr val="00264A"/>
                </a:solidFill>
              </a:rPr>
              <a:t>Prop Validation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806605"/>
            <a:ext cx="8845484" cy="545294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React offers a great suite of validators for checking the props set for a component are as expected. 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React.PropTypes</a:t>
            </a:r>
            <a:r>
              <a:rPr lang="en-US" sz="1800" dirty="0"/>
              <a:t> exports a range of validators that can be used to make sure the data you receive is valid.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React supports validation of existence, data type or a custom condition.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Using the following prop types we can validate whether a prop: 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is required 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contains a primitive type 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contains something </a:t>
            </a:r>
            <a:r>
              <a:rPr lang="en-US" sz="1400" dirty="0" err="1"/>
              <a:t>renderable</a:t>
            </a:r>
            <a:r>
              <a:rPr lang="en-US" sz="1400" dirty="0"/>
              <a:t> (a node)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is a React Element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contains one of several defined types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is an array containing only items of a specified type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contains an </a:t>
            </a:r>
            <a:r>
              <a:rPr lang="en-US" sz="1400" dirty="0" err="1"/>
              <a:t>instanceof</a:t>
            </a:r>
            <a:r>
              <a:rPr lang="en-US" sz="1400" dirty="0"/>
              <a:t> a class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contains an object that has a specific shape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For performance reasons </a:t>
            </a:r>
            <a:r>
              <a:rPr lang="en-US" sz="1800" dirty="0" err="1"/>
              <a:t>propTypes</a:t>
            </a:r>
            <a:r>
              <a:rPr lang="en-US" sz="1800" dirty="0"/>
              <a:t> is only checked in development mode.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sz="1800" dirty="0"/>
              <a:t>	</a:t>
            </a:r>
            <a:r>
              <a:rPr lang="en-US" sz="1800" dirty="0" err="1"/>
              <a:t>eg</a:t>
            </a:r>
            <a:r>
              <a:rPr lang="en-US" sz="1800" dirty="0"/>
              <a:t>: </a:t>
            </a:r>
          </a:p>
          <a:p>
            <a:r>
              <a:rPr lang="en-US" dirty="0"/>
              <a:t>		</a:t>
            </a:r>
            <a:r>
              <a:rPr lang="en-US" dirty="0" err="1"/>
              <a:t>MyComponent.propTypes</a:t>
            </a:r>
            <a:r>
              <a:rPr lang="en-US" dirty="0"/>
              <a:t> = {</a:t>
            </a:r>
          </a:p>
          <a:p>
            <a:r>
              <a:rPr lang="en-US" dirty="0"/>
              <a:t>			  children: </a:t>
            </a:r>
            <a:r>
              <a:rPr lang="en-US" dirty="0" err="1"/>
              <a:t>PropTypes.element.isRequired</a:t>
            </a:r>
            <a:endParaRPr lang="en-US" dirty="0"/>
          </a:p>
          <a:p>
            <a:r>
              <a:rPr lang="en-US" dirty="0"/>
              <a:t>			};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7654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Prop-Validation</a:t>
            </a:r>
          </a:p>
          <a:p>
            <a:endParaRPr lang="en-US" sz="2000" dirty="0"/>
          </a:p>
          <a:p>
            <a:r>
              <a:rPr lang="en-US" sz="2000" dirty="0"/>
              <a:t>	Create-React-</a:t>
            </a:r>
            <a:r>
              <a:rPr lang="en-US" sz="2000" dirty="0" err="1"/>
              <a:t>proptypes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626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43608" y="3695158"/>
            <a:ext cx="6408712" cy="261416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MyComponent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React.createClass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	statics: {</a:t>
            </a:r>
          </a:p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		 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customMethod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function() {</a:t>
            </a:r>
          </a:p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			 }</a:t>
            </a:r>
          </a:p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	},</a:t>
            </a:r>
          </a:p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});</a:t>
            </a:r>
          </a:p>
          <a:p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MyComponent.customMethod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264A"/>
                </a:solidFill>
              </a:rPr>
              <a:t>React Fundamentals</a:t>
            </a:r>
            <a:br>
              <a:rPr lang="en-US" dirty="0">
                <a:solidFill>
                  <a:srgbClr val="00264A"/>
                </a:solidFill>
              </a:rPr>
            </a:br>
            <a:r>
              <a:rPr lang="en-US" dirty="0">
                <a:solidFill>
                  <a:srgbClr val="00264A"/>
                </a:solidFill>
              </a:rPr>
              <a:t>Static Methods in React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statics object allows to define static methods that can be called on the component class.</a:t>
            </a:r>
          </a:p>
          <a:p>
            <a:r>
              <a:rPr lang="en-US" sz="2000" dirty="0"/>
              <a:t>Methods defined within statics block are static, it will be executed before any component instances are created.</a:t>
            </a:r>
          </a:p>
          <a:p>
            <a:r>
              <a:rPr lang="en-US" sz="2000" dirty="0"/>
              <a:t>Methods defined within statics block do not have access to the props or state of components.</a:t>
            </a:r>
          </a:p>
        </p:txBody>
      </p:sp>
    </p:spTree>
    <p:extLst>
      <p:ext uri="{BB962C8B-B14F-4D97-AF65-F5344CB8AC3E}">
        <p14:creationId xmlns:p14="http://schemas.microsoft.com/office/powerpoint/2010/main" val="3710048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Create-react-</a:t>
            </a:r>
            <a:r>
              <a:rPr lang="en-US" sz="2000" dirty="0" err="1"/>
              <a:t>StaticMethods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0793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264A"/>
                </a:solidFill>
              </a:rPr>
              <a:t>React Fundamentals</a:t>
            </a:r>
            <a:br>
              <a:rPr lang="en-US" dirty="0">
                <a:solidFill>
                  <a:srgbClr val="00264A"/>
                </a:solidFill>
              </a:rPr>
            </a:br>
            <a:r>
              <a:rPr lang="en-US" dirty="0">
                <a:solidFill>
                  <a:srgbClr val="00264A"/>
                </a:solidFill>
              </a:rPr>
              <a:t>Nested Components</a:t>
            </a:r>
            <a:endParaRPr lang="en-US" dirty="0"/>
          </a:p>
        </p:txBody>
      </p:sp>
      <p:sp>
        <p:nvSpPr>
          <p:cNvPr id="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Components can be nested inside other components.</a:t>
            </a:r>
          </a:p>
          <a:p>
            <a:r>
              <a:rPr lang="en-US" sz="2000" dirty="0"/>
              <a:t>Components are self-contained, and thus enable to nest multiple components with one another.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React Component which has a child component is called as Top level component.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827584" y="2708920"/>
            <a:ext cx="7776864" cy="273630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OuterComponent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React.createClass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 {/*Top level Component*/}</a:t>
            </a:r>
          </a:p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render:function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</a:p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return(&lt;div&gt;&lt;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InnerComponent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/&gt;&lt;/div&gt;)</a:t>
            </a:r>
          </a:p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});</a:t>
            </a:r>
          </a:p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InnerComponent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React.createClass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render:function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</a:p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return (&lt;div&gt;Inner Component&lt;/div&gt;)</a:t>
            </a:r>
          </a:p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});</a:t>
            </a:r>
          </a:p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ReactDOM.render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OuterComponent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/&gt;,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('app'));</a:t>
            </a:r>
          </a:p>
        </p:txBody>
      </p:sp>
    </p:spTree>
    <p:extLst>
      <p:ext uri="{BB962C8B-B14F-4D97-AF65-F5344CB8AC3E}">
        <p14:creationId xmlns:p14="http://schemas.microsoft.com/office/powerpoint/2010/main" val="3883534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Nested-Components</a:t>
            </a:r>
          </a:p>
        </p:txBody>
      </p:sp>
    </p:spTree>
    <p:extLst>
      <p:ext uri="{BB962C8B-B14F-4D97-AF65-F5344CB8AC3E}">
        <p14:creationId xmlns:p14="http://schemas.microsoft.com/office/powerpoint/2010/main" val="1390891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18118" y="3501008"/>
            <a:ext cx="7776864" cy="144016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divStyle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{height: 10}; // rendered as "height:10px"</a:t>
            </a:r>
          </a:p>
          <a:p>
            <a:pPr lvl="1"/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ReactDOM.render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(&lt;div style={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divStyle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}&gt;Hello World!&lt;/div&gt;,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mountNode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264A"/>
                </a:solidFill>
              </a:rPr>
              <a:t>React Fundamentals</a:t>
            </a:r>
            <a:br>
              <a:rPr lang="en-US" dirty="0">
                <a:solidFill>
                  <a:srgbClr val="00264A"/>
                </a:solidFill>
              </a:rPr>
            </a:br>
            <a:r>
              <a:rPr lang="en-US" dirty="0">
                <a:solidFill>
                  <a:srgbClr val="00264A"/>
                </a:solidFill>
              </a:rPr>
              <a:t>React and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React, inline styles are not specified as a string; instead they are specified with an object whose key is the </a:t>
            </a:r>
            <a:r>
              <a:rPr lang="en-US" sz="2000" dirty="0" err="1"/>
              <a:t>camelCased</a:t>
            </a:r>
            <a:r>
              <a:rPr lang="en-US" sz="2000" dirty="0"/>
              <a:t> version of the style name, and whose value is the style's value.</a:t>
            </a:r>
          </a:p>
          <a:p>
            <a:r>
              <a:rPr lang="en-US" sz="2000" dirty="0"/>
              <a:t>When specifying a pixel value for inline style prop, React automatically appends the string "</a:t>
            </a:r>
            <a:r>
              <a:rPr lang="en-US" sz="2000" dirty="0" err="1"/>
              <a:t>px</a:t>
            </a:r>
            <a:r>
              <a:rPr lang="en-US" sz="2000" dirty="0"/>
              <a:t>" after the number value.</a:t>
            </a:r>
          </a:p>
        </p:txBody>
      </p:sp>
    </p:spTree>
    <p:extLst>
      <p:ext uri="{BB962C8B-B14F-4D97-AF65-F5344CB8AC3E}">
        <p14:creationId xmlns:p14="http://schemas.microsoft.com/office/powerpoint/2010/main" val="1199683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Inline-Styles</a:t>
            </a:r>
          </a:p>
          <a:p>
            <a:endParaRPr lang="en-US" sz="2000" dirty="0"/>
          </a:p>
          <a:p>
            <a:r>
              <a:rPr lang="en-US" sz="2000" dirty="0"/>
              <a:t>	create-react-styles</a:t>
            </a:r>
          </a:p>
        </p:txBody>
      </p:sp>
    </p:spTree>
    <p:extLst>
      <p:ext uri="{BB962C8B-B14F-4D97-AF65-F5344CB8AC3E}">
        <p14:creationId xmlns:p14="http://schemas.microsoft.com/office/powerpoint/2010/main" val="879206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264A"/>
                </a:solidFill>
              </a:rPr>
              <a:t>React Fundamentals</a:t>
            </a:r>
            <a:br>
              <a:rPr lang="en-US" dirty="0">
                <a:solidFill>
                  <a:srgbClr val="00264A"/>
                </a:solidFill>
              </a:rPr>
            </a:br>
            <a:r>
              <a:rPr lang="en-US" dirty="0">
                <a:solidFill>
                  <a:srgbClr val="00264A"/>
                </a:solidFill>
              </a:rPr>
              <a:t>Adding key for Dynamic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Identity and state of each child must be maintained across render passes.</a:t>
            </a:r>
          </a:p>
          <a:p>
            <a:r>
              <a:rPr lang="en-US" sz="2000" dirty="0"/>
              <a:t>Each child in an array or iterator must be uniquely identified by assigning unique key with the help of  "key" prop.</a:t>
            </a:r>
          </a:p>
          <a:p>
            <a:r>
              <a:rPr lang="en-US" sz="2000" dirty="0"/>
              <a:t>The key should always be supplied directly to the components in the array, not to the container HTML child of each component in the array.</a:t>
            </a:r>
          </a:p>
          <a:p>
            <a:r>
              <a:rPr lang="en-US" sz="2000" dirty="0"/>
              <a:t>The key is not really about performance, it's more about identity (which in turn leads to better performance). </a:t>
            </a:r>
          </a:p>
        </p:txBody>
      </p:sp>
    </p:spTree>
    <p:extLst>
      <p:ext uri="{BB962C8B-B14F-4D97-AF65-F5344CB8AC3E}">
        <p14:creationId xmlns:p14="http://schemas.microsoft.com/office/powerpoint/2010/main" val="385270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Lesson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35"/>
          </p:nvPr>
        </p:nvSpPr>
        <p:spPr>
          <a:xfrm>
            <a:off x="313193" y="973037"/>
            <a:ext cx="5675011" cy="556157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At the end of this module on React fundamentals you will be able to:</a:t>
            </a:r>
          </a:p>
          <a:p>
            <a:pPr lvl="1">
              <a:lnSpc>
                <a:spcPct val="100000"/>
              </a:lnSpc>
            </a:pPr>
            <a:endParaRPr lang="en-US" sz="1600" dirty="0"/>
          </a:p>
          <a:p>
            <a:pPr lvl="1">
              <a:lnSpc>
                <a:spcPct val="100000"/>
              </a:lnSpc>
            </a:pPr>
            <a:r>
              <a:rPr lang="en-US" sz="1600" dirty="0"/>
              <a:t>Explain and demonstrate</a:t>
            </a:r>
          </a:p>
          <a:p>
            <a:pPr lvl="1">
              <a:lnSpc>
                <a:spcPct val="100000"/>
              </a:lnSpc>
            </a:pPr>
            <a:endParaRPr lang="en-US" sz="1600" dirty="0"/>
          </a:p>
          <a:p>
            <a:pPr lvl="2">
              <a:lnSpc>
                <a:spcPct val="100000"/>
              </a:lnSpc>
            </a:pPr>
            <a:r>
              <a:rPr lang="en-US" sz="1400" dirty="0"/>
              <a:t>How to create React component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How to use props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How to perform prop validation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How to perform Static methods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How to use Nested-components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How to define Inline styles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How to add key for dynamic children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How to transfer props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How to use Event handlers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How to add State to a React component and how to use State-In-</a:t>
            </a:r>
            <a:r>
              <a:rPr lang="en-US" sz="1400" dirty="0" err="1"/>
              <a:t>Composable</a:t>
            </a:r>
            <a:r>
              <a:rPr lang="en-US" sz="1400" dirty="0"/>
              <a:t>-Components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In React, application data flows unidirectionally 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How to execute React-component-life-cycle-methods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How to use </a:t>
            </a:r>
            <a:r>
              <a:rPr lang="en-US" sz="1400" dirty="0" err="1"/>
              <a:t>Mixins</a:t>
            </a:r>
            <a:endParaRPr lang="en-US" sz="1400" dirty="0"/>
          </a:p>
        </p:txBody>
      </p:sp>
      <p:pic>
        <p:nvPicPr>
          <p:cNvPr id="43010" name="Picture 2" descr="https://scotch.io/wp-content/uploads/2014/10/learning-react-getting-start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680" y="1673227"/>
            <a:ext cx="329184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Adding-Key-For-Dynamic-Children</a:t>
            </a:r>
          </a:p>
        </p:txBody>
      </p:sp>
    </p:spTree>
    <p:extLst>
      <p:ext uri="{BB962C8B-B14F-4D97-AF65-F5344CB8AC3E}">
        <p14:creationId xmlns:p14="http://schemas.microsoft.com/office/powerpoint/2010/main" val="4175228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264A"/>
                </a:solidFill>
              </a:rPr>
              <a:t>React Fundamentals</a:t>
            </a:r>
            <a:br>
              <a:rPr lang="en-US" dirty="0">
                <a:solidFill>
                  <a:srgbClr val="00264A"/>
                </a:solidFill>
              </a:rPr>
            </a:br>
            <a:r>
              <a:rPr lang="en-US" dirty="0">
                <a:solidFill>
                  <a:srgbClr val="00264A"/>
                </a:solidFill>
              </a:rPr>
              <a:t>JSX Spread Attributes</a:t>
            </a:r>
            <a:endParaRPr lang="en-US" dirty="0"/>
          </a:p>
        </p:txBody>
      </p:sp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298516" y="980388"/>
            <a:ext cx="8845484" cy="5158129"/>
          </a:xfrm>
        </p:spPr>
        <p:txBody>
          <a:bodyPr/>
          <a:lstStyle/>
          <a:p>
            <a:r>
              <a:rPr lang="en-US" sz="2000" dirty="0"/>
              <a:t>The ... operator is called as spread operator.</a:t>
            </a:r>
          </a:p>
          <a:p>
            <a:r>
              <a:rPr lang="en-US" sz="2000" dirty="0"/>
              <a:t>Using JSX Spread Attributes, we can construct the props before creating the components and pass them later to the components.</a:t>
            </a:r>
          </a:p>
          <a:p>
            <a:endParaRPr lang="en-US" sz="2000" dirty="0"/>
          </a:p>
          <a:p>
            <a:endParaRPr lang="en-US" sz="2000" dirty="0"/>
          </a:p>
          <a:p>
            <a:pPr marL="1415961" lvl="4" indent="0">
              <a:buNone/>
            </a:pPr>
            <a:endParaRPr lang="en-US" sz="1600" dirty="0"/>
          </a:p>
          <a:p>
            <a:pPr marL="1415961" lvl="4" indent="0">
              <a:buNone/>
            </a:pPr>
            <a:endParaRPr lang="en-US" sz="1600" dirty="0"/>
          </a:p>
          <a:p>
            <a:endParaRPr lang="en-US" sz="2000" dirty="0"/>
          </a:p>
          <a:p>
            <a:r>
              <a:rPr lang="en-US" sz="2000" dirty="0"/>
              <a:t>The properties of the object that passed in are copied onto the component's props.</a:t>
            </a:r>
          </a:p>
          <a:p>
            <a:r>
              <a:rPr lang="en-US" sz="2000" dirty="0"/>
              <a:t>We can transfer it multiple times, combine it with other attributes and override the value.</a:t>
            </a:r>
          </a:p>
          <a:p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1547664" y="1731937"/>
            <a:ext cx="5775988" cy="122413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props = {};</a:t>
            </a:r>
          </a:p>
          <a:p>
            <a:pPr lvl="1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props.foo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x;</a:t>
            </a:r>
          </a:p>
          <a:p>
            <a:pPr lvl="1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props.bar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y;</a:t>
            </a:r>
          </a:p>
          <a:p>
            <a:pPr lvl="1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 = &lt;Component {...props} /&gt;;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39652" y="4559896"/>
            <a:ext cx="5992012" cy="108012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props = { foo: 'default' };</a:t>
            </a:r>
          </a:p>
          <a:p>
            <a:pPr lvl="1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 = &lt;Component {...props} foo={'override'} /&gt;;</a:t>
            </a:r>
          </a:p>
          <a:p>
            <a:pPr lvl="1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console.log(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component.props.foo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// 'override'</a:t>
            </a:r>
          </a:p>
        </p:txBody>
      </p:sp>
    </p:spTree>
    <p:extLst>
      <p:ext uri="{BB962C8B-B14F-4D97-AF65-F5344CB8AC3E}">
        <p14:creationId xmlns:p14="http://schemas.microsoft.com/office/powerpoint/2010/main" val="1941623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Spread Attributes</a:t>
            </a:r>
          </a:p>
        </p:txBody>
      </p:sp>
    </p:spTree>
    <p:extLst>
      <p:ext uri="{BB962C8B-B14F-4D97-AF65-F5344CB8AC3E}">
        <p14:creationId xmlns:p14="http://schemas.microsoft.com/office/powerpoint/2010/main" val="3695402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Event-Handling</a:t>
            </a:r>
          </a:p>
        </p:txBody>
      </p:sp>
    </p:spTree>
    <p:extLst>
      <p:ext uri="{BB962C8B-B14F-4D97-AF65-F5344CB8AC3E}">
        <p14:creationId xmlns:p14="http://schemas.microsoft.com/office/powerpoint/2010/main" val="3734095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264A"/>
                </a:solidFill>
              </a:rPr>
              <a:t>React Fundamentals</a:t>
            </a:r>
            <a:br>
              <a:rPr lang="en-US" dirty="0">
                <a:solidFill>
                  <a:srgbClr val="00264A"/>
                </a:solidFill>
              </a:rPr>
            </a:br>
            <a:r>
              <a:rPr lang="en-US" dirty="0">
                <a:solidFill>
                  <a:srgbClr val="00264A"/>
                </a:solidFill>
              </a:rPr>
              <a:t>Adding key for Dynamic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Identity and state of each child must be maintained across render passes.</a:t>
            </a:r>
          </a:p>
          <a:p>
            <a:r>
              <a:rPr lang="en-US" sz="2000" dirty="0"/>
              <a:t>Each child in an array or iterator must be uniquely identified by assigning unique key with the help of  "key" prop.</a:t>
            </a:r>
          </a:p>
          <a:p>
            <a:r>
              <a:rPr lang="en-US" sz="2000" dirty="0"/>
              <a:t>The key should always be supplied directly to the components in the array, not to the container HTML child of each component in the array.</a:t>
            </a:r>
          </a:p>
          <a:p>
            <a:r>
              <a:rPr lang="en-US" sz="2000" dirty="0"/>
              <a:t>The key is not really about performance, it's more about identity (which in turn leads to better performance). </a:t>
            </a:r>
          </a:p>
        </p:txBody>
      </p:sp>
    </p:spTree>
    <p:extLst>
      <p:ext uri="{BB962C8B-B14F-4D97-AF65-F5344CB8AC3E}">
        <p14:creationId xmlns:p14="http://schemas.microsoft.com/office/powerpoint/2010/main" val="4193357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1" y="83172"/>
            <a:ext cx="8312649" cy="374028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Accessing User Input With refs</a:t>
            </a:r>
            <a:br>
              <a:rPr lang="en-US" dirty="0"/>
            </a:b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9801" y="316915"/>
            <a:ext cx="842271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React provides two standard ways to grab values from &lt;form&gt; elements. The first method is to implement what are called controlled components The second is to use </a:t>
            </a:r>
            <a:r>
              <a:rPr lang="en-US" dirty="0" err="1"/>
              <a:t>React's</a:t>
            </a:r>
            <a:r>
              <a:rPr lang="en-US" dirty="0"/>
              <a:t> ref property.</a:t>
            </a:r>
          </a:p>
          <a:p>
            <a:endParaRPr lang="en-US" dirty="0"/>
          </a:p>
          <a:p>
            <a:r>
              <a:rPr lang="en-US" dirty="0"/>
              <a:t>Ex:</a:t>
            </a:r>
          </a:p>
          <a:p>
            <a:endParaRPr lang="en-US" dirty="0"/>
          </a:p>
          <a:p>
            <a:r>
              <a:rPr lang="en-US" dirty="0"/>
              <a:t>&lt;input type="text" ref={input =&gt; </a:t>
            </a:r>
            <a:r>
              <a:rPr lang="en-US" dirty="0" err="1"/>
              <a:t>this.fullName</a:t>
            </a:r>
            <a:r>
              <a:rPr lang="en-US" dirty="0"/>
              <a:t> = input}/&gt;</a:t>
            </a:r>
          </a:p>
          <a:p>
            <a:endParaRPr lang="en-US" dirty="0"/>
          </a:p>
          <a:p>
            <a:r>
              <a:rPr lang="en-US" dirty="0"/>
              <a:t>&lt;input type="number" ref={</a:t>
            </a:r>
            <a:r>
              <a:rPr lang="en-US" dirty="0" err="1"/>
              <a:t>cashMoney</a:t>
            </a:r>
            <a:r>
              <a:rPr lang="en-US" dirty="0"/>
              <a:t> =&gt; </a:t>
            </a:r>
            <a:r>
              <a:rPr lang="en-US" dirty="0" err="1"/>
              <a:t>this.amount</a:t>
            </a:r>
            <a:r>
              <a:rPr lang="en-US" dirty="0"/>
              <a:t> = </a:t>
            </a:r>
            <a:r>
              <a:rPr lang="en-US" dirty="0" err="1"/>
              <a:t>cashMoney</a:t>
            </a:r>
            <a:r>
              <a:rPr lang="en-US" dirty="0"/>
              <a:t>} /&gt;</a:t>
            </a:r>
          </a:p>
          <a:p>
            <a:endParaRPr lang="en-US" dirty="0"/>
          </a:p>
          <a:p>
            <a:r>
              <a:rPr lang="en-US" dirty="0"/>
              <a:t>We can also use for radio box, check box.</a:t>
            </a:r>
          </a:p>
          <a:p>
            <a:endParaRPr lang="en-US" dirty="0"/>
          </a:p>
          <a:p>
            <a:r>
              <a:rPr lang="en-US" dirty="0"/>
              <a:t>The primary value of using refs over controlled component is that, in most cases, you will write less code. </a:t>
            </a:r>
          </a:p>
          <a:p>
            <a:endParaRPr lang="en-US" dirty="0"/>
          </a:p>
          <a:p>
            <a:r>
              <a:rPr lang="en-US" dirty="0"/>
              <a:t>Disadvantage in using ref’s :</a:t>
            </a:r>
          </a:p>
          <a:p>
            <a:endParaRPr lang="en-US" dirty="0"/>
          </a:p>
          <a:p>
            <a:r>
              <a:rPr lang="en-US" dirty="0"/>
              <a:t>This hinders in optimized working of Babel inline plugin.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23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Create-react-forms-</a:t>
            </a:r>
            <a:r>
              <a:rPr lang="en-US" sz="2000" dirty="0" err="1"/>
              <a:t>inputrefs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4480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9801" y="1412876"/>
            <a:ext cx="8528209" cy="4351337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/>
              <a:t>By now You should be clear with:</a:t>
            </a:r>
          </a:p>
          <a:p>
            <a:pPr marL="3572" lvl="1" indent="0">
              <a:lnSpc>
                <a:spcPct val="100000"/>
              </a:lnSpc>
              <a:buNone/>
            </a:pP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How to create React component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How to use props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How to perform prop validation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How to perform Static methods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How to use Nested-components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How to define Inline styles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How to add key for dynamic children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How to transfer props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How to use Event handlers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How to add State to a React component and how to use State-In-</a:t>
            </a:r>
            <a:r>
              <a:rPr lang="en-US" dirty="0" err="1"/>
              <a:t>Composable</a:t>
            </a:r>
            <a:r>
              <a:rPr lang="en-US" dirty="0"/>
              <a:t>-Components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In React, application data flows unidirectionally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How to execute React-component-life-cycle-methods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How to use </a:t>
            </a:r>
            <a:r>
              <a:rPr lang="en-US" dirty="0" err="1"/>
              <a:t>Mixins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21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1" y="37452"/>
            <a:ext cx="8312649" cy="465468"/>
          </a:xfrm>
        </p:spPr>
        <p:txBody>
          <a:bodyPr/>
          <a:lstStyle/>
          <a:p>
            <a:r>
              <a:rPr lang="en-US" dirty="0"/>
              <a:t>Review: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16" y="853440"/>
            <a:ext cx="8845484" cy="478536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What are two ways the get values from &lt;FORM&gt; element?</a:t>
            </a:r>
          </a:p>
          <a:p>
            <a:endParaRPr lang="en-US" dirty="0"/>
          </a:p>
          <a:p>
            <a:r>
              <a:rPr lang="en-US" dirty="0"/>
              <a:t>	1. </a:t>
            </a:r>
            <a:r>
              <a:rPr lang="en-US" dirty="0" err="1"/>
              <a:t>Contolled</a:t>
            </a:r>
            <a:r>
              <a:rPr lang="en-US" dirty="0"/>
              <a:t> components</a:t>
            </a:r>
          </a:p>
          <a:p>
            <a:r>
              <a:rPr lang="en-US" dirty="0"/>
              <a:t>	2. Nested Components</a:t>
            </a:r>
          </a:p>
          <a:p>
            <a:r>
              <a:rPr lang="en-US" dirty="0"/>
              <a:t>	3. input ref’s</a:t>
            </a:r>
          </a:p>
          <a:p>
            <a:r>
              <a:rPr lang="en-US" dirty="0"/>
              <a:t>	4. routing</a:t>
            </a:r>
          </a:p>
          <a:p>
            <a:endParaRPr lang="en-US" dirty="0"/>
          </a:p>
          <a:p>
            <a:r>
              <a:rPr lang="en-US" dirty="0"/>
              <a:t>The ______ operator is called as spread operator.</a:t>
            </a:r>
          </a:p>
          <a:p>
            <a:endParaRPr lang="en-US" dirty="0"/>
          </a:p>
          <a:p>
            <a:r>
              <a:rPr lang="en-US" dirty="0"/>
              <a:t>	1. “…”</a:t>
            </a:r>
          </a:p>
          <a:p>
            <a:r>
              <a:rPr lang="en-US" dirty="0"/>
              <a:t>	2. “..”</a:t>
            </a:r>
          </a:p>
          <a:p>
            <a:r>
              <a:rPr lang="en-US" dirty="0"/>
              <a:t>	3. []</a:t>
            </a:r>
          </a:p>
          <a:p>
            <a:r>
              <a:rPr lang="en-US" dirty="0"/>
              <a:t>	4. !.!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95698" y="247454"/>
            <a:ext cx="9143999" cy="48522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Introduction of Forms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98516" y="2367187"/>
            <a:ext cx="8845484" cy="43231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4955" y="685800"/>
            <a:ext cx="8845484" cy="5860473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dirty="0"/>
              <a:t>HTML form elements work a little bit differently from other DOM elements in React, because form elements naturally keep some internal state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An input form element whose value is controlled by React in this way is called a “controlled component”.</a:t>
            </a:r>
          </a:p>
          <a:p>
            <a:pPr lvl="1">
              <a:lnSpc>
                <a:spcPct val="150000"/>
              </a:lnSpc>
            </a:pPr>
            <a:endParaRPr lang="en-US" sz="1750" b="1" dirty="0"/>
          </a:p>
          <a:p>
            <a:pPr lvl="1">
              <a:lnSpc>
                <a:spcPct val="150000"/>
              </a:lnSpc>
            </a:pPr>
            <a:r>
              <a:rPr lang="en-US" sz="1750" b="1" dirty="0"/>
              <a:t>Controlled Components: </a:t>
            </a:r>
          </a:p>
          <a:p>
            <a:pPr lvl="1">
              <a:lnSpc>
                <a:spcPct val="150000"/>
              </a:lnSpc>
            </a:pPr>
            <a:r>
              <a:rPr lang="en-US" sz="1750" dirty="0"/>
              <a:t>Each Form Elements in HTML maintains their own  state and updates it based on user’s input.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React component that renders a form also controls what happens in that form on subsequent user input. </a:t>
            </a:r>
            <a:endParaRPr lang="en-US" sz="1750" dirty="0"/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render()</a:t>
            </a:r>
            <a:r>
              <a:rPr lang="en-US" sz="1800" dirty="0"/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</a:t>
            </a:r>
            <a:r>
              <a:rPr lang="en-US" sz="1800" dirty="0"/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return</a:t>
            </a:r>
            <a:r>
              <a:rPr lang="en-US" sz="1800" dirty="0"/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&lt;input type="text" name="title" value={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this.state.title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} /&gt;</a:t>
            </a:r>
            <a:r>
              <a:rPr lang="en-US" sz="1800" dirty="0"/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}</a:t>
            </a:r>
          </a:p>
          <a:p>
            <a:pPr lvl="2">
              <a:lnSpc>
                <a:spcPct val="150000"/>
              </a:lnSpc>
            </a:pPr>
            <a:r>
              <a:rPr lang="en-US" sz="1550" dirty="0"/>
              <a:t>The above code snippet is an example of Controlled components</a:t>
            </a:r>
          </a:p>
          <a:p>
            <a:pPr lvl="1">
              <a:lnSpc>
                <a:spcPct val="150000"/>
              </a:lnSpc>
            </a:pP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" y="141403"/>
            <a:ext cx="9143999" cy="41564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React Forms </a:t>
            </a:r>
          </a:p>
        </p:txBody>
      </p:sp>
      <p:pic>
        <p:nvPicPr>
          <p:cNvPr id="44034" name="Picture 2" descr="Image result for us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" y="951412"/>
            <a:ext cx="681445" cy="68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stCxn id="44034" idx="3"/>
            <a:endCxn id="17" idx="1"/>
          </p:cNvCxnSpPr>
          <p:nvPr/>
        </p:nvCxnSpPr>
        <p:spPr>
          <a:xfrm flipV="1">
            <a:off x="1234439" y="1292134"/>
            <a:ext cx="186222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: Rounded Corners 16"/>
          <p:cNvSpPr/>
          <p:nvPr/>
        </p:nvSpPr>
        <p:spPr>
          <a:xfrm>
            <a:off x="3096666" y="558309"/>
            <a:ext cx="1244813" cy="1467650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/>
          <p:cNvSpPr/>
          <p:nvPr/>
        </p:nvSpPr>
        <p:spPr>
          <a:xfrm>
            <a:off x="4518211" y="823407"/>
            <a:ext cx="2113109" cy="937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Events</a:t>
            </a:r>
          </a:p>
        </p:txBody>
      </p:sp>
      <p:pic>
        <p:nvPicPr>
          <p:cNvPr id="44046" name="Picture 14" descr="Image result for Book pen '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052" y="636214"/>
            <a:ext cx="146304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7" name="TextBox 44036"/>
          <p:cNvSpPr txBox="1"/>
          <p:nvPr/>
        </p:nvSpPr>
        <p:spPr>
          <a:xfrm>
            <a:off x="6919472" y="686616"/>
            <a:ext cx="103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State</a:t>
            </a:r>
          </a:p>
        </p:txBody>
      </p:sp>
      <p:sp>
        <p:nvSpPr>
          <p:cNvPr id="44039" name="Rectangle 44038"/>
          <p:cNvSpPr/>
          <p:nvPr/>
        </p:nvSpPr>
        <p:spPr>
          <a:xfrm>
            <a:off x="3437388" y="951412"/>
            <a:ext cx="704306" cy="116669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436108" y="1103812"/>
            <a:ext cx="704306" cy="116669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436108" y="1257492"/>
            <a:ext cx="704306" cy="116669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305480" y="1103812"/>
            <a:ext cx="91440" cy="116669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304200" y="1256212"/>
            <a:ext cx="91440" cy="116669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304200" y="956536"/>
            <a:ext cx="91440" cy="116669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210640" y="666950"/>
            <a:ext cx="1037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Register Form</a:t>
            </a:r>
          </a:p>
        </p:txBody>
      </p:sp>
      <p:grpSp>
        <p:nvGrpSpPr>
          <p:cNvPr id="44051" name="Group 44050"/>
          <p:cNvGrpSpPr/>
          <p:nvPr/>
        </p:nvGrpSpPr>
        <p:grpSpPr>
          <a:xfrm>
            <a:off x="3315294" y="1417577"/>
            <a:ext cx="349894" cy="95409"/>
            <a:chOff x="3311500" y="1417577"/>
            <a:chExt cx="349894" cy="95409"/>
          </a:xfrm>
        </p:grpSpPr>
        <p:sp>
          <p:nvSpPr>
            <p:cNvPr id="44047" name="Oval 44046"/>
            <p:cNvSpPr/>
            <p:nvPr/>
          </p:nvSpPr>
          <p:spPr>
            <a:xfrm>
              <a:off x="3311500" y="1421546"/>
              <a:ext cx="91440" cy="91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434828" y="1417577"/>
              <a:ext cx="226566" cy="9540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772733" y="1417577"/>
            <a:ext cx="349894" cy="95409"/>
            <a:chOff x="3311500" y="1417577"/>
            <a:chExt cx="349894" cy="95409"/>
          </a:xfrm>
        </p:grpSpPr>
        <p:sp>
          <p:nvSpPr>
            <p:cNvPr id="61" name="Oval 60"/>
            <p:cNvSpPr/>
            <p:nvPr/>
          </p:nvSpPr>
          <p:spPr>
            <a:xfrm>
              <a:off x="3311500" y="1421546"/>
              <a:ext cx="91440" cy="91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34828" y="1417577"/>
              <a:ext cx="226566" cy="9540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3619889" y="1622675"/>
            <a:ext cx="244284" cy="9220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3577369" y="1604611"/>
            <a:ext cx="356498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b="1" dirty="0"/>
              <a:t>Submit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735312" y="972643"/>
            <a:ext cx="103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Input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16829" y="2429299"/>
            <a:ext cx="1208954" cy="24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Updated View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27104" y="2684477"/>
            <a:ext cx="12524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Updated State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755933" y="1525540"/>
            <a:ext cx="1382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 data carried in </a:t>
            </a:r>
            <a:r>
              <a:rPr lang="en-US" sz="1000" dirty="0" err="1"/>
              <a:t>event.target</a:t>
            </a:r>
            <a:endParaRPr lang="en-US" sz="1000" dirty="0"/>
          </a:p>
        </p:txBody>
      </p:sp>
      <p:cxnSp>
        <p:nvCxnSpPr>
          <p:cNvPr id="44061" name="Connector: Curved 44060"/>
          <p:cNvCxnSpPr/>
          <p:nvPr/>
        </p:nvCxnSpPr>
        <p:spPr>
          <a:xfrm rot="5400000" flipH="1">
            <a:off x="5681883" y="152358"/>
            <a:ext cx="73295" cy="3820499"/>
          </a:xfrm>
          <a:prstGeom prst="curvedConnector3">
            <a:avLst>
              <a:gd name="adj1" fmla="val -123063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onnector: Curved 31"/>
          <p:cNvCxnSpPr>
            <a:stCxn id="17" idx="2"/>
            <a:endCxn id="44034" idx="2"/>
          </p:cNvCxnSpPr>
          <p:nvPr/>
        </p:nvCxnSpPr>
        <p:spPr>
          <a:xfrm rot="5400000" flipH="1">
            <a:off x="2109844" y="416730"/>
            <a:ext cx="393102" cy="2825356"/>
          </a:xfrm>
          <a:prstGeom prst="curvedConnector3">
            <a:avLst>
              <a:gd name="adj1" fmla="val -18978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2994" y="3811835"/>
            <a:ext cx="81833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render()</a:t>
            </a:r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{</a:t>
            </a:r>
            <a:r>
              <a:rPr lang="en-US" dirty="0"/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return</a:t>
            </a:r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/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&lt;form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onSubmit</a:t>
            </a:r>
            <a:r>
              <a:rPr lang="en-US" dirty="0">
                <a:latin typeface="Arial" pitchFamily="34" charset="0"/>
                <a:cs typeface="Arial" pitchFamily="34" charset="0"/>
              </a:rPr>
              <a:t>={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this.handleSubmit</a:t>
            </a:r>
            <a:r>
              <a:rPr lang="en-US" dirty="0">
                <a:latin typeface="Arial" pitchFamily="34" charset="0"/>
                <a:cs typeface="Arial" pitchFamily="34" charset="0"/>
              </a:rPr>
              <a:t>}&gt;</a:t>
            </a:r>
            <a:r>
              <a:rPr lang="en-US" dirty="0"/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&lt;label&gt;</a:t>
            </a:r>
            <a:r>
              <a:rPr lang="en-US" dirty="0"/>
              <a:t> Name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&lt;input type="text" value={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this.state.value</a:t>
            </a:r>
            <a:r>
              <a:rPr lang="en-US" dirty="0">
                <a:latin typeface="Arial" pitchFamily="34" charset="0"/>
                <a:cs typeface="Arial" pitchFamily="34" charset="0"/>
              </a:rPr>
              <a:t>} 				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onChange</a:t>
            </a:r>
            <a:r>
              <a:rPr lang="en-US" dirty="0">
                <a:latin typeface="Arial" pitchFamily="34" charset="0"/>
                <a:cs typeface="Arial" pitchFamily="34" charset="0"/>
              </a:rPr>
              <a:t>={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this.handleChange</a:t>
            </a:r>
            <a:r>
              <a:rPr lang="en-US" dirty="0">
                <a:latin typeface="Arial" pitchFamily="34" charset="0"/>
                <a:cs typeface="Arial" pitchFamily="34" charset="0"/>
              </a:rPr>
              <a:t>} /&gt;</a:t>
            </a:r>
            <a:r>
              <a:rPr lang="en-US" dirty="0"/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&lt;/label&gt;</a:t>
            </a:r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&lt;input type="submit" value="Submit" /&gt;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&lt;/form&gt;</a:t>
            </a:r>
            <a:r>
              <a:rPr lang="en-US" dirty="0"/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);</a:t>
            </a:r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4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8031" y="131978"/>
            <a:ext cx="8099853" cy="52975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React Element in React Forms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8308" y="439993"/>
            <a:ext cx="8745219" cy="5960807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React Forms can render different form elements to user to enter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React forms supports all type of HTML Elements</a:t>
            </a:r>
          </a:p>
          <a:p>
            <a:pPr marL="517922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Like &lt;input&gt;, &lt;select&gt;, &lt;</a:t>
            </a:r>
            <a:r>
              <a:rPr lang="en-US" dirty="0" err="1">
                <a:latin typeface="+mj-lt"/>
              </a:rPr>
              <a:t>textarea</a:t>
            </a:r>
            <a:r>
              <a:rPr lang="en-US" dirty="0">
                <a:latin typeface="+mj-lt"/>
              </a:rPr>
              <a:t>&gt; </a:t>
            </a:r>
            <a:r>
              <a:rPr lang="en-US" dirty="0" err="1">
                <a:latin typeface="+mj-lt"/>
              </a:rPr>
              <a:t>etc</a:t>
            </a:r>
            <a:endParaRPr lang="en-US" dirty="0">
              <a:latin typeface="+mj-lt"/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sz="1400" dirty="0">
                <a:latin typeface="+mj-lt"/>
              </a:rPr>
              <a:t>For Input element :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dirty="0"/>
              <a:t>&lt;input type="text" value={</a:t>
            </a:r>
            <a:r>
              <a:rPr lang="en-US" sz="1400" dirty="0" err="1"/>
              <a:t>this.state.value</a:t>
            </a:r>
            <a:r>
              <a:rPr lang="en-US" sz="1400" dirty="0"/>
              <a:t>} </a:t>
            </a:r>
            <a:r>
              <a:rPr lang="en-US" sz="1400" dirty="0" err="1"/>
              <a:t>onChange</a:t>
            </a:r>
            <a:r>
              <a:rPr lang="en-US" sz="1400" dirty="0"/>
              <a:t>={</a:t>
            </a:r>
            <a:r>
              <a:rPr lang="en-US" sz="1400" dirty="0" err="1"/>
              <a:t>this.handleChange</a:t>
            </a:r>
            <a:r>
              <a:rPr lang="en-US" sz="1400" dirty="0"/>
              <a:t>} /&gt;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dirty="0">
                <a:latin typeface="+mj-lt"/>
              </a:rPr>
              <a:t>For Text area :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dirty="0"/>
              <a:t>&lt;</a:t>
            </a:r>
            <a:r>
              <a:rPr lang="en-US" sz="1400" dirty="0" err="1"/>
              <a:t>textarea</a:t>
            </a:r>
            <a:r>
              <a:rPr lang="en-US" sz="1400" dirty="0"/>
              <a:t> value={</a:t>
            </a:r>
            <a:r>
              <a:rPr lang="en-US" sz="1400" dirty="0" err="1"/>
              <a:t>this.state.address</a:t>
            </a:r>
            <a:r>
              <a:rPr lang="en-US" sz="1400" dirty="0"/>
              <a:t>} </a:t>
            </a:r>
            <a:r>
              <a:rPr lang="en-US" sz="1400" dirty="0" err="1"/>
              <a:t>onChange</a:t>
            </a:r>
            <a:r>
              <a:rPr lang="en-US" sz="1400" dirty="0"/>
              <a:t>={</a:t>
            </a:r>
            <a:r>
              <a:rPr lang="en-US" sz="1400" dirty="0" err="1"/>
              <a:t>this.handleChange</a:t>
            </a:r>
            <a:r>
              <a:rPr lang="en-US" sz="1400" dirty="0"/>
              <a:t>} /&gt;</a:t>
            </a:r>
          </a:p>
          <a:p>
            <a:pPr lvl="1" indent="0">
              <a:lnSpc>
                <a:spcPct val="150000"/>
              </a:lnSpc>
              <a:buNone/>
            </a:pPr>
            <a:endParaRPr lang="en-US" sz="600" b="1" dirty="0"/>
          </a:p>
          <a:p>
            <a:pPr lvl="1" indent="0">
              <a:lnSpc>
                <a:spcPct val="150000"/>
              </a:lnSpc>
              <a:buNone/>
            </a:pPr>
            <a:r>
              <a:rPr lang="en-US" sz="1400" dirty="0"/>
              <a:t>In the above first code snippet,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dirty="0"/>
              <a:t>	‘value’ attribute generally helps to get value from user </a:t>
            </a:r>
            <a:r>
              <a:rPr lang="en-US" sz="1400" dirty="0" err="1"/>
              <a:t>ie</a:t>
            </a:r>
            <a:r>
              <a:rPr lang="en-US" sz="1400" dirty="0"/>
              <a:t> whatever user types in text box. So whatever user types now gets stored in state. 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400" dirty="0"/>
              <a:t>	{</a:t>
            </a:r>
            <a:r>
              <a:rPr lang="en-US" sz="1400" dirty="0" err="1"/>
              <a:t>this.handleChange</a:t>
            </a:r>
            <a:r>
              <a:rPr lang="en-US" sz="1400" dirty="0"/>
              <a:t>} is used to call function to handle any changes happening in text box. It uses </a:t>
            </a:r>
            <a:r>
              <a:rPr lang="en-US" sz="1400" dirty="0" err="1"/>
              <a:t>setState</a:t>
            </a:r>
            <a:r>
              <a:rPr lang="en-US" sz="1400" dirty="0"/>
              <a:t>() to change state of component, </a:t>
            </a:r>
            <a:r>
              <a:rPr lang="en-US" sz="1400" dirty="0" err="1"/>
              <a:t>ie</a:t>
            </a:r>
            <a:r>
              <a:rPr lang="en-US" sz="1400" dirty="0"/>
              <a:t> update whatever user is typing  to state variable</a:t>
            </a:r>
          </a:p>
          <a:p>
            <a:pPr lvl="1" indent="0">
              <a:lnSpc>
                <a:spcPct val="150000"/>
              </a:lnSpc>
              <a:buNone/>
            </a:pPr>
            <a:endParaRPr lang="en-US" sz="1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-523099"/>
            <a:ext cx="65" cy="104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80880" rIns="0" bIns="3808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264A"/>
                </a:solidFill>
              </a:rPr>
              <a:t>React Fundamentals</a:t>
            </a:r>
            <a:br>
              <a:rPr lang="en-US" dirty="0">
                <a:solidFill>
                  <a:srgbClr val="00264A"/>
                </a:solidFill>
              </a:rPr>
            </a:br>
            <a:r>
              <a:rPr lang="en-US" dirty="0">
                <a:solidFill>
                  <a:srgbClr val="00264A"/>
                </a:solidFill>
              </a:rPr>
              <a:t>React Element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is the primary type in React. 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is a light, stateless, immutable, virtual representation of a DOM Element.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Its immutability makes it easy and fast to compare and update which results in the </a:t>
            </a:r>
            <a:r>
              <a:rPr lang="en-US" sz="2000" dirty="0" err="1"/>
              <a:t>React's</a:t>
            </a:r>
            <a:r>
              <a:rPr lang="en-US" sz="2000" dirty="0"/>
              <a:t> great performance.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ReactElements</a:t>
            </a:r>
            <a:r>
              <a:rPr lang="en-US" sz="2000" dirty="0"/>
              <a:t> lives in the virtual DOM and makes the basic nodes. 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React elements are stateless; their sole purpose is to construct and render virtual DOM elements.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Any HTML tag can be a React Element. JSX compiles HTML tags to </a:t>
            </a:r>
            <a:r>
              <a:rPr lang="en-US" sz="2000" dirty="0" err="1"/>
              <a:t>ReactElements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261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264A"/>
                </a:solidFill>
              </a:rPr>
              <a:t>React Fundamentals</a:t>
            </a:r>
            <a:br>
              <a:rPr lang="en-US" dirty="0">
                <a:solidFill>
                  <a:srgbClr val="00264A"/>
                </a:solidFill>
              </a:rPr>
            </a:br>
            <a:r>
              <a:rPr lang="en-US" dirty="0">
                <a:solidFill>
                  <a:srgbClr val="00264A"/>
                </a:solidFill>
              </a:rPr>
              <a:t>React Component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970156"/>
            <a:ext cx="8845484" cy="516836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Every user action triggers a change of a state 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but state cannot be added to the stateless React elements, so it needs to be encapsulated in something that already has a state.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 the React library, React Component encapsulates a component's state and React element which describes how a component needs to be rendered.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New React component can be created using </a:t>
            </a:r>
            <a:r>
              <a:rPr lang="en-US" sz="2000" dirty="0" err="1"/>
              <a:t>React.createClass</a:t>
            </a:r>
            <a:r>
              <a:rPr lang="en-US" sz="2000" dirty="0"/>
              <a:t>().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React component must implement a render function, which instructs the component what to render. 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Rendering a component means linking it to a DOM element and populating that DOM element.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React Component can be created with a state (</a:t>
            </a:r>
            <a:r>
              <a:rPr lang="en-US" sz="2000" dirty="0" err="1"/>
              <a:t>Stateful</a:t>
            </a:r>
            <a:r>
              <a:rPr lang="en-US" sz="2000" dirty="0"/>
              <a:t> component) or without a state (Stateless component).</a:t>
            </a:r>
          </a:p>
        </p:txBody>
      </p:sp>
    </p:spTree>
    <p:extLst>
      <p:ext uri="{BB962C8B-B14F-4D97-AF65-F5344CB8AC3E}">
        <p14:creationId xmlns:p14="http://schemas.microsoft.com/office/powerpoint/2010/main" val="235630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>
          <a:xfrm>
            <a:off x="298517" y="1494766"/>
            <a:ext cx="6649748" cy="4643751"/>
          </a:xfrm>
        </p:spPr>
        <p:txBody>
          <a:bodyPr/>
          <a:lstStyle/>
          <a:p>
            <a:r>
              <a:rPr lang="en-US" sz="2000" dirty="0"/>
              <a:t>Create-React-Component</a:t>
            </a:r>
          </a:p>
          <a:p>
            <a:r>
              <a:rPr lang="en-US" sz="2000" dirty="0"/>
              <a:t>Create-React-Forms</a:t>
            </a:r>
          </a:p>
        </p:txBody>
      </p:sp>
    </p:spTree>
    <p:extLst>
      <p:ext uri="{BB962C8B-B14F-4D97-AF65-F5344CB8AC3E}">
        <p14:creationId xmlns:p14="http://schemas.microsoft.com/office/powerpoint/2010/main" val="90262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64A"/>
                </a:solidFill>
              </a:rPr>
              <a:t>Working with props (Properties)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The props parameter is a JavaScript object (data &amp; event handlers) passed from a parent element to a child element.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Props are supplied as attributes: 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If the value of the attribute is </a:t>
            </a:r>
            <a:r>
              <a:rPr lang="en-US" sz="1600" b="1" dirty="0"/>
              <a:t>JavaScript expression</a:t>
            </a:r>
            <a:r>
              <a:rPr lang="en-US" sz="1600" dirty="0"/>
              <a:t> it must be enclosed in curly Brackets ({}).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If it is a </a:t>
            </a:r>
            <a:r>
              <a:rPr lang="en-US" sz="1600" b="1" dirty="0"/>
              <a:t>string literal</a:t>
            </a:r>
            <a:r>
              <a:rPr lang="en-US" sz="1600" dirty="0"/>
              <a:t> it must be enclosed with in double quotes ("").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Props can be accessed via props property inside a component.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Props are considered to be immutable; it stores read-only data that is passed from the parent. It belongs to the parent and cannot be changed by its children. </a:t>
            </a:r>
          </a:p>
          <a:p>
            <a:pPr>
              <a:lnSpc>
                <a:spcPct val="100000"/>
              </a:lnSpc>
            </a:pPr>
            <a:r>
              <a:rPr lang="en-US" sz="2000" dirty="0" err="1"/>
              <a:t>getDefaultProps</a:t>
            </a:r>
            <a:r>
              <a:rPr lang="en-US" sz="2000" dirty="0"/>
              <a:t>() specifies property values to use, if they are not explicitly supplied.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Parent can read its children by accessing the special </a:t>
            </a:r>
            <a:r>
              <a:rPr lang="en-US" sz="2000" dirty="0" err="1"/>
              <a:t>this.props.children</a:t>
            </a:r>
            <a:r>
              <a:rPr lang="en-US" sz="2000" dirty="0"/>
              <a:t> prop.</a:t>
            </a:r>
          </a:p>
        </p:txBody>
      </p:sp>
    </p:spTree>
    <p:extLst>
      <p:ext uri="{BB962C8B-B14F-4D97-AF65-F5344CB8AC3E}">
        <p14:creationId xmlns:p14="http://schemas.microsoft.com/office/powerpoint/2010/main" val="37550504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2A668E2-A2C0-441C-98B1-C064EF3C7B80}" vid="{275EFF7A-992F-43CC-9E2C-78EACCB73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f9b258c7-9c72-463b-80f6-91d061ebb25d">Class book</Material_x0020_Type>
    <Category xmlns="f9b258c7-9c72-463b-80f6-91d061ebb25d">Module Artifact</Category>
    <_Version xmlns="http://schemas.microsoft.com/sharepoint/v3/fields" xsi:nil="true"/>
    <_DCDateModified xmlns="http://schemas.microsoft.com/sharepoint/v3/fields" xsi:nil="true"/>
    <Level xmlns="f9b258c7-9c72-463b-80f6-91d061ebb25d">L1</Leve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AE62D972F90F4BABD1137CCFB20CA1" ma:contentTypeVersion="6" ma:contentTypeDescription="Create a new document." ma:contentTypeScope="" ma:versionID="2bbef86511ba2588bc91d47363499510">
  <xsd:schema xmlns:xsd="http://www.w3.org/2001/XMLSchema" xmlns:xs="http://www.w3.org/2001/XMLSchema" xmlns:p="http://schemas.microsoft.com/office/2006/metadata/properties" xmlns:ns1="f9b258c7-9c72-463b-80f6-91d061ebb25d" xmlns:ns3="http://schemas.microsoft.com/sharepoint/v3/fields" targetNamespace="http://schemas.microsoft.com/office/2006/metadata/properties" ma:root="true" ma:fieldsID="eb827f4a88cabd8c5609f4e55a7167a7" ns1:_="" ns3:_="">
    <xsd:import namespace="f9b258c7-9c72-463b-80f6-91d061ebb25d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Level"/>
                <xsd:element ref="ns1:Category"/>
                <xsd:element ref="ns1:Material_x0020_Type"/>
                <xsd:element ref="ns3:_DCDateModified" minOccurs="0"/>
                <xsd:element ref="ns3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258c7-9c72-463b-80f6-91d061ebb25d" elementFormDefault="qualified">
    <xsd:import namespace="http://schemas.microsoft.com/office/2006/documentManagement/types"/>
    <xsd:import namespace="http://schemas.microsoft.com/office/infopath/2007/PartnerControls"/>
    <xsd:element name="Level" ma:index="0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Modified" ma:index="5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  <xsd:element name="_Version" ma:index="6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1830C8-F522-4AF4-83DD-915E4EE23EB4}"/>
</file>

<file path=customXml/itemProps2.xml><?xml version="1.0" encoding="utf-8"?>
<ds:datastoreItem xmlns:ds="http://schemas.openxmlformats.org/officeDocument/2006/customXml" ds:itemID="{5C2EAA41-28B2-470E-A286-E51C0304965B}"/>
</file>

<file path=customXml/itemProps3.xml><?xml version="1.0" encoding="utf-8"?>
<ds:datastoreItem xmlns:ds="http://schemas.openxmlformats.org/officeDocument/2006/customXml" ds:itemID="{1B673CDC-8BE6-4391-ABD9-A817C61AB8C9}"/>
</file>

<file path=docProps/app.xml><?xml version="1.0" encoding="utf-8"?>
<Properties xmlns="http://schemas.openxmlformats.org/officeDocument/2006/extended-properties" xmlns:vt="http://schemas.openxmlformats.org/officeDocument/2006/docPropsVTypes">
  <Template>web services template</Template>
  <TotalTime>9997</TotalTime>
  <Words>2482</Words>
  <Application>Microsoft Office PowerPoint</Application>
  <PresentationFormat>On-screen Show (4:3)</PresentationFormat>
  <Paragraphs>446</Paragraphs>
  <Slides>28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Candara</vt:lpstr>
      <vt:lpstr>Verdana</vt:lpstr>
      <vt:lpstr>Wingdings</vt:lpstr>
      <vt:lpstr>Section slides</vt:lpstr>
      <vt:lpstr>think-cell Slide</vt:lpstr>
      <vt:lpstr>Lists and Forms &amp; Events</vt:lpstr>
      <vt:lpstr>Lesson Objectives</vt:lpstr>
      <vt:lpstr>PowerPoint Presentation</vt:lpstr>
      <vt:lpstr>PowerPoint Presentation</vt:lpstr>
      <vt:lpstr>PowerPoint Presentation</vt:lpstr>
      <vt:lpstr>React Fundamentals React Element</vt:lpstr>
      <vt:lpstr>React Fundamentals React Component</vt:lpstr>
      <vt:lpstr>Demo</vt:lpstr>
      <vt:lpstr>Working with props (Properties)</vt:lpstr>
      <vt:lpstr>Demo</vt:lpstr>
      <vt:lpstr>React Fundamentals Prop Validation</vt:lpstr>
      <vt:lpstr>Demo</vt:lpstr>
      <vt:lpstr>React Fundamentals Static Methods in React</vt:lpstr>
      <vt:lpstr>Demo</vt:lpstr>
      <vt:lpstr>React Fundamentals Nested Components</vt:lpstr>
      <vt:lpstr>Demo</vt:lpstr>
      <vt:lpstr>React Fundamentals React and CSS</vt:lpstr>
      <vt:lpstr>Demo</vt:lpstr>
      <vt:lpstr>React Fundamentals Adding key for Dynamic Children</vt:lpstr>
      <vt:lpstr>Demo</vt:lpstr>
      <vt:lpstr>React Fundamentals JSX Spread Attributes</vt:lpstr>
      <vt:lpstr>Demo</vt:lpstr>
      <vt:lpstr>Demo</vt:lpstr>
      <vt:lpstr>React Fundamentals Adding key for Dynamic Children</vt:lpstr>
      <vt:lpstr>Accessing User Input With refs </vt:lpstr>
      <vt:lpstr>Demo</vt:lpstr>
      <vt:lpstr>Summary</vt:lpstr>
      <vt:lpstr>Review: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N, Kathiresan</dc:creator>
  <cp:lastModifiedBy>N, Kathiresan</cp:lastModifiedBy>
  <cp:revision>354</cp:revision>
  <dcterms:created xsi:type="dcterms:W3CDTF">2018-04-04T04:32:40Z</dcterms:created>
  <dcterms:modified xsi:type="dcterms:W3CDTF">2018-05-21T10:52:05Z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0x010100A0AE62D972F90F4BABD1137CCFB20CA1</vt:lpwstr>
  </property>
</Properties>
</file>