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4"/>
  </p:notesMasterIdLst>
  <p:handoutMasterIdLst>
    <p:handoutMasterId r:id="rId25"/>
  </p:handoutMasterIdLst>
  <p:sldIdLst>
    <p:sldId id="342" r:id="rId5"/>
    <p:sldId id="259" r:id="rId6"/>
    <p:sldId id="325" r:id="rId7"/>
    <p:sldId id="326" r:id="rId8"/>
    <p:sldId id="329" r:id="rId9"/>
    <p:sldId id="330" r:id="rId10"/>
    <p:sldId id="327" r:id="rId11"/>
    <p:sldId id="328" r:id="rId12"/>
    <p:sldId id="331" r:id="rId13"/>
    <p:sldId id="332" r:id="rId14"/>
    <p:sldId id="333" r:id="rId15"/>
    <p:sldId id="334" r:id="rId16"/>
    <p:sldId id="335" r:id="rId17"/>
    <p:sldId id="336" r:id="rId18"/>
    <p:sldId id="337" r:id="rId19"/>
    <p:sldId id="338" r:id="rId20"/>
    <p:sldId id="339" r:id="rId21"/>
    <p:sldId id="340" r:id="rId22"/>
    <p:sldId id="34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30" autoAdjust="0"/>
  </p:normalViewPr>
  <p:slideViewPr>
    <p:cSldViewPr snapToGrid="0" showGuides="1">
      <p:cViewPr varScale="1">
        <p:scale>
          <a:sx n="55" d="100"/>
          <a:sy n="55" d="100"/>
        </p:scale>
        <p:origin x="1624" y="4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6471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lnSpcReduction="10000"/>
          </a:bodyPr>
          <a:lstStyle/>
          <a:p>
            <a:pPr algn="just"/>
            <a:r>
              <a:rPr lang="en-US" sz="1000" dirty="0">
                <a:latin typeface="Candara" panose="020E0502030303020204" pitchFamily="34" charset="0"/>
              </a:rPr>
              <a:t>For parent-child communication data need to be passed using props.</a:t>
            </a:r>
          </a:p>
          <a:p>
            <a:pPr algn="just"/>
            <a:endParaRPr lang="en-US" sz="1000" dirty="0">
              <a:latin typeface="Candara" panose="020E0502030303020204" pitchFamily="34" charset="0"/>
            </a:endParaRPr>
          </a:p>
          <a:p>
            <a:pPr algn="just"/>
            <a:r>
              <a:rPr lang="en-US" sz="1000" b="1" dirty="0">
                <a:latin typeface="Candara" panose="020E0502030303020204" pitchFamily="34" charset="0"/>
              </a:rPr>
              <a:t>Props : </a:t>
            </a:r>
            <a:r>
              <a:rPr lang="en-US" sz="1000" dirty="0">
                <a:latin typeface="Candara" panose="020E0502030303020204" pitchFamily="34" charset="0"/>
              </a:rPr>
              <a:t>props are used to pass data &amp; event handlers down to child components.</a:t>
            </a:r>
          </a:p>
          <a:p>
            <a:pPr marL="171450" indent="-171450" algn="just">
              <a:buFont typeface="Arial" panose="020B0604020202020204" pitchFamily="34" charset="0"/>
              <a:buChar char="•"/>
            </a:pPr>
            <a:r>
              <a:rPr lang="en-US" sz="1000" dirty="0">
                <a:latin typeface="Candara" panose="020E0502030303020204" pitchFamily="34" charset="0"/>
              </a:rPr>
              <a:t>Immutable (let's react do fast reference checks)</a:t>
            </a:r>
          </a:p>
          <a:p>
            <a:pPr marL="171450" indent="-171450" algn="just">
              <a:buFont typeface="Arial" panose="020B0604020202020204" pitchFamily="34" charset="0"/>
              <a:buChar char="•"/>
            </a:pPr>
            <a:r>
              <a:rPr lang="en-US" sz="1000" dirty="0">
                <a:latin typeface="Candara" panose="020E0502030303020204" pitchFamily="34" charset="0"/>
              </a:rPr>
              <a:t>Used to pass data down from your view-controller(top level component)</a:t>
            </a:r>
          </a:p>
          <a:p>
            <a:pPr marL="171450" indent="-171450" algn="just">
              <a:buFont typeface="Arial" panose="020B0604020202020204" pitchFamily="34" charset="0"/>
              <a:buChar char="•"/>
            </a:pPr>
            <a:r>
              <a:rPr lang="en-US" sz="1000" dirty="0">
                <a:latin typeface="Candara" panose="020E0502030303020204" pitchFamily="34" charset="0"/>
              </a:rPr>
              <a:t>Better performance, use this to pass data to child components</a:t>
            </a:r>
          </a:p>
          <a:p>
            <a:pPr algn="just"/>
            <a:endParaRPr lang="en-US" sz="1000" dirty="0">
              <a:latin typeface="Candara" panose="020E0502030303020204" pitchFamily="34" charset="0"/>
            </a:endParaRPr>
          </a:p>
          <a:p>
            <a:pPr algn="just"/>
            <a:r>
              <a:rPr lang="en-US" sz="1000" b="1" dirty="0">
                <a:latin typeface="Candara" panose="020E0502030303020204" pitchFamily="34" charset="0"/>
              </a:rPr>
              <a:t>State : </a:t>
            </a:r>
            <a:r>
              <a:rPr lang="en-US" sz="1000" dirty="0">
                <a:latin typeface="Candara" panose="020E0502030303020204" pitchFamily="34" charset="0"/>
              </a:rPr>
              <a:t>state is used to store the data which the current page needs in controller-view.</a:t>
            </a:r>
          </a:p>
          <a:p>
            <a:pPr marL="171450" indent="-171450" algn="just">
              <a:buFont typeface="Arial" panose="020B0604020202020204" pitchFamily="34" charset="0"/>
              <a:buChar char="•"/>
            </a:pPr>
            <a:r>
              <a:rPr lang="en-US" sz="1000" dirty="0">
                <a:latin typeface="Candara" panose="020E0502030303020204" pitchFamily="34" charset="0"/>
              </a:rPr>
              <a:t>Should be managed in your view-controller(top level component)</a:t>
            </a:r>
          </a:p>
          <a:p>
            <a:pPr marL="171450" indent="-171450" algn="just">
              <a:buFont typeface="Arial" panose="020B0604020202020204" pitchFamily="34" charset="0"/>
              <a:buChar char="•"/>
            </a:pPr>
            <a:r>
              <a:rPr lang="en-US" sz="1000" dirty="0">
                <a:latin typeface="Candara" panose="020E0502030303020204" pitchFamily="34" charset="0"/>
              </a:rPr>
              <a:t>Mutable</a:t>
            </a:r>
          </a:p>
          <a:p>
            <a:pPr marL="171450" indent="-171450" algn="just">
              <a:buFont typeface="Arial" panose="020B0604020202020204" pitchFamily="34" charset="0"/>
              <a:buChar char="•"/>
            </a:pPr>
            <a:r>
              <a:rPr lang="en-US" sz="1000" dirty="0">
                <a:latin typeface="Candara" panose="020E0502030303020204" pitchFamily="34" charset="0"/>
              </a:rPr>
              <a:t>Worse performance</a:t>
            </a:r>
          </a:p>
          <a:p>
            <a:pPr marL="171450" indent="-171450" algn="just">
              <a:buFont typeface="Arial" panose="020B0604020202020204" pitchFamily="34" charset="0"/>
              <a:buChar char="•"/>
            </a:pPr>
            <a:r>
              <a:rPr lang="en-US" sz="1000" dirty="0">
                <a:latin typeface="Candara" panose="020E0502030303020204" pitchFamily="34" charset="0"/>
              </a:rPr>
              <a:t>Don't access this to from child components, pass it down with props instead</a:t>
            </a:r>
          </a:p>
          <a:p>
            <a:pPr algn="just"/>
            <a:endParaRPr lang="en-US" sz="1000" dirty="0">
              <a:latin typeface="Candara" panose="020E0502030303020204" pitchFamily="34" charset="0"/>
            </a:endParaRPr>
          </a:p>
          <a:p>
            <a:pPr algn="just"/>
            <a:r>
              <a:rPr lang="en-US" sz="1000" dirty="0">
                <a:latin typeface="Candara" panose="020E0502030303020204" pitchFamily="34" charset="0"/>
              </a:rPr>
              <a:t>State should contain data that a component's event handlers may change to trigger a UI update.  As a best practice create several </a:t>
            </a:r>
            <a:r>
              <a:rPr lang="en-US" sz="1000" b="1" dirty="0">
                <a:latin typeface="Candara" panose="020E0502030303020204" pitchFamily="34" charset="0"/>
              </a:rPr>
              <a:t>stateless</a:t>
            </a:r>
            <a:r>
              <a:rPr lang="en-US" sz="1000" dirty="0">
                <a:latin typeface="Candara" panose="020E0502030303020204" pitchFamily="34" charset="0"/>
              </a:rPr>
              <a:t> components that just render data, and have a stateful component above them in the hierarchy that passes its state to its children via props. The stateful component encapsulates all of the interaction logic, while the stateless components take care of rendering data in a declarative way</a:t>
            </a:r>
          </a:p>
          <a:p>
            <a:pPr algn="just"/>
            <a:endParaRPr lang="en-US" sz="1000" dirty="0">
              <a:latin typeface="Candara" panose="020E0502030303020204" pitchFamily="34" charset="0"/>
            </a:endParaRPr>
          </a:p>
          <a:p>
            <a:pPr algn="just"/>
            <a:r>
              <a:rPr lang="en-US" sz="1000" b="1" u="sng" dirty="0">
                <a:latin typeface="Candara" panose="020E0502030303020204" pitchFamily="34" charset="0"/>
              </a:rPr>
              <a:t>prop or state?</a:t>
            </a:r>
          </a:p>
          <a:p>
            <a:pPr algn="just"/>
            <a:endParaRPr lang="en-US" sz="1000" b="1" u="sng" dirty="0">
              <a:latin typeface="Candara" panose="020E0502030303020204" pitchFamily="34" charset="0"/>
            </a:endParaRPr>
          </a:p>
          <a:p>
            <a:pPr marL="228600" indent="-228600" algn="just">
              <a:buFont typeface="+mj-lt"/>
              <a:buAutoNum type="arabicPeriod"/>
            </a:pPr>
            <a:r>
              <a:rPr lang="en-US" sz="1000" dirty="0">
                <a:latin typeface="Candara" panose="020E0502030303020204" pitchFamily="34" charset="0"/>
              </a:rPr>
              <a:t>Is it passed in from a parent via props? If so, it probably isn't state.</a:t>
            </a:r>
          </a:p>
          <a:p>
            <a:pPr marL="228600" indent="-228600" algn="just">
              <a:buFont typeface="+mj-lt"/>
              <a:buAutoNum type="arabicPeriod"/>
            </a:pPr>
            <a:r>
              <a:rPr lang="en-US" sz="1000" dirty="0">
                <a:latin typeface="Candara" panose="020E0502030303020204" pitchFamily="34" charset="0"/>
              </a:rPr>
              <a:t>Does it change over time? If not, it probably isn't state.</a:t>
            </a:r>
          </a:p>
          <a:p>
            <a:pPr marL="228600" indent="-228600" algn="just">
              <a:buFont typeface="+mj-lt"/>
              <a:buAutoNum type="arabicPeriod"/>
            </a:pPr>
            <a:r>
              <a:rPr lang="en-US" sz="1000" dirty="0">
                <a:latin typeface="Candara" panose="020E0502030303020204" pitchFamily="34" charset="0"/>
              </a:rPr>
              <a:t>Can you compute it based on any other state or props in your component? If so, it's not state.</a:t>
            </a:r>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93985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5"/>
            <a:ext cx="4800634" cy="4320540"/>
          </a:xfrm>
        </p:spPr>
        <p:txBody>
          <a:bodyPr>
            <a:normAutofit/>
          </a:bodyPr>
          <a:lstStyle/>
          <a:p>
            <a:pPr algn="just"/>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62438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dirty="0">
                <a:latin typeface="Candara" panose="020E0502030303020204" pitchFamily="34" charset="0"/>
              </a:rPr>
              <a:t>The invocation of </a:t>
            </a:r>
            <a:r>
              <a:rPr lang="en-US" sz="1000" dirty="0" err="1">
                <a:latin typeface="Candara" panose="020E0502030303020204" pitchFamily="34" charset="0"/>
              </a:rPr>
              <a:t>getDefaultProps</a:t>
            </a:r>
            <a:r>
              <a:rPr lang="en-US" sz="1000" dirty="0">
                <a:latin typeface="Candara" panose="020E0502030303020204" pitchFamily="34" charset="0"/>
              </a:rPr>
              <a:t> actually takes place once before any instance of the component is created and the return value is shared among all instances of the component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78787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4"/>
            <a:ext cx="4800634" cy="4527483"/>
          </a:xfrm>
        </p:spPr>
        <p:txBody>
          <a:bodyPr>
            <a:normAutofit lnSpcReduction="10000"/>
          </a:bodyPr>
          <a:lstStyle/>
          <a:p>
            <a:pPr algn="just"/>
            <a:r>
              <a:rPr lang="en-US" sz="1000" b="1" dirty="0" err="1">
                <a:latin typeface="Candara" panose="020E0502030303020204" pitchFamily="34" charset="0"/>
              </a:rPr>
              <a:t>getInitialState</a:t>
            </a:r>
            <a:r>
              <a:rPr lang="en-US" sz="1000" dirty="0">
                <a:latin typeface="Candara" panose="020E0502030303020204" pitchFamily="34" charset="0"/>
              </a:rPr>
              <a:t> : The object returned by this method sets the initial value of </a:t>
            </a:r>
            <a:r>
              <a:rPr lang="en-US" sz="1000" dirty="0" err="1">
                <a:latin typeface="Candara" panose="020E0502030303020204" pitchFamily="34" charset="0"/>
              </a:rPr>
              <a:t>this.state</a:t>
            </a:r>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a:t>getDefaultProps</a:t>
            </a:r>
            <a:r>
              <a:rPr lang="en-US" sz="1000" dirty="0">
                <a:latin typeface="Candara" panose="020E0502030303020204" pitchFamily="34" charset="0"/>
              </a:rPr>
              <a:t>: The object returned by this method sets the initial value of </a:t>
            </a:r>
            <a:r>
              <a:rPr lang="en-US" sz="1000" dirty="0" err="1">
                <a:latin typeface="Candara" panose="020E0502030303020204" pitchFamily="34" charset="0"/>
              </a:rPr>
              <a:t>this.props</a:t>
            </a:r>
            <a:r>
              <a:rPr lang="en-US" sz="1000" dirty="0">
                <a:latin typeface="Candara" panose="020E0502030303020204" pitchFamily="34" charset="0"/>
              </a:rPr>
              <a:t>. If a complex object is returned, it is shared among all component instances</a:t>
            </a:r>
            <a:r>
              <a:rPr lang="en-US" sz="1000" dirty="0"/>
              <a:t>.</a:t>
            </a:r>
          </a:p>
          <a:p>
            <a:pPr algn="just"/>
            <a:endParaRPr lang="en-US" sz="1000" dirty="0">
              <a:latin typeface="Candara" panose="020E0502030303020204" pitchFamily="34" charset="0"/>
            </a:endParaRPr>
          </a:p>
          <a:p>
            <a:pPr algn="just"/>
            <a:r>
              <a:rPr lang="en-US" sz="1000" b="1" dirty="0" err="1"/>
              <a:t>componentWillMount</a:t>
            </a:r>
            <a:r>
              <a:rPr lang="en-US" sz="1000" dirty="0"/>
              <a:t> : Invoked once immediately before the initial rendering occurs. Calling </a:t>
            </a:r>
            <a:r>
              <a:rPr lang="en-US" sz="1000" dirty="0" err="1"/>
              <a:t>setState</a:t>
            </a:r>
            <a:r>
              <a:rPr lang="en-US" sz="1000" dirty="0"/>
              <a:t> here does not cause a re-render.</a:t>
            </a:r>
          </a:p>
          <a:p>
            <a:pPr algn="just"/>
            <a:endParaRPr lang="en-US" sz="1000" dirty="0"/>
          </a:p>
          <a:p>
            <a:pPr algn="just"/>
            <a:r>
              <a:rPr lang="en-US" sz="1000" b="1" dirty="0"/>
              <a:t>render</a:t>
            </a:r>
            <a:r>
              <a:rPr lang="en-US" sz="1000" dirty="0"/>
              <a:t>: Returns the </a:t>
            </a:r>
            <a:r>
              <a:rPr lang="en-US" sz="1000" dirty="0" err="1"/>
              <a:t>jsx</a:t>
            </a:r>
            <a:r>
              <a:rPr lang="en-US" sz="1000" dirty="0"/>
              <a:t> markup for a component. Inspects </a:t>
            </a:r>
            <a:r>
              <a:rPr lang="en-US" sz="1000" dirty="0" err="1"/>
              <a:t>this.state</a:t>
            </a:r>
            <a:r>
              <a:rPr lang="en-US" sz="1000" dirty="0"/>
              <a:t> and </a:t>
            </a:r>
            <a:r>
              <a:rPr lang="en-US" sz="1000" dirty="0" err="1"/>
              <a:t>this.props</a:t>
            </a:r>
            <a:r>
              <a:rPr lang="en-US" sz="1000" dirty="0"/>
              <a:t> create the markup. Should never update </a:t>
            </a:r>
            <a:r>
              <a:rPr lang="en-US" sz="1000" dirty="0" err="1"/>
              <a:t>this.state</a:t>
            </a:r>
            <a:r>
              <a:rPr lang="en-US" sz="1000" dirty="0"/>
              <a:t> or </a:t>
            </a:r>
            <a:r>
              <a:rPr lang="en-US" sz="1000" dirty="0" err="1"/>
              <a:t>this.props</a:t>
            </a:r>
            <a:endParaRPr lang="en-US" sz="1000" dirty="0"/>
          </a:p>
          <a:p>
            <a:pPr algn="just"/>
            <a:endParaRPr lang="en-US" sz="1000" dirty="0"/>
          </a:p>
          <a:p>
            <a:pPr algn="just"/>
            <a:r>
              <a:rPr lang="en-US" sz="1000" b="1" dirty="0" err="1"/>
              <a:t>componentDidMount</a:t>
            </a:r>
            <a:r>
              <a:rPr lang="en-US" sz="1000" dirty="0"/>
              <a:t> :  Invoked once immediately after the initial rendering occurs. We have access the access to  get the DOM node using </a:t>
            </a:r>
            <a:r>
              <a:rPr lang="en-US" sz="1000" b="1" dirty="0" err="1"/>
              <a:t>ReactDOM.findDOMNode</a:t>
            </a:r>
            <a:r>
              <a:rPr lang="en-US" sz="1000" dirty="0"/>
              <a:t>().</a:t>
            </a:r>
          </a:p>
          <a:p>
            <a:pPr algn="just"/>
            <a:endParaRPr lang="en-US" sz="1000" dirty="0">
              <a:latin typeface="Candara" panose="020E0502030303020204" pitchFamily="34" charset="0"/>
            </a:endParaRPr>
          </a:p>
          <a:p>
            <a:pPr algn="just"/>
            <a:r>
              <a:rPr lang="en-US" sz="1000" b="1" dirty="0" err="1"/>
              <a:t>componentWillReceiveProps</a:t>
            </a:r>
            <a:r>
              <a:rPr lang="en-US" sz="1000" dirty="0"/>
              <a:t> : Invoked whenever there is a prop change called before render. Not called for the initial render. Previous props can be accessed by </a:t>
            </a:r>
            <a:r>
              <a:rPr lang="en-US" sz="1000" dirty="0" err="1"/>
              <a:t>this.props</a:t>
            </a:r>
            <a:r>
              <a:rPr lang="en-US" sz="1000" dirty="0"/>
              <a:t>. calling </a:t>
            </a:r>
            <a:r>
              <a:rPr lang="en-US" sz="1000" dirty="0" err="1"/>
              <a:t>setState</a:t>
            </a:r>
            <a:r>
              <a:rPr lang="en-US" sz="1000" dirty="0"/>
              <a:t> here does not trigger an  additional re-render.</a:t>
            </a:r>
          </a:p>
          <a:p>
            <a:pPr algn="just"/>
            <a:endParaRPr lang="en-US" sz="1000" dirty="0"/>
          </a:p>
          <a:p>
            <a:pPr algn="just"/>
            <a:r>
              <a:rPr lang="en-US" sz="1000" b="1" dirty="0" err="1"/>
              <a:t>shouldComponentUpdate</a:t>
            </a:r>
            <a:r>
              <a:rPr lang="en-US" sz="1000" dirty="0"/>
              <a:t> :  Determines if the render method should run in the subsequent step . Called before  a render. Not called for the initial render. If the render method to execute in the next step  return true, else return false.</a:t>
            </a:r>
          </a:p>
          <a:p>
            <a:pPr algn="just"/>
            <a:endParaRPr lang="en-US" sz="1000" dirty="0"/>
          </a:p>
          <a:p>
            <a:pPr algn="just"/>
            <a:r>
              <a:rPr lang="en-US" sz="1000" b="1" dirty="0" err="1"/>
              <a:t>componentWillUpdate</a:t>
            </a:r>
            <a:r>
              <a:rPr lang="en-US" sz="1000" dirty="0"/>
              <a:t> : Called immediately before a render. </a:t>
            </a:r>
            <a:r>
              <a:rPr lang="en-US" sz="1000" dirty="0" err="1"/>
              <a:t>this.setState</a:t>
            </a:r>
            <a:r>
              <a:rPr lang="en-US" sz="1000" dirty="0"/>
              <a:t>() cannot be used in this method.</a:t>
            </a:r>
          </a:p>
          <a:p>
            <a:pPr algn="just"/>
            <a:endParaRPr lang="en-US" sz="1000" dirty="0"/>
          </a:p>
          <a:p>
            <a:pPr algn="just"/>
            <a:r>
              <a:rPr lang="en-US" sz="1000" b="1" dirty="0" err="1"/>
              <a:t>componentDidUpdate</a:t>
            </a:r>
            <a:r>
              <a:rPr lang="en-US" sz="1000" dirty="0"/>
              <a:t> : Called immediately after a render. </a:t>
            </a:r>
          </a:p>
          <a:p>
            <a:pPr algn="just"/>
            <a:endParaRPr lang="en-US" sz="1000" dirty="0"/>
          </a:p>
          <a:p>
            <a:pPr algn="just"/>
            <a:r>
              <a:rPr lang="en-US" sz="1000" b="1" dirty="0" err="1"/>
              <a:t>componentWillUnmount</a:t>
            </a:r>
            <a:r>
              <a:rPr lang="en-US" sz="1000" dirty="0"/>
              <a:t> : Called immediately before a component is unmounted.</a:t>
            </a: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1212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506660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30799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711868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21875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29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8134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599491"/>
          </a:xfrm>
        </p:spPr>
        <p:txBody>
          <a:bodyPr>
            <a:normAutofit/>
          </a:bodyPr>
          <a:lstStyle/>
          <a:p>
            <a:pPr algn="just"/>
            <a:r>
              <a:rPr lang="en-US" sz="1000" b="1" dirty="0">
                <a:latin typeface="Candara" panose="020E0502030303020204" pitchFamily="34" charset="0"/>
              </a:rPr>
              <a:t>Whenever </a:t>
            </a:r>
            <a:r>
              <a:rPr lang="en-US" sz="1000" b="1" dirty="0" err="1">
                <a:latin typeface="Candara" panose="020E0502030303020204" pitchFamily="34" charset="0"/>
              </a:rPr>
              <a:t>setState</a:t>
            </a:r>
            <a:r>
              <a:rPr lang="en-US" sz="1000" b="1" dirty="0">
                <a:latin typeface="Candara" panose="020E0502030303020204" pitchFamily="34" charset="0"/>
              </a:rPr>
              <a:t> is called, the virtual DOM re-renders, the diff algorithm runs, and the real DOM is updated with the necessary changes.</a:t>
            </a:r>
          </a:p>
          <a:p>
            <a:pPr algn="just"/>
            <a:endParaRPr lang="en-US" sz="1000" dirty="0">
              <a:latin typeface="Candara" panose="020E0502030303020204" pitchFamily="34" charset="0"/>
            </a:endParaRPr>
          </a:p>
          <a:p>
            <a:pPr algn="just"/>
            <a:r>
              <a:rPr lang="en-US" sz="1000" dirty="0">
                <a:latin typeface="Candara" panose="020E0502030303020204" pitchFamily="34" charset="0"/>
              </a:rPr>
              <a:t>React components are </a:t>
            </a:r>
            <a:r>
              <a:rPr lang="en-US" sz="1000" dirty="0" err="1">
                <a:latin typeface="Candara" panose="020E0502030303020204" pitchFamily="34" charset="0"/>
              </a:rPr>
              <a:t>composable</a:t>
            </a:r>
            <a:r>
              <a:rPr lang="en-US" sz="1000" dirty="0">
                <a:latin typeface="Candara" panose="020E0502030303020204" pitchFamily="34" charset="0"/>
              </a:rPr>
              <a:t>(Nested components). As a result, we can have a hierarchy of React components. Imagine that we have a parent React component that has two child components, and each of them in turn has another two child components. All the components are stateful and they can manage their own state.</a:t>
            </a: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It will be difficult to figure out what the last child component in the hierarchy will render if the top component in the hierarchy updates its state. So as a best practice top-level React component are stateful which encapsulate all of the interaction logic, manage the user interface state, and pass that state down the hierarchy to stateless components, using props.</a:t>
            </a:r>
          </a:p>
          <a:p>
            <a:pPr algn="just"/>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018" y="5664696"/>
            <a:ext cx="4069784" cy="1770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3368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pPr algn="just"/>
            <a:r>
              <a:rPr lang="en-US" sz="1000" b="1" u="sng" dirty="0">
                <a:latin typeface="Candara" panose="020E0502030303020204" pitchFamily="34" charset="0"/>
              </a:rPr>
              <a:t>Usage of </a:t>
            </a:r>
            <a:r>
              <a:rPr lang="en-US" sz="1000" b="1" u="sng" dirty="0" err="1">
                <a:latin typeface="Candara" panose="020E0502030303020204" pitchFamily="34" charset="0"/>
              </a:rPr>
              <a:t>Function.prototype.bind</a:t>
            </a:r>
            <a:r>
              <a:rPr lang="en-US" sz="1000" b="1" u="sng" dirty="0">
                <a:latin typeface="Candara" panose="020E0502030303020204" pitchFamily="34" charset="0"/>
              </a:rPr>
              <a:t>()</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this.x</a:t>
            </a:r>
            <a:r>
              <a:rPr lang="en-US" sz="1000" dirty="0">
                <a:latin typeface="Candara" panose="020E0502030303020204" pitchFamily="34" charset="0"/>
              </a:rPr>
              <a:t> = 9; </a:t>
            </a:r>
          </a:p>
          <a:p>
            <a:pPr algn="just"/>
            <a:r>
              <a:rPr lang="en-US" sz="1000" dirty="0" err="1">
                <a:latin typeface="Candara" panose="020E0502030303020204" pitchFamily="34" charset="0"/>
              </a:rPr>
              <a:t>var</a:t>
            </a:r>
            <a:r>
              <a:rPr lang="en-US" sz="1000" dirty="0">
                <a:latin typeface="Candara" panose="020E0502030303020204" pitchFamily="34" charset="0"/>
              </a:rPr>
              <a:t> module = {</a:t>
            </a:r>
          </a:p>
          <a:p>
            <a:pPr algn="just"/>
            <a:r>
              <a:rPr lang="en-US" sz="1000" dirty="0">
                <a:latin typeface="Candara" panose="020E0502030303020204" pitchFamily="34" charset="0"/>
              </a:rPr>
              <a:t>  x: 81,</a:t>
            </a:r>
          </a:p>
          <a:p>
            <a:pPr algn="just"/>
            <a:r>
              <a:rPr lang="en-US" sz="1000" dirty="0">
                <a:latin typeface="Candara" panose="020E0502030303020204" pitchFamily="34" charset="0"/>
              </a:rPr>
              <a:t>  </a:t>
            </a:r>
            <a:r>
              <a:rPr lang="en-US" sz="1000" dirty="0" err="1">
                <a:latin typeface="Candara" panose="020E0502030303020204" pitchFamily="34" charset="0"/>
              </a:rPr>
              <a:t>getX</a:t>
            </a:r>
            <a:r>
              <a:rPr lang="en-US" sz="1000" dirty="0">
                <a:latin typeface="Candara" panose="020E0502030303020204" pitchFamily="34" charset="0"/>
              </a:rPr>
              <a:t>: function() { return </a:t>
            </a:r>
            <a:r>
              <a:rPr lang="en-US" sz="1000" dirty="0" err="1">
                <a:latin typeface="Candara" panose="020E0502030303020204" pitchFamily="34" charset="0"/>
              </a:rPr>
              <a:t>this.x</a:t>
            </a:r>
            <a:r>
              <a:rPr lang="en-US" sz="1000" dirty="0">
                <a:latin typeface="Candara" panose="020E0502030303020204" pitchFamily="34" charset="0"/>
              </a:rPr>
              <a:t>; }</a:t>
            </a:r>
          </a:p>
          <a:p>
            <a:pPr algn="just"/>
            <a:r>
              <a:rPr lang="en-US" sz="1000" dirty="0">
                <a:latin typeface="Candara" panose="020E0502030303020204" pitchFamily="34" charset="0"/>
              </a:rPr>
              <a:t>};</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module.getX</a:t>
            </a:r>
            <a:r>
              <a:rPr lang="en-US" sz="1000" dirty="0">
                <a:latin typeface="Candara" panose="020E0502030303020204" pitchFamily="34" charset="0"/>
              </a:rPr>
              <a:t>(); // 81</a:t>
            </a:r>
          </a:p>
          <a:p>
            <a:pPr algn="just"/>
            <a:endParaRPr lang="en-US" sz="1000" dirty="0">
              <a:latin typeface="Candara" panose="020E0502030303020204" pitchFamily="34" charset="0"/>
            </a:endParaRPr>
          </a:p>
          <a:p>
            <a:pPr algn="just"/>
            <a:r>
              <a:rPr lang="en-US" sz="1000" dirty="0" err="1">
                <a:latin typeface="Candara" panose="020E0502030303020204" pitchFamily="34" charset="0"/>
              </a:rPr>
              <a:t>var</a:t>
            </a:r>
            <a:r>
              <a:rPr lang="en-US" sz="1000" dirty="0">
                <a:latin typeface="Candara" panose="020E0502030303020204" pitchFamily="34" charset="0"/>
              </a:rPr>
              <a:t> </a:t>
            </a:r>
            <a:r>
              <a:rPr lang="en-US" sz="1000" dirty="0" err="1">
                <a:latin typeface="Candara" panose="020E0502030303020204" pitchFamily="34" charset="0"/>
              </a:rPr>
              <a:t>retrieveX</a:t>
            </a:r>
            <a:r>
              <a:rPr lang="en-US" sz="1000" dirty="0">
                <a:latin typeface="Candara" panose="020E0502030303020204" pitchFamily="34" charset="0"/>
              </a:rPr>
              <a:t> = </a:t>
            </a:r>
            <a:r>
              <a:rPr lang="en-US" sz="1000" dirty="0" err="1">
                <a:latin typeface="Candara" panose="020E0502030303020204" pitchFamily="34" charset="0"/>
              </a:rPr>
              <a:t>module.getX</a:t>
            </a:r>
            <a:r>
              <a:rPr lang="en-US" sz="1000" dirty="0">
                <a:latin typeface="Candara" panose="020E0502030303020204" pitchFamily="34" charset="0"/>
              </a:rPr>
              <a:t>;</a:t>
            </a:r>
          </a:p>
          <a:p>
            <a:pPr algn="just"/>
            <a:r>
              <a:rPr lang="en-US" sz="1000" dirty="0" err="1">
                <a:latin typeface="Candara" panose="020E0502030303020204" pitchFamily="34" charset="0"/>
              </a:rPr>
              <a:t>retrieveX</a:t>
            </a:r>
            <a:r>
              <a:rPr lang="en-US" sz="1000" dirty="0">
                <a:latin typeface="Candara" panose="020E0502030303020204" pitchFamily="34" charset="0"/>
              </a:rPr>
              <a:t>(); // 9, because in this case, "this" refers to the global object</a:t>
            </a:r>
          </a:p>
          <a:p>
            <a:pPr algn="just"/>
            <a:endParaRPr lang="en-US" sz="1000" dirty="0">
              <a:latin typeface="Candara" panose="020E0502030303020204" pitchFamily="34" charset="0"/>
            </a:endParaRPr>
          </a:p>
          <a:p>
            <a:pPr algn="just"/>
            <a:r>
              <a:rPr lang="en-US" sz="1000" dirty="0">
                <a:latin typeface="Candara" panose="020E0502030303020204" pitchFamily="34" charset="0"/>
              </a:rPr>
              <a:t>// Create a new function with 'this' bound to module</a:t>
            </a:r>
          </a:p>
          <a:p>
            <a:pPr algn="just"/>
            <a:r>
              <a:rPr lang="en-US" sz="1000" dirty="0" err="1">
                <a:latin typeface="Candara" panose="020E0502030303020204" pitchFamily="34" charset="0"/>
              </a:rPr>
              <a:t>var</a:t>
            </a:r>
            <a:r>
              <a:rPr lang="en-US" sz="1000" dirty="0">
                <a:latin typeface="Candara" panose="020E0502030303020204" pitchFamily="34" charset="0"/>
              </a:rPr>
              <a:t> </a:t>
            </a:r>
            <a:r>
              <a:rPr lang="en-US" sz="1000" dirty="0" err="1">
                <a:latin typeface="Candara" panose="020E0502030303020204" pitchFamily="34" charset="0"/>
              </a:rPr>
              <a:t>boundGetX</a:t>
            </a:r>
            <a:r>
              <a:rPr lang="en-US" sz="1000" dirty="0">
                <a:latin typeface="Candara" panose="020E0502030303020204" pitchFamily="34" charset="0"/>
              </a:rPr>
              <a:t> = </a:t>
            </a:r>
            <a:r>
              <a:rPr lang="en-US" sz="1000" dirty="0" err="1">
                <a:latin typeface="Candara" panose="020E0502030303020204" pitchFamily="34" charset="0"/>
              </a:rPr>
              <a:t>retrieveX.bind</a:t>
            </a:r>
            <a:r>
              <a:rPr lang="en-US" sz="1000" dirty="0">
                <a:latin typeface="Candara" panose="020E0502030303020204" pitchFamily="34" charset="0"/>
              </a:rPr>
              <a:t>(module);</a:t>
            </a:r>
          </a:p>
          <a:p>
            <a:pPr algn="just"/>
            <a:r>
              <a:rPr lang="en-US" sz="1000" dirty="0" err="1">
                <a:latin typeface="Candara" panose="020E0502030303020204" pitchFamily="34" charset="0"/>
              </a:rPr>
              <a:t>boundGetX</a:t>
            </a:r>
            <a:r>
              <a:rPr lang="en-US" sz="1000" dirty="0">
                <a:latin typeface="Candara" panose="020E0502030303020204" pitchFamily="34" charset="0"/>
              </a:rPr>
              <a:t>(); // 81</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0114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000" b="1" dirty="0">
                <a:latin typeface="Candara" panose="020E0502030303020204" pitchFamily="34" charset="0"/>
              </a:rPr>
              <a:t>Note : </a:t>
            </a:r>
            <a:r>
              <a:rPr lang="en-US" sz="1000" b="1" i="1" dirty="0" err="1">
                <a:latin typeface="Candara" panose="020E0502030303020204" pitchFamily="34" charset="0"/>
              </a:rPr>
              <a:t>this.props.children</a:t>
            </a:r>
            <a:r>
              <a:rPr lang="en-US" sz="1000" b="1" i="1" dirty="0">
                <a:latin typeface="Candara" panose="020E0502030303020204" pitchFamily="34" charset="0"/>
              </a:rPr>
              <a:t> </a:t>
            </a:r>
            <a:r>
              <a:rPr lang="en-US" sz="1000" dirty="0">
                <a:latin typeface="Candara" panose="020E0502030303020204" pitchFamily="34" charset="0"/>
              </a:rPr>
              <a:t>is an opaque data structure, use the </a:t>
            </a:r>
            <a:r>
              <a:rPr lang="en-US" sz="1000" dirty="0" err="1">
                <a:latin typeface="Candara" panose="020E0502030303020204" pitchFamily="34" charset="0"/>
              </a:rPr>
              <a:t>React.Children</a:t>
            </a:r>
            <a:r>
              <a:rPr lang="en-US" sz="1000" dirty="0">
                <a:latin typeface="Candara" panose="020E0502030303020204" pitchFamily="34" charset="0"/>
              </a:rPr>
              <a:t> utilities to manipulate them.</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Rounded Rectangle 5"/>
          <p:cNvSpPr/>
          <p:nvPr/>
        </p:nvSpPr>
        <p:spPr>
          <a:xfrm>
            <a:off x="1785392" y="4512568"/>
            <a:ext cx="4680520" cy="2088232"/>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 Props supplied as attributes</a:t>
            </a:r>
          </a:p>
          <a:p>
            <a:r>
              <a:rPr lang="en-US" sz="1000" dirty="0">
                <a:solidFill>
                  <a:schemeClr val="tx1"/>
                </a:solidFill>
                <a:latin typeface="Candara" panose="020E0502030303020204" pitchFamily="34" charset="0"/>
              </a:rPr>
              <a:t>&lt;Sample math={</a:t>
            </a:r>
            <a:r>
              <a:rPr lang="en-US" sz="1000" dirty="0" err="1">
                <a:solidFill>
                  <a:schemeClr val="tx1"/>
                </a:solidFill>
                <a:latin typeface="Candara" panose="020E0502030303020204" pitchFamily="34" charset="0"/>
              </a:rPr>
              <a:t>Math.pow</a:t>
            </a:r>
            <a:r>
              <a:rPr lang="en-US" sz="1000" dirty="0">
                <a:solidFill>
                  <a:schemeClr val="tx1"/>
                </a:solidFill>
                <a:latin typeface="Candara" panose="020E0502030303020204" pitchFamily="34" charset="0"/>
              </a:rPr>
              <a:t>(2,3)} name="Veena Deshpande" /&gt;</a:t>
            </a:r>
          </a:p>
          <a:p>
            <a:endParaRPr lang="en-US" sz="1000" dirty="0">
              <a:solidFill>
                <a:schemeClr val="tx1"/>
              </a:solidFill>
              <a:latin typeface="Candara" panose="020E0502030303020204" pitchFamily="34" charset="0"/>
            </a:endParaRPr>
          </a:p>
          <a:p>
            <a:r>
              <a:rPr lang="en-US" sz="1000" dirty="0">
                <a:solidFill>
                  <a:schemeClr val="tx1"/>
                </a:solidFill>
                <a:latin typeface="Candara" panose="020E0502030303020204" pitchFamily="34" charset="0"/>
              </a:rPr>
              <a:t>// Access Props via the props property</a:t>
            </a:r>
          </a:p>
          <a:p>
            <a:r>
              <a:rPr lang="en-US" sz="1000" dirty="0" err="1">
                <a:solidFill>
                  <a:schemeClr val="tx1"/>
                </a:solidFill>
                <a:latin typeface="Candara" panose="020E0502030303020204" pitchFamily="34" charset="0"/>
              </a:rPr>
              <a:t>this.props.math</a:t>
            </a:r>
            <a:r>
              <a:rPr lang="en-US" sz="1000" dirty="0">
                <a:solidFill>
                  <a:schemeClr val="tx1"/>
                </a:solidFill>
                <a:latin typeface="Candara" panose="020E0502030303020204" pitchFamily="34" charset="0"/>
              </a:rPr>
              <a:t>, this.props.name</a:t>
            </a:r>
          </a:p>
          <a:p>
            <a:endParaRPr lang="en-US" sz="1000" dirty="0">
              <a:solidFill>
                <a:schemeClr val="tx1"/>
              </a:solidFill>
              <a:latin typeface="Candara" panose="020E0502030303020204" pitchFamily="34" charset="0"/>
            </a:endParaRPr>
          </a:p>
          <a:p>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SampleComponent</a:t>
            </a:r>
            <a:r>
              <a:rPr lang="en-US" sz="1000" dirty="0">
                <a:solidFill>
                  <a:schemeClr val="tx1"/>
                </a:solidFill>
                <a:latin typeface="Candara" panose="020E0502030303020204" pitchFamily="34" charset="0"/>
              </a:rPr>
              <a:t> has text "Karthik" has its children which can be  accessed via //</a:t>
            </a:r>
            <a:r>
              <a:rPr lang="en-US" sz="1000" dirty="0" err="1">
                <a:solidFill>
                  <a:schemeClr val="tx1"/>
                </a:solidFill>
                <a:latin typeface="Candara" panose="020E0502030303020204" pitchFamily="34" charset="0"/>
              </a:rPr>
              <a:t>this.props.children</a:t>
            </a:r>
            <a:r>
              <a:rPr lang="en-US" sz="1000" dirty="0">
                <a:solidFill>
                  <a:schemeClr val="tx1"/>
                </a:solidFill>
                <a:latin typeface="Candara" panose="020E0502030303020204" pitchFamily="34" charset="0"/>
              </a:rPr>
              <a:t> in the component</a:t>
            </a:r>
          </a:p>
          <a:p>
            <a:r>
              <a:rPr lang="en-US" sz="1000" dirty="0">
                <a:solidFill>
                  <a:schemeClr val="tx1"/>
                </a:solidFill>
                <a:latin typeface="Candara" panose="020E0502030303020204" pitchFamily="34" charset="0"/>
              </a:rPr>
              <a:t>&lt;</a:t>
            </a:r>
            <a:r>
              <a:rPr lang="en-US" sz="1000" dirty="0" err="1">
                <a:solidFill>
                  <a:schemeClr val="tx1"/>
                </a:solidFill>
                <a:latin typeface="Candara" panose="020E0502030303020204" pitchFamily="34" charset="0"/>
              </a:rPr>
              <a:t>SampleComponent</a:t>
            </a:r>
            <a:r>
              <a:rPr lang="en-US" sz="1000" dirty="0">
                <a:solidFill>
                  <a:schemeClr val="tx1"/>
                </a:solidFill>
                <a:latin typeface="Candara" panose="020E0502030303020204" pitchFamily="34" charset="0"/>
              </a:rPr>
              <a:t>&gt;Karthik&lt;/</a:t>
            </a:r>
            <a:r>
              <a:rPr lang="en-US" sz="1000" dirty="0" err="1">
                <a:solidFill>
                  <a:schemeClr val="tx1"/>
                </a:solidFill>
                <a:latin typeface="Candara" panose="020E0502030303020204" pitchFamily="34" charset="0"/>
              </a:rPr>
              <a:t>SampleComponent</a:t>
            </a:r>
            <a:r>
              <a:rPr lang="en-US" sz="1000" dirty="0">
                <a:solidFill>
                  <a:schemeClr val="tx1"/>
                </a:solidFill>
                <a:latin typeface="Candara" panose="020E0502030303020204" pitchFamily="34" charset="0"/>
              </a:rPr>
              <a:t>&gt;</a:t>
            </a:r>
          </a:p>
          <a:p>
            <a:endParaRPr lang="en-US" sz="1000" dirty="0">
              <a:solidFill>
                <a:schemeClr val="tx1"/>
              </a:solidFill>
              <a:latin typeface="Candara" panose="020E0502030303020204" pitchFamily="34" charset="0"/>
            </a:endParaRPr>
          </a:p>
          <a:p>
            <a:endParaRPr lang="en-US" sz="1000" dirty="0">
              <a:solidFill>
                <a:schemeClr val="tx1"/>
              </a:solidFill>
              <a:latin typeface="Candara" panose="020E0502030303020204" pitchFamily="34" charset="0"/>
            </a:endParaRPr>
          </a:p>
          <a:p>
            <a:endParaRPr lang="en-US" sz="10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14105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2760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Notes Placeholder 2"/>
          <p:cNvSpPr>
            <a:spLocks noGrp="1"/>
          </p:cNvSpPr>
          <p:nvPr>
            <p:ph type="body" idx="3"/>
          </p:nvPr>
        </p:nvSpPr>
        <p:spPr>
          <a:xfrm>
            <a:off x="1713384" y="4305565"/>
            <a:ext cx="4800634" cy="4320540"/>
          </a:xfrm>
        </p:spPr>
        <p:txBody>
          <a:bodyPr>
            <a:normAutofit/>
          </a:bodyPr>
          <a:lstStyle/>
          <a:p>
            <a:pPr algn="just"/>
            <a:r>
              <a:rPr lang="en-US" sz="1000" dirty="0">
                <a:latin typeface="Candara" panose="020E0502030303020204" pitchFamily="34" charset="0"/>
              </a:rPr>
              <a:t>In two way data binding the view is updated when the state changes, and vice versa. For example, when you change a model in AngularJS the view automatically reflects the changes. Also an input field in the view can alter  model. While this works for many apps, it can lead to cascading updates and changing one model may trigger more updates. As the state can be mutated(alter) by both controller and view, sometimes the data flow becomes unpredictable.</a:t>
            </a:r>
          </a:p>
          <a:p>
            <a:pPr algn="just"/>
            <a:endParaRPr lang="en-US" sz="1000" dirty="0">
              <a:latin typeface="Candara" panose="020E0502030303020204" pitchFamily="34" charset="0"/>
            </a:endParaRPr>
          </a:p>
          <a:p>
            <a:pPr algn="just"/>
            <a:r>
              <a:rPr lang="en-US" sz="1000" dirty="0">
                <a:latin typeface="Candara" panose="020E0502030303020204" pitchFamily="34" charset="0"/>
              </a:rPr>
              <a:t>React doesn't encourage bi-directional binding to make sure you are following a clean data flow architecture. The major benefit of this approach is that data flows throughout your app in a single direction and you have better control over it. </a:t>
            </a:r>
          </a:p>
          <a:p>
            <a:pPr algn="just"/>
            <a:endParaRPr lang="en-US" sz="1000" dirty="0">
              <a:latin typeface="Candara" panose="020E0502030303020204" pitchFamily="34" charset="0"/>
            </a:endParaRPr>
          </a:p>
          <a:p>
            <a:pPr algn="just"/>
            <a:r>
              <a:rPr lang="en-US" sz="1000" dirty="0">
                <a:latin typeface="Candara" panose="020E0502030303020204" pitchFamily="34" charset="0"/>
              </a:rPr>
              <a:t>By keeping the data flow unidirectional you keep a single source of truth. Views are just the functions of the application state. Change in the state will change the view. This is way more predictable and gives a clear idea about how different components react to state change.</a:t>
            </a:r>
          </a:p>
        </p:txBody>
      </p:sp>
    </p:spTree>
    <p:extLst>
      <p:ext uri="{BB962C8B-B14F-4D97-AF65-F5344CB8AC3E}">
        <p14:creationId xmlns:p14="http://schemas.microsoft.com/office/powerpoint/2010/main" val="76627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0442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Notes Placeholder 2"/>
          <p:cNvSpPr>
            <a:spLocks noGrp="1"/>
          </p:cNvSpPr>
          <p:nvPr>
            <p:ph type="body" idx="3"/>
          </p:nvPr>
        </p:nvSpPr>
        <p:spPr>
          <a:xfrm>
            <a:off x="1713384" y="4305565"/>
            <a:ext cx="4800634" cy="4320540"/>
          </a:xfrm>
        </p:spPr>
        <p:txBody>
          <a:bodyPr>
            <a:normAutofit/>
          </a:bodyPr>
          <a:lstStyle/>
          <a:p>
            <a:pPr algn="just"/>
            <a:endParaRPr lang="en-US" dirty="0"/>
          </a:p>
        </p:txBody>
      </p:sp>
    </p:spTree>
    <p:extLst>
      <p:ext uri="{BB962C8B-B14F-4D97-AF65-F5344CB8AC3E}">
        <p14:creationId xmlns:p14="http://schemas.microsoft.com/office/powerpoint/2010/main" val="1365271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8.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509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9964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233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37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410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53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07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r:embed="rId14"/>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5" r:id="rId7"/>
    <p:sldLayoutId id="2147483857" r:id="rId8"/>
    <p:sldLayoutId id="2147483858" r:id="rId9"/>
    <p:sldLayoutId id="2147483859" r:id="rId10"/>
    <p:sldLayoutId id="2147483860" r:id="rId11"/>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222131" cy="720725"/>
          </a:xfrm>
        </p:spPr>
        <p:txBody>
          <a:bodyPr>
            <a:normAutofit/>
          </a:bodyPr>
          <a:lstStyle/>
          <a:p>
            <a:pPr lvl="0"/>
            <a:r>
              <a:rPr lang="en-US" sz="3200" dirty="0"/>
              <a:t>State, Life Cycle, and Events</a:t>
            </a:r>
          </a:p>
        </p:txBody>
      </p:sp>
      <p:sp>
        <p:nvSpPr>
          <p:cNvPr id="12" name="Subtitle 11"/>
          <p:cNvSpPr>
            <a:spLocks noGrp="1"/>
          </p:cNvSpPr>
          <p:nvPr>
            <p:ph type="subTitle" idx="1"/>
          </p:nvPr>
        </p:nvSpPr>
        <p:spPr/>
        <p:txBody>
          <a:bodyPr>
            <a:normAutofit/>
          </a:bodyPr>
          <a:lstStyle/>
          <a:p>
            <a:r>
              <a:rPr lang="en-US" sz="2000" b="0" dirty="0"/>
              <a:t>Lesson 05</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22993"/>
            <a:ext cx="7344816" cy="4164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367114"/>
            <a:ext cx="75438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1200" dirty="0">
                <a:solidFill>
                  <a:srgbClr val="00264A"/>
                </a:solidFill>
              </a:rPr>
              <a:t>React Fundamentals</a:t>
            </a:r>
            <a:br>
              <a:rPr lang="en-US" dirty="0">
                <a:solidFill>
                  <a:srgbClr val="00264A"/>
                </a:solidFill>
              </a:rPr>
            </a:br>
            <a:r>
              <a:rPr lang="en-US" dirty="0">
                <a:solidFill>
                  <a:srgbClr val="00264A"/>
                </a:solidFill>
              </a:rPr>
              <a:t>props or state?</a:t>
            </a:r>
            <a:endParaRPr lang="en-US" dirty="0"/>
          </a:p>
        </p:txBody>
      </p:sp>
    </p:spTree>
    <p:extLst>
      <p:ext uri="{BB962C8B-B14F-4D97-AF65-F5344CB8AC3E}">
        <p14:creationId xmlns:p14="http://schemas.microsoft.com/office/powerpoint/2010/main" val="104030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631784" y="1208172"/>
            <a:ext cx="3662126" cy="4989752"/>
            <a:chOff x="107504" y="1095127"/>
            <a:chExt cx="4104456" cy="5286201"/>
          </a:xfrm>
        </p:grpSpPr>
        <p:sp>
          <p:nvSpPr>
            <p:cNvPr id="2" name="Rounded Rectangle 1"/>
            <p:cNvSpPr/>
            <p:nvPr/>
          </p:nvSpPr>
          <p:spPr>
            <a:xfrm>
              <a:off x="421258" y="2023458"/>
              <a:ext cx="1368152" cy="576064"/>
            </a:xfrm>
            <a:prstGeom prst="round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Props</a:t>
              </a:r>
            </a:p>
          </p:txBody>
        </p:sp>
        <p:sp>
          <p:nvSpPr>
            <p:cNvPr id="6" name="Rounded Rectangle 5"/>
            <p:cNvSpPr/>
            <p:nvPr/>
          </p:nvSpPr>
          <p:spPr>
            <a:xfrm>
              <a:off x="2401478" y="2023458"/>
              <a:ext cx="1368152" cy="576064"/>
            </a:xfrm>
            <a:prstGeom prst="round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State</a:t>
              </a:r>
            </a:p>
          </p:txBody>
        </p:sp>
        <p:sp>
          <p:nvSpPr>
            <p:cNvPr id="8" name="Rounded Rectangle 7"/>
            <p:cNvSpPr/>
            <p:nvPr/>
          </p:nvSpPr>
          <p:spPr>
            <a:xfrm>
              <a:off x="1465374" y="2959563"/>
              <a:ext cx="1368152" cy="576063"/>
            </a:xfrm>
            <a:prstGeom prst="round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Render</a:t>
              </a:r>
            </a:p>
          </p:txBody>
        </p:sp>
        <p:sp>
          <p:nvSpPr>
            <p:cNvPr id="9" name="Rounded Rectangle 8"/>
            <p:cNvSpPr/>
            <p:nvPr/>
          </p:nvSpPr>
          <p:spPr>
            <a:xfrm>
              <a:off x="1465374" y="5661248"/>
              <a:ext cx="1368152" cy="540635"/>
            </a:xfrm>
            <a:prstGeom prst="round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DOM</a:t>
              </a:r>
            </a:p>
          </p:txBody>
        </p:sp>
        <p:cxnSp>
          <p:nvCxnSpPr>
            <p:cNvPr id="10" name="Straight Arrow Connector 9"/>
            <p:cNvCxnSpPr>
              <a:stCxn id="2" idx="2"/>
              <a:endCxn id="8" idx="0"/>
            </p:cNvCxnSpPr>
            <p:nvPr/>
          </p:nvCxnSpPr>
          <p:spPr>
            <a:xfrm>
              <a:off x="1105334" y="2599522"/>
              <a:ext cx="1044116" cy="360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a:off x="2149450" y="2599522"/>
              <a:ext cx="936104" cy="360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6" idx="3"/>
            </p:cNvCxnSpPr>
            <p:nvPr/>
          </p:nvCxnSpPr>
          <p:spPr>
            <a:xfrm rot="5400000" flipH="1" flipV="1">
              <a:off x="1014343" y="3446597"/>
              <a:ext cx="3890393" cy="1620180"/>
            </a:xfrm>
            <a:prstGeom prst="bentConnector4">
              <a:avLst>
                <a:gd name="adj1" fmla="val -5876"/>
                <a:gd name="adj2" fmla="val 11411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86839" y="6011996"/>
              <a:ext cx="837089" cy="369332"/>
            </a:xfrm>
            <a:prstGeom prst="rect">
              <a:avLst/>
            </a:prstGeom>
            <a:noFill/>
          </p:spPr>
          <p:txBody>
            <a:bodyPr wrap="none" rtlCol="0">
              <a:spAutoFit/>
            </a:bodyPr>
            <a:lstStyle/>
            <a:p>
              <a:r>
                <a:rPr lang="en-US" dirty="0">
                  <a:latin typeface="Candara" panose="020E0502030303020204" pitchFamily="34" charset="0"/>
                </a:rPr>
                <a:t>events</a:t>
              </a:r>
            </a:p>
          </p:txBody>
        </p:sp>
        <p:sp>
          <p:nvSpPr>
            <p:cNvPr id="28" name="Rectangle 27"/>
            <p:cNvSpPr/>
            <p:nvPr/>
          </p:nvSpPr>
          <p:spPr>
            <a:xfrm>
              <a:off x="227026" y="1095127"/>
              <a:ext cx="3984934" cy="461665"/>
            </a:xfrm>
            <a:prstGeom prst="rect">
              <a:avLst/>
            </a:prstGeom>
            <a:noFill/>
          </p:spPr>
          <p:txBody>
            <a:bodyPr wrap="square" lIns="91440" tIns="45720" rIns="91440" bIns="45720">
              <a:spAutoFit/>
            </a:bodyPr>
            <a:lstStyle/>
            <a:p>
              <a:pPr algn="ct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ndara" panose="020E0502030303020204" pitchFamily="34" charset="0"/>
                </a:rPr>
                <a:t>Model + Component = DOM</a:t>
              </a:r>
            </a:p>
          </p:txBody>
        </p:sp>
        <p:sp>
          <p:nvSpPr>
            <p:cNvPr id="46" name="Rounded Rectangle 45"/>
            <p:cNvSpPr/>
            <p:nvPr/>
          </p:nvSpPr>
          <p:spPr>
            <a:xfrm>
              <a:off x="1465373" y="3873827"/>
              <a:ext cx="1368152" cy="648072"/>
            </a:xfrm>
            <a:prstGeom prst="roundRect">
              <a:avLst/>
            </a:prstGeom>
            <a:solidFill>
              <a:schemeClr val="accent5">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ndara" panose="020E0502030303020204" pitchFamily="34" charset="0"/>
                </a:rPr>
                <a:t>Virtual DOM</a:t>
              </a:r>
            </a:p>
          </p:txBody>
        </p:sp>
        <p:cxnSp>
          <p:nvCxnSpPr>
            <p:cNvPr id="63" name="Straight Arrow Connector 62"/>
            <p:cNvCxnSpPr>
              <a:stCxn id="8" idx="2"/>
              <a:endCxn id="46" idx="0"/>
            </p:cNvCxnSpPr>
            <p:nvPr/>
          </p:nvCxnSpPr>
          <p:spPr>
            <a:xfrm flipH="1">
              <a:off x="2149449" y="3535626"/>
              <a:ext cx="1" cy="338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1908986" y="4869160"/>
              <a:ext cx="455805" cy="468052"/>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2" descr="https://cdn.auth0.com/blog/react-js/reac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884874"/>
              <a:ext cx="475090" cy="475090"/>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p:cNvCxnSpPr>
              <a:stCxn id="46" idx="2"/>
              <a:endCxn id="71" idx="0"/>
            </p:cNvCxnSpPr>
            <p:nvPr/>
          </p:nvCxnSpPr>
          <p:spPr>
            <a:xfrm flipH="1">
              <a:off x="2136889" y="4521899"/>
              <a:ext cx="12560" cy="3472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1" idx="4"/>
              <a:endCxn id="9" idx="0"/>
            </p:cNvCxnSpPr>
            <p:nvPr/>
          </p:nvCxnSpPr>
          <p:spPr>
            <a:xfrm>
              <a:off x="2136889" y="5337212"/>
              <a:ext cx="12561"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7504" y="4933037"/>
              <a:ext cx="1943533" cy="338554"/>
            </a:xfrm>
            <a:prstGeom prst="rect">
              <a:avLst/>
            </a:prstGeom>
            <a:noFill/>
          </p:spPr>
          <p:txBody>
            <a:bodyPr wrap="square" rtlCol="0">
              <a:spAutoFit/>
            </a:bodyPr>
            <a:lstStyle/>
            <a:p>
              <a:r>
                <a:rPr lang="en-US" sz="1600" dirty="0">
                  <a:latin typeface="Candara" panose="020E0502030303020204" pitchFamily="34" charset="0"/>
                </a:rPr>
                <a:t>React reconciliation</a:t>
              </a:r>
            </a:p>
          </p:txBody>
        </p:sp>
      </p:grpSp>
      <p:sp>
        <p:nvSpPr>
          <p:cNvPr id="3" name="Title 2"/>
          <p:cNvSpPr>
            <a:spLocks noGrp="1"/>
          </p:cNvSpPr>
          <p:nvPr>
            <p:ph type="title"/>
          </p:nvPr>
        </p:nvSpPr>
        <p:spPr/>
        <p:txBody>
          <a:bodyPr/>
          <a:lstStyle/>
          <a:p>
            <a:r>
              <a:rPr lang="en-US" sz="1200" dirty="0">
                <a:solidFill>
                  <a:srgbClr val="00264A"/>
                </a:solidFill>
              </a:rPr>
              <a:t>React Fundamentals</a:t>
            </a:r>
            <a:br>
              <a:rPr lang="en-US" dirty="0">
                <a:solidFill>
                  <a:srgbClr val="00264A"/>
                </a:solidFill>
              </a:rPr>
            </a:br>
            <a:r>
              <a:rPr lang="en-US" dirty="0">
                <a:solidFill>
                  <a:srgbClr val="00264A"/>
                </a:solidFill>
              </a:rPr>
              <a:t>React Architecture</a:t>
            </a:r>
            <a:endParaRPr lang="en-US" dirty="0"/>
          </a:p>
        </p:txBody>
      </p:sp>
      <p:sp>
        <p:nvSpPr>
          <p:cNvPr id="5" name="Content Placeholder 4"/>
          <p:cNvSpPr>
            <a:spLocks noGrp="1"/>
          </p:cNvSpPr>
          <p:nvPr>
            <p:ph sz="quarter" idx="11"/>
          </p:nvPr>
        </p:nvSpPr>
        <p:spPr/>
        <p:txBody>
          <a:bodyPr/>
          <a:lstStyle/>
          <a:p>
            <a:r>
              <a:rPr lang="en-US" sz="1600" dirty="0"/>
              <a:t>React component receives input either through Props / States; Props and States collectively represents the model.</a:t>
            </a:r>
          </a:p>
          <a:p>
            <a:r>
              <a:rPr lang="en-US" sz="1600" dirty="0"/>
              <a:t>DOM is the direct result of rendering the model; rendered DOM will be always the same as model, so DOM can be changed by changing the model.</a:t>
            </a:r>
          </a:p>
          <a:p>
            <a:r>
              <a:rPr lang="en-US" sz="1600" dirty="0"/>
              <a:t>DOM can generate events once it is rendered which can be passed to the component state. Based on the state change it triggers another render cycle.</a:t>
            </a:r>
          </a:p>
          <a:p>
            <a:r>
              <a:rPr lang="en-US" sz="1600" dirty="0"/>
              <a:t>Component Render function updates virtual DOM, then React compares Virtual DOM with the current state of the real DOM and update in an efficient manner.</a:t>
            </a:r>
          </a:p>
          <a:p>
            <a:endParaRPr lang="en-US" sz="1600" dirty="0"/>
          </a:p>
        </p:txBody>
      </p:sp>
    </p:spTree>
    <p:extLst>
      <p:ext uri="{BB962C8B-B14F-4D97-AF65-F5344CB8AC3E}">
        <p14:creationId xmlns:p14="http://schemas.microsoft.com/office/powerpoint/2010/main" val="204226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5576" y="3634678"/>
          <a:ext cx="7632848" cy="2536758"/>
        </p:xfrm>
        <a:graphic>
          <a:graphicData uri="http://schemas.openxmlformats.org/drawingml/2006/table">
            <a:tbl>
              <a:tblPr firstRow="1" bandRow="1">
                <a:tableStyleId>{5C22544A-7EE6-4342-B048-85BDC9FD1C3A}</a:tableStyleId>
              </a:tblPr>
              <a:tblGrid>
                <a:gridCol w="1673870">
                  <a:extLst>
                    <a:ext uri="{9D8B030D-6E8A-4147-A177-3AD203B41FA5}">
                      <a16:colId xmlns:a16="http://schemas.microsoft.com/office/drawing/2014/main" val="20000"/>
                    </a:ext>
                  </a:extLst>
                </a:gridCol>
                <a:gridCol w="2111013">
                  <a:extLst>
                    <a:ext uri="{9D8B030D-6E8A-4147-A177-3AD203B41FA5}">
                      <a16:colId xmlns:a16="http://schemas.microsoft.com/office/drawing/2014/main" val="20001"/>
                    </a:ext>
                  </a:extLst>
                </a:gridCol>
                <a:gridCol w="1955523">
                  <a:extLst>
                    <a:ext uri="{9D8B030D-6E8A-4147-A177-3AD203B41FA5}">
                      <a16:colId xmlns:a16="http://schemas.microsoft.com/office/drawing/2014/main" val="20002"/>
                    </a:ext>
                  </a:extLst>
                </a:gridCol>
                <a:gridCol w="1892442">
                  <a:extLst>
                    <a:ext uri="{9D8B030D-6E8A-4147-A177-3AD203B41FA5}">
                      <a16:colId xmlns:a16="http://schemas.microsoft.com/office/drawing/2014/main" val="20003"/>
                    </a:ext>
                  </a:extLst>
                </a:gridCol>
              </a:tblGrid>
              <a:tr h="350286">
                <a:tc>
                  <a:txBody>
                    <a:bodyPr/>
                    <a:lstStyle/>
                    <a:p>
                      <a:pPr algn="ctr"/>
                      <a:r>
                        <a:rPr lang="en-US" sz="1200" b="1" dirty="0">
                          <a:latin typeface="Candara" panose="020E0502030303020204" pitchFamily="34" charset="0"/>
                        </a:rPr>
                        <a:t>Initialization</a:t>
                      </a:r>
                    </a:p>
                  </a:txBody>
                  <a:tcPr/>
                </a:tc>
                <a:tc gridSpan="2">
                  <a:txBody>
                    <a:bodyPr/>
                    <a:lstStyle/>
                    <a:p>
                      <a:pPr algn="ctr"/>
                      <a:r>
                        <a:rPr lang="en-US" sz="1200" b="1" dirty="0">
                          <a:latin typeface="Candara" panose="020E0502030303020204" pitchFamily="34" charset="0"/>
                        </a:rPr>
                        <a:t>Update</a:t>
                      </a:r>
                    </a:p>
                  </a:txBody>
                  <a:tcPr/>
                </a:tc>
                <a:tc hMerge="1">
                  <a:txBody>
                    <a:bodyPr/>
                    <a:lstStyle/>
                    <a:p>
                      <a:endParaRPr lang="en-US" dirty="0"/>
                    </a:p>
                  </a:txBody>
                  <a:tcPr/>
                </a:tc>
                <a:tc>
                  <a:txBody>
                    <a:bodyPr/>
                    <a:lstStyle/>
                    <a:p>
                      <a:pPr algn="ctr"/>
                      <a:r>
                        <a:rPr lang="en-US" sz="1200" b="1" dirty="0" err="1">
                          <a:latin typeface="Candara" panose="020E0502030303020204" pitchFamily="34" charset="0"/>
                        </a:rPr>
                        <a:t>UnMounting</a:t>
                      </a:r>
                      <a:endParaRPr lang="en-US" sz="1200" b="1" dirty="0">
                        <a:latin typeface="Candara" panose="020E0502030303020204" pitchFamily="34" charset="0"/>
                      </a:endParaRPr>
                    </a:p>
                  </a:txBody>
                  <a:tcPr/>
                </a:tc>
                <a:extLst>
                  <a:ext uri="{0D108BD9-81ED-4DB2-BD59-A6C34878D82A}">
                    <a16:rowId xmlns:a16="http://schemas.microsoft.com/office/drawing/2014/main" val="10000"/>
                  </a:ext>
                </a:extLst>
              </a:tr>
              <a:tr h="350286">
                <a:tc>
                  <a:txBody>
                    <a:bodyPr/>
                    <a:lstStyle/>
                    <a:p>
                      <a:pPr algn="ctr"/>
                      <a:r>
                        <a:rPr lang="en-US" sz="1200" b="0" dirty="0">
                          <a:latin typeface="Candara" panose="020E0502030303020204" pitchFamily="34" charset="0"/>
                        </a:rPr>
                        <a:t>Initial Render </a:t>
                      </a:r>
                      <a:r>
                        <a:rPr lang="en-US" sz="1200" b="0" dirty="0">
                          <a:latin typeface="Candara" panose="020E0502030303020204" pitchFamily="34" charset="0"/>
                          <a:sym typeface="Wingdings"/>
                        </a:rPr>
                        <a:t></a:t>
                      </a:r>
                      <a:endParaRPr lang="en-US" sz="1200" b="0" dirty="0">
                        <a:latin typeface="Candara" panose="020E0502030303020204" pitchFamily="34" charset="0"/>
                      </a:endParaRPr>
                    </a:p>
                  </a:txBody>
                  <a:tcPr/>
                </a:tc>
                <a:tc>
                  <a:txBody>
                    <a:bodyPr/>
                    <a:lstStyle/>
                    <a:p>
                      <a:pPr algn="ctr"/>
                      <a:r>
                        <a:rPr lang="en-US" sz="1200" b="0" dirty="0">
                          <a:latin typeface="Candara" panose="020E0502030303020204" pitchFamily="34" charset="0"/>
                        </a:rPr>
                        <a:t>Props Change </a:t>
                      </a:r>
                      <a:r>
                        <a:rPr lang="en-US" sz="1200" b="0" dirty="0">
                          <a:latin typeface="Candara" panose="020E0502030303020204" pitchFamily="34" charset="0"/>
                          <a:sym typeface="Wingdings"/>
                        </a:rPr>
                        <a:t></a:t>
                      </a:r>
                      <a:endParaRPr lang="en-US" sz="1200" b="0" dirty="0">
                        <a:latin typeface="Candara" panose="020E0502030303020204" pitchFamily="34" charset="0"/>
                      </a:endParaRPr>
                    </a:p>
                  </a:txBody>
                  <a:tcPr/>
                </a:tc>
                <a:tc>
                  <a:txBody>
                    <a:bodyPr/>
                    <a:lstStyle/>
                    <a:p>
                      <a:pPr algn="ctr"/>
                      <a:r>
                        <a:rPr lang="en-US" sz="1200" b="0" dirty="0">
                          <a:latin typeface="Candara" panose="020E0502030303020204" pitchFamily="34" charset="0"/>
                        </a:rPr>
                        <a:t>State Change </a:t>
                      </a:r>
                      <a:r>
                        <a:rPr lang="en-US" sz="1200" b="0" dirty="0">
                          <a:latin typeface="Candara" panose="020E0502030303020204" pitchFamily="34" charset="0"/>
                          <a:sym typeface="Wingdings"/>
                        </a:rPr>
                        <a:t></a:t>
                      </a:r>
                      <a:endParaRPr lang="en-US" sz="1200" b="0" dirty="0">
                        <a:latin typeface="Candara" panose="020E0502030303020204" pitchFamily="34" charset="0"/>
                      </a:endParaRPr>
                    </a:p>
                  </a:txBody>
                  <a:tcPr/>
                </a:tc>
                <a:tc>
                  <a:txBody>
                    <a:bodyPr/>
                    <a:lstStyle/>
                    <a:p>
                      <a:pPr algn="ctr"/>
                      <a:r>
                        <a:rPr lang="en-US" sz="1200" b="0" dirty="0">
                          <a:latin typeface="Candara" panose="020E0502030303020204" pitchFamily="34" charset="0"/>
                        </a:rPr>
                        <a:t>Unmount </a:t>
                      </a:r>
                      <a:r>
                        <a:rPr lang="en-US" sz="1200" b="0" dirty="0">
                          <a:latin typeface="Candara" panose="020E0502030303020204" pitchFamily="34" charset="0"/>
                          <a:sym typeface="Wingdings"/>
                        </a:rPr>
                        <a:t></a:t>
                      </a:r>
                      <a:endParaRPr lang="en-US" sz="1200" b="0" dirty="0">
                        <a:latin typeface="Candara" panose="020E0502030303020204" pitchFamily="34" charset="0"/>
                      </a:endParaRPr>
                    </a:p>
                  </a:txBody>
                  <a:tcPr/>
                </a:tc>
                <a:extLst>
                  <a:ext uri="{0D108BD9-81ED-4DB2-BD59-A6C34878D82A}">
                    <a16:rowId xmlns:a16="http://schemas.microsoft.com/office/drawing/2014/main" val="10001"/>
                  </a:ext>
                </a:extLst>
              </a:tr>
              <a:tr h="388674">
                <a:tc>
                  <a:txBody>
                    <a:bodyPr/>
                    <a:lstStyle/>
                    <a:p>
                      <a:r>
                        <a:rPr lang="en-US" sz="1050" b="1" dirty="0" err="1">
                          <a:latin typeface="Candara" panose="020E0502030303020204" pitchFamily="34" charset="0"/>
                        </a:rPr>
                        <a:t>getDefaultProps</a:t>
                      </a:r>
                      <a:r>
                        <a:rPr lang="en-US" sz="1050" b="1" dirty="0">
                          <a:latin typeface="Candara" panose="020E0502030303020204" pitchFamily="34" charset="0"/>
                        </a:rPr>
                        <a:t>*</a:t>
                      </a:r>
                    </a:p>
                  </a:txBody>
                  <a:tcPr/>
                </a:tc>
                <a:tc>
                  <a:txBody>
                    <a:bodyPr/>
                    <a:lstStyle/>
                    <a:p>
                      <a:pPr marL="0" algn="l" defTabSz="914400" rtl="0" eaLnBrk="1" latinLnBrk="0" hangingPunct="1"/>
                      <a:r>
                        <a:rPr lang="en-US" sz="1050" b="1" kern="1200" dirty="0" err="1">
                          <a:solidFill>
                            <a:schemeClr val="dk1"/>
                          </a:solidFill>
                          <a:latin typeface="Candara" panose="020E0502030303020204" pitchFamily="34" charset="0"/>
                          <a:ea typeface="+mn-ea"/>
                          <a:cs typeface="+mn-cs"/>
                        </a:rPr>
                        <a:t>componentWillReceiveProps</a:t>
                      </a:r>
                      <a:endParaRPr lang="en-US" sz="1050" b="1" kern="1200" dirty="0">
                        <a:solidFill>
                          <a:schemeClr val="dk1"/>
                        </a:solidFill>
                        <a:latin typeface="Candara" panose="020E050203030302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err="1">
                          <a:solidFill>
                            <a:schemeClr val="dk1"/>
                          </a:solidFill>
                          <a:latin typeface="Candara" panose="020E0502030303020204" pitchFamily="34" charset="0"/>
                          <a:ea typeface="+mn-ea"/>
                          <a:cs typeface="+mn-cs"/>
                        </a:rPr>
                        <a:t>shouldComponentUpdate</a:t>
                      </a:r>
                      <a:endParaRPr lang="en-US" sz="1050" b="1" kern="1200" dirty="0">
                        <a:solidFill>
                          <a:schemeClr val="dk1"/>
                        </a:solidFill>
                        <a:latin typeface="Candara" panose="020E0502030303020204" pitchFamily="34" charset="0"/>
                        <a:ea typeface="+mn-ea"/>
                        <a:cs typeface="+mn-cs"/>
                      </a:endParaRPr>
                    </a:p>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tc>
                  <a:txBody>
                    <a:bodyPr/>
                    <a:lstStyle/>
                    <a:p>
                      <a:pPr marL="0" algn="l" defTabSz="914400" rtl="0" eaLnBrk="1" latinLnBrk="0" hangingPunct="1"/>
                      <a:r>
                        <a:rPr lang="en-US" sz="1050" b="1" dirty="0" err="1">
                          <a:latin typeface="Candara" panose="020E0502030303020204" pitchFamily="34" charset="0"/>
                        </a:rPr>
                        <a:t>componentWillUnmount</a:t>
                      </a:r>
                      <a:endParaRPr lang="en-US" sz="1050" b="1" kern="1200" dirty="0">
                        <a:solidFill>
                          <a:schemeClr val="dk1"/>
                        </a:solidFill>
                        <a:latin typeface="Candara" panose="020E0502030303020204" pitchFamily="34" charset="0"/>
                        <a:ea typeface="+mn-ea"/>
                        <a:cs typeface="+mn-cs"/>
                      </a:endParaRPr>
                    </a:p>
                  </a:txBody>
                  <a:tcPr/>
                </a:tc>
                <a:extLst>
                  <a:ext uri="{0D108BD9-81ED-4DB2-BD59-A6C34878D82A}">
                    <a16:rowId xmlns:a16="http://schemas.microsoft.com/office/drawing/2014/main" val="10002"/>
                  </a:ext>
                </a:extLst>
              </a:tr>
              <a:tr h="388674">
                <a:tc>
                  <a:txBody>
                    <a:bodyPr/>
                    <a:lstStyle/>
                    <a:p>
                      <a:r>
                        <a:rPr lang="en-US" sz="1050" b="1" dirty="0" err="1">
                          <a:latin typeface="Candara" panose="020E0502030303020204" pitchFamily="34" charset="0"/>
                        </a:rPr>
                        <a:t>getInitialState</a:t>
                      </a:r>
                      <a:endParaRPr lang="en-US" sz="1050" b="1" dirty="0">
                        <a:latin typeface="Candara" panose="020E0502030303020204" pitchFamily="34" charset="0"/>
                      </a:endParaRPr>
                    </a:p>
                  </a:txBody>
                  <a:tcPr/>
                </a:tc>
                <a:tc>
                  <a:txBody>
                    <a:bodyPr/>
                    <a:lstStyle/>
                    <a:p>
                      <a:pPr marL="0" algn="l" defTabSz="914400" rtl="0" eaLnBrk="1" latinLnBrk="0" hangingPunct="1"/>
                      <a:r>
                        <a:rPr lang="en-US" sz="1050" b="1" kern="1200" dirty="0" err="1">
                          <a:solidFill>
                            <a:schemeClr val="dk1"/>
                          </a:solidFill>
                          <a:latin typeface="Candara" panose="020E0502030303020204" pitchFamily="34" charset="0"/>
                          <a:ea typeface="+mn-ea"/>
                          <a:cs typeface="+mn-cs"/>
                        </a:rPr>
                        <a:t>shouldComponentUpdate</a:t>
                      </a:r>
                      <a:endParaRPr lang="en-US" sz="1050" b="1" kern="1200" dirty="0">
                        <a:solidFill>
                          <a:schemeClr val="dk1"/>
                        </a:solidFill>
                        <a:latin typeface="Candara" panose="020E050203030302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err="1">
                          <a:solidFill>
                            <a:schemeClr val="dk1"/>
                          </a:solidFill>
                          <a:latin typeface="Candara" panose="020E0502030303020204" pitchFamily="34" charset="0"/>
                          <a:ea typeface="+mn-ea"/>
                          <a:cs typeface="+mn-cs"/>
                        </a:rPr>
                        <a:t>componentWillUpdate</a:t>
                      </a:r>
                      <a:endParaRPr lang="en-US" sz="1050" b="1" kern="1200" dirty="0">
                        <a:solidFill>
                          <a:schemeClr val="dk1"/>
                        </a:solidFill>
                        <a:latin typeface="Candara" panose="020E0502030303020204" pitchFamily="34" charset="0"/>
                        <a:ea typeface="+mn-ea"/>
                        <a:cs typeface="+mn-cs"/>
                      </a:endParaRPr>
                    </a:p>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tc>
                  <a:txBody>
                    <a:bodyPr/>
                    <a:lstStyle/>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extLst>
                  <a:ext uri="{0D108BD9-81ED-4DB2-BD59-A6C34878D82A}">
                    <a16:rowId xmlns:a16="http://schemas.microsoft.com/office/drawing/2014/main" val="10003"/>
                  </a:ext>
                </a:extLst>
              </a:tr>
              <a:tr h="350286">
                <a:tc>
                  <a:txBody>
                    <a:bodyPr/>
                    <a:lstStyle/>
                    <a:p>
                      <a:r>
                        <a:rPr lang="en-US" sz="1050" b="1" dirty="0" err="1">
                          <a:latin typeface="Candara" panose="020E0502030303020204" pitchFamily="34" charset="0"/>
                        </a:rPr>
                        <a:t>componentWill</a:t>
                      </a:r>
                      <a:r>
                        <a:rPr lang="en-US" sz="1050" b="1" baseline="0" dirty="0" err="1">
                          <a:latin typeface="Candara" panose="020E0502030303020204" pitchFamily="34" charset="0"/>
                        </a:rPr>
                        <a:t>Mount</a:t>
                      </a:r>
                      <a:endParaRPr lang="en-US" sz="1050" b="1" dirty="0">
                        <a:latin typeface="Candara" panose="020E0502030303020204" pitchFamily="34" charset="0"/>
                      </a:endParaRPr>
                    </a:p>
                  </a:txBody>
                  <a:tcPr/>
                </a:tc>
                <a:tc>
                  <a:txBody>
                    <a:bodyPr/>
                    <a:lstStyle/>
                    <a:p>
                      <a:pPr marL="0" algn="l" defTabSz="914400" rtl="0" eaLnBrk="1" latinLnBrk="0" hangingPunct="1"/>
                      <a:r>
                        <a:rPr lang="en-US" sz="1050" b="1" kern="1200" dirty="0" err="1">
                          <a:solidFill>
                            <a:schemeClr val="dk1"/>
                          </a:solidFill>
                          <a:latin typeface="Candara" panose="020E0502030303020204" pitchFamily="34" charset="0"/>
                          <a:ea typeface="+mn-ea"/>
                          <a:cs typeface="+mn-cs"/>
                        </a:rPr>
                        <a:t>componentWillUpdate</a:t>
                      </a:r>
                      <a:endParaRPr lang="en-US" sz="1050" b="1" kern="1200" dirty="0">
                        <a:solidFill>
                          <a:schemeClr val="dk1"/>
                        </a:solidFill>
                        <a:latin typeface="Candara" panose="020E0502030303020204" pitchFamily="34" charset="0"/>
                        <a:ea typeface="+mn-ea"/>
                        <a:cs typeface="+mn-cs"/>
                      </a:endParaRPr>
                    </a:p>
                  </a:txBody>
                  <a:tcPr/>
                </a:tc>
                <a:tc>
                  <a:txBody>
                    <a:bodyPr/>
                    <a:lstStyle/>
                    <a:p>
                      <a:pPr marL="0" algn="l" defTabSz="914400" rtl="0" eaLnBrk="1" latinLnBrk="0" hangingPunct="1"/>
                      <a:r>
                        <a:rPr lang="en-US" sz="1050" b="1" kern="1200" dirty="0">
                          <a:solidFill>
                            <a:schemeClr val="dk1"/>
                          </a:solidFill>
                          <a:latin typeface="Candara" panose="020E0502030303020204" pitchFamily="34" charset="0"/>
                          <a:ea typeface="+mn-ea"/>
                          <a:cs typeface="+mn-cs"/>
                        </a:rPr>
                        <a:t>render</a:t>
                      </a:r>
                    </a:p>
                  </a:txBody>
                  <a:tcPr/>
                </a:tc>
                <a:tc>
                  <a:txBody>
                    <a:bodyPr/>
                    <a:lstStyle/>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extLst>
                  <a:ext uri="{0D108BD9-81ED-4DB2-BD59-A6C34878D82A}">
                    <a16:rowId xmlns:a16="http://schemas.microsoft.com/office/drawing/2014/main" val="10004"/>
                  </a:ext>
                </a:extLst>
              </a:tr>
              <a:tr h="388674">
                <a:tc>
                  <a:txBody>
                    <a:bodyPr/>
                    <a:lstStyle/>
                    <a:p>
                      <a:r>
                        <a:rPr lang="en-US" sz="1050" b="1" dirty="0">
                          <a:latin typeface="Candara" panose="020E0502030303020204" pitchFamily="34" charset="0"/>
                        </a:rPr>
                        <a:t>render</a:t>
                      </a:r>
                    </a:p>
                  </a:txBody>
                  <a:tcPr/>
                </a:tc>
                <a:tc>
                  <a:txBody>
                    <a:bodyPr/>
                    <a:lstStyle/>
                    <a:p>
                      <a:pPr marL="0" algn="l" defTabSz="914400" rtl="0" eaLnBrk="1" latinLnBrk="0" hangingPunct="1"/>
                      <a:r>
                        <a:rPr lang="en-US" sz="1050" b="1" kern="1200" dirty="0">
                          <a:solidFill>
                            <a:schemeClr val="dk1"/>
                          </a:solidFill>
                          <a:latin typeface="Candara" panose="020E0502030303020204" pitchFamily="34" charset="0"/>
                          <a:ea typeface="+mn-ea"/>
                          <a:cs typeface="+mn-cs"/>
                        </a:rPr>
                        <a:t>render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err="1">
                          <a:solidFill>
                            <a:schemeClr val="dk1"/>
                          </a:solidFill>
                          <a:latin typeface="Candara" panose="020E0502030303020204" pitchFamily="34" charset="0"/>
                          <a:ea typeface="+mn-ea"/>
                          <a:cs typeface="+mn-cs"/>
                        </a:rPr>
                        <a:t>componentDidUpdate</a:t>
                      </a:r>
                      <a:endParaRPr lang="en-US" sz="1050" b="1" kern="1200" dirty="0">
                        <a:solidFill>
                          <a:schemeClr val="dk1"/>
                        </a:solidFill>
                        <a:latin typeface="Candara" panose="020E0502030303020204" pitchFamily="34" charset="0"/>
                        <a:ea typeface="+mn-ea"/>
                        <a:cs typeface="+mn-cs"/>
                      </a:endParaRPr>
                    </a:p>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tc>
                  <a:txBody>
                    <a:bodyPr/>
                    <a:lstStyle/>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extLst>
                  <a:ext uri="{0D108BD9-81ED-4DB2-BD59-A6C34878D82A}">
                    <a16:rowId xmlns:a16="http://schemas.microsoft.com/office/drawing/2014/main" val="10005"/>
                  </a:ext>
                </a:extLst>
              </a:tr>
              <a:tr h="237523">
                <a:tc>
                  <a:txBody>
                    <a:bodyPr/>
                    <a:lstStyle/>
                    <a:p>
                      <a:r>
                        <a:rPr lang="en-US" sz="1050" b="1" dirty="0" err="1">
                          <a:latin typeface="Candara" panose="020E0502030303020204" pitchFamily="34" charset="0"/>
                        </a:rPr>
                        <a:t>componentDidMount</a:t>
                      </a:r>
                      <a:endParaRPr lang="en-US" sz="1050" b="1" dirty="0">
                        <a:latin typeface="Candara" panose="020E0502030303020204" pitchFamily="34" charset="0"/>
                      </a:endParaRPr>
                    </a:p>
                  </a:txBody>
                  <a:tcPr/>
                </a:tc>
                <a:tc>
                  <a:txBody>
                    <a:bodyPr/>
                    <a:lstStyle/>
                    <a:p>
                      <a:pPr marL="0" algn="l" defTabSz="914400" rtl="0" eaLnBrk="1" latinLnBrk="0" hangingPunct="1"/>
                      <a:r>
                        <a:rPr lang="en-US" sz="1050" b="1" kern="1200" dirty="0" err="1">
                          <a:solidFill>
                            <a:schemeClr val="dk1"/>
                          </a:solidFill>
                          <a:latin typeface="Candara" panose="020E0502030303020204" pitchFamily="34" charset="0"/>
                          <a:ea typeface="+mn-ea"/>
                          <a:cs typeface="+mn-cs"/>
                        </a:rPr>
                        <a:t>componentDidUpdate</a:t>
                      </a:r>
                      <a:endParaRPr lang="en-US" sz="1050" b="1" kern="1200" dirty="0">
                        <a:solidFill>
                          <a:schemeClr val="dk1"/>
                        </a:solidFill>
                        <a:latin typeface="Candara" panose="020E0502030303020204" pitchFamily="34" charset="0"/>
                        <a:ea typeface="+mn-ea"/>
                        <a:cs typeface="+mn-cs"/>
                      </a:endParaRPr>
                    </a:p>
                  </a:txBody>
                  <a:tcPr/>
                </a:tc>
                <a:tc>
                  <a:txBody>
                    <a:bodyPr/>
                    <a:lstStyle/>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tc>
                  <a:txBody>
                    <a:bodyPr/>
                    <a:lstStyle/>
                    <a:p>
                      <a:pPr marL="0" algn="l" defTabSz="914400" rtl="0" eaLnBrk="1" latinLnBrk="0" hangingPunct="1"/>
                      <a:endParaRPr lang="en-US" sz="1050" b="1" kern="1200" dirty="0">
                        <a:solidFill>
                          <a:schemeClr val="dk1"/>
                        </a:solidFill>
                        <a:latin typeface="Candara" panose="020E0502030303020204" pitchFamily="34" charset="0"/>
                        <a:ea typeface="+mn-ea"/>
                        <a:cs typeface="+mn-cs"/>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p:txBody>
          <a:bodyPr/>
          <a:lstStyle/>
          <a:p>
            <a:r>
              <a:rPr lang="en-US" sz="1200" dirty="0">
                <a:solidFill>
                  <a:srgbClr val="00264A"/>
                </a:solidFill>
              </a:rPr>
              <a:t>React Fundamentals</a:t>
            </a:r>
            <a:br>
              <a:rPr lang="en-US" dirty="0">
                <a:solidFill>
                  <a:srgbClr val="00264A"/>
                </a:solidFill>
              </a:rPr>
            </a:br>
            <a:r>
              <a:rPr lang="en-US" dirty="0">
                <a:solidFill>
                  <a:srgbClr val="00264A"/>
                </a:solidFill>
              </a:rPr>
              <a:t>React Component - Life Cycle Phases</a:t>
            </a:r>
            <a:endParaRPr lang="en-US" sz="3600" dirty="0"/>
          </a:p>
        </p:txBody>
      </p:sp>
      <p:sp>
        <p:nvSpPr>
          <p:cNvPr id="4" name="Content Placeholder 3"/>
          <p:cNvSpPr>
            <a:spLocks noGrp="1"/>
          </p:cNvSpPr>
          <p:nvPr>
            <p:ph idx="1"/>
          </p:nvPr>
        </p:nvSpPr>
        <p:spPr/>
        <p:txBody>
          <a:bodyPr/>
          <a:lstStyle/>
          <a:p>
            <a:pPr algn="just">
              <a:lnSpc>
                <a:spcPct val="150000"/>
              </a:lnSpc>
            </a:pPr>
            <a:r>
              <a:rPr lang="en-US" sz="2000" dirty="0"/>
              <a:t>React component's Life Cycle has three phases</a:t>
            </a:r>
          </a:p>
          <a:p>
            <a:pPr lvl="1" algn="just">
              <a:lnSpc>
                <a:spcPct val="150000"/>
              </a:lnSpc>
            </a:pPr>
            <a:r>
              <a:rPr lang="en-US" sz="1600" b="1" dirty="0"/>
              <a:t>Mounting</a:t>
            </a:r>
            <a:r>
              <a:rPr lang="en-US" sz="1600" dirty="0"/>
              <a:t>:  Where the component is created</a:t>
            </a:r>
          </a:p>
          <a:p>
            <a:pPr lvl="1" algn="just">
              <a:lnSpc>
                <a:spcPct val="150000"/>
              </a:lnSpc>
            </a:pPr>
            <a:r>
              <a:rPr lang="en-US" sz="1600" b="1" dirty="0"/>
              <a:t>Update</a:t>
            </a:r>
            <a:r>
              <a:rPr lang="en-US" sz="1600" dirty="0"/>
              <a:t>:  Where the state and props value changes and triggering updates</a:t>
            </a:r>
          </a:p>
          <a:p>
            <a:pPr lvl="1" algn="just">
              <a:lnSpc>
                <a:spcPct val="150000"/>
              </a:lnSpc>
            </a:pPr>
            <a:r>
              <a:rPr lang="en-US" sz="1600" b="1" dirty="0"/>
              <a:t>Unmounting</a:t>
            </a:r>
            <a:r>
              <a:rPr lang="en-US" sz="1600" dirty="0"/>
              <a:t>: Where the component is deleted</a:t>
            </a:r>
          </a:p>
        </p:txBody>
      </p:sp>
      <p:sp>
        <p:nvSpPr>
          <p:cNvPr id="5" name="Rectangle 4"/>
          <p:cNvSpPr/>
          <p:nvPr/>
        </p:nvSpPr>
        <p:spPr>
          <a:xfrm>
            <a:off x="843454" y="3674093"/>
            <a:ext cx="1568669" cy="2672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Mounting</a:t>
            </a:r>
          </a:p>
        </p:txBody>
      </p:sp>
    </p:spTree>
    <p:extLst>
      <p:ext uri="{BB962C8B-B14F-4D97-AF65-F5344CB8AC3E}">
        <p14:creationId xmlns:p14="http://schemas.microsoft.com/office/powerpoint/2010/main" val="124124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495740" y="1210522"/>
            <a:ext cx="7772175" cy="5026379"/>
            <a:chOff x="495740" y="1210522"/>
            <a:chExt cx="7772175" cy="5026379"/>
          </a:xfrm>
        </p:grpSpPr>
        <p:sp>
          <p:nvSpPr>
            <p:cNvPr id="4" name="Rounded Rectangle 3"/>
            <p:cNvSpPr/>
            <p:nvPr/>
          </p:nvSpPr>
          <p:spPr>
            <a:xfrm>
              <a:off x="622158" y="1210522"/>
              <a:ext cx="1486675" cy="562293"/>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instantiated</a:t>
              </a:r>
            </a:p>
          </p:txBody>
        </p:sp>
        <p:sp>
          <p:nvSpPr>
            <p:cNvPr id="5" name="Rounded Rectangle 4"/>
            <p:cNvSpPr/>
            <p:nvPr/>
          </p:nvSpPr>
          <p:spPr>
            <a:xfrm>
              <a:off x="3312332" y="1210523"/>
              <a:ext cx="1132705"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props changed</a:t>
              </a:r>
            </a:p>
          </p:txBody>
        </p:sp>
        <p:sp>
          <p:nvSpPr>
            <p:cNvPr id="6" name="Rounded Rectangle 5"/>
            <p:cNvSpPr/>
            <p:nvPr/>
          </p:nvSpPr>
          <p:spPr>
            <a:xfrm>
              <a:off x="5117580" y="1210523"/>
              <a:ext cx="1309690"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solidFill>
                    <a:sysClr val="windowText" lastClr="000000"/>
                  </a:solidFill>
                </a:rPr>
                <a:t>setState</a:t>
              </a:r>
              <a:r>
                <a:rPr lang="en-US" sz="1600" dirty="0">
                  <a:solidFill>
                    <a:sysClr val="windowText" lastClr="000000"/>
                  </a:solidFill>
                </a:rPr>
                <a:t> ()</a:t>
              </a:r>
            </a:p>
          </p:txBody>
        </p:sp>
        <p:sp>
          <p:nvSpPr>
            <p:cNvPr id="8" name="Rounded Rectangle 7"/>
            <p:cNvSpPr/>
            <p:nvPr/>
          </p:nvSpPr>
          <p:spPr>
            <a:xfrm>
              <a:off x="7020273" y="1210523"/>
              <a:ext cx="1247642"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deleted</a:t>
              </a:r>
            </a:p>
          </p:txBody>
        </p:sp>
        <p:cxnSp>
          <p:nvCxnSpPr>
            <p:cNvPr id="9" name="Straight Arrow Connector 8"/>
            <p:cNvCxnSpPr>
              <a:stCxn id="4" idx="2"/>
            </p:cNvCxnSpPr>
            <p:nvPr/>
          </p:nvCxnSpPr>
          <p:spPr>
            <a:xfrm>
              <a:off x="1365496"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22158" y="2327496"/>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getDefaultProps</a:t>
              </a:r>
              <a:r>
                <a:rPr lang="en-US" sz="1200" dirty="0">
                  <a:solidFill>
                    <a:sysClr val="windowText" lastClr="000000"/>
                  </a:solidFill>
                </a:rPr>
                <a:t>( )</a:t>
              </a:r>
            </a:p>
          </p:txBody>
        </p:sp>
        <p:sp>
          <p:nvSpPr>
            <p:cNvPr id="11" name="Rectangle 10"/>
            <p:cNvSpPr/>
            <p:nvPr/>
          </p:nvSpPr>
          <p:spPr>
            <a:xfrm>
              <a:off x="622158" y="3218818"/>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getInitialState</a:t>
              </a:r>
              <a:r>
                <a:rPr lang="en-US" sz="1200" dirty="0">
                  <a:solidFill>
                    <a:sysClr val="windowText" lastClr="000000"/>
                  </a:solidFill>
                </a:rPr>
                <a:t>( )</a:t>
              </a:r>
            </a:p>
          </p:txBody>
        </p:sp>
        <p:sp>
          <p:nvSpPr>
            <p:cNvPr id="12" name="Rectangle 11"/>
            <p:cNvSpPr/>
            <p:nvPr/>
          </p:nvSpPr>
          <p:spPr>
            <a:xfrm>
              <a:off x="635031" y="5018787"/>
              <a:ext cx="1686185" cy="31027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ysClr val="windowText" lastClr="000000"/>
                  </a:solidFill>
                </a:rPr>
                <a:t>render ( )</a:t>
              </a:r>
            </a:p>
          </p:txBody>
        </p:sp>
        <p:sp>
          <p:nvSpPr>
            <p:cNvPr id="13" name="Rectangle 12"/>
            <p:cNvSpPr/>
            <p:nvPr/>
          </p:nvSpPr>
          <p:spPr>
            <a:xfrm>
              <a:off x="622158" y="4127063"/>
              <a:ext cx="1789602" cy="39206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componentWillMount</a:t>
              </a:r>
              <a:r>
                <a:rPr lang="en-US" sz="1200" dirty="0">
                  <a:solidFill>
                    <a:sysClr val="windowText" lastClr="000000"/>
                  </a:solidFill>
                </a:rPr>
                <a:t> ( )</a:t>
              </a:r>
            </a:p>
          </p:txBody>
        </p:sp>
        <p:sp>
          <p:nvSpPr>
            <p:cNvPr id="14" name="Rectangle 13"/>
            <p:cNvSpPr/>
            <p:nvPr/>
          </p:nvSpPr>
          <p:spPr>
            <a:xfrm>
              <a:off x="635030" y="5864577"/>
              <a:ext cx="1776730"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componentDidMount</a:t>
              </a:r>
              <a:r>
                <a:rPr lang="en-US" sz="1200" dirty="0">
                  <a:solidFill>
                    <a:sysClr val="windowText" lastClr="000000"/>
                  </a:solidFill>
                </a:rPr>
                <a:t> ( )</a:t>
              </a:r>
            </a:p>
          </p:txBody>
        </p:sp>
        <p:cxnSp>
          <p:nvCxnSpPr>
            <p:cNvPr id="15" name="Straight Arrow Connector 14"/>
            <p:cNvCxnSpPr/>
            <p:nvPr/>
          </p:nvCxnSpPr>
          <p:spPr>
            <a:xfrm>
              <a:off x="1365496" y="2699820"/>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65496" y="3591142"/>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65496" y="4538877"/>
              <a:ext cx="0" cy="4569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65496" y="534557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78684"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87566" y="2327496"/>
              <a:ext cx="223001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componentWillReceiveProps</a:t>
              </a:r>
              <a:r>
                <a:rPr lang="en-US" sz="1200" dirty="0">
                  <a:solidFill>
                    <a:sysClr val="windowText" lastClr="000000"/>
                  </a:solidFill>
                </a:rPr>
                <a:t> ( )</a:t>
              </a:r>
            </a:p>
          </p:txBody>
        </p:sp>
        <p:sp>
          <p:nvSpPr>
            <p:cNvPr id="21" name="Rectangle 20"/>
            <p:cNvSpPr/>
            <p:nvPr/>
          </p:nvSpPr>
          <p:spPr>
            <a:xfrm>
              <a:off x="2922965" y="3218818"/>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shouldComponentUpdate</a:t>
              </a:r>
              <a:r>
                <a:rPr lang="en-US" sz="1200" dirty="0">
                  <a:solidFill>
                    <a:sysClr val="windowText" lastClr="000000"/>
                  </a:solidFill>
                </a:rPr>
                <a:t> ( )</a:t>
              </a:r>
            </a:p>
          </p:txBody>
        </p:sp>
        <p:sp>
          <p:nvSpPr>
            <p:cNvPr id="22" name="Rectangle 21"/>
            <p:cNvSpPr/>
            <p:nvPr/>
          </p:nvSpPr>
          <p:spPr>
            <a:xfrm>
              <a:off x="2887567" y="4995820"/>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componentWillUpdate</a:t>
              </a:r>
              <a:r>
                <a:rPr lang="en-US" sz="1200" dirty="0">
                  <a:solidFill>
                    <a:sysClr val="windowText" lastClr="000000"/>
                  </a:solidFill>
                </a:rPr>
                <a:t> ( )</a:t>
              </a:r>
            </a:p>
          </p:txBody>
        </p:sp>
        <p:sp>
          <p:nvSpPr>
            <p:cNvPr id="23" name="Rectangle 22"/>
            <p:cNvSpPr/>
            <p:nvPr/>
          </p:nvSpPr>
          <p:spPr>
            <a:xfrm>
              <a:off x="2887567" y="583274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componentDidUpdate</a:t>
              </a:r>
              <a:r>
                <a:rPr lang="en-US" sz="1200" dirty="0">
                  <a:solidFill>
                    <a:sysClr val="windowText" lastClr="000000"/>
                  </a:solidFill>
                </a:rPr>
                <a:t> ( )</a:t>
              </a:r>
            </a:p>
          </p:txBody>
        </p:sp>
        <p:cxnSp>
          <p:nvCxnSpPr>
            <p:cNvPr id="24" name="Straight Arrow Connector 23"/>
            <p:cNvCxnSpPr/>
            <p:nvPr/>
          </p:nvCxnSpPr>
          <p:spPr>
            <a:xfrm>
              <a:off x="3899830" y="269981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2"/>
              <a:endCxn id="23" idx="0"/>
            </p:cNvCxnSpPr>
            <p:nvPr/>
          </p:nvCxnSpPr>
          <p:spPr>
            <a:xfrm>
              <a:off x="3878684" y="5368144"/>
              <a:ext cx="0" cy="4645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44093" y="492248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componentWillUnmount</a:t>
              </a:r>
              <a:r>
                <a:rPr lang="en-US" sz="1200" dirty="0">
                  <a:solidFill>
                    <a:sysClr val="windowText" lastClr="000000"/>
                  </a:solidFill>
                </a:rPr>
                <a:t> ( )</a:t>
              </a:r>
            </a:p>
          </p:txBody>
        </p:sp>
        <p:sp>
          <p:nvSpPr>
            <p:cNvPr id="27" name="TextBox 26"/>
            <p:cNvSpPr txBox="1"/>
            <p:nvPr/>
          </p:nvSpPr>
          <p:spPr>
            <a:xfrm>
              <a:off x="3987863" y="2699820"/>
              <a:ext cx="1519084" cy="350896"/>
            </a:xfrm>
            <a:prstGeom prst="rect">
              <a:avLst/>
            </a:prstGeom>
            <a:noFill/>
          </p:spPr>
          <p:txBody>
            <a:bodyPr wrap="square" rtlCol="0">
              <a:spAutoFit/>
            </a:bodyPr>
            <a:lstStyle/>
            <a:p>
              <a:r>
                <a:rPr lang="en-US" sz="1100" dirty="0" err="1"/>
                <a:t>setState</a:t>
              </a:r>
              <a:r>
                <a:rPr lang="en-US" sz="1100" dirty="0"/>
                <a:t>( ) doesn’t trigger re-render</a:t>
              </a:r>
            </a:p>
          </p:txBody>
        </p:sp>
        <p:sp>
          <p:nvSpPr>
            <p:cNvPr id="28" name="TextBox 27"/>
            <p:cNvSpPr txBox="1"/>
            <p:nvPr/>
          </p:nvSpPr>
          <p:spPr>
            <a:xfrm>
              <a:off x="495740" y="5364001"/>
              <a:ext cx="834818" cy="225576"/>
            </a:xfrm>
            <a:prstGeom prst="rect">
              <a:avLst/>
            </a:prstGeom>
            <a:noFill/>
          </p:spPr>
          <p:txBody>
            <a:bodyPr wrap="square" rtlCol="0">
              <a:spAutoFit/>
            </a:bodyPr>
            <a:lstStyle/>
            <a:p>
              <a:r>
                <a:rPr lang="en-US" sz="1200" dirty="0"/>
                <a:t>First time</a:t>
              </a:r>
            </a:p>
          </p:txBody>
        </p:sp>
        <p:sp>
          <p:nvSpPr>
            <p:cNvPr id="29" name="TextBox 28"/>
            <p:cNvSpPr txBox="1"/>
            <p:nvPr/>
          </p:nvSpPr>
          <p:spPr>
            <a:xfrm>
              <a:off x="2108833" y="4654560"/>
              <a:ext cx="1125349" cy="225576"/>
            </a:xfrm>
            <a:prstGeom prst="rect">
              <a:avLst/>
            </a:prstGeom>
            <a:noFill/>
          </p:spPr>
          <p:txBody>
            <a:bodyPr wrap="square" rtlCol="0">
              <a:spAutoFit/>
            </a:bodyPr>
            <a:lstStyle/>
            <a:p>
              <a:r>
                <a:rPr lang="en-US" sz="1200" dirty="0"/>
                <a:t>After First time</a:t>
              </a:r>
            </a:p>
          </p:txBody>
        </p:sp>
        <p:cxnSp>
          <p:nvCxnSpPr>
            <p:cNvPr id="30" name="Straight Arrow Connector 29"/>
            <p:cNvCxnSpPr>
              <a:stCxn id="12" idx="3"/>
              <a:endCxn id="22" idx="1"/>
            </p:cNvCxnSpPr>
            <p:nvPr/>
          </p:nvCxnSpPr>
          <p:spPr>
            <a:xfrm>
              <a:off x="2321215" y="5173922"/>
              <a:ext cx="566352" cy="80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1" idx="2"/>
            </p:cNvCxnSpPr>
            <p:nvPr/>
          </p:nvCxnSpPr>
          <p:spPr>
            <a:xfrm rot="5400000">
              <a:off x="2485080" y="2471558"/>
              <a:ext cx="309417" cy="254858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49478" y="3633063"/>
              <a:ext cx="551642" cy="225576"/>
            </a:xfrm>
            <a:prstGeom prst="rect">
              <a:avLst/>
            </a:prstGeom>
            <a:noFill/>
          </p:spPr>
          <p:txBody>
            <a:bodyPr wrap="square" rtlCol="0">
              <a:spAutoFit/>
            </a:bodyPr>
            <a:lstStyle/>
            <a:p>
              <a:r>
                <a:rPr lang="en-US" sz="1200" dirty="0"/>
                <a:t>True</a:t>
              </a:r>
            </a:p>
          </p:txBody>
        </p:sp>
        <p:cxnSp>
          <p:nvCxnSpPr>
            <p:cNvPr id="33" name="Elbow Connector 32"/>
            <p:cNvCxnSpPr>
              <a:endCxn id="21" idx="3"/>
            </p:cNvCxnSpPr>
            <p:nvPr/>
          </p:nvCxnSpPr>
          <p:spPr>
            <a:xfrm rot="5400000">
              <a:off x="4522731" y="2155285"/>
              <a:ext cx="1632163" cy="867227"/>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6" idx="0"/>
            </p:cNvCxnSpPr>
            <p:nvPr/>
          </p:nvCxnSpPr>
          <p:spPr>
            <a:xfrm rot="5400000">
              <a:off x="5843554" y="3064474"/>
              <a:ext cx="3149666" cy="566353"/>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1200" dirty="0"/>
              <a:t>React Fundamentals</a:t>
            </a:r>
            <a:br>
              <a:rPr lang="en-US" dirty="0"/>
            </a:br>
            <a:r>
              <a:rPr lang="en-US" dirty="0"/>
              <a:t>React Component-Life cycle methods execution sequence</a:t>
            </a:r>
          </a:p>
        </p:txBody>
      </p:sp>
    </p:spTree>
    <p:extLst>
      <p:ext uri="{BB962C8B-B14F-4D97-AF65-F5344CB8AC3E}">
        <p14:creationId xmlns:p14="http://schemas.microsoft.com/office/powerpoint/2010/main" val="1166731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309801" y="360578"/>
            <a:ext cx="8312649" cy="859536"/>
          </a:xfrm>
        </p:spPr>
        <p:txBody>
          <a:bodyPr/>
          <a:lstStyle/>
          <a:p>
            <a:r>
              <a:rPr lang="en-US" dirty="0"/>
              <a:t>Demo</a:t>
            </a:r>
          </a:p>
        </p:txBody>
      </p:sp>
      <p:sp>
        <p:nvSpPr>
          <p:cNvPr id="7" name="Content Placeholder 6"/>
          <p:cNvSpPr>
            <a:spLocks noGrp="1"/>
          </p:cNvSpPr>
          <p:nvPr>
            <p:ph idx="1"/>
          </p:nvPr>
        </p:nvSpPr>
        <p:spPr/>
        <p:txBody>
          <a:bodyPr/>
          <a:lstStyle/>
          <a:p>
            <a:r>
              <a:rPr lang="en-US" sz="2000" dirty="0"/>
              <a:t>React-Component-Life-Cycle-Methods-Execution</a:t>
            </a:r>
          </a:p>
          <a:p>
            <a:endParaRPr lang="en-US" sz="2000" dirty="0"/>
          </a:p>
          <a:p>
            <a:endParaRPr lang="en-US" sz="2000" dirty="0"/>
          </a:p>
          <a:p>
            <a:r>
              <a:rPr lang="en-US" sz="2000" dirty="0"/>
              <a:t>react-create-</a:t>
            </a:r>
            <a:r>
              <a:rPr lang="en-US" sz="2000" dirty="0" err="1"/>
              <a:t>componentlifecycle</a:t>
            </a:r>
            <a:endParaRPr lang="en-US" sz="2000" dirty="0"/>
          </a:p>
        </p:txBody>
      </p:sp>
    </p:spTree>
    <p:extLst>
      <p:ext uri="{BB962C8B-B14F-4D97-AF65-F5344CB8AC3E}">
        <p14:creationId xmlns:p14="http://schemas.microsoft.com/office/powerpoint/2010/main" val="349286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92255" y="2708920"/>
            <a:ext cx="6159490" cy="345638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bg2">
                    <a:lumMod val="50000"/>
                  </a:schemeClr>
                </a:solidFill>
                <a:latin typeface="Arial" panose="020B0604020202020204" pitchFamily="34" charset="0"/>
                <a:cs typeface="Arial" panose="020B0604020202020204" pitchFamily="34" charset="0"/>
              </a:rPr>
              <a:t>	//To create a React </a:t>
            </a:r>
            <a:r>
              <a:rPr lang="en-US" sz="1600" b="1" i="1" dirty="0" err="1">
                <a:solidFill>
                  <a:schemeClr val="bg2">
                    <a:lumMod val="50000"/>
                  </a:schemeClr>
                </a:solidFill>
                <a:latin typeface="Arial" panose="020B0604020202020204" pitchFamily="34" charset="0"/>
                <a:cs typeface="Arial" panose="020B0604020202020204" pitchFamily="34" charset="0"/>
              </a:rPr>
              <a:t>Mixin</a:t>
            </a:r>
            <a:endParaRPr lang="en-US" sz="1600" b="1" i="1" dirty="0">
              <a:solidFill>
                <a:schemeClr val="bg2">
                  <a:lumMod val="50000"/>
                </a:schemeClr>
              </a:solidFill>
              <a:latin typeface="Arial" panose="020B0604020202020204" pitchFamily="34" charset="0"/>
              <a:cs typeface="Arial" panose="020B0604020202020204" pitchFamily="34" charset="0"/>
            </a:endParaRPr>
          </a:p>
          <a:p>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var</a:t>
            </a:r>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ReactMixin</a:t>
            </a:r>
            <a:r>
              <a:rPr lang="en-US" sz="1600" i="1" dirty="0">
                <a:solidFill>
                  <a:schemeClr val="bg2">
                    <a:lumMod val="50000"/>
                  </a:schemeClr>
                </a:solidFill>
                <a:latin typeface="Arial" panose="020B0604020202020204" pitchFamily="34" charset="0"/>
                <a:cs typeface="Arial" panose="020B0604020202020204" pitchFamily="34" charset="0"/>
              </a:rPr>
              <a:t> = {</a:t>
            </a:r>
          </a:p>
          <a:p>
            <a:r>
              <a:rPr lang="en-US" sz="1600" i="1" dirty="0">
                <a:solidFill>
                  <a:schemeClr val="bg2">
                    <a:lumMod val="50000"/>
                  </a:schemeClr>
                </a:solidFill>
                <a:latin typeface="Arial" panose="020B0604020202020204" pitchFamily="34" charset="0"/>
                <a:cs typeface="Arial" panose="020B0604020202020204" pitchFamily="34" charset="0"/>
              </a:rPr>
              <a:t>                        //Code need to be shared between the components</a:t>
            </a:r>
          </a:p>
          <a:p>
            <a:r>
              <a:rPr lang="en-US" sz="1600" i="1" dirty="0">
                <a:solidFill>
                  <a:schemeClr val="bg2">
                    <a:lumMod val="50000"/>
                  </a:schemeClr>
                </a:solidFill>
                <a:latin typeface="Arial" panose="020B0604020202020204" pitchFamily="34" charset="0"/>
                <a:cs typeface="Arial" panose="020B0604020202020204" pitchFamily="34" charset="0"/>
              </a:rPr>
              <a:t>                    } </a:t>
            </a:r>
          </a:p>
          <a:p>
            <a:endParaRPr lang="en-US" sz="1600" i="1" dirty="0">
              <a:solidFill>
                <a:schemeClr val="bg2">
                  <a:lumMod val="50000"/>
                </a:schemeClr>
              </a:solidFill>
              <a:latin typeface="Arial" panose="020B0604020202020204" pitchFamily="34" charset="0"/>
              <a:cs typeface="Arial" panose="020B0604020202020204" pitchFamily="34" charset="0"/>
            </a:endParaRPr>
          </a:p>
          <a:p>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b="1" i="1" dirty="0">
                <a:solidFill>
                  <a:schemeClr val="bg2">
                    <a:lumMod val="50000"/>
                  </a:schemeClr>
                </a:solidFill>
                <a:latin typeface="Arial" panose="020B0604020202020204" pitchFamily="34" charset="0"/>
                <a:cs typeface="Arial" panose="020B0604020202020204" pitchFamily="34" charset="0"/>
              </a:rPr>
              <a:t>To use the </a:t>
            </a:r>
            <a:r>
              <a:rPr lang="en-US" sz="1600" b="1" i="1" dirty="0" err="1">
                <a:solidFill>
                  <a:schemeClr val="bg2">
                    <a:lumMod val="50000"/>
                  </a:schemeClr>
                </a:solidFill>
                <a:latin typeface="Arial" panose="020B0604020202020204" pitchFamily="34" charset="0"/>
                <a:cs typeface="Arial" panose="020B0604020202020204" pitchFamily="34" charset="0"/>
              </a:rPr>
              <a:t>Mixin</a:t>
            </a:r>
            <a:r>
              <a:rPr lang="en-US" sz="1600" b="1" i="1" dirty="0">
                <a:solidFill>
                  <a:schemeClr val="bg2">
                    <a:lumMod val="50000"/>
                  </a:schemeClr>
                </a:solidFill>
                <a:latin typeface="Arial" panose="020B0604020202020204" pitchFamily="34" charset="0"/>
                <a:cs typeface="Arial" panose="020B0604020202020204" pitchFamily="34" charset="0"/>
              </a:rPr>
              <a:t> in React Component</a:t>
            </a:r>
          </a:p>
          <a:p>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var</a:t>
            </a:r>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FirstComponent</a:t>
            </a:r>
            <a:r>
              <a:rPr lang="en-US" sz="1600" i="1" dirty="0">
                <a:solidFill>
                  <a:schemeClr val="bg2">
                    <a:lumMod val="50000"/>
                  </a:schemeClr>
                </a:solidFill>
                <a:latin typeface="Arial" panose="020B0604020202020204" pitchFamily="34" charset="0"/>
                <a:cs typeface="Arial" panose="020B0604020202020204" pitchFamily="34" charset="0"/>
              </a:rPr>
              <a:t> = </a:t>
            </a:r>
            <a:r>
              <a:rPr lang="en-US" sz="1600" i="1" dirty="0" err="1">
                <a:solidFill>
                  <a:schemeClr val="bg2">
                    <a:lumMod val="50000"/>
                  </a:schemeClr>
                </a:solidFill>
                <a:latin typeface="Arial" panose="020B0604020202020204" pitchFamily="34" charset="0"/>
                <a:cs typeface="Arial" panose="020B0604020202020204" pitchFamily="34" charset="0"/>
              </a:rPr>
              <a:t>React.createClass</a:t>
            </a:r>
            <a:r>
              <a:rPr lang="en-US" sz="1600" i="1" dirty="0">
                <a:solidFill>
                  <a:schemeClr val="bg2">
                    <a:lumMod val="50000"/>
                  </a:schemeClr>
                </a:solidFill>
                <a:latin typeface="Arial" panose="020B0604020202020204" pitchFamily="34" charset="0"/>
                <a:cs typeface="Arial" panose="020B0604020202020204" pitchFamily="34" charset="0"/>
              </a:rPr>
              <a:t>({</a:t>
            </a:r>
            <a:br>
              <a:rPr lang="en-US" sz="1600" i="1" dirty="0">
                <a:solidFill>
                  <a:schemeClr val="bg2">
                    <a:lumMod val="50000"/>
                  </a:schemeClr>
                </a:solidFill>
                <a:latin typeface="Arial" panose="020B0604020202020204" pitchFamily="34" charset="0"/>
                <a:cs typeface="Arial" panose="020B0604020202020204" pitchFamily="34" charset="0"/>
              </a:rPr>
            </a:br>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mixins</a:t>
            </a:r>
            <a:r>
              <a:rPr lang="en-US" sz="1600" i="1" dirty="0">
                <a:solidFill>
                  <a:schemeClr val="bg2">
                    <a:lumMod val="50000"/>
                  </a:schemeClr>
                </a:solidFill>
                <a:latin typeface="Arial" panose="020B0604020202020204" pitchFamily="34" charset="0"/>
                <a:cs typeface="Arial" panose="020B0604020202020204" pitchFamily="34" charset="0"/>
              </a:rPr>
              <a:t>:[</a:t>
            </a:r>
            <a:r>
              <a:rPr lang="en-US" sz="1600" i="1" dirty="0" err="1">
                <a:solidFill>
                  <a:schemeClr val="bg2">
                    <a:lumMod val="50000"/>
                  </a:schemeClr>
                </a:solidFill>
                <a:latin typeface="Arial" panose="020B0604020202020204" pitchFamily="34" charset="0"/>
                <a:cs typeface="Arial" panose="020B0604020202020204" pitchFamily="34" charset="0"/>
              </a:rPr>
              <a:t>ReactMixin</a:t>
            </a:r>
            <a:r>
              <a:rPr lang="en-US" sz="1600" i="1" dirty="0">
                <a:solidFill>
                  <a:schemeClr val="bg2">
                    <a:lumMod val="50000"/>
                  </a:schemeClr>
                </a:solidFill>
                <a:latin typeface="Arial" panose="020B0604020202020204" pitchFamily="34" charset="0"/>
                <a:cs typeface="Arial" panose="020B0604020202020204" pitchFamily="34" charset="0"/>
              </a:rPr>
              <a:t>]</a:t>
            </a:r>
            <a:br>
              <a:rPr lang="en-US" sz="1600" i="1" dirty="0">
                <a:solidFill>
                  <a:schemeClr val="bg2">
                    <a:lumMod val="50000"/>
                  </a:schemeClr>
                </a:solidFill>
                <a:latin typeface="Arial" panose="020B0604020202020204" pitchFamily="34" charset="0"/>
                <a:cs typeface="Arial" panose="020B0604020202020204" pitchFamily="34" charset="0"/>
              </a:rPr>
            </a:br>
            <a:r>
              <a:rPr lang="en-US" sz="1600" i="1" dirty="0">
                <a:solidFill>
                  <a:schemeClr val="bg2">
                    <a:lumMod val="50000"/>
                  </a:schemeClr>
                </a:solidFill>
                <a:latin typeface="Arial" panose="020B0604020202020204" pitchFamily="34" charset="0"/>
                <a:cs typeface="Arial" panose="020B0604020202020204" pitchFamily="34" charset="0"/>
              </a:rPr>
              <a:t>                   });</a:t>
            </a:r>
          </a:p>
          <a:p>
            <a:endParaRPr lang="en-US" sz="1600" i="1" dirty="0">
              <a:solidFill>
                <a:schemeClr val="bg2">
                  <a:lumMod val="50000"/>
                </a:schemeClr>
              </a:solidFill>
              <a:latin typeface="Arial" panose="020B0604020202020204" pitchFamily="34" charset="0"/>
              <a:cs typeface="Arial" panose="020B0604020202020204" pitchFamily="34" charset="0"/>
            </a:endParaRPr>
          </a:p>
          <a:p>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var</a:t>
            </a:r>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SecondComponent</a:t>
            </a:r>
            <a:r>
              <a:rPr lang="en-US" sz="1600" i="1" dirty="0">
                <a:solidFill>
                  <a:schemeClr val="bg2">
                    <a:lumMod val="50000"/>
                  </a:schemeClr>
                </a:solidFill>
                <a:latin typeface="Arial" panose="020B0604020202020204" pitchFamily="34" charset="0"/>
                <a:cs typeface="Arial" panose="020B0604020202020204" pitchFamily="34" charset="0"/>
              </a:rPr>
              <a:t> = </a:t>
            </a:r>
            <a:r>
              <a:rPr lang="en-US" sz="1600" i="1" dirty="0" err="1">
                <a:solidFill>
                  <a:schemeClr val="bg2">
                    <a:lumMod val="50000"/>
                  </a:schemeClr>
                </a:solidFill>
                <a:latin typeface="Arial" panose="020B0604020202020204" pitchFamily="34" charset="0"/>
                <a:cs typeface="Arial" panose="020B0604020202020204" pitchFamily="34" charset="0"/>
              </a:rPr>
              <a:t>React.createClass</a:t>
            </a:r>
            <a:r>
              <a:rPr lang="en-US" sz="1600" i="1" dirty="0">
                <a:solidFill>
                  <a:schemeClr val="bg2">
                    <a:lumMod val="50000"/>
                  </a:schemeClr>
                </a:solidFill>
                <a:latin typeface="Arial" panose="020B0604020202020204" pitchFamily="34" charset="0"/>
                <a:cs typeface="Arial" panose="020B0604020202020204" pitchFamily="34" charset="0"/>
              </a:rPr>
              <a:t>({</a:t>
            </a:r>
            <a:br>
              <a:rPr lang="en-US" sz="1600" i="1" dirty="0">
                <a:solidFill>
                  <a:schemeClr val="bg2">
                    <a:lumMod val="50000"/>
                  </a:schemeClr>
                </a:solidFill>
                <a:latin typeface="Arial" panose="020B0604020202020204" pitchFamily="34" charset="0"/>
                <a:cs typeface="Arial" panose="020B0604020202020204" pitchFamily="34" charset="0"/>
              </a:rPr>
            </a:br>
            <a:r>
              <a:rPr lang="en-US" sz="1600" i="1" dirty="0">
                <a:solidFill>
                  <a:schemeClr val="bg2">
                    <a:lumMod val="50000"/>
                  </a:schemeClr>
                </a:solidFill>
                <a:latin typeface="Arial" panose="020B0604020202020204" pitchFamily="34" charset="0"/>
                <a:cs typeface="Arial" panose="020B0604020202020204" pitchFamily="34" charset="0"/>
              </a:rPr>
              <a:t>	         </a:t>
            </a:r>
            <a:r>
              <a:rPr lang="en-US" sz="1600" i="1" dirty="0" err="1">
                <a:solidFill>
                  <a:schemeClr val="bg2">
                    <a:lumMod val="50000"/>
                  </a:schemeClr>
                </a:solidFill>
                <a:latin typeface="Arial" panose="020B0604020202020204" pitchFamily="34" charset="0"/>
                <a:cs typeface="Arial" panose="020B0604020202020204" pitchFamily="34" charset="0"/>
              </a:rPr>
              <a:t>mixins</a:t>
            </a:r>
            <a:r>
              <a:rPr lang="en-US" sz="1600" i="1" dirty="0">
                <a:solidFill>
                  <a:schemeClr val="bg2">
                    <a:lumMod val="50000"/>
                  </a:schemeClr>
                </a:solidFill>
                <a:latin typeface="Arial" panose="020B0604020202020204" pitchFamily="34" charset="0"/>
                <a:cs typeface="Arial" panose="020B0604020202020204" pitchFamily="34" charset="0"/>
              </a:rPr>
              <a:t>:[</a:t>
            </a:r>
            <a:r>
              <a:rPr lang="en-US" sz="1600" i="1" dirty="0" err="1">
                <a:solidFill>
                  <a:schemeClr val="bg2">
                    <a:lumMod val="50000"/>
                  </a:schemeClr>
                </a:solidFill>
                <a:latin typeface="Arial" panose="020B0604020202020204" pitchFamily="34" charset="0"/>
                <a:cs typeface="Arial" panose="020B0604020202020204" pitchFamily="34" charset="0"/>
              </a:rPr>
              <a:t>ReactMixin</a:t>
            </a:r>
            <a:r>
              <a:rPr lang="en-US" sz="1600" i="1" dirty="0">
                <a:solidFill>
                  <a:schemeClr val="bg2">
                    <a:lumMod val="50000"/>
                  </a:schemeClr>
                </a:solidFill>
                <a:latin typeface="Arial" panose="020B0604020202020204" pitchFamily="34" charset="0"/>
                <a:cs typeface="Arial" panose="020B0604020202020204" pitchFamily="34" charset="0"/>
              </a:rPr>
              <a:t>]</a:t>
            </a:r>
            <a:br>
              <a:rPr lang="en-US" sz="1600" i="1" dirty="0">
                <a:solidFill>
                  <a:schemeClr val="bg2">
                    <a:lumMod val="50000"/>
                  </a:schemeClr>
                </a:solidFill>
                <a:latin typeface="Arial" panose="020B0604020202020204" pitchFamily="34" charset="0"/>
                <a:cs typeface="Arial" panose="020B0604020202020204" pitchFamily="34" charset="0"/>
              </a:rPr>
            </a:br>
            <a:r>
              <a:rPr lang="en-US" sz="1600" i="1" dirty="0">
                <a:solidFill>
                  <a:schemeClr val="bg2">
                    <a:lumMod val="50000"/>
                  </a:schemeClr>
                </a:solidFill>
                <a:latin typeface="Arial" panose="020B0604020202020204" pitchFamily="34" charset="0"/>
                <a:cs typeface="Arial" panose="020B0604020202020204" pitchFamily="34" charset="0"/>
              </a:rPr>
              <a:t>                  });           </a:t>
            </a:r>
          </a:p>
        </p:txBody>
      </p:sp>
      <p:sp>
        <p:nvSpPr>
          <p:cNvPr id="2" name="Title 1"/>
          <p:cNvSpPr>
            <a:spLocks noGrp="1"/>
          </p:cNvSpPr>
          <p:nvPr>
            <p:ph type="title"/>
          </p:nvPr>
        </p:nvSpPr>
        <p:spPr/>
        <p:txBody>
          <a:bodyPr/>
          <a:lstStyle/>
          <a:p>
            <a:r>
              <a:rPr lang="en-US" sz="1200" dirty="0">
                <a:solidFill>
                  <a:srgbClr val="00264A"/>
                </a:solidFill>
              </a:rPr>
              <a:t>React Fundamentals</a:t>
            </a:r>
            <a:br>
              <a:rPr lang="en-US" dirty="0">
                <a:solidFill>
                  <a:srgbClr val="00264A"/>
                </a:solidFill>
              </a:rPr>
            </a:br>
            <a:r>
              <a:rPr lang="en-US" dirty="0" err="1">
                <a:solidFill>
                  <a:srgbClr val="00264A"/>
                </a:solidFill>
              </a:rPr>
              <a:t>Mixins</a:t>
            </a:r>
            <a:endParaRPr lang="en-US" dirty="0"/>
          </a:p>
        </p:txBody>
      </p:sp>
      <p:sp>
        <p:nvSpPr>
          <p:cNvPr id="3" name="Content Placeholder 2"/>
          <p:cNvSpPr>
            <a:spLocks noGrp="1"/>
          </p:cNvSpPr>
          <p:nvPr>
            <p:ph idx="1"/>
          </p:nvPr>
        </p:nvSpPr>
        <p:spPr/>
        <p:txBody>
          <a:bodyPr/>
          <a:lstStyle/>
          <a:p>
            <a:r>
              <a:rPr lang="en-US" sz="2000" dirty="0" err="1"/>
              <a:t>Mixins</a:t>
            </a:r>
            <a:r>
              <a:rPr lang="en-US" sz="2000" dirty="0"/>
              <a:t> are used to share the code between multiple components.</a:t>
            </a:r>
          </a:p>
          <a:p>
            <a:r>
              <a:rPr lang="en-US" sz="2000" dirty="0"/>
              <a:t>It is an array of objects, each of which can supplement the lifecycle methods.</a:t>
            </a:r>
          </a:p>
        </p:txBody>
      </p:sp>
    </p:spTree>
    <p:extLst>
      <p:ext uri="{BB962C8B-B14F-4D97-AF65-F5344CB8AC3E}">
        <p14:creationId xmlns:p14="http://schemas.microsoft.com/office/powerpoint/2010/main" val="29332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err="1"/>
              <a:t>Mixins</a:t>
            </a:r>
            <a:endParaRPr lang="en-US" sz="2000" dirty="0"/>
          </a:p>
          <a:p>
            <a:endParaRPr lang="en-US" sz="2000" dirty="0"/>
          </a:p>
          <a:p>
            <a:r>
              <a:rPr lang="en-US" sz="2000" dirty="0"/>
              <a:t>react-create-</a:t>
            </a:r>
            <a:r>
              <a:rPr lang="en-US" sz="2000" dirty="0" err="1"/>
              <a:t>propTypes</a:t>
            </a:r>
            <a:r>
              <a:rPr lang="en-US" sz="2000" dirty="0"/>
              <a:t>-</a:t>
            </a:r>
            <a:r>
              <a:rPr lang="en-US" sz="2000" dirty="0" err="1"/>
              <a:t>mixins</a:t>
            </a:r>
            <a:endParaRPr lang="en-US" sz="2000" dirty="0"/>
          </a:p>
        </p:txBody>
      </p:sp>
    </p:spTree>
    <p:extLst>
      <p:ext uri="{BB962C8B-B14F-4D97-AF65-F5344CB8AC3E}">
        <p14:creationId xmlns:p14="http://schemas.microsoft.com/office/powerpoint/2010/main" val="386755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sz="2000" dirty="0"/>
              <a:t>In this module you learnt that:</a:t>
            </a:r>
          </a:p>
          <a:p>
            <a:pPr lvl="1"/>
            <a:r>
              <a:rPr lang="en-US" sz="1600" dirty="0"/>
              <a:t>React Components are the building blocks of React.</a:t>
            </a:r>
          </a:p>
          <a:p>
            <a:pPr lvl="1"/>
            <a:r>
              <a:rPr lang="en-US" sz="1600" dirty="0"/>
              <a:t>props are used to pass data &amp; event handlers down to child components.</a:t>
            </a:r>
          </a:p>
          <a:p>
            <a:pPr lvl="1"/>
            <a:r>
              <a:rPr lang="en-US" sz="1600" dirty="0"/>
              <a:t>state is used to store the data which the current page needs in controller-view.</a:t>
            </a:r>
          </a:p>
          <a:p>
            <a:pPr lvl="1"/>
            <a:r>
              <a:rPr lang="en-US" sz="1600" dirty="0"/>
              <a:t>Props and state are related; the state of one component will often become the props of a child component.</a:t>
            </a:r>
          </a:p>
          <a:p>
            <a:pPr lvl="1"/>
            <a:r>
              <a:rPr lang="en-US" sz="1600" dirty="0" err="1"/>
              <a:t>propTypes</a:t>
            </a:r>
            <a:r>
              <a:rPr lang="en-US" sz="1600" dirty="0"/>
              <a:t> ensures strong type checking, it can be used to produce console warnings if a component receives an incorrect or missing data type.</a:t>
            </a:r>
          </a:p>
          <a:p>
            <a:pPr lvl="1"/>
            <a:r>
              <a:rPr lang="en-US" sz="1600" dirty="0"/>
              <a:t>Top level components are also known as Controller View; it controls the data flow for all of its child component by setting props on children.</a:t>
            </a:r>
          </a:p>
        </p:txBody>
      </p:sp>
    </p:spTree>
    <p:extLst>
      <p:ext uri="{BB962C8B-B14F-4D97-AF65-F5344CB8AC3E}">
        <p14:creationId xmlns:p14="http://schemas.microsoft.com/office/powerpoint/2010/main" val="259875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pPr lvl="1"/>
            <a:r>
              <a:rPr lang="en-US" sz="1600" dirty="0" err="1"/>
              <a:t>Stateful</a:t>
            </a:r>
            <a:r>
              <a:rPr lang="en-US" sz="1600" dirty="0"/>
              <a:t> component or State Managers has props and state; Stateless component has only props, no state.</a:t>
            </a:r>
          </a:p>
          <a:p>
            <a:pPr lvl="1"/>
            <a:r>
              <a:rPr lang="en-US" sz="1600" dirty="0"/>
              <a:t>JSX spread attributes are used to merge the old props with additional values, it is used to transfer the props between the components.</a:t>
            </a:r>
          </a:p>
          <a:p>
            <a:pPr lvl="1"/>
            <a:r>
              <a:rPr lang="en-US" sz="1600" dirty="0"/>
              <a:t>When a </a:t>
            </a:r>
            <a:r>
              <a:rPr lang="en-US" sz="1600" dirty="0" err="1"/>
              <a:t>setState</a:t>
            </a:r>
            <a:r>
              <a:rPr lang="en-US" sz="1600" dirty="0"/>
              <a:t> is called, the virtual DOM re-renders, the diff algorithm runs, and the real DOM is updated with the necessary changes.</a:t>
            </a:r>
          </a:p>
          <a:p>
            <a:pPr lvl="1"/>
            <a:r>
              <a:rPr lang="en-US" sz="1600" dirty="0"/>
              <a:t>React component's Life Cycle has three phases:</a:t>
            </a:r>
          </a:p>
          <a:p>
            <a:pPr lvl="2"/>
            <a:r>
              <a:rPr lang="en-US" sz="1400" dirty="0"/>
              <a:t>Initialization</a:t>
            </a:r>
          </a:p>
          <a:p>
            <a:pPr lvl="2"/>
            <a:r>
              <a:rPr lang="en-US" sz="1400" dirty="0" err="1"/>
              <a:t>Updation</a:t>
            </a:r>
            <a:r>
              <a:rPr lang="en-US" sz="1400" dirty="0"/>
              <a:t> </a:t>
            </a:r>
          </a:p>
          <a:p>
            <a:pPr lvl="2"/>
            <a:r>
              <a:rPr lang="en-US" sz="1400" dirty="0"/>
              <a:t>Unmounting</a:t>
            </a:r>
          </a:p>
          <a:p>
            <a:pPr lvl="1"/>
            <a:r>
              <a:rPr lang="en-US" sz="1600" dirty="0" err="1"/>
              <a:t>Mixins</a:t>
            </a:r>
            <a:r>
              <a:rPr lang="en-US" sz="1600" dirty="0"/>
              <a:t> are used to share the code between multiple components.</a:t>
            </a:r>
          </a:p>
        </p:txBody>
      </p:sp>
    </p:spTree>
    <p:extLst>
      <p:ext uri="{BB962C8B-B14F-4D97-AF65-F5344CB8AC3E}">
        <p14:creationId xmlns:p14="http://schemas.microsoft.com/office/powerpoint/2010/main" val="76567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71211"/>
            <a:ext cx="8312649" cy="368626"/>
          </a:xfrm>
        </p:spPr>
        <p:txBody>
          <a:bodyPr/>
          <a:lstStyle/>
          <a:p>
            <a:r>
              <a:rPr lang="en-US" dirty="0"/>
              <a:t>Review</a:t>
            </a:r>
          </a:p>
        </p:txBody>
      </p:sp>
      <p:sp>
        <p:nvSpPr>
          <p:cNvPr id="3" name="Content Placeholder 2"/>
          <p:cNvSpPr>
            <a:spLocks noGrp="1"/>
          </p:cNvSpPr>
          <p:nvPr>
            <p:ph idx="1"/>
          </p:nvPr>
        </p:nvSpPr>
        <p:spPr>
          <a:xfrm>
            <a:off x="298516" y="567160"/>
            <a:ext cx="8845484" cy="5513484"/>
          </a:xfrm>
        </p:spPr>
        <p:txBody>
          <a:bodyPr>
            <a:normAutofit/>
          </a:bodyPr>
          <a:lstStyle/>
          <a:p>
            <a:br>
              <a:rPr lang="en-US" sz="2000" dirty="0"/>
            </a:br>
            <a:r>
              <a:rPr lang="en-US" sz="2000" dirty="0"/>
              <a:t>What are the 3 React component's Life Cycle?</a:t>
            </a:r>
          </a:p>
          <a:p>
            <a:endParaRPr lang="en-US" sz="2000" dirty="0"/>
          </a:p>
          <a:p>
            <a:r>
              <a:rPr lang="en-US" sz="2000" dirty="0"/>
              <a:t>	1. </a:t>
            </a:r>
            <a:r>
              <a:rPr lang="en-US" sz="2000" dirty="0" err="1"/>
              <a:t>Mount,insert,demount</a:t>
            </a:r>
            <a:r>
              <a:rPr lang="en-US" sz="2000" dirty="0"/>
              <a:t>,</a:t>
            </a:r>
          </a:p>
          <a:p>
            <a:r>
              <a:rPr lang="en-US" sz="2000" dirty="0"/>
              <a:t>	2. Mounting, merge, unmounting</a:t>
            </a:r>
          </a:p>
          <a:p>
            <a:r>
              <a:rPr lang="en-US" sz="2000" dirty="0"/>
              <a:t>	3. Mounting, merge, demounting</a:t>
            </a:r>
          </a:p>
          <a:p>
            <a:r>
              <a:rPr lang="en-US" sz="2000" dirty="0"/>
              <a:t>	4. Mounting, update, unmounting</a:t>
            </a:r>
          </a:p>
          <a:p>
            <a:endParaRPr lang="en-US" sz="2000" dirty="0"/>
          </a:p>
          <a:p>
            <a:r>
              <a:rPr lang="en-US" sz="2000" dirty="0"/>
              <a:t>In React , Strong Type-checking is Provided by </a:t>
            </a:r>
            <a:r>
              <a:rPr lang="en-US" sz="2000" dirty="0" err="1"/>
              <a:t>PropTypes</a:t>
            </a:r>
            <a:r>
              <a:rPr lang="en-US" sz="2000" dirty="0"/>
              <a:t>? True </a:t>
            </a:r>
            <a:r>
              <a:rPr lang="en-US" sz="2000"/>
              <a:t>or False.</a:t>
            </a:r>
            <a:endParaRPr lang="en-US" sz="2000" dirty="0"/>
          </a:p>
          <a:p>
            <a:endParaRPr lang="en-US" sz="2000" dirty="0"/>
          </a:p>
          <a:p>
            <a:r>
              <a:rPr lang="en-US" sz="2000" dirty="0"/>
              <a:t>_______________ are used to share the code between multiple </a:t>
            </a:r>
            <a:r>
              <a:rPr lang="en-US" sz="2000" dirty="0" err="1"/>
              <a:t>components.Which</a:t>
            </a:r>
            <a:r>
              <a:rPr lang="en-US" sz="2000" dirty="0"/>
              <a:t> is an array of objects.</a:t>
            </a:r>
          </a:p>
          <a:p>
            <a:endParaRPr lang="en-US" sz="2000" dirty="0"/>
          </a:p>
          <a:p>
            <a:r>
              <a:rPr lang="en-US" sz="2000" dirty="0"/>
              <a:t>	1. Prop</a:t>
            </a:r>
          </a:p>
          <a:p>
            <a:r>
              <a:rPr lang="en-US" sz="2000" dirty="0"/>
              <a:t>	2. State</a:t>
            </a:r>
          </a:p>
          <a:p>
            <a:r>
              <a:rPr lang="en-US" sz="2000" dirty="0"/>
              <a:t>	3. </a:t>
            </a:r>
            <a:r>
              <a:rPr lang="en-US" sz="2000" dirty="0" err="1"/>
              <a:t>Mixins</a:t>
            </a:r>
            <a:endParaRPr lang="en-US" sz="2000" dirty="0"/>
          </a:p>
          <a:p>
            <a:r>
              <a:rPr lang="en-US" sz="2000" dirty="0"/>
              <a:t>	4. components</a:t>
            </a:r>
          </a:p>
        </p:txBody>
      </p:sp>
    </p:spTree>
    <p:extLst>
      <p:ext uri="{BB962C8B-B14F-4D97-AF65-F5344CB8AC3E}">
        <p14:creationId xmlns:p14="http://schemas.microsoft.com/office/powerpoint/2010/main" val="332230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5561577"/>
          </a:xfrm>
        </p:spPr>
        <p:txBody>
          <a:bodyPr/>
          <a:lstStyle/>
          <a:p>
            <a:pPr>
              <a:lnSpc>
                <a:spcPct val="100000"/>
              </a:lnSpc>
            </a:pPr>
            <a:r>
              <a:rPr lang="en-US" sz="2000" dirty="0"/>
              <a:t>At the end of this module on React fundamentals you will be able to:</a:t>
            </a:r>
          </a:p>
          <a:p>
            <a:pPr lvl="1">
              <a:lnSpc>
                <a:spcPct val="100000"/>
              </a:lnSpc>
            </a:pPr>
            <a:endParaRPr lang="en-US" sz="1600" dirty="0"/>
          </a:p>
          <a:p>
            <a:pPr lvl="1">
              <a:lnSpc>
                <a:spcPct val="100000"/>
              </a:lnSpc>
            </a:pPr>
            <a:r>
              <a:rPr lang="en-US" sz="1600" dirty="0"/>
              <a:t>Explain and demonstrate</a:t>
            </a:r>
          </a:p>
          <a:p>
            <a:pPr lvl="1">
              <a:lnSpc>
                <a:spcPct val="100000"/>
              </a:lnSpc>
            </a:pPr>
            <a:endParaRPr lang="en-US" sz="1600" dirty="0"/>
          </a:p>
          <a:p>
            <a:pPr lvl="1">
              <a:lnSpc>
                <a:spcPct val="100000"/>
              </a:lnSpc>
            </a:pPr>
            <a:r>
              <a:rPr lang="en-US" sz="1600" dirty="0"/>
              <a:t>State</a:t>
            </a:r>
          </a:p>
          <a:p>
            <a:pPr lvl="1">
              <a:lnSpc>
                <a:spcPct val="100000"/>
              </a:lnSpc>
            </a:pPr>
            <a:r>
              <a:rPr lang="en-US" sz="1600" dirty="0"/>
              <a:t>Props</a:t>
            </a:r>
          </a:p>
          <a:p>
            <a:pPr lvl="1">
              <a:lnSpc>
                <a:spcPct val="100000"/>
              </a:lnSpc>
            </a:pPr>
            <a:r>
              <a:rPr lang="en-US" sz="1600" dirty="0"/>
              <a:t>Uni-Directional flow</a:t>
            </a:r>
          </a:p>
          <a:p>
            <a:pPr lvl="1">
              <a:lnSpc>
                <a:spcPct val="100000"/>
              </a:lnSpc>
            </a:pPr>
            <a:r>
              <a:rPr lang="en-US" sz="1600" dirty="0" err="1"/>
              <a:t>ComponentTypes</a:t>
            </a:r>
            <a:endParaRPr lang="en-US" sz="1600" dirty="0"/>
          </a:p>
          <a:p>
            <a:pPr lvl="1">
              <a:lnSpc>
                <a:spcPct val="100000"/>
              </a:lnSpc>
            </a:pPr>
            <a:r>
              <a:rPr lang="en-US" sz="1600" dirty="0"/>
              <a:t>React Architecture</a:t>
            </a:r>
          </a:p>
          <a:p>
            <a:pPr lvl="1">
              <a:lnSpc>
                <a:spcPct val="100000"/>
              </a:lnSpc>
            </a:pPr>
            <a:r>
              <a:rPr lang="en-US" sz="1600" dirty="0">
                <a:solidFill>
                  <a:srgbClr val="00264A"/>
                </a:solidFill>
              </a:rPr>
              <a:t>React Component - Life Cycle Phases</a:t>
            </a:r>
          </a:p>
          <a:p>
            <a:pPr lvl="1">
              <a:lnSpc>
                <a:spcPct val="100000"/>
              </a:lnSpc>
            </a:pPr>
            <a:r>
              <a:rPr lang="en-US" sz="1600" dirty="0" err="1">
                <a:solidFill>
                  <a:srgbClr val="00264A"/>
                </a:solidFill>
              </a:rPr>
              <a:t>Mixins</a:t>
            </a:r>
            <a:endParaRPr lang="en-US" sz="1600" dirty="0"/>
          </a:p>
          <a:p>
            <a:pPr lvl="1">
              <a:lnSpc>
                <a:spcPct val="100000"/>
              </a:lnSpc>
            </a:pPr>
            <a:endParaRPr lang="en-US" sz="1600" dirty="0"/>
          </a:p>
          <a:p>
            <a:pPr lvl="1">
              <a:lnSpc>
                <a:spcPct val="100000"/>
              </a:lnSpc>
            </a:pPr>
            <a:endParaRPr lang="en-US" sz="1600" dirty="0"/>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React Fundamentals</a:t>
            </a:r>
            <a:br>
              <a:rPr lang="en-US" dirty="0">
                <a:solidFill>
                  <a:srgbClr val="00264A"/>
                </a:solidFill>
              </a:rPr>
            </a:br>
            <a:r>
              <a:rPr lang="en-US" dirty="0">
                <a:solidFill>
                  <a:srgbClr val="00264A"/>
                </a:solidFill>
              </a:rPr>
              <a:t>Working with State</a:t>
            </a:r>
            <a:endParaRPr lang="en-US" dirty="0"/>
          </a:p>
        </p:txBody>
      </p:sp>
      <p:sp>
        <p:nvSpPr>
          <p:cNvPr id="3" name="Content Placeholder 2"/>
          <p:cNvSpPr>
            <a:spLocks noGrp="1"/>
          </p:cNvSpPr>
          <p:nvPr>
            <p:ph idx="1"/>
          </p:nvPr>
        </p:nvSpPr>
        <p:spPr>
          <a:xfrm>
            <a:off x="298516" y="1129006"/>
            <a:ext cx="8845484" cy="5393714"/>
          </a:xfrm>
        </p:spPr>
        <p:txBody>
          <a:bodyPr>
            <a:noAutofit/>
          </a:bodyPr>
          <a:lstStyle/>
          <a:p>
            <a:pPr marL="342900" indent="-342900" algn="just">
              <a:lnSpc>
                <a:spcPct val="170000"/>
              </a:lnSpc>
              <a:buFont typeface="Arial" panose="020B0604020202020204" pitchFamily="34" charset="0"/>
              <a:buChar char="•"/>
            </a:pPr>
            <a:r>
              <a:rPr lang="en-US" sz="1600" dirty="0"/>
              <a:t>React components can be made dynamic by adding state to it.</a:t>
            </a:r>
          </a:p>
          <a:p>
            <a:pPr marL="342900" indent="-342900" algn="just">
              <a:lnSpc>
                <a:spcPct val="170000"/>
              </a:lnSpc>
              <a:buFont typeface="Arial" panose="020B0604020202020204" pitchFamily="34" charset="0"/>
              <a:buChar char="•"/>
            </a:pPr>
            <a:r>
              <a:rPr lang="en-US" sz="1600" dirty="0"/>
              <a:t>State is used when a component needs to change independently of its parent.</a:t>
            </a:r>
          </a:p>
          <a:p>
            <a:pPr marL="342900" indent="-342900" algn="just">
              <a:lnSpc>
                <a:spcPct val="170000"/>
              </a:lnSpc>
              <a:buFont typeface="Arial" panose="020B0604020202020204" pitchFamily="34" charset="0"/>
              <a:buChar char="•"/>
            </a:pPr>
            <a:r>
              <a:rPr lang="en-US" sz="1600" dirty="0"/>
              <a:t>React component's initial state can be populated using </a:t>
            </a:r>
            <a:r>
              <a:rPr lang="en-US" sz="1600" dirty="0" err="1"/>
              <a:t>getInitialState</a:t>
            </a:r>
            <a:r>
              <a:rPr lang="en-US" sz="1600" dirty="0"/>
              <a:t>() with an object map of keys to values.</a:t>
            </a:r>
          </a:p>
          <a:p>
            <a:pPr marL="342900" indent="-342900" algn="just">
              <a:lnSpc>
                <a:spcPct val="170000"/>
              </a:lnSpc>
              <a:buFont typeface="Arial" panose="020B0604020202020204" pitchFamily="34" charset="0"/>
              <a:buChar char="•"/>
            </a:pPr>
            <a:r>
              <a:rPr lang="en-US" sz="1600" dirty="0"/>
              <a:t>React component's state can be accessed using </a:t>
            </a:r>
            <a:r>
              <a:rPr lang="en-US" sz="1600" dirty="0" err="1"/>
              <a:t>this.state</a:t>
            </a:r>
            <a:endParaRPr lang="en-US" sz="1600" dirty="0"/>
          </a:p>
          <a:p>
            <a:pPr marL="342900" indent="-342900" algn="just">
              <a:lnSpc>
                <a:spcPct val="170000"/>
              </a:lnSpc>
              <a:buFont typeface="Arial" panose="020B0604020202020204" pitchFamily="34" charset="0"/>
              <a:buChar char="•"/>
            </a:pPr>
            <a:r>
              <a:rPr lang="en-US" sz="1600" dirty="0"/>
              <a:t>React component's state can be updated using </a:t>
            </a:r>
            <a:r>
              <a:rPr lang="en-US" sz="1600" dirty="0" err="1"/>
              <a:t>this.setState</a:t>
            </a:r>
            <a:r>
              <a:rPr lang="en-US" sz="1600" dirty="0"/>
              <a:t>() with an object map of keys which can be  updated with new values. Keys that are not provided are not affected.</a:t>
            </a:r>
          </a:p>
          <a:p>
            <a:pPr marL="342900" indent="-342900" algn="just">
              <a:lnSpc>
                <a:spcPct val="170000"/>
              </a:lnSpc>
              <a:buFont typeface="Arial" panose="020B0604020202020204" pitchFamily="34" charset="0"/>
              <a:buChar char="•"/>
            </a:pPr>
            <a:r>
              <a:rPr lang="en-US" sz="1600" dirty="0" err="1"/>
              <a:t>setState</a:t>
            </a:r>
            <a:r>
              <a:rPr lang="en-US" sz="1600" dirty="0"/>
              <a:t>() merges the new state with the old state.</a:t>
            </a:r>
          </a:p>
          <a:p>
            <a:pPr marL="342900" indent="-342900" algn="just">
              <a:lnSpc>
                <a:spcPct val="170000"/>
              </a:lnSpc>
              <a:buFont typeface="Arial" panose="020B0604020202020204" pitchFamily="34" charset="0"/>
              <a:buChar char="•"/>
            </a:pPr>
            <a:r>
              <a:rPr lang="en-US" sz="1600" dirty="0"/>
              <a:t>As a best practice the nested React components should be stateless. They should receive the state data from their parent components via </a:t>
            </a:r>
            <a:r>
              <a:rPr lang="en-US" sz="1600" dirty="0" err="1"/>
              <a:t>this.props</a:t>
            </a:r>
            <a:r>
              <a:rPr lang="en-US" sz="1600" dirty="0"/>
              <a:t> and render that data accordingly.</a:t>
            </a:r>
          </a:p>
        </p:txBody>
      </p:sp>
    </p:spTree>
    <p:extLst>
      <p:ext uri="{BB962C8B-B14F-4D97-AF65-F5344CB8AC3E}">
        <p14:creationId xmlns:p14="http://schemas.microsoft.com/office/powerpoint/2010/main" val="410558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State:</a:t>
            </a:r>
          </a:p>
          <a:p>
            <a:endParaRPr lang="en-US" sz="2000" dirty="0"/>
          </a:p>
          <a:p>
            <a:r>
              <a:rPr lang="en-US" sz="2000" dirty="0"/>
              <a:t>react-create-state</a:t>
            </a:r>
          </a:p>
        </p:txBody>
      </p:sp>
    </p:spTree>
    <p:extLst>
      <p:ext uri="{BB962C8B-B14F-4D97-AF65-F5344CB8AC3E}">
        <p14:creationId xmlns:p14="http://schemas.microsoft.com/office/powerpoint/2010/main" val="418557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solidFill>
                  <a:srgbClr val="00264A"/>
                </a:solidFill>
              </a:rPr>
              <a:t>React Fundamentals</a:t>
            </a:r>
            <a:br>
              <a:rPr lang="en-US" dirty="0">
                <a:solidFill>
                  <a:srgbClr val="00264A"/>
                </a:solidFill>
              </a:rPr>
            </a:br>
            <a:r>
              <a:rPr lang="en-US" dirty="0">
                <a:solidFill>
                  <a:srgbClr val="00264A"/>
                </a:solidFill>
              </a:rPr>
              <a:t>Working with props (Properties)</a:t>
            </a:r>
            <a:endParaRPr lang="en-US" dirty="0"/>
          </a:p>
        </p:txBody>
      </p:sp>
      <p:sp>
        <p:nvSpPr>
          <p:cNvPr id="2" name="Content Placeholder 1"/>
          <p:cNvSpPr>
            <a:spLocks noGrp="1"/>
          </p:cNvSpPr>
          <p:nvPr>
            <p:ph idx="1"/>
          </p:nvPr>
        </p:nvSpPr>
        <p:spPr/>
        <p:txBody>
          <a:bodyPr/>
          <a:lstStyle/>
          <a:p>
            <a:r>
              <a:rPr lang="en-US" sz="2000" dirty="0"/>
              <a:t>The props parameter is a JavaScript object (data &amp; event handlers) passed from a parent element to a child element.</a:t>
            </a:r>
          </a:p>
          <a:p>
            <a:r>
              <a:rPr lang="en-US" sz="2000" dirty="0"/>
              <a:t>Props are supplied as attributes: </a:t>
            </a:r>
          </a:p>
          <a:p>
            <a:pPr lvl="1"/>
            <a:r>
              <a:rPr lang="en-US" sz="1600" dirty="0"/>
              <a:t>If the value of the attribute is </a:t>
            </a:r>
            <a:r>
              <a:rPr lang="en-US" sz="1600" b="1" dirty="0"/>
              <a:t>JavaScript expression</a:t>
            </a:r>
            <a:r>
              <a:rPr lang="en-US" sz="1600" dirty="0"/>
              <a:t> it must be enclosed in curly Brackets ({}).</a:t>
            </a:r>
          </a:p>
          <a:p>
            <a:pPr lvl="1"/>
            <a:r>
              <a:rPr lang="en-US" sz="1600" dirty="0"/>
              <a:t>If it is a </a:t>
            </a:r>
            <a:r>
              <a:rPr lang="en-US" sz="1600" b="1" dirty="0"/>
              <a:t>string literal</a:t>
            </a:r>
            <a:r>
              <a:rPr lang="en-US" sz="1600" dirty="0"/>
              <a:t> it must be enclosed with in double quotes ("").</a:t>
            </a:r>
          </a:p>
          <a:p>
            <a:r>
              <a:rPr lang="en-US" sz="2000" dirty="0"/>
              <a:t>Props can be accessed via props property inside a component.</a:t>
            </a:r>
          </a:p>
          <a:p>
            <a:r>
              <a:rPr lang="en-US" sz="2000" dirty="0"/>
              <a:t>Props are considered to be immutable; it stores read-only data that is passed from the parent. It belongs to the parent and cannot be changed by its children. </a:t>
            </a:r>
          </a:p>
          <a:p>
            <a:r>
              <a:rPr lang="en-US" sz="2000" dirty="0" err="1"/>
              <a:t>getDefaultProps</a:t>
            </a:r>
            <a:r>
              <a:rPr lang="en-US" sz="2000" dirty="0"/>
              <a:t>() specifies property values to use, if they are not explicitly supplied.</a:t>
            </a:r>
          </a:p>
          <a:p>
            <a:r>
              <a:rPr lang="en-US" sz="2000" dirty="0"/>
              <a:t>Parent can read its children by accessing the special </a:t>
            </a:r>
            <a:r>
              <a:rPr lang="en-US" sz="2000" dirty="0" err="1"/>
              <a:t>this.props.children</a:t>
            </a:r>
            <a:r>
              <a:rPr lang="en-US" sz="2000" dirty="0"/>
              <a:t> prop.</a:t>
            </a:r>
          </a:p>
        </p:txBody>
      </p:sp>
    </p:spTree>
    <p:extLst>
      <p:ext uri="{BB962C8B-B14F-4D97-AF65-F5344CB8AC3E}">
        <p14:creationId xmlns:p14="http://schemas.microsoft.com/office/powerpoint/2010/main" val="84844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dirty="0"/>
              <a:t>Demo</a:t>
            </a:r>
          </a:p>
        </p:txBody>
      </p:sp>
      <p:sp>
        <p:nvSpPr>
          <p:cNvPr id="44" name="Content Placeholder 43"/>
          <p:cNvSpPr>
            <a:spLocks noGrp="1"/>
          </p:cNvSpPr>
          <p:nvPr>
            <p:ph idx="1"/>
          </p:nvPr>
        </p:nvSpPr>
        <p:spPr/>
        <p:txBody>
          <a:bodyPr/>
          <a:lstStyle/>
          <a:p>
            <a:r>
              <a:rPr lang="en-US" sz="2000" dirty="0"/>
              <a:t>Using-Props</a:t>
            </a:r>
          </a:p>
          <a:p>
            <a:endParaRPr lang="en-US" sz="2000" dirty="0"/>
          </a:p>
          <a:p>
            <a:r>
              <a:rPr lang="en-US" sz="2000" dirty="0"/>
              <a:t>react-create-props</a:t>
            </a:r>
          </a:p>
        </p:txBody>
      </p:sp>
    </p:spTree>
    <p:extLst>
      <p:ext uri="{BB962C8B-B14F-4D97-AF65-F5344CB8AC3E}">
        <p14:creationId xmlns:p14="http://schemas.microsoft.com/office/powerpoint/2010/main" val="260225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420888"/>
            <a:ext cx="4004692" cy="2390775"/>
          </a:xfrm>
          <a:prstGeom prst="rect">
            <a:avLst/>
          </a:prstGeom>
          <a:noFill/>
          <a:ln w="31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br>
              <a:rPr lang="en-US" dirty="0">
                <a:solidFill>
                  <a:srgbClr val="00264A"/>
                </a:solidFill>
              </a:rPr>
            </a:br>
            <a:r>
              <a:rPr lang="en-US" dirty="0">
                <a:solidFill>
                  <a:srgbClr val="00264A"/>
                </a:solidFill>
              </a:rPr>
              <a:t>Unidirectional data flow</a:t>
            </a:r>
            <a:endParaRPr lang="en-US" dirty="0"/>
          </a:p>
        </p:txBody>
      </p:sp>
      <p:sp>
        <p:nvSpPr>
          <p:cNvPr id="3" name="Content Placeholder 2"/>
          <p:cNvSpPr>
            <a:spLocks noGrp="1"/>
          </p:cNvSpPr>
          <p:nvPr>
            <p:ph sz="quarter" idx="10"/>
          </p:nvPr>
        </p:nvSpPr>
        <p:spPr>
          <a:xfrm>
            <a:off x="290500" y="975360"/>
            <a:ext cx="4464380" cy="5654040"/>
          </a:xfrm>
        </p:spPr>
        <p:txBody>
          <a:bodyPr>
            <a:normAutofit/>
          </a:bodyPr>
          <a:lstStyle/>
          <a:p>
            <a:pPr marL="285750" indent="-285750" algn="just">
              <a:lnSpc>
                <a:spcPct val="100000"/>
              </a:lnSpc>
              <a:buFont typeface="Arial" panose="020B0604020202020204" pitchFamily="34" charset="0"/>
              <a:buChar char="•"/>
            </a:pPr>
            <a:r>
              <a:rPr lang="en-US" sz="1800" dirty="0"/>
              <a:t>In React, application data flow is unidirectional via the state and props objects, as opposed to the two-way binding of libraries like Angular.</a:t>
            </a:r>
          </a:p>
          <a:p>
            <a:pPr marL="285750" indent="-285750" algn="just">
              <a:lnSpc>
                <a:spcPct val="100000"/>
              </a:lnSpc>
              <a:buFont typeface="Arial" panose="020B0604020202020204" pitchFamily="34" charset="0"/>
              <a:buChar char="•"/>
            </a:pPr>
            <a:endParaRPr lang="en-US" sz="1800" dirty="0"/>
          </a:p>
          <a:p>
            <a:pPr marL="285750" indent="-285750" algn="just">
              <a:lnSpc>
                <a:spcPct val="100000"/>
              </a:lnSpc>
              <a:buFont typeface="Arial" panose="020B0604020202020204" pitchFamily="34" charset="0"/>
              <a:buChar char="•"/>
            </a:pPr>
            <a:r>
              <a:rPr lang="en-US" sz="1800" dirty="0"/>
              <a:t>In a multi component hierarchy, a common parent component will manage the state and pass it down the chain via props.</a:t>
            </a:r>
          </a:p>
          <a:p>
            <a:pPr marL="285750" indent="-285750" algn="just">
              <a:lnSpc>
                <a:spcPct val="100000"/>
              </a:lnSpc>
              <a:buFont typeface="Arial" panose="020B0604020202020204" pitchFamily="34" charset="0"/>
              <a:buChar char="•"/>
            </a:pPr>
            <a:endParaRPr lang="en-US" sz="1800" dirty="0"/>
          </a:p>
          <a:p>
            <a:pPr marL="285750" indent="-285750" algn="just">
              <a:lnSpc>
                <a:spcPct val="100000"/>
              </a:lnSpc>
              <a:buFont typeface="Arial" panose="020B0604020202020204" pitchFamily="34" charset="0"/>
              <a:buChar char="•"/>
            </a:pPr>
            <a:r>
              <a:rPr lang="en-US" sz="1800" dirty="0"/>
              <a:t>State should be updated using the </a:t>
            </a:r>
            <a:r>
              <a:rPr lang="en-US" sz="1800" dirty="0" err="1"/>
              <a:t>setState</a:t>
            </a:r>
            <a:r>
              <a:rPr lang="en-US" sz="1800" dirty="0"/>
              <a:t> method to ensure that a UI to update and the resulting values should be passed down to child components using attributes that are accessible in said children via </a:t>
            </a:r>
            <a:r>
              <a:rPr lang="en-US" sz="1800" dirty="0" err="1"/>
              <a:t>this.props</a:t>
            </a:r>
            <a:endParaRPr lang="en-US" sz="1800" dirty="0"/>
          </a:p>
        </p:txBody>
      </p:sp>
    </p:spTree>
    <p:extLst>
      <p:ext uri="{BB962C8B-B14F-4D97-AF65-F5344CB8AC3E}">
        <p14:creationId xmlns:p14="http://schemas.microsoft.com/office/powerpoint/2010/main" val="225848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Unidirectional-Flow</a:t>
            </a:r>
          </a:p>
          <a:p>
            <a:endParaRPr lang="en-US" sz="2000" dirty="0"/>
          </a:p>
          <a:p>
            <a:r>
              <a:rPr lang="en-US" sz="2000" dirty="0"/>
              <a:t>react-create-</a:t>
            </a:r>
            <a:r>
              <a:rPr lang="en-US" sz="2000" dirty="0" err="1"/>
              <a:t>unidirectionalflow</a:t>
            </a:r>
            <a:endParaRPr lang="en-US" sz="2000" dirty="0"/>
          </a:p>
        </p:txBody>
      </p:sp>
    </p:spTree>
    <p:extLst>
      <p:ext uri="{BB962C8B-B14F-4D97-AF65-F5344CB8AC3E}">
        <p14:creationId xmlns:p14="http://schemas.microsoft.com/office/powerpoint/2010/main" val="14717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264A"/>
                </a:solidFill>
              </a:rPr>
              <a:t>React Fundamentals</a:t>
            </a:r>
            <a:br>
              <a:rPr lang="en-US" dirty="0">
                <a:solidFill>
                  <a:srgbClr val="00264A"/>
                </a:solidFill>
              </a:rPr>
            </a:br>
            <a:r>
              <a:rPr lang="en-US" dirty="0">
                <a:solidFill>
                  <a:srgbClr val="00264A"/>
                </a:solidFill>
              </a:rPr>
              <a:t>Component Types</a:t>
            </a:r>
            <a:endParaRPr lang="en-US" dirty="0"/>
          </a:p>
        </p:txBody>
      </p:sp>
      <p:sp>
        <p:nvSpPr>
          <p:cNvPr id="3" name="Content Placeholder 2"/>
          <p:cNvSpPr>
            <a:spLocks noGrp="1"/>
          </p:cNvSpPr>
          <p:nvPr>
            <p:ph idx="1"/>
          </p:nvPr>
        </p:nvSpPr>
        <p:spPr/>
        <p:txBody>
          <a:bodyPr/>
          <a:lstStyle/>
          <a:p>
            <a:r>
              <a:rPr lang="en-US" sz="2000" dirty="0"/>
              <a:t>Component without state is preferable because state increases complexity and reduces predictability.</a:t>
            </a:r>
          </a:p>
          <a:p>
            <a:r>
              <a:rPr lang="en-US" sz="2000" dirty="0"/>
              <a:t>In React Components can be divided into:</a:t>
            </a:r>
          </a:p>
          <a:p>
            <a:pPr lvl="1"/>
            <a:r>
              <a:rPr lang="en-US" sz="1600" dirty="0"/>
              <a:t>Stateless Component: Component only with props, no state. In this type of component besides the render() function all their logic revolves around the props they receive.</a:t>
            </a:r>
          </a:p>
          <a:p>
            <a:pPr lvl="1"/>
            <a:r>
              <a:rPr lang="en-US" sz="1600" dirty="0" err="1"/>
              <a:t>Stateful</a:t>
            </a:r>
            <a:r>
              <a:rPr lang="en-US" sz="1600" dirty="0"/>
              <a:t> Component: Those components are also called as state managers. It has both props and state. They are in charge of client-server communication (XHR, web sockets, etc.), processing data and responding to user events. </a:t>
            </a:r>
          </a:p>
          <a:p>
            <a:r>
              <a:rPr lang="en-US" sz="2000" dirty="0"/>
              <a:t>The core logic should be encapsulated in a moderate number of </a:t>
            </a:r>
            <a:r>
              <a:rPr lang="en-US" sz="2000" dirty="0" err="1"/>
              <a:t>Stateful</a:t>
            </a:r>
            <a:r>
              <a:rPr lang="en-US" sz="2000" dirty="0"/>
              <a:t> components, while all visualization and formatting logic should move downstream into as many Stateless Components as possible.</a:t>
            </a:r>
          </a:p>
        </p:txBody>
      </p:sp>
    </p:spTree>
    <p:extLst>
      <p:ext uri="{BB962C8B-B14F-4D97-AF65-F5344CB8AC3E}">
        <p14:creationId xmlns:p14="http://schemas.microsoft.com/office/powerpoint/2010/main" val="1331277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5C2EAA41-28B2-470E-A286-E51C0304965B}"/>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web services template</Template>
  <TotalTime>10936</TotalTime>
  <Words>2053</Words>
  <Application>Microsoft Office PowerPoint</Application>
  <PresentationFormat>On-screen Show (4:3)</PresentationFormat>
  <Paragraphs>297</Paragraphs>
  <Slides>19</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Candara</vt:lpstr>
      <vt:lpstr>Verdana</vt:lpstr>
      <vt:lpstr>Wingdings</vt:lpstr>
      <vt:lpstr>Section slides</vt:lpstr>
      <vt:lpstr>think-cell Slide</vt:lpstr>
      <vt:lpstr>State, Life Cycle, and Events</vt:lpstr>
      <vt:lpstr>Lesson Objectives</vt:lpstr>
      <vt:lpstr>React Fundamentals Working with State</vt:lpstr>
      <vt:lpstr>Demo</vt:lpstr>
      <vt:lpstr>React Fundamentals Working with props (Properties)</vt:lpstr>
      <vt:lpstr>Demo</vt:lpstr>
      <vt:lpstr> Unidirectional data flow</vt:lpstr>
      <vt:lpstr>Demo</vt:lpstr>
      <vt:lpstr>React Fundamentals Component Types</vt:lpstr>
      <vt:lpstr>React Fundamentals props or state?</vt:lpstr>
      <vt:lpstr>React Fundamentals React Architecture</vt:lpstr>
      <vt:lpstr>React Fundamentals React Component - Life Cycle Phases</vt:lpstr>
      <vt:lpstr>React Fundamentals React Component-Life cycle methods execution sequence</vt:lpstr>
      <vt:lpstr>Demo</vt:lpstr>
      <vt:lpstr>React Fundamentals Mixins</vt:lpstr>
      <vt:lpstr>Demo</vt:lpstr>
      <vt:lpstr>Summary</vt:lpstr>
      <vt:lpstr>Summary</vt:lpstr>
      <vt:lpstr>Review</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N, Kathiresan</cp:lastModifiedBy>
  <cp:revision>345</cp:revision>
  <dcterms:created xsi:type="dcterms:W3CDTF">2018-04-04T04:32:40Z</dcterms:created>
  <dcterms:modified xsi:type="dcterms:W3CDTF">2018-05-21T10:56:53Z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