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4"/>
  </p:sldMasterIdLst>
  <p:notesMasterIdLst>
    <p:notesMasterId r:id="rId27"/>
  </p:notesMasterIdLst>
  <p:handoutMasterIdLst>
    <p:handoutMasterId r:id="rId28"/>
  </p:handoutMasterIdLst>
  <p:sldIdLst>
    <p:sldId id="284" r:id="rId5"/>
    <p:sldId id="259" r:id="rId6"/>
    <p:sldId id="266" r:id="rId7"/>
    <p:sldId id="270" r:id="rId8"/>
    <p:sldId id="269" r:id="rId9"/>
    <p:sldId id="281" r:id="rId10"/>
    <p:sldId id="267" r:id="rId11"/>
    <p:sldId id="271" r:id="rId12"/>
    <p:sldId id="272" r:id="rId13"/>
    <p:sldId id="273" r:id="rId14"/>
    <p:sldId id="285" r:id="rId15"/>
    <p:sldId id="274" r:id="rId16"/>
    <p:sldId id="275" r:id="rId17"/>
    <p:sldId id="276" r:id="rId18"/>
    <p:sldId id="277" r:id="rId19"/>
    <p:sldId id="268" r:id="rId20"/>
    <p:sldId id="278" r:id="rId21"/>
    <p:sldId id="279" r:id="rId22"/>
    <p:sldId id="282" r:id="rId23"/>
    <p:sldId id="286" r:id="rId24"/>
    <p:sldId id="287" r:id="rId25"/>
    <p:sldId id="28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175" autoAdjust="0"/>
  </p:normalViewPr>
  <p:slideViewPr>
    <p:cSldViewPr snapToGrid="0" showGuides="1">
      <p:cViewPr varScale="1">
        <p:scale>
          <a:sx n="62" d="100"/>
          <a:sy n="62" d="100"/>
        </p:scale>
        <p:origin x="1424" y="56"/>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2736"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5/21/2018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Page XX-#</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780396"/>
            <a:ext cx="4572000" cy="3429000"/>
          </a:xfrm>
          <a:prstGeom prst="rect">
            <a:avLst/>
          </a:prstGeom>
          <a:noFill/>
          <a:ln w="12700">
            <a:solidFill>
              <a:prstClr val="black"/>
            </a:solidFill>
          </a:ln>
        </p:spPr>
        <p:txBody>
          <a:bodyPr vert="horz" lIns="91440" tIns="45720" rIns="91440" bIns="45720" rtlCol="0" anchor="ctr"/>
          <a:lstStyle/>
          <a:p>
            <a:r>
              <a:rPr lang="en-US" dirty="0"/>
              <a:t>text</a:t>
            </a:r>
          </a:p>
        </p:txBody>
      </p:sp>
      <p:sp>
        <p:nvSpPr>
          <p:cNvPr id="5" name="Notes Placeholder 4"/>
          <p:cNvSpPr>
            <a:spLocks noGrp="1"/>
          </p:cNvSpPr>
          <p:nvPr>
            <p:ph type="body" sz="quarter" idx="3"/>
          </p:nvPr>
        </p:nvSpPr>
        <p:spPr>
          <a:xfrm>
            <a:off x="2039550" y="4425018"/>
            <a:ext cx="4586881"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778872" y="709456"/>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1" y="236797"/>
            <a:ext cx="6216650" cy="244392"/>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itchFamily="34" charset="0"/>
                <a:cs typeface="Arial" pitchFamily="34" charset="0"/>
              </a:rPr>
              <a:t>Introduction to Web services (SOAP &amp; REST)	    Introduction to Web service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latin typeface="Arial" pitchFamily="34" charset="0"/>
                <a:cs typeface="Arial" pitchFamily="34" charset="0"/>
              </a:rPr>
              <a:t>		 Page 01-</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a:latin typeface="Arial" pitchFamily="34" charset="0"/>
                <a:cs typeface="Arial" pitchFamily="34" charset="0"/>
              </a:rPr>
              <a:t> </a:t>
            </a:r>
          </a:p>
          <a:p>
            <a:r>
              <a:rPr lang="en-US" sz="10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github.com/gaearon/redux-devtool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5447884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1144720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52586" y="4305564"/>
            <a:ext cx="4800634" cy="4455475"/>
          </a:xfrm>
        </p:spPr>
        <p:txBody>
          <a:bodyPr>
            <a:normAutofit fontScale="77500" lnSpcReduction="20000"/>
          </a:bodyPr>
          <a:lstStyle/>
          <a:p>
            <a:pPr algn="just"/>
            <a:endParaRPr lang="en-US" sz="1000" b="1" dirty="0">
              <a:latin typeface="Candara" panose="020E0502030303020204" pitchFamily="34" charset="0"/>
            </a:endParaRPr>
          </a:p>
          <a:p>
            <a:pPr algn="just"/>
            <a:r>
              <a:rPr lang="en-US" sz="1000" b="1" i="0" kern="1200" dirty="0">
                <a:solidFill>
                  <a:schemeClr val="tx1"/>
                </a:solidFill>
                <a:effectLst/>
                <a:latin typeface="Arial" pitchFamily="34" charset="0"/>
                <a:ea typeface="+mn-ea"/>
                <a:cs typeface="Arial" pitchFamily="34" charset="0"/>
              </a:rPr>
              <a:t>Routing</a:t>
            </a:r>
            <a:r>
              <a:rPr lang="en-US" sz="1000" b="0" i="0" kern="1200" dirty="0">
                <a:solidFill>
                  <a:schemeClr val="tx1"/>
                </a:solidFill>
                <a:effectLst/>
                <a:latin typeface="Arial" pitchFamily="34" charset="0"/>
                <a:ea typeface="+mn-ea"/>
                <a:cs typeface="Arial" pitchFamily="34" charset="0"/>
              </a:rPr>
              <a:t> is the process of keeping the browser URL in sync with what’s being rendered on the page</a:t>
            </a:r>
          </a:p>
          <a:p>
            <a:pPr algn="just"/>
            <a:endParaRPr lang="en-US" sz="1000" b="0" i="0" kern="1200" dirty="0">
              <a:solidFill>
                <a:schemeClr val="tx1"/>
              </a:solidFill>
              <a:effectLst/>
              <a:latin typeface="Arial" pitchFamily="34" charset="0"/>
              <a:ea typeface="+mn-ea"/>
              <a:cs typeface="Arial" pitchFamily="34" charset="0"/>
            </a:endParaRPr>
          </a:p>
          <a:p>
            <a:pPr algn="just"/>
            <a:r>
              <a:rPr lang="en-US" sz="1000" b="0" i="0" kern="1200" dirty="0">
                <a:solidFill>
                  <a:schemeClr val="tx1"/>
                </a:solidFill>
                <a:effectLst/>
                <a:latin typeface="Arial" pitchFamily="34" charset="0"/>
                <a:ea typeface="+mn-ea"/>
                <a:cs typeface="Arial" pitchFamily="34" charset="0"/>
              </a:rPr>
              <a:t>React is a popular library for creating single-page applications (SPAs) that are rendered on the client side. An SPA might have multiple </a:t>
            </a:r>
            <a:r>
              <a:rPr lang="en-US" sz="1000" b="1" i="0" kern="1200" dirty="0">
                <a:solidFill>
                  <a:schemeClr val="tx1"/>
                </a:solidFill>
                <a:effectLst/>
                <a:latin typeface="Arial" pitchFamily="34" charset="0"/>
                <a:ea typeface="+mn-ea"/>
                <a:cs typeface="Arial" pitchFamily="34" charset="0"/>
              </a:rPr>
              <a:t>views</a:t>
            </a:r>
            <a:r>
              <a:rPr lang="en-US" sz="1000" b="0" i="0" kern="1200" dirty="0">
                <a:solidFill>
                  <a:schemeClr val="tx1"/>
                </a:solidFill>
                <a:effectLst/>
                <a:latin typeface="Arial" pitchFamily="34" charset="0"/>
                <a:ea typeface="+mn-ea"/>
                <a:cs typeface="Arial" pitchFamily="34" charset="0"/>
              </a:rPr>
              <a:t> (pages).</a:t>
            </a:r>
          </a:p>
          <a:p>
            <a:pPr algn="just"/>
            <a:r>
              <a:rPr lang="en-US" sz="1000" b="0" i="0" kern="1200" dirty="0">
                <a:solidFill>
                  <a:schemeClr val="tx1"/>
                </a:solidFill>
                <a:effectLst/>
                <a:latin typeface="Arial" pitchFamily="34" charset="0"/>
                <a:ea typeface="+mn-ea"/>
                <a:cs typeface="Arial" pitchFamily="34" charset="0"/>
              </a:rPr>
              <a:t>and unlike the conventional multi-page apps, navigating through these views shouldn’t result in the entire page being reloaded. Instead, we want the views to be rendered inline within the current page.</a:t>
            </a:r>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r>
              <a:rPr lang="en-US" sz="1000" b="1" dirty="0">
                <a:latin typeface="Candara" panose="020E0502030303020204" pitchFamily="34" charset="0"/>
              </a:rPr>
              <a:t>After creating</a:t>
            </a:r>
            <a:r>
              <a:rPr lang="en-US" sz="1000" b="1" baseline="0" dirty="0">
                <a:latin typeface="Candara" panose="020E0502030303020204" pitchFamily="34" charset="0"/>
              </a:rPr>
              <a:t> a similar app we did for routing, create one then we have to add redux to the app.</a:t>
            </a:r>
          </a:p>
          <a:p>
            <a:pPr algn="just"/>
            <a:endParaRPr lang="en-US" sz="1000" b="1" dirty="0">
              <a:latin typeface="Candara" panose="020E0502030303020204" pitchFamily="34" charset="0"/>
            </a:endParaRPr>
          </a:p>
          <a:p>
            <a:pPr algn="just">
              <a:lnSpc>
                <a:spcPct val="150000"/>
              </a:lnSpc>
            </a:pPr>
            <a:r>
              <a:rPr lang="en-US" sz="1600" dirty="0"/>
              <a:t>For adding redux to application :</a:t>
            </a:r>
          </a:p>
          <a:p>
            <a:pPr marL="628650" lvl="2" indent="-285750"/>
            <a:r>
              <a:rPr lang="en-US" sz="1200" dirty="0"/>
              <a:t>	</a:t>
            </a:r>
            <a:r>
              <a:rPr lang="en-US" dirty="0"/>
              <a:t>Write a root reducer</a:t>
            </a:r>
          </a:p>
          <a:p>
            <a:pPr marL="628650" lvl="2" indent="-285750"/>
            <a:r>
              <a:rPr lang="en-US" dirty="0"/>
              <a:t>	Write </a:t>
            </a:r>
            <a:r>
              <a:rPr lang="en-US" dirty="0" err="1"/>
              <a:t>actionCreators</a:t>
            </a:r>
            <a:endParaRPr lang="en-US" dirty="0"/>
          </a:p>
          <a:p>
            <a:pPr marL="628650" lvl="2" indent="-285750"/>
            <a:r>
              <a:rPr lang="en-US" dirty="0"/>
              <a:t>	Configure the store with the </a:t>
            </a:r>
            <a:r>
              <a:rPr lang="en-US" dirty="0" err="1"/>
              <a:t>rootReducer</a:t>
            </a:r>
            <a:r>
              <a:rPr lang="en-US" dirty="0"/>
              <a:t>, the store, and the app</a:t>
            </a:r>
          </a:p>
          <a:p>
            <a:pPr marL="628650" lvl="2" indent="-285750"/>
            <a:r>
              <a:rPr lang="en-US" dirty="0"/>
              <a:t>	Connect the views to the </a:t>
            </a:r>
            <a:r>
              <a:rPr lang="en-US" dirty="0" err="1"/>
              <a:t>actionCreators</a:t>
            </a:r>
            <a:endParaRPr lang="en-US" dirty="0"/>
          </a:p>
          <a:p>
            <a:pPr marL="628650" lvl="2" indent="-285750"/>
            <a:endParaRPr lang="en-US" dirty="0"/>
          </a:p>
          <a:p>
            <a:pPr algn="just"/>
            <a:r>
              <a:rPr lang="en-US" sz="1000" i="1" kern="1200" dirty="0">
                <a:solidFill>
                  <a:schemeClr val="tx1"/>
                </a:solidFill>
                <a:effectLst/>
                <a:latin typeface="Arial" pitchFamily="34" charset="0"/>
                <a:ea typeface="+mn-ea"/>
                <a:cs typeface="Arial" pitchFamily="34" charset="0"/>
              </a:rPr>
              <a:t>// Initial (starting) state</a:t>
            </a:r>
            <a:r>
              <a:rPr lang="en-US" dirty="0"/>
              <a:t> </a:t>
            </a:r>
            <a:r>
              <a:rPr lang="en-US" sz="1000" kern="1200" dirty="0" err="1">
                <a:solidFill>
                  <a:schemeClr val="tx1"/>
                </a:solidFill>
                <a:effectLst/>
                <a:latin typeface="Arial" pitchFamily="34" charset="0"/>
                <a:ea typeface="+mn-ea"/>
                <a:cs typeface="Arial" pitchFamily="34" charset="0"/>
              </a:rPr>
              <a:t>const</a:t>
            </a:r>
            <a:r>
              <a:rPr lang="en-US" dirty="0"/>
              <a:t> </a:t>
            </a:r>
            <a:r>
              <a:rPr lang="en-US" dirty="0" err="1"/>
              <a:t>initialState</a:t>
            </a:r>
            <a:r>
              <a:rPr lang="en-US" dirty="0"/>
              <a:t> </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a:solidFill>
                  <a:schemeClr val="tx1"/>
                </a:solidFill>
                <a:effectLst/>
                <a:latin typeface="Arial" pitchFamily="34" charset="0"/>
                <a:ea typeface="+mn-ea"/>
                <a:cs typeface="Arial" pitchFamily="34" charset="0"/>
              </a:rPr>
              <a:t>{</a:t>
            </a:r>
            <a:r>
              <a:rPr lang="en-US" dirty="0"/>
              <a:t> </a:t>
            </a:r>
            <a:r>
              <a:rPr lang="en-US" dirty="0" err="1"/>
              <a:t>currentTime</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a:solidFill>
                  <a:schemeClr val="tx1"/>
                </a:solidFill>
                <a:effectLst/>
                <a:latin typeface="Arial" pitchFamily="34" charset="0"/>
                <a:ea typeface="+mn-ea"/>
                <a:cs typeface="Arial" pitchFamily="34" charset="0"/>
              </a:rPr>
              <a:t>new</a:t>
            </a:r>
            <a:r>
              <a:rPr lang="en-US" dirty="0"/>
              <a:t> </a:t>
            </a:r>
            <a:r>
              <a:rPr lang="en-US" sz="1000" kern="1200" dirty="0">
                <a:solidFill>
                  <a:schemeClr val="tx1"/>
                </a:solidFill>
                <a:effectLst/>
                <a:latin typeface="Arial" pitchFamily="34" charset="0"/>
                <a:ea typeface="+mn-ea"/>
                <a:cs typeface="Arial" pitchFamily="34" charset="0"/>
              </a:rPr>
              <a:t>Date().</a:t>
            </a:r>
            <a:r>
              <a:rPr lang="en-US" sz="1000" kern="1200" dirty="0" err="1">
                <a:solidFill>
                  <a:schemeClr val="tx1"/>
                </a:solidFill>
                <a:effectLst/>
                <a:latin typeface="Arial" pitchFamily="34" charset="0"/>
                <a:ea typeface="+mn-ea"/>
                <a:cs typeface="Arial" pitchFamily="34" charset="0"/>
              </a:rPr>
              <a:t>toString</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a:solidFill>
                  <a:schemeClr val="tx1"/>
                </a:solidFill>
                <a:effectLst/>
                <a:latin typeface="Arial" pitchFamily="34" charset="0"/>
                <a:ea typeface="+mn-ea"/>
                <a:cs typeface="Arial" pitchFamily="34" charset="0"/>
              </a:rPr>
              <a:t>}</a:t>
            </a:r>
            <a:r>
              <a:rPr lang="en-US" dirty="0"/>
              <a:t> </a:t>
            </a:r>
          </a:p>
          <a:p>
            <a:pPr algn="just"/>
            <a:r>
              <a:rPr lang="en-US" sz="1000" i="1" kern="1200" dirty="0">
                <a:solidFill>
                  <a:schemeClr val="tx1"/>
                </a:solidFill>
                <a:effectLst/>
                <a:latin typeface="Arial" pitchFamily="34" charset="0"/>
                <a:ea typeface="+mn-ea"/>
                <a:cs typeface="Arial" pitchFamily="34" charset="0"/>
              </a:rPr>
              <a:t>// Our root reducer starts with the initial state</a:t>
            </a:r>
            <a:r>
              <a:rPr lang="en-US" dirty="0"/>
              <a:t> </a:t>
            </a:r>
          </a:p>
          <a:p>
            <a:pPr algn="just"/>
            <a:r>
              <a:rPr lang="en-US" sz="1000" i="1" kern="1200" dirty="0">
                <a:solidFill>
                  <a:schemeClr val="tx1"/>
                </a:solidFill>
                <a:effectLst/>
                <a:latin typeface="Arial" pitchFamily="34" charset="0"/>
                <a:ea typeface="+mn-ea"/>
                <a:cs typeface="Arial" pitchFamily="34" charset="0"/>
              </a:rPr>
              <a:t>// and must return a representation of the next state</a:t>
            </a:r>
            <a:r>
              <a:rPr lang="en-US" dirty="0"/>
              <a:t> </a:t>
            </a:r>
          </a:p>
          <a:p>
            <a:pPr algn="just"/>
            <a:r>
              <a:rPr lang="en-US" sz="1000" kern="1200" dirty="0" err="1">
                <a:solidFill>
                  <a:schemeClr val="tx1"/>
                </a:solidFill>
                <a:effectLst/>
                <a:latin typeface="Arial" pitchFamily="34" charset="0"/>
                <a:ea typeface="+mn-ea"/>
                <a:cs typeface="Arial" pitchFamily="34" charset="0"/>
              </a:rPr>
              <a:t>const</a:t>
            </a:r>
            <a:r>
              <a:rPr lang="en-US" dirty="0"/>
              <a:t> </a:t>
            </a:r>
            <a:r>
              <a:rPr lang="en-US" dirty="0" err="1"/>
              <a:t>rootReducer</a:t>
            </a:r>
            <a:r>
              <a:rPr lang="en-US" dirty="0"/>
              <a:t> </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a:solidFill>
                  <a:schemeClr val="tx1"/>
                </a:solidFill>
                <a:effectLst/>
                <a:latin typeface="Arial" pitchFamily="34" charset="0"/>
                <a:ea typeface="+mn-ea"/>
                <a:cs typeface="Arial" pitchFamily="34" charset="0"/>
              </a:rPr>
              <a:t>(</a:t>
            </a:r>
            <a:r>
              <a:rPr lang="en-US" dirty="0"/>
              <a:t>state </a:t>
            </a:r>
            <a:r>
              <a:rPr lang="en-US" sz="1000" kern="1200" dirty="0">
                <a:solidFill>
                  <a:schemeClr val="tx1"/>
                </a:solidFill>
                <a:effectLst/>
                <a:latin typeface="Arial" pitchFamily="34" charset="0"/>
                <a:ea typeface="+mn-ea"/>
                <a:cs typeface="Arial" pitchFamily="34" charset="0"/>
              </a:rPr>
              <a:t>=</a:t>
            </a:r>
            <a:r>
              <a:rPr lang="en-US" dirty="0"/>
              <a:t> </a:t>
            </a:r>
            <a:r>
              <a:rPr lang="en-US" dirty="0" err="1"/>
              <a:t>initialState</a:t>
            </a:r>
            <a:r>
              <a:rPr lang="en-US" sz="1000" kern="1200" dirty="0">
                <a:solidFill>
                  <a:schemeClr val="tx1"/>
                </a:solidFill>
                <a:effectLst/>
                <a:latin typeface="Arial" pitchFamily="34" charset="0"/>
                <a:ea typeface="+mn-ea"/>
                <a:cs typeface="Arial" pitchFamily="34" charset="0"/>
              </a:rPr>
              <a:t>,</a:t>
            </a:r>
            <a:r>
              <a:rPr lang="en-US" dirty="0"/>
              <a:t> action</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a:solidFill>
                  <a:schemeClr val="tx1"/>
                </a:solidFill>
                <a:effectLst/>
                <a:latin typeface="Arial" pitchFamily="34" charset="0"/>
                <a:ea typeface="+mn-ea"/>
                <a:cs typeface="Arial" pitchFamily="34" charset="0"/>
              </a:rPr>
              <a:t>=&gt;</a:t>
            </a:r>
            <a:r>
              <a:rPr lang="en-US" dirty="0"/>
              <a:t> </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a:solidFill>
                  <a:schemeClr val="tx1"/>
                </a:solidFill>
                <a:effectLst/>
                <a:latin typeface="Arial" pitchFamily="34" charset="0"/>
                <a:ea typeface="+mn-ea"/>
                <a:cs typeface="Arial" pitchFamily="34" charset="0"/>
              </a:rPr>
              <a:t>return</a:t>
            </a:r>
            <a:r>
              <a:rPr lang="en-US" dirty="0"/>
              <a:t> state</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a:solidFill>
                  <a:schemeClr val="tx1"/>
                </a:solidFill>
                <a:effectLst/>
                <a:latin typeface="Arial" pitchFamily="34" charset="0"/>
                <a:ea typeface="+mn-ea"/>
                <a:cs typeface="Arial" pitchFamily="34" charset="0"/>
              </a:rPr>
              <a:t>export</a:t>
            </a:r>
            <a:r>
              <a:rPr lang="en-US" dirty="0"/>
              <a:t> </a:t>
            </a:r>
            <a:r>
              <a:rPr lang="en-US" sz="1000" kern="1200" dirty="0">
                <a:solidFill>
                  <a:schemeClr val="tx1"/>
                </a:solidFill>
                <a:effectLst/>
                <a:latin typeface="Arial" pitchFamily="34" charset="0"/>
                <a:ea typeface="+mn-ea"/>
                <a:cs typeface="Arial" pitchFamily="34" charset="0"/>
              </a:rPr>
              <a:t>default</a:t>
            </a:r>
            <a:r>
              <a:rPr lang="en-US" dirty="0"/>
              <a:t> </a:t>
            </a:r>
            <a:r>
              <a:rPr lang="en-US" dirty="0" err="1"/>
              <a:t>rootReducer</a:t>
            </a:r>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r>
              <a:rPr lang="en-US" sz="1000" dirty="0">
                <a:latin typeface="Candara" panose="020E0502030303020204" pitchFamily="34" charset="0"/>
              </a:rPr>
              <a:t>Each &lt;Route&gt;will render its respective component when its path matches the URL. Only one of these three components will be rendered into the at any given time. With this strategy, we mount the router to the DOM once, then the router swap components in and out with route changes.</a:t>
            </a: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r>
              <a:rPr lang="en-US" sz="1000" b="1" dirty="0">
                <a:latin typeface="Candara" panose="020E0502030303020204" pitchFamily="34" charset="0"/>
              </a:rPr>
              <a:t>Route Matching: </a:t>
            </a:r>
          </a:p>
          <a:p>
            <a:pPr algn="just"/>
            <a:r>
              <a:rPr lang="en-US" sz="1000" b="1" i="1" dirty="0">
                <a:latin typeface="Candara" panose="020E0502030303020204" pitchFamily="34" charset="0"/>
              </a:rPr>
              <a:t>&lt;Route path="users/:</a:t>
            </a:r>
            <a:r>
              <a:rPr lang="en-US" sz="1000" b="1" i="1" dirty="0" err="1">
                <a:latin typeface="Candara" panose="020E0502030303020204" pitchFamily="34" charset="0"/>
              </a:rPr>
              <a:t>userId</a:t>
            </a:r>
            <a:r>
              <a:rPr lang="en-US" sz="1000" b="1" i="1" dirty="0">
                <a:latin typeface="Candara" panose="020E0502030303020204" pitchFamily="34" charset="0"/>
              </a:rPr>
              <a:t>" component={</a:t>
            </a:r>
            <a:r>
              <a:rPr lang="en-US" sz="1000" b="1" i="1" dirty="0" err="1">
                <a:latin typeface="Candara" panose="020E0502030303020204" pitchFamily="34" charset="0"/>
              </a:rPr>
              <a:t>UserProfile</a:t>
            </a:r>
            <a:r>
              <a:rPr lang="en-US" sz="1000" b="1" i="1" dirty="0">
                <a:latin typeface="Candara" panose="020E0502030303020204" pitchFamily="34" charset="0"/>
              </a:rPr>
              <a:t>} /&gt;</a:t>
            </a:r>
          </a:p>
          <a:p>
            <a:pPr algn="just"/>
            <a:endParaRPr lang="en-US" sz="1000" b="1" i="1" dirty="0">
              <a:latin typeface="Candara" panose="020E0502030303020204" pitchFamily="34" charset="0"/>
            </a:endParaRPr>
          </a:p>
          <a:p>
            <a:pPr algn="just"/>
            <a:r>
              <a:rPr lang="en-US" sz="1000" dirty="0">
                <a:latin typeface="Candara" panose="020E0502030303020204" pitchFamily="34" charset="0"/>
              </a:rPr>
              <a:t>The above route will match when the user visits any path that starts with users/ and has any value afterwards. It will match  /users/1, /users/143, or even /users/</a:t>
            </a:r>
            <a:r>
              <a:rPr lang="en-US" sz="1000" dirty="0" err="1">
                <a:latin typeface="Candara" panose="020E0502030303020204" pitchFamily="34" charset="0"/>
              </a:rPr>
              <a:t>abd</a:t>
            </a:r>
            <a:r>
              <a:rPr lang="en-US" sz="1000" dirty="0">
                <a:latin typeface="Candara" panose="020E0502030303020204" pitchFamily="34" charset="0"/>
              </a:rPr>
              <a:t>(which you'll need to be validated on our own).</a:t>
            </a:r>
          </a:p>
          <a:p>
            <a:pPr algn="just"/>
            <a:endParaRPr lang="en-US" sz="1000" b="1"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
        <p:nvSpPr>
          <p:cNvPr id="4" name="Rounded Rectangle 3"/>
          <p:cNvSpPr/>
          <p:nvPr/>
        </p:nvSpPr>
        <p:spPr>
          <a:xfrm>
            <a:off x="1859280" y="4296544"/>
            <a:ext cx="4534624" cy="2232248"/>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err="1">
                <a:solidFill>
                  <a:schemeClr val="tx1"/>
                </a:solidFill>
                <a:latin typeface="Candara" panose="020E0502030303020204" pitchFamily="34" charset="0"/>
              </a:rPr>
              <a:t>var</a:t>
            </a:r>
            <a:r>
              <a:rPr lang="en-US" sz="1000" dirty="0">
                <a:solidFill>
                  <a:schemeClr val="tx1"/>
                </a:solidFill>
                <a:latin typeface="Candara" panose="020E0502030303020204" pitchFamily="34" charset="0"/>
              </a:rPr>
              <a:t> React = require('react');</a:t>
            </a:r>
          </a:p>
          <a:p>
            <a:r>
              <a:rPr lang="en-US" sz="1000" dirty="0" err="1">
                <a:solidFill>
                  <a:schemeClr val="tx1"/>
                </a:solidFill>
                <a:latin typeface="Candara" panose="020E0502030303020204" pitchFamily="34" charset="0"/>
              </a:rPr>
              <a:t>var</a:t>
            </a:r>
            <a:r>
              <a:rPr lang="en-US" sz="1000" dirty="0">
                <a:solidFill>
                  <a:schemeClr val="tx1"/>
                </a:solidFill>
                <a:latin typeface="Candara" panose="020E0502030303020204" pitchFamily="34" charset="0"/>
              </a:rPr>
              <a:t> </a:t>
            </a:r>
            <a:r>
              <a:rPr lang="en-US" sz="1000" dirty="0" err="1">
                <a:solidFill>
                  <a:schemeClr val="tx1"/>
                </a:solidFill>
                <a:latin typeface="Candara" panose="020E0502030303020204" pitchFamily="34" charset="0"/>
              </a:rPr>
              <a:t>ReactDOM</a:t>
            </a:r>
            <a:r>
              <a:rPr lang="en-US" sz="1000" dirty="0">
                <a:solidFill>
                  <a:schemeClr val="tx1"/>
                </a:solidFill>
                <a:latin typeface="Candara" panose="020E0502030303020204" pitchFamily="34" charset="0"/>
              </a:rPr>
              <a:t> = require('react-</a:t>
            </a:r>
            <a:r>
              <a:rPr lang="en-US" sz="1000" dirty="0" err="1">
                <a:solidFill>
                  <a:schemeClr val="tx1"/>
                </a:solidFill>
                <a:latin typeface="Candara" panose="020E0502030303020204" pitchFamily="34" charset="0"/>
              </a:rPr>
              <a:t>dom</a:t>
            </a:r>
            <a:r>
              <a:rPr lang="en-US" sz="1000" dirty="0">
                <a:solidFill>
                  <a:schemeClr val="tx1"/>
                </a:solidFill>
                <a:latin typeface="Candara" panose="020E0502030303020204" pitchFamily="34" charset="0"/>
              </a:rPr>
              <a:t>');</a:t>
            </a:r>
          </a:p>
          <a:p>
            <a:r>
              <a:rPr lang="en-US" sz="1000" dirty="0" err="1">
                <a:solidFill>
                  <a:schemeClr val="tx1"/>
                </a:solidFill>
                <a:latin typeface="Candara" panose="020E0502030303020204" pitchFamily="34" charset="0"/>
              </a:rPr>
              <a:t>var</a:t>
            </a:r>
            <a:r>
              <a:rPr lang="en-US" sz="1000" dirty="0">
                <a:solidFill>
                  <a:schemeClr val="tx1"/>
                </a:solidFill>
                <a:latin typeface="Candara" panose="020E0502030303020204" pitchFamily="34" charset="0"/>
              </a:rPr>
              <a:t> </a:t>
            </a:r>
            <a:r>
              <a:rPr lang="en-US" sz="1000" dirty="0" err="1">
                <a:solidFill>
                  <a:schemeClr val="tx1"/>
                </a:solidFill>
                <a:latin typeface="Candara" panose="020E0502030303020204" pitchFamily="34" charset="0"/>
              </a:rPr>
              <a:t>ReactRouter</a:t>
            </a:r>
            <a:r>
              <a:rPr lang="en-US" sz="1000" dirty="0">
                <a:solidFill>
                  <a:schemeClr val="tx1"/>
                </a:solidFill>
                <a:latin typeface="Candara" panose="020E0502030303020204" pitchFamily="34" charset="0"/>
              </a:rPr>
              <a:t> = require('react-router');   // require react-router module</a:t>
            </a:r>
          </a:p>
          <a:p>
            <a:r>
              <a:rPr lang="en-US" sz="1000" dirty="0" err="1">
                <a:solidFill>
                  <a:schemeClr val="tx1"/>
                </a:solidFill>
                <a:latin typeface="Candara" panose="020E0502030303020204" pitchFamily="34" charset="0"/>
              </a:rPr>
              <a:t>var</a:t>
            </a:r>
            <a:r>
              <a:rPr lang="en-US" sz="1000" dirty="0">
                <a:solidFill>
                  <a:schemeClr val="tx1"/>
                </a:solidFill>
                <a:latin typeface="Candara" panose="020E0502030303020204" pitchFamily="34" charset="0"/>
              </a:rPr>
              <a:t> Router = </a:t>
            </a:r>
            <a:r>
              <a:rPr lang="en-US" sz="1000" dirty="0" err="1">
                <a:solidFill>
                  <a:schemeClr val="tx1"/>
                </a:solidFill>
                <a:latin typeface="Candara" panose="020E0502030303020204" pitchFamily="34" charset="0"/>
              </a:rPr>
              <a:t>ReactRouter.Router</a:t>
            </a:r>
            <a:r>
              <a:rPr lang="en-US" sz="1000" dirty="0">
                <a:solidFill>
                  <a:schemeClr val="tx1"/>
                </a:solidFill>
                <a:latin typeface="Candara" panose="020E0502030303020204" pitchFamily="34" charset="0"/>
              </a:rPr>
              <a:t>; // Get Router Reference</a:t>
            </a:r>
          </a:p>
          <a:p>
            <a:r>
              <a:rPr lang="en-US" sz="1000" dirty="0" err="1">
                <a:solidFill>
                  <a:schemeClr val="tx1"/>
                </a:solidFill>
                <a:latin typeface="Candara" panose="020E0502030303020204" pitchFamily="34" charset="0"/>
              </a:rPr>
              <a:t>var</a:t>
            </a:r>
            <a:r>
              <a:rPr lang="en-US" sz="1000" dirty="0">
                <a:solidFill>
                  <a:schemeClr val="tx1"/>
                </a:solidFill>
                <a:latin typeface="Candara" panose="020E0502030303020204" pitchFamily="34" charset="0"/>
              </a:rPr>
              <a:t> Route = </a:t>
            </a:r>
            <a:r>
              <a:rPr lang="en-US" sz="1000" dirty="0" err="1">
                <a:solidFill>
                  <a:schemeClr val="tx1"/>
                </a:solidFill>
                <a:latin typeface="Candara" panose="020E0502030303020204" pitchFamily="34" charset="0"/>
              </a:rPr>
              <a:t>ReactRouter.Route</a:t>
            </a:r>
            <a:r>
              <a:rPr lang="en-US" sz="1000" dirty="0">
                <a:solidFill>
                  <a:schemeClr val="tx1"/>
                </a:solidFill>
                <a:latin typeface="Candara" panose="020E0502030303020204" pitchFamily="34" charset="0"/>
              </a:rPr>
              <a:t>;  //Get Route Reference</a:t>
            </a:r>
          </a:p>
          <a:p>
            <a:endParaRPr lang="en-US" sz="1000" dirty="0">
              <a:solidFill>
                <a:schemeClr val="tx1"/>
              </a:solidFill>
              <a:latin typeface="Candara" panose="020E0502030303020204" pitchFamily="34" charset="0"/>
            </a:endParaRPr>
          </a:p>
          <a:p>
            <a:r>
              <a:rPr lang="en-US" sz="1000" dirty="0" err="1">
                <a:solidFill>
                  <a:schemeClr val="tx1"/>
                </a:solidFill>
                <a:latin typeface="Candara" panose="020E0502030303020204" pitchFamily="34" charset="0"/>
              </a:rPr>
              <a:t>ReactDOM.render</a:t>
            </a:r>
            <a:r>
              <a:rPr lang="en-US" sz="1000" dirty="0">
                <a:solidFill>
                  <a:schemeClr val="tx1"/>
                </a:solidFill>
                <a:latin typeface="Candara" panose="020E0502030303020204" pitchFamily="34" charset="0"/>
              </a:rPr>
              <a:t>((</a:t>
            </a:r>
          </a:p>
          <a:p>
            <a:r>
              <a:rPr lang="en-US" sz="1000" dirty="0">
                <a:solidFill>
                  <a:schemeClr val="tx1"/>
                </a:solidFill>
                <a:latin typeface="Candara" panose="020E0502030303020204" pitchFamily="34" charset="0"/>
              </a:rPr>
              <a:t>    &lt;Router&gt;</a:t>
            </a:r>
          </a:p>
          <a:p>
            <a:r>
              <a:rPr lang="en-US" sz="1000" dirty="0">
                <a:solidFill>
                  <a:schemeClr val="tx1"/>
                </a:solidFill>
                <a:latin typeface="Candara" panose="020E0502030303020204" pitchFamily="34" charset="0"/>
              </a:rPr>
              <a:t>	&lt;Route path="/" component={Home} /&gt;</a:t>
            </a:r>
          </a:p>
          <a:p>
            <a:r>
              <a:rPr lang="en-US" sz="1000" dirty="0">
                <a:solidFill>
                  <a:schemeClr val="tx1"/>
                </a:solidFill>
                <a:latin typeface="Candara" panose="020E0502030303020204" pitchFamily="34" charset="0"/>
              </a:rPr>
              <a:t>	&lt;Route path="/about" component={</a:t>
            </a:r>
            <a:r>
              <a:rPr lang="en-US" sz="1000" dirty="0" err="1">
                <a:solidFill>
                  <a:schemeClr val="tx1"/>
                </a:solidFill>
                <a:latin typeface="Candara" panose="020E0502030303020204" pitchFamily="34" charset="0"/>
              </a:rPr>
              <a:t>AboutUs</a:t>
            </a:r>
            <a:r>
              <a:rPr lang="en-US" sz="1000" dirty="0">
                <a:solidFill>
                  <a:schemeClr val="tx1"/>
                </a:solidFill>
                <a:latin typeface="Candara" panose="020E0502030303020204" pitchFamily="34" charset="0"/>
              </a:rPr>
              <a:t>} /&gt;</a:t>
            </a:r>
          </a:p>
          <a:p>
            <a:r>
              <a:rPr lang="en-US" sz="1000" dirty="0">
                <a:solidFill>
                  <a:schemeClr val="tx1"/>
                </a:solidFill>
                <a:latin typeface="Candara" panose="020E0502030303020204" pitchFamily="34" charset="0"/>
              </a:rPr>
              <a:t>	&lt;Route path="/contact" component={</a:t>
            </a:r>
            <a:r>
              <a:rPr lang="en-US" sz="1000" dirty="0" err="1">
                <a:solidFill>
                  <a:schemeClr val="tx1"/>
                </a:solidFill>
                <a:latin typeface="Candara" panose="020E0502030303020204" pitchFamily="34" charset="0"/>
              </a:rPr>
              <a:t>ContactUs</a:t>
            </a:r>
            <a:r>
              <a:rPr lang="en-US" sz="1000" dirty="0">
                <a:solidFill>
                  <a:schemeClr val="tx1"/>
                </a:solidFill>
                <a:latin typeface="Candara" panose="020E0502030303020204" pitchFamily="34" charset="0"/>
              </a:rPr>
              <a:t>} /&gt;</a:t>
            </a:r>
          </a:p>
          <a:p>
            <a:r>
              <a:rPr lang="en-US" sz="1000" dirty="0">
                <a:solidFill>
                  <a:schemeClr val="tx1"/>
                </a:solidFill>
                <a:latin typeface="Candara" panose="020E0502030303020204" pitchFamily="34" charset="0"/>
              </a:rPr>
              <a:t>&lt;/Router&gt;</a:t>
            </a:r>
          </a:p>
          <a:p>
            <a:r>
              <a:rPr lang="en-US" sz="1000" dirty="0">
                <a:solidFill>
                  <a:schemeClr val="tx1"/>
                </a:solidFill>
                <a:latin typeface="Candara" panose="020E0502030303020204" pitchFamily="34" charset="0"/>
              </a:rPr>
              <a:t>), </a:t>
            </a:r>
            <a:r>
              <a:rPr lang="en-US" sz="1000" dirty="0" err="1">
                <a:solidFill>
                  <a:schemeClr val="tx1"/>
                </a:solidFill>
                <a:latin typeface="Candara" panose="020E0502030303020204" pitchFamily="34" charset="0"/>
              </a:rPr>
              <a:t>document.getElementById</a:t>
            </a:r>
            <a:r>
              <a:rPr lang="en-US" sz="1000" dirty="0">
                <a:solidFill>
                  <a:schemeClr val="tx1"/>
                </a:solidFill>
                <a:latin typeface="Candara" panose="020E0502030303020204" pitchFamily="34" charset="0"/>
              </a:rPr>
              <a:t>('app'));</a:t>
            </a:r>
          </a:p>
        </p:txBody>
      </p:sp>
    </p:spTree>
    <p:extLst>
      <p:ext uri="{BB962C8B-B14F-4D97-AF65-F5344CB8AC3E}">
        <p14:creationId xmlns:p14="http://schemas.microsoft.com/office/powerpoint/2010/main" val="3793067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normAutofit lnSpcReduction="10000"/>
          </a:bodyPr>
          <a:lstStyle/>
          <a:p>
            <a:r>
              <a:rPr lang="en-US" dirty="0"/>
              <a:t>Use Create-react-app to create application / copy paste the </a:t>
            </a:r>
            <a:r>
              <a:rPr lang="en-US" dirty="0" err="1"/>
              <a:t>node_module</a:t>
            </a:r>
            <a:r>
              <a:rPr lang="en-US" baseline="0" dirty="0" err="1"/>
              <a:t>s</a:t>
            </a:r>
            <a:r>
              <a:rPr lang="en-US" baseline="0" dirty="0"/>
              <a:t> and </a:t>
            </a:r>
            <a:r>
              <a:rPr lang="en-US" baseline="0" dirty="0" err="1"/>
              <a:t>packages.json</a:t>
            </a:r>
            <a:r>
              <a:rPr lang="en-US" baseline="0" dirty="0"/>
              <a:t> into new folder</a:t>
            </a:r>
          </a:p>
          <a:p>
            <a:endParaRPr lang="en-US" baseline="0" dirty="0"/>
          </a:p>
          <a:p>
            <a:r>
              <a:rPr lang="en-US" dirty="0"/>
              <a:t>Then </a:t>
            </a:r>
            <a:r>
              <a:rPr lang="en-US" sz="1000" b="0" i="0" kern="1200" dirty="0" err="1">
                <a:solidFill>
                  <a:schemeClr val="tx1"/>
                </a:solidFill>
                <a:effectLst/>
                <a:latin typeface="Arial" pitchFamily="34" charset="0"/>
                <a:ea typeface="+mn-ea"/>
                <a:cs typeface="Arial" pitchFamily="34" charset="0"/>
              </a:rPr>
              <a:t>npm</a:t>
            </a:r>
            <a:r>
              <a:rPr lang="en-US" sz="1000" b="0" i="0" kern="1200" dirty="0">
                <a:solidFill>
                  <a:schemeClr val="tx1"/>
                </a:solidFill>
                <a:effectLst/>
                <a:latin typeface="Arial" pitchFamily="34" charset="0"/>
                <a:ea typeface="+mn-ea"/>
                <a:cs typeface="Arial" pitchFamily="34" charset="0"/>
              </a:rPr>
              <a:t> </a:t>
            </a:r>
            <a:r>
              <a:rPr lang="en-US" sz="1000" b="0" i="0" kern="1200" dirty="0" err="1">
                <a:solidFill>
                  <a:schemeClr val="tx1"/>
                </a:solidFill>
                <a:effectLst/>
                <a:latin typeface="Arial" pitchFamily="34" charset="0"/>
                <a:ea typeface="+mn-ea"/>
                <a:cs typeface="Arial" pitchFamily="34" charset="0"/>
              </a:rPr>
              <a:t>i</a:t>
            </a:r>
            <a:r>
              <a:rPr lang="en-US" sz="1000" b="0" i="0" kern="1200" dirty="0">
                <a:solidFill>
                  <a:schemeClr val="tx1"/>
                </a:solidFill>
                <a:effectLst/>
                <a:latin typeface="Arial" pitchFamily="34" charset="0"/>
                <a:ea typeface="+mn-ea"/>
                <a:cs typeface="Arial" pitchFamily="34" charset="0"/>
              </a:rPr>
              <a:t> --save redux and then </a:t>
            </a:r>
            <a:r>
              <a:rPr lang="en-US" dirty="0" err="1"/>
              <a:t>npm</a:t>
            </a:r>
            <a:r>
              <a:rPr lang="en-US" dirty="0"/>
              <a:t> install --save react-redux so that we</a:t>
            </a:r>
            <a:r>
              <a:rPr lang="en-US" baseline="0" dirty="0"/>
              <a:t> can use the functionality of redux</a:t>
            </a:r>
            <a:endParaRPr lang="en-US" dirty="0"/>
          </a:p>
          <a:p>
            <a:endParaRPr lang="en-US" dirty="0"/>
          </a:p>
          <a:p>
            <a:r>
              <a:rPr lang="en-US" sz="1000" kern="1200" dirty="0" err="1">
                <a:solidFill>
                  <a:schemeClr val="tx1"/>
                </a:solidFill>
                <a:effectLst/>
                <a:latin typeface="Arial" pitchFamily="34" charset="0"/>
                <a:ea typeface="+mn-ea"/>
                <a:cs typeface="Arial" pitchFamily="34" charset="0"/>
              </a:rPr>
              <a:t>const</a:t>
            </a:r>
            <a:r>
              <a:rPr lang="en-US" dirty="0"/>
              <a:t> </a:t>
            </a:r>
            <a:r>
              <a:rPr lang="en-US" dirty="0" err="1"/>
              <a:t>initialState</a:t>
            </a:r>
            <a:r>
              <a:rPr lang="en-US" dirty="0"/>
              <a:t> </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a:solidFill>
                  <a:schemeClr val="tx1"/>
                </a:solidFill>
                <a:effectLst/>
                <a:latin typeface="Arial" pitchFamily="34" charset="0"/>
                <a:ea typeface="+mn-ea"/>
                <a:cs typeface="Arial" pitchFamily="34" charset="0"/>
              </a:rPr>
              <a:t>{</a:t>
            </a:r>
            <a:r>
              <a:rPr lang="en-US" dirty="0"/>
              <a:t> </a:t>
            </a:r>
            <a:r>
              <a:rPr lang="en-US" dirty="0" err="1"/>
              <a:t>currentTime</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a:solidFill>
                  <a:schemeClr val="tx1"/>
                </a:solidFill>
                <a:effectLst/>
                <a:latin typeface="Arial" pitchFamily="34" charset="0"/>
                <a:ea typeface="+mn-ea"/>
                <a:cs typeface="Arial" pitchFamily="34" charset="0"/>
              </a:rPr>
              <a:t>new</a:t>
            </a:r>
            <a:r>
              <a:rPr lang="en-US" dirty="0"/>
              <a:t> </a:t>
            </a:r>
            <a:r>
              <a:rPr lang="en-US" sz="1000" kern="1200" dirty="0">
                <a:solidFill>
                  <a:schemeClr val="tx1"/>
                </a:solidFill>
                <a:effectLst/>
                <a:latin typeface="Arial" pitchFamily="34" charset="0"/>
                <a:ea typeface="+mn-ea"/>
                <a:cs typeface="Arial" pitchFamily="34" charset="0"/>
              </a:rPr>
              <a:t>Date().</a:t>
            </a:r>
            <a:r>
              <a:rPr lang="en-US" sz="1000" kern="1200" dirty="0" err="1">
                <a:solidFill>
                  <a:schemeClr val="tx1"/>
                </a:solidFill>
                <a:effectLst/>
                <a:latin typeface="Arial" pitchFamily="34" charset="0"/>
                <a:ea typeface="+mn-ea"/>
                <a:cs typeface="Arial" pitchFamily="34" charset="0"/>
              </a:rPr>
              <a:t>toString</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a:solidFill>
                  <a:schemeClr val="tx1"/>
                </a:solidFill>
                <a:effectLst/>
                <a:latin typeface="Arial" pitchFamily="34" charset="0"/>
                <a:ea typeface="+mn-ea"/>
                <a:cs typeface="Arial" pitchFamily="34" charset="0"/>
              </a:rPr>
              <a:t>}</a:t>
            </a:r>
            <a:endParaRPr lang="en-US" dirty="0"/>
          </a:p>
          <a:p>
            <a:r>
              <a:rPr lang="en-US" sz="1000" kern="1200" dirty="0" err="1">
                <a:solidFill>
                  <a:schemeClr val="tx1"/>
                </a:solidFill>
                <a:effectLst/>
                <a:latin typeface="Arial" pitchFamily="34" charset="0"/>
                <a:ea typeface="+mn-ea"/>
                <a:cs typeface="Arial" pitchFamily="34" charset="0"/>
              </a:rPr>
              <a:t>const</a:t>
            </a:r>
            <a:r>
              <a:rPr lang="en-US" dirty="0"/>
              <a:t> </a:t>
            </a:r>
            <a:r>
              <a:rPr lang="en-US" dirty="0" err="1"/>
              <a:t>myReducer</a:t>
            </a:r>
            <a:r>
              <a:rPr lang="en-US" dirty="0"/>
              <a:t> </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a:solidFill>
                  <a:schemeClr val="tx1"/>
                </a:solidFill>
                <a:effectLst/>
                <a:latin typeface="Arial" pitchFamily="34" charset="0"/>
                <a:ea typeface="+mn-ea"/>
                <a:cs typeface="Arial" pitchFamily="34" charset="0"/>
              </a:rPr>
              <a:t>(</a:t>
            </a:r>
            <a:r>
              <a:rPr lang="en-US" dirty="0"/>
              <a:t>state </a:t>
            </a:r>
            <a:r>
              <a:rPr lang="en-US" sz="1000" kern="1200" dirty="0">
                <a:solidFill>
                  <a:schemeClr val="tx1"/>
                </a:solidFill>
                <a:effectLst/>
                <a:latin typeface="Arial" pitchFamily="34" charset="0"/>
                <a:ea typeface="+mn-ea"/>
                <a:cs typeface="Arial" pitchFamily="34" charset="0"/>
              </a:rPr>
              <a:t>=</a:t>
            </a:r>
            <a:r>
              <a:rPr lang="en-US" dirty="0"/>
              <a:t> </a:t>
            </a:r>
            <a:r>
              <a:rPr lang="en-US" dirty="0" err="1"/>
              <a:t>initialState</a:t>
            </a:r>
            <a:r>
              <a:rPr lang="en-US" sz="1000" kern="1200" dirty="0">
                <a:solidFill>
                  <a:schemeClr val="tx1"/>
                </a:solidFill>
                <a:effectLst/>
                <a:latin typeface="Arial" pitchFamily="34" charset="0"/>
                <a:ea typeface="+mn-ea"/>
                <a:cs typeface="Arial" pitchFamily="34" charset="0"/>
              </a:rPr>
              <a:t>,</a:t>
            </a:r>
            <a:r>
              <a:rPr lang="en-US" dirty="0"/>
              <a:t> action</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a:solidFill>
                  <a:schemeClr val="tx1"/>
                </a:solidFill>
                <a:effectLst/>
                <a:latin typeface="Arial" pitchFamily="34" charset="0"/>
                <a:ea typeface="+mn-ea"/>
                <a:cs typeface="Arial" pitchFamily="34" charset="0"/>
              </a:rPr>
              <a:t>=&gt;</a:t>
            </a:r>
            <a:r>
              <a:rPr lang="en-US" dirty="0"/>
              <a:t> </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a:solidFill>
                  <a:schemeClr val="tx1"/>
                </a:solidFill>
                <a:effectLst/>
                <a:latin typeface="Arial" pitchFamily="34" charset="0"/>
                <a:ea typeface="+mn-ea"/>
                <a:cs typeface="Arial" pitchFamily="34" charset="0"/>
              </a:rPr>
              <a:t>return</a:t>
            </a:r>
            <a:r>
              <a:rPr lang="en-US" dirty="0"/>
              <a:t> state</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a:solidFill>
                  <a:schemeClr val="tx1"/>
                </a:solidFill>
                <a:effectLst/>
                <a:latin typeface="Arial" pitchFamily="34" charset="0"/>
                <a:ea typeface="+mn-ea"/>
                <a:cs typeface="Arial" pitchFamily="34" charset="0"/>
              </a:rPr>
              <a:t>}</a:t>
            </a:r>
          </a:p>
          <a:p>
            <a:endParaRPr lang="en-US" sz="100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In the function, we're defining 2 arguments, 1</a:t>
            </a:r>
            <a:r>
              <a:rPr lang="en-US" sz="1000" b="0" i="0" kern="1200" baseline="30000" dirty="0">
                <a:solidFill>
                  <a:schemeClr val="tx1"/>
                </a:solidFill>
                <a:effectLst/>
                <a:latin typeface="Arial" pitchFamily="34" charset="0"/>
                <a:ea typeface="+mn-ea"/>
                <a:cs typeface="Arial" pitchFamily="34" charset="0"/>
              </a:rPr>
              <a:t>st</a:t>
            </a:r>
            <a:r>
              <a:rPr lang="en-US" sz="1000" b="0" i="0" kern="1200" dirty="0">
                <a:solidFill>
                  <a:schemeClr val="tx1"/>
                </a:solidFill>
                <a:effectLst/>
                <a:latin typeface="Arial" pitchFamily="34" charset="0"/>
                <a:ea typeface="+mn-ea"/>
                <a:cs typeface="Arial" pitchFamily="34" charset="0"/>
              </a:rPr>
              <a:t> is </a:t>
            </a:r>
            <a:r>
              <a:rPr lang="en-US" sz="1000" b="0" i="0" kern="1200" dirty="0" err="1">
                <a:solidFill>
                  <a:schemeClr val="tx1"/>
                </a:solidFill>
                <a:effectLst/>
                <a:latin typeface="Arial" pitchFamily="34" charset="0"/>
                <a:ea typeface="+mn-ea"/>
                <a:cs typeface="Arial" pitchFamily="34" charset="0"/>
              </a:rPr>
              <a:t>initialState</a:t>
            </a:r>
            <a:r>
              <a:rPr lang="en-US" sz="1000" b="0" i="0" kern="1200" dirty="0">
                <a:solidFill>
                  <a:schemeClr val="tx1"/>
                </a:solidFill>
                <a:effectLst/>
                <a:latin typeface="Arial" pitchFamily="34" charset="0"/>
                <a:ea typeface="+mn-ea"/>
                <a:cs typeface="Arial" pitchFamily="34" charset="0"/>
              </a:rPr>
              <a:t> and</a:t>
            </a:r>
            <a:r>
              <a:rPr lang="en-US" sz="1000" b="0" i="0" kern="1200" baseline="0" dirty="0">
                <a:solidFill>
                  <a:schemeClr val="tx1"/>
                </a:solidFill>
                <a:effectLst/>
                <a:latin typeface="Arial" pitchFamily="34" charset="0"/>
                <a:ea typeface="+mn-ea"/>
                <a:cs typeface="Arial" pitchFamily="34" charset="0"/>
              </a:rPr>
              <a:t> second is action;</a:t>
            </a:r>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The first time it runs, the </a:t>
            </a:r>
            <a:r>
              <a:rPr lang="en-US" sz="1000" b="0" i="0" kern="1200" dirty="0" err="1">
                <a:solidFill>
                  <a:schemeClr val="tx1"/>
                </a:solidFill>
                <a:effectLst/>
                <a:latin typeface="Arial" pitchFamily="34" charset="0"/>
                <a:ea typeface="+mn-ea"/>
                <a:cs typeface="Arial" pitchFamily="34" charset="0"/>
              </a:rPr>
              <a:t>my</a:t>
            </a:r>
            <a:r>
              <a:rPr lang="en-US" dirty="0" err="1"/>
              <a:t>Reducer</a:t>
            </a:r>
            <a:r>
              <a:rPr lang="en-US" sz="1000" b="0" i="0" kern="1200" dirty="0">
                <a:solidFill>
                  <a:schemeClr val="tx1"/>
                </a:solidFill>
                <a:effectLst/>
                <a:latin typeface="Arial" pitchFamily="34" charset="0"/>
                <a:ea typeface="+mn-ea"/>
                <a:cs typeface="Arial" pitchFamily="34" charset="0"/>
              </a:rPr>
              <a:t> is called with no arguments, so it will always return the </a:t>
            </a:r>
            <a:r>
              <a:rPr lang="en-US" dirty="0" err="1"/>
              <a:t>initialState</a:t>
            </a:r>
            <a:r>
              <a:rPr lang="en-US" sz="1000" b="0" i="0" kern="1200" dirty="0">
                <a:solidFill>
                  <a:schemeClr val="tx1"/>
                </a:solidFill>
                <a:effectLst/>
                <a:latin typeface="Arial" pitchFamily="34" charset="0"/>
                <a:ea typeface="+mn-ea"/>
                <a:cs typeface="Arial" pitchFamily="34" charset="0"/>
              </a:rPr>
              <a:t>.</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The second argument here is the action that gets dispatched from the store.</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Any action </a:t>
            </a:r>
            <a:r>
              <a:rPr lang="en-US" sz="1000" b="0" i="1" kern="1200" dirty="0">
                <a:solidFill>
                  <a:schemeClr val="tx1"/>
                </a:solidFill>
                <a:effectLst/>
                <a:latin typeface="Arial" pitchFamily="34" charset="0"/>
                <a:ea typeface="+mn-ea"/>
                <a:cs typeface="Arial" pitchFamily="34" charset="0"/>
              </a:rPr>
              <a:t>must</a:t>
            </a:r>
            <a:r>
              <a:rPr lang="en-US" sz="1000" b="0" i="0" kern="1200" dirty="0">
                <a:solidFill>
                  <a:schemeClr val="tx1"/>
                </a:solidFill>
                <a:effectLst/>
                <a:latin typeface="Arial" pitchFamily="34" charset="0"/>
                <a:ea typeface="+mn-ea"/>
                <a:cs typeface="Arial" pitchFamily="34" charset="0"/>
              </a:rPr>
              <a:t> include a </a:t>
            </a:r>
            <a:r>
              <a:rPr lang="en-US" b="1" i="1" u="sng" dirty="0"/>
              <a:t>type</a:t>
            </a:r>
            <a:r>
              <a:rPr lang="en-US" sz="1000" b="0" i="0" kern="1200" dirty="0">
                <a:solidFill>
                  <a:schemeClr val="tx1"/>
                </a:solidFill>
                <a:effectLst/>
                <a:latin typeface="Arial" pitchFamily="34" charset="0"/>
                <a:ea typeface="+mn-ea"/>
                <a:cs typeface="Arial" pitchFamily="34" charset="0"/>
              </a:rPr>
              <a:t> key. The </a:t>
            </a:r>
            <a:r>
              <a:rPr lang="en-US" b="1" i="1" u="sng" dirty="0"/>
              <a:t>type</a:t>
            </a:r>
            <a:r>
              <a:rPr lang="en-US" sz="1000" b="0" i="0" kern="1200" dirty="0">
                <a:solidFill>
                  <a:schemeClr val="tx1"/>
                </a:solidFill>
                <a:effectLst/>
                <a:latin typeface="Arial" pitchFamily="34" charset="0"/>
                <a:ea typeface="+mn-ea"/>
                <a:cs typeface="Arial" pitchFamily="34" charset="0"/>
              </a:rPr>
              <a:t> key can be any value we want</a:t>
            </a:r>
            <a:r>
              <a:rPr lang="en-US" sz="1000" b="0" i="0" kern="1200" baseline="0" dirty="0">
                <a:solidFill>
                  <a:schemeClr val="tx1"/>
                </a:solidFill>
                <a:effectLst/>
                <a:latin typeface="Arial" pitchFamily="34" charset="0"/>
                <a:ea typeface="+mn-ea"/>
                <a:cs typeface="Arial" pitchFamily="34" charset="0"/>
              </a:rPr>
              <a:t> and its mandatory.</a:t>
            </a:r>
          </a:p>
          <a:p>
            <a:endParaRPr lang="en-US" sz="1000" b="0" i="0" kern="1200" baseline="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The </a:t>
            </a:r>
            <a:r>
              <a:rPr lang="en-US" dirty="0"/>
              <a:t>react-redux</a:t>
            </a:r>
            <a:r>
              <a:rPr lang="en-US" sz="1000" b="0" i="0" kern="1200" dirty="0">
                <a:solidFill>
                  <a:schemeClr val="tx1"/>
                </a:solidFill>
                <a:effectLst/>
                <a:latin typeface="Arial" pitchFamily="34" charset="0"/>
                <a:ea typeface="+mn-ea"/>
                <a:cs typeface="Arial" pitchFamily="34" charset="0"/>
              </a:rPr>
              <a:t> package exports a component called </a:t>
            </a:r>
            <a:r>
              <a:rPr lang="en-US" dirty="0"/>
              <a:t>Provider</a:t>
            </a:r>
            <a:r>
              <a:rPr lang="en-US" sz="1000" b="0" i="0" kern="1200" dirty="0">
                <a:solidFill>
                  <a:schemeClr val="tx1"/>
                </a:solidFill>
                <a:effectLst/>
                <a:latin typeface="Arial" pitchFamily="34" charset="0"/>
                <a:ea typeface="+mn-ea"/>
                <a:cs typeface="Arial" pitchFamily="34" charset="0"/>
              </a:rPr>
              <a:t>. The </a:t>
            </a:r>
            <a:r>
              <a:rPr lang="en-US" dirty="0"/>
              <a:t>Provider </a:t>
            </a:r>
            <a:r>
              <a:rPr lang="en-US" sz="1000" b="0" i="0" kern="1200" dirty="0">
                <a:solidFill>
                  <a:schemeClr val="tx1"/>
                </a:solidFill>
                <a:effectLst/>
                <a:latin typeface="Arial" pitchFamily="34" charset="0"/>
                <a:ea typeface="+mn-ea"/>
                <a:cs typeface="Arial" pitchFamily="34" charset="0"/>
              </a:rPr>
              <a:t>component makes the store available to all of our container components in our application without needing for us to need to pass it in manually every time.</a:t>
            </a:r>
          </a:p>
          <a:p>
            <a:endParaRPr lang="en-US" sz="1000" b="0" i="0" kern="1200" dirty="0">
              <a:solidFill>
                <a:schemeClr val="tx1"/>
              </a:solidFill>
              <a:effectLst/>
              <a:latin typeface="Arial" pitchFamily="34" charset="0"/>
              <a:ea typeface="+mn-ea"/>
              <a:cs typeface="Arial" pitchFamily="34" charset="0"/>
            </a:endParaRP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After</a:t>
            </a:r>
            <a:r>
              <a:rPr lang="en-US" sz="1000" b="0" i="0" kern="1200" baseline="0" dirty="0">
                <a:solidFill>
                  <a:schemeClr val="tx1"/>
                </a:solidFill>
                <a:effectLst/>
                <a:latin typeface="Arial" pitchFamily="34" charset="0"/>
                <a:ea typeface="+mn-ea"/>
                <a:cs typeface="Arial" pitchFamily="34" charset="0"/>
              </a:rPr>
              <a:t> configuring provider , inside reducer. We have to configure Store, code will have some error as store is not defined yet</a:t>
            </a:r>
          </a:p>
          <a:p>
            <a:endParaRPr lang="en-US" sz="1000" b="0" i="0" kern="1200" baseline="0" dirty="0">
              <a:solidFill>
                <a:schemeClr val="tx1"/>
              </a:solidFill>
              <a:effectLst/>
              <a:latin typeface="Arial" pitchFamily="34" charset="0"/>
              <a:ea typeface="+mn-ea"/>
              <a:cs typeface="Arial" pitchFamily="34" charset="0"/>
            </a:endParaRPr>
          </a:p>
          <a:p>
            <a:r>
              <a:rPr lang="en-US" sz="1000" b="0" i="0" kern="1200" baseline="0" dirty="0">
                <a:solidFill>
                  <a:schemeClr val="tx1"/>
                </a:solidFill>
                <a:effectLst/>
                <a:latin typeface="Arial" pitchFamily="34" charset="0"/>
                <a:ea typeface="+mn-ea"/>
                <a:cs typeface="Arial" pitchFamily="34" charset="0"/>
              </a:rPr>
              <a:t>Solution for above stated problem is to create a </a:t>
            </a:r>
            <a:r>
              <a:rPr lang="en-US" sz="1000" b="0" i="0" kern="1200" baseline="0" dirty="0" err="1">
                <a:solidFill>
                  <a:schemeClr val="tx1"/>
                </a:solidFill>
                <a:effectLst/>
                <a:latin typeface="Arial" pitchFamily="34" charset="0"/>
                <a:ea typeface="+mn-ea"/>
                <a:cs typeface="Arial" pitchFamily="34" charset="0"/>
              </a:rPr>
              <a:t>js</a:t>
            </a:r>
            <a:r>
              <a:rPr lang="en-US" sz="1000" b="0" i="0" kern="1200" baseline="0" dirty="0">
                <a:solidFill>
                  <a:schemeClr val="tx1"/>
                </a:solidFill>
                <a:effectLst/>
                <a:latin typeface="Arial" pitchFamily="34" charset="0"/>
                <a:ea typeface="+mn-ea"/>
                <a:cs typeface="Arial" pitchFamily="34" charset="0"/>
              </a:rPr>
              <a:t> file for  store “</a:t>
            </a:r>
            <a:r>
              <a:rPr lang="en-US" dirty="0" err="1"/>
              <a:t>configureStore</a:t>
            </a:r>
            <a:r>
              <a:rPr lang="en-US" dirty="0"/>
              <a:t> .</a:t>
            </a:r>
            <a:r>
              <a:rPr lang="en-US" dirty="0" err="1"/>
              <a:t>js</a:t>
            </a:r>
            <a:r>
              <a:rPr lang="en-US" dirty="0"/>
              <a:t>“</a:t>
            </a:r>
            <a:endParaRPr lang="en-US" sz="1000" b="0" i="0" kern="1200" baseline="0" dirty="0">
              <a:solidFill>
                <a:schemeClr val="tx1"/>
              </a:solidFill>
              <a:effectLst/>
              <a:latin typeface="Arial" pitchFamily="34" charset="0"/>
              <a:ea typeface="+mn-ea"/>
              <a:cs typeface="Arial" pitchFamily="34" charset="0"/>
            </a:endParaRPr>
          </a:p>
          <a:p>
            <a:endParaRPr lang="en-US" sz="1000" b="0" i="0" kern="1200" baseline="0" dirty="0">
              <a:solidFill>
                <a:schemeClr val="tx1"/>
              </a:solidFill>
              <a:effectLst/>
              <a:latin typeface="Arial" pitchFamily="34" charset="0"/>
              <a:ea typeface="+mn-ea"/>
              <a:cs typeface="Arial" pitchFamily="34" charset="0"/>
            </a:endParaRPr>
          </a:p>
          <a:p>
            <a:endParaRPr lang="en-US" sz="1000" b="0" i="0" kern="1200" dirty="0">
              <a:solidFill>
                <a:schemeClr val="tx1"/>
              </a:solidFill>
              <a:effectLst/>
              <a:latin typeface="Arial" pitchFamily="34" charset="0"/>
              <a:ea typeface="+mn-ea"/>
              <a:cs typeface="Arial" pitchFamily="34" charset="0"/>
            </a:endParaRPr>
          </a:p>
          <a:p>
            <a:endParaRPr lang="en-US" sz="1000" b="0" i="0" kern="1200" dirty="0">
              <a:solidFill>
                <a:schemeClr val="tx1"/>
              </a:solidFill>
              <a:effectLst/>
              <a:latin typeface="Arial" pitchFamily="34" charset="0"/>
              <a:ea typeface="+mn-ea"/>
              <a:cs typeface="Arial" pitchFamily="34" charset="0"/>
            </a:endParaRPr>
          </a:p>
          <a:p>
            <a:endParaRPr lang="en-US" sz="1000" b="0" i="0" kern="1200" dirty="0">
              <a:solidFill>
                <a:schemeClr val="tx1"/>
              </a:solidFill>
              <a:effectLst/>
              <a:latin typeface="Arial" pitchFamily="34" charset="0"/>
              <a:ea typeface="+mn-ea"/>
              <a:cs typeface="Arial" pitchFamily="34" charset="0"/>
            </a:endParaRPr>
          </a:p>
          <a:p>
            <a:endParaRPr lang="en-US" sz="1000" b="0" i="0" kern="1200" dirty="0">
              <a:solidFill>
                <a:schemeClr val="tx1"/>
              </a:solidFill>
              <a:effectLst/>
              <a:latin typeface="Arial" pitchFamily="34" charset="0"/>
              <a:ea typeface="+mn-ea"/>
              <a:cs typeface="Arial" pitchFamily="34" charset="0"/>
            </a:endParaRPr>
          </a:p>
          <a:p>
            <a:endParaRPr lang="en-US" sz="1000" kern="1200" dirty="0">
              <a:solidFill>
                <a:schemeClr val="tx1"/>
              </a:solidFill>
              <a:effectLst/>
              <a:latin typeface="Arial" pitchFamily="34" charset="0"/>
              <a:ea typeface="+mn-ea"/>
              <a:cs typeface="Arial" pitchFamily="34" charset="0"/>
            </a:endParaRPr>
          </a:p>
        </p:txBody>
      </p:sp>
    </p:spTree>
    <p:extLst>
      <p:ext uri="{BB962C8B-B14F-4D97-AF65-F5344CB8AC3E}">
        <p14:creationId xmlns:p14="http://schemas.microsoft.com/office/powerpoint/2010/main" val="3527861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normAutofit fontScale="92500" lnSpcReduction="20000"/>
          </a:bodyPr>
          <a:lstStyle/>
          <a:p>
            <a:r>
              <a:rPr lang="en-US" dirty="0" err="1"/>
              <a:t>CombineReducers</a:t>
            </a:r>
            <a:r>
              <a:rPr lang="en-US" baseline="0" dirty="0"/>
              <a:t> can also be used , in cases where we have 2 properties like </a:t>
            </a:r>
            <a:r>
              <a:rPr lang="en-US" baseline="0" dirty="0" err="1"/>
              <a:t>Emp</a:t>
            </a:r>
            <a:r>
              <a:rPr lang="en-US" baseline="0" dirty="0"/>
              <a:t> and </a:t>
            </a:r>
            <a:r>
              <a:rPr lang="en-US" baseline="0" dirty="0" err="1"/>
              <a:t>dept</a:t>
            </a:r>
            <a:endParaRPr lang="en-US" baseline="0" dirty="0"/>
          </a:p>
          <a:p>
            <a:r>
              <a:rPr lang="en-US" baseline="0" dirty="0"/>
              <a:t>So that we can use combine reducers to pass them into store.</a:t>
            </a:r>
          </a:p>
          <a:p>
            <a:endParaRPr lang="en-US" baseline="0" dirty="0"/>
          </a:p>
          <a:p>
            <a:r>
              <a:rPr lang="en-US" baseline="0" dirty="0"/>
              <a:t>For implementing we have to import </a:t>
            </a:r>
          </a:p>
          <a:p>
            <a:endParaRPr lang="en-US" baseline="0" dirty="0"/>
          </a:p>
          <a:p>
            <a:r>
              <a:rPr lang="en-US" baseline="0" dirty="0"/>
              <a:t>import {</a:t>
            </a:r>
            <a:r>
              <a:rPr lang="en-US" baseline="0" dirty="0" err="1"/>
              <a:t>combineReducers,createStore</a:t>
            </a:r>
            <a:r>
              <a:rPr lang="en-US" baseline="0" dirty="0"/>
              <a:t>} from 'redux';</a:t>
            </a:r>
          </a:p>
          <a:p>
            <a:r>
              <a:rPr lang="en-US" baseline="0" dirty="0"/>
              <a:t>function </a:t>
            </a:r>
            <a:r>
              <a:rPr lang="en-US" baseline="0" dirty="0" err="1"/>
              <a:t>deptReducer</a:t>
            </a:r>
            <a:r>
              <a:rPr lang="en-US" baseline="0" dirty="0"/>
              <a:t>(state=[],action){</a:t>
            </a:r>
          </a:p>
          <a:p>
            <a:r>
              <a:rPr lang="en-US" baseline="0" dirty="0"/>
              <a:t>return state;</a:t>
            </a:r>
          </a:p>
          <a:p>
            <a:r>
              <a:rPr lang="en-US" baseline="0" dirty="0"/>
              <a:t>}</a:t>
            </a:r>
          </a:p>
          <a:p>
            <a:r>
              <a:rPr lang="en-US" baseline="0" dirty="0"/>
              <a:t>function </a:t>
            </a:r>
            <a:r>
              <a:rPr lang="en-US" baseline="0" dirty="0" err="1"/>
              <a:t>empReducer</a:t>
            </a:r>
            <a:r>
              <a:rPr lang="en-US" baseline="0" dirty="0"/>
              <a:t>(state='',action){</a:t>
            </a:r>
          </a:p>
          <a:p>
            <a:r>
              <a:rPr lang="en-US" baseline="0" dirty="0"/>
              <a:t>return state;</a:t>
            </a:r>
          </a:p>
          <a:p>
            <a:r>
              <a:rPr lang="en-US" baseline="0" dirty="0"/>
              <a:t>}</a:t>
            </a:r>
          </a:p>
          <a:p>
            <a:endParaRPr lang="en-US" baseline="0" dirty="0"/>
          </a:p>
          <a:p>
            <a:r>
              <a:rPr lang="en-US" baseline="0" dirty="0" err="1"/>
              <a:t>const</a:t>
            </a:r>
            <a:r>
              <a:rPr lang="en-US" baseline="0" dirty="0"/>
              <a:t> </a:t>
            </a:r>
            <a:r>
              <a:rPr lang="en-US" baseline="0" dirty="0" err="1"/>
              <a:t>allReducers</a:t>
            </a:r>
            <a:r>
              <a:rPr lang="en-US" baseline="0" dirty="0"/>
              <a:t>=({</a:t>
            </a:r>
          </a:p>
          <a:p>
            <a:r>
              <a:rPr lang="en-US" baseline="0" dirty="0" err="1"/>
              <a:t>department:deptReducer</a:t>
            </a:r>
            <a:r>
              <a:rPr lang="en-US" baseline="0" dirty="0"/>
              <a:t>	,</a:t>
            </a:r>
          </a:p>
          <a:p>
            <a:r>
              <a:rPr lang="en-US" baseline="0" dirty="0" err="1"/>
              <a:t>employee:empReducer</a:t>
            </a:r>
            <a:endParaRPr lang="en-US" baseline="0" dirty="0"/>
          </a:p>
          <a:p>
            <a:r>
              <a:rPr lang="en-US" baseline="0" dirty="0"/>
              <a:t>});</a:t>
            </a:r>
          </a:p>
          <a:p>
            <a:endParaRPr lang="en-US" baseline="0" dirty="0"/>
          </a:p>
          <a:p>
            <a:r>
              <a:rPr lang="en-US" baseline="0" dirty="0"/>
              <a:t>Passing all reducers to store finally.</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a:t>const</a:t>
            </a:r>
            <a:r>
              <a:rPr lang="en-US" baseline="0" dirty="0"/>
              <a:t> store=</a:t>
            </a:r>
            <a:r>
              <a:rPr lang="en-US" baseline="0" dirty="0" err="1"/>
              <a:t>createStore</a:t>
            </a:r>
            <a:r>
              <a:rPr lang="en-US" baseline="0" dirty="0"/>
              <a:t>(</a:t>
            </a:r>
            <a:r>
              <a:rPr lang="en-US" baseline="0" dirty="0" err="1"/>
              <a:t>allReducers</a:t>
            </a:r>
            <a:r>
              <a:rPr lang="en-US" baseline="0" dirty="0"/>
              <a:t>);</a:t>
            </a:r>
          </a:p>
          <a:p>
            <a:endParaRPr lang="en-US" baseline="0" dirty="0"/>
          </a:p>
          <a:p>
            <a:endParaRPr lang="en-US" baseline="0" dirty="0"/>
          </a:p>
          <a:p>
            <a:r>
              <a:rPr lang="en-US" baseline="0" dirty="0"/>
              <a:t>Then we have to print in console</a:t>
            </a:r>
          </a:p>
          <a:p>
            <a:endParaRPr lang="en-US" baseline="0" dirty="0"/>
          </a:p>
          <a:p>
            <a:r>
              <a:rPr lang="en-US" baseline="0" dirty="0"/>
              <a:t>console.log(</a:t>
            </a:r>
            <a:r>
              <a:rPr lang="en-US" baseline="0" dirty="0" err="1"/>
              <a:t>store.getState</a:t>
            </a:r>
            <a:r>
              <a:rPr lang="en-US" baseline="0" dirty="0"/>
              <a:t>());</a:t>
            </a:r>
          </a:p>
          <a:p>
            <a:endParaRPr lang="en-US" baseline="0" dirty="0"/>
          </a:p>
          <a:p>
            <a:endParaRPr lang="en-US" baseline="0" dirty="0"/>
          </a:p>
          <a:p>
            <a:r>
              <a:rPr lang="en-US" baseline="0" dirty="0"/>
              <a:t>We can also set the initial values or we can assign the values to both reducers </a:t>
            </a:r>
          </a:p>
          <a:p>
            <a:endParaRPr lang="en-US" baseline="0" dirty="0"/>
          </a:p>
          <a:p>
            <a:r>
              <a:rPr lang="en-US" baseline="0" dirty="0"/>
              <a:t>By passing it as second </a:t>
            </a:r>
            <a:r>
              <a:rPr lang="en-US" baseline="0" dirty="0" err="1"/>
              <a:t>arg</a:t>
            </a:r>
            <a:r>
              <a:rPr lang="en-US" baseline="0" dirty="0"/>
              <a:t> in </a:t>
            </a:r>
            <a:r>
              <a:rPr lang="en-US" baseline="0" dirty="0" err="1"/>
              <a:t>createStore</a:t>
            </a:r>
            <a:r>
              <a:rPr lang="en-US" baseline="0" dirty="0"/>
              <a:t>() function</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a:t>const</a:t>
            </a:r>
            <a:r>
              <a:rPr lang="en-US" baseline="0" dirty="0"/>
              <a:t> store=</a:t>
            </a:r>
            <a:r>
              <a:rPr lang="en-US" baseline="0" dirty="0" err="1"/>
              <a:t>createStore</a:t>
            </a:r>
            <a:r>
              <a:rPr lang="en-US" baseline="0" dirty="0"/>
              <a:t>(</a:t>
            </a:r>
            <a:r>
              <a:rPr lang="en-US" baseline="0" dirty="0" err="1"/>
              <a:t>allReducers</a:t>
            </a:r>
            <a:r>
              <a:rPr lang="en-US" baseline="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Products:[</a:t>
            </a:r>
            <a:r>
              <a:rPr lang="en-US" baseline="0" dirty="0" err="1"/>
              <a:t>name:’Admin</a:t>
            </a:r>
            <a:r>
              <a:rPr lang="en-US" baseline="0" dirty="0"/>
              <a:t>’], </a:t>
            </a:r>
            <a:r>
              <a:rPr lang="en-US" baseline="0" dirty="0" err="1"/>
              <a:t>emp</a:t>
            </a:r>
            <a:r>
              <a:rPr lang="en-US" baseline="0" dirty="0"/>
              <a:t>:’</a:t>
            </a:r>
            <a:r>
              <a:rPr lang="en-US" baseline="0" dirty="0" err="1"/>
              <a:t>ajay</a:t>
            </a:r>
            <a:r>
              <a:rPr lang="en-US" baseline="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t>
            </a:r>
          </a:p>
          <a:p>
            <a:endParaRPr lang="en-US" baseline="0" dirty="0"/>
          </a:p>
          <a:p>
            <a:endParaRPr lang="en-US" baseline="0" dirty="0"/>
          </a:p>
          <a:p>
            <a:endParaRPr lang="en-US" baseline="0" dirty="0"/>
          </a:p>
          <a:p>
            <a:endParaRPr lang="en-US" baseline="0" dirty="0"/>
          </a:p>
        </p:txBody>
      </p:sp>
    </p:spTree>
    <p:extLst>
      <p:ext uri="{BB962C8B-B14F-4D97-AF65-F5344CB8AC3E}">
        <p14:creationId xmlns:p14="http://schemas.microsoft.com/office/powerpoint/2010/main" val="3398302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normAutofit lnSpcReduction="10000"/>
          </a:bodyPr>
          <a:lstStyle/>
          <a:p>
            <a:r>
              <a:rPr lang="en-US" sz="1000" kern="1200" dirty="0">
                <a:solidFill>
                  <a:schemeClr val="tx1"/>
                </a:solidFill>
                <a:effectLst/>
                <a:latin typeface="Arial" pitchFamily="34" charset="0"/>
                <a:ea typeface="+mn-ea"/>
                <a:cs typeface="Arial" pitchFamily="34" charset="0"/>
              </a:rPr>
              <a:t>For redux </a:t>
            </a:r>
            <a:r>
              <a:rPr lang="en-US" sz="1000" kern="1200" dirty="0" err="1">
                <a:solidFill>
                  <a:schemeClr val="tx1"/>
                </a:solidFill>
                <a:effectLst/>
                <a:latin typeface="Arial" pitchFamily="34" charset="0"/>
                <a:ea typeface="+mn-ea"/>
                <a:cs typeface="Arial" pitchFamily="34" charset="0"/>
              </a:rPr>
              <a:t>devtools</a:t>
            </a:r>
            <a:r>
              <a:rPr lang="en-US" sz="1000" kern="1200" dirty="0">
                <a:solidFill>
                  <a:schemeClr val="tx1"/>
                </a:solidFill>
                <a:effectLst/>
                <a:latin typeface="Arial" pitchFamily="34" charset="0"/>
                <a:ea typeface="+mn-ea"/>
                <a:cs typeface="Arial" pitchFamily="34" charset="0"/>
              </a:rPr>
              <a:t> to work we use the below</a:t>
            </a:r>
            <a:r>
              <a:rPr lang="en-US" sz="1000" kern="1200" baseline="0" dirty="0">
                <a:solidFill>
                  <a:schemeClr val="tx1"/>
                </a:solidFill>
                <a:effectLst/>
                <a:latin typeface="Arial" pitchFamily="34" charset="0"/>
                <a:ea typeface="+mn-ea"/>
                <a:cs typeface="Arial" pitchFamily="34" charset="0"/>
              </a:rPr>
              <a:t> line to be added in </a:t>
            </a:r>
            <a:r>
              <a:rPr lang="en-US" sz="1000" kern="1200" baseline="0" dirty="0" err="1">
                <a:solidFill>
                  <a:schemeClr val="tx1"/>
                </a:solidFill>
                <a:effectLst/>
                <a:latin typeface="Arial" pitchFamily="34" charset="0"/>
                <a:ea typeface="+mn-ea"/>
                <a:cs typeface="Arial" pitchFamily="34" charset="0"/>
              </a:rPr>
              <a:t>createStore</a:t>
            </a:r>
            <a:r>
              <a:rPr lang="en-US" sz="1000" kern="1200" baseline="0" dirty="0">
                <a:solidFill>
                  <a:schemeClr val="tx1"/>
                </a:solidFill>
                <a:effectLst/>
                <a:latin typeface="Arial" pitchFamily="34" charset="0"/>
                <a:ea typeface="+mn-ea"/>
                <a:cs typeface="Arial" pitchFamily="34" charset="0"/>
              </a:rPr>
              <a:t>() as last argument</a:t>
            </a:r>
          </a:p>
          <a:p>
            <a:endParaRPr lang="en-US" sz="1000" kern="1200" dirty="0">
              <a:solidFill>
                <a:schemeClr val="tx1"/>
              </a:solidFill>
              <a:effectLst/>
              <a:latin typeface="Arial" pitchFamily="34" charset="0"/>
              <a:ea typeface="+mn-ea"/>
              <a:cs typeface="Arial" pitchFamily="34" charset="0"/>
            </a:endParaRPr>
          </a:p>
          <a:p>
            <a:r>
              <a:rPr lang="en-US" sz="1000" kern="1200" dirty="0" err="1">
                <a:solidFill>
                  <a:schemeClr val="tx1"/>
                </a:solidFill>
                <a:effectLst/>
                <a:latin typeface="Arial" pitchFamily="34" charset="0"/>
                <a:ea typeface="+mn-ea"/>
                <a:cs typeface="Arial" pitchFamily="34" charset="0"/>
              </a:rPr>
              <a:t>window.__REDUX_DEVTOOLS_EXTENSION</a:t>
            </a:r>
            <a:r>
              <a:rPr lang="en-US" sz="1000" kern="1200" dirty="0">
                <a:solidFill>
                  <a:schemeClr val="tx1"/>
                </a:solidFill>
                <a:effectLst/>
                <a:latin typeface="Arial" pitchFamily="34" charset="0"/>
                <a:ea typeface="+mn-ea"/>
                <a:cs typeface="Arial" pitchFamily="34" charset="0"/>
              </a:rPr>
              <a:t>__ &amp;&amp; </a:t>
            </a:r>
            <a:r>
              <a:rPr lang="en-US" sz="1000" kern="1200" dirty="0" err="1">
                <a:solidFill>
                  <a:schemeClr val="tx1"/>
                </a:solidFill>
                <a:effectLst/>
                <a:latin typeface="Arial" pitchFamily="34" charset="0"/>
                <a:ea typeface="+mn-ea"/>
                <a:cs typeface="Arial" pitchFamily="34" charset="0"/>
              </a:rPr>
              <a:t>window.__REDUX_DEVTOOLS_EXTENSION</a:t>
            </a:r>
            <a:r>
              <a:rPr lang="en-US" sz="1000" kern="1200" dirty="0">
                <a:solidFill>
                  <a:schemeClr val="tx1"/>
                </a:solidFill>
                <a:effectLst/>
                <a:latin typeface="Arial" pitchFamily="34" charset="0"/>
                <a:ea typeface="+mn-ea"/>
                <a:cs typeface="Arial" pitchFamily="34" charset="0"/>
              </a:rPr>
              <a:t>__()</a:t>
            </a:r>
          </a:p>
          <a:p>
            <a:endParaRPr lang="en-US" sz="1000" kern="1200" dirty="0">
              <a:solidFill>
                <a:schemeClr val="tx1"/>
              </a:solidFill>
              <a:effectLst/>
              <a:latin typeface="Arial" pitchFamily="34" charset="0"/>
              <a:ea typeface="+mn-ea"/>
              <a:cs typeface="Arial" pitchFamily="34" charset="0"/>
            </a:endParaRPr>
          </a:p>
          <a:p>
            <a:endParaRPr lang="en-US" sz="1000" kern="1200" dirty="0">
              <a:solidFill>
                <a:schemeClr val="tx1"/>
              </a:solidFill>
              <a:effectLst/>
              <a:latin typeface="Arial" pitchFamily="34" charset="0"/>
              <a:ea typeface="+mn-ea"/>
              <a:cs typeface="Arial" pitchFamily="34" charset="0"/>
            </a:endParaRPr>
          </a:p>
          <a:p>
            <a:r>
              <a:rPr lang="en-US" sz="1000" kern="1200" dirty="0" err="1">
                <a:solidFill>
                  <a:schemeClr val="tx1"/>
                </a:solidFill>
                <a:effectLst/>
                <a:latin typeface="Arial" pitchFamily="34" charset="0"/>
                <a:ea typeface="+mn-ea"/>
                <a:cs typeface="Arial" pitchFamily="34" charset="0"/>
              </a:rPr>
              <a:t>Eg</a:t>
            </a:r>
            <a:r>
              <a:rPr lang="en-US" sz="1000" kern="1200" dirty="0">
                <a:solidFill>
                  <a:schemeClr val="tx1"/>
                </a:solidFill>
                <a:effectLst/>
                <a:latin typeface="Arial" pitchFamily="34" charset="0"/>
                <a:ea typeface="+mn-ea"/>
                <a:cs typeface="Arial" pitchFamily="34" charset="0"/>
              </a:rPr>
              <a:t>:</a:t>
            </a:r>
          </a:p>
          <a:p>
            <a:endParaRPr lang="en-US" sz="1000" kern="1200" dirty="0">
              <a:solidFill>
                <a:schemeClr val="tx1"/>
              </a:solidFill>
              <a:effectLst/>
              <a:latin typeface="Arial" pitchFamily="34" charset="0"/>
              <a:ea typeface="+mn-ea"/>
              <a:cs typeface="Arial" pitchFamily="34" charset="0"/>
            </a:endParaRPr>
          </a:p>
          <a:p>
            <a:r>
              <a:rPr lang="en-US" dirty="0" err="1"/>
              <a:t>const</a:t>
            </a:r>
            <a:r>
              <a:rPr lang="en-US" dirty="0"/>
              <a:t> store=</a:t>
            </a:r>
            <a:r>
              <a:rPr lang="en-US" dirty="0" err="1"/>
              <a:t>createStore</a:t>
            </a:r>
            <a:r>
              <a:rPr lang="en-US" dirty="0"/>
              <a:t>(</a:t>
            </a:r>
            <a:r>
              <a:rPr lang="en-US" dirty="0" err="1"/>
              <a:t>allReducers</a:t>
            </a:r>
            <a:r>
              <a:rPr lang="en-US" dirty="0"/>
              <a:t>,{</a:t>
            </a:r>
          </a:p>
          <a:p>
            <a:r>
              <a:rPr lang="en-US" dirty="0"/>
              <a:t>department:[{</a:t>
            </a:r>
            <a:r>
              <a:rPr lang="en-US" dirty="0" err="1"/>
              <a:t>deptName</a:t>
            </a:r>
            <a:r>
              <a:rPr lang="en-US" dirty="0"/>
              <a:t>:"Admin"},{</a:t>
            </a:r>
            <a:r>
              <a:rPr lang="en-US" dirty="0" err="1"/>
              <a:t>deptName</a:t>
            </a:r>
            <a:r>
              <a:rPr lang="en-US" dirty="0"/>
              <a:t>:'engineering'}], employee:'</a:t>
            </a:r>
            <a:r>
              <a:rPr lang="en-US" dirty="0" err="1"/>
              <a:t>ajay</a:t>
            </a:r>
            <a:r>
              <a:rPr lang="en-US" dirty="0"/>
              <a:t>'</a:t>
            </a:r>
          </a:p>
          <a:p>
            <a:r>
              <a:rPr lang="en-US" dirty="0"/>
              <a:t>},</a:t>
            </a:r>
          </a:p>
          <a:p>
            <a:r>
              <a:rPr lang="en-US" dirty="0" err="1"/>
              <a:t>window.__REDUX_DEVTOOLS_EXTENSION</a:t>
            </a:r>
            <a:r>
              <a:rPr lang="en-US" dirty="0"/>
              <a:t>__ &amp;&amp; </a:t>
            </a:r>
            <a:r>
              <a:rPr lang="en-US" dirty="0" err="1"/>
              <a:t>window.__REDUX_DEVTOOLS_EXTENSION</a:t>
            </a:r>
            <a:r>
              <a:rPr lang="en-US" dirty="0"/>
              <a:t>__()</a:t>
            </a:r>
          </a:p>
          <a:p>
            <a:r>
              <a:rPr lang="en-US" dirty="0"/>
              <a:t>);</a:t>
            </a:r>
          </a:p>
          <a:p>
            <a:endParaRPr lang="en-US" dirty="0"/>
          </a:p>
          <a:p>
            <a:endParaRPr lang="en-US" dirty="0"/>
          </a:p>
          <a:p>
            <a:r>
              <a:rPr lang="en-US" dirty="0"/>
              <a:t>If possible , for clarity</a:t>
            </a:r>
            <a:r>
              <a:rPr lang="en-US" baseline="0" dirty="0"/>
              <a:t> we can organize the file structure of application, as per the demo, it has only one </a:t>
            </a:r>
            <a:r>
              <a:rPr lang="en-US" baseline="0" dirty="0" err="1"/>
              <a:t>js</a:t>
            </a:r>
            <a:r>
              <a:rPr lang="en-US" baseline="0" dirty="0"/>
              <a:t> file  “index.js”</a:t>
            </a:r>
          </a:p>
          <a:p>
            <a:endParaRPr lang="en-US" baseline="0" dirty="0"/>
          </a:p>
          <a:p>
            <a:r>
              <a:rPr lang="en-US" baseline="0" dirty="0"/>
              <a:t>We can also create separate folders for each reducer and import , for more clarity</a:t>
            </a:r>
          </a:p>
          <a:p>
            <a:endParaRPr lang="en-US" baseline="0" dirty="0"/>
          </a:p>
          <a:p>
            <a:endParaRPr lang="en-US" baseline="0" dirty="0"/>
          </a:p>
          <a:p>
            <a:r>
              <a:rPr lang="en-US" baseline="0" dirty="0"/>
              <a:t>In Es6 we can directly pass type and payload to our reducers , as second </a:t>
            </a:r>
            <a:r>
              <a:rPr lang="en-US" baseline="0" dirty="0" err="1"/>
              <a:t>arg</a:t>
            </a:r>
            <a:r>
              <a:rPr lang="en-US" baseline="0" dirty="0"/>
              <a:t> instead of action, which also helps us to </a:t>
            </a:r>
            <a:r>
              <a:rPr lang="en-US" baseline="0" dirty="0" err="1"/>
              <a:t>elemenate</a:t>
            </a:r>
            <a:r>
              <a:rPr lang="en-US" baseline="0" dirty="0"/>
              <a:t> </a:t>
            </a:r>
          </a:p>
          <a:p>
            <a:r>
              <a:rPr lang="en-US" baseline="0" dirty="0" err="1"/>
              <a:t>Stor.dispatch</a:t>
            </a:r>
            <a:r>
              <a:rPr lang="en-US" baseline="0" dirty="0"/>
              <a:t> () codes </a:t>
            </a:r>
            <a:r>
              <a:rPr lang="en-US" baseline="0" dirty="0" err="1"/>
              <a:t>etc</a:t>
            </a:r>
            <a:r>
              <a:rPr lang="en-US" baseline="0" dirty="0"/>
              <a:t> from out application</a:t>
            </a:r>
          </a:p>
          <a:p>
            <a:endParaRPr lang="en-US" dirty="0"/>
          </a:p>
        </p:txBody>
      </p:sp>
    </p:spTree>
    <p:extLst>
      <p:ext uri="{BB962C8B-B14F-4D97-AF65-F5344CB8AC3E}">
        <p14:creationId xmlns:p14="http://schemas.microsoft.com/office/powerpoint/2010/main" val="37293341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6725" y="623888"/>
            <a:ext cx="4800600" cy="3600450"/>
          </a:xfrm>
        </p:spPr>
      </p:sp>
      <p:sp>
        <p:nvSpPr>
          <p:cNvPr id="3" name="Notes Placeholder 2"/>
          <p:cNvSpPr>
            <a:spLocks noGrp="1"/>
          </p:cNvSpPr>
          <p:nvPr>
            <p:ph type="body" idx="1"/>
          </p:nvPr>
        </p:nvSpPr>
        <p:spPr/>
        <p:txBody>
          <a:bodyPr>
            <a:normAutofit/>
          </a:bodyPr>
          <a:lstStyle/>
          <a:p>
            <a:r>
              <a:rPr lang="en-US" dirty="0"/>
              <a:t> </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392" y="4440560"/>
            <a:ext cx="4752528" cy="186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836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normAutofit/>
          </a:bodyPr>
          <a:lstStyle/>
          <a:p>
            <a:r>
              <a:rPr lang="en-US" dirty="0"/>
              <a:t>Redux Middleware</a:t>
            </a:r>
            <a:r>
              <a:rPr lang="en-US" baseline="0" dirty="0"/>
              <a:t> to work, we have to include below import </a:t>
            </a:r>
          </a:p>
          <a:p>
            <a:endParaRPr lang="en-US" baseline="0" dirty="0"/>
          </a:p>
          <a:p>
            <a:r>
              <a:rPr lang="en-US" baseline="0" dirty="0"/>
              <a:t>import {</a:t>
            </a:r>
            <a:r>
              <a:rPr lang="en-US" baseline="0" dirty="0" err="1"/>
              <a:t>applyMiddleware</a:t>
            </a:r>
            <a:r>
              <a:rPr lang="en-US" baseline="0" dirty="0"/>
              <a:t>} from ‘redux’;</a:t>
            </a:r>
          </a:p>
          <a:p>
            <a:endParaRPr lang="en-US" dirty="0"/>
          </a:p>
          <a:p>
            <a:r>
              <a:rPr lang="en-US" dirty="0"/>
              <a:t>For</a:t>
            </a:r>
            <a:r>
              <a:rPr lang="en-US" baseline="0" dirty="0"/>
              <a:t> middleware to work we have to pass it as 2 argument to </a:t>
            </a:r>
            <a:r>
              <a:rPr lang="en-US" baseline="0" dirty="0" err="1"/>
              <a:t>createStore</a:t>
            </a:r>
            <a:r>
              <a:rPr lang="en-US" baseline="0" dirty="0"/>
              <a:t>() method</a:t>
            </a:r>
            <a:endParaRPr lang="en-US" dirty="0"/>
          </a:p>
          <a:p>
            <a:endParaRPr lang="en-US" dirty="0"/>
          </a:p>
          <a:p>
            <a:r>
              <a:rPr lang="en-US" dirty="0" err="1"/>
              <a:t>store.subscribe</a:t>
            </a:r>
            <a:r>
              <a:rPr lang="en-US" baseline="0" dirty="0"/>
              <a:t>() used for checking any task is done in store</a:t>
            </a:r>
            <a:endParaRPr lang="en-US" dirty="0"/>
          </a:p>
          <a:p>
            <a:endParaRPr lang="en-US" dirty="0"/>
          </a:p>
          <a:p>
            <a:r>
              <a:rPr lang="en-US" dirty="0" err="1"/>
              <a:t>const</a:t>
            </a:r>
            <a:r>
              <a:rPr lang="en-US" dirty="0"/>
              <a:t> store=</a:t>
            </a:r>
            <a:r>
              <a:rPr lang="en-US" dirty="0" err="1"/>
              <a:t>createStore</a:t>
            </a:r>
            <a:r>
              <a:rPr lang="en-US" dirty="0"/>
              <a:t>(</a:t>
            </a:r>
            <a:r>
              <a:rPr lang="en-US" dirty="0" err="1"/>
              <a:t>reducer,applyMiddleware</a:t>
            </a:r>
            <a:r>
              <a:rPr lang="en-US" dirty="0"/>
              <a:t>(</a:t>
            </a:r>
            <a:r>
              <a:rPr lang="en-US" dirty="0" err="1"/>
              <a:t>myLogger</a:t>
            </a:r>
            <a:r>
              <a:rPr lang="en-US" dirty="0"/>
              <a:t>));</a:t>
            </a:r>
          </a:p>
          <a:p>
            <a:r>
              <a:rPr lang="en-US" dirty="0" err="1"/>
              <a:t>store.subscribe</a:t>
            </a:r>
            <a:r>
              <a:rPr lang="en-US" dirty="0"/>
              <a:t>(()=&gt;{</a:t>
            </a:r>
          </a:p>
          <a:p>
            <a:r>
              <a:rPr lang="en-US" dirty="0"/>
              <a:t>console.log("store subscribed “,</a:t>
            </a:r>
            <a:r>
              <a:rPr lang="en-US" dirty="0" err="1"/>
              <a:t>store.getState</a:t>
            </a:r>
            <a:r>
              <a:rPr lang="en-US" dirty="0"/>
              <a:t>());</a:t>
            </a:r>
          </a:p>
          <a:p>
            <a:r>
              <a:rPr lang="en-US" dirty="0"/>
              <a:t>});</a:t>
            </a:r>
          </a:p>
          <a:p>
            <a:endParaRPr lang="en-US" dirty="0"/>
          </a:p>
          <a:p>
            <a:r>
              <a:rPr lang="en-US" sz="1000" b="0" i="0" kern="1200" dirty="0">
                <a:solidFill>
                  <a:schemeClr val="tx1"/>
                </a:solidFill>
                <a:effectLst/>
                <a:latin typeface="Arial" pitchFamily="34" charset="0"/>
                <a:ea typeface="+mn-ea"/>
                <a:cs typeface="Arial" pitchFamily="34" charset="0"/>
              </a:rPr>
              <a:t>Middleware is essential for building any non-trivial redux application. Any asynchronous behavior or global state modifications should go through middleware, so your reducers can be pure functions.</a:t>
            </a:r>
          </a:p>
          <a:p>
            <a:endParaRPr lang="en-US" dirty="0"/>
          </a:p>
        </p:txBody>
      </p:sp>
    </p:spTree>
    <p:extLst>
      <p:ext uri="{BB962C8B-B14F-4D97-AF65-F5344CB8AC3E}">
        <p14:creationId xmlns:p14="http://schemas.microsoft.com/office/powerpoint/2010/main" val="5451346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6725" y="623888"/>
            <a:ext cx="4800600" cy="3600450"/>
          </a:xfrm>
        </p:spPr>
      </p:sp>
      <p:sp>
        <p:nvSpPr>
          <p:cNvPr id="3" name="Notes Placeholder 2"/>
          <p:cNvSpPr>
            <a:spLocks noGrp="1"/>
          </p:cNvSpPr>
          <p:nvPr>
            <p:ph type="body" idx="1"/>
          </p:nvPr>
        </p:nvSpPr>
        <p:spPr/>
        <p:txBody>
          <a:bodyPr>
            <a:normAutofit/>
          </a:bodyPr>
          <a:lstStyle/>
          <a:p>
            <a:r>
              <a:rPr lang="en-US" dirty="0"/>
              <a:t> </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392" y="4440560"/>
            <a:ext cx="4752528" cy="186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98998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normAutofit fontScale="47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tx1"/>
                </a:solidFill>
                <a:effectLst/>
                <a:latin typeface="Arial" pitchFamily="34" charset="0"/>
                <a:ea typeface="+mn-ea"/>
                <a:cs typeface="Arial" pitchFamily="34" charset="0"/>
              </a:rPr>
              <a:t>An incredibly simple and easy to use router for react redux apps.</a:t>
            </a:r>
            <a:br>
              <a:rPr lang="en-US" dirty="0"/>
            </a:br>
            <a:r>
              <a:rPr lang="en-US" sz="1000" b="0" i="0" kern="1200" dirty="0">
                <a:solidFill>
                  <a:schemeClr val="tx1"/>
                </a:solidFill>
                <a:effectLst/>
                <a:latin typeface="Arial" pitchFamily="34" charset="0"/>
                <a:ea typeface="+mn-ea"/>
                <a:cs typeface="Arial" pitchFamily="34" charset="0"/>
              </a:rPr>
              <a:t>All that is required is a routes config object to be set, then import the Router component and </a:t>
            </a:r>
            <a:r>
              <a:rPr lang="en-US" sz="1000" b="0" i="0" kern="1200" dirty="0" err="1">
                <a:solidFill>
                  <a:schemeClr val="tx1"/>
                </a:solidFill>
                <a:effectLst/>
                <a:latin typeface="Arial" pitchFamily="34" charset="0"/>
                <a:ea typeface="+mn-ea"/>
                <a:cs typeface="Arial" pitchFamily="34" charset="0"/>
              </a:rPr>
              <a:t>routerReducer</a:t>
            </a:r>
            <a:r>
              <a:rPr lang="en-US" sz="1000" b="0" i="0" kern="1200" dirty="0">
                <a:solidFill>
                  <a:schemeClr val="tx1"/>
                </a:solidFill>
                <a:effectLst/>
                <a:latin typeface="Arial" pitchFamily="34" charset="0"/>
                <a:ea typeface="+mn-ea"/>
                <a:cs typeface="Arial" pitchFamily="34" charset="0"/>
              </a:rPr>
              <a:t> and pass the store and routes to the Router component.</a:t>
            </a:r>
          </a:p>
          <a:p>
            <a:endParaRPr lang="en-US" dirty="0"/>
          </a:p>
          <a:p>
            <a:r>
              <a:rPr lang="en-US" dirty="0"/>
              <a:t>This library helps you keep that bit of state in sync with your Redux store. We keep a copy of the current location hidden in state. When you rewind your application state with a tool like </a:t>
            </a:r>
            <a:r>
              <a:rPr lang="en-US" dirty="0">
                <a:hlinkClick r:id="rId3"/>
              </a:rPr>
              <a:t>Redux </a:t>
            </a:r>
            <a:r>
              <a:rPr lang="en-US" dirty="0" err="1">
                <a:hlinkClick r:id="rId3"/>
              </a:rPr>
              <a:t>DevTools</a:t>
            </a:r>
            <a:r>
              <a:rPr lang="en-US" dirty="0"/>
              <a:t>, that state change is propagated to React Router so it can adjust the component tree accordingly. You can jump around in state, rewinding, replaying, and resetting as much as you'd like, and this library will ensure the two stay in sync at all times.</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Install</a:t>
            </a:r>
          </a:p>
          <a:p>
            <a:r>
              <a:rPr lang="en-US" dirty="0" err="1"/>
              <a:t>npm</a:t>
            </a:r>
            <a:r>
              <a:rPr lang="en-US" dirty="0"/>
              <a:t> install --save </a:t>
            </a:r>
            <a:r>
              <a:rPr lang="en-US" dirty="0" err="1"/>
              <a:t>react-router-redux@next</a:t>
            </a:r>
            <a:r>
              <a:rPr lang="en-US" dirty="0"/>
              <a:t> </a:t>
            </a:r>
          </a:p>
          <a:p>
            <a:r>
              <a:rPr lang="en-US" dirty="0" err="1"/>
              <a:t>npm</a:t>
            </a:r>
            <a:r>
              <a:rPr lang="en-US" dirty="0"/>
              <a:t> install --save history</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We have to use the following import</a:t>
            </a:r>
          </a:p>
          <a:p>
            <a:endParaRPr lang="en-US" sz="1000" b="0" i="0" kern="1200" dirty="0">
              <a:solidFill>
                <a:schemeClr val="tx1"/>
              </a:solidFill>
              <a:effectLst/>
              <a:latin typeface="Arial" pitchFamily="34" charset="0"/>
              <a:ea typeface="+mn-ea"/>
              <a:cs typeface="Arial" pitchFamily="34" charset="0"/>
            </a:endParaRPr>
          </a:p>
          <a:p>
            <a:r>
              <a:rPr lang="en-US" sz="1000" kern="1200" dirty="0">
                <a:solidFill>
                  <a:schemeClr val="tx1"/>
                </a:solidFill>
                <a:effectLst/>
                <a:latin typeface="Arial" pitchFamily="34" charset="0"/>
                <a:ea typeface="+mn-ea"/>
                <a:cs typeface="Arial" pitchFamily="34" charset="0"/>
              </a:rPr>
              <a:t>import</a:t>
            </a:r>
            <a:r>
              <a:rPr lang="en-US" dirty="0"/>
              <a:t> { </a:t>
            </a:r>
            <a:r>
              <a:rPr lang="en-US" sz="1000" kern="1200" dirty="0">
                <a:solidFill>
                  <a:schemeClr val="tx1"/>
                </a:solidFill>
                <a:effectLst/>
                <a:latin typeface="Arial" pitchFamily="34" charset="0"/>
                <a:ea typeface="+mn-ea"/>
                <a:cs typeface="Arial" pitchFamily="34" charset="0"/>
              </a:rPr>
              <a:t>Router</a:t>
            </a:r>
            <a:r>
              <a:rPr lang="en-US" dirty="0"/>
              <a:t>, </a:t>
            </a:r>
            <a:r>
              <a:rPr lang="en-US" sz="1000" kern="1200" dirty="0">
                <a:solidFill>
                  <a:schemeClr val="tx1"/>
                </a:solidFill>
                <a:effectLst/>
                <a:latin typeface="Arial" pitchFamily="34" charset="0"/>
                <a:ea typeface="+mn-ea"/>
                <a:cs typeface="Arial" pitchFamily="34" charset="0"/>
              </a:rPr>
              <a:t>Route</a:t>
            </a:r>
            <a:r>
              <a:rPr lang="en-US" dirty="0"/>
              <a:t>, </a:t>
            </a:r>
            <a:r>
              <a:rPr lang="en-US" sz="1000" kern="1200" dirty="0" err="1">
                <a:solidFill>
                  <a:schemeClr val="tx1"/>
                </a:solidFill>
                <a:effectLst/>
                <a:latin typeface="Arial" pitchFamily="34" charset="0"/>
                <a:ea typeface="+mn-ea"/>
                <a:cs typeface="Arial" pitchFamily="34" charset="0"/>
              </a:rPr>
              <a:t>browserHistory</a:t>
            </a:r>
            <a:r>
              <a:rPr lang="en-US" dirty="0"/>
              <a:t> } </a:t>
            </a:r>
            <a:r>
              <a:rPr lang="en-US" sz="1000" kern="1200" dirty="0">
                <a:solidFill>
                  <a:schemeClr val="tx1"/>
                </a:solidFill>
                <a:effectLst/>
                <a:latin typeface="Arial" pitchFamily="34" charset="0"/>
                <a:ea typeface="+mn-ea"/>
                <a:cs typeface="Arial" pitchFamily="34" charset="0"/>
              </a:rPr>
              <a:t>from</a:t>
            </a:r>
            <a:r>
              <a:rPr lang="en-US" dirty="0"/>
              <a:t> </a:t>
            </a:r>
            <a:r>
              <a:rPr lang="en-US" sz="1000" kern="1200" dirty="0">
                <a:solidFill>
                  <a:schemeClr val="tx1"/>
                </a:solidFill>
                <a:effectLst/>
                <a:latin typeface="Arial" pitchFamily="34" charset="0"/>
                <a:ea typeface="+mn-ea"/>
                <a:cs typeface="Arial" pitchFamily="34" charset="0"/>
              </a:rPr>
              <a:t>'react-router'</a:t>
            </a:r>
            <a:r>
              <a:rPr lang="en-US" dirty="0"/>
              <a:t> </a:t>
            </a:r>
            <a:r>
              <a:rPr lang="en-US" sz="1000" kern="1200" dirty="0">
                <a:solidFill>
                  <a:schemeClr val="tx1"/>
                </a:solidFill>
                <a:effectLst/>
                <a:latin typeface="Arial" pitchFamily="34" charset="0"/>
                <a:ea typeface="+mn-ea"/>
                <a:cs typeface="Arial" pitchFamily="34" charset="0"/>
              </a:rPr>
              <a:t>import</a:t>
            </a:r>
            <a:r>
              <a:rPr lang="en-US" dirty="0"/>
              <a:t> { </a:t>
            </a:r>
            <a:r>
              <a:rPr lang="en-US" sz="1000" kern="1200" dirty="0" err="1">
                <a:solidFill>
                  <a:schemeClr val="tx1"/>
                </a:solidFill>
                <a:effectLst/>
                <a:latin typeface="Arial" pitchFamily="34" charset="0"/>
                <a:ea typeface="+mn-ea"/>
                <a:cs typeface="Arial" pitchFamily="34" charset="0"/>
              </a:rPr>
              <a:t>syncHistoryWithStore</a:t>
            </a:r>
            <a:r>
              <a:rPr lang="en-US" dirty="0"/>
              <a:t>, </a:t>
            </a:r>
            <a:r>
              <a:rPr lang="en-US" sz="1000" kern="1200" dirty="0" err="1">
                <a:solidFill>
                  <a:schemeClr val="tx1"/>
                </a:solidFill>
                <a:effectLst/>
                <a:latin typeface="Arial" pitchFamily="34" charset="0"/>
                <a:ea typeface="+mn-ea"/>
                <a:cs typeface="Arial" pitchFamily="34" charset="0"/>
              </a:rPr>
              <a:t>routerReducer</a:t>
            </a:r>
            <a:r>
              <a:rPr lang="en-US" dirty="0"/>
              <a:t> } </a:t>
            </a:r>
            <a:r>
              <a:rPr lang="en-US" sz="1000" kern="1200" dirty="0">
                <a:solidFill>
                  <a:schemeClr val="tx1"/>
                </a:solidFill>
                <a:effectLst/>
                <a:latin typeface="Arial" pitchFamily="34" charset="0"/>
                <a:ea typeface="+mn-ea"/>
                <a:cs typeface="Arial" pitchFamily="34" charset="0"/>
              </a:rPr>
              <a:t>from</a:t>
            </a:r>
            <a:r>
              <a:rPr lang="en-US" dirty="0"/>
              <a:t> </a:t>
            </a:r>
            <a:r>
              <a:rPr lang="en-US" sz="1000" kern="1200" dirty="0">
                <a:solidFill>
                  <a:schemeClr val="tx1"/>
                </a:solidFill>
                <a:effectLst/>
                <a:latin typeface="Arial" pitchFamily="34" charset="0"/>
                <a:ea typeface="+mn-ea"/>
                <a:cs typeface="Arial" pitchFamily="34" charset="0"/>
              </a:rPr>
              <a:t>'react-router-redux'</a:t>
            </a:r>
            <a:r>
              <a:rPr lang="en-US" dirty="0"/>
              <a:t> </a:t>
            </a:r>
            <a:br>
              <a:rPr lang="en-US" dirty="0"/>
            </a:br>
            <a:endParaRPr lang="en-US" sz="1000" b="0" i="0" kern="1200" dirty="0">
              <a:solidFill>
                <a:schemeClr val="tx1"/>
              </a:solidFill>
              <a:effectLst/>
              <a:latin typeface="Arial" pitchFamily="34" charset="0"/>
              <a:ea typeface="+mn-ea"/>
              <a:cs typeface="Arial" pitchFamily="34" charset="0"/>
            </a:endParaRP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Set Up</a:t>
            </a:r>
            <a:r>
              <a:rPr lang="en-US" sz="1000" b="0" i="0" kern="1200" baseline="0" dirty="0">
                <a:solidFill>
                  <a:schemeClr val="tx1"/>
                </a:solidFill>
                <a:effectLst/>
                <a:latin typeface="Arial" pitchFamily="34" charset="0"/>
                <a:ea typeface="+mn-ea"/>
                <a:cs typeface="Arial" pitchFamily="34" charset="0"/>
              </a:rPr>
              <a:t> routes</a:t>
            </a:r>
          </a:p>
          <a:p>
            <a:r>
              <a:rPr lang="en-US" sz="1000" b="0" i="0" kern="1200" baseline="0" dirty="0">
                <a:solidFill>
                  <a:schemeClr val="tx1"/>
                </a:solidFill>
                <a:effectLst/>
                <a:latin typeface="Arial" pitchFamily="34" charset="0"/>
                <a:ea typeface="+mn-ea"/>
                <a:cs typeface="Arial" pitchFamily="34" charset="0"/>
              </a:rPr>
              <a:t>=========</a:t>
            </a:r>
          </a:p>
          <a:p>
            <a:endParaRPr lang="en-US" sz="1000" b="0" i="0" kern="1200" baseline="0" dirty="0">
              <a:solidFill>
                <a:schemeClr val="tx1"/>
              </a:solidFill>
              <a:effectLst/>
              <a:latin typeface="Arial" pitchFamily="34" charset="0"/>
              <a:ea typeface="+mn-ea"/>
              <a:cs typeface="Arial" pitchFamily="34" charset="0"/>
            </a:endParaRPr>
          </a:p>
          <a:p>
            <a:r>
              <a:rPr lang="en-US" sz="1000" b="1" kern="1200" dirty="0">
                <a:solidFill>
                  <a:schemeClr val="tx1"/>
                </a:solidFill>
                <a:effectLst/>
                <a:latin typeface="Arial" pitchFamily="34" charset="0"/>
                <a:ea typeface="+mn-ea"/>
                <a:cs typeface="Arial" pitchFamily="34" charset="0"/>
              </a:rPr>
              <a:t>import</a:t>
            </a:r>
            <a:r>
              <a:rPr lang="en-US" dirty="0">
                <a:effectLst/>
              </a:rPr>
              <a:t> </a:t>
            </a:r>
            <a:r>
              <a:rPr lang="en-US" sz="1000" kern="1200" dirty="0">
                <a:solidFill>
                  <a:schemeClr val="tx1"/>
                </a:solidFill>
                <a:effectLst/>
                <a:latin typeface="Arial" pitchFamily="34" charset="0"/>
                <a:ea typeface="+mn-ea"/>
                <a:cs typeface="Arial" pitchFamily="34" charset="0"/>
              </a:rPr>
              <a:t>React</a:t>
            </a:r>
            <a:r>
              <a:rPr lang="en-US" dirty="0">
                <a:effectLst/>
              </a:rPr>
              <a:t> </a:t>
            </a:r>
            <a:r>
              <a:rPr lang="en-US" sz="1000" b="1" kern="1200" dirty="0">
                <a:solidFill>
                  <a:schemeClr val="tx1"/>
                </a:solidFill>
                <a:effectLst/>
                <a:latin typeface="Arial" pitchFamily="34" charset="0"/>
                <a:ea typeface="+mn-ea"/>
                <a:cs typeface="Arial" pitchFamily="34" charset="0"/>
              </a:rPr>
              <a:t>from</a:t>
            </a:r>
            <a:r>
              <a:rPr lang="en-US" dirty="0">
                <a:effectLst/>
              </a:rPr>
              <a:t> </a:t>
            </a:r>
            <a:r>
              <a:rPr lang="en-US" sz="1000" kern="1200" dirty="0">
                <a:solidFill>
                  <a:schemeClr val="tx1"/>
                </a:solidFill>
                <a:effectLst/>
                <a:latin typeface="Arial" pitchFamily="34" charset="0"/>
                <a:ea typeface="+mn-ea"/>
                <a:cs typeface="Arial" pitchFamily="34" charset="0"/>
              </a:rPr>
              <a:t>'react'</a:t>
            </a:r>
            <a:endParaRPr lang="en-US" dirty="0">
              <a:effectLst/>
            </a:endParaRPr>
          </a:p>
          <a:p>
            <a:r>
              <a:rPr lang="en-US" sz="1000" b="1" kern="1200" dirty="0">
                <a:solidFill>
                  <a:schemeClr val="tx1"/>
                </a:solidFill>
                <a:effectLst/>
                <a:latin typeface="Arial" pitchFamily="34" charset="0"/>
                <a:ea typeface="+mn-ea"/>
                <a:cs typeface="Arial" pitchFamily="34" charset="0"/>
              </a:rPr>
              <a:t>import</a:t>
            </a:r>
            <a:r>
              <a:rPr lang="en-US" dirty="0">
                <a:effectLst/>
              </a:rPr>
              <a:t> </a:t>
            </a:r>
            <a:r>
              <a:rPr lang="en-US" sz="1000" kern="1200" dirty="0">
                <a:solidFill>
                  <a:schemeClr val="tx1"/>
                </a:solidFill>
                <a:effectLst/>
                <a:latin typeface="Arial" pitchFamily="34" charset="0"/>
                <a:ea typeface="+mn-ea"/>
                <a:cs typeface="Arial" pitchFamily="34" charset="0"/>
              </a:rPr>
              <a:t>Home</a:t>
            </a:r>
            <a:r>
              <a:rPr lang="en-US" dirty="0">
                <a:effectLst/>
              </a:rPr>
              <a:t> </a:t>
            </a:r>
            <a:r>
              <a:rPr lang="en-US" sz="1000" b="1" kern="1200" dirty="0">
                <a:solidFill>
                  <a:schemeClr val="tx1"/>
                </a:solidFill>
                <a:effectLst/>
                <a:latin typeface="Arial" pitchFamily="34" charset="0"/>
                <a:ea typeface="+mn-ea"/>
                <a:cs typeface="Arial" pitchFamily="34" charset="0"/>
              </a:rPr>
              <a:t>from</a:t>
            </a:r>
            <a:r>
              <a:rPr lang="en-US" dirty="0">
                <a:effectLst/>
              </a:rPr>
              <a:t> </a:t>
            </a:r>
            <a:r>
              <a:rPr lang="en-US" sz="1000" kern="1200" dirty="0">
                <a:solidFill>
                  <a:schemeClr val="tx1"/>
                </a:solidFill>
                <a:effectLst/>
                <a:latin typeface="Arial" pitchFamily="34" charset="0"/>
                <a:ea typeface="+mn-ea"/>
                <a:cs typeface="Arial" pitchFamily="34" charset="0"/>
              </a:rPr>
              <a:t>'./components/Home'</a:t>
            </a:r>
            <a:endParaRPr lang="en-US" dirty="0">
              <a:effectLst/>
            </a:endParaRPr>
          </a:p>
          <a:p>
            <a:r>
              <a:rPr lang="en-US" sz="1000" b="1" kern="1200" dirty="0">
                <a:solidFill>
                  <a:schemeClr val="tx1"/>
                </a:solidFill>
                <a:effectLst/>
                <a:latin typeface="Arial" pitchFamily="34" charset="0"/>
                <a:ea typeface="+mn-ea"/>
                <a:cs typeface="Arial" pitchFamily="34" charset="0"/>
              </a:rPr>
              <a:t>import</a:t>
            </a:r>
            <a:r>
              <a:rPr lang="en-US" dirty="0">
                <a:effectLst/>
              </a:rPr>
              <a:t> </a:t>
            </a:r>
            <a:r>
              <a:rPr lang="en-US" sz="1000" kern="1200" dirty="0">
                <a:solidFill>
                  <a:schemeClr val="tx1"/>
                </a:solidFill>
                <a:effectLst/>
                <a:latin typeface="Arial" pitchFamily="34" charset="0"/>
                <a:ea typeface="+mn-ea"/>
                <a:cs typeface="Arial" pitchFamily="34" charset="0"/>
              </a:rPr>
              <a:t>About</a:t>
            </a:r>
            <a:r>
              <a:rPr lang="en-US" dirty="0">
                <a:effectLst/>
              </a:rPr>
              <a:t> </a:t>
            </a:r>
            <a:r>
              <a:rPr lang="en-US" sz="1000" b="1" kern="1200" dirty="0">
                <a:solidFill>
                  <a:schemeClr val="tx1"/>
                </a:solidFill>
                <a:effectLst/>
                <a:latin typeface="Arial" pitchFamily="34" charset="0"/>
                <a:ea typeface="+mn-ea"/>
                <a:cs typeface="Arial" pitchFamily="34" charset="0"/>
              </a:rPr>
              <a:t>from</a:t>
            </a:r>
            <a:r>
              <a:rPr lang="en-US" dirty="0">
                <a:effectLst/>
              </a:rPr>
              <a:t> </a:t>
            </a:r>
            <a:r>
              <a:rPr lang="en-US" sz="1000" kern="1200" dirty="0">
                <a:solidFill>
                  <a:schemeClr val="tx1"/>
                </a:solidFill>
                <a:effectLst/>
                <a:latin typeface="Arial" pitchFamily="34" charset="0"/>
                <a:ea typeface="+mn-ea"/>
                <a:cs typeface="Arial" pitchFamily="34" charset="0"/>
              </a:rPr>
              <a:t>'./components/About'</a:t>
            </a:r>
            <a:endParaRPr lang="en-US" dirty="0">
              <a:effectLst/>
            </a:endParaRPr>
          </a:p>
          <a:p>
            <a:r>
              <a:rPr lang="en-US" dirty="0">
                <a:effectLst/>
              </a:rPr>
              <a:t> </a:t>
            </a:r>
          </a:p>
          <a:p>
            <a:r>
              <a:rPr lang="en-US" sz="1000" kern="1200" dirty="0" err="1">
                <a:solidFill>
                  <a:schemeClr val="tx1"/>
                </a:solidFill>
                <a:effectLst/>
                <a:latin typeface="Arial" pitchFamily="34" charset="0"/>
                <a:ea typeface="+mn-ea"/>
                <a:cs typeface="Arial" pitchFamily="34" charset="0"/>
              </a:rPr>
              <a:t>const</a:t>
            </a:r>
            <a:r>
              <a:rPr lang="en-US" dirty="0">
                <a:effectLst/>
              </a:rPr>
              <a:t> </a:t>
            </a:r>
            <a:r>
              <a:rPr lang="en-US" dirty="0" err="1">
                <a:effectLst/>
              </a:rPr>
              <a:t>My</a:t>
            </a:r>
            <a:r>
              <a:rPr lang="en-US" sz="1000" kern="1200" dirty="0" err="1">
                <a:solidFill>
                  <a:schemeClr val="tx1"/>
                </a:solidFill>
                <a:effectLst/>
                <a:latin typeface="Arial" pitchFamily="34" charset="0"/>
                <a:ea typeface="+mn-ea"/>
                <a:cs typeface="Arial" pitchFamily="34" charset="0"/>
              </a:rPr>
              <a:t>Routes</a:t>
            </a:r>
            <a:r>
              <a:rPr lang="en-US" dirty="0">
                <a:effectLst/>
              </a:rPr>
              <a:t> </a:t>
            </a:r>
            <a:r>
              <a:rPr lang="en-US" sz="1000" b="1" kern="1200" dirty="0">
                <a:solidFill>
                  <a:schemeClr val="tx1"/>
                </a:solidFill>
                <a:effectLst/>
                <a:latin typeface="Arial" pitchFamily="34" charset="0"/>
                <a:ea typeface="+mn-ea"/>
                <a:cs typeface="Arial" pitchFamily="34" charset="0"/>
              </a:rPr>
              <a:t>=</a:t>
            </a:r>
            <a:r>
              <a:rPr lang="en-US" dirty="0">
                <a:effectLst/>
              </a:rPr>
              <a:t> [</a:t>
            </a:r>
          </a:p>
          <a:p>
            <a:r>
              <a:rPr lang="en-US" dirty="0">
                <a:effectLst/>
              </a:rPr>
              <a:t>    { path</a:t>
            </a:r>
            <a:r>
              <a:rPr lang="en-US" sz="1000" b="1" kern="1200" dirty="0">
                <a:solidFill>
                  <a:schemeClr val="tx1"/>
                </a:solidFill>
                <a:effectLst/>
                <a:latin typeface="Arial" pitchFamily="34" charset="0"/>
                <a:ea typeface="+mn-ea"/>
                <a:cs typeface="Arial" pitchFamily="34" charset="0"/>
              </a:rPr>
              <a:t>:</a:t>
            </a:r>
            <a:r>
              <a:rPr lang="en-US" dirty="0">
                <a:effectLst/>
              </a:rPr>
              <a:t> </a:t>
            </a:r>
            <a:r>
              <a:rPr lang="en-US" sz="1000" kern="1200" dirty="0">
                <a:solidFill>
                  <a:schemeClr val="tx1"/>
                </a:solidFill>
                <a:effectLst/>
                <a:latin typeface="Arial" pitchFamily="34" charset="0"/>
                <a:ea typeface="+mn-ea"/>
                <a:cs typeface="Arial" pitchFamily="34" charset="0"/>
              </a:rPr>
              <a:t>'/'</a:t>
            </a:r>
            <a:r>
              <a:rPr lang="en-US" dirty="0">
                <a:effectLst/>
              </a:rPr>
              <a:t>, component</a:t>
            </a:r>
            <a:r>
              <a:rPr lang="en-US" sz="1000" b="1" kern="1200" dirty="0">
                <a:solidFill>
                  <a:schemeClr val="tx1"/>
                </a:solidFill>
                <a:effectLst/>
                <a:latin typeface="Arial" pitchFamily="34" charset="0"/>
                <a:ea typeface="+mn-ea"/>
                <a:cs typeface="Arial" pitchFamily="34" charset="0"/>
              </a:rPr>
              <a:t>:</a:t>
            </a:r>
            <a:r>
              <a:rPr lang="en-US" dirty="0">
                <a:effectLst/>
              </a:rPr>
              <a:t> </a:t>
            </a:r>
            <a:r>
              <a:rPr lang="en-US" sz="1000" b="1" kern="1200" dirty="0">
                <a:solidFill>
                  <a:schemeClr val="tx1"/>
                </a:solidFill>
                <a:effectLst/>
                <a:latin typeface="Arial" pitchFamily="34" charset="0"/>
                <a:ea typeface="+mn-ea"/>
                <a:cs typeface="Arial" pitchFamily="34" charset="0"/>
              </a:rPr>
              <a:t>&lt;</a:t>
            </a:r>
            <a:r>
              <a:rPr lang="en-US" dirty="0">
                <a:effectLst/>
              </a:rPr>
              <a:t>Home </a:t>
            </a:r>
            <a:r>
              <a:rPr lang="en-US" sz="1000" b="1" kern="1200" dirty="0">
                <a:solidFill>
                  <a:schemeClr val="tx1"/>
                </a:solidFill>
                <a:effectLst/>
                <a:latin typeface="Arial" pitchFamily="34" charset="0"/>
                <a:ea typeface="+mn-ea"/>
                <a:cs typeface="Arial" pitchFamily="34" charset="0"/>
              </a:rPr>
              <a:t>/&gt;</a:t>
            </a:r>
            <a:r>
              <a:rPr lang="en-US" dirty="0">
                <a:effectLst/>
              </a:rPr>
              <a:t> },</a:t>
            </a:r>
          </a:p>
          <a:p>
            <a:r>
              <a:rPr lang="en-US" dirty="0">
                <a:effectLst/>
              </a:rPr>
              <a:t>    { path</a:t>
            </a:r>
            <a:r>
              <a:rPr lang="en-US" sz="1000" b="1" kern="1200" dirty="0">
                <a:solidFill>
                  <a:schemeClr val="tx1"/>
                </a:solidFill>
                <a:effectLst/>
                <a:latin typeface="Arial" pitchFamily="34" charset="0"/>
                <a:ea typeface="+mn-ea"/>
                <a:cs typeface="Arial" pitchFamily="34" charset="0"/>
              </a:rPr>
              <a:t>:</a:t>
            </a:r>
            <a:r>
              <a:rPr lang="en-US" dirty="0">
                <a:effectLst/>
              </a:rPr>
              <a:t> </a:t>
            </a:r>
            <a:r>
              <a:rPr lang="en-US" sz="1000" kern="1200" dirty="0">
                <a:solidFill>
                  <a:schemeClr val="tx1"/>
                </a:solidFill>
                <a:effectLst/>
                <a:latin typeface="Arial" pitchFamily="34" charset="0"/>
                <a:ea typeface="+mn-ea"/>
                <a:cs typeface="Arial" pitchFamily="34" charset="0"/>
              </a:rPr>
              <a:t>'/about'</a:t>
            </a:r>
            <a:r>
              <a:rPr lang="en-US" dirty="0">
                <a:effectLst/>
              </a:rPr>
              <a:t>, component</a:t>
            </a:r>
            <a:r>
              <a:rPr lang="en-US" sz="1000" b="1" kern="1200" dirty="0">
                <a:solidFill>
                  <a:schemeClr val="tx1"/>
                </a:solidFill>
                <a:effectLst/>
                <a:latin typeface="Arial" pitchFamily="34" charset="0"/>
                <a:ea typeface="+mn-ea"/>
                <a:cs typeface="Arial" pitchFamily="34" charset="0"/>
              </a:rPr>
              <a:t>:</a:t>
            </a:r>
            <a:r>
              <a:rPr lang="en-US" dirty="0">
                <a:effectLst/>
              </a:rPr>
              <a:t> </a:t>
            </a:r>
            <a:r>
              <a:rPr lang="en-US" sz="1000" b="1" kern="1200" dirty="0">
                <a:solidFill>
                  <a:schemeClr val="tx1"/>
                </a:solidFill>
                <a:effectLst/>
                <a:latin typeface="Arial" pitchFamily="34" charset="0"/>
                <a:ea typeface="+mn-ea"/>
                <a:cs typeface="Arial" pitchFamily="34" charset="0"/>
              </a:rPr>
              <a:t>&lt;</a:t>
            </a:r>
            <a:r>
              <a:rPr lang="en-US" dirty="0">
                <a:effectLst/>
              </a:rPr>
              <a:t>About </a:t>
            </a:r>
            <a:r>
              <a:rPr lang="en-US" sz="1000" b="1" kern="1200" dirty="0">
                <a:solidFill>
                  <a:schemeClr val="tx1"/>
                </a:solidFill>
                <a:effectLst/>
                <a:latin typeface="Arial" pitchFamily="34" charset="0"/>
                <a:ea typeface="+mn-ea"/>
                <a:cs typeface="Arial" pitchFamily="34" charset="0"/>
              </a:rPr>
              <a:t>/&gt;</a:t>
            </a:r>
            <a:r>
              <a:rPr lang="en-US" dirty="0">
                <a:effectLst/>
              </a:rPr>
              <a:t> }</a:t>
            </a:r>
          </a:p>
          <a:p>
            <a:r>
              <a:rPr lang="en-US" dirty="0">
                <a:effectLst/>
              </a:rPr>
              <a:t>  ];</a:t>
            </a:r>
          </a:p>
          <a:p>
            <a:endParaRPr lang="en-US" dirty="0">
              <a:effectLst/>
            </a:endParaRPr>
          </a:p>
          <a:p>
            <a:endParaRPr lang="en-US" dirty="0">
              <a:effectLst/>
            </a:endParaRPr>
          </a:p>
          <a:p>
            <a:r>
              <a:rPr lang="en-US" dirty="0">
                <a:effectLst/>
              </a:rPr>
              <a:t>Basic setup</a:t>
            </a:r>
            <a:r>
              <a:rPr lang="en-US" baseline="0" dirty="0">
                <a:effectLst/>
              </a:rPr>
              <a:t> of react route redux:</a:t>
            </a:r>
          </a:p>
          <a:p>
            <a:r>
              <a:rPr lang="en-US" baseline="0" dirty="0">
                <a:effectLst/>
              </a:rPr>
              <a:t>======================</a:t>
            </a:r>
          </a:p>
          <a:p>
            <a:r>
              <a:rPr lang="en-US" sz="1000" b="1" kern="1200" dirty="0">
                <a:solidFill>
                  <a:schemeClr val="tx1"/>
                </a:solidFill>
                <a:effectLst/>
                <a:latin typeface="Arial" pitchFamily="34" charset="0"/>
                <a:ea typeface="+mn-ea"/>
                <a:cs typeface="Arial" pitchFamily="34" charset="0"/>
              </a:rPr>
              <a:t>import</a:t>
            </a:r>
            <a:r>
              <a:rPr lang="en-US" dirty="0">
                <a:effectLst/>
              </a:rPr>
              <a:t> </a:t>
            </a:r>
            <a:r>
              <a:rPr lang="en-US" sz="1000" kern="1200" dirty="0">
                <a:solidFill>
                  <a:schemeClr val="tx1"/>
                </a:solidFill>
                <a:effectLst/>
                <a:latin typeface="Arial" pitchFamily="34" charset="0"/>
                <a:ea typeface="+mn-ea"/>
                <a:cs typeface="Arial" pitchFamily="34" charset="0"/>
              </a:rPr>
              <a:t>React</a:t>
            </a:r>
            <a:r>
              <a:rPr lang="en-US" dirty="0">
                <a:effectLst/>
              </a:rPr>
              <a:t> </a:t>
            </a:r>
            <a:r>
              <a:rPr lang="en-US" sz="1000" b="1" kern="1200" dirty="0">
                <a:solidFill>
                  <a:schemeClr val="tx1"/>
                </a:solidFill>
                <a:effectLst/>
                <a:latin typeface="Arial" pitchFamily="34" charset="0"/>
                <a:ea typeface="+mn-ea"/>
                <a:cs typeface="Arial" pitchFamily="34" charset="0"/>
              </a:rPr>
              <a:t>from</a:t>
            </a:r>
            <a:r>
              <a:rPr lang="en-US" dirty="0">
                <a:effectLst/>
              </a:rPr>
              <a:t> </a:t>
            </a:r>
            <a:r>
              <a:rPr lang="en-US" sz="1000" kern="1200" dirty="0">
                <a:solidFill>
                  <a:schemeClr val="tx1"/>
                </a:solidFill>
                <a:effectLst/>
                <a:latin typeface="Arial" pitchFamily="34" charset="0"/>
                <a:ea typeface="+mn-ea"/>
                <a:cs typeface="Arial" pitchFamily="34" charset="0"/>
              </a:rPr>
              <a:t>'react'</a:t>
            </a:r>
            <a:endParaRPr lang="en-US" dirty="0">
              <a:effectLst/>
            </a:endParaRPr>
          </a:p>
          <a:p>
            <a:r>
              <a:rPr lang="en-US" sz="1000" b="1" kern="1200" dirty="0">
                <a:solidFill>
                  <a:schemeClr val="tx1"/>
                </a:solidFill>
                <a:effectLst/>
                <a:latin typeface="Arial" pitchFamily="34" charset="0"/>
                <a:ea typeface="+mn-ea"/>
                <a:cs typeface="Arial" pitchFamily="34" charset="0"/>
              </a:rPr>
              <a:t>import</a:t>
            </a:r>
            <a:r>
              <a:rPr lang="en-US" dirty="0">
                <a:effectLst/>
              </a:rPr>
              <a:t> { </a:t>
            </a:r>
            <a:r>
              <a:rPr lang="en-US" sz="1000" kern="1200" dirty="0">
                <a:solidFill>
                  <a:schemeClr val="tx1"/>
                </a:solidFill>
                <a:effectLst/>
                <a:latin typeface="Arial" pitchFamily="34" charset="0"/>
                <a:ea typeface="+mn-ea"/>
                <a:cs typeface="Arial" pitchFamily="34" charset="0"/>
              </a:rPr>
              <a:t>Provider</a:t>
            </a:r>
            <a:r>
              <a:rPr lang="en-US" dirty="0">
                <a:effectLst/>
              </a:rPr>
              <a:t> } </a:t>
            </a:r>
            <a:r>
              <a:rPr lang="en-US" sz="1000" b="1" kern="1200" dirty="0">
                <a:solidFill>
                  <a:schemeClr val="tx1"/>
                </a:solidFill>
                <a:effectLst/>
                <a:latin typeface="Arial" pitchFamily="34" charset="0"/>
                <a:ea typeface="+mn-ea"/>
                <a:cs typeface="Arial" pitchFamily="34" charset="0"/>
              </a:rPr>
              <a:t>from</a:t>
            </a:r>
            <a:r>
              <a:rPr lang="en-US" dirty="0">
                <a:effectLst/>
              </a:rPr>
              <a:t> </a:t>
            </a:r>
            <a:r>
              <a:rPr lang="en-US" sz="1000" kern="1200" dirty="0">
                <a:solidFill>
                  <a:schemeClr val="tx1"/>
                </a:solidFill>
                <a:effectLst/>
                <a:latin typeface="Arial" pitchFamily="34" charset="0"/>
                <a:ea typeface="+mn-ea"/>
                <a:cs typeface="Arial" pitchFamily="34" charset="0"/>
              </a:rPr>
              <a:t>'react-redux'</a:t>
            </a:r>
            <a:endParaRPr lang="en-US" dirty="0">
              <a:effectLst/>
            </a:endParaRPr>
          </a:p>
          <a:p>
            <a:r>
              <a:rPr lang="en-US" sz="1000" b="1" kern="1200" dirty="0">
                <a:solidFill>
                  <a:schemeClr val="tx1"/>
                </a:solidFill>
                <a:effectLst/>
                <a:latin typeface="Arial" pitchFamily="34" charset="0"/>
                <a:ea typeface="+mn-ea"/>
                <a:cs typeface="Arial" pitchFamily="34" charset="0"/>
              </a:rPr>
              <a:t>import</a:t>
            </a:r>
            <a:r>
              <a:rPr lang="en-US" dirty="0">
                <a:effectLst/>
              </a:rPr>
              <a:t> </a:t>
            </a:r>
            <a:r>
              <a:rPr lang="en-US" sz="1000" kern="1200" dirty="0" err="1">
                <a:solidFill>
                  <a:schemeClr val="tx1"/>
                </a:solidFill>
                <a:effectLst/>
                <a:latin typeface="Arial" pitchFamily="34" charset="0"/>
                <a:ea typeface="+mn-ea"/>
                <a:cs typeface="Arial" pitchFamily="34" charset="0"/>
              </a:rPr>
              <a:t>ReactDOM</a:t>
            </a:r>
            <a:r>
              <a:rPr lang="en-US" dirty="0">
                <a:effectLst/>
              </a:rPr>
              <a:t> </a:t>
            </a:r>
            <a:r>
              <a:rPr lang="en-US" sz="1000" b="1" kern="1200" dirty="0">
                <a:solidFill>
                  <a:schemeClr val="tx1"/>
                </a:solidFill>
                <a:effectLst/>
                <a:latin typeface="Arial" pitchFamily="34" charset="0"/>
                <a:ea typeface="+mn-ea"/>
                <a:cs typeface="Arial" pitchFamily="34" charset="0"/>
              </a:rPr>
              <a:t>from</a:t>
            </a:r>
            <a:r>
              <a:rPr lang="en-US" dirty="0">
                <a:effectLst/>
              </a:rPr>
              <a:t> </a:t>
            </a:r>
            <a:r>
              <a:rPr lang="en-US" sz="1000" kern="1200" dirty="0">
                <a:solidFill>
                  <a:schemeClr val="tx1"/>
                </a:solidFill>
                <a:effectLst/>
                <a:latin typeface="Arial" pitchFamily="34" charset="0"/>
                <a:ea typeface="+mn-ea"/>
                <a:cs typeface="Arial" pitchFamily="34" charset="0"/>
              </a:rPr>
              <a:t>'react-</a:t>
            </a:r>
            <a:r>
              <a:rPr lang="en-US" sz="1000" kern="1200" dirty="0" err="1">
                <a:solidFill>
                  <a:schemeClr val="tx1"/>
                </a:solidFill>
                <a:effectLst/>
                <a:latin typeface="Arial" pitchFamily="34" charset="0"/>
                <a:ea typeface="+mn-ea"/>
                <a:cs typeface="Arial" pitchFamily="34" charset="0"/>
              </a:rPr>
              <a:t>dom</a:t>
            </a:r>
            <a:r>
              <a:rPr lang="en-US" sz="1000" kern="1200" dirty="0">
                <a:solidFill>
                  <a:schemeClr val="tx1"/>
                </a:solidFill>
                <a:effectLst/>
                <a:latin typeface="Arial" pitchFamily="34" charset="0"/>
                <a:ea typeface="+mn-ea"/>
                <a:cs typeface="Arial" pitchFamily="34" charset="0"/>
              </a:rPr>
              <a:t>'</a:t>
            </a:r>
            <a:endParaRPr lang="en-US" dirty="0">
              <a:effectLst/>
            </a:endParaRPr>
          </a:p>
          <a:p>
            <a:r>
              <a:rPr lang="en-US" sz="1000" b="1" kern="1200" dirty="0">
                <a:solidFill>
                  <a:schemeClr val="tx1"/>
                </a:solidFill>
                <a:effectLst/>
                <a:latin typeface="Arial" pitchFamily="34" charset="0"/>
                <a:ea typeface="+mn-ea"/>
                <a:cs typeface="Arial" pitchFamily="34" charset="0"/>
              </a:rPr>
              <a:t>import</a:t>
            </a:r>
            <a:r>
              <a:rPr lang="en-US" dirty="0">
                <a:effectLst/>
              </a:rPr>
              <a:t> { </a:t>
            </a:r>
            <a:r>
              <a:rPr lang="en-US" sz="1000" kern="1200" dirty="0" err="1">
                <a:solidFill>
                  <a:schemeClr val="tx1"/>
                </a:solidFill>
                <a:effectLst/>
                <a:latin typeface="Arial" pitchFamily="34" charset="0"/>
                <a:ea typeface="+mn-ea"/>
                <a:cs typeface="Arial" pitchFamily="34" charset="0"/>
              </a:rPr>
              <a:t>createStore</a:t>
            </a:r>
            <a:r>
              <a:rPr lang="en-US" dirty="0">
                <a:effectLst/>
              </a:rPr>
              <a:t>, </a:t>
            </a:r>
            <a:r>
              <a:rPr lang="en-US" sz="1000" kern="1200" dirty="0" err="1">
                <a:solidFill>
                  <a:schemeClr val="tx1"/>
                </a:solidFill>
                <a:effectLst/>
                <a:latin typeface="Arial" pitchFamily="34" charset="0"/>
                <a:ea typeface="+mn-ea"/>
                <a:cs typeface="Arial" pitchFamily="34" charset="0"/>
              </a:rPr>
              <a:t>combineReducers</a:t>
            </a:r>
            <a:r>
              <a:rPr lang="en-US" dirty="0">
                <a:effectLst/>
              </a:rPr>
              <a:t> } </a:t>
            </a:r>
            <a:r>
              <a:rPr lang="en-US" sz="1000" b="1" kern="1200" dirty="0">
                <a:solidFill>
                  <a:schemeClr val="tx1"/>
                </a:solidFill>
                <a:effectLst/>
                <a:latin typeface="Arial" pitchFamily="34" charset="0"/>
                <a:ea typeface="+mn-ea"/>
                <a:cs typeface="Arial" pitchFamily="34" charset="0"/>
              </a:rPr>
              <a:t>from</a:t>
            </a:r>
            <a:r>
              <a:rPr lang="en-US" dirty="0">
                <a:effectLst/>
              </a:rPr>
              <a:t> </a:t>
            </a:r>
            <a:r>
              <a:rPr lang="en-US" sz="1000" kern="1200" dirty="0">
                <a:solidFill>
                  <a:schemeClr val="tx1"/>
                </a:solidFill>
                <a:effectLst/>
                <a:latin typeface="Arial" pitchFamily="34" charset="0"/>
                <a:ea typeface="+mn-ea"/>
                <a:cs typeface="Arial" pitchFamily="34" charset="0"/>
              </a:rPr>
              <a:t>'redux'</a:t>
            </a:r>
            <a:endParaRPr lang="en-US" dirty="0">
              <a:effectLst/>
            </a:endParaRPr>
          </a:p>
          <a:p>
            <a:r>
              <a:rPr lang="en-US" sz="1000" b="1" kern="1200" dirty="0">
                <a:solidFill>
                  <a:schemeClr val="tx1"/>
                </a:solidFill>
                <a:effectLst/>
                <a:latin typeface="Arial" pitchFamily="34" charset="0"/>
                <a:ea typeface="+mn-ea"/>
                <a:cs typeface="Arial" pitchFamily="34" charset="0"/>
              </a:rPr>
              <a:t>import</a:t>
            </a:r>
            <a:r>
              <a:rPr lang="en-US" dirty="0">
                <a:effectLst/>
              </a:rPr>
              <a:t> </a:t>
            </a:r>
            <a:r>
              <a:rPr lang="en-US" sz="1000" kern="1200" dirty="0">
                <a:solidFill>
                  <a:schemeClr val="tx1"/>
                </a:solidFill>
                <a:effectLst/>
                <a:latin typeface="Arial" pitchFamily="34" charset="0"/>
                <a:ea typeface="+mn-ea"/>
                <a:cs typeface="Arial" pitchFamily="34" charset="0"/>
              </a:rPr>
              <a:t>counter</a:t>
            </a:r>
            <a:r>
              <a:rPr lang="en-US" dirty="0">
                <a:effectLst/>
              </a:rPr>
              <a:t> </a:t>
            </a:r>
            <a:r>
              <a:rPr lang="en-US" sz="1000" b="1" kern="1200" dirty="0">
                <a:solidFill>
                  <a:schemeClr val="tx1"/>
                </a:solidFill>
                <a:effectLst/>
                <a:latin typeface="Arial" pitchFamily="34" charset="0"/>
                <a:ea typeface="+mn-ea"/>
                <a:cs typeface="Arial" pitchFamily="34" charset="0"/>
              </a:rPr>
              <a:t>from</a:t>
            </a:r>
            <a:r>
              <a:rPr lang="en-US" dirty="0">
                <a:effectLst/>
              </a:rPr>
              <a:t> </a:t>
            </a:r>
            <a:r>
              <a:rPr lang="en-US" sz="1000" kern="1200" dirty="0">
                <a:solidFill>
                  <a:schemeClr val="tx1"/>
                </a:solidFill>
                <a:effectLst/>
                <a:latin typeface="Arial" pitchFamily="34" charset="0"/>
                <a:ea typeface="+mn-ea"/>
                <a:cs typeface="Arial" pitchFamily="34" charset="0"/>
              </a:rPr>
              <a:t>'./reducers'</a:t>
            </a:r>
            <a:endParaRPr lang="en-US" dirty="0">
              <a:effectLst/>
            </a:endParaRPr>
          </a:p>
          <a:p>
            <a:r>
              <a:rPr lang="en-US" sz="1000" b="1" kern="1200" dirty="0">
                <a:solidFill>
                  <a:schemeClr val="tx1"/>
                </a:solidFill>
                <a:effectLst/>
                <a:latin typeface="Arial" pitchFamily="34" charset="0"/>
                <a:ea typeface="+mn-ea"/>
                <a:cs typeface="Arial" pitchFamily="34" charset="0"/>
              </a:rPr>
              <a:t>import</a:t>
            </a:r>
            <a:r>
              <a:rPr lang="en-US" dirty="0">
                <a:effectLst/>
              </a:rPr>
              <a:t> { </a:t>
            </a:r>
            <a:r>
              <a:rPr lang="en-US" sz="1000" kern="1200" dirty="0">
                <a:solidFill>
                  <a:schemeClr val="tx1"/>
                </a:solidFill>
                <a:effectLst/>
                <a:latin typeface="Arial" pitchFamily="34" charset="0"/>
                <a:ea typeface="+mn-ea"/>
                <a:cs typeface="Arial" pitchFamily="34" charset="0"/>
              </a:rPr>
              <a:t>Router</a:t>
            </a:r>
            <a:r>
              <a:rPr lang="en-US" dirty="0">
                <a:effectLst/>
              </a:rPr>
              <a:t>, </a:t>
            </a:r>
            <a:r>
              <a:rPr lang="en-US" sz="1000" kern="1200" dirty="0" err="1">
                <a:solidFill>
                  <a:schemeClr val="tx1"/>
                </a:solidFill>
                <a:effectLst/>
                <a:latin typeface="Arial" pitchFamily="34" charset="0"/>
                <a:ea typeface="+mn-ea"/>
                <a:cs typeface="Arial" pitchFamily="34" charset="0"/>
              </a:rPr>
              <a:t>routerReducer</a:t>
            </a:r>
            <a:r>
              <a:rPr lang="en-US" dirty="0">
                <a:effectLst/>
              </a:rPr>
              <a:t> } </a:t>
            </a:r>
            <a:r>
              <a:rPr lang="en-US" sz="1000" b="1" kern="1200" dirty="0">
                <a:solidFill>
                  <a:schemeClr val="tx1"/>
                </a:solidFill>
                <a:effectLst/>
                <a:latin typeface="Arial" pitchFamily="34" charset="0"/>
                <a:ea typeface="+mn-ea"/>
                <a:cs typeface="Arial" pitchFamily="34" charset="0"/>
              </a:rPr>
              <a:t>from</a:t>
            </a:r>
            <a:r>
              <a:rPr lang="en-US" dirty="0">
                <a:effectLst/>
              </a:rPr>
              <a:t> </a:t>
            </a:r>
            <a:r>
              <a:rPr lang="en-US" sz="1000" kern="1200" dirty="0">
                <a:solidFill>
                  <a:schemeClr val="tx1"/>
                </a:solidFill>
                <a:effectLst/>
                <a:latin typeface="Arial" pitchFamily="34" charset="0"/>
                <a:ea typeface="+mn-ea"/>
                <a:cs typeface="Arial" pitchFamily="34" charset="0"/>
              </a:rPr>
              <a:t>'../../../'</a:t>
            </a:r>
            <a:endParaRPr lang="en-US" dirty="0">
              <a:effectLst/>
            </a:endParaRPr>
          </a:p>
          <a:p>
            <a:r>
              <a:rPr lang="en-US" sz="1000" b="1" kern="1200" dirty="0">
                <a:solidFill>
                  <a:schemeClr val="tx1"/>
                </a:solidFill>
                <a:effectLst/>
                <a:latin typeface="Arial" pitchFamily="34" charset="0"/>
                <a:ea typeface="+mn-ea"/>
                <a:cs typeface="Arial" pitchFamily="34" charset="0"/>
              </a:rPr>
              <a:t>import</a:t>
            </a:r>
            <a:r>
              <a:rPr lang="en-US" dirty="0">
                <a:effectLst/>
              </a:rPr>
              <a:t> </a:t>
            </a:r>
            <a:r>
              <a:rPr lang="en-US" dirty="0" err="1">
                <a:effectLst/>
              </a:rPr>
              <a:t>My</a:t>
            </a:r>
            <a:r>
              <a:rPr lang="en-US" sz="1000" kern="1200" dirty="0" err="1">
                <a:solidFill>
                  <a:schemeClr val="tx1"/>
                </a:solidFill>
                <a:effectLst/>
                <a:latin typeface="Arial" pitchFamily="34" charset="0"/>
                <a:ea typeface="+mn-ea"/>
                <a:cs typeface="Arial" pitchFamily="34" charset="0"/>
              </a:rPr>
              <a:t>Routes</a:t>
            </a:r>
            <a:r>
              <a:rPr lang="en-US" dirty="0">
                <a:effectLst/>
              </a:rPr>
              <a:t> </a:t>
            </a:r>
            <a:r>
              <a:rPr lang="en-US" sz="1000" b="1" kern="1200" dirty="0">
                <a:solidFill>
                  <a:schemeClr val="tx1"/>
                </a:solidFill>
                <a:effectLst/>
                <a:latin typeface="Arial" pitchFamily="34" charset="0"/>
                <a:ea typeface="+mn-ea"/>
                <a:cs typeface="Arial" pitchFamily="34" charset="0"/>
              </a:rPr>
              <a:t>from</a:t>
            </a:r>
            <a:r>
              <a:rPr lang="en-US" dirty="0">
                <a:effectLst/>
              </a:rPr>
              <a:t> </a:t>
            </a:r>
            <a:r>
              <a:rPr lang="en-US" sz="1000" kern="1200" dirty="0">
                <a:solidFill>
                  <a:schemeClr val="tx1"/>
                </a:solidFill>
                <a:effectLst/>
                <a:latin typeface="Arial" pitchFamily="34" charset="0"/>
                <a:ea typeface="+mn-ea"/>
                <a:cs typeface="Arial" pitchFamily="34" charset="0"/>
              </a:rPr>
              <a:t>'./routes'</a:t>
            </a:r>
            <a:endParaRPr lang="en-US" dirty="0">
              <a:effectLst/>
            </a:endParaRPr>
          </a:p>
          <a:p>
            <a:r>
              <a:rPr lang="en-US" dirty="0">
                <a:effectLst/>
              </a:rPr>
              <a:t> </a:t>
            </a:r>
          </a:p>
          <a:p>
            <a:r>
              <a:rPr lang="en-US" sz="1000" kern="1200" dirty="0" err="1">
                <a:solidFill>
                  <a:schemeClr val="tx1"/>
                </a:solidFill>
                <a:effectLst/>
                <a:latin typeface="Arial" pitchFamily="34" charset="0"/>
                <a:ea typeface="+mn-ea"/>
                <a:cs typeface="Arial" pitchFamily="34" charset="0"/>
              </a:rPr>
              <a:t>const</a:t>
            </a:r>
            <a:r>
              <a:rPr lang="en-US" dirty="0">
                <a:effectLst/>
              </a:rPr>
              <a:t> </a:t>
            </a:r>
            <a:r>
              <a:rPr lang="en-US" sz="1000" kern="1200" dirty="0">
                <a:solidFill>
                  <a:schemeClr val="tx1"/>
                </a:solidFill>
                <a:effectLst/>
                <a:latin typeface="Arial" pitchFamily="34" charset="0"/>
                <a:ea typeface="+mn-ea"/>
                <a:cs typeface="Arial" pitchFamily="34" charset="0"/>
              </a:rPr>
              <a:t>store</a:t>
            </a:r>
            <a:r>
              <a:rPr lang="en-US" dirty="0">
                <a:effectLst/>
              </a:rPr>
              <a:t> </a:t>
            </a:r>
            <a:r>
              <a:rPr lang="en-US" sz="1000" b="1" kern="1200" dirty="0">
                <a:solidFill>
                  <a:schemeClr val="tx1"/>
                </a:solidFill>
                <a:effectLst/>
                <a:latin typeface="Arial" pitchFamily="34" charset="0"/>
                <a:ea typeface="+mn-ea"/>
                <a:cs typeface="Arial" pitchFamily="34" charset="0"/>
              </a:rPr>
              <a:t>=</a:t>
            </a:r>
            <a:r>
              <a:rPr lang="en-US" dirty="0">
                <a:effectLst/>
              </a:rPr>
              <a:t> </a:t>
            </a:r>
            <a:r>
              <a:rPr lang="en-US" sz="1000" kern="1200" dirty="0" err="1">
                <a:solidFill>
                  <a:schemeClr val="tx1"/>
                </a:solidFill>
                <a:effectLst/>
                <a:latin typeface="Arial" pitchFamily="34" charset="0"/>
                <a:ea typeface="+mn-ea"/>
                <a:cs typeface="Arial" pitchFamily="34" charset="0"/>
              </a:rPr>
              <a:t>createStore</a:t>
            </a:r>
            <a:r>
              <a:rPr lang="en-US" dirty="0">
                <a:effectLst/>
              </a:rPr>
              <a:t>(</a:t>
            </a:r>
          </a:p>
          <a:p>
            <a:r>
              <a:rPr lang="en-US" dirty="0">
                <a:effectLst/>
              </a:rPr>
              <a:t>  </a:t>
            </a:r>
            <a:r>
              <a:rPr lang="en-US" sz="1000" kern="1200" dirty="0" err="1">
                <a:solidFill>
                  <a:schemeClr val="tx1"/>
                </a:solidFill>
                <a:effectLst/>
                <a:latin typeface="Arial" pitchFamily="34" charset="0"/>
                <a:ea typeface="+mn-ea"/>
                <a:cs typeface="Arial" pitchFamily="34" charset="0"/>
              </a:rPr>
              <a:t>combineReducers</a:t>
            </a:r>
            <a:r>
              <a:rPr lang="en-US" dirty="0">
                <a:effectLst/>
              </a:rPr>
              <a:t>({</a:t>
            </a:r>
          </a:p>
          <a:p>
            <a:r>
              <a:rPr lang="en-US" dirty="0">
                <a:effectLst/>
              </a:rPr>
              <a:t>    counter, </a:t>
            </a:r>
          </a:p>
          <a:p>
            <a:r>
              <a:rPr lang="en-US" dirty="0">
                <a:effectLst/>
              </a:rPr>
              <a:t>    router</a:t>
            </a:r>
            <a:r>
              <a:rPr lang="en-US" sz="1000" b="1" kern="1200" dirty="0">
                <a:solidFill>
                  <a:schemeClr val="tx1"/>
                </a:solidFill>
                <a:effectLst/>
                <a:latin typeface="Arial" pitchFamily="34" charset="0"/>
                <a:ea typeface="+mn-ea"/>
                <a:cs typeface="Arial" pitchFamily="34" charset="0"/>
              </a:rPr>
              <a:t>:</a:t>
            </a:r>
            <a:r>
              <a:rPr lang="en-US" dirty="0">
                <a:effectLst/>
              </a:rPr>
              <a:t> </a:t>
            </a:r>
            <a:r>
              <a:rPr lang="en-US" dirty="0" err="1">
                <a:effectLst/>
              </a:rPr>
              <a:t>routerReducer</a:t>
            </a:r>
            <a:endParaRPr lang="en-US" dirty="0">
              <a:effectLst/>
            </a:endParaRPr>
          </a:p>
          <a:p>
            <a:r>
              <a:rPr lang="en-US" dirty="0">
                <a:effectLst/>
              </a:rPr>
              <a:t>}))</a:t>
            </a:r>
          </a:p>
          <a:p>
            <a:r>
              <a:rPr lang="en-US" sz="1000" kern="1200" dirty="0" err="1">
                <a:solidFill>
                  <a:schemeClr val="tx1"/>
                </a:solidFill>
                <a:effectLst/>
                <a:latin typeface="Arial" pitchFamily="34" charset="0"/>
                <a:ea typeface="+mn-ea"/>
                <a:cs typeface="Arial" pitchFamily="34" charset="0"/>
              </a:rPr>
              <a:t>const</a:t>
            </a:r>
            <a:r>
              <a:rPr lang="en-US" dirty="0">
                <a:effectLst/>
              </a:rPr>
              <a:t> </a:t>
            </a:r>
            <a:r>
              <a:rPr lang="en-US" sz="1000" kern="1200" dirty="0" err="1">
                <a:solidFill>
                  <a:schemeClr val="tx1"/>
                </a:solidFill>
                <a:effectLst/>
                <a:latin typeface="Arial" pitchFamily="34" charset="0"/>
                <a:ea typeface="+mn-ea"/>
                <a:cs typeface="Arial" pitchFamily="34" charset="0"/>
              </a:rPr>
              <a:t>rootEl</a:t>
            </a:r>
            <a:r>
              <a:rPr lang="en-US" dirty="0">
                <a:effectLst/>
              </a:rPr>
              <a:t> </a:t>
            </a:r>
            <a:r>
              <a:rPr lang="en-US" sz="1000" b="1" kern="1200" dirty="0">
                <a:solidFill>
                  <a:schemeClr val="tx1"/>
                </a:solidFill>
                <a:effectLst/>
                <a:latin typeface="Arial" pitchFamily="34" charset="0"/>
                <a:ea typeface="+mn-ea"/>
                <a:cs typeface="Arial" pitchFamily="34" charset="0"/>
              </a:rPr>
              <a:t>=</a:t>
            </a:r>
            <a:r>
              <a:rPr lang="en-US" dirty="0">
                <a:effectLst/>
              </a:rPr>
              <a:t> </a:t>
            </a:r>
            <a:r>
              <a:rPr lang="en-US" sz="1000" kern="1200" dirty="0" err="1">
                <a:solidFill>
                  <a:schemeClr val="tx1"/>
                </a:solidFill>
                <a:effectLst/>
                <a:latin typeface="Arial" pitchFamily="34" charset="0"/>
                <a:ea typeface="+mn-ea"/>
                <a:cs typeface="Arial" pitchFamily="34" charset="0"/>
              </a:rPr>
              <a:t>document</a:t>
            </a:r>
            <a:r>
              <a:rPr lang="en-US" dirty="0" err="1">
                <a:effectLst/>
              </a:rPr>
              <a:t>.</a:t>
            </a:r>
            <a:r>
              <a:rPr lang="en-US" sz="1000" kern="1200" dirty="0" err="1">
                <a:solidFill>
                  <a:schemeClr val="tx1"/>
                </a:solidFill>
                <a:effectLst/>
                <a:latin typeface="Arial" pitchFamily="34" charset="0"/>
                <a:ea typeface="+mn-ea"/>
                <a:cs typeface="Arial" pitchFamily="34" charset="0"/>
              </a:rPr>
              <a:t>getElementById</a:t>
            </a:r>
            <a:r>
              <a:rPr lang="en-US" dirty="0">
                <a:effectLst/>
              </a:rPr>
              <a:t>(</a:t>
            </a:r>
            <a:r>
              <a:rPr lang="en-US" sz="1000" kern="1200" dirty="0">
                <a:solidFill>
                  <a:schemeClr val="tx1"/>
                </a:solidFill>
                <a:effectLst/>
                <a:latin typeface="Arial" pitchFamily="34" charset="0"/>
                <a:ea typeface="+mn-ea"/>
                <a:cs typeface="Arial" pitchFamily="34" charset="0"/>
              </a:rPr>
              <a:t>'root'</a:t>
            </a:r>
            <a:r>
              <a:rPr lang="en-US" dirty="0">
                <a:effectLst/>
              </a:rPr>
              <a:t>)</a:t>
            </a:r>
          </a:p>
          <a:p>
            <a:r>
              <a:rPr lang="en-US" dirty="0">
                <a:effectLst/>
              </a:rPr>
              <a:t> </a:t>
            </a:r>
          </a:p>
          <a:p>
            <a:r>
              <a:rPr lang="en-US" sz="1000" kern="1200" dirty="0" err="1">
                <a:solidFill>
                  <a:schemeClr val="tx1"/>
                </a:solidFill>
                <a:effectLst/>
                <a:latin typeface="Arial" pitchFamily="34" charset="0"/>
                <a:ea typeface="+mn-ea"/>
                <a:cs typeface="Arial" pitchFamily="34" charset="0"/>
              </a:rPr>
              <a:t>const</a:t>
            </a:r>
            <a:r>
              <a:rPr lang="en-US" dirty="0">
                <a:effectLst/>
              </a:rPr>
              <a:t> </a:t>
            </a:r>
            <a:r>
              <a:rPr lang="en-US" sz="1000" kern="1200" dirty="0">
                <a:solidFill>
                  <a:schemeClr val="tx1"/>
                </a:solidFill>
                <a:effectLst/>
                <a:latin typeface="Arial" pitchFamily="34" charset="0"/>
                <a:ea typeface="+mn-ea"/>
                <a:cs typeface="Arial" pitchFamily="34" charset="0"/>
              </a:rPr>
              <a:t>render</a:t>
            </a:r>
            <a:r>
              <a:rPr lang="en-US" dirty="0">
                <a:effectLst/>
              </a:rPr>
              <a:t> </a:t>
            </a:r>
            <a:r>
              <a:rPr lang="en-US" sz="1000" b="1" kern="1200" dirty="0">
                <a:solidFill>
                  <a:schemeClr val="tx1"/>
                </a:solidFill>
                <a:effectLst/>
                <a:latin typeface="Arial" pitchFamily="34" charset="0"/>
                <a:ea typeface="+mn-ea"/>
                <a:cs typeface="Arial" pitchFamily="34" charset="0"/>
              </a:rPr>
              <a:t>=</a:t>
            </a:r>
            <a:r>
              <a:rPr lang="en-US" dirty="0">
                <a:effectLst/>
              </a:rPr>
              <a:t> () </a:t>
            </a:r>
            <a:r>
              <a:rPr lang="en-US" sz="1000" kern="1200" dirty="0">
                <a:solidFill>
                  <a:schemeClr val="tx1"/>
                </a:solidFill>
                <a:effectLst/>
                <a:latin typeface="Arial" pitchFamily="34" charset="0"/>
                <a:ea typeface="+mn-ea"/>
                <a:cs typeface="Arial" pitchFamily="34" charset="0"/>
              </a:rPr>
              <a:t>=&gt;</a:t>
            </a:r>
            <a:r>
              <a:rPr lang="en-US" dirty="0">
                <a:effectLst/>
              </a:rPr>
              <a:t> </a:t>
            </a:r>
            <a:r>
              <a:rPr lang="en-US" sz="1000" kern="1200" dirty="0" err="1">
                <a:solidFill>
                  <a:schemeClr val="tx1"/>
                </a:solidFill>
                <a:effectLst/>
                <a:latin typeface="Arial" pitchFamily="34" charset="0"/>
                <a:ea typeface="+mn-ea"/>
                <a:cs typeface="Arial" pitchFamily="34" charset="0"/>
              </a:rPr>
              <a:t>ReactDOM</a:t>
            </a:r>
            <a:r>
              <a:rPr lang="en-US" dirty="0" err="1">
                <a:effectLst/>
              </a:rPr>
              <a:t>.</a:t>
            </a:r>
            <a:r>
              <a:rPr lang="en-US" sz="1000" kern="1200" dirty="0" err="1">
                <a:solidFill>
                  <a:schemeClr val="tx1"/>
                </a:solidFill>
                <a:effectLst/>
                <a:latin typeface="Arial" pitchFamily="34" charset="0"/>
                <a:ea typeface="+mn-ea"/>
                <a:cs typeface="Arial" pitchFamily="34" charset="0"/>
              </a:rPr>
              <a:t>render</a:t>
            </a:r>
            <a:r>
              <a:rPr lang="en-US" dirty="0">
                <a:effectLst/>
              </a:rPr>
              <a:t>(</a:t>
            </a:r>
          </a:p>
          <a:p>
            <a:r>
              <a:rPr lang="en-US" dirty="0">
                <a:effectLst/>
              </a:rPr>
              <a:t>  </a:t>
            </a:r>
            <a:r>
              <a:rPr lang="en-US" sz="1000" b="1" kern="1200" dirty="0">
                <a:solidFill>
                  <a:schemeClr val="tx1"/>
                </a:solidFill>
                <a:effectLst/>
                <a:latin typeface="Arial" pitchFamily="34" charset="0"/>
                <a:ea typeface="+mn-ea"/>
                <a:cs typeface="Arial" pitchFamily="34" charset="0"/>
              </a:rPr>
              <a:t>&lt;</a:t>
            </a:r>
            <a:r>
              <a:rPr lang="en-US" dirty="0">
                <a:effectLst/>
              </a:rPr>
              <a:t>Provider store</a:t>
            </a:r>
            <a:r>
              <a:rPr lang="en-US" sz="1000" b="1" kern="1200" dirty="0">
                <a:solidFill>
                  <a:schemeClr val="tx1"/>
                </a:solidFill>
                <a:effectLst/>
                <a:latin typeface="Arial" pitchFamily="34" charset="0"/>
                <a:ea typeface="+mn-ea"/>
                <a:cs typeface="Arial" pitchFamily="34" charset="0"/>
              </a:rPr>
              <a:t>=</a:t>
            </a:r>
            <a:r>
              <a:rPr lang="en-US" dirty="0">
                <a:effectLst/>
              </a:rPr>
              <a:t>{store}</a:t>
            </a:r>
            <a:r>
              <a:rPr lang="en-US" sz="1000" b="1" kern="1200" dirty="0">
                <a:solidFill>
                  <a:schemeClr val="tx1"/>
                </a:solidFill>
                <a:effectLst/>
                <a:latin typeface="Arial" pitchFamily="34" charset="0"/>
                <a:ea typeface="+mn-ea"/>
                <a:cs typeface="Arial" pitchFamily="34" charset="0"/>
              </a:rPr>
              <a:t>&gt;</a:t>
            </a:r>
            <a:endParaRPr lang="en-US" dirty="0">
              <a:effectLst/>
            </a:endParaRPr>
          </a:p>
          <a:p>
            <a:r>
              <a:rPr lang="en-US" dirty="0">
                <a:effectLst/>
              </a:rPr>
              <a:t>    </a:t>
            </a:r>
            <a:r>
              <a:rPr lang="en-US" sz="1000" b="1" kern="1200" dirty="0">
                <a:solidFill>
                  <a:schemeClr val="tx1"/>
                </a:solidFill>
                <a:effectLst/>
                <a:latin typeface="Arial" pitchFamily="34" charset="0"/>
                <a:ea typeface="+mn-ea"/>
                <a:cs typeface="Arial" pitchFamily="34" charset="0"/>
              </a:rPr>
              <a:t>&lt;</a:t>
            </a:r>
            <a:r>
              <a:rPr lang="en-US" dirty="0">
                <a:effectLst/>
              </a:rPr>
              <a:t>Router store</a:t>
            </a:r>
            <a:r>
              <a:rPr lang="en-US" sz="1000" b="1" kern="1200" dirty="0">
                <a:solidFill>
                  <a:schemeClr val="tx1"/>
                </a:solidFill>
                <a:effectLst/>
                <a:latin typeface="Arial" pitchFamily="34" charset="0"/>
                <a:ea typeface="+mn-ea"/>
                <a:cs typeface="Arial" pitchFamily="34" charset="0"/>
              </a:rPr>
              <a:t>=</a:t>
            </a:r>
            <a:r>
              <a:rPr lang="en-US" dirty="0">
                <a:effectLst/>
              </a:rPr>
              <a:t>{store} routes</a:t>
            </a:r>
            <a:r>
              <a:rPr lang="en-US" sz="1000" b="1" kern="1200" dirty="0">
                <a:solidFill>
                  <a:schemeClr val="tx1"/>
                </a:solidFill>
                <a:effectLst/>
                <a:latin typeface="Arial" pitchFamily="34" charset="0"/>
                <a:ea typeface="+mn-ea"/>
                <a:cs typeface="Arial" pitchFamily="34" charset="0"/>
              </a:rPr>
              <a:t>=</a:t>
            </a:r>
            <a:r>
              <a:rPr lang="en-US" dirty="0">
                <a:effectLst/>
              </a:rPr>
              <a:t>{</a:t>
            </a:r>
            <a:r>
              <a:rPr lang="en-US" dirty="0" err="1">
                <a:effectLst/>
              </a:rPr>
              <a:t>MyRoutes</a:t>
            </a:r>
            <a:r>
              <a:rPr lang="en-US" dirty="0">
                <a:effectLst/>
              </a:rPr>
              <a:t>} </a:t>
            </a:r>
            <a:r>
              <a:rPr lang="en-US" sz="1000" b="1" kern="1200" dirty="0">
                <a:solidFill>
                  <a:schemeClr val="tx1"/>
                </a:solidFill>
                <a:effectLst/>
                <a:latin typeface="Arial" pitchFamily="34" charset="0"/>
                <a:ea typeface="+mn-ea"/>
                <a:cs typeface="Arial" pitchFamily="34" charset="0"/>
              </a:rPr>
              <a:t>/&gt;</a:t>
            </a:r>
            <a:endParaRPr lang="en-US" dirty="0">
              <a:effectLst/>
            </a:endParaRPr>
          </a:p>
          <a:p>
            <a:r>
              <a:rPr lang="en-US" dirty="0">
                <a:effectLst/>
              </a:rPr>
              <a:t>  </a:t>
            </a:r>
            <a:r>
              <a:rPr lang="en-US" sz="1000" b="1" kern="1200" dirty="0">
                <a:solidFill>
                  <a:schemeClr val="tx1"/>
                </a:solidFill>
                <a:effectLst/>
                <a:latin typeface="Arial" pitchFamily="34" charset="0"/>
                <a:ea typeface="+mn-ea"/>
                <a:cs typeface="Arial" pitchFamily="34" charset="0"/>
              </a:rPr>
              <a:t>&lt;/</a:t>
            </a:r>
            <a:r>
              <a:rPr lang="en-US" dirty="0">
                <a:effectLst/>
              </a:rPr>
              <a:t>Provider</a:t>
            </a:r>
            <a:r>
              <a:rPr lang="en-US" sz="1000" b="1" kern="1200" dirty="0">
                <a:solidFill>
                  <a:schemeClr val="tx1"/>
                </a:solidFill>
                <a:effectLst/>
                <a:latin typeface="Arial" pitchFamily="34" charset="0"/>
                <a:ea typeface="+mn-ea"/>
                <a:cs typeface="Arial" pitchFamily="34" charset="0"/>
              </a:rPr>
              <a:t>&gt;</a:t>
            </a:r>
            <a:r>
              <a:rPr lang="en-US" dirty="0">
                <a:effectLst/>
              </a:rPr>
              <a:t>,</a:t>
            </a:r>
          </a:p>
          <a:p>
            <a:r>
              <a:rPr lang="en-US" dirty="0">
                <a:effectLst/>
              </a:rPr>
              <a:t>  </a:t>
            </a:r>
            <a:r>
              <a:rPr lang="en-US" dirty="0" err="1">
                <a:effectLst/>
              </a:rPr>
              <a:t>rootEl</a:t>
            </a:r>
            <a:endParaRPr lang="en-US" dirty="0">
              <a:effectLst/>
            </a:endParaRPr>
          </a:p>
          <a:p>
            <a:r>
              <a:rPr lang="en-US" dirty="0">
                <a:effectLst/>
              </a:rPr>
              <a:t>)</a:t>
            </a:r>
          </a:p>
          <a:p>
            <a:r>
              <a:rPr lang="en-US" dirty="0">
                <a:effectLst/>
              </a:rPr>
              <a:t> </a:t>
            </a:r>
          </a:p>
          <a:p>
            <a:r>
              <a:rPr lang="en-US" sz="1000" kern="1200" dirty="0">
                <a:solidFill>
                  <a:schemeClr val="tx1"/>
                </a:solidFill>
                <a:effectLst/>
                <a:latin typeface="Arial" pitchFamily="34" charset="0"/>
                <a:ea typeface="+mn-ea"/>
                <a:cs typeface="Arial" pitchFamily="34" charset="0"/>
              </a:rPr>
              <a:t>render</a:t>
            </a:r>
            <a:r>
              <a:rPr lang="en-US" dirty="0">
                <a:effectLst/>
              </a:rPr>
              <a:t>()</a:t>
            </a:r>
          </a:p>
          <a:p>
            <a:r>
              <a:rPr lang="en-US" sz="1000" kern="1200" dirty="0" err="1">
                <a:solidFill>
                  <a:schemeClr val="tx1"/>
                </a:solidFill>
                <a:effectLst/>
                <a:latin typeface="Arial" pitchFamily="34" charset="0"/>
                <a:ea typeface="+mn-ea"/>
                <a:cs typeface="Arial" pitchFamily="34" charset="0"/>
              </a:rPr>
              <a:t>store</a:t>
            </a:r>
            <a:r>
              <a:rPr lang="en-US" dirty="0" err="1">
                <a:effectLst/>
              </a:rPr>
              <a:t>.</a:t>
            </a:r>
            <a:r>
              <a:rPr lang="en-US" sz="1000" kern="1200" dirty="0" err="1">
                <a:solidFill>
                  <a:schemeClr val="tx1"/>
                </a:solidFill>
                <a:effectLst/>
                <a:latin typeface="Arial" pitchFamily="34" charset="0"/>
                <a:ea typeface="+mn-ea"/>
                <a:cs typeface="Arial" pitchFamily="34" charset="0"/>
              </a:rPr>
              <a:t>subscribe</a:t>
            </a:r>
            <a:r>
              <a:rPr lang="en-US" dirty="0">
                <a:effectLst/>
              </a:rPr>
              <a:t>(render)</a:t>
            </a:r>
          </a:p>
          <a:p>
            <a:endParaRPr lang="en-US" dirty="0">
              <a:effectLst/>
            </a:endParaRPr>
          </a:p>
          <a:p>
            <a:r>
              <a:rPr lang="en-US" dirty="0">
                <a:effectLst/>
              </a:rPr>
              <a:t> </a:t>
            </a:r>
          </a:p>
          <a:p>
            <a:r>
              <a:rPr lang="en-US" sz="1000" b="1" kern="1200" dirty="0">
                <a:solidFill>
                  <a:schemeClr val="tx1"/>
                </a:solidFill>
                <a:effectLst/>
                <a:latin typeface="Arial" pitchFamily="34" charset="0"/>
                <a:ea typeface="+mn-ea"/>
                <a:cs typeface="Arial" pitchFamily="34" charset="0"/>
              </a:rPr>
              <a:t>export</a:t>
            </a:r>
            <a:r>
              <a:rPr lang="en-US" dirty="0">
                <a:effectLst/>
              </a:rPr>
              <a:t> </a:t>
            </a:r>
            <a:r>
              <a:rPr lang="en-US" sz="1000" kern="1200" dirty="0">
                <a:solidFill>
                  <a:schemeClr val="tx1"/>
                </a:solidFill>
                <a:effectLst/>
                <a:latin typeface="Arial" pitchFamily="34" charset="0"/>
                <a:ea typeface="+mn-ea"/>
                <a:cs typeface="Arial" pitchFamily="34" charset="0"/>
              </a:rPr>
              <a:t>default</a:t>
            </a:r>
            <a:r>
              <a:rPr lang="en-US" sz="1000" kern="1200" baseline="0" dirty="0">
                <a:solidFill>
                  <a:schemeClr val="tx1"/>
                </a:solidFill>
                <a:effectLst/>
                <a:latin typeface="Arial" pitchFamily="34" charset="0"/>
                <a:ea typeface="+mn-ea"/>
                <a:cs typeface="Arial" pitchFamily="34" charset="0"/>
              </a:rPr>
              <a:t> </a:t>
            </a:r>
            <a:r>
              <a:rPr lang="en-US" dirty="0">
                <a:effectLst/>
              </a:rPr>
              <a:t> </a:t>
            </a:r>
            <a:r>
              <a:rPr lang="en-US" dirty="0" err="1">
                <a:effectLst/>
              </a:rPr>
              <a:t>My</a:t>
            </a:r>
            <a:r>
              <a:rPr lang="en-US" sz="1000" kern="1200" dirty="0" err="1">
                <a:solidFill>
                  <a:schemeClr val="tx1"/>
                </a:solidFill>
                <a:effectLst/>
                <a:latin typeface="Arial" pitchFamily="34" charset="0"/>
                <a:ea typeface="+mn-ea"/>
                <a:cs typeface="Arial" pitchFamily="34" charset="0"/>
              </a:rPr>
              <a:t>Routes</a:t>
            </a:r>
            <a:r>
              <a:rPr lang="en-US" sz="1000" kern="1200" dirty="0">
                <a:solidFill>
                  <a:schemeClr val="tx1"/>
                </a:solidFill>
                <a:effectLst/>
                <a:latin typeface="Arial" pitchFamily="34" charset="0"/>
                <a:ea typeface="+mn-ea"/>
                <a:cs typeface="Arial" pitchFamily="34" charset="0"/>
              </a:rPr>
              <a:t>;</a:t>
            </a:r>
            <a:endParaRPr lang="en-US" dirty="0">
              <a:effectLst/>
            </a:endParaRPr>
          </a:p>
          <a:p>
            <a:endParaRPr lang="en-US" sz="1000" b="0" i="0" kern="1200" baseline="0" dirty="0">
              <a:solidFill>
                <a:schemeClr val="tx1"/>
              </a:solidFill>
              <a:effectLst/>
              <a:latin typeface="Arial" pitchFamily="34" charset="0"/>
              <a:ea typeface="+mn-ea"/>
              <a:cs typeface="Arial" pitchFamily="34" charset="0"/>
            </a:endParaRPr>
          </a:p>
          <a:p>
            <a:endParaRPr lang="en-US" sz="1000" b="0" i="0" kern="1200" baseline="0" dirty="0">
              <a:solidFill>
                <a:schemeClr val="tx1"/>
              </a:solidFill>
              <a:effectLst/>
              <a:latin typeface="Arial" pitchFamily="34" charset="0"/>
              <a:ea typeface="+mn-ea"/>
              <a:cs typeface="Arial" pitchFamily="34" charset="0"/>
            </a:endParaRPr>
          </a:p>
          <a:p>
            <a:endParaRPr lang="en-US" dirty="0"/>
          </a:p>
        </p:txBody>
      </p:sp>
    </p:spTree>
    <p:extLst>
      <p:ext uri="{BB962C8B-B14F-4D97-AF65-F5344CB8AC3E}">
        <p14:creationId xmlns:p14="http://schemas.microsoft.com/office/powerpoint/2010/main" val="17190880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36725" y="623888"/>
            <a:ext cx="4800600" cy="3600450"/>
          </a:xfrm>
        </p:spPr>
      </p:sp>
      <p:sp>
        <p:nvSpPr>
          <p:cNvPr id="3" name="Notes Placeholder 2"/>
          <p:cNvSpPr>
            <a:spLocks noGrp="1"/>
          </p:cNvSpPr>
          <p:nvPr>
            <p:ph type="body" idx="1"/>
          </p:nvPr>
        </p:nvSpPr>
        <p:spPr/>
        <p:txBody>
          <a:bodyPr>
            <a:normAutofit/>
          </a:bodyPr>
          <a:lstStyle/>
          <a:p>
            <a:r>
              <a:rPr lang="en-US" dirty="0"/>
              <a:t> </a:t>
            </a: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392" y="4440560"/>
            <a:ext cx="4752528" cy="186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5774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baseline="0"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31121084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2644462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52586" y="4305564"/>
            <a:ext cx="4800634" cy="4455475"/>
          </a:xfrm>
        </p:spPr>
        <p:txBody>
          <a:bodyPr>
            <a:normAutofit fontScale="92500" lnSpcReduction="20000"/>
          </a:bodyPr>
          <a:lstStyle/>
          <a:p>
            <a:pPr algn="just"/>
            <a:endParaRPr lang="en-US" sz="1000" b="1" dirty="0">
              <a:latin typeface="Candara" panose="020E0502030303020204" pitchFamily="34" charset="0"/>
            </a:endParaRPr>
          </a:p>
          <a:p>
            <a:r>
              <a:rPr lang="en-US" sz="1000" b="0" i="0" kern="1200" dirty="0">
                <a:solidFill>
                  <a:schemeClr val="tx1"/>
                </a:solidFill>
                <a:effectLst/>
                <a:latin typeface="Arial" pitchFamily="34" charset="0"/>
                <a:ea typeface="+mn-ea"/>
                <a:cs typeface="Arial" pitchFamily="34" charset="0"/>
              </a:rPr>
              <a:t>Browser makes a request to the server for this page.</a:t>
            </a:r>
          </a:p>
          <a:p>
            <a:r>
              <a:rPr lang="en-US" sz="1000" b="1" i="0" kern="1200" dirty="0">
                <a:solidFill>
                  <a:schemeClr val="tx1"/>
                </a:solidFill>
                <a:effectLst/>
                <a:latin typeface="Arial" pitchFamily="34" charset="0"/>
                <a:ea typeface="+mn-ea"/>
                <a:cs typeface="Arial" pitchFamily="34" charset="0"/>
              </a:rPr>
              <a:t>The server doesn't care about the pathname.</a:t>
            </a:r>
            <a:r>
              <a:rPr lang="en-US" sz="1000" b="0" i="0" kern="1200" dirty="0">
                <a:solidFill>
                  <a:schemeClr val="tx1"/>
                </a:solidFill>
                <a:effectLst/>
                <a:latin typeface="Arial" pitchFamily="34" charset="0"/>
                <a:ea typeface="+mn-ea"/>
                <a:cs typeface="Arial" pitchFamily="34" charset="0"/>
              </a:rPr>
              <a:t> Instead, it just returns a standard index.html that includes the React app and any static assets.</a:t>
            </a:r>
          </a:p>
          <a:p>
            <a:r>
              <a:rPr lang="en-US" sz="1000" b="0" i="0" kern="1200" dirty="0">
                <a:solidFill>
                  <a:schemeClr val="tx1"/>
                </a:solidFill>
                <a:effectLst/>
                <a:latin typeface="Arial" pitchFamily="34" charset="0"/>
                <a:ea typeface="+mn-ea"/>
                <a:cs typeface="Arial" pitchFamily="34" charset="0"/>
              </a:rPr>
              <a:t>The React app mounts.</a:t>
            </a:r>
          </a:p>
          <a:p>
            <a:r>
              <a:rPr lang="en-US" sz="1000" b="0" i="0" kern="1200" dirty="0">
                <a:solidFill>
                  <a:schemeClr val="tx1"/>
                </a:solidFill>
                <a:effectLst/>
                <a:latin typeface="Arial" pitchFamily="34" charset="0"/>
                <a:ea typeface="+mn-ea"/>
                <a:cs typeface="Arial" pitchFamily="34" charset="0"/>
              </a:rPr>
              <a:t>The React app extracts the identifiers from the URL and uses these identifiers to make an API call to fetch the data for the artist and the album. It might make this call to the same server.</a:t>
            </a:r>
          </a:p>
          <a:p>
            <a:r>
              <a:rPr lang="en-US" sz="1000" b="0" i="0" kern="1200" dirty="0">
                <a:solidFill>
                  <a:schemeClr val="tx1"/>
                </a:solidFill>
                <a:effectLst/>
                <a:latin typeface="Arial" pitchFamily="34" charset="0"/>
                <a:ea typeface="+mn-ea"/>
                <a:cs typeface="Arial" pitchFamily="34" charset="0"/>
              </a:rPr>
              <a:t>The React app renders the page using data it received from the API call.</a:t>
            </a: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r>
              <a:rPr lang="en-US" sz="1000" dirty="0">
                <a:latin typeface="Candara" panose="020E0502030303020204" pitchFamily="34" charset="0"/>
              </a:rPr>
              <a:t>Each &lt;Route&gt;will render its respective component when its path matches the URL. Only one of these three components will be rendered into the at any given time. With this strategy, we mount the router to the DOM once, then the router swap components in and out with route changes.</a:t>
            </a: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r>
              <a:rPr lang="en-US" sz="1000" b="1" dirty="0">
                <a:latin typeface="Candara" panose="020E0502030303020204" pitchFamily="34" charset="0"/>
              </a:rPr>
              <a:t>Route Matching: </a:t>
            </a:r>
          </a:p>
          <a:p>
            <a:pPr algn="just"/>
            <a:r>
              <a:rPr lang="en-US" sz="1000" b="1" i="1" dirty="0">
                <a:latin typeface="Candara" panose="020E0502030303020204" pitchFamily="34" charset="0"/>
              </a:rPr>
              <a:t>&lt;Route path="users/:</a:t>
            </a:r>
            <a:r>
              <a:rPr lang="en-US" sz="1000" b="1" i="1" dirty="0" err="1">
                <a:latin typeface="Candara" panose="020E0502030303020204" pitchFamily="34" charset="0"/>
              </a:rPr>
              <a:t>userId</a:t>
            </a:r>
            <a:r>
              <a:rPr lang="en-US" sz="1000" b="1" i="1" dirty="0">
                <a:latin typeface="Candara" panose="020E0502030303020204" pitchFamily="34" charset="0"/>
              </a:rPr>
              <a:t>" component={</a:t>
            </a:r>
            <a:r>
              <a:rPr lang="en-US" sz="1000" b="1" i="1" dirty="0" err="1">
                <a:latin typeface="Candara" panose="020E0502030303020204" pitchFamily="34" charset="0"/>
              </a:rPr>
              <a:t>UserProfile</a:t>
            </a:r>
            <a:r>
              <a:rPr lang="en-US" sz="1000" b="1" i="1" dirty="0">
                <a:latin typeface="Candara" panose="020E0502030303020204" pitchFamily="34" charset="0"/>
              </a:rPr>
              <a:t>} /&gt;</a:t>
            </a:r>
          </a:p>
          <a:p>
            <a:pPr algn="just"/>
            <a:endParaRPr lang="en-US" sz="1000" b="1" i="1" dirty="0">
              <a:latin typeface="Candara" panose="020E0502030303020204" pitchFamily="34" charset="0"/>
            </a:endParaRPr>
          </a:p>
          <a:p>
            <a:pPr algn="just"/>
            <a:r>
              <a:rPr lang="en-US" sz="1000" dirty="0">
                <a:latin typeface="Candara" panose="020E0502030303020204" pitchFamily="34" charset="0"/>
              </a:rPr>
              <a:t>The above route will match when the user visits any path that starts with users/ and has any value afterwards. It will match  /users/1, /users/143, or even /users/</a:t>
            </a:r>
            <a:r>
              <a:rPr lang="en-US" sz="1000" dirty="0" err="1">
                <a:latin typeface="Candara" panose="020E0502030303020204" pitchFamily="34" charset="0"/>
              </a:rPr>
              <a:t>abd</a:t>
            </a:r>
            <a:r>
              <a:rPr lang="en-US" sz="1000" dirty="0">
                <a:latin typeface="Candara" panose="020E0502030303020204" pitchFamily="34" charset="0"/>
              </a:rPr>
              <a:t>(which you'll need to be validated on our own).</a:t>
            </a:r>
          </a:p>
          <a:p>
            <a:pPr algn="just"/>
            <a:endParaRPr lang="en-US" sz="1000" b="1"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
        <p:nvSpPr>
          <p:cNvPr id="4" name="Rounded Rectangle 3"/>
          <p:cNvSpPr/>
          <p:nvPr/>
        </p:nvSpPr>
        <p:spPr>
          <a:xfrm>
            <a:off x="1859280" y="4296544"/>
            <a:ext cx="4534624" cy="2232248"/>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err="1">
                <a:solidFill>
                  <a:schemeClr val="tx1"/>
                </a:solidFill>
                <a:latin typeface="Candara" panose="020E0502030303020204" pitchFamily="34" charset="0"/>
              </a:rPr>
              <a:t>var</a:t>
            </a:r>
            <a:r>
              <a:rPr lang="en-US" sz="1000" dirty="0">
                <a:solidFill>
                  <a:schemeClr val="tx1"/>
                </a:solidFill>
                <a:latin typeface="Candara" panose="020E0502030303020204" pitchFamily="34" charset="0"/>
              </a:rPr>
              <a:t> React = require('react');</a:t>
            </a:r>
          </a:p>
          <a:p>
            <a:r>
              <a:rPr lang="en-US" sz="1000" dirty="0" err="1">
                <a:solidFill>
                  <a:schemeClr val="tx1"/>
                </a:solidFill>
                <a:latin typeface="Candara" panose="020E0502030303020204" pitchFamily="34" charset="0"/>
              </a:rPr>
              <a:t>var</a:t>
            </a:r>
            <a:r>
              <a:rPr lang="en-US" sz="1000" dirty="0">
                <a:solidFill>
                  <a:schemeClr val="tx1"/>
                </a:solidFill>
                <a:latin typeface="Candara" panose="020E0502030303020204" pitchFamily="34" charset="0"/>
              </a:rPr>
              <a:t> </a:t>
            </a:r>
            <a:r>
              <a:rPr lang="en-US" sz="1000" dirty="0" err="1">
                <a:solidFill>
                  <a:schemeClr val="tx1"/>
                </a:solidFill>
                <a:latin typeface="Candara" panose="020E0502030303020204" pitchFamily="34" charset="0"/>
              </a:rPr>
              <a:t>ReactDOM</a:t>
            </a:r>
            <a:r>
              <a:rPr lang="en-US" sz="1000" dirty="0">
                <a:solidFill>
                  <a:schemeClr val="tx1"/>
                </a:solidFill>
                <a:latin typeface="Candara" panose="020E0502030303020204" pitchFamily="34" charset="0"/>
              </a:rPr>
              <a:t> = require('react-</a:t>
            </a:r>
            <a:r>
              <a:rPr lang="en-US" sz="1000" dirty="0" err="1">
                <a:solidFill>
                  <a:schemeClr val="tx1"/>
                </a:solidFill>
                <a:latin typeface="Candara" panose="020E0502030303020204" pitchFamily="34" charset="0"/>
              </a:rPr>
              <a:t>dom</a:t>
            </a:r>
            <a:r>
              <a:rPr lang="en-US" sz="1000" dirty="0">
                <a:solidFill>
                  <a:schemeClr val="tx1"/>
                </a:solidFill>
                <a:latin typeface="Candara" panose="020E0502030303020204" pitchFamily="34" charset="0"/>
              </a:rPr>
              <a:t>');</a:t>
            </a:r>
          </a:p>
          <a:p>
            <a:r>
              <a:rPr lang="en-US" sz="1000" dirty="0" err="1">
                <a:solidFill>
                  <a:schemeClr val="tx1"/>
                </a:solidFill>
                <a:latin typeface="Candara" panose="020E0502030303020204" pitchFamily="34" charset="0"/>
              </a:rPr>
              <a:t>var</a:t>
            </a:r>
            <a:r>
              <a:rPr lang="en-US" sz="1000" dirty="0">
                <a:solidFill>
                  <a:schemeClr val="tx1"/>
                </a:solidFill>
                <a:latin typeface="Candara" panose="020E0502030303020204" pitchFamily="34" charset="0"/>
              </a:rPr>
              <a:t> </a:t>
            </a:r>
            <a:r>
              <a:rPr lang="en-US" sz="1000" dirty="0" err="1">
                <a:solidFill>
                  <a:schemeClr val="tx1"/>
                </a:solidFill>
                <a:latin typeface="Candara" panose="020E0502030303020204" pitchFamily="34" charset="0"/>
              </a:rPr>
              <a:t>ReactRouter</a:t>
            </a:r>
            <a:r>
              <a:rPr lang="en-US" sz="1000" dirty="0">
                <a:solidFill>
                  <a:schemeClr val="tx1"/>
                </a:solidFill>
                <a:latin typeface="Candara" panose="020E0502030303020204" pitchFamily="34" charset="0"/>
              </a:rPr>
              <a:t> = require('react-router');   // require react-router module</a:t>
            </a:r>
          </a:p>
          <a:p>
            <a:r>
              <a:rPr lang="en-US" sz="1000" dirty="0" err="1">
                <a:solidFill>
                  <a:schemeClr val="tx1"/>
                </a:solidFill>
                <a:latin typeface="Candara" panose="020E0502030303020204" pitchFamily="34" charset="0"/>
              </a:rPr>
              <a:t>var</a:t>
            </a:r>
            <a:r>
              <a:rPr lang="en-US" sz="1000" dirty="0">
                <a:solidFill>
                  <a:schemeClr val="tx1"/>
                </a:solidFill>
                <a:latin typeface="Candara" panose="020E0502030303020204" pitchFamily="34" charset="0"/>
              </a:rPr>
              <a:t> Router = </a:t>
            </a:r>
            <a:r>
              <a:rPr lang="en-US" sz="1000" dirty="0" err="1">
                <a:solidFill>
                  <a:schemeClr val="tx1"/>
                </a:solidFill>
                <a:latin typeface="Candara" panose="020E0502030303020204" pitchFamily="34" charset="0"/>
              </a:rPr>
              <a:t>ReactRouter.Router</a:t>
            </a:r>
            <a:r>
              <a:rPr lang="en-US" sz="1000" dirty="0">
                <a:solidFill>
                  <a:schemeClr val="tx1"/>
                </a:solidFill>
                <a:latin typeface="Candara" panose="020E0502030303020204" pitchFamily="34" charset="0"/>
              </a:rPr>
              <a:t>; // Get Router Reference</a:t>
            </a:r>
          </a:p>
          <a:p>
            <a:r>
              <a:rPr lang="en-US" sz="1000" dirty="0" err="1">
                <a:solidFill>
                  <a:schemeClr val="tx1"/>
                </a:solidFill>
                <a:latin typeface="Candara" panose="020E0502030303020204" pitchFamily="34" charset="0"/>
              </a:rPr>
              <a:t>var</a:t>
            </a:r>
            <a:r>
              <a:rPr lang="en-US" sz="1000" dirty="0">
                <a:solidFill>
                  <a:schemeClr val="tx1"/>
                </a:solidFill>
                <a:latin typeface="Candara" panose="020E0502030303020204" pitchFamily="34" charset="0"/>
              </a:rPr>
              <a:t> Route = </a:t>
            </a:r>
            <a:r>
              <a:rPr lang="en-US" sz="1000" dirty="0" err="1">
                <a:solidFill>
                  <a:schemeClr val="tx1"/>
                </a:solidFill>
                <a:latin typeface="Candara" panose="020E0502030303020204" pitchFamily="34" charset="0"/>
              </a:rPr>
              <a:t>ReactRouter.Route</a:t>
            </a:r>
            <a:r>
              <a:rPr lang="en-US" sz="1000" dirty="0">
                <a:solidFill>
                  <a:schemeClr val="tx1"/>
                </a:solidFill>
                <a:latin typeface="Candara" panose="020E0502030303020204" pitchFamily="34" charset="0"/>
              </a:rPr>
              <a:t>;  //Get Route Reference</a:t>
            </a:r>
          </a:p>
          <a:p>
            <a:endParaRPr lang="en-US" sz="1000" dirty="0">
              <a:solidFill>
                <a:schemeClr val="tx1"/>
              </a:solidFill>
              <a:latin typeface="Candara" panose="020E0502030303020204" pitchFamily="34" charset="0"/>
            </a:endParaRPr>
          </a:p>
          <a:p>
            <a:r>
              <a:rPr lang="en-US" sz="1000" dirty="0" err="1">
                <a:solidFill>
                  <a:schemeClr val="tx1"/>
                </a:solidFill>
                <a:latin typeface="Candara" panose="020E0502030303020204" pitchFamily="34" charset="0"/>
              </a:rPr>
              <a:t>ReactDOM.render</a:t>
            </a:r>
            <a:r>
              <a:rPr lang="en-US" sz="1000" dirty="0">
                <a:solidFill>
                  <a:schemeClr val="tx1"/>
                </a:solidFill>
                <a:latin typeface="Candara" panose="020E0502030303020204" pitchFamily="34" charset="0"/>
              </a:rPr>
              <a:t>((</a:t>
            </a:r>
          </a:p>
          <a:p>
            <a:r>
              <a:rPr lang="en-US" sz="1000" dirty="0">
                <a:solidFill>
                  <a:schemeClr val="tx1"/>
                </a:solidFill>
                <a:latin typeface="Candara" panose="020E0502030303020204" pitchFamily="34" charset="0"/>
              </a:rPr>
              <a:t>    &lt;Router&gt;</a:t>
            </a:r>
          </a:p>
          <a:p>
            <a:r>
              <a:rPr lang="en-US" sz="1000" dirty="0">
                <a:solidFill>
                  <a:schemeClr val="tx1"/>
                </a:solidFill>
                <a:latin typeface="Candara" panose="020E0502030303020204" pitchFamily="34" charset="0"/>
              </a:rPr>
              <a:t>	&lt;Route path="/" component={Home} /&gt;</a:t>
            </a:r>
          </a:p>
          <a:p>
            <a:r>
              <a:rPr lang="en-US" sz="1000" dirty="0">
                <a:solidFill>
                  <a:schemeClr val="tx1"/>
                </a:solidFill>
                <a:latin typeface="Candara" panose="020E0502030303020204" pitchFamily="34" charset="0"/>
              </a:rPr>
              <a:t>	&lt;Route path="/about" component={</a:t>
            </a:r>
            <a:r>
              <a:rPr lang="en-US" sz="1000" dirty="0" err="1">
                <a:solidFill>
                  <a:schemeClr val="tx1"/>
                </a:solidFill>
                <a:latin typeface="Candara" panose="020E0502030303020204" pitchFamily="34" charset="0"/>
              </a:rPr>
              <a:t>AboutUs</a:t>
            </a:r>
            <a:r>
              <a:rPr lang="en-US" sz="1000" dirty="0">
                <a:solidFill>
                  <a:schemeClr val="tx1"/>
                </a:solidFill>
                <a:latin typeface="Candara" panose="020E0502030303020204" pitchFamily="34" charset="0"/>
              </a:rPr>
              <a:t>} /&gt;</a:t>
            </a:r>
          </a:p>
          <a:p>
            <a:r>
              <a:rPr lang="en-US" sz="1000" dirty="0">
                <a:solidFill>
                  <a:schemeClr val="tx1"/>
                </a:solidFill>
                <a:latin typeface="Candara" panose="020E0502030303020204" pitchFamily="34" charset="0"/>
              </a:rPr>
              <a:t>	&lt;Route path="/contact" component={</a:t>
            </a:r>
            <a:r>
              <a:rPr lang="en-US" sz="1000" dirty="0" err="1">
                <a:solidFill>
                  <a:schemeClr val="tx1"/>
                </a:solidFill>
                <a:latin typeface="Candara" panose="020E0502030303020204" pitchFamily="34" charset="0"/>
              </a:rPr>
              <a:t>ContactUs</a:t>
            </a:r>
            <a:r>
              <a:rPr lang="en-US" sz="1000" dirty="0">
                <a:solidFill>
                  <a:schemeClr val="tx1"/>
                </a:solidFill>
                <a:latin typeface="Candara" panose="020E0502030303020204" pitchFamily="34" charset="0"/>
              </a:rPr>
              <a:t>} /&gt;</a:t>
            </a:r>
          </a:p>
          <a:p>
            <a:r>
              <a:rPr lang="en-US" sz="1000" dirty="0">
                <a:solidFill>
                  <a:schemeClr val="tx1"/>
                </a:solidFill>
                <a:latin typeface="Candara" panose="020E0502030303020204" pitchFamily="34" charset="0"/>
              </a:rPr>
              <a:t>&lt;/Router&gt;</a:t>
            </a:r>
          </a:p>
          <a:p>
            <a:r>
              <a:rPr lang="en-US" sz="1000" dirty="0">
                <a:solidFill>
                  <a:schemeClr val="tx1"/>
                </a:solidFill>
                <a:latin typeface="Candara" panose="020E0502030303020204" pitchFamily="34" charset="0"/>
              </a:rPr>
              <a:t>), </a:t>
            </a:r>
            <a:r>
              <a:rPr lang="en-US" sz="1000" dirty="0" err="1">
                <a:solidFill>
                  <a:schemeClr val="tx1"/>
                </a:solidFill>
                <a:latin typeface="Candara" panose="020E0502030303020204" pitchFamily="34" charset="0"/>
              </a:rPr>
              <a:t>document.getElementById</a:t>
            </a:r>
            <a:r>
              <a:rPr lang="en-US" sz="1000" dirty="0">
                <a:solidFill>
                  <a:schemeClr val="tx1"/>
                </a:solidFill>
                <a:latin typeface="Candara" panose="020E0502030303020204" pitchFamily="34" charset="0"/>
              </a:rPr>
              <a:t>('app'));</a:t>
            </a:r>
          </a:p>
        </p:txBody>
      </p:sp>
    </p:spTree>
    <p:extLst>
      <p:ext uri="{BB962C8B-B14F-4D97-AF65-F5344CB8AC3E}">
        <p14:creationId xmlns:p14="http://schemas.microsoft.com/office/powerpoint/2010/main" val="629569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52586" y="4305564"/>
            <a:ext cx="4800634" cy="4455475"/>
          </a:xfrm>
        </p:spPr>
        <p:txBody>
          <a:bodyPr>
            <a:normAutofit fontScale="92500" lnSpcReduction="20000"/>
          </a:bodyPr>
          <a:lstStyle/>
          <a:p>
            <a:pPr algn="just"/>
            <a:endParaRPr lang="en-US" sz="1000" b="1" dirty="0">
              <a:latin typeface="Candara" panose="020E0502030303020204" pitchFamily="34" charset="0"/>
            </a:endParaRPr>
          </a:p>
          <a:p>
            <a:r>
              <a:rPr lang="en-US" sz="1000" b="0" i="0" kern="1200" dirty="0">
                <a:solidFill>
                  <a:schemeClr val="tx1"/>
                </a:solidFill>
                <a:effectLst/>
                <a:latin typeface="Arial" pitchFamily="34" charset="0"/>
                <a:ea typeface="+mn-ea"/>
                <a:cs typeface="Arial" pitchFamily="34" charset="0"/>
              </a:rPr>
              <a:t>Browser makes a request to the server for this page.</a:t>
            </a:r>
          </a:p>
          <a:p>
            <a:r>
              <a:rPr lang="en-US" sz="1000" b="1" i="0" kern="1200" dirty="0">
                <a:solidFill>
                  <a:schemeClr val="tx1"/>
                </a:solidFill>
                <a:effectLst/>
                <a:latin typeface="Arial" pitchFamily="34" charset="0"/>
                <a:ea typeface="+mn-ea"/>
                <a:cs typeface="Arial" pitchFamily="34" charset="0"/>
              </a:rPr>
              <a:t>The server doesn't care about the pathname.</a:t>
            </a:r>
            <a:r>
              <a:rPr lang="en-US" sz="1000" b="0" i="0" kern="1200" dirty="0">
                <a:solidFill>
                  <a:schemeClr val="tx1"/>
                </a:solidFill>
                <a:effectLst/>
                <a:latin typeface="Arial" pitchFamily="34" charset="0"/>
                <a:ea typeface="+mn-ea"/>
                <a:cs typeface="Arial" pitchFamily="34" charset="0"/>
              </a:rPr>
              <a:t> Instead, it just returns a standard index.html that includes the React app and any static assets.</a:t>
            </a:r>
          </a:p>
          <a:p>
            <a:r>
              <a:rPr lang="en-US" sz="1000" b="0" i="0" kern="1200" dirty="0">
                <a:solidFill>
                  <a:schemeClr val="tx1"/>
                </a:solidFill>
                <a:effectLst/>
                <a:latin typeface="Arial" pitchFamily="34" charset="0"/>
                <a:ea typeface="+mn-ea"/>
                <a:cs typeface="Arial" pitchFamily="34" charset="0"/>
              </a:rPr>
              <a:t>The React app mounts.</a:t>
            </a:r>
          </a:p>
          <a:p>
            <a:r>
              <a:rPr lang="en-US" sz="1000" b="0" i="0" kern="1200" dirty="0">
                <a:solidFill>
                  <a:schemeClr val="tx1"/>
                </a:solidFill>
                <a:effectLst/>
                <a:latin typeface="Arial" pitchFamily="34" charset="0"/>
                <a:ea typeface="+mn-ea"/>
                <a:cs typeface="Arial" pitchFamily="34" charset="0"/>
              </a:rPr>
              <a:t>The React app extracts the identifiers from the URL and uses these identifiers to make an API call to fetch the data for the artist and the album. It might make this call to the same server.</a:t>
            </a:r>
          </a:p>
          <a:p>
            <a:r>
              <a:rPr lang="en-US" sz="1000" b="0" i="0" kern="1200" dirty="0">
                <a:solidFill>
                  <a:schemeClr val="tx1"/>
                </a:solidFill>
                <a:effectLst/>
                <a:latin typeface="Arial" pitchFamily="34" charset="0"/>
                <a:ea typeface="+mn-ea"/>
                <a:cs typeface="Arial" pitchFamily="34" charset="0"/>
              </a:rPr>
              <a:t>The React app renders the page using data it received from the API call.</a:t>
            </a: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r>
              <a:rPr lang="en-US" sz="1000" dirty="0">
                <a:latin typeface="Candara" panose="020E0502030303020204" pitchFamily="34" charset="0"/>
              </a:rPr>
              <a:t>Each &lt;Route&gt;will render its respective component when its path matches the URL. Only one of these three components will be rendered into the at any given time. With this strategy, we mount the router to the DOM once, then the router swap components in and out with route changes.</a:t>
            </a: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r>
              <a:rPr lang="en-US" sz="1000" b="1" dirty="0">
                <a:latin typeface="Candara" panose="020E0502030303020204" pitchFamily="34" charset="0"/>
              </a:rPr>
              <a:t>Route Matching: </a:t>
            </a:r>
          </a:p>
          <a:p>
            <a:pPr algn="just"/>
            <a:r>
              <a:rPr lang="en-US" sz="1000" b="1" i="1" dirty="0">
                <a:latin typeface="Candara" panose="020E0502030303020204" pitchFamily="34" charset="0"/>
              </a:rPr>
              <a:t>&lt;Route path="users/:</a:t>
            </a:r>
            <a:r>
              <a:rPr lang="en-US" sz="1000" b="1" i="1" dirty="0" err="1">
                <a:latin typeface="Candara" panose="020E0502030303020204" pitchFamily="34" charset="0"/>
              </a:rPr>
              <a:t>userId</a:t>
            </a:r>
            <a:r>
              <a:rPr lang="en-US" sz="1000" b="1" i="1" dirty="0">
                <a:latin typeface="Candara" panose="020E0502030303020204" pitchFamily="34" charset="0"/>
              </a:rPr>
              <a:t>" component={</a:t>
            </a:r>
            <a:r>
              <a:rPr lang="en-US" sz="1000" b="1" i="1" dirty="0" err="1">
                <a:latin typeface="Candara" panose="020E0502030303020204" pitchFamily="34" charset="0"/>
              </a:rPr>
              <a:t>UserProfile</a:t>
            </a:r>
            <a:r>
              <a:rPr lang="en-US" sz="1000" b="1" i="1" dirty="0">
                <a:latin typeface="Candara" panose="020E0502030303020204" pitchFamily="34" charset="0"/>
              </a:rPr>
              <a:t>} /&gt;</a:t>
            </a:r>
          </a:p>
          <a:p>
            <a:pPr algn="just"/>
            <a:endParaRPr lang="en-US" sz="1000" b="1" i="1" dirty="0">
              <a:latin typeface="Candara" panose="020E0502030303020204" pitchFamily="34" charset="0"/>
            </a:endParaRPr>
          </a:p>
          <a:p>
            <a:pPr algn="just"/>
            <a:r>
              <a:rPr lang="en-US" sz="1000" dirty="0">
                <a:latin typeface="Candara" panose="020E0502030303020204" pitchFamily="34" charset="0"/>
              </a:rPr>
              <a:t>The above route will match when the user visits any path that starts with users/ and has any value afterwards. It will match  /users/1, /users/143, or even /users/</a:t>
            </a:r>
            <a:r>
              <a:rPr lang="en-US" sz="1000" dirty="0" err="1">
                <a:latin typeface="Candara" panose="020E0502030303020204" pitchFamily="34" charset="0"/>
              </a:rPr>
              <a:t>abd</a:t>
            </a:r>
            <a:r>
              <a:rPr lang="en-US" sz="1000" dirty="0">
                <a:latin typeface="Candara" panose="020E0502030303020204" pitchFamily="34" charset="0"/>
              </a:rPr>
              <a:t>(which you'll need to be validated on our own).</a:t>
            </a:r>
          </a:p>
          <a:p>
            <a:pPr algn="just"/>
            <a:endParaRPr lang="en-US" sz="1000" b="1"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
        <p:nvSpPr>
          <p:cNvPr id="4" name="Rounded Rectangle 3"/>
          <p:cNvSpPr/>
          <p:nvPr/>
        </p:nvSpPr>
        <p:spPr>
          <a:xfrm>
            <a:off x="1859280" y="4296544"/>
            <a:ext cx="4534624" cy="2232248"/>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err="1">
                <a:solidFill>
                  <a:schemeClr val="tx1"/>
                </a:solidFill>
                <a:latin typeface="Candara" panose="020E0502030303020204" pitchFamily="34" charset="0"/>
              </a:rPr>
              <a:t>var</a:t>
            </a:r>
            <a:r>
              <a:rPr lang="en-US" sz="1000" dirty="0">
                <a:solidFill>
                  <a:schemeClr val="tx1"/>
                </a:solidFill>
                <a:latin typeface="Candara" panose="020E0502030303020204" pitchFamily="34" charset="0"/>
              </a:rPr>
              <a:t> React = require('react');</a:t>
            </a:r>
          </a:p>
          <a:p>
            <a:r>
              <a:rPr lang="en-US" sz="1000" dirty="0" err="1">
                <a:solidFill>
                  <a:schemeClr val="tx1"/>
                </a:solidFill>
                <a:latin typeface="Candara" panose="020E0502030303020204" pitchFamily="34" charset="0"/>
              </a:rPr>
              <a:t>var</a:t>
            </a:r>
            <a:r>
              <a:rPr lang="en-US" sz="1000" dirty="0">
                <a:solidFill>
                  <a:schemeClr val="tx1"/>
                </a:solidFill>
                <a:latin typeface="Candara" panose="020E0502030303020204" pitchFamily="34" charset="0"/>
              </a:rPr>
              <a:t> </a:t>
            </a:r>
            <a:r>
              <a:rPr lang="en-US" sz="1000" dirty="0" err="1">
                <a:solidFill>
                  <a:schemeClr val="tx1"/>
                </a:solidFill>
                <a:latin typeface="Candara" panose="020E0502030303020204" pitchFamily="34" charset="0"/>
              </a:rPr>
              <a:t>ReactDOM</a:t>
            </a:r>
            <a:r>
              <a:rPr lang="en-US" sz="1000" dirty="0">
                <a:solidFill>
                  <a:schemeClr val="tx1"/>
                </a:solidFill>
                <a:latin typeface="Candara" panose="020E0502030303020204" pitchFamily="34" charset="0"/>
              </a:rPr>
              <a:t> = require('react-</a:t>
            </a:r>
            <a:r>
              <a:rPr lang="en-US" sz="1000" dirty="0" err="1">
                <a:solidFill>
                  <a:schemeClr val="tx1"/>
                </a:solidFill>
                <a:latin typeface="Candara" panose="020E0502030303020204" pitchFamily="34" charset="0"/>
              </a:rPr>
              <a:t>dom</a:t>
            </a:r>
            <a:r>
              <a:rPr lang="en-US" sz="1000" dirty="0">
                <a:solidFill>
                  <a:schemeClr val="tx1"/>
                </a:solidFill>
                <a:latin typeface="Candara" panose="020E0502030303020204" pitchFamily="34" charset="0"/>
              </a:rPr>
              <a:t>');</a:t>
            </a:r>
          </a:p>
          <a:p>
            <a:r>
              <a:rPr lang="en-US" sz="1000" dirty="0" err="1">
                <a:solidFill>
                  <a:schemeClr val="tx1"/>
                </a:solidFill>
                <a:latin typeface="Candara" panose="020E0502030303020204" pitchFamily="34" charset="0"/>
              </a:rPr>
              <a:t>var</a:t>
            </a:r>
            <a:r>
              <a:rPr lang="en-US" sz="1000" dirty="0">
                <a:solidFill>
                  <a:schemeClr val="tx1"/>
                </a:solidFill>
                <a:latin typeface="Candara" panose="020E0502030303020204" pitchFamily="34" charset="0"/>
              </a:rPr>
              <a:t> </a:t>
            </a:r>
            <a:r>
              <a:rPr lang="en-US" sz="1000" dirty="0" err="1">
                <a:solidFill>
                  <a:schemeClr val="tx1"/>
                </a:solidFill>
                <a:latin typeface="Candara" panose="020E0502030303020204" pitchFamily="34" charset="0"/>
              </a:rPr>
              <a:t>ReactRouter</a:t>
            </a:r>
            <a:r>
              <a:rPr lang="en-US" sz="1000" dirty="0">
                <a:solidFill>
                  <a:schemeClr val="tx1"/>
                </a:solidFill>
                <a:latin typeface="Candara" panose="020E0502030303020204" pitchFamily="34" charset="0"/>
              </a:rPr>
              <a:t> = require('react-router');   // require react-router module</a:t>
            </a:r>
          </a:p>
          <a:p>
            <a:r>
              <a:rPr lang="en-US" sz="1000" dirty="0" err="1">
                <a:solidFill>
                  <a:schemeClr val="tx1"/>
                </a:solidFill>
                <a:latin typeface="Candara" panose="020E0502030303020204" pitchFamily="34" charset="0"/>
              </a:rPr>
              <a:t>var</a:t>
            </a:r>
            <a:r>
              <a:rPr lang="en-US" sz="1000" dirty="0">
                <a:solidFill>
                  <a:schemeClr val="tx1"/>
                </a:solidFill>
                <a:latin typeface="Candara" panose="020E0502030303020204" pitchFamily="34" charset="0"/>
              </a:rPr>
              <a:t> Router = </a:t>
            </a:r>
            <a:r>
              <a:rPr lang="en-US" sz="1000" dirty="0" err="1">
                <a:solidFill>
                  <a:schemeClr val="tx1"/>
                </a:solidFill>
                <a:latin typeface="Candara" panose="020E0502030303020204" pitchFamily="34" charset="0"/>
              </a:rPr>
              <a:t>ReactRouter.Router</a:t>
            </a:r>
            <a:r>
              <a:rPr lang="en-US" sz="1000" dirty="0">
                <a:solidFill>
                  <a:schemeClr val="tx1"/>
                </a:solidFill>
                <a:latin typeface="Candara" panose="020E0502030303020204" pitchFamily="34" charset="0"/>
              </a:rPr>
              <a:t>; // Get Router Reference</a:t>
            </a:r>
          </a:p>
          <a:p>
            <a:r>
              <a:rPr lang="en-US" sz="1000" dirty="0" err="1">
                <a:solidFill>
                  <a:schemeClr val="tx1"/>
                </a:solidFill>
                <a:latin typeface="Candara" panose="020E0502030303020204" pitchFamily="34" charset="0"/>
              </a:rPr>
              <a:t>var</a:t>
            </a:r>
            <a:r>
              <a:rPr lang="en-US" sz="1000" dirty="0">
                <a:solidFill>
                  <a:schemeClr val="tx1"/>
                </a:solidFill>
                <a:latin typeface="Candara" panose="020E0502030303020204" pitchFamily="34" charset="0"/>
              </a:rPr>
              <a:t> Route = </a:t>
            </a:r>
            <a:r>
              <a:rPr lang="en-US" sz="1000" dirty="0" err="1">
                <a:solidFill>
                  <a:schemeClr val="tx1"/>
                </a:solidFill>
                <a:latin typeface="Candara" panose="020E0502030303020204" pitchFamily="34" charset="0"/>
              </a:rPr>
              <a:t>ReactRouter.Route</a:t>
            </a:r>
            <a:r>
              <a:rPr lang="en-US" sz="1000" dirty="0">
                <a:solidFill>
                  <a:schemeClr val="tx1"/>
                </a:solidFill>
                <a:latin typeface="Candara" panose="020E0502030303020204" pitchFamily="34" charset="0"/>
              </a:rPr>
              <a:t>;  //Get Route Reference</a:t>
            </a:r>
          </a:p>
          <a:p>
            <a:endParaRPr lang="en-US" sz="1000" dirty="0">
              <a:solidFill>
                <a:schemeClr val="tx1"/>
              </a:solidFill>
              <a:latin typeface="Candara" panose="020E0502030303020204" pitchFamily="34" charset="0"/>
            </a:endParaRPr>
          </a:p>
          <a:p>
            <a:r>
              <a:rPr lang="en-US" sz="1000" dirty="0" err="1">
                <a:solidFill>
                  <a:schemeClr val="tx1"/>
                </a:solidFill>
                <a:latin typeface="Candara" panose="020E0502030303020204" pitchFamily="34" charset="0"/>
              </a:rPr>
              <a:t>ReactDOM.render</a:t>
            </a:r>
            <a:r>
              <a:rPr lang="en-US" sz="1000" dirty="0">
                <a:solidFill>
                  <a:schemeClr val="tx1"/>
                </a:solidFill>
                <a:latin typeface="Candara" panose="020E0502030303020204" pitchFamily="34" charset="0"/>
              </a:rPr>
              <a:t>((</a:t>
            </a:r>
          </a:p>
          <a:p>
            <a:r>
              <a:rPr lang="en-US" sz="1000" dirty="0">
                <a:solidFill>
                  <a:schemeClr val="tx1"/>
                </a:solidFill>
                <a:latin typeface="Candara" panose="020E0502030303020204" pitchFamily="34" charset="0"/>
              </a:rPr>
              <a:t>    &lt;Router&gt;</a:t>
            </a:r>
          </a:p>
          <a:p>
            <a:r>
              <a:rPr lang="en-US" sz="1000" dirty="0">
                <a:solidFill>
                  <a:schemeClr val="tx1"/>
                </a:solidFill>
                <a:latin typeface="Candara" panose="020E0502030303020204" pitchFamily="34" charset="0"/>
              </a:rPr>
              <a:t>	&lt;Route path="/" component={Home} /&gt;</a:t>
            </a:r>
          </a:p>
          <a:p>
            <a:r>
              <a:rPr lang="en-US" sz="1000" dirty="0">
                <a:solidFill>
                  <a:schemeClr val="tx1"/>
                </a:solidFill>
                <a:latin typeface="Candara" panose="020E0502030303020204" pitchFamily="34" charset="0"/>
              </a:rPr>
              <a:t>	&lt;Route path="/about" component={</a:t>
            </a:r>
            <a:r>
              <a:rPr lang="en-US" sz="1000" dirty="0" err="1">
                <a:solidFill>
                  <a:schemeClr val="tx1"/>
                </a:solidFill>
                <a:latin typeface="Candara" panose="020E0502030303020204" pitchFamily="34" charset="0"/>
              </a:rPr>
              <a:t>AboutUs</a:t>
            </a:r>
            <a:r>
              <a:rPr lang="en-US" sz="1000" dirty="0">
                <a:solidFill>
                  <a:schemeClr val="tx1"/>
                </a:solidFill>
                <a:latin typeface="Candara" panose="020E0502030303020204" pitchFamily="34" charset="0"/>
              </a:rPr>
              <a:t>} /&gt;</a:t>
            </a:r>
          </a:p>
          <a:p>
            <a:r>
              <a:rPr lang="en-US" sz="1000" dirty="0">
                <a:solidFill>
                  <a:schemeClr val="tx1"/>
                </a:solidFill>
                <a:latin typeface="Candara" panose="020E0502030303020204" pitchFamily="34" charset="0"/>
              </a:rPr>
              <a:t>	&lt;Route path="/contact" component={</a:t>
            </a:r>
            <a:r>
              <a:rPr lang="en-US" sz="1000" dirty="0" err="1">
                <a:solidFill>
                  <a:schemeClr val="tx1"/>
                </a:solidFill>
                <a:latin typeface="Candara" panose="020E0502030303020204" pitchFamily="34" charset="0"/>
              </a:rPr>
              <a:t>ContactUs</a:t>
            </a:r>
            <a:r>
              <a:rPr lang="en-US" sz="1000" dirty="0">
                <a:solidFill>
                  <a:schemeClr val="tx1"/>
                </a:solidFill>
                <a:latin typeface="Candara" panose="020E0502030303020204" pitchFamily="34" charset="0"/>
              </a:rPr>
              <a:t>} /&gt;</a:t>
            </a:r>
          </a:p>
          <a:p>
            <a:r>
              <a:rPr lang="en-US" sz="1000" dirty="0">
                <a:solidFill>
                  <a:schemeClr val="tx1"/>
                </a:solidFill>
                <a:latin typeface="Candara" panose="020E0502030303020204" pitchFamily="34" charset="0"/>
              </a:rPr>
              <a:t>&lt;/Router&gt;</a:t>
            </a:r>
          </a:p>
          <a:p>
            <a:r>
              <a:rPr lang="en-US" sz="1000" dirty="0">
                <a:solidFill>
                  <a:schemeClr val="tx1"/>
                </a:solidFill>
                <a:latin typeface="Candara" panose="020E0502030303020204" pitchFamily="34" charset="0"/>
              </a:rPr>
              <a:t>), </a:t>
            </a:r>
            <a:r>
              <a:rPr lang="en-US" sz="1000" dirty="0" err="1">
                <a:solidFill>
                  <a:schemeClr val="tx1"/>
                </a:solidFill>
                <a:latin typeface="Candara" panose="020E0502030303020204" pitchFamily="34" charset="0"/>
              </a:rPr>
              <a:t>document.getElementById</a:t>
            </a:r>
            <a:r>
              <a:rPr lang="en-US" sz="1000" dirty="0">
                <a:solidFill>
                  <a:schemeClr val="tx1"/>
                </a:solidFill>
                <a:latin typeface="Candara" panose="020E0502030303020204" pitchFamily="34" charset="0"/>
              </a:rPr>
              <a:t>('app'));</a:t>
            </a:r>
          </a:p>
        </p:txBody>
      </p:sp>
    </p:spTree>
    <p:extLst>
      <p:ext uri="{BB962C8B-B14F-4D97-AF65-F5344CB8AC3E}">
        <p14:creationId xmlns:p14="http://schemas.microsoft.com/office/powerpoint/2010/main" val="1380526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52586" y="4305564"/>
            <a:ext cx="4800634" cy="4455475"/>
          </a:xfrm>
        </p:spPr>
        <p:txBody>
          <a:bodyPr>
            <a:normAutofit fontScale="92500" lnSpcReduction="10000"/>
          </a:bodyPr>
          <a:lstStyle/>
          <a:p>
            <a:pPr algn="just"/>
            <a:endParaRPr lang="en-US" sz="1000" b="1" dirty="0">
              <a:latin typeface="Candara" panose="020E0502030303020204" pitchFamily="34" charset="0"/>
            </a:endParaRPr>
          </a:p>
          <a:p>
            <a:pPr algn="just"/>
            <a:r>
              <a:rPr lang="en-US" sz="1000" b="1" i="0" kern="1200" dirty="0">
                <a:solidFill>
                  <a:schemeClr val="tx1"/>
                </a:solidFill>
                <a:effectLst/>
                <a:latin typeface="Arial" pitchFamily="34" charset="0"/>
                <a:ea typeface="+mn-ea"/>
                <a:cs typeface="Arial" pitchFamily="34" charset="0"/>
              </a:rPr>
              <a:t>Routing</a:t>
            </a:r>
            <a:r>
              <a:rPr lang="en-US" sz="1000" b="0" i="0" kern="1200" dirty="0">
                <a:solidFill>
                  <a:schemeClr val="tx1"/>
                </a:solidFill>
                <a:effectLst/>
                <a:latin typeface="Arial" pitchFamily="34" charset="0"/>
                <a:ea typeface="+mn-ea"/>
                <a:cs typeface="Arial" pitchFamily="34" charset="0"/>
              </a:rPr>
              <a:t> is the process of keeping the browser URL in sync with what’s being rendered on the page</a:t>
            </a:r>
          </a:p>
          <a:p>
            <a:pPr algn="just"/>
            <a:endParaRPr lang="en-US" sz="1000" b="0" i="0" kern="1200" dirty="0">
              <a:solidFill>
                <a:schemeClr val="tx1"/>
              </a:solidFill>
              <a:effectLst/>
              <a:latin typeface="Arial" pitchFamily="34" charset="0"/>
              <a:ea typeface="+mn-ea"/>
              <a:cs typeface="Arial" pitchFamily="34" charset="0"/>
            </a:endParaRPr>
          </a:p>
          <a:p>
            <a:pPr algn="just"/>
            <a:r>
              <a:rPr lang="en-US" sz="1000" b="0" i="0" kern="1200" dirty="0">
                <a:solidFill>
                  <a:schemeClr val="tx1"/>
                </a:solidFill>
                <a:effectLst/>
                <a:latin typeface="Arial" pitchFamily="34" charset="0"/>
                <a:ea typeface="+mn-ea"/>
                <a:cs typeface="Arial" pitchFamily="34" charset="0"/>
              </a:rPr>
              <a:t>React is a popular library for creating single-page applications (SPAs) that are rendered on the client side. An SPA might have multiple </a:t>
            </a:r>
            <a:r>
              <a:rPr lang="en-US" sz="1000" b="1" i="0" kern="1200" dirty="0">
                <a:solidFill>
                  <a:schemeClr val="tx1"/>
                </a:solidFill>
                <a:effectLst/>
                <a:latin typeface="Arial" pitchFamily="34" charset="0"/>
                <a:ea typeface="+mn-ea"/>
                <a:cs typeface="Arial" pitchFamily="34" charset="0"/>
              </a:rPr>
              <a:t>views</a:t>
            </a:r>
            <a:r>
              <a:rPr lang="en-US" sz="1000" b="0" i="0" kern="1200" dirty="0">
                <a:solidFill>
                  <a:schemeClr val="tx1"/>
                </a:solidFill>
                <a:effectLst/>
                <a:latin typeface="Arial" pitchFamily="34" charset="0"/>
                <a:ea typeface="+mn-ea"/>
                <a:cs typeface="Arial" pitchFamily="34" charset="0"/>
              </a:rPr>
              <a:t> (pages).</a:t>
            </a:r>
          </a:p>
          <a:p>
            <a:pPr algn="just"/>
            <a:r>
              <a:rPr lang="en-US" sz="1000" b="0" i="0" kern="1200" dirty="0">
                <a:solidFill>
                  <a:schemeClr val="tx1"/>
                </a:solidFill>
                <a:effectLst/>
                <a:latin typeface="Arial" pitchFamily="34" charset="0"/>
                <a:ea typeface="+mn-ea"/>
                <a:cs typeface="Arial" pitchFamily="34" charset="0"/>
              </a:rPr>
              <a:t>and unlike the conventional multi-page apps, navigating through these views shouldn’t result in the entire page being reloaded. Instead, we want the views to be rendered inline within the current page.</a:t>
            </a:r>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r>
              <a:rPr lang="en-US" sz="1000" dirty="0">
                <a:latin typeface="Candara" panose="020E0502030303020204" pitchFamily="34" charset="0"/>
              </a:rPr>
              <a:t>Each &lt;Route&gt;will render its respective component when its path matches the URL. Only one of these three components will be rendered into the at any given time. With this strategy, we mount the router to the DOM once, then the router swap components in and out with route changes.</a:t>
            </a: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r>
              <a:rPr lang="en-US" sz="1000" b="1" dirty="0">
                <a:latin typeface="Candara" panose="020E0502030303020204" pitchFamily="34" charset="0"/>
              </a:rPr>
              <a:t>Route Matching: </a:t>
            </a:r>
          </a:p>
          <a:p>
            <a:pPr algn="just"/>
            <a:r>
              <a:rPr lang="en-US" sz="1000" b="1" i="1" dirty="0">
                <a:latin typeface="Candara" panose="020E0502030303020204" pitchFamily="34" charset="0"/>
              </a:rPr>
              <a:t>&lt;Route path="users/:</a:t>
            </a:r>
            <a:r>
              <a:rPr lang="en-US" sz="1000" b="1" i="1" dirty="0" err="1">
                <a:latin typeface="Candara" panose="020E0502030303020204" pitchFamily="34" charset="0"/>
              </a:rPr>
              <a:t>userId</a:t>
            </a:r>
            <a:r>
              <a:rPr lang="en-US" sz="1000" b="1" i="1" dirty="0">
                <a:latin typeface="Candara" panose="020E0502030303020204" pitchFamily="34" charset="0"/>
              </a:rPr>
              <a:t>" component={</a:t>
            </a:r>
            <a:r>
              <a:rPr lang="en-US" sz="1000" b="1" i="1" dirty="0" err="1">
                <a:latin typeface="Candara" panose="020E0502030303020204" pitchFamily="34" charset="0"/>
              </a:rPr>
              <a:t>UserProfile</a:t>
            </a:r>
            <a:r>
              <a:rPr lang="en-US" sz="1000" b="1" i="1" dirty="0">
                <a:latin typeface="Candara" panose="020E0502030303020204" pitchFamily="34" charset="0"/>
              </a:rPr>
              <a:t>} /&gt;</a:t>
            </a:r>
          </a:p>
          <a:p>
            <a:pPr algn="just"/>
            <a:endParaRPr lang="en-US" sz="1000" b="1" i="1" dirty="0">
              <a:latin typeface="Candara" panose="020E0502030303020204" pitchFamily="34" charset="0"/>
            </a:endParaRPr>
          </a:p>
          <a:p>
            <a:pPr algn="just"/>
            <a:r>
              <a:rPr lang="en-US" sz="1000" dirty="0">
                <a:latin typeface="Candara" panose="020E0502030303020204" pitchFamily="34" charset="0"/>
              </a:rPr>
              <a:t>The above route will match when the user visits any path that starts with users/ and has any value afterwards. It will match  /users/1, /users/143, or even /users/</a:t>
            </a:r>
            <a:r>
              <a:rPr lang="en-US" sz="1000" dirty="0" err="1">
                <a:latin typeface="Candara" panose="020E0502030303020204" pitchFamily="34" charset="0"/>
              </a:rPr>
              <a:t>abd</a:t>
            </a:r>
            <a:r>
              <a:rPr lang="en-US" sz="1000" dirty="0">
                <a:latin typeface="Candara" panose="020E0502030303020204" pitchFamily="34" charset="0"/>
              </a:rPr>
              <a:t>(which you'll need to be validated on our own).</a:t>
            </a:r>
          </a:p>
          <a:p>
            <a:pPr algn="just"/>
            <a:endParaRPr lang="en-US" sz="1000" b="1"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
        <p:nvSpPr>
          <p:cNvPr id="4" name="Rounded Rectangle 3"/>
          <p:cNvSpPr/>
          <p:nvPr/>
        </p:nvSpPr>
        <p:spPr>
          <a:xfrm>
            <a:off x="1859280" y="4296544"/>
            <a:ext cx="4534624" cy="2232248"/>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err="1">
                <a:solidFill>
                  <a:schemeClr val="tx1"/>
                </a:solidFill>
                <a:latin typeface="Candara" panose="020E0502030303020204" pitchFamily="34" charset="0"/>
              </a:rPr>
              <a:t>var</a:t>
            </a:r>
            <a:r>
              <a:rPr lang="en-US" sz="1000" dirty="0">
                <a:solidFill>
                  <a:schemeClr val="tx1"/>
                </a:solidFill>
                <a:latin typeface="Candara" panose="020E0502030303020204" pitchFamily="34" charset="0"/>
              </a:rPr>
              <a:t> React = require('react');</a:t>
            </a:r>
          </a:p>
          <a:p>
            <a:r>
              <a:rPr lang="en-US" sz="1000" dirty="0" err="1">
                <a:solidFill>
                  <a:schemeClr val="tx1"/>
                </a:solidFill>
                <a:latin typeface="Candara" panose="020E0502030303020204" pitchFamily="34" charset="0"/>
              </a:rPr>
              <a:t>var</a:t>
            </a:r>
            <a:r>
              <a:rPr lang="en-US" sz="1000" dirty="0">
                <a:solidFill>
                  <a:schemeClr val="tx1"/>
                </a:solidFill>
                <a:latin typeface="Candara" panose="020E0502030303020204" pitchFamily="34" charset="0"/>
              </a:rPr>
              <a:t> </a:t>
            </a:r>
            <a:r>
              <a:rPr lang="en-US" sz="1000" dirty="0" err="1">
                <a:solidFill>
                  <a:schemeClr val="tx1"/>
                </a:solidFill>
                <a:latin typeface="Candara" panose="020E0502030303020204" pitchFamily="34" charset="0"/>
              </a:rPr>
              <a:t>ReactDOM</a:t>
            </a:r>
            <a:r>
              <a:rPr lang="en-US" sz="1000" dirty="0">
                <a:solidFill>
                  <a:schemeClr val="tx1"/>
                </a:solidFill>
                <a:latin typeface="Candara" panose="020E0502030303020204" pitchFamily="34" charset="0"/>
              </a:rPr>
              <a:t> = require('react-</a:t>
            </a:r>
            <a:r>
              <a:rPr lang="en-US" sz="1000" dirty="0" err="1">
                <a:solidFill>
                  <a:schemeClr val="tx1"/>
                </a:solidFill>
                <a:latin typeface="Candara" panose="020E0502030303020204" pitchFamily="34" charset="0"/>
              </a:rPr>
              <a:t>dom</a:t>
            </a:r>
            <a:r>
              <a:rPr lang="en-US" sz="1000" dirty="0">
                <a:solidFill>
                  <a:schemeClr val="tx1"/>
                </a:solidFill>
                <a:latin typeface="Candara" panose="020E0502030303020204" pitchFamily="34" charset="0"/>
              </a:rPr>
              <a:t>');</a:t>
            </a:r>
          </a:p>
          <a:p>
            <a:r>
              <a:rPr lang="en-US" sz="1000" dirty="0" err="1">
                <a:solidFill>
                  <a:schemeClr val="tx1"/>
                </a:solidFill>
                <a:latin typeface="Candara" panose="020E0502030303020204" pitchFamily="34" charset="0"/>
              </a:rPr>
              <a:t>var</a:t>
            </a:r>
            <a:r>
              <a:rPr lang="en-US" sz="1000" dirty="0">
                <a:solidFill>
                  <a:schemeClr val="tx1"/>
                </a:solidFill>
                <a:latin typeface="Candara" panose="020E0502030303020204" pitchFamily="34" charset="0"/>
              </a:rPr>
              <a:t> </a:t>
            </a:r>
            <a:r>
              <a:rPr lang="en-US" sz="1000" dirty="0" err="1">
                <a:solidFill>
                  <a:schemeClr val="tx1"/>
                </a:solidFill>
                <a:latin typeface="Candara" panose="020E0502030303020204" pitchFamily="34" charset="0"/>
              </a:rPr>
              <a:t>ReactRouter</a:t>
            </a:r>
            <a:r>
              <a:rPr lang="en-US" sz="1000" dirty="0">
                <a:solidFill>
                  <a:schemeClr val="tx1"/>
                </a:solidFill>
                <a:latin typeface="Candara" panose="020E0502030303020204" pitchFamily="34" charset="0"/>
              </a:rPr>
              <a:t> = require('react-router');   // require react-router module</a:t>
            </a:r>
          </a:p>
          <a:p>
            <a:r>
              <a:rPr lang="en-US" sz="1000" dirty="0" err="1">
                <a:solidFill>
                  <a:schemeClr val="tx1"/>
                </a:solidFill>
                <a:latin typeface="Candara" panose="020E0502030303020204" pitchFamily="34" charset="0"/>
              </a:rPr>
              <a:t>var</a:t>
            </a:r>
            <a:r>
              <a:rPr lang="en-US" sz="1000" dirty="0">
                <a:solidFill>
                  <a:schemeClr val="tx1"/>
                </a:solidFill>
                <a:latin typeface="Candara" panose="020E0502030303020204" pitchFamily="34" charset="0"/>
              </a:rPr>
              <a:t> Router = </a:t>
            </a:r>
            <a:r>
              <a:rPr lang="en-US" sz="1000" dirty="0" err="1">
                <a:solidFill>
                  <a:schemeClr val="tx1"/>
                </a:solidFill>
                <a:latin typeface="Candara" panose="020E0502030303020204" pitchFamily="34" charset="0"/>
              </a:rPr>
              <a:t>ReactRouter.Router</a:t>
            </a:r>
            <a:r>
              <a:rPr lang="en-US" sz="1000" dirty="0">
                <a:solidFill>
                  <a:schemeClr val="tx1"/>
                </a:solidFill>
                <a:latin typeface="Candara" panose="020E0502030303020204" pitchFamily="34" charset="0"/>
              </a:rPr>
              <a:t>; // Get Router Reference</a:t>
            </a:r>
          </a:p>
          <a:p>
            <a:r>
              <a:rPr lang="en-US" sz="1000" dirty="0" err="1">
                <a:solidFill>
                  <a:schemeClr val="tx1"/>
                </a:solidFill>
                <a:latin typeface="Candara" panose="020E0502030303020204" pitchFamily="34" charset="0"/>
              </a:rPr>
              <a:t>var</a:t>
            </a:r>
            <a:r>
              <a:rPr lang="en-US" sz="1000" dirty="0">
                <a:solidFill>
                  <a:schemeClr val="tx1"/>
                </a:solidFill>
                <a:latin typeface="Candara" panose="020E0502030303020204" pitchFamily="34" charset="0"/>
              </a:rPr>
              <a:t> Route = </a:t>
            </a:r>
            <a:r>
              <a:rPr lang="en-US" sz="1000" dirty="0" err="1">
                <a:solidFill>
                  <a:schemeClr val="tx1"/>
                </a:solidFill>
                <a:latin typeface="Candara" panose="020E0502030303020204" pitchFamily="34" charset="0"/>
              </a:rPr>
              <a:t>ReactRouter.Route</a:t>
            </a:r>
            <a:r>
              <a:rPr lang="en-US" sz="1000" dirty="0">
                <a:solidFill>
                  <a:schemeClr val="tx1"/>
                </a:solidFill>
                <a:latin typeface="Candara" panose="020E0502030303020204" pitchFamily="34" charset="0"/>
              </a:rPr>
              <a:t>;  //Get Route Reference</a:t>
            </a:r>
          </a:p>
          <a:p>
            <a:endParaRPr lang="en-US" sz="1000" dirty="0">
              <a:solidFill>
                <a:schemeClr val="tx1"/>
              </a:solidFill>
              <a:latin typeface="Candara" panose="020E0502030303020204" pitchFamily="34" charset="0"/>
            </a:endParaRPr>
          </a:p>
          <a:p>
            <a:r>
              <a:rPr lang="en-US" sz="1000" dirty="0" err="1">
                <a:solidFill>
                  <a:schemeClr val="tx1"/>
                </a:solidFill>
                <a:latin typeface="Candara" panose="020E0502030303020204" pitchFamily="34" charset="0"/>
              </a:rPr>
              <a:t>ReactDOM.render</a:t>
            </a:r>
            <a:r>
              <a:rPr lang="en-US" sz="1000" dirty="0">
                <a:solidFill>
                  <a:schemeClr val="tx1"/>
                </a:solidFill>
                <a:latin typeface="Candara" panose="020E0502030303020204" pitchFamily="34" charset="0"/>
              </a:rPr>
              <a:t>((</a:t>
            </a:r>
          </a:p>
          <a:p>
            <a:r>
              <a:rPr lang="en-US" sz="1000" dirty="0">
                <a:solidFill>
                  <a:schemeClr val="tx1"/>
                </a:solidFill>
                <a:latin typeface="Candara" panose="020E0502030303020204" pitchFamily="34" charset="0"/>
              </a:rPr>
              <a:t>    &lt;Router&gt;</a:t>
            </a:r>
          </a:p>
          <a:p>
            <a:r>
              <a:rPr lang="en-US" sz="1000" dirty="0">
                <a:solidFill>
                  <a:schemeClr val="tx1"/>
                </a:solidFill>
                <a:latin typeface="Candara" panose="020E0502030303020204" pitchFamily="34" charset="0"/>
              </a:rPr>
              <a:t>	&lt;Route path="/" component={Home} /&gt;</a:t>
            </a:r>
          </a:p>
          <a:p>
            <a:r>
              <a:rPr lang="en-US" sz="1000" dirty="0">
                <a:solidFill>
                  <a:schemeClr val="tx1"/>
                </a:solidFill>
                <a:latin typeface="Candara" panose="020E0502030303020204" pitchFamily="34" charset="0"/>
              </a:rPr>
              <a:t>	&lt;Route path="/about" component={</a:t>
            </a:r>
            <a:r>
              <a:rPr lang="en-US" sz="1000" dirty="0" err="1">
                <a:solidFill>
                  <a:schemeClr val="tx1"/>
                </a:solidFill>
                <a:latin typeface="Candara" panose="020E0502030303020204" pitchFamily="34" charset="0"/>
              </a:rPr>
              <a:t>AboutUs</a:t>
            </a:r>
            <a:r>
              <a:rPr lang="en-US" sz="1000" dirty="0">
                <a:solidFill>
                  <a:schemeClr val="tx1"/>
                </a:solidFill>
                <a:latin typeface="Candara" panose="020E0502030303020204" pitchFamily="34" charset="0"/>
              </a:rPr>
              <a:t>} /&gt;</a:t>
            </a:r>
          </a:p>
          <a:p>
            <a:r>
              <a:rPr lang="en-US" sz="1000" dirty="0">
                <a:solidFill>
                  <a:schemeClr val="tx1"/>
                </a:solidFill>
                <a:latin typeface="Candara" panose="020E0502030303020204" pitchFamily="34" charset="0"/>
              </a:rPr>
              <a:t>	&lt;Route path="/contact" component={</a:t>
            </a:r>
            <a:r>
              <a:rPr lang="en-US" sz="1000" dirty="0" err="1">
                <a:solidFill>
                  <a:schemeClr val="tx1"/>
                </a:solidFill>
                <a:latin typeface="Candara" panose="020E0502030303020204" pitchFamily="34" charset="0"/>
              </a:rPr>
              <a:t>ContactUs</a:t>
            </a:r>
            <a:r>
              <a:rPr lang="en-US" sz="1000" dirty="0">
                <a:solidFill>
                  <a:schemeClr val="tx1"/>
                </a:solidFill>
                <a:latin typeface="Candara" panose="020E0502030303020204" pitchFamily="34" charset="0"/>
              </a:rPr>
              <a:t>} /&gt;</a:t>
            </a:r>
          </a:p>
          <a:p>
            <a:r>
              <a:rPr lang="en-US" sz="1000" dirty="0">
                <a:solidFill>
                  <a:schemeClr val="tx1"/>
                </a:solidFill>
                <a:latin typeface="Candara" panose="020E0502030303020204" pitchFamily="34" charset="0"/>
              </a:rPr>
              <a:t>&lt;/Router&gt;</a:t>
            </a:r>
          </a:p>
          <a:p>
            <a:r>
              <a:rPr lang="en-US" sz="1000" dirty="0">
                <a:solidFill>
                  <a:schemeClr val="tx1"/>
                </a:solidFill>
                <a:latin typeface="Candara" panose="020E0502030303020204" pitchFamily="34" charset="0"/>
              </a:rPr>
              <a:t>), </a:t>
            </a:r>
            <a:r>
              <a:rPr lang="en-US" sz="1000" dirty="0" err="1">
                <a:solidFill>
                  <a:schemeClr val="tx1"/>
                </a:solidFill>
                <a:latin typeface="Candara" panose="020E0502030303020204" pitchFamily="34" charset="0"/>
              </a:rPr>
              <a:t>document.getElementById</a:t>
            </a:r>
            <a:r>
              <a:rPr lang="en-US" sz="1000" dirty="0">
                <a:solidFill>
                  <a:schemeClr val="tx1"/>
                </a:solidFill>
                <a:latin typeface="Candara" panose="020E0502030303020204" pitchFamily="34" charset="0"/>
              </a:rPr>
              <a:t>('app'));</a:t>
            </a:r>
          </a:p>
        </p:txBody>
      </p:sp>
    </p:spTree>
    <p:extLst>
      <p:ext uri="{BB962C8B-B14F-4D97-AF65-F5344CB8AC3E}">
        <p14:creationId xmlns:p14="http://schemas.microsoft.com/office/powerpoint/2010/main" val="886181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52586" y="4305564"/>
            <a:ext cx="4800634" cy="4671499"/>
          </a:xfrm>
        </p:spPr>
        <p:txBody>
          <a:bodyPr>
            <a:normAutofit/>
          </a:bodyPr>
          <a:lstStyle/>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r>
              <a:rPr lang="en-US" sz="1000" dirty="0">
                <a:latin typeface="Candara" panose="020E0502030303020204" pitchFamily="34" charset="0"/>
              </a:rPr>
              <a:t>Note : React Router recommends a wildcard router on the server-side. With this strategy, no matter what server-side route is called, the server should always serve the same HTML file. Then if the user starts directly at , even though the same HTML file is returned, React Router is smart enough to load the correct component.</a:t>
            </a:r>
          </a:p>
          <a:p>
            <a:pPr algn="just"/>
            <a:endParaRPr lang="en-US" sz="1000" b="1"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
        <p:nvSpPr>
          <p:cNvPr id="6" name="Rounded Rectangle 5"/>
          <p:cNvSpPr/>
          <p:nvPr/>
        </p:nvSpPr>
        <p:spPr>
          <a:xfrm>
            <a:off x="1859280" y="4440560"/>
            <a:ext cx="4390608" cy="345638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Candara" panose="020E0502030303020204" pitchFamily="34" charset="0"/>
              </a:rPr>
              <a:t>&lt;Router &gt;</a:t>
            </a:r>
          </a:p>
          <a:p>
            <a:r>
              <a:rPr lang="en-US" sz="1000" dirty="0">
                <a:solidFill>
                  <a:schemeClr val="tx1"/>
                </a:solidFill>
                <a:latin typeface="Candara" panose="020E0502030303020204" pitchFamily="34" charset="0"/>
              </a:rPr>
              <a:t>        &lt;Route path="/" component={App}&gt;</a:t>
            </a:r>
          </a:p>
          <a:p>
            <a:r>
              <a:rPr lang="en-US" sz="1000" dirty="0">
                <a:solidFill>
                  <a:schemeClr val="tx1"/>
                </a:solidFill>
                <a:latin typeface="Candara" panose="020E0502030303020204" pitchFamily="34" charset="0"/>
              </a:rPr>
              <a:t>                   &lt;</a:t>
            </a:r>
            <a:r>
              <a:rPr lang="en-US" sz="1000" dirty="0" err="1">
                <a:solidFill>
                  <a:schemeClr val="tx1"/>
                </a:solidFill>
                <a:latin typeface="Candara" panose="020E0502030303020204" pitchFamily="34" charset="0"/>
              </a:rPr>
              <a:t>IndexRoute</a:t>
            </a:r>
            <a:r>
              <a:rPr lang="en-US" sz="1000" dirty="0">
                <a:solidFill>
                  <a:schemeClr val="tx1"/>
                </a:solidFill>
                <a:latin typeface="Candara" panose="020E0502030303020204" pitchFamily="34" charset="0"/>
              </a:rPr>
              <a:t> component={Index}/&gt;</a:t>
            </a:r>
          </a:p>
          <a:p>
            <a:r>
              <a:rPr lang="en-US" sz="1000" dirty="0">
                <a:solidFill>
                  <a:schemeClr val="tx1"/>
                </a:solidFill>
                <a:latin typeface="Candara" panose="020E0502030303020204" pitchFamily="34" charset="0"/>
              </a:rPr>
              <a:t>                    &lt;Route path="about" component={About}/&gt;</a:t>
            </a:r>
          </a:p>
          <a:p>
            <a:r>
              <a:rPr lang="en-US" sz="1000" dirty="0">
                <a:solidFill>
                  <a:schemeClr val="tx1"/>
                </a:solidFill>
                <a:latin typeface="Candara" panose="020E0502030303020204" pitchFamily="34" charset="0"/>
              </a:rPr>
              <a:t>                  //Any other path other than specified show Error Page</a:t>
            </a:r>
          </a:p>
          <a:p>
            <a:r>
              <a:rPr lang="en-US" sz="1000" dirty="0">
                <a:solidFill>
                  <a:schemeClr val="tx1"/>
                </a:solidFill>
                <a:latin typeface="Candara" panose="020E0502030303020204" pitchFamily="34" charset="0"/>
              </a:rPr>
              <a:t>                   &lt;Route path="*" component={Error}/&gt;   </a:t>
            </a:r>
          </a:p>
          <a:p>
            <a:r>
              <a:rPr lang="en-US" sz="1000" dirty="0">
                <a:solidFill>
                  <a:schemeClr val="tx1"/>
                </a:solidFill>
                <a:latin typeface="Candara" panose="020E0502030303020204" pitchFamily="34" charset="0"/>
              </a:rPr>
              <a:t>&lt;/Route&gt;</a:t>
            </a:r>
          </a:p>
          <a:p>
            <a:r>
              <a:rPr lang="en-US" sz="1000" dirty="0">
                <a:solidFill>
                  <a:schemeClr val="tx1"/>
                </a:solidFill>
                <a:latin typeface="Candara" panose="020E0502030303020204" pitchFamily="34" charset="0"/>
              </a:rPr>
              <a:t>    &lt;/Router&gt;, </a:t>
            </a:r>
            <a:r>
              <a:rPr lang="en-US" sz="1000" dirty="0" err="1">
                <a:solidFill>
                  <a:schemeClr val="tx1"/>
                </a:solidFill>
                <a:latin typeface="Candara" panose="020E0502030303020204" pitchFamily="34" charset="0"/>
              </a:rPr>
              <a:t>document.getElementById</a:t>
            </a:r>
            <a:r>
              <a:rPr lang="en-US" sz="1000" dirty="0">
                <a:solidFill>
                  <a:schemeClr val="tx1"/>
                </a:solidFill>
                <a:latin typeface="Candara" panose="020E0502030303020204" pitchFamily="34" charset="0"/>
              </a:rPr>
              <a:t>('app'));</a:t>
            </a:r>
          </a:p>
          <a:p>
            <a:endParaRPr lang="en-US" sz="1000" dirty="0">
              <a:solidFill>
                <a:schemeClr val="tx1"/>
              </a:solidFill>
              <a:latin typeface="Candara" panose="020E0502030303020204" pitchFamily="34" charset="0"/>
            </a:endParaRPr>
          </a:p>
          <a:p>
            <a:endParaRPr lang="en-US" sz="1000" dirty="0">
              <a:solidFill>
                <a:schemeClr val="tx1"/>
              </a:solidFill>
              <a:latin typeface="Candara" panose="020E0502030303020204" pitchFamily="34" charset="0"/>
            </a:endParaRPr>
          </a:p>
          <a:p>
            <a:r>
              <a:rPr lang="en-US" sz="1000" dirty="0" err="1">
                <a:solidFill>
                  <a:schemeClr val="tx1"/>
                </a:solidFill>
                <a:latin typeface="Candara" panose="020E0502030303020204" pitchFamily="34" charset="0"/>
              </a:rPr>
              <a:t>var</a:t>
            </a:r>
            <a:r>
              <a:rPr lang="en-US" sz="1000" dirty="0">
                <a:solidFill>
                  <a:schemeClr val="tx1"/>
                </a:solidFill>
                <a:latin typeface="Candara" panose="020E0502030303020204" pitchFamily="34" charset="0"/>
              </a:rPr>
              <a:t> App = </a:t>
            </a:r>
            <a:r>
              <a:rPr lang="en-US" sz="1000" dirty="0" err="1">
                <a:solidFill>
                  <a:schemeClr val="tx1"/>
                </a:solidFill>
                <a:latin typeface="Candara" panose="020E0502030303020204" pitchFamily="34" charset="0"/>
              </a:rPr>
              <a:t>React.createClass</a:t>
            </a:r>
            <a:r>
              <a:rPr lang="en-US" sz="1000" dirty="0">
                <a:solidFill>
                  <a:schemeClr val="tx1"/>
                </a:solidFill>
                <a:latin typeface="Candara" panose="020E0502030303020204" pitchFamily="34" charset="0"/>
              </a:rPr>
              <a:t>({</a:t>
            </a:r>
          </a:p>
          <a:p>
            <a:r>
              <a:rPr lang="en-US" sz="1000" dirty="0">
                <a:solidFill>
                  <a:schemeClr val="tx1"/>
                </a:solidFill>
                <a:latin typeface="Candara" panose="020E0502030303020204" pitchFamily="34" charset="0"/>
              </a:rPr>
              <a:t>    </a:t>
            </a:r>
            <a:r>
              <a:rPr lang="en-US" sz="1000" dirty="0" err="1">
                <a:solidFill>
                  <a:schemeClr val="tx1"/>
                </a:solidFill>
                <a:latin typeface="Candara" panose="020E0502030303020204" pitchFamily="34" charset="0"/>
              </a:rPr>
              <a:t>render:function</a:t>
            </a:r>
            <a:r>
              <a:rPr lang="en-US" sz="1000" dirty="0">
                <a:solidFill>
                  <a:schemeClr val="tx1"/>
                </a:solidFill>
                <a:latin typeface="Candara" panose="020E0502030303020204" pitchFamily="34" charset="0"/>
              </a:rPr>
              <a:t>(){</a:t>
            </a:r>
          </a:p>
          <a:p>
            <a:r>
              <a:rPr lang="en-US" sz="1000" dirty="0">
                <a:solidFill>
                  <a:schemeClr val="tx1"/>
                </a:solidFill>
                <a:latin typeface="Candara" panose="020E0502030303020204" pitchFamily="34" charset="0"/>
              </a:rPr>
              <a:t>       return (</a:t>
            </a:r>
          </a:p>
          <a:p>
            <a:r>
              <a:rPr lang="en-US" sz="1000" dirty="0">
                <a:solidFill>
                  <a:schemeClr val="tx1"/>
                </a:solidFill>
                <a:latin typeface="Candara" panose="020E0502030303020204" pitchFamily="34" charset="0"/>
              </a:rPr>
              <a:t>            &lt;div&gt; </a:t>
            </a:r>
          </a:p>
          <a:p>
            <a:r>
              <a:rPr lang="en-US" sz="1000" dirty="0">
                <a:solidFill>
                  <a:schemeClr val="tx1"/>
                </a:solidFill>
                <a:latin typeface="Candara" panose="020E0502030303020204" pitchFamily="34" charset="0"/>
              </a:rPr>
              <a:t>                    &lt;Header/&gt; </a:t>
            </a:r>
          </a:p>
          <a:p>
            <a:r>
              <a:rPr lang="en-US" sz="1000" dirty="0">
                <a:solidFill>
                  <a:schemeClr val="tx1"/>
                </a:solidFill>
                <a:latin typeface="Candara" panose="020E0502030303020204" pitchFamily="34" charset="0"/>
              </a:rPr>
              <a:t>    //</a:t>
            </a:r>
            <a:r>
              <a:rPr lang="en-US" sz="1000" dirty="0" err="1">
                <a:solidFill>
                  <a:schemeClr val="tx1"/>
                </a:solidFill>
                <a:latin typeface="Candara" panose="020E0502030303020204" pitchFamily="34" charset="0"/>
              </a:rPr>
              <a:t>this.props.children</a:t>
            </a:r>
            <a:r>
              <a:rPr lang="en-US" sz="1000" dirty="0">
                <a:solidFill>
                  <a:schemeClr val="tx1"/>
                </a:solidFill>
                <a:latin typeface="Candara" panose="020E0502030303020204" pitchFamily="34" charset="0"/>
              </a:rPr>
              <a:t> can be filled by Component Index, About, Error</a:t>
            </a:r>
          </a:p>
          <a:p>
            <a:r>
              <a:rPr lang="en-US" sz="1000" dirty="0">
                <a:solidFill>
                  <a:schemeClr val="tx1"/>
                </a:solidFill>
                <a:latin typeface="Candara" panose="020E0502030303020204" pitchFamily="34" charset="0"/>
              </a:rPr>
              <a:t>                     &lt;div&gt;  {</a:t>
            </a:r>
            <a:r>
              <a:rPr lang="en-US" sz="1000" dirty="0" err="1">
                <a:solidFill>
                  <a:schemeClr val="tx1"/>
                </a:solidFill>
                <a:latin typeface="Candara" panose="020E0502030303020204" pitchFamily="34" charset="0"/>
              </a:rPr>
              <a:t>this.props.children</a:t>
            </a:r>
            <a:r>
              <a:rPr lang="en-US" sz="1000" dirty="0">
                <a:solidFill>
                  <a:schemeClr val="tx1"/>
                </a:solidFill>
                <a:latin typeface="Candara" panose="020E0502030303020204" pitchFamily="34" charset="0"/>
              </a:rPr>
              <a:t>}  &lt;/div&gt;</a:t>
            </a:r>
          </a:p>
          <a:p>
            <a:r>
              <a:rPr lang="en-US" sz="1000" dirty="0">
                <a:solidFill>
                  <a:schemeClr val="tx1"/>
                </a:solidFill>
                <a:latin typeface="Candara" panose="020E0502030303020204" pitchFamily="34" charset="0"/>
              </a:rPr>
              <a:t>            &lt;/div&gt;</a:t>
            </a:r>
          </a:p>
          <a:p>
            <a:r>
              <a:rPr lang="en-US" sz="1000" dirty="0">
                <a:solidFill>
                  <a:schemeClr val="tx1"/>
                </a:solidFill>
                <a:latin typeface="Candara" panose="020E0502030303020204" pitchFamily="34" charset="0"/>
              </a:rPr>
              <a:t>        );</a:t>
            </a:r>
          </a:p>
          <a:p>
            <a:r>
              <a:rPr lang="en-US" sz="1000" dirty="0">
                <a:solidFill>
                  <a:schemeClr val="tx1"/>
                </a:solidFill>
                <a:latin typeface="Candara" panose="020E0502030303020204" pitchFamily="34" charset="0"/>
              </a:rPr>
              <a:t>    }</a:t>
            </a:r>
          </a:p>
          <a:p>
            <a:r>
              <a:rPr lang="en-US" sz="1000" dirty="0">
                <a:solidFill>
                  <a:schemeClr val="tx1"/>
                </a:solidFill>
                <a:latin typeface="Candara" panose="020E0502030303020204" pitchFamily="34" charset="0"/>
              </a:rPr>
              <a:t>});</a:t>
            </a:r>
          </a:p>
        </p:txBody>
      </p:sp>
    </p:spTree>
    <p:extLst>
      <p:ext uri="{BB962C8B-B14F-4D97-AF65-F5344CB8AC3E}">
        <p14:creationId xmlns:p14="http://schemas.microsoft.com/office/powerpoint/2010/main" val="3473965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2913" y="623888"/>
            <a:ext cx="4800600" cy="3600450"/>
          </a:xfrm>
        </p:spPr>
      </p:sp>
      <p:sp>
        <p:nvSpPr>
          <p:cNvPr id="3" name="Notes Placeholder 2"/>
          <p:cNvSpPr>
            <a:spLocks noGrp="1"/>
          </p:cNvSpPr>
          <p:nvPr>
            <p:ph type="body" idx="1"/>
          </p:nvPr>
        </p:nvSpPr>
        <p:spPr>
          <a:xfrm>
            <a:off x="1752586" y="4305564"/>
            <a:ext cx="4800634" cy="4455475"/>
          </a:xfrm>
        </p:spPr>
        <p:txBody>
          <a:bodyPr>
            <a:normAutofit lnSpcReduction="10000"/>
          </a:bodyPr>
          <a:lstStyle/>
          <a:p>
            <a:pPr algn="just"/>
            <a:r>
              <a:rPr lang="en-US" sz="1000" b="0" dirty="0">
                <a:latin typeface="Candara" panose="020E0502030303020204" pitchFamily="34" charset="0"/>
              </a:rPr>
              <a:t>When we go for program ensure we install</a:t>
            </a:r>
            <a:r>
              <a:rPr lang="en-US" sz="1000" b="1" dirty="0">
                <a:latin typeface="Candara" panose="020E0502030303020204" pitchFamily="34" charset="0"/>
              </a:rPr>
              <a:t> </a:t>
            </a:r>
            <a:r>
              <a:rPr lang="en-US" sz="1000" b="1" i="0" kern="1200" dirty="0" err="1">
                <a:solidFill>
                  <a:schemeClr val="tx1"/>
                </a:solidFill>
                <a:effectLst/>
                <a:latin typeface="Arial" pitchFamily="34" charset="0"/>
                <a:ea typeface="+mn-ea"/>
                <a:cs typeface="Arial" pitchFamily="34" charset="0"/>
              </a:rPr>
              <a:t>npm</a:t>
            </a:r>
            <a:r>
              <a:rPr lang="en-US" sz="1000" b="1" i="0" kern="1200" dirty="0">
                <a:solidFill>
                  <a:schemeClr val="tx1"/>
                </a:solidFill>
                <a:effectLst/>
                <a:latin typeface="Arial" pitchFamily="34" charset="0"/>
                <a:ea typeface="+mn-ea"/>
                <a:cs typeface="Arial" pitchFamily="34" charset="0"/>
              </a:rPr>
              <a:t> </a:t>
            </a:r>
            <a:r>
              <a:rPr lang="en-US" sz="1000" b="1" i="0" kern="1200" dirty="0" err="1">
                <a:solidFill>
                  <a:schemeClr val="tx1"/>
                </a:solidFill>
                <a:effectLst/>
                <a:latin typeface="Arial" pitchFamily="34" charset="0"/>
                <a:ea typeface="+mn-ea"/>
                <a:cs typeface="Arial" pitchFamily="34" charset="0"/>
              </a:rPr>
              <a:t>i</a:t>
            </a:r>
            <a:r>
              <a:rPr lang="en-US" sz="1000" b="1" i="0" kern="1200" dirty="0">
                <a:solidFill>
                  <a:schemeClr val="tx1"/>
                </a:solidFill>
                <a:effectLst/>
                <a:latin typeface="Arial" pitchFamily="34" charset="0"/>
                <a:ea typeface="+mn-ea"/>
                <a:cs typeface="Arial" pitchFamily="34" charset="0"/>
              </a:rPr>
              <a:t> react-router-</a:t>
            </a:r>
            <a:r>
              <a:rPr lang="en-US" sz="1000" b="1" i="0" kern="1200" dirty="0" err="1">
                <a:solidFill>
                  <a:schemeClr val="tx1"/>
                </a:solidFill>
                <a:effectLst/>
                <a:latin typeface="Arial" pitchFamily="34" charset="0"/>
                <a:ea typeface="+mn-ea"/>
                <a:cs typeface="Arial" pitchFamily="34" charset="0"/>
              </a:rPr>
              <a:t>dom</a:t>
            </a:r>
            <a:r>
              <a:rPr lang="en-US" sz="1000" b="1" i="0" kern="1200" dirty="0">
                <a:solidFill>
                  <a:schemeClr val="tx1"/>
                </a:solidFill>
                <a:effectLst/>
                <a:latin typeface="Arial" pitchFamily="34" charset="0"/>
                <a:ea typeface="+mn-ea"/>
                <a:cs typeface="Arial" pitchFamily="34" charset="0"/>
              </a:rPr>
              <a:t> –save </a:t>
            </a:r>
            <a:r>
              <a:rPr lang="en-US" sz="1000" b="0" i="0" kern="1200" dirty="0">
                <a:solidFill>
                  <a:schemeClr val="tx1"/>
                </a:solidFill>
                <a:effectLst/>
                <a:latin typeface="Arial" pitchFamily="34" charset="0"/>
                <a:ea typeface="+mn-ea"/>
                <a:cs typeface="Arial" pitchFamily="34" charset="0"/>
              </a:rPr>
              <a:t>through command prompt</a:t>
            </a:r>
            <a:endParaRPr lang="en-US" sz="1000" b="0"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endParaRPr lang="en-US" sz="1000" dirty="0">
              <a:latin typeface="Candara" panose="020E0502030303020204" pitchFamily="34" charset="0"/>
            </a:endParaRPr>
          </a:p>
          <a:p>
            <a:pPr algn="just"/>
            <a:r>
              <a:rPr lang="en-US" sz="1000" dirty="0">
                <a:latin typeface="Candara" panose="020E0502030303020204" pitchFamily="34" charset="0"/>
              </a:rPr>
              <a:t>Each &lt;Route&gt;will render its respective component when its path matches the URL. Only one of these three components will be rendered into the at any given time. With this strategy, we mount the router to the DOM once, then the router swap components in and out with route changes.</a:t>
            </a:r>
          </a:p>
          <a:p>
            <a:pPr algn="just"/>
            <a:endParaRPr lang="en-US" sz="1000" b="1" dirty="0">
              <a:latin typeface="Candara" panose="020E0502030303020204" pitchFamily="34" charset="0"/>
            </a:endParaRPr>
          </a:p>
          <a:p>
            <a:pPr algn="just"/>
            <a:endParaRPr lang="en-US" sz="1000" b="1" dirty="0">
              <a:latin typeface="Candara" panose="020E0502030303020204" pitchFamily="34" charset="0"/>
            </a:endParaRPr>
          </a:p>
          <a:p>
            <a:pPr algn="just"/>
            <a:r>
              <a:rPr lang="en-US" sz="1000" b="1" dirty="0">
                <a:latin typeface="Candara" panose="020E0502030303020204" pitchFamily="34" charset="0"/>
              </a:rPr>
              <a:t>Route Matching: </a:t>
            </a:r>
          </a:p>
          <a:p>
            <a:pPr algn="just"/>
            <a:r>
              <a:rPr lang="en-US" sz="1000" b="1" i="1" dirty="0">
                <a:latin typeface="Candara" panose="020E0502030303020204" pitchFamily="34" charset="0"/>
              </a:rPr>
              <a:t>&lt;Route path="users/:</a:t>
            </a:r>
            <a:r>
              <a:rPr lang="en-US" sz="1000" b="1" i="1" dirty="0" err="1">
                <a:latin typeface="Candara" panose="020E0502030303020204" pitchFamily="34" charset="0"/>
              </a:rPr>
              <a:t>userId</a:t>
            </a:r>
            <a:r>
              <a:rPr lang="en-US" sz="1000" b="1" i="1" dirty="0">
                <a:latin typeface="Candara" panose="020E0502030303020204" pitchFamily="34" charset="0"/>
              </a:rPr>
              <a:t>" component={</a:t>
            </a:r>
            <a:r>
              <a:rPr lang="en-US" sz="1000" b="1" i="1" dirty="0" err="1">
                <a:latin typeface="Candara" panose="020E0502030303020204" pitchFamily="34" charset="0"/>
              </a:rPr>
              <a:t>UserProfile</a:t>
            </a:r>
            <a:r>
              <a:rPr lang="en-US" sz="1000" b="1" i="1" dirty="0">
                <a:latin typeface="Candara" panose="020E0502030303020204" pitchFamily="34" charset="0"/>
              </a:rPr>
              <a:t>} /&gt;</a:t>
            </a:r>
          </a:p>
          <a:p>
            <a:pPr algn="just"/>
            <a:endParaRPr lang="en-US" sz="1000" b="1" i="1" dirty="0">
              <a:latin typeface="Candara" panose="020E0502030303020204" pitchFamily="34" charset="0"/>
            </a:endParaRPr>
          </a:p>
          <a:p>
            <a:pPr algn="just"/>
            <a:r>
              <a:rPr lang="en-US" sz="1000" dirty="0">
                <a:latin typeface="Candara" panose="020E0502030303020204" pitchFamily="34" charset="0"/>
              </a:rPr>
              <a:t>The above route will match when the user visits any path that starts with users/ and has any value afterwards. It will match  /users/1, /users/143, or even /users/</a:t>
            </a:r>
            <a:r>
              <a:rPr lang="en-US" sz="1000" dirty="0" err="1">
                <a:latin typeface="Candara" panose="020E0502030303020204" pitchFamily="34" charset="0"/>
              </a:rPr>
              <a:t>abd</a:t>
            </a:r>
            <a:r>
              <a:rPr lang="en-US" sz="1000" dirty="0">
                <a:latin typeface="Candara" panose="020E0502030303020204" pitchFamily="34" charset="0"/>
              </a:rPr>
              <a:t>(which you'll need to be validated on our own).</a:t>
            </a:r>
          </a:p>
          <a:p>
            <a:pPr algn="just"/>
            <a:endParaRPr lang="en-US" sz="1000" b="1" dirty="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
        <p:nvSpPr>
          <p:cNvPr id="4" name="Rounded Rectangle 3"/>
          <p:cNvSpPr/>
          <p:nvPr/>
        </p:nvSpPr>
        <p:spPr>
          <a:xfrm>
            <a:off x="1859280" y="4296544"/>
            <a:ext cx="4534624" cy="2232248"/>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err="1">
                <a:solidFill>
                  <a:schemeClr val="tx1"/>
                </a:solidFill>
                <a:latin typeface="Candara" panose="020E0502030303020204" pitchFamily="34" charset="0"/>
              </a:rPr>
              <a:t>var</a:t>
            </a:r>
            <a:r>
              <a:rPr lang="en-US" sz="1000" dirty="0">
                <a:solidFill>
                  <a:schemeClr val="tx1"/>
                </a:solidFill>
                <a:latin typeface="Candara" panose="020E0502030303020204" pitchFamily="34" charset="0"/>
              </a:rPr>
              <a:t> React = require('react');</a:t>
            </a:r>
          </a:p>
          <a:p>
            <a:r>
              <a:rPr lang="en-US" sz="1000" dirty="0" err="1">
                <a:solidFill>
                  <a:schemeClr val="tx1"/>
                </a:solidFill>
                <a:latin typeface="Candara" panose="020E0502030303020204" pitchFamily="34" charset="0"/>
              </a:rPr>
              <a:t>var</a:t>
            </a:r>
            <a:r>
              <a:rPr lang="en-US" sz="1000" dirty="0">
                <a:solidFill>
                  <a:schemeClr val="tx1"/>
                </a:solidFill>
                <a:latin typeface="Candara" panose="020E0502030303020204" pitchFamily="34" charset="0"/>
              </a:rPr>
              <a:t> </a:t>
            </a:r>
            <a:r>
              <a:rPr lang="en-US" sz="1000" dirty="0" err="1">
                <a:solidFill>
                  <a:schemeClr val="tx1"/>
                </a:solidFill>
                <a:latin typeface="Candara" panose="020E0502030303020204" pitchFamily="34" charset="0"/>
              </a:rPr>
              <a:t>ReactDOM</a:t>
            </a:r>
            <a:r>
              <a:rPr lang="en-US" sz="1000" dirty="0">
                <a:solidFill>
                  <a:schemeClr val="tx1"/>
                </a:solidFill>
                <a:latin typeface="Candara" panose="020E0502030303020204" pitchFamily="34" charset="0"/>
              </a:rPr>
              <a:t> = require('react-</a:t>
            </a:r>
            <a:r>
              <a:rPr lang="en-US" sz="1000" dirty="0" err="1">
                <a:solidFill>
                  <a:schemeClr val="tx1"/>
                </a:solidFill>
                <a:latin typeface="Candara" panose="020E0502030303020204" pitchFamily="34" charset="0"/>
              </a:rPr>
              <a:t>dom</a:t>
            </a:r>
            <a:r>
              <a:rPr lang="en-US" sz="1000" dirty="0">
                <a:solidFill>
                  <a:schemeClr val="tx1"/>
                </a:solidFill>
                <a:latin typeface="Candara" panose="020E0502030303020204" pitchFamily="34" charset="0"/>
              </a:rPr>
              <a:t>');</a:t>
            </a:r>
          </a:p>
          <a:p>
            <a:r>
              <a:rPr lang="en-US" sz="1000" dirty="0" err="1">
                <a:solidFill>
                  <a:schemeClr val="tx1"/>
                </a:solidFill>
                <a:latin typeface="Candara" panose="020E0502030303020204" pitchFamily="34" charset="0"/>
              </a:rPr>
              <a:t>var</a:t>
            </a:r>
            <a:r>
              <a:rPr lang="en-US" sz="1000" dirty="0">
                <a:solidFill>
                  <a:schemeClr val="tx1"/>
                </a:solidFill>
                <a:latin typeface="Candara" panose="020E0502030303020204" pitchFamily="34" charset="0"/>
              </a:rPr>
              <a:t> </a:t>
            </a:r>
            <a:r>
              <a:rPr lang="en-US" sz="1000" dirty="0" err="1">
                <a:solidFill>
                  <a:schemeClr val="tx1"/>
                </a:solidFill>
                <a:latin typeface="Candara" panose="020E0502030303020204" pitchFamily="34" charset="0"/>
              </a:rPr>
              <a:t>ReactRouter</a:t>
            </a:r>
            <a:r>
              <a:rPr lang="en-US" sz="1000" dirty="0">
                <a:solidFill>
                  <a:schemeClr val="tx1"/>
                </a:solidFill>
                <a:latin typeface="Candara" panose="020E0502030303020204" pitchFamily="34" charset="0"/>
              </a:rPr>
              <a:t> = require('react-router');   // require react-router module</a:t>
            </a:r>
          </a:p>
          <a:p>
            <a:r>
              <a:rPr lang="en-US" sz="1000" dirty="0" err="1">
                <a:solidFill>
                  <a:schemeClr val="tx1"/>
                </a:solidFill>
                <a:latin typeface="Candara" panose="020E0502030303020204" pitchFamily="34" charset="0"/>
              </a:rPr>
              <a:t>var</a:t>
            </a:r>
            <a:r>
              <a:rPr lang="en-US" sz="1000" dirty="0">
                <a:solidFill>
                  <a:schemeClr val="tx1"/>
                </a:solidFill>
                <a:latin typeface="Candara" panose="020E0502030303020204" pitchFamily="34" charset="0"/>
              </a:rPr>
              <a:t> Router = </a:t>
            </a:r>
            <a:r>
              <a:rPr lang="en-US" sz="1000" dirty="0" err="1">
                <a:solidFill>
                  <a:schemeClr val="tx1"/>
                </a:solidFill>
                <a:latin typeface="Candara" panose="020E0502030303020204" pitchFamily="34" charset="0"/>
              </a:rPr>
              <a:t>ReactRouter.Router</a:t>
            </a:r>
            <a:r>
              <a:rPr lang="en-US" sz="1000" dirty="0">
                <a:solidFill>
                  <a:schemeClr val="tx1"/>
                </a:solidFill>
                <a:latin typeface="Candara" panose="020E0502030303020204" pitchFamily="34" charset="0"/>
              </a:rPr>
              <a:t>; // Get Router Reference</a:t>
            </a:r>
          </a:p>
          <a:p>
            <a:r>
              <a:rPr lang="en-US" sz="1000" dirty="0" err="1">
                <a:solidFill>
                  <a:schemeClr val="tx1"/>
                </a:solidFill>
                <a:latin typeface="Candara" panose="020E0502030303020204" pitchFamily="34" charset="0"/>
              </a:rPr>
              <a:t>var</a:t>
            </a:r>
            <a:r>
              <a:rPr lang="en-US" sz="1000" dirty="0">
                <a:solidFill>
                  <a:schemeClr val="tx1"/>
                </a:solidFill>
                <a:latin typeface="Candara" panose="020E0502030303020204" pitchFamily="34" charset="0"/>
              </a:rPr>
              <a:t> Route = </a:t>
            </a:r>
            <a:r>
              <a:rPr lang="en-US" sz="1000" dirty="0" err="1">
                <a:solidFill>
                  <a:schemeClr val="tx1"/>
                </a:solidFill>
                <a:latin typeface="Candara" panose="020E0502030303020204" pitchFamily="34" charset="0"/>
              </a:rPr>
              <a:t>ReactRouter.Route</a:t>
            </a:r>
            <a:r>
              <a:rPr lang="en-US" sz="1000" dirty="0">
                <a:solidFill>
                  <a:schemeClr val="tx1"/>
                </a:solidFill>
                <a:latin typeface="Candara" panose="020E0502030303020204" pitchFamily="34" charset="0"/>
              </a:rPr>
              <a:t>;  //Get Route Reference</a:t>
            </a:r>
          </a:p>
          <a:p>
            <a:endParaRPr lang="en-US" sz="1000" dirty="0">
              <a:solidFill>
                <a:schemeClr val="tx1"/>
              </a:solidFill>
              <a:latin typeface="Candara" panose="020E0502030303020204" pitchFamily="34" charset="0"/>
            </a:endParaRPr>
          </a:p>
          <a:p>
            <a:r>
              <a:rPr lang="en-US" sz="1000" dirty="0" err="1">
                <a:solidFill>
                  <a:schemeClr val="tx1"/>
                </a:solidFill>
                <a:latin typeface="Candara" panose="020E0502030303020204" pitchFamily="34" charset="0"/>
              </a:rPr>
              <a:t>ReactDOM.render</a:t>
            </a:r>
            <a:r>
              <a:rPr lang="en-US" sz="1000" dirty="0">
                <a:solidFill>
                  <a:schemeClr val="tx1"/>
                </a:solidFill>
                <a:latin typeface="Candara" panose="020E0502030303020204" pitchFamily="34" charset="0"/>
              </a:rPr>
              <a:t>((</a:t>
            </a:r>
          </a:p>
          <a:p>
            <a:r>
              <a:rPr lang="en-US" sz="1000" dirty="0">
                <a:solidFill>
                  <a:schemeClr val="tx1"/>
                </a:solidFill>
                <a:latin typeface="Candara" panose="020E0502030303020204" pitchFamily="34" charset="0"/>
              </a:rPr>
              <a:t>    &lt;Router&gt;</a:t>
            </a:r>
          </a:p>
          <a:p>
            <a:r>
              <a:rPr lang="en-US" sz="1000" dirty="0">
                <a:solidFill>
                  <a:schemeClr val="tx1"/>
                </a:solidFill>
                <a:latin typeface="Candara" panose="020E0502030303020204" pitchFamily="34" charset="0"/>
              </a:rPr>
              <a:t>	&lt;Route path="/" component={Home} /&gt;</a:t>
            </a:r>
          </a:p>
          <a:p>
            <a:r>
              <a:rPr lang="en-US" sz="1000" dirty="0">
                <a:solidFill>
                  <a:schemeClr val="tx1"/>
                </a:solidFill>
                <a:latin typeface="Candara" panose="020E0502030303020204" pitchFamily="34" charset="0"/>
              </a:rPr>
              <a:t>	&lt;Route path="/about" component={</a:t>
            </a:r>
            <a:r>
              <a:rPr lang="en-US" sz="1000" dirty="0" err="1">
                <a:solidFill>
                  <a:schemeClr val="tx1"/>
                </a:solidFill>
                <a:latin typeface="Candara" panose="020E0502030303020204" pitchFamily="34" charset="0"/>
              </a:rPr>
              <a:t>AboutUs</a:t>
            </a:r>
            <a:r>
              <a:rPr lang="en-US" sz="1000" dirty="0">
                <a:solidFill>
                  <a:schemeClr val="tx1"/>
                </a:solidFill>
                <a:latin typeface="Candara" panose="020E0502030303020204" pitchFamily="34" charset="0"/>
              </a:rPr>
              <a:t>} /&gt;</a:t>
            </a:r>
          </a:p>
          <a:p>
            <a:r>
              <a:rPr lang="en-US" sz="1000" dirty="0">
                <a:solidFill>
                  <a:schemeClr val="tx1"/>
                </a:solidFill>
                <a:latin typeface="Candara" panose="020E0502030303020204" pitchFamily="34" charset="0"/>
              </a:rPr>
              <a:t>	&lt;Route path="/contact" component={</a:t>
            </a:r>
            <a:r>
              <a:rPr lang="en-US" sz="1000" dirty="0" err="1">
                <a:solidFill>
                  <a:schemeClr val="tx1"/>
                </a:solidFill>
                <a:latin typeface="Candara" panose="020E0502030303020204" pitchFamily="34" charset="0"/>
              </a:rPr>
              <a:t>ContactUs</a:t>
            </a:r>
            <a:r>
              <a:rPr lang="en-US" sz="1000" dirty="0">
                <a:solidFill>
                  <a:schemeClr val="tx1"/>
                </a:solidFill>
                <a:latin typeface="Candara" panose="020E0502030303020204" pitchFamily="34" charset="0"/>
              </a:rPr>
              <a:t>} /&gt;</a:t>
            </a:r>
          </a:p>
          <a:p>
            <a:r>
              <a:rPr lang="en-US" sz="1000" dirty="0">
                <a:solidFill>
                  <a:schemeClr val="tx1"/>
                </a:solidFill>
                <a:latin typeface="Candara" panose="020E0502030303020204" pitchFamily="34" charset="0"/>
              </a:rPr>
              <a:t>&lt;/Router&gt;</a:t>
            </a:r>
          </a:p>
          <a:p>
            <a:r>
              <a:rPr lang="en-US" sz="1000" dirty="0">
                <a:solidFill>
                  <a:schemeClr val="tx1"/>
                </a:solidFill>
                <a:latin typeface="Candara" panose="020E0502030303020204" pitchFamily="34" charset="0"/>
              </a:rPr>
              <a:t>), </a:t>
            </a:r>
            <a:r>
              <a:rPr lang="en-US" sz="1000" dirty="0" err="1">
                <a:solidFill>
                  <a:schemeClr val="tx1"/>
                </a:solidFill>
                <a:latin typeface="Candara" panose="020E0502030303020204" pitchFamily="34" charset="0"/>
              </a:rPr>
              <a:t>document.getElementById</a:t>
            </a:r>
            <a:r>
              <a:rPr lang="en-US" sz="1000" dirty="0">
                <a:solidFill>
                  <a:schemeClr val="tx1"/>
                </a:solidFill>
                <a:latin typeface="Candara" panose="020E0502030303020204" pitchFamily="34" charset="0"/>
              </a:rPr>
              <a:t>('app'));</a:t>
            </a:r>
          </a:p>
        </p:txBody>
      </p:sp>
    </p:spTree>
    <p:extLst>
      <p:ext uri="{BB962C8B-B14F-4D97-AF65-F5344CB8AC3E}">
        <p14:creationId xmlns:p14="http://schemas.microsoft.com/office/powerpoint/2010/main" val="2974296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lstStyle/>
          <a:p>
            <a:r>
              <a:rPr lang="en-US" sz="1000" b="0" i="0" kern="1200" dirty="0">
                <a:solidFill>
                  <a:schemeClr val="tx1"/>
                </a:solidFill>
                <a:effectLst/>
                <a:latin typeface="Arial" pitchFamily="34" charset="0"/>
                <a:ea typeface="+mn-ea"/>
                <a:cs typeface="Arial" pitchFamily="34" charset="0"/>
              </a:rPr>
              <a:t>This kind of routing is different from other frameworks.</a:t>
            </a:r>
            <a:br>
              <a:rPr lang="en-US" sz="1000" b="0" i="0" kern="1200" dirty="0">
                <a:solidFill>
                  <a:schemeClr val="tx1"/>
                </a:solidFill>
                <a:effectLst/>
                <a:latin typeface="Arial" pitchFamily="34" charset="0"/>
                <a:ea typeface="+mn-ea"/>
                <a:cs typeface="Arial" pitchFamily="34" charset="0"/>
              </a:rPr>
            </a:br>
            <a:r>
              <a:rPr lang="en-US" sz="1000" b="0" i="0" kern="1200" dirty="0">
                <a:solidFill>
                  <a:schemeClr val="tx1"/>
                </a:solidFill>
                <a:effectLst/>
                <a:latin typeface="Arial" pitchFamily="34" charset="0"/>
                <a:ea typeface="+mn-ea"/>
                <a:cs typeface="Arial" pitchFamily="34" charset="0"/>
              </a:rPr>
              <a:t>Routes are also treated the same way components are treated. </a:t>
            </a:r>
          </a:p>
          <a:p>
            <a:r>
              <a:rPr lang="en-US" sz="1000" b="0" i="0" kern="1200" dirty="0">
                <a:solidFill>
                  <a:schemeClr val="tx1"/>
                </a:solidFill>
                <a:effectLst/>
                <a:latin typeface="Arial" pitchFamily="34" charset="0"/>
                <a:ea typeface="+mn-ea"/>
                <a:cs typeface="Arial" pitchFamily="34" charset="0"/>
              </a:rPr>
              <a:t>Routes are first class components.</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We'll take our App component and define all of the different routes we can make in our app in this App component. We'll need to pull some components from the react-router package. These components we'll use to set up this structure are as follows:</a:t>
            </a:r>
          </a:p>
          <a:p>
            <a:r>
              <a:rPr lang="en-US" sz="1000" b="1" i="0" kern="1200" dirty="0">
                <a:solidFill>
                  <a:schemeClr val="tx1"/>
                </a:solidFill>
                <a:effectLst/>
                <a:latin typeface="Arial" pitchFamily="34" charset="0"/>
                <a:ea typeface="+mn-ea"/>
                <a:cs typeface="Arial" pitchFamily="34" charset="0"/>
              </a:rPr>
              <a:t>&lt;</a:t>
            </a:r>
            <a:r>
              <a:rPr lang="en-US" sz="1000" b="1" i="0" kern="1200" dirty="0" err="1">
                <a:solidFill>
                  <a:schemeClr val="tx1"/>
                </a:solidFill>
                <a:effectLst/>
                <a:latin typeface="Arial" pitchFamily="34" charset="0"/>
                <a:ea typeface="+mn-ea"/>
                <a:cs typeface="Arial" pitchFamily="34" charset="0"/>
              </a:rPr>
              <a:t>BrowserRouter</a:t>
            </a:r>
            <a:r>
              <a:rPr lang="en-US" sz="1000" b="1" i="0" kern="1200" dirty="0">
                <a:solidFill>
                  <a:schemeClr val="tx1"/>
                </a:solidFill>
                <a:effectLst/>
                <a:latin typeface="Arial" pitchFamily="34" charset="0"/>
                <a:ea typeface="+mn-ea"/>
                <a:cs typeface="Arial" pitchFamily="34" charset="0"/>
              </a:rPr>
              <a:t> /&gt; / &lt;Router /&gt;</a:t>
            </a:r>
          </a:p>
          <a:p>
            <a:endParaRPr lang="en-US" dirty="0"/>
          </a:p>
        </p:txBody>
      </p:sp>
    </p:spTree>
    <p:extLst>
      <p:ext uri="{BB962C8B-B14F-4D97-AF65-F5344CB8AC3E}">
        <p14:creationId xmlns:p14="http://schemas.microsoft.com/office/powerpoint/2010/main" val="1487511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781050"/>
            <a:ext cx="4572000" cy="3429000"/>
          </a:xfrm>
        </p:spPr>
      </p:sp>
      <p:sp>
        <p:nvSpPr>
          <p:cNvPr id="3" name="Notes Placeholder 2"/>
          <p:cNvSpPr>
            <a:spLocks noGrp="1"/>
          </p:cNvSpPr>
          <p:nvPr>
            <p:ph type="body" idx="1"/>
          </p:nvPr>
        </p:nvSpPr>
        <p:spPr/>
        <p:txBody>
          <a:bodyPr>
            <a:normAutofit fontScale="70000" lnSpcReduction="20000"/>
          </a:bodyPr>
          <a:lstStyle/>
          <a:p>
            <a:r>
              <a:rPr lang="en-US" sz="1000" b="0" i="0" kern="1200" dirty="0">
                <a:solidFill>
                  <a:schemeClr val="tx1"/>
                </a:solidFill>
                <a:effectLst/>
                <a:latin typeface="Arial" pitchFamily="34" charset="0"/>
                <a:ea typeface="+mn-ea"/>
                <a:cs typeface="Arial" pitchFamily="34" charset="0"/>
              </a:rPr>
              <a:t>&lt;Route /&gt; component to create a route available at a specific location available at a </a:t>
            </a:r>
            <a:r>
              <a:rPr lang="en-US" sz="1000" b="0" i="0" kern="1200" dirty="0" err="1">
                <a:solidFill>
                  <a:schemeClr val="tx1"/>
                </a:solidFill>
                <a:effectLst/>
                <a:latin typeface="Arial" pitchFamily="34" charset="0"/>
                <a:ea typeface="+mn-ea"/>
                <a:cs typeface="Arial" pitchFamily="34" charset="0"/>
              </a:rPr>
              <a:t>url</a:t>
            </a:r>
            <a:r>
              <a:rPr lang="en-US" sz="1000" b="0" i="0" kern="1200" dirty="0">
                <a:solidFill>
                  <a:schemeClr val="tx1"/>
                </a:solidFill>
                <a:effectLst/>
                <a:latin typeface="Arial" pitchFamily="34" charset="0"/>
                <a:ea typeface="+mn-ea"/>
                <a:cs typeface="Arial" pitchFamily="34" charset="0"/>
              </a:rPr>
              <a:t>. The &lt;Route /&gt; component is mounted at page URLs that match a particular route set up in the route's configuration props.</a:t>
            </a:r>
          </a:p>
          <a:p>
            <a:r>
              <a:rPr lang="en-US" sz="1000" b="0" i="0" kern="1200" dirty="0">
                <a:solidFill>
                  <a:schemeClr val="tx1"/>
                </a:solidFill>
                <a:effectLst/>
                <a:latin typeface="Arial" pitchFamily="34" charset="0"/>
                <a:ea typeface="+mn-ea"/>
                <a:cs typeface="Arial" pitchFamily="34" charset="0"/>
              </a:rPr>
              <a:t>Previously  for  client-side navigation we used # (hash) mark to denote</a:t>
            </a:r>
            <a:r>
              <a:rPr lang="en-US" sz="1000" b="0" i="0" kern="1200" baseline="0" dirty="0">
                <a:solidFill>
                  <a:schemeClr val="tx1"/>
                </a:solidFill>
                <a:effectLst/>
                <a:latin typeface="Arial" pitchFamily="34" charset="0"/>
                <a:ea typeface="+mn-ea"/>
                <a:cs typeface="Arial" pitchFamily="34" charset="0"/>
              </a:rPr>
              <a:t> </a:t>
            </a:r>
            <a:r>
              <a:rPr lang="en-US" sz="1000" b="0" i="0" kern="1200" dirty="0">
                <a:solidFill>
                  <a:schemeClr val="tx1"/>
                </a:solidFill>
                <a:effectLst/>
                <a:latin typeface="Arial" pitchFamily="34" charset="0"/>
                <a:ea typeface="+mn-ea"/>
                <a:cs typeface="Arial" pitchFamily="34" charset="0"/>
              </a:rPr>
              <a:t>the application endpoint. </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In &lt;Route /&gt;  pass </a:t>
            </a:r>
            <a:r>
              <a:rPr lang="en-US" dirty="0"/>
              <a:t>exact</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a:solidFill>
                  <a:schemeClr val="tx1"/>
                </a:solidFill>
                <a:effectLst/>
                <a:latin typeface="Arial" pitchFamily="34" charset="0"/>
                <a:ea typeface="+mn-ea"/>
                <a:cs typeface="Arial" pitchFamily="34" charset="0"/>
              </a:rPr>
              <a:t>{true}</a:t>
            </a:r>
            <a:r>
              <a:rPr lang="en-US" sz="1000" b="0" i="0" kern="1200" dirty="0">
                <a:solidFill>
                  <a:schemeClr val="tx1"/>
                </a:solidFill>
                <a:effectLst/>
                <a:latin typeface="Arial" pitchFamily="34" charset="0"/>
                <a:ea typeface="+mn-ea"/>
                <a:cs typeface="Arial" pitchFamily="34" charset="0"/>
              </a:rPr>
              <a:t> props to the router with </a:t>
            </a:r>
            <a:r>
              <a:rPr lang="en-US" dirty="0"/>
              <a:t>path</a:t>
            </a:r>
            <a:r>
              <a:rPr lang="en-US" sz="1000" kern="1200" dirty="0">
                <a:solidFill>
                  <a:schemeClr val="tx1"/>
                </a:solidFill>
                <a:effectLst/>
                <a:latin typeface="Arial" pitchFamily="34" charset="0"/>
                <a:ea typeface="+mn-ea"/>
                <a:cs typeface="Arial" pitchFamily="34" charset="0"/>
              </a:rPr>
              <a:t>='/'</a:t>
            </a:r>
            <a:r>
              <a:rPr lang="en-US" sz="1000" b="0" i="0" kern="1200" dirty="0">
                <a:solidFill>
                  <a:schemeClr val="tx1"/>
                </a:solidFill>
                <a:effectLst/>
                <a:latin typeface="Arial" pitchFamily="34" charset="0"/>
                <a:ea typeface="+mn-ea"/>
                <a:cs typeface="Arial" pitchFamily="34" charset="0"/>
              </a:rPr>
              <a:t>:</a:t>
            </a:r>
          </a:p>
          <a:p>
            <a:r>
              <a:rPr lang="en-US" sz="1000" b="0" i="0" kern="1200" dirty="0">
                <a:solidFill>
                  <a:schemeClr val="tx1"/>
                </a:solidFill>
                <a:effectLst/>
                <a:latin typeface="Arial" pitchFamily="34" charset="0"/>
                <a:ea typeface="+mn-ea"/>
                <a:cs typeface="Arial" pitchFamily="34" charset="0"/>
              </a:rPr>
              <a:t>If you want a route to be rendered only if the paths are exactly the same, you should use the exact props.</a:t>
            </a:r>
          </a:p>
          <a:p>
            <a:endParaRPr lang="en-US" sz="1000" b="0" i="0" kern="1200" dirty="0">
              <a:solidFill>
                <a:schemeClr val="tx1"/>
              </a:solidFill>
              <a:effectLst/>
              <a:latin typeface="Arial" pitchFamily="34" charset="0"/>
              <a:ea typeface="+mn-ea"/>
              <a:cs typeface="Arial" pitchFamily="34" charset="0"/>
            </a:endParaRPr>
          </a:p>
          <a:p>
            <a:r>
              <a:rPr lang="en-US" sz="1000" kern="1200" dirty="0" err="1">
                <a:solidFill>
                  <a:schemeClr val="tx1"/>
                </a:solidFill>
                <a:effectLst/>
                <a:latin typeface="Arial" pitchFamily="34" charset="0"/>
                <a:ea typeface="+mn-ea"/>
                <a:cs typeface="Arial" pitchFamily="34" charset="0"/>
              </a:rPr>
              <a:t>const</a:t>
            </a:r>
            <a:r>
              <a:rPr lang="en-US" dirty="0"/>
              <a:t> Home </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a:solidFill>
                  <a:schemeClr val="tx1"/>
                </a:solidFill>
                <a:effectLst/>
                <a:latin typeface="Arial" pitchFamily="34" charset="0"/>
                <a:ea typeface="+mn-ea"/>
                <a:cs typeface="Arial" pitchFamily="34" charset="0"/>
              </a:rPr>
              <a:t>=&gt;</a:t>
            </a:r>
            <a:r>
              <a:rPr lang="en-US" dirty="0"/>
              <a:t> </a:t>
            </a:r>
            <a:r>
              <a:rPr lang="en-US" sz="1000" kern="1200" dirty="0">
                <a:solidFill>
                  <a:schemeClr val="tx1"/>
                </a:solidFill>
                <a:effectLst/>
                <a:latin typeface="Arial" pitchFamily="34" charset="0"/>
                <a:ea typeface="+mn-ea"/>
                <a:cs typeface="Arial" pitchFamily="34" charset="0"/>
              </a:rPr>
              <a:t>(&lt;</a:t>
            </a:r>
            <a:r>
              <a:rPr lang="en-US" dirty="0"/>
              <a:t>div</a:t>
            </a:r>
            <a:r>
              <a:rPr lang="en-US" sz="1000" kern="1200" dirty="0">
                <a:solidFill>
                  <a:schemeClr val="tx1"/>
                </a:solidFill>
                <a:effectLst/>
                <a:latin typeface="Arial" pitchFamily="34" charset="0"/>
                <a:ea typeface="+mn-ea"/>
                <a:cs typeface="Arial" pitchFamily="34" charset="0"/>
              </a:rPr>
              <a:t>&gt;&lt;</a:t>
            </a:r>
            <a:r>
              <a:rPr lang="en-US" dirty="0"/>
              <a:t>h1</a:t>
            </a:r>
            <a:r>
              <a:rPr lang="en-US" sz="1000" kern="1200" dirty="0">
                <a:solidFill>
                  <a:schemeClr val="tx1"/>
                </a:solidFill>
                <a:effectLst/>
                <a:latin typeface="Arial" pitchFamily="34" charset="0"/>
                <a:ea typeface="+mn-ea"/>
                <a:cs typeface="Arial" pitchFamily="34" charset="0"/>
              </a:rPr>
              <a:t>&gt;</a:t>
            </a:r>
            <a:r>
              <a:rPr lang="en-US" dirty="0"/>
              <a:t>Welcome home</a:t>
            </a:r>
            <a:r>
              <a:rPr lang="en-US" sz="1000" kern="1200" dirty="0">
                <a:solidFill>
                  <a:schemeClr val="tx1"/>
                </a:solidFill>
                <a:effectLst/>
                <a:latin typeface="Arial" pitchFamily="34" charset="0"/>
                <a:ea typeface="+mn-ea"/>
                <a:cs typeface="Arial" pitchFamily="34" charset="0"/>
              </a:rPr>
              <a:t>&lt;/</a:t>
            </a:r>
            <a:r>
              <a:rPr lang="en-US" dirty="0"/>
              <a:t>h1</a:t>
            </a:r>
            <a:r>
              <a:rPr lang="en-US" sz="1000" kern="1200" dirty="0">
                <a:solidFill>
                  <a:schemeClr val="tx1"/>
                </a:solidFill>
                <a:effectLst/>
                <a:latin typeface="Arial" pitchFamily="34" charset="0"/>
                <a:ea typeface="+mn-ea"/>
                <a:cs typeface="Arial" pitchFamily="34" charset="0"/>
              </a:rPr>
              <a:t>&gt;&lt;</a:t>
            </a:r>
            <a:r>
              <a:rPr lang="en-US" dirty="0"/>
              <a:t>Link to</a:t>
            </a:r>
            <a:r>
              <a:rPr lang="en-US" sz="1000" kern="1200" dirty="0">
                <a:solidFill>
                  <a:schemeClr val="tx1"/>
                </a:solidFill>
                <a:effectLst/>
                <a:latin typeface="Arial" pitchFamily="34" charset="0"/>
                <a:ea typeface="+mn-ea"/>
                <a:cs typeface="Arial" pitchFamily="34" charset="0"/>
              </a:rPr>
              <a:t>='/about'&gt;</a:t>
            </a:r>
            <a:r>
              <a:rPr lang="en-US" dirty="0"/>
              <a:t>Go to about</a:t>
            </a:r>
            <a:r>
              <a:rPr lang="en-US" sz="1000" kern="1200" dirty="0">
                <a:solidFill>
                  <a:schemeClr val="tx1"/>
                </a:solidFill>
                <a:effectLst/>
                <a:latin typeface="Arial" pitchFamily="34" charset="0"/>
                <a:ea typeface="+mn-ea"/>
                <a:cs typeface="Arial" pitchFamily="34" charset="0"/>
              </a:rPr>
              <a:t>&lt;/</a:t>
            </a:r>
            <a:r>
              <a:rPr lang="en-US" dirty="0"/>
              <a:t>Link</a:t>
            </a:r>
            <a:r>
              <a:rPr lang="en-US" sz="1000" kern="1200" dirty="0">
                <a:solidFill>
                  <a:schemeClr val="tx1"/>
                </a:solidFill>
                <a:effectLst/>
                <a:latin typeface="Arial" pitchFamily="34" charset="0"/>
                <a:ea typeface="+mn-ea"/>
                <a:cs typeface="Arial" pitchFamily="34" charset="0"/>
              </a:rPr>
              <a:t>&gt;&lt;/</a:t>
            </a:r>
            <a:r>
              <a:rPr lang="en-US" dirty="0"/>
              <a:t>div</a:t>
            </a:r>
            <a:r>
              <a:rPr lang="en-US" sz="1000" kern="1200" dirty="0">
                <a:solidFill>
                  <a:schemeClr val="tx1"/>
                </a:solidFill>
                <a:effectLst/>
                <a:latin typeface="Arial" pitchFamily="34" charset="0"/>
                <a:ea typeface="+mn-ea"/>
                <a:cs typeface="Arial" pitchFamily="34" charset="0"/>
              </a:rPr>
              <a:t>&gt;)</a:t>
            </a:r>
            <a:r>
              <a:rPr lang="en-US" dirty="0"/>
              <a:t> </a:t>
            </a:r>
          </a:p>
          <a:p>
            <a:r>
              <a:rPr lang="en-US" sz="1000" kern="1200" dirty="0" err="1">
                <a:solidFill>
                  <a:schemeClr val="tx1"/>
                </a:solidFill>
                <a:effectLst/>
                <a:latin typeface="Arial" pitchFamily="34" charset="0"/>
                <a:ea typeface="+mn-ea"/>
                <a:cs typeface="Arial" pitchFamily="34" charset="0"/>
              </a:rPr>
              <a:t>const</a:t>
            </a:r>
            <a:r>
              <a:rPr lang="en-US" dirty="0"/>
              <a:t> About </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a:solidFill>
                  <a:schemeClr val="tx1"/>
                </a:solidFill>
                <a:effectLst/>
                <a:latin typeface="Arial" pitchFamily="34" charset="0"/>
                <a:ea typeface="+mn-ea"/>
                <a:cs typeface="Arial" pitchFamily="34" charset="0"/>
              </a:rPr>
              <a:t>()</a:t>
            </a:r>
            <a:r>
              <a:rPr lang="en-US" dirty="0"/>
              <a:t> </a:t>
            </a:r>
            <a:r>
              <a:rPr lang="en-US" sz="1000" kern="1200" dirty="0">
                <a:solidFill>
                  <a:schemeClr val="tx1"/>
                </a:solidFill>
                <a:effectLst/>
                <a:latin typeface="Arial" pitchFamily="34" charset="0"/>
                <a:ea typeface="+mn-ea"/>
                <a:cs typeface="Arial" pitchFamily="34" charset="0"/>
              </a:rPr>
              <a:t>=&gt;</a:t>
            </a:r>
            <a:r>
              <a:rPr lang="en-US" dirty="0"/>
              <a:t> </a:t>
            </a:r>
            <a:r>
              <a:rPr lang="en-US" sz="1000" kern="1200" dirty="0">
                <a:solidFill>
                  <a:schemeClr val="tx1"/>
                </a:solidFill>
                <a:effectLst/>
                <a:latin typeface="Arial" pitchFamily="34" charset="0"/>
                <a:ea typeface="+mn-ea"/>
                <a:cs typeface="Arial" pitchFamily="34" charset="0"/>
              </a:rPr>
              <a:t>(&lt;</a:t>
            </a:r>
            <a:r>
              <a:rPr lang="en-US" dirty="0"/>
              <a:t>div</a:t>
            </a:r>
            <a:r>
              <a:rPr lang="en-US" sz="1000" kern="1200" dirty="0">
                <a:solidFill>
                  <a:schemeClr val="tx1"/>
                </a:solidFill>
                <a:effectLst/>
                <a:latin typeface="Arial" pitchFamily="34" charset="0"/>
                <a:ea typeface="+mn-ea"/>
                <a:cs typeface="Arial" pitchFamily="34" charset="0"/>
              </a:rPr>
              <a:t>&gt;&lt;</a:t>
            </a:r>
            <a:r>
              <a:rPr lang="en-US" dirty="0"/>
              <a:t>h1</a:t>
            </a:r>
            <a:r>
              <a:rPr lang="en-US" sz="1000" kern="1200" dirty="0">
                <a:solidFill>
                  <a:schemeClr val="tx1"/>
                </a:solidFill>
                <a:effectLst/>
                <a:latin typeface="Arial" pitchFamily="34" charset="0"/>
                <a:ea typeface="+mn-ea"/>
                <a:cs typeface="Arial" pitchFamily="34" charset="0"/>
              </a:rPr>
              <a:t>&gt;</a:t>
            </a:r>
            <a:r>
              <a:rPr lang="en-US" dirty="0"/>
              <a:t>About</a:t>
            </a:r>
            <a:r>
              <a:rPr lang="en-US" sz="1000" kern="1200" dirty="0">
                <a:solidFill>
                  <a:schemeClr val="tx1"/>
                </a:solidFill>
                <a:effectLst/>
                <a:latin typeface="Arial" pitchFamily="34" charset="0"/>
                <a:ea typeface="+mn-ea"/>
                <a:cs typeface="Arial" pitchFamily="34" charset="0"/>
              </a:rPr>
              <a:t>&lt;/</a:t>
            </a:r>
            <a:r>
              <a:rPr lang="en-US" dirty="0"/>
              <a:t>h1</a:t>
            </a:r>
            <a:r>
              <a:rPr lang="en-US" sz="1000" kern="1200" dirty="0">
                <a:solidFill>
                  <a:schemeClr val="tx1"/>
                </a:solidFill>
                <a:effectLst/>
                <a:latin typeface="Arial" pitchFamily="34" charset="0"/>
                <a:ea typeface="+mn-ea"/>
                <a:cs typeface="Arial" pitchFamily="34" charset="0"/>
              </a:rPr>
              <a:t>&gt;&lt;</a:t>
            </a:r>
            <a:r>
              <a:rPr lang="en-US" dirty="0"/>
              <a:t>Link to</a:t>
            </a:r>
            <a:r>
              <a:rPr lang="en-US" sz="1000" kern="1200" dirty="0">
                <a:solidFill>
                  <a:schemeClr val="tx1"/>
                </a:solidFill>
                <a:effectLst/>
                <a:latin typeface="Arial" pitchFamily="34" charset="0"/>
                <a:ea typeface="+mn-ea"/>
                <a:cs typeface="Arial" pitchFamily="34" charset="0"/>
              </a:rPr>
              <a:t>='/'&gt;</a:t>
            </a:r>
            <a:r>
              <a:rPr lang="en-US" dirty="0"/>
              <a:t>Go home</a:t>
            </a:r>
            <a:r>
              <a:rPr lang="en-US" sz="1000" kern="1200" dirty="0">
                <a:solidFill>
                  <a:schemeClr val="tx1"/>
                </a:solidFill>
                <a:effectLst/>
                <a:latin typeface="Arial" pitchFamily="34" charset="0"/>
                <a:ea typeface="+mn-ea"/>
                <a:cs typeface="Arial" pitchFamily="34" charset="0"/>
              </a:rPr>
              <a:t>&lt;/</a:t>
            </a:r>
            <a:r>
              <a:rPr lang="en-US" dirty="0"/>
              <a:t>Link</a:t>
            </a:r>
            <a:r>
              <a:rPr lang="en-US" sz="1000" kern="1200" dirty="0">
                <a:solidFill>
                  <a:schemeClr val="tx1"/>
                </a:solidFill>
                <a:effectLst/>
                <a:latin typeface="Arial" pitchFamily="34" charset="0"/>
                <a:ea typeface="+mn-ea"/>
                <a:cs typeface="Arial" pitchFamily="34" charset="0"/>
              </a:rPr>
              <a:t>&gt;&lt;/</a:t>
            </a:r>
            <a:r>
              <a:rPr lang="en-US" dirty="0"/>
              <a:t>div</a:t>
            </a:r>
            <a:r>
              <a:rPr lang="en-US" sz="1000" kern="1200" dirty="0">
                <a:solidFill>
                  <a:schemeClr val="tx1"/>
                </a:solidFill>
                <a:effectLst/>
                <a:latin typeface="Arial" pitchFamily="34" charset="0"/>
                <a:ea typeface="+mn-ea"/>
                <a:cs typeface="Arial" pitchFamily="34" charset="0"/>
              </a:rPr>
              <a:t>&gt;)</a:t>
            </a:r>
            <a:endParaRPr lang="en-US" sz="1000" b="0" i="0" kern="1200" dirty="0">
              <a:solidFill>
                <a:schemeClr val="tx1"/>
              </a:solidFill>
              <a:effectLst/>
              <a:latin typeface="Arial" pitchFamily="34" charset="0"/>
              <a:ea typeface="+mn-ea"/>
              <a:cs typeface="Arial" pitchFamily="34" charset="0"/>
            </a:endParaRP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In our view we'll need to add a link (or an anchor tag -- &lt;a /&gt;) to enable our users to travel freely between the two different routes. However, using the &lt;a /&gt; tag will tell the browser to treat the route like it's a server-side route. Instead, we'll need to use a different component  called: &lt;Link /&gt;.</a:t>
            </a:r>
          </a:p>
          <a:p>
            <a:r>
              <a:rPr lang="en-US" sz="1000" b="0" i="0" kern="1200" dirty="0">
                <a:solidFill>
                  <a:schemeClr val="tx1"/>
                </a:solidFill>
                <a:effectLst/>
                <a:latin typeface="Arial" pitchFamily="34" charset="0"/>
                <a:ea typeface="+mn-ea"/>
                <a:cs typeface="Arial" pitchFamily="34" charset="0"/>
              </a:rPr>
              <a:t>The &lt;Link /&gt; component requires a prop called to </a:t>
            </a:r>
            <a:r>
              <a:rPr lang="en-US" sz="1000" b="0" i="0" kern="1200" dirty="0" err="1">
                <a:solidFill>
                  <a:schemeClr val="tx1"/>
                </a:solidFill>
                <a:effectLst/>
                <a:latin typeface="Arial" pitchFamily="34" charset="0"/>
                <a:ea typeface="+mn-ea"/>
                <a:cs typeface="Arial" pitchFamily="34" charset="0"/>
              </a:rPr>
              <a:t>to</a:t>
            </a:r>
            <a:r>
              <a:rPr lang="en-US" sz="1000" b="0" i="0" kern="1200" dirty="0">
                <a:solidFill>
                  <a:schemeClr val="tx1"/>
                </a:solidFill>
                <a:effectLst/>
                <a:latin typeface="Arial" pitchFamily="34" charset="0"/>
                <a:ea typeface="+mn-ea"/>
                <a:cs typeface="Arial" pitchFamily="34" charset="0"/>
              </a:rPr>
              <a:t> point to the client-side route where we want to render. Let's update our Home and About components to use the Link:</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If any</a:t>
            </a:r>
            <a:r>
              <a:rPr lang="en-US" sz="1000" b="0" i="0" kern="1200" baseline="0" dirty="0">
                <a:solidFill>
                  <a:schemeClr val="tx1"/>
                </a:solidFill>
                <a:effectLst/>
                <a:latin typeface="Arial" pitchFamily="34" charset="0"/>
                <a:ea typeface="+mn-ea"/>
                <a:cs typeface="Arial" pitchFamily="34" charset="0"/>
              </a:rPr>
              <a:t> error thrown in code when using Link , import Link from react-router-dom.</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React router 4.x introduced some breaking changes, you'll need to import </a:t>
            </a:r>
            <a:r>
              <a:rPr lang="en-US" dirty="0"/>
              <a:t>Link</a:t>
            </a:r>
            <a:r>
              <a:rPr lang="en-US" sz="1000" b="0" i="0" kern="1200" dirty="0">
                <a:solidFill>
                  <a:schemeClr val="tx1"/>
                </a:solidFill>
                <a:effectLst/>
                <a:latin typeface="Arial" pitchFamily="34" charset="0"/>
                <a:ea typeface="+mn-ea"/>
                <a:cs typeface="Arial" pitchFamily="34" charset="0"/>
              </a:rPr>
              <a:t> from </a:t>
            </a:r>
            <a:r>
              <a:rPr lang="en-US" dirty="0"/>
              <a:t>react-router-</a:t>
            </a:r>
            <a:r>
              <a:rPr lang="en-US" dirty="0" err="1"/>
              <a:t>dom</a:t>
            </a:r>
            <a:r>
              <a:rPr lang="en-US" sz="1000" b="0" i="0" kern="1200" dirty="0">
                <a:solidFill>
                  <a:schemeClr val="tx1"/>
                </a:solidFill>
                <a:effectLst/>
                <a:latin typeface="Arial" pitchFamily="34" charset="0"/>
                <a:ea typeface="+mn-ea"/>
                <a:cs typeface="Arial" pitchFamily="34" charset="0"/>
              </a:rPr>
              <a:t>:</a:t>
            </a:r>
          </a:p>
          <a:p>
            <a:endParaRPr lang="en-US" sz="1000" b="0" i="0" kern="1200" dirty="0">
              <a:solidFill>
                <a:schemeClr val="tx1"/>
              </a:solidFill>
              <a:effectLst/>
              <a:latin typeface="Arial" pitchFamily="34" charset="0"/>
              <a:ea typeface="+mn-ea"/>
              <a:cs typeface="Arial" pitchFamily="34" charset="0"/>
            </a:endParaRPr>
          </a:p>
          <a:p>
            <a:r>
              <a:rPr lang="en-US" sz="1000" b="0" i="1" kern="1200" dirty="0">
                <a:solidFill>
                  <a:schemeClr val="tx1"/>
                </a:solidFill>
                <a:effectLst/>
                <a:latin typeface="Arial" pitchFamily="34" charset="0"/>
                <a:ea typeface="+mn-ea"/>
                <a:cs typeface="Arial" pitchFamily="34" charset="0"/>
              </a:rPr>
              <a:t>After adding up above code snippet … both</a:t>
            </a:r>
            <a:r>
              <a:rPr lang="en-US" sz="1000" b="0" i="0" kern="1200" dirty="0">
                <a:solidFill>
                  <a:schemeClr val="tx1"/>
                </a:solidFill>
                <a:effectLst/>
                <a:latin typeface="Arial" pitchFamily="34" charset="0"/>
                <a:ea typeface="+mn-ea"/>
                <a:cs typeface="Arial" pitchFamily="34" charset="0"/>
              </a:rPr>
              <a:t> routes to show up after clicking</a:t>
            </a:r>
            <a:r>
              <a:rPr lang="en-US" sz="1000" b="0" i="0" kern="1200" baseline="0" dirty="0">
                <a:solidFill>
                  <a:schemeClr val="tx1"/>
                </a:solidFill>
                <a:effectLst/>
                <a:latin typeface="Arial" pitchFamily="34" charset="0"/>
                <a:ea typeface="+mn-ea"/>
                <a:cs typeface="Arial" pitchFamily="34" charset="0"/>
              </a:rPr>
              <a:t> on link “go to about”, it displays Info in about component on same page.</a:t>
            </a:r>
          </a:p>
          <a:p>
            <a:r>
              <a:rPr lang="en-US" sz="1000" b="0" i="0" kern="1200" dirty="0">
                <a:solidFill>
                  <a:schemeClr val="tx1"/>
                </a:solidFill>
                <a:effectLst/>
                <a:latin typeface="Arial" pitchFamily="34" charset="0"/>
                <a:ea typeface="+mn-ea"/>
                <a:cs typeface="Arial" pitchFamily="34" charset="0"/>
              </a:rPr>
              <a:t>This happens because the react router will render </a:t>
            </a:r>
            <a:r>
              <a:rPr lang="en-US" sz="1000" b="0" i="1" kern="1200" dirty="0">
                <a:solidFill>
                  <a:schemeClr val="tx1"/>
                </a:solidFill>
                <a:effectLst/>
                <a:latin typeface="Arial" pitchFamily="34" charset="0"/>
                <a:ea typeface="+mn-ea"/>
                <a:cs typeface="Arial" pitchFamily="34" charset="0"/>
              </a:rPr>
              <a:t>all</a:t>
            </a:r>
            <a:r>
              <a:rPr lang="en-US" sz="1000" b="0" i="0" kern="1200" dirty="0">
                <a:solidFill>
                  <a:schemeClr val="tx1"/>
                </a:solidFill>
                <a:effectLst/>
                <a:latin typeface="Arial" pitchFamily="34" charset="0"/>
                <a:ea typeface="+mn-ea"/>
                <a:cs typeface="Arial" pitchFamily="34" charset="0"/>
              </a:rPr>
              <a:t> content that matches the path (unless otherwise specified). For this case, react router supplies us with the </a:t>
            </a:r>
            <a:r>
              <a:rPr lang="en-US" dirty="0"/>
              <a:t>Switch</a:t>
            </a:r>
            <a:r>
              <a:rPr lang="en-US" sz="1000" b="0" i="0" kern="1200" dirty="0">
                <a:solidFill>
                  <a:schemeClr val="tx1"/>
                </a:solidFill>
                <a:effectLst/>
                <a:latin typeface="Arial" pitchFamily="34" charset="0"/>
                <a:ea typeface="+mn-ea"/>
                <a:cs typeface="Arial" pitchFamily="34" charset="0"/>
              </a:rPr>
              <a:t> component.</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The </a:t>
            </a:r>
            <a:r>
              <a:rPr lang="en-US" dirty="0"/>
              <a:t>&lt;Switch /&gt;</a:t>
            </a:r>
            <a:r>
              <a:rPr lang="en-US" sz="1000" b="0" i="0" kern="1200" dirty="0">
                <a:solidFill>
                  <a:schemeClr val="tx1"/>
                </a:solidFill>
                <a:effectLst/>
                <a:latin typeface="Arial" pitchFamily="34" charset="0"/>
                <a:ea typeface="+mn-ea"/>
                <a:cs typeface="Arial" pitchFamily="34" charset="0"/>
              </a:rPr>
              <a:t> component will </a:t>
            </a:r>
            <a:r>
              <a:rPr lang="en-US" sz="1000" b="0" i="1" kern="1200" dirty="0">
                <a:solidFill>
                  <a:schemeClr val="tx1"/>
                </a:solidFill>
                <a:effectLst/>
                <a:latin typeface="Arial" pitchFamily="34" charset="0"/>
                <a:ea typeface="+mn-ea"/>
                <a:cs typeface="Arial" pitchFamily="34" charset="0"/>
              </a:rPr>
              <a:t>only render the first matching route</a:t>
            </a:r>
            <a:r>
              <a:rPr lang="en-US" sz="1000" b="0" i="0" kern="1200" dirty="0">
                <a:solidFill>
                  <a:schemeClr val="tx1"/>
                </a:solidFill>
                <a:effectLst/>
                <a:latin typeface="Arial" pitchFamily="34" charset="0"/>
                <a:ea typeface="+mn-ea"/>
                <a:cs typeface="Arial" pitchFamily="34" charset="0"/>
              </a:rPr>
              <a:t> it finds. Let's update our component to use the </a:t>
            </a:r>
            <a:r>
              <a:rPr lang="en-US" dirty="0"/>
              <a:t>Switch</a:t>
            </a:r>
            <a:r>
              <a:rPr lang="en-US" sz="1000" b="0" i="0" kern="1200" dirty="0">
                <a:solidFill>
                  <a:schemeClr val="tx1"/>
                </a:solidFill>
                <a:effectLst/>
                <a:latin typeface="Arial" pitchFamily="34" charset="0"/>
                <a:ea typeface="+mn-ea"/>
                <a:cs typeface="Arial" pitchFamily="34" charset="0"/>
              </a:rPr>
              <a:t> component. As react router will try to render </a:t>
            </a:r>
            <a:r>
              <a:rPr lang="en-US" sz="1000" b="0" i="1" kern="1200" dirty="0">
                <a:solidFill>
                  <a:schemeClr val="tx1"/>
                </a:solidFill>
                <a:effectLst/>
                <a:latin typeface="Arial" pitchFamily="34" charset="0"/>
                <a:ea typeface="+mn-ea"/>
                <a:cs typeface="Arial" pitchFamily="34" charset="0"/>
              </a:rPr>
              <a:t>both</a:t>
            </a:r>
            <a:r>
              <a:rPr lang="en-US" sz="1000" b="0" i="0" kern="1200" dirty="0">
                <a:solidFill>
                  <a:schemeClr val="tx1"/>
                </a:solidFill>
                <a:effectLst/>
                <a:latin typeface="Arial" pitchFamily="34" charset="0"/>
                <a:ea typeface="+mn-ea"/>
                <a:cs typeface="Arial" pitchFamily="34" charset="0"/>
              </a:rPr>
              <a:t> components, we'll need to specify that we only want an </a:t>
            </a:r>
            <a:r>
              <a:rPr lang="en-US" dirty="0"/>
              <a:t>exact</a:t>
            </a:r>
            <a:r>
              <a:rPr lang="en-US" sz="1000" b="0" i="0" kern="1200" dirty="0">
                <a:solidFill>
                  <a:schemeClr val="tx1"/>
                </a:solidFill>
                <a:effectLst/>
                <a:latin typeface="Arial" pitchFamily="34" charset="0"/>
                <a:ea typeface="+mn-ea"/>
                <a:cs typeface="Arial" pitchFamily="34" charset="0"/>
              </a:rPr>
              <a:t> match on the root component.</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If any</a:t>
            </a:r>
            <a:r>
              <a:rPr lang="en-US" sz="1000" b="0" i="0" kern="1200" baseline="0" dirty="0">
                <a:solidFill>
                  <a:schemeClr val="tx1"/>
                </a:solidFill>
                <a:effectLst/>
                <a:latin typeface="Arial" pitchFamily="34" charset="0"/>
                <a:ea typeface="+mn-ea"/>
                <a:cs typeface="Arial" pitchFamily="34" charset="0"/>
              </a:rPr>
              <a:t> error thrown in code when using Switch , import Switch from react-router-dom.</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React router 4.x introduced some breaking changes, you'll need to import Switch from </a:t>
            </a:r>
            <a:r>
              <a:rPr lang="en-US" dirty="0"/>
              <a:t>react-router-</a:t>
            </a:r>
            <a:r>
              <a:rPr lang="en-US" dirty="0" err="1"/>
              <a:t>dom</a:t>
            </a:r>
            <a:r>
              <a:rPr lang="en-US" sz="1000" b="0" i="0" kern="1200" dirty="0">
                <a:solidFill>
                  <a:schemeClr val="tx1"/>
                </a:solidFill>
                <a:effectLst/>
                <a:latin typeface="Arial" pitchFamily="34" charset="0"/>
                <a:ea typeface="+mn-ea"/>
                <a:cs typeface="Arial" pitchFamily="34" charset="0"/>
              </a:rPr>
              <a:t>:</a:t>
            </a:r>
          </a:p>
          <a:p>
            <a:endParaRPr lang="en-US" sz="1000" b="0" i="0" kern="1200" dirty="0">
              <a:solidFill>
                <a:schemeClr val="tx1"/>
              </a:solidFill>
              <a:effectLst/>
              <a:latin typeface="Arial" pitchFamily="34" charset="0"/>
              <a:ea typeface="+mn-ea"/>
              <a:cs typeface="Arial" pitchFamily="34" charset="0"/>
            </a:endParaRPr>
          </a:p>
          <a:p>
            <a:endParaRPr lang="en-US" sz="1000" b="0" i="0" kern="1200" dirty="0">
              <a:solidFill>
                <a:schemeClr val="tx1"/>
              </a:solidFill>
              <a:effectLst/>
              <a:latin typeface="Arial" pitchFamily="34" charset="0"/>
              <a:ea typeface="+mn-ea"/>
              <a:cs typeface="Arial" pitchFamily="34" charset="0"/>
            </a:endParaRP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Advanced : </a:t>
            </a:r>
          </a:p>
          <a:p>
            <a:r>
              <a:rPr lang="en-US" sz="1000" b="0" i="0" kern="1200" dirty="0">
                <a:solidFill>
                  <a:schemeClr val="tx1"/>
                </a:solidFill>
                <a:effectLst/>
                <a:latin typeface="Arial" pitchFamily="34" charset="0"/>
                <a:ea typeface="+mn-ea"/>
                <a:cs typeface="Arial" pitchFamily="34" charset="0"/>
              </a:rPr>
              <a:t>Routing with render</a:t>
            </a:r>
            <a:r>
              <a:rPr lang="en-US" sz="1000" b="0" i="0" kern="1200" baseline="0" dirty="0">
                <a:solidFill>
                  <a:schemeClr val="tx1"/>
                </a:solidFill>
                <a:effectLst/>
                <a:latin typeface="Arial" pitchFamily="34" charset="0"/>
                <a:ea typeface="+mn-ea"/>
                <a:cs typeface="Arial" pitchFamily="34" charset="0"/>
              </a:rPr>
              <a:t> prop:</a:t>
            </a:r>
          </a:p>
          <a:p>
            <a:endParaRPr lang="en-US" sz="1000" b="0" i="0" kern="1200" baseline="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The most powerful method of using a prop is called render. The render prop is expected to be a function that will be called with the match object along with the location and route configuration.</a:t>
            </a:r>
          </a:p>
          <a:p>
            <a:endParaRPr lang="en-US" sz="1000" b="0" i="0" kern="1200" dirty="0">
              <a:solidFill>
                <a:schemeClr val="tx1"/>
              </a:solidFill>
              <a:effectLst/>
              <a:latin typeface="Arial" pitchFamily="34" charset="0"/>
              <a:ea typeface="+mn-ea"/>
              <a:cs typeface="Arial" pitchFamily="34" charset="0"/>
            </a:endParaRPr>
          </a:p>
          <a:p>
            <a:r>
              <a:rPr lang="en-US" sz="1000" b="0" i="0" kern="1200" dirty="0">
                <a:solidFill>
                  <a:schemeClr val="tx1"/>
                </a:solidFill>
                <a:effectLst/>
                <a:latin typeface="Arial" pitchFamily="34" charset="0"/>
                <a:ea typeface="+mn-ea"/>
                <a:cs typeface="Arial" pitchFamily="34" charset="0"/>
              </a:rPr>
              <a:t>The render prop allows us to render </a:t>
            </a:r>
            <a:r>
              <a:rPr lang="en-US" sz="1000" b="0" i="1" kern="1200" dirty="0">
                <a:solidFill>
                  <a:schemeClr val="tx1"/>
                </a:solidFill>
                <a:effectLst/>
                <a:latin typeface="Arial" pitchFamily="34" charset="0"/>
                <a:ea typeface="+mn-ea"/>
                <a:cs typeface="Arial" pitchFamily="34" charset="0"/>
              </a:rPr>
              <a:t>whatever</a:t>
            </a:r>
            <a:r>
              <a:rPr lang="en-US" sz="1000" b="0" i="0" kern="1200" dirty="0">
                <a:solidFill>
                  <a:schemeClr val="tx1"/>
                </a:solidFill>
                <a:effectLst/>
                <a:latin typeface="Arial" pitchFamily="34" charset="0"/>
                <a:ea typeface="+mn-ea"/>
                <a:cs typeface="Arial" pitchFamily="34" charset="0"/>
              </a:rPr>
              <a:t> we want in a </a:t>
            </a:r>
            <a:r>
              <a:rPr lang="en-US" sz="1000" b="0" i="0" kern="1200" dirty="0" err="1">
                <a:solidFill>
                  <a:schemeClr val="tx1"/>
                </a:solidFill>
                <a:effectLst/>
                <a:latin typeface="Arial" pitchFamily="34" charset="0"/>
                <a:ea typeface="+mn-ea"/>
                <a:cs typeface="Arial" pitchFamily="34" charset="0"/>
              </a:rPr>
              <a:t>subroute</a:t>
            </a:r>
            <a:r>
              <a:rPr lang="en-US" sz="1000" b="0" i="0" kern="1200" dirty="0">
                <a:solidFill>
                  <a:schemeClr val="tx1"/>
                </a:solidFill>
                <a:effectLst/>
                <a:latin typeface="Arial" pitchFamily="34" charset="0"/>
                <a:ea typeface="+mn-ea"/>
                <a:cs typeface="Arial" pitchFamily="34" charset="0"/>
              </a:rPr>
              <a:t>, which includes rendering other routes</a:t>
            </a:r>
          </a:p>
          <a:p>
            <a:endParaRPr lang="en-US" sz="1000" b="0" i="0" kern="1200" dirty="0">
              <a:solidFill>
                <a:schemeClr val="tx1"/>
              </a:solidFill>
              <a:effectLst/>
              <a:latin typeface="Arial" pitchFamily="34" charset="0"/>
              <a:ea typeface="+mn-ea"/>
              <a:cs typeface="Arial" pitchFamily="34" charset="0"/>
            </a:endParaRPr>
          </a:p>
          <a:p>
            <a:endParaRPr lang="en-US" dirty="0"/>
          </a:p>
        </p:txBody>
      </p:sp>
    </p:spTree>
    <p:extLst>
      <p:ext uri="{BB962C8B-B14F-4D97-AF65-F5344CB8AC3E}">
        <p14:creationId xmlns:p14="http://schemas.microsoft.com/office/powerpoint/2010/main" val="33146840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8.emf"/><Relationship Id="rId5" Type="http://schemas.openxmlformats.org/officeDocument/2006/relationships/oleObject" Target="../embeddings/oleObject1.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8.emf"/><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tags" Target="../tags/tag8.xml"/><Relationship Id="rId7" Type="http://schemas.openxmlformats.org/officeDocument/2006/relationships/oleObject" Target="../embeddings/oleObject3.bin"/><Relationship Id="rId2" Type="http://schemas.openxmlformats.org/officeDocument/2006/relationships/tags" Target="../tags/tag7.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0.xml"/><Relationship Id="rId4"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999251906"/>
      </p:ext>
    </p:extLst>
  </p:cSld>
  <p:clrMapOvr>
    <a:masterClrMapping/>
  </p:clrMapOvr>
  <p:hf sldNum="0" hdr="0" dt="0"/>
  <p:extLst mod="1">
    <p:ext uri="{DCECCB84-F9BA-43D5-87BE-67443E8EF086}">
      <p15:sldGuideLst xmlns:p15="http://schemas.microsoft.com/office/powerpoint/2012/main">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535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BED4D731-14A5-4158-B245-8DDD87FF6DE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id="{F75B031B-5C69-4C3C-AB8F-4121747DCE28}"/>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1843716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2549"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796969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0225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6162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8567D75B-5423-48DB-8633-03391840D13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a:t>Click icon to add picture</a:t>
            </a:r>
            <a:endParaRPr lang="pt-PT" dirty="0"/>
          </a:p>
        </p:txBody>
      </p:sp>
      <p:sp>
        <p:nvSpPr>
          <p:cNvPr id="8"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id="{25FC8637-25BD-4C09-AF25-56B4243DAB3D}"/>
              </a:ext>
            </a:extLst>
          </p:cNvPr>
          <p:cNvSpPr/>
          <p:nvPr userDrawn="1"/>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id="{F376ABD1-4930-42EB-9A73-9A9C7C6BF2D3}"/>
              </a:ext>
            </a:extLst>
          </p:cNvPr>
          <p:cNvSpPr/>
          <p:nvPr userDrawn="1"/>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977041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6276"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090589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7300"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111816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721756"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4624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12">
            <a:extLst>
              <a:ext uri="{96DAC541-7B7A-43D3-8B79-37D633B846F1}">
                <asvg:svgBlip xmlns:asvg="http://schemas.microsoft.com/office/drawing/2016/SVG/main" r:embed="rId13"/>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927830679"/>
      </p:ext>
    </p:extLst>
  </p:cSld>
  <p:clrMap bg1="lt1" tx1="dk1" bg2="lt2" tx2="dk2" accent1="accent1" accent2="accent2" accent3="accent3" accent4="accent4" accent5="accent5" accent6="accent6" hlink="hlink" folHlink="folHlink"/>
  <p:sldLayoutIdLst>
    <p:sldLayoutId id="2147483853" r:id="rId1"/>
    <p:sldLayoutId id="2147483764" r:id="rId2"/>
    <p:sldLayoutId id="2147483809" r:id="rId3"/>
    <p:sldLayoutId id="2147483811" r:id="rId4"/>
    <p:sldLayoutId id="2147483812" r:id="rId5"/>
    <p:sldLayoutId id="2147483855" r:id="rId6"/>
    <p:sldLayoutId id="2147483856" r:id="rId7"/>
    <p:sldLayoutId id="2147483857" r:id="rId8"/>
    <p:sldLayoutId id="2147483858" r:id="rId9"/>
    <p:sldLayoutId id="2147483859" r:id="rId10"/>
  </p:sldLayoutIdLst>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hyperlink" Target="http://redux.js.org/"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redux.js.org/basics/actions"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chrome.google.com/webstore/detail/redux-devtools/lmhkpmbekcpmknklioeibfkpmmfibljd/related?hl=en"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hyperlink" Target="https://github.com/gaearon/redux-devtools" TargetMode="External"/><Relationship Id="rId5" Type="http://schemas.openxmlformats.org/officeDocument/2006/relationships/hyperlink" Target="https://github.com/reactjs/react-router" TargetMode="External"/><Relationship Id="rId4" Type="http://schemas.openxmlformats.org/officeDocument/2006/relationships/hyperlink" Target="https://github.com/reactjs/redux"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3068961"/>
            <a:ext cx="5388753" cy="720725"/>
          </a:xfrm>
        </p:spPr>
        <p:txBody>
          <a:bodyPr>
            <a:normAutofit/>
          </a:bodyPr>
          <a:lstStyle/>
          <a:p>
            <a:pPr lvl="0"/>
            <a:r>
              <a:rPr lang="en-US" sz="3200" dirty="0"/>
              <a:t>Routing , Redux</a:t>
            </a:r>
          </a:p>
        </p:txBody>
      </p:sp>
      <p:sp>
        <p:nvSpPr>
          <p:cNvPr id="12" name="Subtitle 11"/>
          <p:cNvSpPr>
            <a:spLocks noGrp="1"/>
          </p:cNvSpPr>
          <p:nvPr>
            <p:ph type="subTitle" idx="1"/>
          </p:nvPr>
        </p:nvSpPr>
        <p:spPr/>
        <p:txBody>
          <a:bodyPr>
            <a:normAutofit/>
          </a:bodyPr>
          <a:lstStyle/>
          <a:p>
            <a:r>
              <a:rPr lang="en-US" sz="2000" b="0" dirty="0"/>
              <a:t>Lesson 06</a:t>
            </a:r>
          </a:p>
        </p:txBody>
      </p:sp>
      <p:pic>
        <p:nvPicPr>
          <p:cNvPr id="4" name="Picture 2" descr="https://scotch.io/wp-content/uploads/2014/10/learning-react-getting-start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55755" y="686634"/>
            <a:ext cx="329184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737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516" y="483649"/>
            <a:ext cx="8845484" cy="6469887"/>
          </a:xfrm>
        </p:spPr>
        <p:txBody>
          <a:bodyPr/>
          <a:lstStyle/>
          <a:p>
            <a:r>
              <a:rPr lang="en-US" dirty="0"/>
              <a:t>Component are used to define the </a:t>
            </a:r>
            <a:r>
              <a:rPr lang="en-US" i="1" dirty="0"/>
              <a:t>root</a:t>
            </a:r>
            <a:r>
              <a:rPr lang="en-US" dirty="0"/>
              <a:t> </a:t>
            </a:r>
          </a:p>
          <a:p>
            <a:r>
              <a:rPr lang="en-US" dirty="0"/>
              <a:t>	</a:t>
            </a:r>
          </a:p>
          <a:p>
            <a:pPr marL="285750" indent="-285750">
              <a:buFont typeface="Arial" panose="020B0604020202020204" pitchFamily="34" charset="0"/>
              <a:buChar char="•"/>
            </a:pPr>
            <a:r>
              <a:rPr lang="en-US" dirty="0"/>
              <a:t>&lt;</a:t>
            </a:r>
            <a:r>
              <a:rPr lang="en-US" dirty="0" err="1"/>
              <a:t>BrowserRouter</a:t>
            </a:r>
            <a:r>
              <a:rPr lang="en-US" dirty="0"/>
              <a:t>&gt;</a:t>
            </a:r>
          </a:p>
          <a:p>
            <a:pPr marL="285750" indent="-285750">
              <a:buFont typeface="Arial" panose="020B0604020202020204" pitchFamily="34" charset="0"/>
              <a:buChar char="•"/>
            </a:pPr>
            <a:r>
              <a:rPr lang="en-US" dirty="0"/>
              <a:t>&lt;Router&gt;</a:t>
            </a:r>
          </a:p>
          <a:p>
            <a:endParaRPr lang="en-US" dirty="0"/>
          </a:p>
          <a:p>
            <a:r>
              <a:rPr lang="en-US" dirty="0"/>
              <a:t>&lt;</a:t>
            </a:r>
            <a:r>
              <a:rPr lang="en-US" dirty="0" err="1"/>
              <a:t>BrowserRouter</a:t>
            </a:r>
            <a:r>
              <a:rPr lang="en-US" dirty="0"/>
              <a:t> /&gt; component is the component where React will replace it's children on a per-route basis.</a:t>
            </a:r>
          </a:p>
          <a:p>
            <a:endParaRPr lang="en-US" dirty="0"/>
          </a:p>
          <a:p>
            <a:r>
              <a:rPr lang="en-US" dirty="0"/>
              <a:t>&lt;Route /&gt; component to create a route available at a specific location available at a </a:t>
            </a:r>
            <a:r>
              <a:rPr lang="en-US" dirty="0" err="1"/>
              <a:t>url</a:t>
            </a:r>
            <a:r>
              <a:rPr lang="en-US" dirty="0"/>
              <a:t>.</a:t>
            </a:r>
          </a:p>
          <a:p>
            <a:endParaRPr lang="en-US" dirty="0"/>
          </a:p>
          <a:p>
            <a:r>
              <a:rPr lang="en-US" dirty="0"/>
              <a:t>	 (The &lt;Route /&gt; component is mounted at page URLs that match a particular route set up in the route's configuration props.)</a:t>
            </a:r>
          </a:p>
          <a:p>
            <a:endParaRPr lang="en-US" dirty="0"/>
          </a:p>
          <a:p>
            <a:r>
              <a:rPr lang="en-US" dirty="0"/>
              <a:t>To define a route, we'll use the &lt;Route /&gt; component export from react-router and pass it a few props:</a:t>
            </a:r>
          </a:p>
          <a:p>
            <a:endParaRPr lang="en-US" dirty="0"/>
          </a:p>
          <a:p>
            <a:pPr marL="285750" indent="-285750">
              <a:buFont typeface="Arial" panose="020B0604020202020204" pitchFamily="34" charset="0"/>
              <a:buChar char="•"/>
            </a:pPr>
            <a:r>
              <a:rPr lang="en-US" dirty="0"/>
              <a:t>	path - The path for the route to be active</a:t>
            </a:r>
          </a:p>
          <a:p>
            <a:pPr marL="285750" indent="-285750">
              <a:buFont typeface="Arial" panose="020B0604020202020204" pitchFamily="34" charset="0"/>
              <a:buChar char="•"/>
            </a:pPr>
            <a:r>
              <a:rPr lang="en-US" dirty="0"/>
              <a:t>	component - The component that defines the view of the route</a:t>
            </a:r>
          </a:p>
          <a:p>
            <a:pPr marL="285750" indent="-285750">
              <a:buFont typeface="Arial" panose="020B0604020202020204" pitchFamily="34" charset="0"/>
              <a:buChar char="•"/>
            </a:pPr>
            <a:endParaRPr lang="en-US" dirty="0"/>
          </a:p>
          <a:p>
            <a:r>
              <a:rPr lang="en-US" dirty="0">
                <a:latin typeface="Arial" pitchFamily="34" charset="0"/>
                <a:cs typeface="Arial" pitchFamily="34" charset="0"/>
              </a:rPr>
              <a:t>The &lt;Link /&gt; component requires a prop called to </a:t>
            </a:r>
            <a:r>
              <a:rPr lang="en-US" dirty="0" err="1">
                <a:latin typeface="Arial" pitchFamily="34" charset="0"/>
                <a:cs typeface="Arial" pitchFamily="34" charset="0"/>
              </a:rPr>
              <a:t>to</a:t>
            </a:r>
            <a:r>
              <a:rPr lang="en-US" dirty="0">
                <a:latin typeface="Arial" pitchFamily="34" charset="0"/>
                <a:cs typeface="Arial" pitchFamily="34" charset="0"/>
              </a:rPr>
              <a:t> point to the client-side route where we want to render.</a:t>
            </a:r>
          </a:p>
          <a:p>
            <a:endParaRPr lang="en-US" dirty="0">
              <a:latin typeface="Arial" pitchFamily="34" charset="0"/>
              <a:cs typeface="Arial" pitchFamily="34" charset="0"/>
            </a:endParaRPr>
          </a:p>
          <a:p>
            <a:r>
              <a:rPr lang="en-US" dirty="0">
                <a:latin typeface="Arial" pitchFamily="34" charset="0"/>
                <a:cs typeface="Arial" pitchFamily="34" charset="0"/>
              </a:rPr>
              <a:t>The </a:t>
            </a:r>
            <a:r>
              <a:rPr lang="en-US" dirty="0"/>
              <a:t>&lt;Switch /&gt;</a:t>
            </a:r>
            <a:r>
              <a:rPr lang="en-US" dirty="0">
                <a:latin typeface="Arial" pitchFamily="34" charset="0"/>
                <a:cs typeface="Arial" pitchFamily="34" charset="0"/>
              </a:rPr>
              <a:t> component will </a:t>
            </a:r>
            <a:r>
              <a:rPr lang="en-US" i="1" dirty="0">
                <a:latin typeface="Arial" pitchFamily="34" charset="0"/>
                <a:cs typeface="Arial" pitchFamily="34" charset="0"/>
              </a:rPr>
              <a:t>only render the first matching route</a:t>
            </a:r>
            <a:r>
              <a:rPr lang="en-US" dirty="0">
                <a:latin typeface="Arial" pitchFamily="34" charset="0"/>
                <a:cs typeface="Arial" pitchFamily="34" charset="0"/>
              </a:rPr>
              <a:t> it finds. </a:t>
            </a:r>
            <a:endParaRPr lang="en-US" dirty="0"/>
          </a:p>
        </p:txBody>
      </p:sp>
      <p:sp>
        <p:nvSpPr>
          <p:cNvPr id="4" name="Title 1"/>
          <p:cNvSpPr>
            <a:spLocks noGrp="1"/>
          </p:cNvSpPr>
          <p:nvPr>
            <p:ph type="title"/>
          </p:nvPr>
        </p:nvSpPr>
        <p:spPr>
          <a:xfrm>
            <a:off x="309801" y="58774"/>
            <a:ext cx="8312649" cy="345477"/>
          </a:xfrm>
        </p:spPr>
        <p:txBody>
          <a:bodyPr>
            <a:normAutofit/>
          </a:bodyPr>
          <a:lstStyle/>
          <a:p>
            <a:r>
              <a:rPr lang="en-US" dirty="0"/>
              <a:t>Navigating with react Route:</a:t>
            </a:r>
          </a:p>
        </p:txBody>
      </p:sp>
    </p:spTree>
    <p:extLst>
      <p:ext uri="{BB962C8B-B14F-4D97-AF65-F5344CB8AC3E}">
        <p14:creationId xmlns:p14="http://schemas.microsoft.com/office/powerpoint/2010/main" val="1745914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endParaRPr lang="en-US" sz="2400" dirty="0"/>
          </a:p>
        </p:txBody>
      </p:sp>
      <p:sp>
        <p:nvSpPr>
          <p:cNvPr id="2" name="Content Placeholder 1"/>
          <p:cNvSpPr>
            <a:spLocks noGrp="1"/>
          </p:cNvSpPr>
          <p:nvPr>
            <p:ph idx="1"/>
          </p:nvPr>
        </p:nvSpPr>
        <p:spPr/>
        <p:txBody>
          <a:bodyPr/>
          <a:lstStyle/>
          <a:p>
            <a:r>
              <a:rPr lang="en-US" dirty="0"/>
              <a:t>React Router</a:t>
            </a:r>
          </a:p>
          <a:p>
            <a:endParaRPr lang="en-US" dirty="0"/>
          </a:p>
          <a:p>
            <a:r>
              <a:rPr lang="en-US" dirty="0"/>
              <a:t>	react-create-route</a:t>
            </a:r>
          </a:p>
          <a:p>
            <a:r>
              <a:rPr lang="en-US" dirty="0"/>
              <a:t>	react-create-route-with-props</a:t>
            </a:r>
          </a:p>
        </p:txBody>
      </p:sp>
    </p:spTree>
    <p:extLst>
      <p:ext uri="{BB962C8B-B14F-4D97-AF65-F5344CB8AC3E}">
        <p14:creationId xmlns:p14="http://schemas.microsoft.com/office/powerpoint/2010/main" val="2947743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09801" y="99954"/>
            <a:ext cx="8312649" cy="506222"/>
          </a:xfrm>
        </p:spPr>
        <p:txBody>
          <a:bodyPr>
            <a:normAutofit/>
          </a:bodyPr>
          <a:lstStyle/>
          <a:p>
            <a:r>
              <a:rPr lang="en-US" dirty="0"/>
              <a:t>Redux</a:t>
            </a:r>
          </a:p>
        </p:txBody>
      </p:sp>
      <p:sp>
        <p:nvSpPr>
          <p:cNvPr id="5" name="Content Placeholder 5"/>
          <p:cNvSpPr>
            <a:spLocks noGrp="1"/>
          </p:cNvSpPr>
          <p:nvPr>
            <p:ph idx="1"/>
          </p:nvPr>
        </p:nvSpPr>
        <p:spPr>
          <a:xfrm>
            <a:off x="277968" y="480880"/>
            <a:ext cx="8642284" cy="6217872"/>
          </a:xfrm>
        </p:spPr>
        <p:txBody>
          <a:bodyPr>
            <a:noAutofit/>
          </a:bodyPr>
          <a:lstStyle/>
          <a:p>
            <a:pPr algn="just">
              <a:lnSpc>
                <a:spcPct val="150000"/>
              </a:lnSpc>
            </a:pPr>
            <a:r>
              <a:rPr lang="en-US" u="sng" dirty="0">
                <a:hlinkClick r:id="rId3"/>
              </a:rPr>
              <a:t>Redux</a:t>
            </a:r>
            <a:r>
              <a:rPr lang="en-US" dirty="0"/>
              <a:t> is a state management library </a:t>
            </a:r>
          </a:p>
          <a:p>
            <a:pPr algn="just">
              <a:lnSpc>
                <a:spcPct val="150000"/>
              </a:lnSpc>
            </a:pPr>
            <a:r>
              <a:rPr lang="en-US" dirty="0"/>
              <a:t>Redux lets us connect directly to application state from any part of your app.</a:t>
            </a:r>
          </a:p>
          <a:p>
            <a:pPr algn="just">
              <a:lnSpc>
                <a:spcPct val="150000"/>
              </a:lnSpc>
            </a:pPr>
            <a:r>
              <a:rPr lang="en-US" dirty="0"/>
              <a:t>It also allows you manipulate application state from anywhere in your app. For above statement to work properly , Redux requires that your app should have a </a:t>
            </a:r>
            <a:r>
              <a:rPr lang="en-US" i="1" dirty="0"/>
              <a:t>single</a:t>
            </a:r>
            <a:r>
              <a:rPr lang="en-US" dirty="0"/>
              <a:t> data store.</a:t>
            </a:r>
          </a:p>
          <a:p>
            <a:pPr algn="just">
              <a:lnSpc>
                <a:spcPct val="150000"/>
              </a:lnSpc>
            </a:pPr>
            <a:r>
              <a:rPr lang="en-US" dirty="0"/>
              <a:t>To set up Redux inside of our app :</a:t>
            </a:r>
          </a:p>
          <a:p>
            <a:pPr marL="628650" lvl="2" indent="-285750"/>
            <a:r>
              <a:rPr lang="en-US" dirty="0"/>
              <a:t>Define reducers</a:t>
            </a:r>
          </a:p>
          <a:p>
            <a:pPr marL="628650" lvl="2" indent="-285750"/>
            <a:r>
              <a:rPr lang="en-US" dirty="0"/>
              <a:t>Create a store</a:t>
            </a:r>
          </a:p>
          <a:p>
            <a:pPr marL="628650" lvl="2" indent="-285750"/>
            <a:r>
              <a:rPr lang="en-US" dirty="0"/>
              <a:t>Create action creators</a:t>
            </a:r>
          </a:p>
          <a:p>
            <a:pPr marL="628650" lvl="2" indent="-285750"/>
            <a:r>
              <a:rPr lang="en-US" dirty="0"/>
              <a:t>Tie the store to our React views</a:t>
            </a:r>
          </a:p>
          <a:p>
            <a:pPr marL="628650" lvl="2" indent="-285750"/>
            <a:r>
              <a:rPr lang="en-US" dirty="0"/>
              <a:t>Profit</a:t>
            </a:r>
          </a:p>
          <a:p>
            <a:pPr algn="just">
              <a:lnSpc>
                <a:spcPct val="150000"/>
              </a:lnSpc>
            </a:pPr>
            <a:r>
              <a:rPr lang="en-US" sz="1600" dirty="0"/>
              <a:t>For adding redux to application :</a:t>
            </a:r>
          </a:p>
          <a:p>
            <a:pPr marL="628650" lvl="2" indent="-285750"/>
            <a:r>
              <a:rPr lang="en-US" sz="1200" dirty="0"/>
              <a:t>	</a:t>
            </a:r>
            <a:r>
              <a:rPr lang="en-US" dirty="0"/>
              <a:t>Write a root reducer</a:t>
            </a:r>
          </a:p>
          <a:p>
            <a:pPr marL="628650" lvl="2" indent="-285750"/>
            <a:r>
              <a:rPr lang="en-US" dirty="0"/>
              <a:t>	Write </a:t>
            </a:r>
            <a:r>
              <a:rPr lang="en-US" dirty="0" err="1"/>
              <a:t>actionCreators</a:t>
            </a:r>
            <a:endParaRPr lang="en-US" dirty="0"/>
          </a:p>
          <a:p>
            <a:pPr marL="628650" lvl="2" indent="-285750"/>
            <a:r>
              <a:rPr lang="en-US" dirty="0"/>
              <a:t>	Configure the store with the </a:t>
            </a:r>
            <a:r>
              <a:rPr lang="en-US" dirty="0" err="1"/>
              <a:t>rootReducer</a:t>
            </a:r>
            <a:r>
              <a:rPr lang="en-US" dirty="0"/>
              <a:t>, the store, and the app</a:t>
            </a:r>
          </a:p>
          <a:p>
            <a:pPr marL="628650" lvl="2" indent="-285750"/>
            <a:r>
              <a:rPr lang="en-US" dirty="0"/>
              <a:t>	Connect the views to the </a:t>
            </a:r>
            <a:r>
              <a:rPr lang="en-US" dirty="0" err="1"/>
              <a:t>actionCreators</a:t>
            </a:r>
            <a:endParaRPr lang="en-US" dirty="0"/>
          </a:p>
          <a:p>
            <a:pPr algn="just">
              <a:lnSpc>
                <a:spcPct val="150000"/>
              </a:lnSpc>
            </a:pPr>
            <a:endParaRPr lang="en-US" sz="1600" dirty="0"/>
          </a:p>
        </p:txBody>
      </p:sp>
    </p:spTree>
    <p:extLst>
      <p:ext uri="{BB962C8B-B14F-4D97-AF65-F5344CB8AC3E}">
        <p14:creationId xmlns:p14="http://schemas.microsoft.com/office/powerpoint/2010/main" val="1629227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Group 74"/>
          <p:cNvGrpSpPr/>
          <p:nvPr/>
        </p:nvGrpSpPr>
        <p:grpSpPr>
          <a:xfrm>
            <a:off x="2510950" y="3454598"/>
            <a:ext cx="4506538" cy="3073794"/>
            <a:chOff x="2053750" y="1126066"/>
            <a:chExt cx="6082440" cy="4443220"/>
          </a:xfrm>
        </p:grpSpPr>
        <p:sp>
          <p:nvSpPr>
            <p:cNvPr id="9" name="Rectangle: Rounded Corners 8"/>
            <p:cNvSpPr/>
            <p:nvPr/>
          </p:nvSpPr>
          <p:spPr>
            <a:xfrm>
              <a:off x="2053750" y="2565319"/>
              <a:ext cx="1219408" cy="57758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00" dirty="0"/>
                <a:t>View / Browser</a:t>
              </a:r>
            </a:p>
          </p:txBody>
        </p:sp>
        <p:grpSp>
          <p:nvGrpSpPr>
            <p:cNvPr id="28" name="Group 27"/>
            <p:cNvGrpSpPr/>
            <p:nvPr/>
          </p:nvGrpSpPr>
          <p:grpSpPr>
            <a:xfrm>
              <a:off x="2053750" y="3142904"/>
              <a:ext cx="1103209" cy="1357563"/>
              <a:chOff x="2053750" y="3142904"/>
              <a:chExt cx="1103209" cy="1357563"/>
            </a:xfrm>
          </p:grpSpPr>
          <p:sp>
            <p:nvSpPr>
              <p:cNvPr id="8" name="TextBox 7"/>
              <p:cNvSpPr txBox="1"/>
              <p:nvPr/>
            </p:nvSpPr>
            <p:spPr>
              <a:xfrm>
                <a:off x="2053750" y="3653683"/>
                <a:ext cx="903396" cy="246221"/>
              </a:xfrm>
              <a:prstGeom prst="rect">
                <a:avLst/>
              </a:prstGeom>
              <a:noFill/>
            </p:spPr>
            <p:txBody>
              <a:bodyPr wrap="square" rtlCol="0">
                <a:spAutoFit/>
              </a:bodyPr>
              <a:lstStyle/>
              <a:p>
                <a:r>
                  <a:rPr lang="en-US" sz="1000" dirty="0"/>
                  <a:t>defines</a:t>
                </a:r>
              </a:p>
            </p:txBody>
          </p:sp>
          <p:cxnSp>
            <p:nvCxnSpPr>
              <p:cNvPr id="14" name="Straight Arrow Connector 13"/>
              <p:cNvCxnSpPr>
                <a:stCxn id="5" idx="1"/>
                <a:endCxn id="9" idx="2"/>
              </p:cNvCxnSpPr>
              <p:nvPr/>
            </p:nvCxnSpPr>
            <p:spPr>
              <a:xfrm flipH="1" flipV="1">
                <a:off x="2663454" y="3142904"/>
                <a:ext cx="493505" cy="135756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19" name="Flowchart: Magnetic Disk 18"/>
            <p:cNvSpPr/>
            <p:nvPr/>
          </p:nvSpPr>
          <p:spPr>
            <a:xfrm>
              <a:off x="6374210" y="4576306"/>
              <a:ext cx="1012613" cy="99298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Store</a:t>
              </a:r>
            </a:p>
          </p:txBody>
        </p:sp>
        <p:sp>
          <p:nvSpPr>
            <p:cNvPr id="22" name="Flowchart: Connector 21"/>
            <p:cNvSpPr/>
            <p:nvPr/>
          </p:nvSpPr>
          <p:spPr>
            <a:xfrm>
              <a:off x="4406900" y="1126066"/>
              <a:ext cx="1323024" cy="105833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Actions</a:t>
              </a:r>
            </a:p>
          </p:txBody>
        </p:sp>
        <p:sp>
          <p:nvSpPr>
            <p:cNvPr id="23" name="Dodecagon 22"/>
            <p:cNvSpPr/>
            <p:nvPr/>
          </p:nvSpPr>
          <p:spPr>
            <a:xfrm>
              <a:off x="6697888" y="2259750"/>
              <a:ext cx="1438302" cy="1220049"/>
            </a:xfrm>
            <a:prstGeom prst="dodecagon">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Reducers</a:t>
              </a:r>
            </a:p>
          </p:txBody>
        </p:sp>
        <p:cxnSp>
          <p:nvCxnSpPr>
            <p:cNvPr id="31" name="Straight Arrow Connector 30"/>
            <p:cNvCxnSpPr>
              <a:stCxn id="9" idx="0"/>
              <a:endCxn id="22" idx="2"/>
            </p:cNvCxnSpPr>
            <p:nvPr/>
          </p:nvCxnSpPr>
          <p:spPr>
            <a:xfrm flipV="1">
              <a:off x="2663455" y="1655233"/>
              <a:ext cx="1743445" cy="9100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9" idx="2"/>
              <a:endCxn id="6" idx="5"/>
            </p:cNvCxnSpPr>
            <p:nvPr/>
          </p:nvCxnSpPr>
          <p:spPr>
            <a:xfrm flipH="1" flipV="1">
              <a:off x="3701345" y="5047615"/>
              <a:ext cx="2672865" cy="251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3108641" y="4445673"/>
              <a:ext cx="947393" cy="997508"/>
              <a:chOff x="3108641" y="4445673"/>
              <a:chExt cx="947393" cy="997508"/>
            </a:xfrm>
          </p:grpSpPr>
          <p:grpSp>
            <p:nvGrpSpPr>
              <p:cNvPr id="26" name="Group 25"/>
              <p:cNvGrpSpPr/>
              <p:nvPr/>
            </p:nvGrpSpPr>
            <p:grpSpPr>
              <a:xfrm>
                <a:off x="3108641" y="4445673"/>
                <a:ext cx="947393" cy="648880"/>
                <a:chOff x="2733773" y="5035485"/>
                <a:chExt cx="947393" cy="648880"/>
              </a:xfrm>
            </p:grpSpPr>
            <p:sp>
              <p:nvSpPr>
                <p:cNvPr id="5" name="Oval 4"/>
                <p:cNvSpPr/>
                <p:nvPr/>
              </p:nvSpPr>
              <p:spPr>
                <a:xfrm>
                  <a:off x="2733773" y="5043341"/>
                  <a:ext cx="329938" cy="320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044857" y="5363853"/>
                  <a:ext cx="329938" cy="320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351228" y="5035485"/>
                  <a:ext cx="329938" cy="320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TextBox 44"/>
              <p:cNvSpPr txBox="1"/>
              <p:nvPr/>
            </p:nvSpPr>
            <p:spPr>
              <a:xfrm>
                <a:off x="3108641" y="5087265"/>
                <a:ext cx="822748" cy="355916"/>
              </a:xfrm>
              <a:prstGeom prst="rect">
                <a:avLst/>
              </a:prstGeom>
              <a:noFill/>
            </p:spPr>
            <p:txBody>
              <a:bodyPr wrap="square" rtlCol="0">
                <a:spAutoFit/>
              </a:bodyPr>
              <a:lstStyle/>
              <a:p>
                <a:r>
                  <a:rPr lang="en-US" sz="1000" dirty="0"/>
                  <a:t>State</a:t>
                </a:r>
              </a:p>
            </p:txBody>
          </p:sp>
        </p:grpSp>
        <p:sp>
          <p:nvSpPr>
            <p:cNvPr id="46" name="TextBox 45"/>
            <p:cNvSpPr txBox="1"/>
            <p:nvPr/>
          </p:nvSpPr>
          <p:spPr>
            <a:xfrm>
              <a:off x="4856851" y="4703576"/>
              <a:ext cx="916478" cy="276999"/>
            </a:xfrm>
            <a:prstGeom prst="rect">
              <a:avLst/>
            </a:prstGeom>
            <a:noFill/>
          </p:spPr>
          <p:txBody>
            <a:bodyPr wrap="square" rtlCol="0">
              <a:spAutoFit/>
            </a:bodyPr>
            <a:lstStyle/>
            <a:p>
              <a:r>
                <a:rPr lang="en-US" sz="1200" dirty="0"/>
                <a:t>holds</a:t>
              </a:r>
            </a:p>
          </p:txBody>
        </p:sp>
        <p:cxnSp>
          <p:nvCxnSpPr>
            <p:cNvPr id="49" name="Straight Arrow Connector 48"/>
            <p:cNvCxnSpPr>
              <a:stCxn id="23" idx="3"/>
              <a:endCxn id="19" idx="4"/>
            </p:cNvCxnSpPr>
            <p:nvPr/>
          </p:nvCxnSpPr>
          <p:spPr>
            <a:xfrm flipH="1">
              <a:off x="7386823" y="3316336"/>
              <a:ext cx="556660" cy="17564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103410" y="1318411"/>
              <a:ext cx="916478" cy="553999"/>
            </a:xfrm>
            <a:prstGeom prst="rect">
              <a:avLst/>
            </a:prstGeom>
            <a:noFill/>
            <a:ln w="12700">
              <a:noFill/>
            </a:ln>
          </p:spPr>
          <p:txBody>
            <a:bodyPr wrap="square" rtlCol="0">
              <a:spAutoFit/>
            </a:bodyPr>
            <a:lstStyle/>
            <a:p>
              <a:r>
                <a:rPr lang="en-US" sz="1000" dirty="0"/>
                <a:t>Sends  data to</a:t>
              </a:r>
            </a:p>
            <a:p>
              <a:endParaRPr lang="en-US" sz="1000" dirty="0"/>
            </a:p>
          </p:txBody>
        </p:sp>
        <p:cxnSp>
          <p:nvCxnSpPr>
            <p:cNvPr id="53" name="Straight Arrow Connector 52"/>
            <p:cNvCxnSpPr>
              <a:stCxn id="22" idx="6"/>
              <a:endCxn id="23" idx="10"/>
            </p:cNvCxnSpPr>
            <p:nvPr/>
          </p:nvCxnSpPr>
          <p:spPr>
            <a:xfrm>
              <a:off x="5729923" y="1655233"/>
              <a:ext cx="1494409" cy="60451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761570" y="3743636"/>
              <a:ext cx="1188059" cy="246221"/>
            </a:xfrm>
            <a:prstGeom prst="rect">
              <a:avLst/>
            </a:prstGeom>
            <a:noFill/>
            <a:ln w="12700">
              <a:noFill/>
            </a:ln>
          </p:spPr>
          <p:txBody>
            <a:bodyPr wrap="square" rtlCol="0">
              <a:spAutoFit/>
            </a:bodyPr>
            <a:lstStyle/>
            <a:p>
              <a:r>
                <a:rPr lang="en-US" sz="1000" dirty="0"/>
                <a:t>updates</a:t>
              </a:r>
            </a:p>
          </p:txBody>
        </p:sp>
        <p:sp>
          <p:nvSpPr>
            <p:cNvPr id="56" name="TextBox 55"/>
            <p:cNvSpPr txBox="1"/>
            <p:nvPr/>
          </p:nvSpPr>
          <p:spPr>
            <a:xfrm>
              <a:off x="2821274" y="1623045"/>
              <a:ext cx="916478" cy="246221"/>
            </a:xfrm>
            <a:prstGeom prst="rect">
              <a:avLst/>
            </a:prstGeom>
            <a:noFill/>
            <a:ln w="12700">
              <a:noFill/>
            </a:ln>
          </p:spPr>
          <p:txBody>
            <a:bodyPr wrap="square" rtlCol="0">
              <a:spAutoFit/>
            </a:bodyPr>
            <a:lstStyle/>
            <a:p>
              <a:r>
                <a:rPr lang="en-US" sz="1000" dirty="0"/>
                <a:t>triggers</a:t>
              </a:r>
            </a:p>
          </p:txBody>
        </p:sp>
      </p:grpSp>
      <p:sp>
        <p:nvSpPr>
          <p:cNvPr id="84" name="Rectangle 83"/>
          <p:cNvSpPr/>
          <p:nvPr/>
        </p:nvSpPr>
        <p:spPr>
          <a:xfrm>
            <a:off x="1517567" y="1154044"/>
            <a:ext cx="4572000" cy="1754326"/>
          </a:xfrm>
          <a:prstGeom prst="rect">
            <a:avLst/>
          </a:prstGeom>
        </p:spPr>
        <p:txBody>
          <a:bodyPr>
            <a:spAutoFit/>
          </a:bodyPr>
          <a:lstStyle/>
          <a:p>
            <a:r>
              <a:rPr lang="en-US" dirty="0"/>
              <a:t>Redux has following Components:</a:t>
            </a:r>
          </a:p>
          <a:p>
            <a:endParaRPr lang="en-US" dirty="0"/>
          </a:p>
          <a:p>
            <a:pPr>
              <a:buFont typeface="Arial" panose="020B0604020202020204" pitchFamily="34" charset="0"/>
              <a:buChar char="•"/>
            </a:pPr>
            <a:r>
              <a:rPr lang="en-US" dirty="0"/>
              <a:t>Actions</a:t>
            </a:r>
          </a:p>
          <a:p>
            <a:pPr>
              <a:buFont typeface="Arial" panose="020B0604020202020204" pitchFamily="34" charset="0"/>
              <a:buChar char="•"/>
            </a:pPr>
            <a:r>
              <a:rPr lang="en-US" dirty="0"/>
              <a:t>Reducers</a:t>
            </a:r>
          </a:p>
          <a:p>
            <a:pPr>
              <a:buFont typeface="Arial" panose="020B0604020202020204" pitchFamily="34" charset="0"/>
              <a:buChar char="•"/>
            </a:pPr>
            <a:r>
              <a:rPr lang="en-US" dirty="0"/>
              <a:t>Store</a:t>
            </a:r>
          </a:p>
          <a:p>
            <a:pPr>
              <a:buFont typeface="Arial" panose="020B0604020202020204" pitchFamily="34" charset="0"/>
              <a:buChar char="•"/>
            </a:pPr>
            <a:r>
              <a:rPr lang="en-US" dirty="0"/>
              <a:t>Data Flow</a:t>
            </a:r>
          </a:p>
        </p:txBody>
      </p:sp>
    </p:spTree>
    <p:extLst>
      <p:ext uri="{BB962C8B-B14F-4D97-AF65-F5344CB8AC3E}">
        <p14:creationId xmlns:p14="http://schemas.microsoft.com/office/powerpoint/2010/main" val="2212203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ChangeArrowheads="1"/>
          </p:cNvSpPr>
          <p:nvPr/>
        </p:nvSpPr>
        <p:spPr bwMode="auto">
          <a:xfrm>
            <a:off x="202018" y="2094338"/>
            <a:ext cx="9680" cy="276999"/>
          </a:xfrm>
          <a:prstGeom prst="rect">
            <a:avLst/>
          </a:prstGeom>
          <a:solidFill>
            <a:srgbClr val="F7F8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761" tIns="0" rIns="4761"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p:cNvSpPr txBox="1"/>
          <p:nvPr/>
        </p:nvSpPr>
        <p:spPr>
          <a:xfrm>
            <a:off x="404037" y="467833"/>
            <a:ext cx="8102010" cy="1200329"/>
          </a:xfrm>
          <a:prstGeom prst="rect">
            <a:avLst/>
          </a:prstGeom>
          <a:noFill/>
        </p:spPr>
        <p:txBody>
          <a:bodyPr wrap="square" rtlCol="0">
            <a:spAutoFit/>
          </a:bodyPr>
          <a:lstStyle/>
          <a:p>
            <a:r>
              <a:rPr lang="en-US" altLang="en-US" b="1" dirty="0">
                <a:solidFill>
                  <a:srgbClr val="3B454E"/>
                </a:solidFill>
                <a:latin typeface="Roboto"/>
              </a:rPr>
              <a:t>Actions</a:t>
            </a:r>
            <a:r>
              <a:rPr lang="en-US" altLang="en-US" dirty="0">
                <a:solidFill>
                  <a:srgbClr val="3B454E"/>
                </a:solidFill>
                <a:latin typeface="Roboto"/>
              </a:rPr>
              <a:t> are payloads of information that send data from your application to your store. They are the </a:t>
            </a:r>
            <a:r>
              <a:rPr lang="en-US" altLang="en-US" i="1" dirty="0">
                <a:solidFill>
                  <a:srgbClr val="3B454E"/>
                </a:solidFill>
                <a:latin typeface="Roboto"/>
              </a:rPr>
              <a:t>only</a:t>
            </a:r>
            <a:r>
              <a:rPr lang="en-US" altLang="en-US" dirty="0">
                <a:solidFill>
                  <a:srgbClr val="3B454E"/>
                </a:solidFill>
                <a:latin typeface="Roboto"/>
              </a:rPr>
              <a:t> source of information for the store. You send them to the store using </a:t>
            </a:r>
            <a:r>
              <a:rPr lang="en-US" altLang="en-US" dirty="0" err="1">
                <a:solidFill>
                  <a:srgbClr val="3B454E"/>
                </a:solidFill>
                <a:latin typeface="Roboto"/>
              </a:rPr>
              <a:t>store.dispatch</a:t>
            </a:r>
            <a:r>
              <a:rPr lang="en-US" altLang="en-US" dirty="0">
                <a:solidFill>
                  <a:srgbClr val="3B454E"/>
                </a:solidFill>
                <a:latin typeface="Roboto"/>
              </a:rPr>
              <a:t>();</a:t>
            </a:r>
            <a:endParaRPr lang="en-US" altLang="en-US" sz="2800" dirty="0">
              <a:latin typeface="Arial" panose="020B0604020202020204" pitchFamily="34" charset="0"/>
            </a:endParaRPr>
          </a:p>
          <a:p>
            <a:endParaRPr lang="en-US" dirty="0"/>
          </a:p>
        </p:txBody>
      </p:sp>
      <p:sp>
        <p:nvSpPr>
          <p:cNvPr id="9" name="Rectangle 8"/>
          <p:cNvSpPr/>
          <p:nvPr/>
        </p:nvSpPr>
        <p:spPr>
          <a:xfrm>
            <a:off x="404037" y="1494173"/>
            <a:ext cx="8102010" cy="923330"/>
          </a:xfrm>
          <a:prstGeom prst="rect">
            <a:avLst/>
          </a:prstGeom>
        </p:spPr>
        <p:txBody>
          <a:bodyPr wrap="square">
            <a:spAutoFit/>
          </a:bodyPr>
          <a:lstStyle/>
          <a:p>
            <a:r>
              <a:rPr lang="en-US" b="1" dirty="0">
                <a:solidFill>
                  <a:srgbClr val="3B454E"/>
                </a:solidFill>
                <a:latin typeface="Roboto"/>
              </a:rPr>
              <a:t>Reducers</a:t>
            </a:r>
            <a:r>
              <a:rPr lang="en-US" dirty="0">
                <a:solidFill>
                  <a:srgbClr val="3B454E"/>
                </a:solidFill>
                <a:latin typeface="Roboto"/>
              </a:rPr>
              <a:t> specify how the application's state changes in response to </a:t>
            </a:r>
            <a:r>
              <a:rPr lang="en-US" dirty="0">
                <a:solidFill>
                  <a:srgbClr val="744CBC"/>
                </a:solidFill>
                <a:latin typeface="Roboto"/>
                <a:hlinkClick r:id="rId3"/>
              </a:rPr>
              <a:t>actions</a:t>
            </a:r>
            <a:r>
              <a:rPr lang="en-US" dirty="0">
                <a:solidFill>
                  <a:srgbClr val="3B454E"/>
                </a:solidFill>
                <a:latin typeface="Roboto"/>
              </a:rPr>
              <a:t> sent to the store. Remember that actions only describe </a:t>
            </a:r>
            <a:r>
              <a:rPr lang="en-US" i="1" dirty="0">
                <a:solidFill>
                  <a:srgbClr val="3B454E"/>
                </a:solidFill>
                <a:latin typeface="Roboto"/>
              </a:rPr>
              <a:t>what happened</a:t>
            </a:r>
            <a:r>
              <a:rPr lang="en-US" dirty="0">
                <a:solidFill>
                  <a:srgbClr val="3B454E"/>
                </a:solidFill>
                <a:latin typeface="Roboto"/>
              </a:rPr>
              <a:t>, but don't describe how the application's state changes.</a:t>
            </a:r>
            <a:endParaRPr lang="en-US" dirty="0"/>
          </a:p>
        </p:txBody>
      </p:sp>
      <p:sp>
        <p:nvSpPr>
          <p:cNvPr id="10" name="Rectangle 4"/>
          <p:cNvSpPr>
            <a:spLocks noChangeArrowheads="1"/>
          </p:cNvSpPr>
          <p:nvPr/>
        </p:nvSpPr>
        <p:spPr bwMode="auto">
          <a:xfrm>
            <a:off x="0" y="90100"/>
            <a:ext cx="9680" cy="276999"/>
          </a:xfrm>
          <a:prstGeom prst="rect">
            <a:avLst/>
          </a:prstGeom>
          <a:solidFill>
            <a:srgbClr val="F7F8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761" tIns="0" rIns="4761"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TextBox 12"/>
          <p:cNvSpPr txBox="1"/>
          <p:nvPr/>
        </p:nvSpPr>
        <p:spPr>
          <a:xfrm>
            <a:off x="520995" y="2659379"/>
            <a:ext cx="8102010" cy="2739211"/>
          </a:xfrm>
          <a:prstGeom prst="rect">
            <a:avLst/>
          </a:prstGeom>
          <a:noFill/>
        </p:spPr>
        <p:txBody>
          <a:bodyPr wrap="square" rtlCol="0">
            <a:spAutoFit/>
          </a:bodyPr>
          <a:lstStyle/>
          <a:p>
            <a:pPr lvl="0" eaLnBrk="0" fontAlgn="base" hangingPunct="0">
              <a:spcBef>
                <a:spcPct val="0"/>
              </a:spcBef>
              <a:spcAft>
                <a:spcPct val="0"/>
              </a:spcAft>
            </a:pPr>
            <a:r>
              <a:rPr lang="en-US" altLang="en-US" dirty="0">
                <a:solidFill>
                  <a:srgbClr val="3B454E"/>
                </a:solidFill>
                <a:latin typeface="Roboto"/>
              </a:rPr>
              <a:t>The </a:t>
            </a:r>
            <a:r>
              <a:rPr lang="en-US" altLang="en-US" b="1" dirty="0">
                <a:solidFill>
                  <a:srgbClr val="3B454E"/>
                </a:solidFill>
                <a:latin typeface="Roboto"/>
              </a:rPr>
              <a:t>Store</a:t>
            </a:r>
            <a:r>
              <a:rPr lang="en-US" altLang="en-US" dirty="0">
                <a:solidFill>
                  <a:srgbClr val="3B454E"/>
                </a:solidFill>
                <a:latin typeface="Roboto"/>
              </a:rPr>
              <a:t> is the object that brings them together. The store has the following responsibilities:</a:t>
            </a:r>
            <a:endParaRPr lang="en-US" altLang="en-US" sz="800" dirty="0"/>
          </a:p>
          <a:p>
            <a:pPr lvl="0" eaLnBrk="0" fontAlgn="base" hangingPunct="0">
              <a:spcBef>
                <a:spcPct val="0"/>
              </a:spcBef>
              <a:spcAft>
                <a:spcPct val="0"/>
              </a:spcAft>
              <a:buFontTx/>
              <a:buChar char="•"/>
            </a:pPr>
            <a:r>
              <a:rPr lang="en-US" altLang="en-US" dirty="0">
                <a:solidFill>
                  <a:srgbClr val="3B454E"/>
                </a:solidFill>
                <a:latin typeface="Roboto"/>
              </a:rPr>
              <a:t>Holds application state;</a:t>
            </a:r>
          </a:p>
          <a:p>
            <a:pPr lvl="0" eaLnBrk="0" fontAlgn="base" hangingPunct="0">
              <a:spcBef>
                <a:spcPct val="0"/>
              </a:spcBef>
              <a:spcAft>
                <a:spcPct val="0"/>
              </a:spcAft>
              <a:buFontTx/>
              <a:buChar char="•"/>
            </a:pPr>
            <a:r>
              <a:rPr lang="en-US" altLang="en-US" dirty="0">
                <a:solidFill>
                  <a:srgbClr val="3B454E"/>
                </a:solidFill>
                <a:latin typeface="Roboto"/>
              </a:rPr>
              <a:t>Allows access to state </a:t>
            </a:r>
            <a:r>
              <a:rPr lang="en-US" altLang="en-US" dirty="0" err="1">
                <a:solidFill>
                  <a:srgbClr val="3B454E"/>
                </a:solidFill>
                <a:latin typeface="Roboto"/>
              </a:rPr>
              <a:t>getState</a:t>
            </a:r>
            <a:r>
              <a:rPr lang="en-US" altLang="en-US" dirty="0">
                <a:solidFill>
                  <a:srgbClr val="3B454E"/>
                </a:solidFill>
                <a:latin typeface="Roboto"/>
              </a:rPr>
              <a:t>();</a:t>
            </a:r>
          </a:p>
          <a:p>
            <a:pPr lvl="0" eaLnBrk="0" fontAlgn="base" hangingPunct="0">
              <a:spcBef>
                <a:spcPct val="0"/>
              </a:spcBef>
              <a:spcAft>
                <a:spcPct val="0"/>
              </a:spcAft>
              <a:buFontTx/>
              <a:buChar char="•"/>
            </a:pPr>
            <a:r>
              <a:rPr lang="en-US" altLang="en-US" dirty="0">
                <a:solidFill>
                  <a:srgbClr val="3B454E"/>
                </a:solidFill>
                <a:latin typeface="Roboto"/>
              </a:rPr>
              <a:t>Allows state to be updated through dispatch(action)</a:t>
            </a:r>
          </a:p>
          <a:p>
            <a:pPr lvl="0" eaLnBrk="0" fontAlgn="base" hangingPunct="0">
              <a:spcBef>
                <a:spcPct val="0"/>
              </a:spcBef>
              <a:spcAft>
                <a:spcPct val="0"/>
              </a:spcAft>
              <a:buFontTx/>
              <a:buChar char="•"/>
            </a:pPr>
            <a:r>
              <a:rPr lang="en-US" altLang="en-US" dirty="0">
                <a:solidFill>
                  <a:srgbClr val="3B454E"/>
                </a:solidFill>
                <a:latin typeface="Roboto"/>
              </a:rPr>
              <a:t>Registers listeners via subscribe(listener)</a:t>
            </a:r>
          </a:p>
          <a:p>
            <a:pPr lvl="0" eaLnBrk="0" fontAlgn="base" hangingPunct="0">
              <a:spcBef>
                <a:spcPct val="0"/>
              </a:spcBef>
              <a:spcAft>
                <a:spcPct val="0"/>
              </a:spcAft>
              <a:buFontTx/>
              <a:buChar char="•"/>
            </a:pPr>
            <a:r>
              <a:rPr lang="en-US" altLang="en-US" dirty="0">
                <a:solidFill>
                  <a:srgbClr val="3B454E"/>
                </a:solidFill>
                <a:latin typeface="Roboto"/>
              </a:rPr>
              <a:t>Handles unregistering of listeners via the function returned by subscribe(listener)</a:t>
            </a:r>
          </a:p>
          <a:p>
            <a:pPr lvl="0" eaLnBrk="0" fontAlgn="base" hangingPunct="0">
              <a:spcBef>
                <a:spcPct val="0"/>
              </a:spcBef>
              <a:spcAft>
                <a:spcPct val="0"/>
              </a:spcAft>
            </a:pPr>
            <a:endParaRPr lang="en-US" altLang="en-US" sz="2800" dirty="0">
              <a:latin typeface="Arial" panose="020B0604020202020204" pitchFamily="34" charset="0"/>
            </a:endParaRPr>
          </a:p>
        </p:txBody>
      </p:sp>
      <p:sp>
        <p:nvSpPr>
          <p:cNvPr id="14" name="Rectangle 13"/>
          <p:cNvSpPr/>
          <p:nvPr/>
        </p:nvSpPr>
        <p:spPr>
          <a:xfrm>
            <a:off x="520995" y="5317300"/>
            <a:ext cx="8102010" cy="646331"/>
          </a:xfrm>
          <a:prstGeom prst="rect">
            <a:avLst/>
          </a:prstGeom>
        </p:spPr>
        <p:txBody>
          <a:bodyPr wrap="square">
            <a:spAutoFit/>
          </a:bodyPr>
          <a:lstStyle/>
          <a:p>
            <a:r>
              <a:rPr lang="en-US" dirty="0">
                <a:solidFill>
                  <a:srgbClr val="3B454E"/>
                </a:solidFill>
                <a:latin typeface="Roboto"/>
              </a:rPr>
              <a:t>Redux architecture revolves around a </a:t>
            </a:r>
            <a:r>
              <a:rPr lang="en-US" b="1" dirty="0">
                <a:solidFill>
                  <a:srgbClr val="3B454E"/>
                </a:solidFill>
                <a:latin typeface="Roboto"/>
              </a:rPr>
              <a:t>strict unidirectional data flow</a:t>
            </a:r>
            <a:r>
              <a:rPr lang="en-US" dirty="0">
                <a:solidFill>
                  <a:srgbClr val="3B454E"/>
                </a:solidFill>
                <a:latin typeface="Roboto"/>
              </a:rPr>
              <a:t>.(refer </a:t>
            </a:r>
            <a:r>
              <a:rPr lang="en-US" dirty="0" err="1">
                <a:solidFill>
                  <a:srgbClr val="3B454E"/>
                </a:solidFill>
                <a:latin typeface="Roboto"/>
              </a:rPr>
              <a:t>prevsious</a:t>
            </a:r>
            <a:r>
              <a:rPr lang="en-US">
                <a:solidFill>
                  <a:srgbClr val="3B454E"/>
                </a:solidFill>
                <a:latin typeface="Roboto"/>
              </a:rPr>
              <a:t> slides)</a:t>
            </a:r>
            <a:endParaRPr lang="en-US" dirty="0"/>
          </a:p>
        </p:txBody>
      </p:sp>
    </p:spTree>
    <p:extLst>
      <p:ext uri="{BB962C8B-B14F-4D97-AF65-F5344CB8AC3E}">
        <p14:creationId xmlns:p14="http://schemas.microsoft.com/office/powerpoint/2010/main" val="1163972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Redux </a:t>
            </a:r>
            <a:r>
              <a:rPr lang="en-US" dirty="0" err="1"/>
              <a:t>DevTools</a:t>
            </a:r>
            <a:endParaRPr lang="en-US" dirty="0"/>
          </a:p>
        </p:txBody>
      </p:sp>
      <p:sp>
        <p:nvSpPr>
          <p:cNvPr id="3" name="Content Placeholder 2"/>
          <p:cNvSpPr>
            <a:spLocks noGrp="1"/>
          </p:cNvSpPr>
          <p:nvPr>
            <p:ph idx="1"/>
          </p:nvPr>
        </p:nvSpPr>
        <p:spPr>
          <a:xfrm>
            <a:off x="298516" y="1494766"/>
            <a:ext cx="8845484" cy="4922363"/>
          </a:xfrm>
        </p:spPr>
        <p:txBody>
          <a:bodyPr/>
          <a:lstStyle/>
          <a:p>
            <a:pPr marL="285750" indent="-285750">
              <a:buFont typeface="Arial" panose="020B0604020202020204" pitchFamily="34" charset="0"/>
              <a:buChar char="•"/>
            </a:pPr>
            <a:r>
              <a:rPr lang="en-US" dirty="0"/>
              <a:t>Redux </a:t>
            </a:r>
            <a:r>
              <a:rPr lang="en-US" dirty="0" err="1"/>
              <a:t>DevTools</a:t>
            </a:r>
            <a:r>
              <a:rPr lang="en-US" dirty="0"/>
              <a:t> is a development time package that provides power-ups for your Redux development workflow.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It's an opensource project.</a:t>
            </a:r>
          </a:p>
          <a:p>
            <a:endParaRPr lang="en-US" dirty="0"/>
          </a:p>
          <a:p>
            <a:pPr marL="685800" lvl="2" indent="-342900"/>
            <a:r>
              <a:rPr lang="en-US" dirty="0"/>
              <a:t>Lets you inspect every state and action payload.</a:t>
            </a:r>
          </a:p>
          <a:p>
            <a:pPr marL="685800" lvl="2" indent="-342900"/>
            <a:r>
              <a:rPr lang="en-US" dirty="0"/>
              <a:t>Lets you go back in time by “cancelling” actions.</a:t>
            </a:r>
          </a:p>
          <a:p>
            <a:pPr marL="685800" lvl="2" indent="-342900"/>
            <a:r>
              <a:rPr lang="en-US" dirty="0"/>
              <a:t>If you change the reducer code, each “staged” action will be re-evaluated.</a:t>
            </a:r>
          </a:p>
          <a:p>
            <a:pPr marL="685800" lvl="2" indent="-342900"/>
            <a:r>
              <a:rPr lang="en-US" dirty="0"/>
              <a:t>If the reducers throw, you will see during which action this happened, and what the error was.</a:t>
            </a:r>
          </a:p>
          <a:p>
            <a:endParaRPr lang="en-US" dirty="0"/>
          </a:p>
          <a:p>
            <a:r>
              <a:rPr lang="en-US" dirty="0"/>
              <a:t>This tool is available in google chrome as plugin</a:t>
            </a:r>
          </a:p>
          <a:p>
            <a:endParaRPr lang="en-US" dirty="0"/>
          </a:p>
          <a:p>
            <a:r>
              <a:rPr lang="en-US" dirty="0"/>
              <a:t>Add to google chrome using </a:t>
            </a:r>
          </a:p>
          <a:p>
            <a:r>
              <a:rPr lang="en-US" dirty="0">
                <a:hlinkClick r:id="rId3"/>
              </a:rPr>
              <a:t>https://chrome.google.com/webstore/detail/redux-devtools/lmhkpmbekcpmknklioeibfkpmmfibljd/related?hl=en</a:t>
            </a:r>
            <a:endParaRPr lang="en-US" dirty="0"/>
          </a:p>
          <a:p>
            <a:endParaRPr lang="en-US" dirty="0"/>
          </a:p>
          <a:p>
            <a:r>
              <a:rPr lang="en-US" dirty="0"/>
              <a:t>Add this in </a:t>
            </a:r>
            <a:r>
              <a:rPr lang="en-US" dirty="0" err="1"/>
              <a:t>firefox</a:t>
            </a:r>
            <a:r>
              <a:rPr lang="en-US" dirty="0"/>
              <a:t> through:</a:t>
            </a:r>
          </a:p>
          <a:p>
            <a:r>
              <a:rPr lang="en-US" dirty="0"/>
              <a:t>https://addons.mozilla.org/en-US/firefox/addon/remotedev/</a:t>
            </a:r>
          </a:p>
        </p:txBody>
      </p:sp>
    </p:spTree>
    <p:extLst>
      <p:ext uri="{BB962C8B-B14F-4D97-AF65-F5344CB8AC3E}">
        <p14:creationId xmlns:p14="http://schemas.microsoft.com/office/powerpoint/2010/main" val="2999313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endParaRPr lang="en-US" sz="2400" dirty="0"/>
          </a:p>
        </p:txBody>
      </p:sp>
      <p:sp>
        <p:nvSpPr>
          <p:cNvPr id="9" name="Content Placeholder 8"/>
          <p:cNvSpPr>
            <a:spLocks noGrp="1"/>
          </p:cNvSpPr>
          <p:nvPr>
            <p:ph idx="1"/>
          </p:nvPr>
        </p:nvSpPr>
        <p:spPr/>
        <p:txBody>
          <a:bodyPr/>
          <a:lstStyle/>
          <a:p>
            <a:endParaRPr lang="en-US" sz="2000" dirty="0"/>
          </a:p>
          <a:p>
            <a:endParaRPr lang="en-US" sz="2000" dirty="0"/>
          </a:p>
          <a:p>
            <a:endParaRPr lang="en-US" sz="2000" dirty="0"/>
          </a:p>
          <a:p>
            <a:r>
              <a:rPr lang="en-US" sz="2000" dirty="0">
                <a:solidFill>
                  <a:schemeClr val="tx2"/>
                </a:solidFill>
              </a:rPr>
              <a:t>React Redux</a:t>
            </a:r>
            <a:endParaRPr lang="en-US" sz="2000" dirty="0"/>
          </a:p>
          <a:p>
            <a:endParaRPr lang="en-US" sz="2000" dirty="0"/>
          </a:p>
          <a:p>
            <a:r>
              <a:rPr lang="en-US" sz="2000" dirty="0"/>
              <a:t>react-create-redux-basic</a:t>
            </a:r>
          </a:p>
          <a:p>
            <a:r>
              <a:rPr lang="en-US" sz="2000" dirty="0"/>
              <a:t>react-create-redux-basic-with-action</a:t>
            </a:r>
          </a:p>
          <a:p>
            <a:r>
              <a:rPr lang="en-US" sz="2000" dirty="0"/>
              <a:t>react-create-redux-combine-reducers</a:t>
            </a:r>
          </a:p>
          <a:p>
            <a:r>
              <a:rPr lang="en-US" sz="2000" dirty="0"/>
              <a:t>react-create-redux-combine-reducers-with-action</a:t>
            </a:r>
          </a:p>
          <a:p>
            <a:endParaRPr lang="en-US" sz="2000" dirty="0"/>
          </a:p>
          <a:p>
            <a:endParaRPr lang="en-US" sz="2000" dirty="0"/>
          </a:p>
          <a:p>
            <a:endParaRPr lang="en-US" sz="2000" dirty="0"/>
          </a:p>
        </p:txBody>
      </p:sp>
    </p:spTree>
    <p:extLst>
      <p:ext uri="{BB962C8B-B14F-4D97-AF65-F5344CB8AC3E}">
        <p14:creationId xmlns:p14="http://schemas.microsoft.com/office/powerpoint/2010/main" val="2679207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140867"/>
            <a:ext cx="8312649" cy="446962"/>
          </a:xfrm>
        </p:spPr>
        <p:txBody>
          <a:bodyPr/>
          <a:lstStyle/>
          <a:p>
            <a:r>
              <a:rPr lang="en-US" dirty="0"/>
              <a:t>Redux Middleware</a:t>
            </a:r>
          </a:p>
        </p:txBody>
      </p:sp>
      <p:sp>
        <p:nvSpPr>
          <p:cNvPr id="3" name="Content Placeholder 2"/>
          <p:cNvSpPr>
            <a:spLocks noGrp="1"/>
          </p:cNvSpPr>
          <p:nvPr>
            <p:ph idx="1"/>
          </p:nvPr>
        </p:nvSpPr>
        <p:spPr>
          <a:xfrm>
            <a:off x="298516" y="604159"/>
            <a:ext cx="8845484" cy="5519058"/>
          </a:xfrm>
        </p:spPr>
        <p:txBody>
          <a:bodyPr/>
          <a:lstStyle/>
          <a:p>
            <a:pPr marL="285750" indent="-285750">
              <a:lnSpc>
                <a:spcPct val="100000"/>
              </a:lnSpc>
              <a:buFont typeface="Arial" panose="020B0604020202020204" pitchFamily="34" charset="0"/>
              <a:buChar char="•"/>
            </a:pPr>
            <a:r>
              <a:rPr lang="en-US" dirty="0"/>
              <a:t>Middleware generally refers to software services that "glue together" separate features in existing software</a:t>
            </a:r>
          </a:p>
          <a:p>
            <a:pPr marL="285750" indent="-285750">
              <a:lnSpc>
                <a:spcPct val="100000"/>
              </a:lnSpc>
              <a:buFont typeface="Arial" panose="020B0604020202020204" pitchFamily="34" charset="0"/>
              <a:buChar char="•"/>
            </a:pPr>
            <a:r>
              <a:rPr lang="en-US" dirty="0"/>
              <a:t>Redux middleware provides a third-party extension point between dispatching an action and handing the action off to the reducer.</a:t>
            </a:r>
          </a:p>
          <a:p>
            <a:pPr marL="285750" indent="-285750">
              <a:lnSpc>
                <a:spcPct val="100000"/>
              </a:lnSpc>
              <a:buFont typeface="Arial" panose="020B0604020202020204" pitchFamily="34" charset="0"/>
              <a:buChar char="•"/>
            </a:pPr>
            <a:endParaRPr lang="en-US" dirty="0"/>
          </a:p>
          <a:p>
            <a:pPr marL="803672" lvl="3" indent="-285750">
              <a:lnSpc>
                <a:spcPct val="100000"/>
              </a:lnSpc>
            </a:pPr>
            <a:r>
              <a:rPr lang="en-US" sz="1400" dirty="0"/>
              <a:t>[ Action ] &lt;-&gt; [ Middleware ] &lt;-&gt; [ Dispatcher ]</a:t>
            </a:r>
          </a:p>
          <a:p>
            <a:pPr marL="628650" lvl="2" indent="-285750">
              <a:lnSpc>
                <a:spcPct val="100000"/>
              </a:lnSpc>
            </a:pPr>
            <a:endParaRPr lang="en-US" sz="1600" dirty="0"/>
          </a:p>
          <a:p>
            <a:pPr marL="342900" indent="-342900">
              <a:lnSpc>
                <a:spcPct val="100000"/>
              </a:lnSpc>
              <a:buFont typeface="Arial" panose="020B0604020202020204" pitchFamily="34" charset="0"/>
              <a:buChar char="•"/>
            </a:pPr>
            <a:r>
              <a:rPr lang="en-US" dirty="0"/>
              <a:t>We </a:t>
            </a:r>
            <a:r>
              <a:rPr lang="en-US" dirty="0" err="1"/>
              <a:t>uSe</a:t>
            </a:r>
            <a:r>
              <a:rPr lang="en-US" dirty="0"/>
              <a:t> Redux middleware for logging, crash reporting, routing, handling asynchronous requests</a:t>
            </a:r>
          </a:p>
          <a:p>
            <a:pPr marL="342900" indent="-342900">
              <a:lnSpc>
                <a:spcPct val="100000"/>
              </a:lnSpc>
              <a:buFont typeface="Arial" panose="020B0604020202020204" pitchFamily="34" charset="0"/>
              <a:buChar char="•"/>
            </a:pPr>
            <a:r>
              <a:rPr lang="en-US" dirty="0"/>
              <a:t>Middleware sits between the action and the reducer. </a:t>
            </a:r>
          </a:p>
          <a:p>
            <a:pPr marL="342900" indent="-342900">
              <a:lnSpc>
                <a:spcPct val="100000"/>
              </a:lnSpc>
              <a:buFont typeface="Arial" panose="020B0604020202020204" pitchFamily="34" charset="0"/>
              <a:buChar char="•"/>
            </a:pPr>
            <a:r>
              <a:rPr lang="en-US" dirty="0"/>
              <a:t>It can listen for all dispatches and execute code with the details of the actions and the current states. </a:t>
            </a:r>
          </a:p>
          <a:p>
            <a:pPr marL="342900" indent="-342900">
              <a:lnSpc>
                <a:spcPct val="100000"/>
              </a:lnSpc>
              <a:buFont typeface="Arial" panose="020B0604020202020204" pitchFamily="34" charset="0"/>
              <a:buChar char="•"/>
            </a:pPr>
            <a:r>
              <a:rPr lang="en-US" dirty="0"/>
              <a:t>Middleware provides a powerful abstraction.</a:t>
            </a:r>
          </a:p>
          <a:p>
            <a:pPr marL="860822" lvl="3" indent="-342900">
              <a:lnSpc>
                <a:spcPct val="100000"/>
              </a:lnSpc>
            </a:pPr>
            <a:endParaRPr lang="en-US" dirty="0"/>
          </a:p>
          <a:p>
            <a:pPr marL="860822" lvl="3" indent="-342900">
              <a:lnSpc>
                <a:spcPct val="100000"/>
              </a:lnSpc>
            </a:pPr>
            <a:r>
              <a:rPr lang="en-US" dirty="0" err="1"/>
              <a:t>const</a:t>
            </a:r>
            <a:r>
              <a:rPr lang="en-US" dirty="0"/>
              <a:t> </a:t>
            </a:r>
            <a:r>
              <a:rPr lang="en-US" dirty="0" err="1"/>
              <a:t>myLogger</a:t>
            </a:r>
            <a:r>
              <a:rPr lang="en-US" dirty="0"/>
              <a:t>=(store)=&gt;(next)=&gt;(action)=&gt;{ console.log("Logged </a:t>
            </a:r>
            <a:r>
              <a:rPr lang="en-US" dirty="0" err="1"/>
              <a:t>Action:",action</a:t>
            </a:r>
            <a:r>
              <a:rPr lang="en-US" dirty="0"/>
              <a:t>);</a:t>
            </a:r>
          </a:p>
          <a:p>
            <a:pPr lvl="3" indent="0">
              <a:lnSpc>
                <a:spcPct val="100000"/>
              </a:lnSpc>
              <a:buNone/>
            </a:pPr>
            <a:r>
              <a:rPr lang="en-US" dirty="0"/>
              <a:t>		next(action);</a:t>
            </a:r>
          </a:p>
          <a:p>
            <a:pPr lvl="3" indent="0">
              <a:lnSpc>
                <a:spcPct val="100000"/>
              </a:lnSpc>
              <a:buNone/>
            </a:pPr>
            <a:r>
              <a:rPr lang="en-US" dirty="0"/>
              <a:t>		} </a:t>
            </a:r>
          </a:p>
        </p:txBody>
      </p:sp>
    </p:spTree>
    <p:extLst>
      <p:ext uri="{BB962C8B-B14F-4D97-AF65-F5344CB8AC3E}">
        <p14:creationId xmlns:p14="http://schemas.microsoft.com/office/powerpoint/2010/main" val="274191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endParaRPr lang="en-US" sz="2400" dirty="0"/>
          </a:p>
        </p:txBody>
      </p:sp>
      <p:sp>
        <p:nvSpPr>
          <p:cNvPr id="9" name="Content Placeholder 8"/>
          <p:cNvSpPr>
            <a:spLocks noGrp="1"/>
          </p:cNvSpPr>
          <p:nvPr>
            <p:ph idx="1"/>
          </p:nvPr>
        </p:nvSpPr>
        <p:spPr/>
        <p:txBody>
          <a:bodyPr/>
          <a:lstStyle/>
          <a:p>
            <a:r>
              <a:rPr lang="en-US" sz="2000" dirty="0"/>
              <a:t>Middleware Demo</a:t>
            </a:r>
          </a:p>
          <a:p>
            <a:endParaRPr lang="en-US" sz="2000" dirty="0"/>
          </a:p>
          <a:p>
            <a:r>
              <a:rPr lang="en-US" sz="2000" dirty="0"/>
              <a:t>	react-create-redux-middleware</a:t>
            </a:r>
          </a:p>
        </p:txBody>
      </p:sp>
    </p:spTree>
    <p:extLst>
      <p:ext uri="{BB962C8B-B14F-4D97-AF65-F5344CB8AC3E}">
        <p14:creationId xmlns:p14="http://schemas.microsoft.com/office/powerpoint/2010/main" val="75978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277347"/>
            <a:ext cx="8312649" cy="446962"/>
          </a:xfrm>
        </p:spPr>
        <p:txBody>
          <a:bodyPr/>
          <a:lstStyle/>
          <a:p>
            <a:r>
              <a:rPr lang="en-US" dirty="0"/>
              <a:t>React With Redux</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82089" y="5372718"/>
            <a:ext cx="4572000" cy="1337001"/>
          </a:xfrm>
          <a:prstGeom prst="rect">
            <a:avLst/>
          </a:prstGeom>
        </p:spPr>
      </p:pic>
      <p:sp>
        <p:nvSpPr>
          <p:cNvPr id="9" name="Rectangle 8"/>
          <p:cNvSpPr/>
          <p:nvPr/>
        </p:nvSpPr>
        <p:spPr>
          <a:xfrm>
            <a:off x="309801" y="666428"/>
            <a:ext cx="8711369" cy="4124206"/>
          </a:xfrm>
          <a:prstGeom prst="rect">
            <a:avLst/>
          </a:prstGeom>
        </p:spPr>
        <p:txBody>
          <a:bodyPr wrap="square">
            <a:spAutoFit/>
          </a:bodyPr>
          <a:lstStyle/>
          <a:p>
            <a:pPr algn="just"/>
            <a:r>
              <a:rPr lang="en-US" dirty="0"/>
              <a:t> </a:t>
            </a:r>
            <a:r>
              <a:rPr lang="en-US" dirty="0">
                <a:hlinkClick r:id="rId4"/>
              </a:rPr>
              <a:t>Redux</a:t>
            </a:r>
            <a:r>
              <a:rPr lang="en-US" dirty="0"/>
              <a:t> to manage your application state.</a:t>
            </a:r>
          </a:p>
          <a:p>
            <a:pPr algn="just"/>
            <a:r>
              <a:rPr lang="en-US" dirty="0"/>
              <a:t> </a:t>
            </a:r>
            <a:r>
              <a:rPr lang="en-US" dirty="0">
                <a:hlinkClick r:id="rId5"/>
              </a:rPr>
              <a:t>React Router</a:t>
            </a:r>
            <a:r>
              <a:rPr lang="en-US" dirty="0"/>
              <a:t> to do routing.</a:t>
            </a:r>
          </a:p>
          <a:p>
            <a:pPr algn="just"/>
            <a:endParaRPr lang="en-US" dirty="0"/>
          </a:p>
          <a:p>
            <a:pPr algn="just"/>
            <a:r>
              <a:rPr lang="en-US" sz="1600" dirty="0"/>
              <a:t>But the two libraries don't coordinate. You want to do time travel with your application state, but React Router doesn't navigate between pages when you replay actions. It controls an important part of application state: the URL.</a:t>
            </a:r>
          </a:p>
          <a:p>
            <a:pPr algn="just"/>
            <a:endParaRPr lang="en-US" sz="1600" dirty="0"/>
          </a:p>
          <a:p>
            <a:pPr algn="just"/>
            <a:r>
              <a:rPr lang="en-US" b="1" dirty="0"/>
              <a:t>react-router-redux</a:t>
            </a:r>
          </a:p>
          <a:p>
            <a:pPr algn="just"/>
            <a:endParaRPr lang="en-US" dirty="0"/>
          </a:p>
          <a:p>
            <a:pPr algn="just"/>
            <a:r>
              <a:rPr lang="en-US" dirty="0"/>
              <a:t>		This library helps you keep that bit of state in sync with your Redux store. We keep a copy of the current location hidden in state. When you rewind your application state with a tool like </a:t>
            </a:r>
            <a:r>
              <a:rPr lang="en-US" dirty="0">
                <a:hlinkClick r:id="rId6"/>
              </a:rPr>
              <a:t>Redux </a:t>
            </a:r>
            <a:r>
              <a:rPr lang="en-US" dirty="0" err="1">
                <a:hlinkClick r:id="rId6"/>
              </a:rPr>
              <a:t>DevTools</a:t>
            </a:r>
            <a:r>
              <a:rPr lang="en-US" dirty="0"/>
              <a:t>, that state change is propagated to React Router so it can adjust the component tree accordingly.</a:t>
            </a:r>
          </a:p>
          <a:p>
            <a:pPr algn="just"/>
            <a:endParaRPr lang="en-US" dirty="0"/>
          </a:p>
        </p:txBody>
      </p:sp>
    </p:spTree>
    <p:extLst>
      <p:ext uri="{BB962C8B-B14F-4D97-AF65-F5344CB8AC3E}">
        <p14:creationId xmlns:p14="http://schemas.microsoft.com/office/powerpoint/2010/main" val="2666870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a:t>Lesson Objectives</a:t>
            </a:r>
          </a:p>
        </p:txBody>
      </p:sp>
      <p:sp>
        <p:nvSpPr>
          <p:cNvPr id="5" name="Content Placeholder 4"/>
          <p:cNvSpPr>
            <a:spLocks noGrp="1"/>
          </p:cNvSpPr>
          <p:nvPr>
            <p:ph type="body" sz="quarter" idx="35"/>
          </p:nvPr>
        </p:nvSpPr>
        <p:spPr>
          <a:xfrm>
            <a:off x="313193" y="973037"/>
            <a:ext cx="5675011" cy="5561577"/>
          </a:xfrm>
        </p:spPr>
        <p:txBody>
          <a:bodyPr/>
          <a:lstStyle/>
          <a:p>
            <a:pPr>
              <a:lnSpc>
                <a:spcPct val="100000"/>
              </a:lnSpc>
            </a:pPr>
            <a:r>
              <a:rPr lang="en-US" sz="2000" dirty="0"/>
              <a:t>At the end of this module on React fundamentals you will be able to:</a:t>
            </a:r>
          </a:p>
          <a:p>
            <a:pPr lvl="1">
              <a:lnSpc>
                <a:spcPct val="100000"/>
              </a:lnSpc>
            </a:pPr>
            <a:endParaRPr lang="en-US" sz="1600" dirty="0"/>
          </a:p>
          <a:p>
            <a:pPr lvl="1">
              <a:lnSpc>
                <a:spcPct val="100000"/>
              </a:lnSpc>
            </a:pPr>
            <a:r>
              <a:rPr lang="en-US" sz="1600" dirty="0"/>
              <a:t>Explain and demonstrate</a:t>
            </a:r>
          </a:p>
          <a:p>
            <a:pPr lvl="1">
              <a:lnSpc>
                <a:spcPct val="100000"/>
              </a:lnSpc>
            </a:pPr>
            <a:endParaRPr lang="en-US" sz="1600" dirty="0"/>
          </a:p>
          <a:p>
            <a:pPr lvl="1">
              <a:lnSpc>
                <a:spcPct val="100000"/>
              </a:lnSpc>
            </a:pPr>
            <a:r>
              <a:rPr lang="en-US" sz="1600" dirty="0"/>
              <a:t>URL</a:t>
            </a:r>
          </a:p>
          <a:p>
            <a:pPr lvl="1">
              <a:lnSpc>
                <a:spcPct val="100000"/>
              </a:lnSpc>
            </a:pPr>
            <a:r>
              <a:rPr lang="en-US" sz="1600" dirty="0"/>
              <a:t>React Router's core components</a:t>
            </a:r>
          </a:p>
          <a:p>
            <a:pPr lvl="1">
              <a:lnSpc>
                <a:spcPct val="100000"/>
              </a:lnSpc>
            </a:pPr>
            <a:r>
              <a:rPr lang="en-US" sz="1600" dirty="0"/>
              <a:t>React Routing</a:t>
            </a:r>
          </a:p>
          <a:p>
            <a:pPr lvl="1">
              <a:lnSpc>
                <a:spcPct val="100000"/>
              </a:lnSpc>
            </a:pPr>
            <a:r>
              <a:rPr lang="en-US" sz="1600" dirty="0"/>
              <a:t>React Router v4</a:t>
            </a:r>
          </a:p>
        </p:txBody>
      </p:sp>
      <p:pic>
        <p:nvPicPr>
          <p:cNvPr id="43010" name="Picture 2" descr="https://scotch.io/wp-content/uploads/2014/10/learning-react-getting-start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7680" y="1673227"/>
            <a:ext cx="3291840" cy="1371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endParaRPr lang="en-US" sz="2400" dirty="0"/>
          </a:p>
        </p:txBody>
      </p:sp>
      <p:sp>
        <p:nvSpPr>
          <p:cNvPr id="9" name="Content Placeholder 8"/>
          <p:cNvSpPr>
            <a:spLocks noGrp="1"/>
          </p:cNvSpPr>
          <p:nvPr>
            <p:ph idx="1"/>
          </p:nvPr>
        </p:nvSpPr>
        <p:spPr/>
        <p:txBody>
          <a:bodyPr/>
          <a:lstStyle/>
          <a:p>
            <a:endParaRPr lang="en-US" sz="2000" dirty="0"/>
          </a:p>
          <a:p>
            <a:endParaRPr lang="en-US" sz="2000" dirty="0"/>
          </a:p>
          <a:p>
            <a:endParaRPr lang="en-US" sz="2000" dirty="0"/>
          </a:p>
          <a:p>
            <a:r>
              <a:rPr lang="en-US" sz="2000" dirty="0">
                <a:solidFill>
                  <a:schemeClr val="tx2"/>
                </a:solidFill>
              </a:rPr>
              <a:t>React Redux &amp; Redux Dev Tools</a:t>
            </a:r>
          </a:p>
          <a:p>
            <a:endParaRPr lang="en-US" sz="2000" dirty="0"/>
          </a:p>
          <a:p>
            <a:endParaRPr lang="en-US" sz="2000" dirty="0"/>
          </a:p>
          <a:p>
            <a:r>
              <a:rPr lang="en-US" sz="2000" dirty="0"/>
              <a:t>react-create-redux-router</a:t>
            </a:r>
          </a:p>
          <a:p>
            <a:r>
              <a:rPr lang="en-US" sz="2000" dirty="0"/>
              <a:t>react-create-route-redux</a:t>
            </a:r>
          </a:p>
          <a:p>
            <a:endParaRPr lang="en-US" sz="2000" dirty="0"/>
          </a:p>
          <a:p>
            <a:endParaRPr lang="en-US" sz="2000" dirty="0"/>
          </a:p>
          <a:p>
            <a:endParaRPr lang="en-US" sz="2000" dirty="0"/>
          </a:p>
        </p:txBody>
      </p:sp>
    </p:spTree>
    <p:extLst>
      <p:ext uri="{BB962C8B-B14F-4D97-AF65-F5344CB8AC3E}">
        <p14:creationId xmlns:p14="http://schemas.microsoft.com/office/powerpoint/2010/main" val="2250255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Summary</a:t>
            </a:r>
            <a:endParaRPr lang="en-US" sz="2400" dirty="0"/>
          </a:p>
        </p:txBody>
      </p:sp>
      <p:sp>
        <p:nvSpPr>
          <p:cNvPr id="2" name="Content Placeholder 1"/>
          <p:cNvSpPr>
            <a:spLocks noGrp="1"/>
          </p:cNvSpPr>
          <p:nvPr>
            <p:ph idx="1"/>
          </p:nvPr>
        </p:nvSpPr>
        <p:spPr>
          <a:xfrm>
            <a:off x="298516" y="1494766"/>
            <a:ext cx="6887389" cy="1769295"/>
          </a:xfrm>
        </p:spPr>
        <p:txBody>
          <a:bodyPr>
            <a:normAutofit/>
          </a:bodyPr>
          <a:lstStyle/>
          <a:p>
            <a:r>
              <a:rPr lang="en-US" dirty="0"/>
              <a:t>By Now you would have been clear with</a:t>
            </a:r>
          </a:p>
          <a:p>
            <a:endParaRPr lang="en-US" dirty="0"/>
          </a:p>
          <a:p>
            <a:r>
              <a:rPr lang="en-US" dirty="0"/>
              <a:t>	React Router, redux, middleware and redux dev tools</a:t>
            </a:r>
          </a:p>
          <a:p>
            <a:endParaRPr lang="en-US" dirty="0"/>
          </a:p>
          <a:p>
            <a:endParaRPr lang="en-US" dirty="0"/>
          </a:p>
        </p:txBody>
      </p:sp>
    </p:spTree>
    <p:extLst>
      <p:ext uri="{BB962C8B-B14F-4D97-AF65-F5344CB8AC3E}">
        <p14:creationId xmlns:p14="http://schemas.microsoft.com/office/powerpoint/2010/main" val="3301321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126352"/>
            <a:ext cx="8312649" cy="305448"/>
          </a:xfrm>
        </p:spPr>
        <p:txBody>
          <a:bodyPr/>
          <a:lstStyle/>
          <a:p>
            <a:r>
              <a:rPr lang="en-US" dirty="0"/>
              <a:t>review</a:t>
            </a:r>
          </a:p>
        </p:txBody>
      </p:sp>
      <p:sp>
        <p:nvSpPr>
          <p:cNvPr id="3" name="Content Placeholder 2"/>
          <p:cNvSpPr>
            <a:spLocks noGrp="1"/>
          </p:cNvSpPr>
          <p:nvPr>
            <p:ph idx="1"/>
          </p:nvPr>
        </p:nvSpPr>
        <p:spPr>
          <a:xfrm>
            <a:off x="298516" y="698500"/>
            <a:ext cx="8845484" cy="6019800"/>
          </a:xfrm>
        </p:spPr>
        <p:txBody>
          <a:bodyPr/>
          <a:lstStyle/>
          <a:p>
            <a:r>
              <a:rPr lang="en-US" dirty="0"/>
              <a:t>How will you import route and router from ‘react-router’ library</a:t>
            </a:r>
          </a:p>
          <a:p>
            <a:endParaRPr lang="en-US" altLang="en-US" dirty="0">
              <a:latin typeface="Operator Mono"/>
            </a:endParaRPr>
          </a:p>
          <a:p>
            <a:r>
              <a:rPr lang="en-US" altLang="en-US" dirty="0"/>
              <a:t>	1. import {Router, Route} from 'react-router';  </a:t>
            </a:r>
          </a:p>
          <a:p>
            <a:r>
              <a:rPr lang="en-US" altLang="en-US" dirty="0"/>
              <a:t>	2. import Router, Route from 'react-router';  </a:t>
            </a:r>
          </a:p>
          <a:p>
            <a:r>
              <a:rPr lang="en-US" altLang="en-US" dirty="0"/>
              <a:t>	3. import Router, Route from react-router;  </a:t>
            </a:r>
          </a:p>
          <a:p>
            <a:r>
              <a:rPr lang="en-US" altLang="en-US" dirty="0"/>
              <a:t>	4. import all from 'react-router';  </a:t>
            </a:r>
          </a:p>
          <a:p>
            <a:endParaRPr lang="en-US" altLang="en-US" dirty="0"/>
          </a:p>
          <a:p>
            <a:r>
              <a:rPr lang="en-US" dirty="0"/>
              <a:t>_____________component to create a route available at a specific location available at a </a:t>
            </a:r>
            <a:r>
              <a:rPr lang="en-US" dirty="0" err="1"/>
              <a:t>url</a:t>
            </a:r>
            <a:r>
              <a:rPr lang="en-US" dirty="0"/>
              <a:t>.</a:t>
            </a:r>
          </a:p>
          <a:p>
            <a:endParaRPr lang="en-US" dirty="0"/>
          </a:p>
          <a:p>
            <a:r>
              <a:rPr lang="en-US" dirty="0"/>
              <a:t>	1. &lt;Route/&gt; </a:t>
            </a:r>
          </a:p>
          <a:p>
            <a:r>
              <a:rPr lang="en-US" dirty="0"/>
              <a:t>	2. &lt;Router/&gt;</a:t>
            </a:r>
          </a:p>
          <a:p>
            <a:r>
              <a:rPr lang="en-US" dirty="0"/>
              <a:t>	3. &lt;</a:t>
            </a:r>
            <a:r>
              <a:rPr lang="en-US" dirty="0" err="1"/>
              <a:t>BrowserRouter</a:t>
            </a:r>
            <a:r>
              <a:rPr lang="en-US" dirty="0"/>
              <a:t> /&gt;</a:t>
            </a:r>
          </a:p>
          <a:p>
            <a:r>
              <a:rPr lang="en-US" dirty="0"/>
              <a:t>	4. &lt;</a:t>
            </a:r>
            <a:r>
              <a:rPr lang="en-US" dirty="0" err="1"/>
              <a:t>Rotuing</a:t>
            </a:r>
            <a:r>
              <a:rPr lang="en-US" dirty="0"/>
              <a:t>/&gt;</a:t>
            </a:r>
          </a:p>
          <a:p>
            <a:endParaRPr lang="en-US" dirty="0"/>
          </a:p>
          <a:p>
            <a:r>
              <a:rPr lang="en-US" dirty="0"/>
              <a:t>Which provides a third-party extension point between dispatching an action and handing the action off to the reducer.</a:t>
            </a:r>
          </a:p>
          <a:p>
            <a:endParaRPr lang="en-US" dirty="0"/>
          </a:p>
          <a:p>
            <a:r>
              <a:rPr lang="en-US" dirty="0"/>
              <a:t>	1. Middleware</a:t>
            </a:r>
          </a:p>
          <a:p>
            <a:r>
              <a:rPr lang="en-US" dirty="0"/>
              <a:t>	2. Redux</a:t>
            </a:r>
          </a:p>
          <a:p>
            <a:r>
              <a:rPr lang="en-US" dirty="0"/>
              <a:t>	3. flux</a:t>
            </a:r>
          </a:p>
          <a:p>
            <a:r>
              <a:rPr lang="en-US" dirty="0"/>
              <a:t>	4. </a:t>
            </a:r>
            <a:r>
              <a:rPr lang="en-US"/>
              <a:t>Gulp</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1527679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09801" y="175380"/>
            <a:ext cx="8312649" cy="322328"/>
          </a:xfrm>
        </p:spPr>
        <p:txBody>
          <a:bodyPr>
            <a:normAutofit/>
          </a:bodyPr>
          <a:lstStyle/>
          <a:p>
            <a:r>
              <a:rPr lang="en-US" dirty="0"/>
              <a:t>What’s in a URL :</a:t>
            </a:r>
          </a:p>
        </p:txBody>
      </p:sp>
      <p:sp>
        <p:nvSpPr>
          <p:cNvPr id="5" name="Content Placeholder 5"/>
          <p:cNvSpPr>
            <a:spLocks noGrp="1"/>
          </p:cNvSpPr>
          <p:nvPr>
            <p:ph idx="1"/>
          </p:nvPr>
        </p:nvSpPr>
        <p:spPr>
          <a:xfrm>
            <a:off x="298516" y="580364"/>
            <a:ext cx="8845484" cy="5785712"/>
          </a:xfrm>
        </p:spPr>
        <p:txBody>
          <a:bodyPr>
            <a:noAutofit/>
          </a:bodyPr>
          <a:lstStyle/>
          <a:p>
            <a:pPr algn="just">
              <a:lnSpc>
                <a:spcPct val="150000"/>
              </a:lnSpc>
            </a:pPr>
            <a:r>
              <a:rPr lang="en-US" dirty="0"/>
              <a:t>A URL is a reference to a web resource</a:t>
            </a:r>
          </a:p>
          <a:p>
            <a:pPr algn="just">
              <a:lnSpc>
                <a:spcPct val="150000"/>
              </a:lnSpc>
            </a:pPr>
            <a:r>
              <a:rPr lang="en-US" dirty="0"/>
              <a:t>Are building blocks for creating SPA’s.</a:t>
            </a:r>
          </a:p>
          <a:p>
            <a:pPr algn="just">
              <a:lnSpc>
                <a:spcPct val="150000"/>
              </a:lnSpc>
            </a:pPr>
            <a:r>
              <a:rPr lang="en-US" b="1" dirty="0"/>
              <a:t>Single-page applications</a:t>
            </a:r>
            <a:r>
              <a:rPr lang="en-US" dirty="0"/>
              <a:t> (SPAs) are web apps that load once and then dynamically update elements on the page using JavaScript. Every React app we've built so far has been a type of SPA.</a:t>
            </a:r>
          </a:p>
          <a:p>
            <a:pPr algn="just">
              <a:lnSpc>
                <a:spcPct val="150000"/>
              </a:lnSpc>
            </a:pPr>
            <a:r>
              <a:rPr lang="en-US" dirty="0"/>
              <a:t>There are many routing libraries for React, and best of it is </a:t>
            </a:r>
            <a:r>
              <a:rPr lang="en-US" b="1" dirty="0"/>
              <a:t>React Router</a:t>
            </a:r>
            <a:r>
              <a:rPr lang="en-US" dirty="0"/>
              <a:t>. React Router gives us a good foundation for building rich application which has views and </a:t>
            </a:r>
            <a:r>
              <a:rPr lang="en-US" dirty="0" err="1"/>
              <a:t>urls</a:t>
            </a:r>
            <a:endParaRPr lang="en-US" dirty="0"/>
          </a:p>
          <a:p>
            <a:pPr algn="just">
              <a:lnSpc>
                <a:spcPct val="150000"/>
              </a:lnSpc>
            </a:pPr>
            <a:endParaRPr lang="en-US" sz="1600" dirty="0"/>
          </a:p>
          <a:p>
            <a:pPr algn="just">
              <a:lnSpc>
                <a:spcPct val="150000"/>
              </a:lnSpc>
            </a:pPr>
            <a:r>
              <a:rPr lang="en-US" b="1" dirty="0"/>
              <a:t>routing</a:t>
            </a:r>
            <a:r>
              <a:rPr lang="en-US" dirty="0"/>
              <a:t> involves two functionality: </a:t>
            </a:r>
          </a:p>
          <a:p>
            <a:pPr marL="342900" indent="-342900" algn="just">
              <a:lnSpc>
                <a:spcPct val="150000"/>
              </a:lnSpc>
              <a:buAutoNum type="arabicParenBoth"/>
            </a:pPr>
            <a:r>
              <a:rPr lang="en-US" dirty="0"/>
              <a:t>Modifying the location of the app (the URL)</a:t>
            </a:r>
          </a:p>
          <a:p>
            <a:pPr algn="just">
              <a:lnSpc>
                <a:spcPct val="150000"/>
              </a:lnSpc>
            </a:pPr>
            <a:r>
              <a:rPr lang="en-US" dirty="0"/>
              <a:t>(2) determining what React components to render at a given location.</a:t>
            </a:r>
            <a:endParaRPr lang="en-US" sz="1600" dirty="0"/>
          </a:p>
        </p:txBody>
      </p:sp>
    </p:spTree>
    <p:extLst>
      <p:ext uri="{BB962C8B-B14F-4D97-AF65-F5344CB8AC3E}">
        <p14:creationId xmlns:p14="http://schemas.microsoft.com/office/powerpoint/2010/main" val="4256411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09801" y="175380"/>
            <a:ext cx="8312649" cy="322328"/>
          </a:xfrm>
        </p:spPr>
        <p:txBody>
          <a:bodyPr>
            <a:normAutofit/>
          </a:bodyPr>
          <a:lstStyle/>
          <a:p>
            <a:r>
              <a:rPr lang="en-US" dirty="0"/>
              <a:t>React Router's core components</a:t>
            </a:r>
          </a:p>
        </p:txBody>
      </p:sp>
      <p:sp>
        <p:nvSpPr>
          <p:cNvPr id="5" name="Content Placeholder 5"/>
          <p:cNvSpPr>
            <a:spLocks noGrp="1"/>
          </p:cNvSpPr>
          <p:nvPr>
            <p:ph idx="1"/>
          </p:nvPr>
        </p:nvSpPr>
        <p:spPr>
          <a:xfrm>
            <a:off x="298516" y="580364"/>
            <a:ext cx="8845484" cy="5785712"/>
          </a:xfrm>
        </p:spPr>
        <p:txBody>
          <a:bodyPr>
            <a:noAutofit/>
          </a:bodyPr>
          <a:lstStyle/>
          <a:p>
            <a:r>
              <a:rPr lang="en-US" dirty="0"/>
              <a:t>There are three types of components in React Router</a:t>
            </a:r>
          </a:p>
          <a:p>
            <a:endParaRPr lang="en-US" dirty="0"/>
          </a:p>
          <a:p>
            <a:r>
              <a:rPr lang="en-US" dirty="0"/>
              <a:t>	1. Router components</a:t>
            </a:r>
          </a:p>
          <a:p>
            <a:r>
              <a:rPr lang="en-US" dirty="0"/>
              <a:t>	2. Route matching components</a:t>
            </a:r>
          </a:p>
          <a:p>
            <a:r>
              <a:rPr lang="en-US" dirty="0"/>
              <a:t>	3. Navigation components.</a:t>
            </a:r>
          </a:p>
          <a:p>
            <a:br>
              <a:rPr lang="en-US" sz="1600" dirty="0"/>
            </a:br>
            <a:r>
              <a:rPr lang="en-US" sz="1600" dirty="0"/>
              <a:t>All of the components that you use in a web application should be imported from react-router-dom.</a:t>
            </a:r>
          </a:p>
          <a:p>
            <a:endParaRPr lang="en-US" sz="1600" dirty="0"/>
          </a:p>
        </p:txBody>
      </p:sp>
      <p:sp>
        <p:nvSpPr>
          <p:cNvPr id="6" name="Rectangle 5"/>
          <p:cNvSpPr/>
          <p:nvPr/>
        </p:nvSpPr>
        <p:spPr>
          <a:xfrm>
            <a:off x="590309" y="2824223"/>
            <a:ext cx="7836061" cy="82180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import { </a:t>
            </a:r>
            <a:r>
              <a:rPr lang="en-US" dirty="0" err="1">
                <a:solidFill>
                  <a:schemeClr val="tx1"/>
                </a:solidFill>
              </a:rPr>
              <a:t>BrowserRouter</a:t>
            </a:r>
            <a:r>
              <a:rPr lang="en-US" dirty="0">
                <a:solidFill>
                  <a:schemeClr val="tx1"/>
                </a:solidFill>
              </a:rPr>
              <a:t>, Route, Link } from 'react-router-</a:t>
            </a:r>
            <a:r>
              <a:rPr lang="en-US" dirty="0" err="1">
                <a:solidFill>
                  <a:schemeClr val="tx1"/>
                </a:solidFill>
              </a:rPr>
              <a:t>dom</a:t>
            </a:r>
            <a:r>
              <a:rPr lang="en-US" dirty="0">
                <a:solidFill>
                  <a:schemeClr val="tx1"/>
                </a:solidFill>
              </a:rPr>
              <a:t>‘ 	</a:t>
            </a:r>
          </a:p>
        </p:txBody>
      </p:sp>
      <p:sp>
        <p:nvSpPr>
          <p:cNvPr id="8" name="TextBox 7"/>
          <p:cNvSpPr txBox="1"/>
          <p:nvPr/>
        </p:nvSpPr>
        <p:spPr>
          <a:xfrm flipH="1">
            <a:off x="309799" y="4449180"/>
            <a:ext cx="8533947" cy="2585323"/>
          </a:xfrm>
          <a:prstGeom prst="rect">
            <a:avLst/>
          </a:prstGeom>
          <a:noFill/>
        </p:spPr>
        <p:txBody>
          <a:bodyPr wrap="square" rtlCol="0">
            <a:spAutoFit/>
          </a:bodyPr>
          <a:lstStyle/>
          <a:p>
            <a:r>
              <a:rPr lang="en-US" dirty="0"/>
              <a:t>A routing library is a key component of any complex, single-page application.</a:t>
            </a:r>
          </a:p>
          <a:p>
            <a:r>
              <a:rPr lang="en-US" dirty="0"/>
              <a:t>React Router isn’t the only viable solution in the React/Redux ecosystem, its growing and there are many in the system.</a:t>
            </a:r>
          </a:p>
          <a:p>
            <a:endParaRPr lang="en-US" dirty="0"/>
          </a:p>
          <a:p>
            <a:r>
              <a:rPr lang="en-US" dirty="0"/>
              <a:t>React-Redux package allows us to wrap up a component with a container that provides access to the dispatcher and store and , keep the wrapped component synchronized with store mutations.</a:t>
            </a:r>
            <a:br>
              <a:rPr lang="en-US" dirty="0"/>
            </a:br>
            <a:endParaRPr lang="en-US" dirty="0"/>
          </a:p>
        </p:txBody>
      </p:sp>
      <p:sp>
        <p:nvSpPr>
          <p:cNvPr id="2" name="Rectangle 1"/>
          <p:cNvSpPr/>
          <p:nvPr/>
        </p:nvSpPr>
        <p:spPr>
          <a:xfrm>
            <a:off x="298516" y="4079848"/>
            <a:ext cx="1811971" cy="369332"/>
          </a:xfrm>
          <a:prstGeom prst="rect">
            <a:avLst/>
          </a:prstGeom>
        </p:spPr>
        <p:txBody>
          <a:bodyPr wrap="none">
            <a:spAutoFit/>
          </a:bodyPr>
          <a:lstStyle/>
          <a:p>
            <a:r>
              <a:rPr lang="en-US" dirty="0"/>
              <a:t>React-Routing</a:t>
            </a:r>
          </a:p>
        </p:txBody>
      </p:sp>
    </p:spTree>
    <p:extLst>
      <p:ext uri="{BB962C8B-B14F-4D97-AF65-F5344CB8AC3E}">
        <p14:creationId xmlns:p14="http://schemas.microsoft.com/office/powerpoint/2010/main" val="1561239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React-Routing</a:t>
            </a:r>
          </a:p>
        </p:txBody>
      </p:sp>
      <p:sp>
        <p:nvSpPr>
          <p:cNvPr id="5" name="Content Placeholder 5"/>
          <p:cNvSpPr>
            <a:spLocks noGrp="1"/>
          </p:cNvSpPr>
          <p:nvPr>
            <p:ph idx="1"/>
          </p:nvPr>
        </p:nvSpPr>
        <p:spPr>
          <a:xfrm>
            <a:off x="298516" y="1066502"/>
            <a:ext cx="8845484" cy="4643751"/>
          </a:xfrm>
        </p:spPr>
        <p:txBody>
          <a:bodyPr>
            <a:noAutofit/>
          </a:bodyPr>
          <a:lstStyle/>
          <a:p>
            <a:pPr algn="just">
              <a:lnSpc>
                <a:spcPct val="150000"/>
              </a:lnSpc>
            </a:pPr>
            <a:r>
              <a:rPr lang="en-US" sz="1600" dirty="0"/>
              <a:t>React isn't a framework, it's a library. Therefore, it doesn't solve all an application's needs.</a:t>
            </a:r>
          </a:p>
          <a:p>
            <a:pPr algn="just">
              <a:lnSpc>
                <a:spcPct val="150000"/>
              </a:lnSpc>
            </a:pPr>
            <a:r>
              <a:rPr lang="en-US" sz="1600" dirty="0"/>
              <a:t>To create complex SPA (single page application) task like routing requires supporting cast. </a:t>
            </a:r>
          </a:p>
          <a:p>
            <a:pPr algn="just">
              <a:lnSpc>
                <a:spcPct val="150000"/>
              </a:lnSpc>
            </a:pPr>
            <a:r>
              <a:rPr lang="en-US" sz="1600" dirty="0"/>
              <a:t>React router is one among the front-end router which uses JSX Syntax.</a:t>
            </a:r>
          </a:p>
          <a:p>
            <a:pPr lvl="1" algn="just">
              <a:lnSpc>
                <a:spcPct val="150000"/>
              </a:lnSpc>
            </a:pPr>
            <a:r>
              <a:rPr lang="en-US" sz="1400" dirty="0"/>
              <a:t>To install this module : </a:t>
            </a:r>
            <a:r>
              <a:rPr lang="en-US" sz="1400" b="1" i="1" dirty="0" err="1"/>
              <a:t>npm</a:t>
            </a:r>
            <a:r>
              <a:rPr lang="en-US" sz="1400" b="1" i="1" dirty="0"/>
              <a:t> install react-router</a:t>
            </a:r>
          </a:p>
          <a:p>
            <a:pPr algn="just">
              <a:lnSpc>
                <a:spcPct val="150000"/>
              </a:lnSpc>
            </a:pPr>
            <a:r>
              <a:rPr lang="en-US" sz="1600" dirty="0"/>
              <a:t>React router uses &lt;Router&gt; and &lt;Route&gt; components to perform routing. </a:t>
            </a:r>
          </a:p>
          <a:p>
            <a:pPr algn="just">
              <a:lnSpc>
                <a:spcPct val="150000"/>
              </a:lnSpc>
            </a:pPr>
            <a:r>
              <a:rPr lang="en-US" sz="1600" dirty="0"/>
              <a:t>Like other components &lt;Router&gt; and &lt;Route&gt; does not create DOM, it just defines the rules about how application needs to work based on routes.</a:t>
            </a:r>
          </a:p>
        </p:txBody>
      </p:sp>
      <p:sp>
        <p:nvSpPr>
          <p:cNvPr id="2" name="Rounded Rectangle 1"/>
          <p:cNvSpPr/>
          <p:nvPr/>
        </p:nvSpPr>
        <p:spPr>
          <a:xfrm>
            <a:off x="1979712" y="4725144"/>
            <a:ext cx="4464496" cy="1440160"/>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chemeClr val="bg2">
                    <a:lumMod val="50000"/>
                  </a:schemeClr>
                </a:solidFill>
                <a:latin typeface="Arial" panose="020B0604020202020204" pitchFamily="34" charset="0"/>
                <a:cs typeface="Arial" panose="020B0604020202020204" pitchFamily="34" charset="0"/>
              </a:rPr>
              <a:t>ReactDOM.render</a:t>
            </a:r>
            <a:r>
              <a:rPr lang="en-US" sz="1400" dirty="0">
                <a:solidFill>
                  <a:schemeClr val="bg2">
                    <a:lumMod val="50000"/>
                  </a:schemeClr>
                </a:solidFill>
                <a:latin typeface="Arial" panose="020B0604020202020204" pitchFamily="34" charset="0"/>
                <a:cs typeface="Arial" panose="020B0604020202020204" pitchFamily="34" charset="0"/>
              </a:rPr>
              <a:t>(( &lt;Router&gt;</a:t>
            </a:r>
          </a:p>
          <a:p>
            <a:r>
              <a:rPr lang="en-US" sz="1400" dirty="0">
                <a:solidFill>
                  <a:schemeClr val="bg2">
                    <a:lumMod val="50000"/>
                  </a:schemeClr>
                </a:solidFill>
                <a:latin typeface="Arial" panose="020B0604020202020204" pitchFamily="34" charset="0"/>
                <a:cs typeface="Arial" panose="020B0604020202020204" pitchFamily="34" charset="0"/>
              </a:rPr>
              <a:t>      //&lt;Route&gt;   Renders Home component  while vising  the path  /</a:t>
            </a:r>
          </a:p>
          <a:p>
            <a:r>
              <a:rPr lang="en-US" sz="1400" dirty="0">
                <a:solidFill>
                  <a:schemeClr val="bg2">
                    <a:lumMod val="50000"/>
                  </a:schemeClr>
                </a:solidFill>
                <a:latin typeface="Arial" panose="020B0604020202020204" pitchFamily="34" charset="0"/>
                <a:cs typeface="Arial" panose="020B0604020202020204" pitchFamily="34" charset="0"/>
              </a:rPr>
              <a:t>               &lt;Route path="/" component={Home} /&gt;</a:t>
            </a:r>
          </a:p>
          <a:p>
            <a:r>
              <a:rPr lang="en-US" sz="1400" dirty="0">
                <a:solidFill>
                  <a:schemeClr val="bg2">
                    <a:lumMod val="50000"/>
                  </a:schemeClr>
                </a:solidFill>
                <a:latin typeface="Arial" panose="020B0604020202020204" pitchFamily="34" charset="0"/>
                <a:cs typeface="Arial" panose="020B0604020202020204" pitchFamily="34" charset="0"/>
              </a:rPr>
              <a:t>      &lt;/Router&gt; ), </a:t>
            </a:r>
            <a:r>
              <a:rPr lang="en-US" sz="1400" dirty="0" err="1">
                <a:solidFill>
                  <a:schemeClr val="bg2">
                    <a:lumMod val="50000"/>
                  </a:schemeClr>
                </a:solidFill>
                <a:latin typeface="Arial" panose="020B0604020202020204" pitchFamily="34" charset="0"/>
                <a:cs typeface="Arial" panose="020B0604020202020204" pitchFamily="34" charset="0"/>
              </a:rPr>
              <a:t>document.getElementById</a:t>
            </a:r>
            <a:r>
              <a:rPr lang="en-US" sz="1400" dirty="0">
                <a:solidFill>
                  <a:schemeClr val="bg2">
                    <a:lumMod val="50000"/>
                  </a:schemeClr>
                </a:solidFill>
                <a:latin typeface="Arial" panose="020B0604020202020204" pitchFamily="34" charset="0"/>
                <a:cs typeface="Arial" panose="020B0604020202020204" pitchFamily="34" charset="0"/>
              </a:rPr>
              <a:t>('app'));</a:t>
            </a:r>
          </a:p>
        </p:txBody>
      </p:sp>
    </p:spTree>
    <p:extLst>
      <p:ext uri="{BB962C8B-B14F-4D97-AF65-F5344CB8AC3E}">
        <p14:creationId xmlns:p14="http://schemas.microsoft.com/office/powerpoint/2010/main" val="3910922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5393" t="5306" r="10225" b="5806"/>
          <a:stretch/>
        </p:blipFill>
        <p:spPr>
          <a:xfrm>
            <a:off x="493160" y="1130157"/>
            <a:ext cx="7715892" cy="4572000"/>
          </a:xfrm>
          <a:prstGeom prst="rect">
            <a:avLst/>
          </a:prstGeom>
        </p:spPr>
      </p:pic>
      <p:sp>
        <p:nvSpPr>
          <p:cNvPr id="5" name="TextBox 4"/>
          <p:cNvSpPr txBox="1"/>
          <p:nvPr/>
        </p:nvSpPr>
        <p:spPr>
          <a:xfrm>
            <a:off x="410966" y="410966"/>
            <a:ext cx="4222679" cy="369332"/>
          </a:xfrm>
          <a:prstGeom prst="rect">
            <a:avLst/>
          </a:prstGeom>
          <a:noFill/>
        </p:spPr>
        <p:txBody>
          <a:bodyPr wrap="square" rtlCol="0">
            <a:spAutoFit/>
          </a:bodyPr>
          <a:lstStyle/>
          <a:p>
            <a:r>
              <a:rPr lang="en-US" dirty="0"/>
              <a:t>React history, path data</a:t>
            </a:r>
          </a:p>
        </p:txBody>
      </p:sp>
    </p:spTree>
    <p:extLst>
      <p:ext uri="{BB962C8B-B14F-4D97-AF65-F5344CB8AC3E}">
        <p14:creationId xmlns:p14="http://schemas.microsoft.com/office/powerpoint/2010/main" val="609617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br>
              <a:rPr lang="en-US" dirty="0"/>
            </a:br>
            <a:r>
              <a:rPr lang="en-US" dirty="0"/>
              <a:t>Re-Usable layout</a:t>
            </a:r>
          </a:p>
        </p:txBody>
      </p:sp>
      <p:pic>
        <p:nvPicPr>
          <p:cNvPr id="8" name="Content Placeholder 7"/>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290513" y="2651368"/>
            <a:ext cx="4156075" cy="2479188"/>
          </a:xfrm>
        </p:spPr>
      </p:pic>
      <p:sp>
        <p:nvSpPr>
          <p:cNvPr id="6" name="Content Placeholder 5"/>
          <p:cNvSpPr>
            <a:spLocks noGrp="1"/>
          </p:cNvSpPr>
          <p:nvPr>
            <p:ph sz="quarter" idx="11"/>
          </p:nvPr>
        </p:nvSpPr>
        <p:spPr/>
        <p:txBody>
          <a:bodyPr>
            <a:noAutofit/>
          </a:bodyPr>
          <a:lstStyle/>
          <a:p>
            <a:pPr algn="just"/>
            <a:r>
              <a:rPr lang="en-US" sz="1600" dirty="0"/>
              <a:t>In the diagram Sub Layout is placed inside its Parent Main Layout.</a:t>
            </a:r>
          </a:p>
          <a:p>
            <a:pPr algn="just"/>
            <a:r>
              <a:rPr lang="en-US" sz="1600" dirty="0"/>
              <a:t>Main Layout will use </a:t>
            </a:r>
            <a:r>
              <a:rPr lang="en-US" sz="1600" i="1" dirty="0" err="1"/>
              <a:t>this.props.children</a:t>
            </a:r>
            <a:r>
              <a:rPr lang="en-US" sz="1600" i="1" dirty="0"/>
              <a:t> </a:t>
            </a:r>
            <a:r>
              <a:rPr lang="en-US" sz="1600" dirty="0"/>
              <a:t>to determine Sub Layout location.</a:t>
            </a:r>
          </a:p>
          <a:p>
            <a:pPr algn="just"/>
            <a:r>
              <a:rPr lang="en-US" sz="1600" dirty="0"/>
              <a:t>All components have </a:t>
            </a:r>
            <a:r>
              <a:rPr lang="en-US" sz="1600" i="1" dirty="0" err="1"/>
              <a:t>this.props.children</a:t>
            </a:r>
            <a:r>
              <a:rPr lang="en-US" sz="1600" i="1" dirty="0"/>
              <a:t> </a:t>
            </a:r>
            <a:r>
              <a:rPr lang="en-US" sz="1600" dirty="0"/>
              <a:t>as a prop, which gets filled only when if it is a parent component nested with child components.</a:t>
            </a:r>
          </a:p>
          <a:p>
            <a:pPr algn="just"/>
            <a:r>
              <a:rPr lang="en-US" sz="1600" dirty="0"/>
              <a:t>If the component is not a parent component </a:t>
            </a:r>
            <a:r>
              <a:rPr lang="en-US" sz="1600" i="1" dirty="0" err="1"/>
              <a:t>this.props.children</a:t>
            </a:r>
            <a:r>
              <a:rPr lang="en-US" sz="1600" dirty="0"/>
              <a:t> will be null.</a:t>
            </a:r>
          </a:p>
          <a:p>
            <a:pPr algn="just"/>
            <a:r>
              <a:rPr lang="en-US" sz="1600" dirty="0"/>
              <a:t>Components will  be nested in accordance with how the router nests its router.</a:t>
            </a:r>
          </a:p>
          <a:p>
            <a:pPr algn="just"/>
            <a:r>
              <a:rPr lang="en-US" sz="1600" dirty="0"/>
              <a:t>When creating anchors for routes, use &lt;Link to="" &gt; instead of &lt;a </a:t>
            </a:r>
            <a:r>
              <a:rPr lang="en-US" sz="1600" dirty="0" err="1"/>
              <a:t>href</a:t>
            </a:r>
            <a:r>
              <a:rPr lang="en-US" sz="1600" dirty="0"/>
              <a:t>=""&gt;</a:t>
            </a:r>
            <a:endParaRPr lang="en-US" sz="1800" dirty="0">
              <a:solidFill>
                <a:schemeClr val="tx1"/>
              </a:solidFill>
            </a:endParaRPr>
          </a:p>
        </p:txBody>
      </p:sp>
    </p:spTree>
    <p:extLst>
      <p:ext uri="{BB962C8B-B14F-4D97-AF65-F5344CB8AC3E}">
        <p14:creationId xmlns:p14="http://schemas.microsoft.com/office/powerpoint/2010/main" val="2309496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09801" y="117510"/>
            <a:ext cx="8312649" cy="859536"/>
          </a:xfrm>
        </p:spPr>
        <p:txBody>
          <a:bodyPr>
            <a:normAutofit/>
          </a:bodyPr>
          <a:lstStyle/>
          <a:p>
            <a:pPr lvl="0"/>
            <a:r>
              <a:rPr lang="en-US" dirty="0"/>
              <a:t>React Router v4</a:t>
            </a:r>
          </a:p>
        </p:txBody>
      </p:sp>
      <p:sp>
        <p:nvSpPr>
          <p:cNvPr id="5" name="Content Placeholder 5"/>
          <p:cNvSpPr>
            <a:spLocks noGrp="1"/>
          </p:cNvSpPr>
          <p:nvPr>
            <p:ph idx="1"/>
          </p:nvPr>
        </p:nvSpPr>
        <p:spPr>
          <a:xfrm>
            <a:off x="347239" y="520859"/>
            <a:ext cx="8426374" cy="6134581"/>
          </a:xfrm>
        </p:spPr>
        <p:txBody>
          <a:bodyPr>
            <a:noAutofit/>
          </a:bodyPr>
          <a:lstStyle/>
          <a:p>
            <a:pPr algn="just">
              <a:lnSpc>
                <a:spcPct val="150000"/>
              </a:lnSpc>
            </a:pPr>
            <a:r>
              <a:rPr lang="en-US" dirty="0"/>
              <a:t>The latest version of React Router, v4, is a major shift from its predecessors.</a:t>
            </a:r>
          </a:p>
          <a:p>
            <a:pPr marL="685800" lvl="2" indent="-342900" algn="just">
              <a:lnSpc>
                <a:spcPct val="150000"/>
              </a:lnSpc>
              <a:buFont typeface="+mj-lt"/>
              <a:buAutoNum type="arabicPeriod"/>
            </a:pPr>
            <a:r>
              <a:rPr lang="en-US" dirty="0"/>
              <a:t>With </a:t>
            </a:r>
            <a:r>
              <a:rPr lang="en-US" b="1" dirty="0"/>
              <a:t>React router v4</a:t>
            </a:r>
            <a:r>
              <a:rPr lang="en-US" dirty="0"/>
              <a:t>, routing is not centralized anymore instead it becomes a part of the rest of the app layout and UI.</a:t>
            </a:r>
          </a:p>
          <a:p>
            <a:pPr marL="685800" lvl="2" indent="-342900" algn="just">
              <a:lnSpc>
                <a:spcPct val="150000"/>
              </a:lnSpc>
              <a:buFont typeface="+mj-lt"/>
              <a:buAutoNum type="arabicPeriod"/>
            </a:pPr>
            <a:r>
              <a:rPr lang="en-US" dirty="0"/>
              <a:t>Browser specific routing components live in </a:t>
            </a:r>
            <a:r>
              <a:rPr lang="en-US" b="1" dirty="0"/>
              <a:t>react-router-</a:t>
            </a:r>
            <a:r>
              <a:rPr lang="en-US" b="1" dirty="0" err="1"/>
              <a:t>dom</a:t>
            </a:r>
            <a:r>
              <a:rPr lang="en-US" dirty="0"/>
              <a:t> instead of </a:t>
            </a:r>
            <a:r>
              <a:rPr lang="en-US" b="1" dirty="0"/>
              <a:t>react-router</a:t>
            </a:r>
            <a:r>
              <a:rPr lang="en-US" dirty="0"/>
              <a:t> so imports need to be changed to be from </a:t>
            </a:r>
            <a:r>
              <a:rPr lang="en-US" b="1" dirty="0"/>
              <a:t>react-router-</a:t>
            </a:r>
            <a:r>
              <a:rPr lang="en-US" b="1" dirty="0" err="1"/>
              <a:t>dom</a:t>
            </a:r>
            <a:r>
              <a:rPr lang="en-US" dirty="0"/>
              <a:t> package</a:t>
            </a:r>
          </a:p>
          <a:p>
            <a:pPr marL="685800" lvl="2" indent="-342900" algn="just">
              <a:lnSpc>
                <a:spcPct val="150000"/>
              </a:lnSpc>
              <a:buFont typeface="+mj-lt"/>
              <a:buAutoNum type="arabicPeriod"/>
            </a:pPr>
            <a:r>
              <a:rPr lang="en-US" dirty="0"/>
              <a:t>Introducing new components such as </a:t>
            </a:r>
            <a:r>
              <a:rPr lang="en-US" b="1" dirty="0" err="1"/>
              <a:t>BrowserRouter</a:t>
            </a:r>
            <a:r>
              <a:rPr lang="en-US" dirty="0"/>
              <a:t> and </a:t>
            </a:r>
            <a:r>
              <a:rPr lang="en-US" b="1" dirty="0" err="1"/>
              <a:t>HashRouter</a:t>
            </a:r>
            <a:r>
              <a:rPr lang="en-US" dirty="0"/>
              <a:t> for specific use cases</a:t>
            </a:r>
          </a:p>
          <a:p>
            <a:pPr marL="685800" lvl="2" indent="-342900" algn="just">
              <a:lnSpc>
                <a:spcPct val="150000"/>
              </a:lnSpc>
              <a:buFont typeface="+mj-lt"/>
              <a:buAutoNum type="arabicPeriod"/>
            </a:pPr>
            <a:r>
              <a:rPr lang="en-US" dirty="0"/>
              <a:t>No more use of </a:t>
            </a:r>
            <a:r>
              <a:rPr lang="en-US" b="1" dirty="0"/>
              <a:t>{</a:t>
            </a:r>
            <a:r>
              <a:rPr lang="en-US" b="1" dirty="0" err="1"/>
              <a:t>props.children</a:t>
            </a:r>
            <a:r>
              <a:rPr lang="en-US" b="1" dirty="0"/>
              <a:t>}</a:t>
            </a:r>
            <a:r>
              <a:rPr lang="en-US" dirty="0"/>
              <a:t> for nesting components in v4 React Router.</a:t>
            </a:r>
          </a:p>
          <a:p>
            <a:pPr marL="685800" lvl="2" indent="-342900" algn="just">
              <a:lnSpc>
                <a:spcPct val="150000"/>
              </a:lnSpc>
              <a:buFont typeface="+mj-lt"/>
              <a:buAutoNum type="arabicPeriod"/>
            </a:pPr>
            <a:r>
              <a:rPr lang="en-US" dirty="0"/>
              <a:t>React Router v3 routing rules were exclusive meaning only one route will be matched at one time. For v4, routing rules are inclusive meaning multiple routes can be matched and then rendered.</a:t>
            </a:r>
          </a:p>
          <a:p>
            <a:pPr marL="685800" lvl="2" indent="-342900" algn="just">
              <a:lnSpc>
                <a:spcPct val="150000"/>
              </a:lnSpc>
              <a:buFont typeface="+mj-lt"/>
              <a:buAutoNum type="arabicPeriod"/>
            </a:pPr>
            <a:endParaRPr lang="en-US" dirty="0"/>
          </a:p>
          <a:p>
            <a:r>
              <a:rPr lang="en-US" sz="1600" dirty="0"/>
              <a:t>React Router v4 was divided into three packages:</a:t>
            </a:r>
          </a:p>
          <a:p>
            <a:r>
              <a:rPr lang="en-US" sz="1600" b="1" dirty="0"/>
              <a:t>react-router</a:t>
            </a:r>
            <a:r>
              <a:rPr lang="en-US" sz="1600" dirty="0"/>
              <a:t>: common core components between </a:t>
            </a:r>
            <a:r>
              <a:rPr lang="en-US" sz="1600" dirty="0" err="1"/>
              <a:t>dom</a:t>
            </a:r>
            <a:r>
              <a:rPr lang="en-US" sz="1600" dirty="0"/>
              <a:t> and native versions.</a:t>
            </a:r>
          </a:p>
          <a:p>
            <a:r>
              <a:rPr lang="en-US" sz="1600" b="1" dirty="0"/>
              <a:t>react-router-</a:t>
            </a:r>
            <a:r>
              <a:rPr lang="en-US" sz="1600" b="1" dirty="0" err="1"/>
              <a:t>dom</a:t>
            </a:r>
            <a:r>
              <a:rPr lang="en-US" sz="1600" dirty="0"/>
              <a:t>: the </a:t>
            </a:r>
            <a:r>
              <a:rPr lang="en-US" sz="1600" dirty="0" err="1"/>
              <a:t>dom</a:t>
            </a:r>
            <a:r>
              <a:rPr lang="en-US" sz="1600" dirty="0"/>
              <a:t> version designed for browsers or web apps.</a:t>
            </a:r>
          </a:p>
          <a:p>
            <a:r>
              <a:rPr lang="en-US" sz="1600" b="1" dirty="0"/>
              <a:t>react-router-native</a:t>
            </a:r>
            <a:r>
              <a:rPr lang="en-US" sz="1600" dirty="0"/>
              <a:t>: the native version designed for react-native mobile apps.</a:t>
            </a:r>
          </a:p>
          <a:p>
            <a:pPr marL="685800" lvl="2" indent="-342900" algn="just">
              <a:lnSpc>
                <a:spcPct val="150000"/>
              </a:lnSpc>
              <a:buFont typeface="+mj-lt"/>
              <a:buAutoNum type="arabicPeriod"/>
            </a:pPr>
            <a:endParaRPr lang="en-US" dirty="0"/>
          </a:p>
          <a:p>
            <a:pPr marL="685800" lvl="2" indent="-342900" algn="just">
              <a:lnSpc>
                <a:spcPct val="150000"/>
              </a:lnSpc>
              <a:buFont typeface="+mj-lt"/>
              <a:buAutoNum type="arabicPeriod"/>
            </a:pPr>
            <a:endParaRPr lang="en-US" sz="1200" dirty="0"/>
          </a:p>
        </p:txBody>
      </p:sp>
    </p:spTree>
    <p:extLst>
      <p:ext uri="{BB962C8B-B14F-4D97-AF65-F5344CB8AC3E}">
        <p14:creationId xmlns:p14="http://schemas.microsoft.com/office/powerpoint/2010/main" val="2112776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58774"/>
            <a:ext cx="8312649" cy="345477"/>
          </a:xfrm>
        </p:spPr>
        <p:txBody>
          <a:bodyPr>
            <a:normAutofit fontScale="90000"/>
          </a:bodyPr>
          <a:lstStyle/>
          <a:p>
            <a:r>
              <a:rPr lang="en-US" dirty="0"/>
              <a:t>Building the components of react-router</a:t>
            </a:r>
            <a:br>
              <a:rPr lang="en-US" dirty="0"/>
            </a:br>
            <a:endParaRPr lang="en-US" dirty="0"/>
          </a:p>
        </p:txBody>
      </p:sp>
      <p:sp>
        <p:nvSpPr>
          <p:cNvPr id="6" name="Content Placeholder 5"/>
          <p:cNvSpPr>
            <a:spLocks noGrp="1"/>
          </p:cNvSpPr>
          <p:nvPr>
            <p:ph idx="1"/>
          </p:nvPr>
        </p:nvSpPr>
        <p:spPr>
          <a:xfrm>
            <a:off x="298516" y="765310"/>
            <a:ext cx="8532968" cy="6146159"/>
          </a:xfrm>
        </p:spPr>
        <p:txBody>
          <a:bodyPr/>
          <a:lstStyle/>
          <a:p>
            <a:r>
              <a:rPr lang="en-US" dirty="0"/>
              <a:t>Building a react router firstly we have to import Route and Router from ‘react-router’ library</a:t>
            </a:r>
          </a:p>
          <a:p>
            <a:endParaRPr lang="en-US" dirty="0"/>
          </a:p>
          <a:p>
            <a:r>
              <a:rPr lang="en-US" altLang="en-US" sz="2400" dirty="0">
                <a:latin typeface="Operator Mono"/>
              </a:rPr>
              <a:t>		import {Router, Route} from 'react-router';</a:t>
            </a:r>
            <a:r>
              <a:rPr lang="en-US" altLang="en-US" sz="1000" dirty="0"/>
              <a:t>  </a:t>
            </a:r>
          </a:p>
          <a:p>
            <a:endParaRPr lang="en-US" altLang="en-US" sz="4800" dirty="0">
              <a:latin typeface="Arial" panose="020B0604020202020204" pitchFamily="34" charset="0"/>
            </a:endParaRPr>
          </a:p>
          <a:p>
            <a:r>
              <a:rPr lang="en-US" dirty="0"/>
              <a:t>Then add the below code snippet to render method of react Component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The path attribute defines the route URL and component attribute defines the component for this route.</a:t>
            </a:r>
          </a:p>
          <a:p>
            <a:endParaRPr lang="en-US" dirty="0"/>
          </a:p>
        </p:txBody>
      </p:sp>
      <p:pic>
        <p:nvPicPr>
          <p:cNvPr id="7" name="Content Placeholder 4"/>
          <p:cNvPicPr>
            <a:picLocks noChangeAspect="1"/>
          </p:cNvPicPr>
          <p:nvPr/>
        </p:nvPicPr>
        <p:blipFill rotWithShape="1">
          <a:blip r:embed="rId3">
            <a:extLst>
              <a:ext uri="{28A0092B-C50C-407E-A947-70E740481C1C}">
                <a14:useLocalDpi xmlns:a14="http://schemas.microsoft.com/office/drawing/2010/main" val="0"/>
              </a:ext>
            </a:extLst>
          </a:blip>
          <a:srcRect l="21432" t="16605" r="7189" b="49278"/>
          <a:stretch/>
        </p:blipFill>
        <p:spPr>
          <a:xfrm>
            <a:off x="1377386" y="2631563"/>
            <a:ext cx="5984113" cy="1608882"/>
          </a:xfrm>
          <a:prstGeom prst="rect">
            <a:avLst/>
          </a:prstGeom>
        </p:spPr>
      </p:pic>
    </p:spTree>
    <p:extLst>
      <p:ext uri="{BB962C8B-B14F-4D97-AF65-F5344CB8AC3E}">
        <p14:creationId xmlns:p14="http://schemas.microsoft.com/office/powerpoint/2010/main" val="22456167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E2A668E2-A2C0-441C-98B1-C064EF3C7B80}" vid="{275EFF7A-992F-43CC-9E2C-78EACCB73B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Class book</Material_x0020_Type>
    <Category xmlns="f9b258c7-9c72-463b-80f6-91d061ebb25d">Module Artifact</Category>
    <_Version xmlns="http://schemas.microsoft.com/sharepoint/v3/fields" xsi:nil="true"/>
    <_DCDateModified xmlns="http://schemas.microsoft.com/sharepoint/v3/fields" xsi:nil="true"/>
    <Level xmlns="f9b258c7-9c72-463b-80f6-91d061ebb25d">L1</Level>
  </documentManagement>
</p:properties>
</file>

<file path=customXml/itemProps1.xml><?xml version="1.0" encoding="utf-8"?>
<ds:datastoreItem xmlns:ds="http://schemas.openxmlformats.org/officeDocument/2006/customXml" ds:itemID="{5C2EAA41-28B2-470E-A286-E51C0304965B}"/>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7C1830C8-F522-4AF4-83DD-915E4EE23EB4}"/>
</file>

<file path=docProps/app.xml><?xml version="1.0" encoding="utf-8"?>
<Properties xmlns="http://schemas.openxmlformats.org/officeDocument/2006/extended-properties" xmlns:vt="http://schemas.openxmlformats.org/officeDocument/2006/docPropsVTypes">
  <Template>web services template</Template>
  <TotalTime>18620</TotalTime>
  <Words>1984</Words>
  <Application>Microsoft Office PowerPoint</Application>
  <PresentationFormat>On-screen Show (4:3)</PresentationFormat>
  <Paragraphs>695</Paragraphs>
  <Slides>22</Slides>
  <Notes>20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1" baseType="lpstr">
      <vt:lpstr>Arial</vt:lpstr>
      <vt:lpstr>Calibri</vt:lpstr>
      <vt:lpstr>Candara</vt:lpstr>
      <vt:lpstr>Operator Mono</vt:lpstr>
      <vt:lpstr>Roboto</vt:lpstr>
      <vt:lpstr>Verdana</vt:lpstr>
      <vt:lpstr>Wingdings</vt:lpstr>
      <vt:lpstr>Section slides</vt:lpstr>
      <vt:lpstr>think-cell Slide</vt:lpstr>
      <vt:lpstr>Routing , Redux</vt:lpstr>
      <vt:lpstr>Lesson Objectives</vt:lpstr>
      <vt:lpstr>What’s in a URL :</vt:lpstr>
      <vt:lpstr>React Router's core components</vt:lpstr>
      <vt:lpstr>React-Routing</vt:lpstr>
      <vt:lpstr>PowerPoint Presentation</vt:lpstr>
      <vt:lpstr> Re-Usable layout</vt:lpstr>
      <vt:lpstr>React Router v4</vt:lpstr>
      <vt:lpstr>Building the components of react-router </vt:lpstr>
      <vt:lpstr>Navigating with react Route:</vt:lpstr>
      <vt:lpstr>Demo</vt:lpstr>
      <vt:lpstr>Redux</vt:lpstr>
      <vt:lpstr>PowerPoint Presentation</vt:lpstr>
      <vt:lpstr>PowerPoint Presentation</vt:lpstr>
      <vt:lpstr>Redux DevTools</vt:lpstr>
      <vt:lpstr>Demo</vt:lpstr>
      <vt:lpstr>Redux Middleware</vt:lpstr>
      <vt:lpstr>Demo</vt:lpstr>
      <vt:lpstr>React With Redux</vt:lpstr>
      <vt:lpstr>Demo</vt:lpstr>
      <vt:lpstr>Summary</vt:lpstr>
      <vt:lpstr>review</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 Kathiresan</dc:creator>
  <cp:lastModifiedBy>N, Kathiresan</cp:lastModifiedBy>
  <cp:revision>519</cp:revision>
  <dcterms:created xsi:type="dcterms:W3CDTF">2018-04-04T04:32:40Z</dcterms:created>
  <dcterms:modified xsi:type="dcterms:W3CDTF">2018-05-21T11:05:13Z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ies>
</file>