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9"/>
  </p:notesMasterIdLst>
  <p:handoutMasterIdLst>
    <p:handoutMasterId r:id="rId30"/>
  </p:handoutMasterIdLst>
  <p:sldIdLst>
    <p:sldId id="326" r:id="rId5"/>
    <p:sldId id="259"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6" autoAdjust="0"/>
  </p:normalViewPr>
  <p:slideViewPr>
    <p:cSldViewPr snapToGrid="0" showGuides="1">
      <p:cViewPr varScale="1">
        <p:scale>
          <a:sx n="68" d="100"/>
          <a:sy n="68" d="100"/>
        </p:scale>
        <p:origin x="1264"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7620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b="1" dirty="0">
                <a:latin typeface="Candara" panose="020E0502030303020204" pitchFamily="34" charset="0"/>
              </a:rPr>
              <a:t>gulp-</a:t>
            </a:r>
            <a:r>
              <a:rPr lang="en-US" sz="1000" b="1" dirty="0" err="1">
                <a:latin typeface="Candara" panose="020E0502030303020204" pitchFamily="34" charset="0"/>
              </a:rPr>
              <a:t>browserify</a:t>
            </a:r>
            <a:r>
              <a:rPr lang="en-US" sz="1000" b="1" dirty="0">
                <a:latin typeface="Candara" panose="020E0502030303020204" pitchFamily="34" charset="0"/>
              </a:rPr>
              <a:t>: </a:t>
            </a:r>
            <a:r>
              <a:rPr lang="en-US" sz="1000" dirty="0" err="1">
                <a:latin typeface="Candara" panose="020E0502030303020204" pitchFamily="34" charset="0"/>
              </a:rPr>
              <a:t>Browserify</a:t>
            </a:r>
            <a:r>
              <a:rPr lang="en-US" sz="1000" dirty="0">
                <a:latin typeface="Candara" panose="020E0502030303020204" pitchFamily="34" charset="0"/>
              </a:rPr>
              <a:t> lets you require('modules') in the browser by bundling up all of your dependencies.</a:t>
            </a:r>
          </a:p>
          <a:p>
            <a:pPr algn="just"/>
            <a:endParaRPr lang="en-US" sz="1000" b="1" dirty="0">
              <a:latin typeface="Candara" panose="020E0502030303020204" pitchFamily="34" charset="0"/>
            </a:endParaRPr>
          </a:p>
          <a:p>
            <a:pPr algn="just"/>
            <a:r>
              <a:rPr lang="en-US" sz="1000" b="1" dirty="0">
                <a:latin typeface="Candara" panose="020E0502030303020204" pitchFamily="34" charset="0"/>
              </a:rPr>
              <a:t> gulp-</a:t>
            </a:r>
            <a:r>
              <a:rPr lang="en-US" sz="1000" b="1" dirty="0" err="1">
                <a:latin typeface="Candara" panose="020E0502030303020204" pitchFamily="34" charset="0"/>
              </a:rPr>
              <a:t>concat</a:t>
            </a:r>
            <a:r>
              <a:rPr lang="en-US" sz="1000" b="1" dirty="0">
                <a:latin typeface="Candara" panose="020E0502030303020204" pitchFamily="34" charset="0"/>
              </a:rPr>
              <a:t>: </a:t>
            </a:r>
            <a:r>
              <a:rPr lang="en-US" sz="1000" dirty="0">
                <a:latin typeface="Candara" panose="020E0502030303020204" pitchFamily="34" charset="0"/>
              </a:rPr>
              <a:t>Used to concatenate files</a:t>
            </a:r>
          </a:p>
          <a:p>
            <a:pPr algn="just"/>
            <a:endParaRPr lang="en-US" sz="1000" b="1" dirty="0">
              <a:latin typeface="Candara" panose="020E0502030303020204" pitchFamily="34" charset="0"/>
            </a:endParaRPr>
          </a:p>
          <a:p>
            <a:pPr algn="just"/>
            <a:r>
              <a:rPr lang="en-US" sz="1000" b="1" dirty="0">
                <a:latin typeface="Candara" panose="020E0502030303020204" pitchFamily="34" charset="0"/>
              </a:rPr>
              <a:t> react : </a:t>
            </a:r>
            <a:r>
              <a:rPr lang="en-US" sz="1000" dirty="0">
                <a:latin typeface="Candara" panose="020E0502030303020204" pitchFamily="34" charset="0"/>
              </a:rPr>
              <a:t>React is a JavaScript library for building user interfaces. It gives immediate access to React, without requiring the JSX transformer</a:t>
            </a:r>
          </a:p>
          <a:p>
            <a:pPr algn="just"/>
            <a:endParaRPr lang="en-US" sz="1000" b="1" dirty="0">
              <a:latin typeface="Candara" panose="020E0502030303020204" pitchFamily="34" charset="0"/>
            </a:endParaRPr>
          </a:p>
          <a:p>
            <a:pPr algn="just"/>
            <a:r>
              <a:rPr lang="en-US" sz="1000" b="1" dirty="0">
                <a:latin typeface="Candara" panose="020E0502030303020204" pitchFamily="34" charset="0"/>
              </a:rPr>
              <a:t> react-</a:t>
            </a:r>
            <a:r>
              <a:rPr lang="en-US" sz="1000" b="1" dirty="0" err="1">
                <a:latin typeface="Candara" panose="020E0502030303020204" pitchFamily="34" charset="0"/>
              </a:rPr>
              <a:t>dom</a:t>
            </a:r>
            <a:r>
              <a:rPr lang="en-US" sz="1000" b="1" dirty="0">
                <a:latin typeface="Candara" panose="020E0502030303020204" pitchFamily="34" charset="0"/>
              </a:rPr>
              <a:t> : </a:t>
            </a:r>
            <a:r>
              <a:rPr lang="en-US" sz="1000" dirty="0">
                <a:latin typeface="Candara" panose="020E0502030303020204" pitchFamily="34" charset="0"/>
              </a:rPr>
              <a:t>React package for working with the DOM.</a:t>
            </a:r>
          </a:p>
          <a:p>
            <a:pPr algn="just"/>
            <a:endParaRPr lang="en-US" sz="1000" b="1" dirty="0">
              <a:latin typeface="Candara" panose="020E0502030303020204" pitchFamily="34" charset="0"/>
            </a:endParaRPr>
          </a:p>
          <a:p>
            <a:pPr algn="just"/>
            <a:r>
              <a:rPr lang="en-US" sz="1000" b="1" dirty="0">
                <a:latin typeface="Candara" panose="020E0502030303020204" pitchFamily="34" charset="0"/>
              </a:rPr>
              <a:t> </a:t>
            </a:r>
            <a:r>
              <a:rPr lang="en-US" sz="1000" b="1" dirty="0" err="1">
                <a:latin typeface="Candara" panose="020E0502030303020204" pitchFamily="34" charset="0"/>
              </a:rPr>
              <a:t>reactify</a:t>
            </a:r>
            <a:r>
              <a:rPr lang="en-US" sz="1000" b="1" dirty="0">
                <a:latin typeface="Candara" panose="020E0502030303020204" pitchFamily="34" charset="0"/>
              </a:rPr>
              <a:t> : </a:t>
            </a:r>
            <a:r>
              <a:rPr lang="en-US" sz="1000" dirty="0" err="1">
                <a:latin typeface="Candara" panose="020E0502030303020204" pitchFamily="34" charset="0"/>
              </a:rPr>
              <a:t>Browserify</a:t>
            </a:r>
            <a:r>
              <a:rPr lang="en-US" sz="1000" dirty="0">
                <a:latin typeface="Candara" panose="020E0502030303020204" pitchFamily="34" charset="0"/>
              </a:rPr>
              <a:t> transform for JSX</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11559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b="1" dirty="0" err="1">
                <a:latin typeface="Candara" panose="020E0502030303020204" pitchFamily="34" charset="0"/>
              </a:rPr>
              <a:t>gulp.task</a:t>
            </a:r>
            <a:r>
              <a:rPr lang="en-US" sz="1000" b="1" dirty="0">
                <a:latin typeface="Candara" panose="020E0502030303020204" pitchFamily="34" charset="0"/>
              </a:rPr>
              <a:t> : </a:t>
            </a:r>
            <a:r>
              <a:rPr lang="en-US" sz="1000" dirty="0">
                <a:latin typeface="Candara" panose="020E0502030303020204" pitchFamily="34" charset="0"/>
              </a:rPr>
              <a:t>It takes three arguments are name, deps and fn. Where name is a string, deps is an array of task names which makes the task given to run once all task mentioned in deps is completed, and </a:t>
            </a:r>
            <a:r>
              <a:rPr lang="en-US" sz="1000" dirty="0" err="1">
                <a:latin typeface="Candara" panose="020E0502030303020204" pitchFamily="34" charset="0"/>
              </a:rPr>
              <a:t>fn</a:t>
            </a:r>
            <a:r>
              <a:rPr lang="en-US" sz="1000" dirty="0">
                <a:latin typeface="Candara" panose="020E0502030303020204" pitchFamily="34" charset="0"/>
              </a:rPr>
              <a:t> is the function that performs your task.</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latin typeface="Candara" panose="020E0502030303020204" pitchFamily="34" charset="0"/>
              </a:rPr>
              <a:t>gulp.src</a:t>
            </a:r>
            <a:r>
              <a:rPr lang="en-US" sz="1000" b="1" dirty="0">
                <a:latin typeface="Candara" panose="020E0502030303020204" pitchFamily="34" charset="0"/>
              </a:rPr>
              <a:t> and </a:t>
            </a:r>
            <a:r>
              <a:rPr lang="en-US" sz="1000" b="1" dirty="0" err="1">
                <a:latin typeface="Candara" panose="020E0502030303020204" pitchFamily="34" charset="0"/>
              </a:rPr>
              <a:t>gulp.dest</a:t>
            </a:r>
            <a:r>
              <a:rPr lang="en-US" sz="1000" dirty="0">
                <a:latin typeface="Candara" panose="020E0502030303020204" pitchFamily="34" charset="0"/>
              </a:rPr>
              <a:t> : mostly used to copy files.</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latin typeface="Candara" panose="020E0502030303020204" pitchFamily="34" charset="0"/>
              </a:rPr>
              <a:t>gulp.watch</a:t>
            </a:r>
            <a:r>
              <a:rPr lang="en-US" sz="1000" dirty="0">
                <a:latin typeface="Candara" panose="020E0502030303020204" pitchFamily="34" charset="0"/>
              </a:rPr>
              <a:t>: To watch files.</a:t>
            </a: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945757"/>
            <a:ext cx="4534624" cy="115212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function() {</a:t>
            </a:r>
          </a:p>
          <a:p>
            <a:r>
              <a:rPr lang="en-US" sz="1000" dirty="0">
                <a:solidFill>
                  <a:schemeClr val="tx1"/>
                </a:solidFill>
                <a:latin typeface="Candara" panose="020E0502030303020204" pitchFamily="34" charset="0"/>
              </a:rPr>
              <a:t>        //do stuff</a:t>
            </a:r>
          </a:p>
          <a:p>
            <a:r>
              <a:rPr lang="en-US" sz="1000" dirty="0">
                <a:solidFill>
                  <a:schemeClr val="tx1"/>
                </a:solidFill>
                <a:latin typeface="Candara" panose="020E0502030303020204" pitchFamily="34" charset="0"/>
              </a:rPr>
              <a:t>});</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dependenttask</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function() {</a:t>
            </a:r>
          </a:p>
          <a:p>
            <a:r>
              <a:rPr lang="en-US" sz="1000" dirty="0">
                <a:solidFill>
                  <a:schemeClr val="tx1"/>
                </a:solidFill>
                <a:latin typeface="Candara" panose="020E0502030303020204" pitchFamily="34" charset="0"/>
              </a:rPr>
              <a:t>          //do stuff after '</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is done.</a:t>
            </a:r>
          </a:p>
          <a:p>
            <a:r>
              <a:rPr lang="en-US" sz="1000" dirty="0">
                <a:solidFill>
                  <a:schemeClr val="tx1"/>
                </a:solidFill>
                <a:latin typeface="Candara" panose="020E0502030303020204" pitchFamily="34" charset="0"/>
              </a:rPr>
              <a:t>});</a:t>
            </a:r>
          </a:p>
        </p:txBody>
      </p:sp>
      <p:sp>
        <p:nvSpPr>
          <p:cNvPr id="6" name="Rounded Rectangle 5"/>
          <p:cNvSpPr/>
          <p:nvPr/>
        </p:nvSpPr>
        <p:spPr>
          <a:xfrm>
            <a:off x="1850127" y="7464896"/>
            <a:ext cx="4534624" cy="137884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/*watch for text files in any </a:t>
            </a:r>
            <a:r>
              <a:rPr lang="en-US" sz="1000" dirty="0" err="1">
                <a:solidFill>
                  <a:schemeClr val="tx1"/>
                </a:solidFill>
                <a:latin typeface="Candara" panose="020E0502030303020204" pitchFamily="34" charset="0"/>
              </a:rPr>
              <a:t>sbu</a:t>
            </a:r>
            <a:r>
              <a:rPr lang="en-US" sz="1000" dirty="0">
                <a:solidFill>
                  <a:schemeClr val="tx1"/>
                </a:solidFill>
                <a:latin typeface="Candara" panose="020E0502030303020204" pitchFamily="34" charset="0"/>
              </a:rPr>
              <a:t> folders of </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 for changes*/</a:t>
            </a:r>
          </a:p>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watchTxtFiles</a:t>
            </a:r>
            <a:r>
              <a:rPr lang="en-US" sz="1000" dirty="0">
                <a:solidFill>
                  <a:schemeClr val="tx1"/>
                </a:solidFill>
                <a:latin typeface="Candara" panose="020E0502030303020204" pitchFamily="34" charset="0"/>
              </a:rPr>
              <a:t>',function(){</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gulp.watch</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txt',function</a:t>
            </a:r>
            <a:r>
              <a:rPr lang="en-US" sz="1000" dirty="0">
                <a:solidFill>
                  <a:schemeClr val="tx1"/>
                </a:solidFill>
                <a:latin typeface="Candara" panose="020E0502030303020204" pitchFamily="34" charset="0"/>
              </a:rPr>
              <a:t>(event){</a:t>
            </a:r>
          </a:p>
          <a:p>
            <a:r>
              <a:rPr lang="en-US" sz="1000" dirty="0">
                <a:solidFill>
                  <a:schemeClr val="tx1"/>
                </a:solidFill>
                <a:latin typeface="Candara" panose="020E0502030303020204" pitchFamily="34" charset="0"/>
              </a:rPr>
              <a:t>                       gutil.log('path : '+</a:t>
            </a:r>
            <a:r>
              <a:rPr lang="en-US" sz="1000" dirty="0" err="1">
                <a:solidFill>
                  <a:schemeClr val="tx1"/>
                </a:solidFill>
                <a:latin typeface="Candara" panose="020E0502030303020204" pitchFamily="34" charset="0"/>
              </a:rPr>
              <a:t>event.path</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event.type</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a:t>
            </a:r>
          </a:p>
          <a:p>
            <a:r>
              <a:rPr lang="en-US" sz="1000" dirty="0">
                <a:solidFill>
                  <a:schemeClr val="tx1"/>
                </a:solidFill>
                <a:latin typeface="Candara" panose="020E0502030303020204" pitchFamily="34" charset="0"/>
              </a:rPr>
              <a:t>});</a:t>
            </a:r>
          </a:p>
        </p:txBody>
      </p:sp>
      <p:sp>
        <p:nvSpPr>
          <p:cNvPr id="7" name="Rounded Rectangle 6"/>
          <p:cNvSpPr/>
          <p:nvPr/>
        </p:nvSpPr>
        <p:spPr>
          <a:xfrm>
            <a:off x="1840627" y="6387804"/>
            <a:ext cx="4534624" cy="79208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copyTxtFiles</a:t>
            </a:r>
            <a:r>
              <a:rPr lang="en-US" sz="1000" dirty="0">
                <a:solidFill>
                  <a:schemeClr val="tx1"/>
                </a:solidFill>
                <a:latin typeface="Candara" panose="020E0502030303020204" pitchFamily="34" charset="0"/>
              </a:rPr>
              <a:t>', function() {</a:t>
            </a:r>
          </a:p>
          <a:p>
            <a:pPr lvl="1"/>
            <a:r>
              <a:rPr lang="en-US" sz="1000" dirty="0">
                <a:solidFill>
                  <a:schemeClr val="tx1"/>
                </a:solidFill>
                <a:latin typeface="Candara" panose="020E0502030303020204" pitchFamily="34" charset="0"/>
              </a:rPr>
              <a:t>  // copy any txt files in </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 and its sub folders to public/</a:t>
            </a:r>
          </a:p>
          <a:p>
            <a:pPr lvl="1"/>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gulp.src</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/**/*.txt').pipe(</a:t>
            </a:r>
            <a:r>
              <a:rPr lang="en-US" sz="1000" dirty="0" err="1">
                <a:solidFill>
                  <a:schemeClr val="tx1"/>
                </a:solidFill>
                <a:latin typeface="Candara" panose="020E0502030303020204" pitchFamily="34" charset="0"/>
              </a:rPr>
              <a:t>gulp.dest</a:t>
            </a:r>
            <a:r>
              <a:rPr lang="en-US" sz="1000" dirty="0">
                <a:solidFill>
                  <a:schemeClr val="tx1"/>
                </a:solidFill>
                <a:latin typeface="Candara" panose="020E0502030303020204" pitchFamily="34" charset="0"/>
              </a:rPr>
              <a:t>('public'));</a:t>
            </a:r>
          </a:p>
          <a:p>
            <a:r>
              <a:rPr lang="en-US" sz="1000" dirty="0">
                <a:solidFill>
                  <a:schemeClr val="tx1"/>
                </a:solidFill>
                <a:latin typeface="Candara" panose="020E0502030303020204" pitchFamily="34" charset="0"/>
              </a:rPr>
              <a:t>});</a:t>
            </a:r>
          </a:p>
        </p:txBody>
      </p:sp>
    </p:spTree>
    <p:extLst>
      <p:ext uri="{BB962C8B-B14F-4D97-AF65-F5344CB8AC3E}">
        <p14:creationId xmlns:p14="http://schemas.microsoft.com/office/powerpoint/2010/main" val="2328017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2"/>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7751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2"/>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824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69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dirty="0">
                <a:latin typeface="Candara" panose="020E0502030303020204" pitchFamily="34" charset="0"/>
              </a:rPr>
              <a:t>Stores are used to keep data any component can register to the store. When data in the store updates, all registered components gets new version of data from the store. Components gets data from stores and emits actions, which updates stores. Dispatcher dispatch Actions.</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2256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5947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dirty="0">
                <a:latin typeface="Candara" panose="020E0502030303020204" pitchFamily="34" charset="0"/>
              </a:rPr>
              <a:t>A dispatcher emits events (.dispatch()) to its listeners (.register(</a:t>
            </a:r>
            <a:r>
              <a:rPr lang="en-US" sz="1000" dirty="0" err="1">
                <a:latin typeface="Candara" panose="020E0502030303020204" pitchFamily="34" charset="0"/>
              </a:rPr>
              <a:t>fn</a:t>
            </a:r>
            <a:r>
              <a:rPr lang="en-US" sz="1000"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To ensure proper order of execution with multiple listeners, use .</a:t>
            </a:r>
            <a:r>
              <a:rPr lang="en-US" sz="1000" dirty="0" err="1">
                <a:latin typeface="Candara" panose="020E0502030303020204" pitchFamily="34" charset="0"/>
              </a:rPr>
              <a:t>waitFor</a:t>
            </a:r>
            <a:r>
              <a:rPr lang="en-US" sz="1000" dirty="0">
                <a:latin typeface="Candara" panose="020E0502030303020204" pitchFamily="34" charset="0"/>
              </a:rPr>
              <a:t>() to ensure one is fired after another.</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2033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92452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1896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Following contents would be covered:</a:t>
            </a:r>
          </a:p>
          <a:p>
            <a:r>
              <a:rPr lang="en-US" dirty="0"/>
              <a:t>1.1</a:t>
            </a:r>
            <a:r>
              <a:rPr lang="en-US" baseline="0" dirty="0"/>
              <a:t> : What are Web services</a:t>
            </a:r>
          </a:p>
          <a:p>
            <a:r>
              <a:rPr lang="en-US" baseline="0" dirty="0"/>
              <a:t>	1.1.1 Web service components and architecture</a:t>
            </a:r>
          </a:p>
          <a:p>
            <a:r>
              <a:rPr lang="en-US" baseline="0" dirty="0"/>
              <a:t>	1.1.2 How do Web services 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1.2: HTTP and SOAP messages</a:t>
            </a:r>
            <a:endParaRPr lang="en-US" dirty="0"/>
          </a:p>
          <a:p>
            <a:r>
              <a:rPr lang="en-US" baseline="0" dirty="0"/>
              <a:t>1.3: Overview of JAX – WS and JAX – RS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6634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b="1" dirty="0">
                <a:latin typeface="Candara" panose="020E0502030303020204" pitchFamily="34" charset="0"/>
              </a:rPr>
              <a:t>Action Flow :</a:t>
            </a:r>
          </a:p>
          <a:p>
            <a:pPr algn="just"/>
            <a:endParaRPr lang="en-US" sz="1000" b="1"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When user click's the Save button in the React component</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Action register's an action creator with the dispatcher, so that the dispatcher will notify all the registered stores.</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Dispatcher send the payload to the store based on the callback registration.</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Store update the payload sent by dispatcher and emit an change event to notify the React Top-level component.</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React Controller View update the UI with the new data from the store</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8462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534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88851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3139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b="1" dirty="0">
                <a:latin typeface="Candara" panose="020E0502030303020204" pitchFamily="34" charset="0"/>
              </a:rPr>
              <a:t>Node.js CLI</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656584"/>
            <a:ext cx="339090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33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92500" lnSpcReduction="10000"/>
          </a:bodyPr>
          <a:lstStyle/>
          <a:p>
            <a:pPr algn="just"/>
            <a:r>
              <a:rPr lang="en-US" sz="1000" dirty="0">
                <a:latin typeface="Candara" panose="020E0502030303020204" pitchFamily="34" charset="0"/>
              </a:rPr>
              <a:t>Modules can be referenced depending on which kind of module it is. </a:t>
            </a:r>
          </a:p>
          <a:p>
            <a:pPr algn="just"/>
            <a:endParaRPr lang="en-US" sz="1000" dirty="0">
              <a:latin typeface="Candara" panose="020E0502030303020204" pitchFamily="34" charset="0"/>
            </a:endParaRPr>
          </a:p>
          <a:p>
            <a:pPr algn="just"/>
            <a:r>
              <a:rPr lang="en-US" sz="1000" b="1" u="sng" dirty="0">
                <a:latin typeface="Candara" panose="020E0502030303020204" pitchFamily="34" charset="0"/>
              </a:rPr>
              <a:t>Loading a core module </a:t>
            </a:r>
          </a:p>
          <a:p>
            <a:pPr algn="just"/>
            <a:r>
              <a:rPr lang="en-US" sz="1000" dirty="0">
                <a:latin typeface="Candara" panose="020E0502030303020204" pitchFamily="34" charset="0"/>
              </a:rPr>
              <a:t>Node has several modules compiled into its binary distribution. These are called the core modules. It is referred solely by the module name, not by the path and are preferentially loaded even if a third-party module exists with the same name.</a:t>
            </a:r>
          </a:p>
          <a:p>
            <a:pPr algn="just"/>
            <a:endParaRPr lang="en-US" sz="1000" dirty="0">
              <a:latin typeface="Candara" panose="020E0502030303020204" pitchFamily="34" charset="0"/>
            </a:endParaRP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http = require('http');</a:t>
            </a:r>
          </a:p>
          <a:p>
            <a:pPr algn="just"/>
            <a:endParaRPr lang="en-US" sz="1000" b="1" i="1" dirty="0">
              <a:latin typeface="Candara" panose="020E0502030303020204" pitchFamily="34" charset="0"/>
            </a:endParaRPr>
          </a:p>
          <a:p>
            <a:pPr algn="just"/>
            <a:r>
              <a:rPr lang="en-US" sz="1000" b="1" u="sng" dirty="0">
                <a:latin typeface="Candara" panose="020E0502030303020204" pitchFamily="34" charset="0"/>
              </a:rPr>
              <a:t>Loading a file module (User defined module)</a:t>
            </a:r>
          </a:p>
          <a:p>
            <a:pPr algn="just"/>
            <a:r>
              <a:rPr lang="en-US" sz="1000" dirty="0">
                <a:latin typeface="Candara" panose="020E0502030303020204" pitchFamily="34" charset="0"/>
              </a:rPr>
              <a:t>We can load non-core modules by providing the absolute path / relative path. Node will automatically adding the .</a:t>
            </a:r>
            <a:r>
              <a:rPr lang="en-US" sz="1000" dirty="0" err="1">
                <a:latin typeface="Candara" panose="020E0502030303020204" pitchFamily="34" charset="0"/>
              </a:rPr>
              <a:t>js</a:t>
            </a:r>
            <a:r>
              <a:rPr lang="en-US" sz="1000" dirty="0">
                <a:latin typeface="Candara" panose="020E0502030303020204" pitchFamily="34" charset="0"/>
              </a:rPr>
              <a:t> extension to the module referred.</a:t>
            </a:r>
          </a:p>
          <a:p>
            <a:pPr algn="just"/>
            <a:endParaRPr lang="en-US" sz="1000" dirty="0">
              <a:latin typeface="Candara" panose="020E0502030303020204" pitchFamily="34" charset="0"/>
            </a:endParaRPr>
          </a:p>
          <a:p>
            <a:pPr algn="just"/>
            <a:r>
              <a:rPr lang="en-US" sz="1000" dirty="0">
                <a:latin typeface="Candara" panose="020E0502030303020204" pitchFamily="34" charset="0"/>
              </a:rPr>
              <a:t>	// Absolute path for module.js</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require('d:/</a:t>
            </a:r>
            <a:r>
              <a:rPr lang="en-US" sz="1000" b="1" i="1" dirty="0" err="1">
                <a:latin typeface="Candara" panose="020E0502030303020204" pitchFamily="34" charset="0"/>
              </a:rPr>
              <a:t>karthik</a:t>
            </a:r>
            <a:r>
              <a:rPr lang="en-US" sz="1000" b="1" i="1" dirty="0">
                <a:latin typeface="Candara" panose="020E0502030303020204" pitchFamily="34" charset="0"/>
              </a:rPr>
              <a:t>/</a:t>
            </a:r>
            <a:r>
              <a:rPr lang="en-US" sz="1000" b="1" i="1" dirty="0" err="1">
                <a:latin typeface="Candara" panose="020E0502030303020204" pitchFamily="34" charset="0"/>
              </a:rPr>
              <a:t>nodejs</a:t>
            </a:r>
            <a:r>
              <a:rPr lang="en-US" sz="1000" b="1" i="1" dirty="0">
                <a:latin typeface="Candara" panose="020E0502030303020204" pitchFamily="34" charset="0"/>
              </a:rPr>
              <a:t>/module');  </a:t>
            </a:r>
          </a:p>
          <a:p>
            <a:pPr algn="just"/>
            <a:endParaRPr lang="en-US" sz="1000" b="1" i="1" dirty="0">
              <a:latin typeface="Candara" panose="020E0502030303020204" pitchFamily="34" charset="0"/>
            </a:endParaRPr>
          </a:p>
          <a:p>
            <a:pPr lvl="2" algn="just"/>
            <a:r>
              <a:rPr lang="en-US" sz="1000" dirty="0">
                <a:latin typeface="Candara" panose="020E0502030303020204" pitchFamily="34" charset="0"/>
              </a:rPr>
              <a:t>// Relative path for module.js (one folder up level)</a:t>
            </a:r>
          </a:p>
          <a:p>
            <a:pPr lvl="2" algn="just"/>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a:latin typeface="Candara" panose="020E0502030303020204" pitchFamily="34" charset="0"/>
            </a:endParaRPr>
          </a:p>
          <a:p>
            <a:pPr algn="just"/>
            <a:r>
              <a:rPr lang="en-US" sz="1000" dirty="0">
                <a:latin typeface="Candara" panose="020E0502030303020204" pitchFamily="34" charset="0"/>
              </a:rPr>
              <a:t>	// Relative path  for module.js (Exists in current directory)</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a:latin typeface="Candara" panose="020E0502030303020204" pitchFamily="34" charset="0"/>
            </a:endParaRPr>
          </a:p>
          <a:p>
            <a:pPr algn="just"/>
            <a:r>
              <a:rPr lang="en-US" sz="1000" b="1" u="sng" dirty="0">
                <a:latin typeface="Candara" panose="020E0502030303020204" pitchFamily="34" charset="0"/>
              </a:rPr>
              <a:t>Loading a folder module (User defined module)</a:t>
            </a:r>
          </a:p>
          <a:p>
            <a:pPr algn="just"/>
            <a:r>
              <a:rPr lang="en-US" sz="1000" dirty="0">
                <a:latin typeface="Candara" panose="020E0502030303020204" pitchFamily="34" charset="0"/>
              </a:rPr>
              <a:t>We can use the path for a folder to load a module.</a:t>
            </a:r>
          </a:p>
          <a:p>
            <a:pPr algn="just"/>
            <a:r>
              <a:rPr lang="en-US" sz="1000" b="1" i="1" dirty="0">
                <a:latin typeface="Candara" panose="020E0502030303020204" pitchFamily="34" charset="0"/>
              </a:rPr>
              <a:t>	</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a:t>
            </a:r>
            <a:r>
              <a:rPr lang="en-US" sz="1000" b="1" i="1" dirty="0" err="1">
                <a:latin typeface="Candara" panose="020E0502030303020204" pitchFamily="34" charset="0"/>
              </a:rPr>
              <a:t>myModuleDir</a:t>
            </a:r>
            <a:r>
              <a:rPr lang="en-US" sz="1000" b="1" i="1" dirty="0">
                <a:latin typeface="Candara" panose="020E0502030303020204" pitchFamily="34" charset="0"/>
              </a:rPr>
              <a:t>');</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8052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sz="1000" b="1" dirty="0">
                <a:latin typeface="Candara" panose="020E0502030303020204" pitchFamily="34" charset="0"/>
              </a:rPr>
              <a:t>Creating and exporting a module</a:t>
            </a:r>
          </a:p>
          <a:p>
            <a:pPr marL="171450" indent="-171450">
              <a:buFont typeface="Arial" panose="020B0604020202020204" pitchFamily="34" charset="0"/>
              <a:buChar char="•"/>
            </a:pPr>
            <a:r>
              <a:rPr lang="en-US" sz="1000" dirty="0">
                <a:latin typeface="Candara" panose="020E0502030303020204" pitchFamily="34" charset="0"/>
              </a:rPr>
              <a:t>Creating a module that exposes / exports  a function called </a:t>
            </a:r>
            <a:r>
              <a:rPr lang="en-US" sz="1000" dirty="0" err="1">
                <a:latin typeface="Candara" panose="020E0502030303020204" pitchFamily="34" charset="0"/>
              </a:rPr>
              <a:t>helloWorld</a:t>
            </a:r>
            <a:r>
              <a:rPr lang="en-US" sz="1000" dirty="0">
                <a:latin typeface="Candara" panose="020E0502030303020204" pitchFamily="34" charset="0"/>
              </a:rPr>
              <a:t>.</a:t>
            </a:r>
          </a:p>
          <a:p>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dirty="0">
              <a:latin typeface="Candara" panose="020E0502030303020204" pitchFamily="34" charset="0"/>
            </a:endParaRPr>
          </a:p>
          <a:p>
            <a:pPr marL="171450" indent="-171450" algn="just">
              <a:buFont typeface="Arial" panose="020B0604020202020204" pitchFamily="34" charset="0"/>
              <a:buChar char="•"/>
            </a:pPr>
            <a:r>
              <a:rPr lang="en-US" sz="1000" dirty="0">
                <a:latin typeface="Candara" panose="020E0502030303020204" pitchFamily="34" charset="0"/>
              </a:rPr>
              <a:t>exports object is a special object created by the Node module system which is returned as the value of the require function when you include that module.</a:t>
            </a:r>
          </a:p>
          <a:p>
            <a:pPr marL="171450" indent="-171450" algn="just">
              <a:buFont typeface="Arial" panose="020B0604020202020204" pitchFamily="34" charset="0"/>
              <a:buChar char="•"/>
            </a:pPr>
            <a:endParaRPr lang="en-US" sz="1000" dirty="0">
              <a:latin typeface="Candara" panose="020E0502030303020204" pitchFamily="34" charset="0"/>
            </a:endParaRPr>
          </a:p>
          <a:p>
            <a:pPr marL="171450" indent="-171450" algn="just">
              <a:buFont typeface="Arial" panose="020B0604020202020204" pitchFamily="34" charset="0"/>
              <a:buChar char="•"/>
            </a:pPr>
            <a:r>
              <a:rPr lang="en-US" sz="1000" dirty="0">
                <a:latin typeface="Candara" panose="020E0502030303020204" pitchFamily="34" charset="0"/>
              </a:rPr>
              <a:t>Consuming the function on the exports object created in myModule.js</a:t>
            </a:r>
          </a:p>
          <a:p>
            <a:pPr marL="171450" indent="-171450" algn="just">
              <a:buFont typeface="Arial" panose="020B0604020202020204" pitchFamily="34" charset="0"/>
              <a:buChar char="•"/>
            </a:pPr>
            <a:endParaRPr lang="en-US" sz="1000" dirty="0">
              <a:latin typeface="Candara" panose="020E0502030303020204" pitchFamily="34" charset="0"/>
            </a:endParaRPr>
          </a:p>
          <a:p>
            <a:pPr marL="171450" indent="-171450" algn="just">
              <a:buFont typeface="Arial" panose="020B0604020202020204" pitchFamily="34" charset="0"/>
              <a:buChar char="•"/>
            </a:pPr>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b="1" dirty="0">
              <a:latin typeface="Candara" panose="020E0502030303020204" pitchFamily="34" charset="0"/>
            </a:endParaRPr>
          </a:p>
          <a:p>
            <a:endParaRPr lang="en-US" sz="1000" b="1" dirty="0">
              <a:latin typeface="Candara" panose="020E0502030303020204" pitchFamily="34" charset="0"/>
            </a:endParaRPr>
          </a:p>
          <a:p>
            <a:endParaRPr lang="en-US" sz="1000" b="1" dirty="0">
              <a:latin typeface="Candara" panose="020E0502030303020204" pitchFamily="34" charset="0"/>
            </a:endParaRPr>
          </a:p>
          <a:p>
            <a:r>
              <a:rPr lang="en-US" sz="1000" dirty="0">
                <a:latin typeface="Candara" panose="020E0502030303020204" pitchFamily="34" charset="0"/>
              </a:rPr>
              <a:t>We can replace exports with </a:t>
            </a:r>
            <a:r>
              <a:rPr lang="en-US" sz="1000" b="1" i="1" dirty="0" err="1">
                <a:latin typeface="Candara" panose="020E0502030303020204" pitchFamily="34" charset="0"/>
              </a:rPr>
              <a:t>module.exports</a:t>
            </a:r>
            <a:endParaRPr lang="en-US" sz="1000" b="1" i="1" dirty="0">
              <a:latin typeface="Candara" panose="020E0502030303020204" pitchFamily="34" charset="0"/>
            </a:endParaRPr>
          </a:p>
          <a:p>
            <a:r>
              <a:rPr lang="en-US" sz="1000" b="1" i="1" dirty="0">
                <a:latin typeface="Candara" panose="020E0502030303020204" pitchFamily="34" charset="0"/>
              </a:rPr>
              <a:t>	</a:t>
            </a:r>
          </a:p>
          <a:p>
            <a:r>
              <a:rPr lang="en-US" sz="1000" b="1" i="1" dirty="0">
                <a:latin typeface="Candara" panose="020E0502030303020204" pitchFamily="34" charset="0"/>
              </a:rPr>
              <a:t>	exports = </a:t>
            </a:r>
            <a:r>
              <a:rPr lang="en-US" sz="1000" b="1" i="1" dirty="0" err="1">
                <a:latin typeface="Candara" panose="020E0502030303020204" pitchFamily="34" charset="0"/>
              </a:rPr>
              <a:t>module.exports</a:t>
            </a:r>
            <a:r>
              <a:rPr lang="en-US" sz="1000" b="1" i="1" dirty="0">
                <a:latin typeface="Candara" panose="020E0502030303020204" pitchFamily="34" charset="0"/>
              </a:rPr>
              <a:t> = { } </a:t>
            </a:r>
          </a:p>
          <a:p>
            <a:endParaRPr lang="en-US" sz="1000" b="1" i="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Rounded Rectangle 5"/>
          <p:cNvSpPr/>
          <p:nvPr/>
        </p:nvSpPr>
        <p:spPr>
          <a:xfrm>
            <a:off x="2073424" y="4728592"/>
            <a:ext cx="2263872" cy="79208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 Save it as myModule.js</a:t>
            </a:r>
          </a:p>
          <a:p>
            <a:r>
              <a:rPr lang="en-US" sz="1000" dirty="0" err="1">
                <a:solidFill>
                  <a:schemeClr val="tx1"/>
                </a:solidFill>
                <a:latin typeface="Candara" panose="020E0502030303020204" pitchFamily="34" charset="0"/>
              </a:rPr>
              <a:t>exports.helloWorld</a:t>
            </a:r>
            <a:r>
              <a:rPr lang="en-US" sz="1000" dirty="0">
                <a:solidFill>
                  <a:schemeClr val="tx1"/>
                </a:solidFill>
                <a:latin typeface="Candara" panose="020E0502030303020204" pitchFamily="34" charset="0"/>
              </a:rPr>
              <a:t> = function () {</a:t>
            </a:r>
          </a:p>
          <a:p>
            <a:r>
              <a:rPr lang="en-US" sz="1000" dirty="0">
                <a:solidFill>
                  <a:schemeClr val="tx1"/>
                </a:solidFill>
                <a:latin typeface="Candara" panose="020E0502030303020204" pitchFamily="34" charset="0"/>
              </a:rPr>
              <a:t>     console.log("Hello World");</a:t>
            </a:r>
          </a:p>
          <a:p>
            <a:r>
              <a:rPr lang="en-US" sz="1000" dirty="0">
                <a:solidFill>
                  <a:schemeClr val="tx1"/>
                </a:solidFill>
                <a:latin typeface="Candara" panose="020E0502030303020204" pitchFamily="34" charset="0"/>
              </a:rPr>
              <a:t>}</a:t>
            </a:r>
          </a:p>
        </p:txBody>
      </p:sp>
      <p:sp>
        <p:nvSpPr>
          <p:cNvPr id="7" name="Rounded Rectangle 6"/>
          <p:cNvSpPr/>
          <p:nvPr/>
        </p:nvSpPr>
        <p:spPr>
          <a:xfrm>
            <a:off x="2073424" y="6240760"/>
            <a:ext cx="2263872" cy="79208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 Save it as moduleTest.js</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module = require('./</a:t>
            </a:r>
            <a:r>
              <a:rPr lang="en-US" sz="1000" dirty="0" err="1">
                <a:solidFill>
                  <a:schemeClr val="tx1"/>
                </a:solidFill>
                <a:latin typeface="Candara" panose="020E0502030303020204" pitchFamily="34" charset="0"/>
              </a:rPr>
              <a:t>myModule</a:t>
            </a:r>
            <a:r>
              <a:rPr lang="en-US" sz="1000" dirty="0">
                <a:solidFill>
                  <a:schemeClr val="tx1"/>
                </a:solidFill>
                <a:latin typeface="Candara" panose="020E0502030303020204" pitchFamily="34" charset="0"/>
              </a:rPr>
              <a:t>');</a:t>
            </a:r>
            <a:br>
              <a:rPr lang="en-US" sz="1000" dirty="0">
                <a:solidFill>
                  <a:schemeClr val="tx1"/>
                </a:solidFill>
                <a:latin typeface="Candara" panose="020E0502030303020204" pitchFamily="34" charset="0"/>
              </a:rPr>
            </a:br>
            <a:r>
              <a:rPr lang="en-US" sz="1000" dirty="0" err="1">
                <a:solidFill>
                  <a:schemeClr val="tx1"/>
                </a:solidFill>
                <a:latin typeface="Candara" panose="020E0502030303020204" pitchFamily="34" charset="0"/>
              </a:rPr>
              <a:t>module.helloWorld</a:t>
            </a:r>
            <a:r>
              <a:rPr lang="en-US" sz="1000" dirty="0">
                <a:solidFill>
                  <a:schemeClr val="tx1"/>
                </a:solidFill>
                <a:latin typeface="Candara" panose="020E0502030303020204" pitchFamily="34" charset="0"/>
              </a:rPr>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464" y="7824936"/>
            <a:ext cx="26955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65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92500" lnSpcReduction="10000"/>
          </a:bodyPr>
          <a:lstStyle/>
          <a:p>
            <a:pPr algn="just"/>
            <a:r>
              <a:rPr lang="en-US" sz="1100" b="1" dirty="0">
                <a:latin typeface="Candara" panose="020E0502030303020204" pitchFamily="34" charset="0"/>
              </a:rPr>
              <a:t>Loading modules</a:t>
            </a:r>
          </a:p>
          <a:p>
            <a:pPr algn="just"/>
            <a:endParaRPr lang="en-US" sz="1000" dirty="0">
              <a:latin typeface="Candara" panose="020E0502030303020204" pitchFamily="34" charset="0"/>
            </a:endParaRPr>
          </a:p>
          <a:p>
            <a:pPr algn="just"/>
            <a:r>
              <a:rPr lang="en-US" sz="1000" dirty="0">
                <a:latin typeface="Candara" panose="020E0502030303020204" pitchFamily="34" charset="0"/>
              </a:rPr>
              <a:t>Modules can be referenced depending on which kind of module it is. </a:t>
            </a:r>
          </a:p>
          <a:p>
            <a:pPr algn="just"/>
            <a:endParaRPr lang="en-US" sz="1000" dirty="0">
              <a:latin typeface="Candara" panose="020E0502030303020204" pitchFamily="34" charset="0"/>
            </a:endParaRPr>
          </a:p>
          <a:p>
            <a:pPr algn="just"/>
            <a:r>
              <a:rPr lang="en-US" sz="1000" b="1" u="sng" dirty="0">
                <a:latin typeface="Candara" panose="020E0502030303020204" pitchFamily="34" charset="0"/>
              </a:rPr>
              <a:t>Loading a core module </a:t>
            </a:r>
          </a:p>
          <a:p>
            <a:pPr algn="just"/>
            <a:r>
              <a:rPr lang="en-US" sz="1000" dirty="0">
                <a:latin typeface="Candara" panose="020E0502030303020204" pitchFamily="34" charset="0"/>
              </a:rPr>
              <a:t>Node has several modules compiled into its binary distribution. These are called the core modules. It is referred solely by the module name, not by the path and are preferentially loaded even if a third-party module exists with the same name.</a:t>
            </a:r>
          </a:p>
          <a:p>
            <a:pPr algn="just"/>
            <a:endParaRPr lang="en-US" sz="1000" dirty="0">
              <a:latin typeface="Candara" panose="020E0502030303020204" pitchFamily="34" charset="0"/>
            </a:endParaRP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http = require('http');</a:t>
            </a:r>
          </a:p>
          <a:p>
            <a:pPr algn="just"/>
            <a:endParaRPr lang="en-US" sz="1000" b="1" i="1" dirty="0">
              <a:latin typeface="Candara" panose="020E0502030303020204" pitchFamily="34" charset="0"/>
            </a:endParaRPr>
          </a:p>
          <a:p>
            <a:pPr algn="just"/>
            <a:r>
              <a:rPr lang="en-US" sz="1000" b="1" u="sng" dirty="0">
                <a:latin typeface="Candara" panose="020E0502030303020204" pitchFamily="34" charset="0"/>
              </a:rPr>
              <a:t>Loading a file module (User defined module)</a:t>
            </a:r>
          </a:p>
          <a:p>
            <a:pPr algn="just"/>
            <a:r>
              <a:rPr lang="en-US" sz="1000" dirty="0">
                <a:latin typeface="Candara" panose="020E0502030303020204" pitchFamily="34" charset="0"/>
              </a:rPr>
              <a:t>We can load non-core modules by providing the absolute path / relative path. Node will automatically adding the .</a:t>
            </a:r>
            <a:r>
              <a:rPr lang="en-US" sz="1000" dirty="0" err="1">
                <a:latin typeface="Candara" panose="020E0502030303020204" pitchFamily="34" charset="0"/>
              </a:rPr>
              <a:t>js</a:t>
            </a:r>
            <a:r>
              <a:rPr lang="en-US" sz="1000" dirty="0">
                <a:latin typeface="Candara" panose="020E0502030303020204" pitchFamily="34" charset="0"/>
              </a:rPr>
              <a:t> extension to the module referred.</a:t>
            </a:r>
          </a:p>
          <a:p>
            <a:pPr algn="just"/>
            <a:endParaRPr lang="en-US" sz="1000" dirty="0">
              <a:latin typeface="Candara" panose="020E0502030303020204" pitchFamily="34" charset="0"/>
            </a:endParaRPr>
          </a:p>
          <a:p>
            <a:pPr algn="just"/>
            <a:r>
              <a:rPr lang="en-US" sz="1000" dirty="0">
                <a:latin typeface="Candara" panose="020E0502030303020204" pitchFamily="34" charset="0"/>
              </a:rPr>
              <a:t>	// Absolute path for module.js</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require('d:/</a:t>
            </a:r>
            <a:r>
              <a:rPr lang="en-US" sz="1000" b="1" i="1" dirty="0" err="1">
                <a:latin typeface="Candara" panose="020E0502030303020204" pitchFamily="34" charset="0"/>
              </a:rPr>
              <a:t>karthik</a:t>
            </a:r>
            <a:r>
              <a:rPr lang="en-US" sz="1000" b="1" i="1" dirty="0">
                <a:latin typeface="Candara" panose="020E0502030303020204" pitchFamily="34" charset="0"/>
              </a:rPr>
              <a:t>/</a:t>
            </a:r>
            <a:r>
              <a:rPr lang="en-US" sz="1000" b="1" i="1" dirty="0" err="1">
                <a:latin typeface="Candara" panose="020E0502030303020204" pitchFamily="34" charset="0"/>
              </a:rPr>
              <a:t>nodejs</a:t>
            </a:r>
            <a:r>
              <a:rPr lang="en-US" sz="1000" b="1" i="1" dirty="0">
                <a:latin typeface="Candara" panose="020E0502030303020204" pitchFamily="34" charset="0"/>
              </a:rPr>
              <a:t>/module');  </a:t>
            </a:r>
          </a:p>
          <a:p>
            <a:pPr algn="just"/>
            <a:endParaRPr lang="en-US" sz="1000" b="1" i="1" dirty="0">
              <a:latin typeface="Candara" panose="020E0502030303020204" pitchFamily="34" charset="0"/>
            </a:endParaRPr>
          </a:p>
          <a:p>
            <a:pPr lvl="2" algn="just"/>
            <a:r>
              <a:rPr lang="en-US" sz="1000" dirty="0">
                <a:latin typeface="Candara" panose="020E0502030303020204" pitchFamily="34" charset="0"/>
              </a:rPr>
              <a:t>// Relative path for module.js (one folder up level)</a:t>
            </a:r>
          </a:p>
          <a:p>
            <a:pPr lvl="2" algn="just"/>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a:latin typeface="Candara" panose="020E0502030303020204" pitchFamily="34" charset="0"/>
            </a:endParaRPr>
          </a:p>
          <a:p>
            <a:pPr algn="just"/>
            <a:r>
              <a:rPr lang="en-US" sz="1000" dirty="0">
                <a:latin typeface="Candara" panose="020E0502030303020204" pitchFamily="34" charset="0"/>
              </a:rPr>
              <a:t>	// Relative path  for module.js (Exists in current directory)</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a:latin typeface="Candara" panose="020E0502030303020204" pitchFamily="34" charset="0"/>
            </a:endParaRPr>
          </a:p>
          <a:p>
            <a:pPr algn="just"/>
            <a:r>
              <a:rPr lang="en-US" sz="1000" b="1" u="sng" dirty="0">
                <a:latin typeface="Candara" panose="020E0502030303020204" pitchFamily="34" charset="0"/>
              </a:rPr>
              <a:t>Loading a folder module (User defined module)</a:t>
            </a:r>
          </a:p>
          <a:p>
            <a:pPr algn="just"/>
            <a:r>
              <a:rPr lang="en-US" sz="1000" dirty="0">
                <a:latin typeface="Candara" panose="020E0502030303020204" pitchFamily="34" charset="0"/>
              </a:rPr>
              <a:t>We can use the path for a folder to load a module.</a:t>
            </a:r>
          </a:p>
          <a:p>
            <a:pPr algn="just"/>
            <a:r>
              <a:rPr lang="en-US" sz="1000" b="1" i="1" dirty="0">
                <a:latin typeface="Candara" panose="020E0502030303020204" pitchFamily="34" charset="0"/>
              </a:rPr>
              <a:t>	</a:t>
            </a:r>
          </a:p>
          <a:p>
            <a:pPr algn="just"/>
            <a:r>
              <a:rPr lang="en-US" sz="1000" b="1" i="1" dirty="0">
                <a:latin typeface="Candara" panose="020E0502030303020204" pitchFamily="34" charset="0"/>
              </a:rPr>
              <a:t>	</a:t>
            </a:r>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a:t>
            </a:r>
            <a:r>
              <a:rPr lang="en-US" sz="1000" b="1" i="1" dirty="0" err="1">
                <a:latin typeface="Candara" panose="020E0502030303020204" pitchFamily="34" charset="0"/>
              </a:rPr>
              <a:t>myModuleDir</a:t>
            </a:r>
            <a:r>
              <a:rPr lang="en-US" sz="1000" b="1" i="1" dirty="0">
                <a:latin typeface="Candara" panose="020E0502030303020204" pitchFamily="34" charset="0"/>
              </a:rPr>
              <a:t>');</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7680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5"/>
            <a:ext cx="4800634" cy="4527483"/>
          </a:xfrm>
        </p:spPr>
        <p:txBody>
          <a:bodyPr>
            <a:normAutofit/>
          </a:bodyPr>
          <a:lstStyle/>
          <a:p>
            <a:pPr algn="just"/>
            <a:r>
              <a:rPr lang="en-US" sz="1000" b="1" dirty="0" err="1">
                <a:latin typeface="Candara" panose="020E0502030303020204" pitchFamily="34" charset="0"/>
              </a:rPr>
              <a:t>EventEmitter</a:t>
            </a:r>
            <a:r>
              <a:rPr lang="en-US" sz="1000" b="1" dirty="0">
                <a:latin typeface="Candara" panose="020E0502030303020204" pitchFamily="34" charset="0"/>
              </a:rPr>
              <a:t> Methods</a:t>
            </a:r>
          </a:p>
          <a:p>
            <a:pPr algn="just"/>
            <a:endParaRPr lang="en-US" sz="1000" b="1" dirty="0">
              <a:latin typeface="Candara" panose="020E0502030303020204" pitchFamily="34" charset="0"/>
            </a:endParaRPr>
          </a:p>
          <a:p>
            <a:pPr algn="just"/>
            <a:r>
              <a:rPr lang="en-US" sz="1000" dirty="0">
                <a:latin typeface="Candara" panose="020E0502030303020204" pitchFamily="34" charset="0"/>
              </a:rPr>
              <a:t>All objects which emit events in node are instances of </a:t>
            </a:r>
            <a:r>
              <a:rPr lang="en-US" sz="1000" dirty="0" err="1">
                <a:latin typeface="Candara" panose="020E0502030303020204" pitchFamily="34" charset="0"/>
              </a:rPr>
              <a:t>events.EventEmitter</a:t>
            </a:r>
            <a:r>
              <a:rPr lang="en-US" sz="1000" dirty="0">
                <a:latin typeface="Candara" panose="020E0502030303020204" pitchFamily="34" charset="0"/>
              </a:rPr>
              <a:t> which is available inside Event module.</a:t>
            </a:r>
          </a:p>
          <a:p>
            <a:pPr algn="just"/>
            <a:endParaRPr lang="en-US" sz="1000" dirty="0">
              <a:latin typeface="Candara" panose="020E0502030303020204" pitchFamily="34" charset="0"/>
            </a:endParaRPr>
          </a:p>
          <a:p>
            <a:pPr algn="just"/>
            <a:r>
              <a:rPr lang="en-US" sz="1000" dirty="0">
                <a:latin typeface="Candara" panose="020E0502030303020204" pitchFamily="34" charset="0"/>
              </a:rPr>
              <a:t>We can access the Event module using require("events")</a:t>
            </a:r>
          </a:p>
          <a:p>
            <a:pPr algn="just"/>
            <a:endParaRPr lang="en-US" sz="1000" dirty="0">
              <a:latin typeface="Candara" panose="020E0502030303020204" pitchFamily="34" charset="0"/>
            </a:endParaRPr>
          </a:p>
          <a:p>
            <a:pPr algn="just"/>
            <a:r>
              <a:rPr lang="en-US" sz="1000" b="1" i="1" dirty="0" err="1">
                <a:latin typeface="Candara" panose="020E0502030303020204" pitchFamily="34" charset="0"/>
              </a:rPr>
              <a:t>addListener</a:t>
            </a:r>
            <a:r>
              <a:rPr lang="en-US" sz="1000" b="1" i="1" dirty="0">
                <a:latin typeface="Candara" panose="020E0502030303020204" pitchFamily="34" charset="0"/>
              </a:rPr>
              <a:t>(event, listener) / on(event, listener)</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Adds a listener to the end of the listeners array for the specified event. Where listener is a function which needs to be executed when an event is emitted.</a:t>
            </a:r>
          </a:p>
          <a:p>
            <a:pPr algn="just"/>
            <a:endParaRPr lang="en-US" sz="1000" dirty="0">
              <a:latin typeface="Candara" panose="020E0502030303020204" pitchFamily="34" charset="0"/>
            </a:endParaRPr>
          </a:p>
          <a:p>
            <a:pPr algn="just"/>
            <a:r>
              <a:rPr lang="en-US" sz="1000" b="1" i="1" dirty="0">
                <a:latin typeface="Candara" panose="020E0502030303020204" pitchFamily="34" charset="0"/>
              </a:rPr>
              <a:t>once(event, listener)</a:t>
            </a:r>
          </a:p>
          <a:p>
            <a:pPr algn="just"/>
            <a:endParaRPr lang="en-US" sz="1000" dirty="0">
              <a:latin typeface="Candara" panose="020E0502030303020204" pitchFamily="34" charset="0"/>
            </a:endParaRPr>
          </a:p>
          <a:p>
            <a:pPr algn="just"/>
            <a:r>
              <a:rPr lang="en-US" sz="1000" dirty="0">
                <a:latin typeface="Candara" panose="020E0502030303020204" pitchFamily="34" charset="0"/>
              </a:rPr>
              <a:t>Adds a one time listener for the event. This listener is invoked only the next time the event is fired, after which it is removed.</a:t>
            </a:r>
          </a:p>
          <a:p>
            <a:pPr algn="just"/>
            <a:endParaRPr lang="en-US" sz="1000" dirty="0">
              <a:latin typeface="Candara" panose="020E0502030303020204" pitchFamily="34" charset="0"/>
            </a:endParaRPr>
          </a:p>
          <a:p>
            <a:pPr algn="just"/>
            <a:r>
              <a:rPr lang="en-US" sz="1000" b="1" i="1" dirty="0" err="1">
                <a:latin typeface="Candara" panose="020E0502030303020204" pitchFamily="34" charset="0"/>
              </a:rPr>
              <a:t>removeListener</a:t>
            </a:r>
            <a:r>
              <a:rPr lang="en-US" sz="1000" b="1" i="1" dirty="0">
                <a:latin typeface="Candara" panose="020E0502030303020204" pitchFamily="34" charset="0"/>
              </a:rPr>
              <a:t>(event, listener)</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Remove a listener from the listener array for the specified event</a:t>
            </a:r>
          </a:p>
          <a:p>
            <a:pPr algn="just"/>
            <a:endParaRPr lang="en-US" sz="1000" dirty="0">
              <a:latin typeface="Candara" panose="020E0502030303020204" pitchFamily="34" charset="0"/>
            </a:endParaRPr>
          </a:p>
          <a:p>
            <a:pPr algn="just"/>
            <a:r>
              <a:rPr lang="en-US" sz="1000" b="1" i="1" dirty="0" err="1">
                <a:latin typeface="Candara" panose="020E0502030303020204" pitchFamily="34" charset="0"/>
              </a:rPr>
              <a:t>removeAllListeners</a:t>
            </a:r>
            <a:r>
              <a:rPr lang="en-US" sz="1000" b="1" i="1" dirty="0">
                <a:latin typeface="Candara" panose="020E0502030303020204" pitchFamily="34" charset="0"/>
              </a:rPr>
              <a:t>([event])</a:t>
            </a:r>
          </a:p>
          <a:p>
            <a:pPr algn="just"/>
            <a:endParaRPr lang="en-US" sz="1000" dirty="0">
              <a:latin typeface="Candara" panose="020E0502030303020204" pitchFamily="34" charset="0"/>
            </a:endParaRPr>
          </a:p>
          <a:p>
            <a:pPr algn="just"/>
            <a:r>
              <a:rPr lang="en-US" sz="1000" dirty="0">
                <a:latin typeface="Candara" panose="020E0502030303020204" pitchFamily="34" charset="0"/>
              </a:rPr>
              <a:t>Removes all listeners, or those of the specified event</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19473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5"/>
            <a:ext cx="4800634" cy="4527483"/>
          </a:xfrm>
        </p:spPr>
        <p:txBody>
          <a:bodyPr>
            <a:normAutofit/>
          </a:bodyPr>
          <a:lstStyle/>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9686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23400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2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7837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7071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1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721756"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90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5" r:id="rId8"/>
    <p:sldLayoutId id="2147483856" r:id="rId9"/>
    <p:sldLayoutId id="2147483857" r:id="rId10"/>
    <p:sldLayoutId id="2147483858"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58856" y="3068961"/>
            <a:ext cx="6358760" cy="720725"/>
          </a:xfrm>
        </p:spPr>
        <p:txBody>
          <a:bodyPr>
            <a:normAutofit/>
          </a:bodyPr>
          <a:lstStyle/>
          <a:p>
            <a:r>
              <a:rPr lang="en-US" sz="3200" dirty="0"/>
              <a:t>Building React Apps with Flux</a:t>
            </a:r>
          </a:p>
        </p:txBody>
      </p:sp>
      <p:sp>
        <p:nvSpPr>
          <p:cNvPr id="12" name="Subtitle 11"/>
          <p:cNvSpPr>
            <a:spLocks noGrp="1"/>
          </p:cNvSpPr>
          <p:nvPr>
            <p:ph type="subTitle" idx="1"/>
          </p:nvPr>
        </p:nvSpPr>
        <p:spPr/>
        <p:txBody>
          <a:bodyPr>
            <a:normAutofit/>
          </a:bodyPr>
          <a:lstStyle/>
          <a:p>
            <a:r>
              <a:rPr lang="en-US" sz="2000" b="0" dirty="0"/>
              <a:t>Lesson 07</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Gulp – JavaScript Task Runner</a:t>
            </a:r>
            <a:endParaRPr lang="en-US" dirty="0"/>
          </a:p>
        </p:txBody>
      </p:sp>
      <p:sp>
        <p:nvSpPr>
          <p:cNvPr id="3" name="Content Placeholder 2"/>
          <p:cNvSpPr>
            <a:spLocks noGrp="1"/>
          </p:cNvSpPr>
          <p:nvPr>
            <p:ph idx="1"/>
          </p:nvPr>
        </p:nvSpPr>
        <p:spPr/>
        <p:txBody>
          <a:bodyPr/>
          <a:lstStyle/>
          <a:p>
            <a:r>
              <a:rPr lang="en-US" sz="2000" dirty="0"/>
              <a:t>Gulp is a JavaScript task runner</a:t>
            </a:r>
          </a:p>
          <a:p>
            <a:r>
              <a:rPr lang="en-US" sz="2000" dirty="0"/>
              <a:t>Gulp's use of streams and code-over-configuration makes for a simpler and more intuitive build.</a:t>
            </a:r>
          </a:p>
          <a:p>
            <a:r>
              <a:rPr lang="en-US" sz="2000" dirty="0"/>
              <a:t>Gulp is a streaming build system that uses node streams, wherein all the file manipulation is done in the memory; thus, a file is not written until the developer/programmer commands it to do so.</a:t>
            </a:r>
          </a:p>
          <a:p>
            <a:pPr lvl="1"/>
            <a:r>
              <a:rPr lang="en-US" sz="1600" dirty="0"/>
              <a:t>Gulp is easy to get installed and running. The steps to install and run Gulp are:</a:t>
            </a:r>
          </a:p>
          <a:p>
            <a:pPr lvl="2"/>
            <a:r>
              <a:rPr lang="en-US" sz="1400" dirty="0"/>
              <a:t>Install Gulp Globally: </a:t>
            </a:r>
            <a:r>
              <a:rPr lang="en-US" sz="1400" dirty="0" err="1"/>
              <a:t>npm</a:t>
            </a:r>
            <a:r>
              <a:rPr lang="en-US" sz="1400" dirty="0"/>
              <a:t> install -g gulp</a:t>
            </a:r>
          </a:p>
          <a:p>
            <a:pPr lvl="2"/>
            <a:r>
              <a:rPr lang="en-US" sz="1400" dirty="0"/>
              <a:t>Install Gulp In </a:t>
            </a:r>
            <a:r>
              <a:rPr lang="en-US" sz="1400" dirty="0" err="1"/>
              <a:t>devDependencies</a:t>
            </a:r>
            <a:r>
              <a:rPr lang="en-US" sz="1400" dirty="0"/>
              <a:t>: </a:t>
            </a:r>
            <a:r>
              <a:rPr lang="en-US" sz="1400" dirty="0" err="1"/>
              <a:t>npm</a:t>
            </a:r>
            <a:r>
              <a:rPr lang="en-US" sz="1400" dirty="0"/>
              <a:t> install --save-dev gulp</a:t>
            </a:r>
          </a:p>
          <a:p>
            <a:pPr lvl="2"/>
            <a:r>
              <a:rPr lang="en-US" sz="1400" dirty="0"/>
              <a:t>Optionally install package Gulp-</a:t>
            </a:r>
            <a:r>
              <a:rPr lang="en-US" sz="1400" dirty="0" err="1"/>
              <a:t>Util</a:t>
            </a:r>
            <a:r>
              <a:rPr lang="en-US" sz="1400" dirty="0"/>
              <a:t> log the message in console: </a:t>
            </a:r>
            <a:r>
              <a:rPr lang="en-US" sz="1400" dirty="0" err="1"/>
              <a:t>npm</a:t>
            </a:r>
            <a:r>
              <a:rPr lang="en-US" sz="1400" dirty="0"/>
              <a:t> install gulp-</a:t>
            </a:r>
            <a:r>
              <a:rPr lang="en-US" sz="1400" dirty="0" err="1"/>
              <a:t>util</a:t>
            </a:r>
            <a:endParaRPr lang="en-US" sz="1400" dirty="0"/>
          </a:p>
          <a:p>
            <a:pPr lvl="2"/>
            <a:r>
              <a:rPr lang="en-US" sz="1400" dirty="0"/>
              <a:t>Create a gulpfile.js </a:t>
            </a:r>
          </a:p>
          <a:p>
            <a:pPr lvl="2"/>
            <a:r>
              <a:rPr lang="en-US" sz="1400" dirty="0"/>
              <a:t>Packages required to work with React are: gulp-</a:t>
            </a:r>
            <a:r>
              <a:rPr lang="en-US" sz="1400" dirty="0" err="1"/>
              <a:t>browserify</a:t>
            </a:r>
            <a:r>
              <a:rPr lang="en-US" sz="1400" dirty="0"/>
              <a:t>, gulp-</a:t>
            </a:r>
            <a:r>
              <a:rPr lang="en-US" sz="1400" dirty="0" err="1"/>
              <a:t>concat</a:t>
            </a:r>
            <a:r>
              <a:rPr lang="en-US" sz="1400" dirty="0"/>
              <a:t>, react, react-</a:t>
            </a:r>
            <a:r>
              <a:rPr lang="en-US" sz="1400" dirty="0" err="1"/>
              <a:t>dom</a:t>
            </a:r>
            <a:r>
              <a:rPr lang="en-US" sz="1400" dirty="0"/>
              <a:t>, </a:t>
            </a:r>
            <a:r>
              <a:rPr lang="en-US" sz="1400" dirty="0" err="1"/>
              <a:t>reactify</a:t>
            </a:r>
            <a:endParaRPr lang="en-US" sz="1400" dirty="0"/>
          </a:p>
        </p:txBody>
      </p:sp>
    </p:spTree>
    <p:extLst>
      <p:ext uri="{BB962C8B-B14F-4D97-AF65-F5344CB8AC3E}">
        <p14:creationId xmlns:p14="http://schemas.microsoft.com/office/powerpoint/2010/main" val="143972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564904"/>
            <a:ext cx="4206240" cy="2198492"/>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Gulp API</a:t>
            </a:r>
            <a:endParaRPr lang="en-US" dirty="0"/>
          </a:p>
        </p:txBody>
      </p:sp>
      <p:sp>
        <p:nvSpPr>
          <p:cNvPr id="3" name="Content Placeholder 2"/>
          <p:cNvSpPr>
            <a:spLocks noGrp="1"/>
          </p:cNvSpPr>
          <p:nvPr>
            <p:ph sz="quarter" idx="10"/>
          </p:nvPr>
        </p:nvSpPr>
        <p:spPr/>
        <p:txBody>
          <a:bodyPr/>
          <a:lstStyle/>
          <a:p>
            <a:r>
              <a:rPr lang="en-US" sz="1800" dirty="0"/>
              <a:t>The gulp API is incredibly light containing the following top level functions:</a:t>
            </a:r>
          </a:p>
          <a:p>
            <a:pPr lvl="1"/>
            <a:r>
              <a:rPr lang="en-US" sz="1400" dirty="0" err="1"/>
              <a:t>gulp.task</a:t>
            </a:r>
            <a:r>
              <a:rPr lang="en-US" sz="1400" dirty="0"/>
              <a:t>: It is used to define the tasks. </a:t>
            </a:r>
          </a:p>
          <a:p>
            <a:pPr lvl="1"/>
            <a:r>
              <a:rPr lang="en-US" sz="1400" dirty="0" err="1"/>
              <a:t>gulp.src</a:t>
            </a:r>
            <a:r>
              <a:rPr lang="en-US" sz="1400" dirty="0"/>
              <a:t>: It is the beginning of the stream which points to the files we want to use. It uses .pipe for chaining it’s output into other plugins.</a:t>
            </a:r>
          </a:p>
          <a:p>
            <a:pPr lvl="1"/>
            <a:r>
              <a:rPr lang="en-US" sz="1400" dirty="0" err="1"/>
              <a:t>gulp.dest</a:t>
            </a:r>
            <a:r>
              <a:rPr lang="en-US" sz="1400" dirty="0"/>
              <a:t>: It points to the output folder we want to write files to.</a:t>
            </a:r>
          </a:p>
          <a:p>
            <a:pPr lvl="1"/>
            <a:r>
              <a:rPr lang="en-US" sz="1400" dirty="0" err="1"/>
              <a:t>gulp.watch</a:t>
            </a:r>
            <a:r>
              <a:rPr lang="en-US" sz="1400" dirty="0"/>
              <a:t>: It allows us to watch files and then performs a task or function.</a:t>
            </a:r>
          </a:p>
        </p:txBody>
      </p:sp>
    </p:spTree>
    <p:extLst>
      <p:ext uri="{BB962C8B-B14F-4D97-AF65-F5344CB8AC3E}">
        <p14:creationId xmlns:p14="http://schemas.microsoft.com/office/powerpoint/2010/main" val="365731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60" y="1182775"/>
            <a:ext cx="5669280" cy="5054537"/>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53985" y="1340768"/>
            <a:ext cx="1008112" cy="369332"/>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app.js</a:t>
            </a:r>
          </a:p>
        </p:txBody>
      </p:sp>
      <p:sp>
        <p:nvSpPr>
          <p:cNvPr id="10" name="TextBox 9"/>
          <p:cNvSpPr txBox="1"/>
          <p:nvPr/>
        </p:nvSpPr>
        <p:spPr>
          <a:xfrm>
            <a:off x="353985" y="3347699"/>
            <a:ext cx="1008112" cy="369332"/>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main.js</a:t>
            </a:r>
          </a:p>
        </p:txBody>
      </p:sp>
      <p:sp>
        <p:nvSpPr>
          <p:cNvPr id="11" name="TextBox 10"/>
          <p:cNvSpPr txBox="1"/>
          <p:nvPr/>
        </p:nvSpPr>
        <p:spPr>
          <a:xfrm>
            <a:off x="173965" y="5357207"/>
            <a:ext cx="1368153" cy="369332"/>
          </a:xfrm>
          <a:prstGeom prst="rect">
            <a:avLst/>
          </a:prstGeom>
          <a:noFill/>
        </p:spPr>
        <p:txBody>
          <a:bodyPr wrap="square" rtlCol="0">
            <a:spAutoFit/>
          </a:bodyPr>
          <a:lstStyle/>
          <a:p>
            <a:r>
              <a:rPr lang="en-US" dirty="0">
                <a:solidFill>
                  <a:schemeClr val="bg2">
                    <a:lumMod val="50000"/>
                  </a:schemeClr>
                </a:solidFill>
                <a:latin typeface="Arial" panose="020B0604020202020204" pitchFamily="34" charset="0"/>
                <a:cs typeface="Arial" panose="020B0604020202020204" pitchFamily="34" charset="0"/>
              </a:rPr>
              <a:t>index.html</a:t>
            </a:r>
          </a:p>
        </p:txBody>
      </p:sp>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Creating React Component modules</a:t>
            </a:r>
            <a:endParaRPr lang="en-US" sz="3600" dirty="0"/>
          </a:p>
        </p:txBody>
      </p:sp>
    </p:spTree>
    <p:extLst>
      <p:ext uri="{BB962C8B-B14F-4D97-AF65-F5344CB8AC3E}">
        <p14:creationId xmlns:p14="http://schemas.microsoft.com/office/powerpoint/2010/main" val="306484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297493"/>
            <a:ext cx="6949440" cy="4867811"/>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Creating gulpfile.js</a:t>
            </a:r>
            <a:endParaRPr lang="en-US" dirty="0"/>
          </a:p>
        </p:txBody>
      </p:sp>
    </p:spTree>
    <p:extLst>
      <p:ext uri="{BB962C8B-B14F-4D97-AF65-F5344CB8AC3E}">
        <p14:creationId xmlns:p14="http://schemas.microsoft.com/office/powerpoint/2010/main" val="23305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Gulp-Demo</a:t>
            </a:r>
          </a:p>
          <a:p>
            <a:endParaRPr lang="en-US" sz="2000" dirty="0"/>
          </a:p>
          <a:p>
            <a:endParaRPr lang="en-US" sz="2000" dirty="0"/>
          </a:p>
          <a:p>
            <a:r>
              <a:rPr lang="en-US" sz="2000" dirty="0"/>
              <a:t>	react-create-gulp</a:t>
            </a:r>
          </a:p>
        </p:txBody>
      </p:sp>
    </p:spTree>
    <p:extLst>
      <p:ext uri="{BB962C8B-B14F-4D97-AF65-F5344CB8AC3E}">
        <p14:creationId xmlns:p14="http://schemas.microsoft.com/office/powerpoint/2010/main" val="167675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Introduction</a:t>
            </a:r>
            <a:endParaRPr lang="en-US" dirty="0"/>
          </a:p>
        </p:txBody>
      </p:sp>
      <p:sp>
        <p:nvSpPr>
          <p:cNvPr id="5" name="Content Placeholder 4"/>
          <p:cNvSpPr>
            <a:spLocks noGrp="1"/>
          </p:cNvSpPr>
          <p:nvPr>
            <p:ph idx="1"/>
          </p:nvPr>
        </p:nvSpPr>
        <p:spPr/>
        <p:txBody>
          <a:bodyPr/>
          <a:lstStyle/>
          <a:p>
            <a:r>
              <a:rPr lang="en-US" sz="2000" dirty="0"/>
              <a:t>Most of the state will go to the top-level component and take data using </a:t>
            </a:r>
            <a:r>
              <a:rPr lang="en-US" sz="2000" dirty="0" err="1"/>
              <a:t>setData</a:t>
            </a:r>
            <a:r>
              <a:rPr lang="en-US" sz="2000" dirty="0"/>
              <a:t> function and pass it down in the tree as props which makes root component tends to grow in terms of code and complexity.</a:t>
            </a:r>
          </a:p>
          <a:p>
            <a:r>
              <a:rPr lang="en-US" sz="2000" dirty="0"/>
              <a:t>Flux provides the solution for the above mentioned issue through its four major components: </a:t>
            </a:r>
            <a:r>
              <a:rPr lang="en-US" sz="2000" i="1" dirty="0"/>
              <a:t>Stores, Dispatchers, Views / Components, and Actions.</a:t>
            </a: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r>
              <a:rPr lang="en-US" sz="2000" dirty="0"/>
              <a:t>Flux is not a framework, it is a pattern which supports unidirectional data flow.</a:t>
            </a:r>
          </a:p>
        </p:txBody>
      </p:sp>
      <p:grpSp>
        <p:nvGrpSpPr>
          <p:cNvPr id="16" name="Group 15"/>
          <p:cNvGrpSpPr/>
          <p:nvPr/>
        </p:nvGrpSpPr>
        <p:grpSpPr>
          <a:xfrm>
            <a:off x="1234440" y="3480173"/>
            <a:ext cx="6675120" cy="1280160"/>
            <a:chOff x="1043608" y="4077072"/>
            <a:chExt cx="7416824" cy="1833263"/>
          </a:xfrm>
        </p:grpSpPr>
        <p:sp>
          <p:nvSpPr>
            <p:cNvPr id="17" name="Rectangle 16"/>
            <p:cNvSpPr/>
            <p:nvPr/>
          </p:nvSpPr>
          <p:spPr>
            <a:xfrm>
              <a:off x="1043608" y="4077072"/>
              <a:ext cx="1512168" cy="720080"/>
            </a:xfrm>
            <a:prstGeom prst="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Action</a:t>
              </a:r>
            </a:p>
          </p:txBody>
        </p:sp>
        <p:sp>
          <p:nvSpPr>
            <p:cNvPr id="18" name="Rectangle 17"/>
            <p:cNvSpPr/>
            <p:nvPr/>
          </p:nvSpPr>
          <p:spPr>
            <a:xfrm>
              <a:off x="2987824" y="4078965"/>
              <a:ext cx="1512168" cy="720080"/>
            </a:xfrm>
            <a:prstGeom prst="rect">
              <a:avLst/>
            </a:prstGeom>
            <a:solidFill>
              <a:schemeClr val="accent3">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Dispatcher</a:t>
              </a:r>
            </a:p>
          </p:txBody>
        </p:sp>
        <p:sp>
          <p:nvSpPr>
            <p:cNvPr id="19" name="Rectangle 18"/>
            <p:cNvSpPr/>
            <p:nvPr/>
          </p:nvSpPr>
          <p:spPr>
            <a:xfrm>
              <a:off x="5076056" y="4078965"/>
              <a:ext cx="1512168" cy="720080"/>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Store</a:t>
              </a:r>
            </a:p>
          </p:txBody>
        </p:sp>
        <p:sp>
          <p:nvSpPr>
            <p:cNvPr id="20" name="Rectangle 19"/>
            <p:cNvSpPr/>
            <p:nvPr/>
          </p:nvSpPr>
          <p:spPr>
            <a:xfrm>
              <a:off x="6948264" y="4078965"/>
              <a:ext cx="1512168" cy="72008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React View</a:t>
              </a:r>
            </a:p>
          </p:txBody>
        </p:sp>
        <p:cxnSp>
          <p:nvCxnSpPr>
            <p:cNvPr id="21" name="Straight Arrow Connector 20"/>
            <p:cNvCxnSpPr>
              <a:stCxn id="17" idx="3"/>
              <a:endCxn id="18" idx="1"/>
            </p:cNvCxnSpPr>
            <p:nvPr/>
          </p:nvCxnSpPr>
          <p:spPr>
            <a:xfrm>
              <a:off x="2555776" y="4437112"/>
              <a:ext cx="432048" cy="1893"/>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a:endCxn id="19" idx="1"/>
            </p:cNvCxnSpPr>
            <p:nvPr/>
          </p:nvCxnSpPr>
          <p:spPr>
            <a:xfrm>
              <a:off x="4499992" y="4439005"/>
              <a:ext cx="576064"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a:endCxn id="20" idx="1"/>
            </p:cNvCxnSpPr>
            <p:nvPr/>
          </p:nvCxnSpPr>
          <p:spPr>
            <a:xfrm>
              <a:off x="6588224" y="4439005"/>
              <a:ext cx="360040"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076056" y="5190255"/>
              <a:ext cx="1512168" cy="720080"/>
            </a:xfrm>
            <a:prstGeom prst="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Action</a:t>
              </a:r>
            </a:p>
          </p:txBody>
        </p:sp>
        <p:cxnSp>
          <p:nvCxnSpPr>
            <p:cNvPr id="27" name="Elbow Connector 26"/>
            <p:cNvCxnSpPr>
              <a:stCxn id="20" idx="2"/>
              <a:endCxn id="25" idx="3"/>
            </p:cNvCxnSpPr>
            <p:nvPr/>
          </p:nvCxnSpPr>
          <p:spPr>
            <a:xfrm rot="5400000">
              <a:off x="6770661" y="4616608"/>
              <a:ext cx="751250" cy="1116124"/>
            </a:xfrm>
            <a:prstGeom prst="bentConnector2">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5" idx="1"/>
              <a:endCxn id="18" idx="2"/>
            </p:cNvCxnSpPr>
            <p:nvPr/>
          </p:nvCxnSpPr>
          <p:spPr>
            <a:xfrm rot="10800000">
              <a:off x="3743908" y="4799045"/>
              <a:ext cx="1332148" cy="751250"/>
            </a:xfrm>
            <a:prstGeom prst="bentConnector2">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426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 Action</a:t>
            </a:r>
            <a:endParaRPr lang="en-US" dirty="0"/>
          </a:p>
        </p:txBody>
      </p:sp>
      <p:sp>
        <p:nvSpPr>
          <p:cNvPr id="4" name="Content Placeholder 3"/>
          <p:cNvSpPr>
            <a:spLocks noGrp="1"/>
          </p:cNvSpPr>
          <p:nvPr>
            <p:ph idx="1"/>
          </p:nvPr>
        </p:nvSpPr>
        <p:spPr/>
        <p:txBody>
          <a:bodyPr/>
          <a:lstStyle/>
          <a:p>
            <a:r>
              <a:rPr lang="en-US" sz="2000" dirty="0"/>
              <a:t>Actions (payload) contain no functionality, but rather it describes an event in the application. </a:t>
            </a:r>
          </a:p>
          <a:p>
            <a:r>
              <a:rPr lang="en-US" sz="2000" dirty="0"/>
              <a:t>Action encapsulates events that occur within the application like Add User, Delete Item etc.</a:t>
            </a:r>
          </a:p>
          <a:p>
            <a:r>
              <a:rPr lang="en-US" sz="2000" dirty="0"/>
              <a:t>Actions can be triggered in two different ways:</a:t>
            </a:r>
          </a:p>
          <a:p>
            <a:pPr lvl="1"/>
            <a:r>
              <a:rPr lang="en-US" sz="1600" dirty="0"/>
              <a:t>When user interacts with user interface, view will call appropriate actions.</a:t>
            </a:r>
          </a:p>
          <a:p>
            <a:pPr lvl="1"/>
            <a:r>
              <a:rPr lang="en-US" sz="1600" dirty="0"/>
              <a:t>From the server such as page load or when the error occurred during calls to the server.</a:t>
            </a:r>
          </a:p>
          <a:p>
            <a:r>
              <a:rPr lang="en-US" sz="2000" dirty="0"/>
              <a:t>Payload is typically synonymous with an action. Payload has type and data.</a:t>
            </a:r>
          </a:p>
          <a:p>
            <a:pPr lvl="1"/>
            <a:r>
              <a:rPr lang="en-US" sz="1600" dirty="0"/>
              <a:t>{  type : CREATE_USER, user : {id : 1, name :'</a:t>
            </a:r>
            <a:r>
              <a:rPr lang="en-US" sz="1600" dirty="0" err="1"/>
              <a:t>AnilPatil</a:t>
            </a:r>
            <a:r>
              <a:rPr lang="en-US" sz="1600" dirty="0"/>
              <a:t>' } }</a:t>
            </a:r>
          </a:p>
        </p:txBody>
      </p:sp>
    </p:spTree>
    <p:extLst>
      <p:ext uri="{BB962C8B-B14F-4D97-AF65-F5344CB8AC3E}">
        <p14:creationId xmlns:p14="http://schemas.microsoft.com/office/powerpoint/2010/main" val="371511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 Dispatcher</a:t>
            </a:r>
            <a:endParaRPr lang="en-US" dirty="0"/>
          </a:p>
        </p:txBody>
      </p:sp>
      <p:sp>
        <p:nvSpPr>
          <p:cNvPr id="3" name="Content Placeholder 2"/>
          <p:cNvSpPr>
            <a:spLocks noGrp="1"/>
          </p:cNvSpPr>
          <p:nvPr>
            <p:ph idx="1"/>
          </p:nvPr>
        </p:nvSpPr>
        <p:spPr/>
        <p:txBody>
          <a:bodyPr/>
          <a:lstStyle/>
          <a:p>
            <a:r>
              <a:rPr lang="en-US" sz="2000" dirty="0"/>
              <a:t>The dispatcher is a singleton, and operates as the central hub of data flow in a Flux application.</a:t>
            </a:r>
          </a:p>
          <a:p>
            <a:r>
              <a:rPr lang="en-US" sz="2000" dirty="0"/>
              <a:t>Dispatchers are essentially a registry of callbacks, which can invoke these callbacks in order. </a:t>
            </a:r>
          </a:p>
          <a:p>
            <a:r>
              <a:rPr lang="en-US" sz="2000" dirty="0"/>
              <a:t>Dispatchers receive actions and dispatch it to its listeners.</a:t>
            </a:r>
          </a:p>
          <a:p>
            <a:r>
              <a:rPr lang="en-US" sz="2000" dirty="0"/>
              <a:t>Dispatcher sends actions to the store.</a:t>
            </a:r>
          </a:p>
          <a:p>
            <a:r>
              <a:rPr lang="en-US" sz="2000" dirty="0"/>
              <a:t>An application can have only one dispatcher.</a:t>
            </a:r>
          </a:p>
        </p:txBody>
      </p:sp>
    </p:spTree>
    <p:extLst>
      <p:ext uri="{BB962C8B-B14F-4D97-AF65-F5344CB8AC3E}">
        <p14:creationId xmlns:p14="http://schemas.microsoft.com/office/powerpoint/2010/main" val="361487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 Store</a:t>
            </a:r>
            <a:endParaRPr lang="en-US" dirty="0"/>
          </a:p>
        </p:txBody>
      </p:sp>
      <p:sp>
        <p:nvSpPr>
          <p:cNvPr id="4" name="Content Placeholder 3"/>
          <p:cNvSpPr>
            <a:spLocks noGrp="1"/>
          </p:cNvSpPr>
          <p:nvPr>
            <p:ph idx="1"/>
          </p:nvPr>
        </p:nvSpPr>
        <p:spPr/>
        <p:txBody>
          <a:bodyPr/>
          <a:lstStyle/>
          <a:p>
            <a:r>
              <a:rPr lang="en-US" sz="2000" dirty="0"/>
              <a:t>Store are the place where the application data is stored.</a:t>
            </a:r>
          </a:p>
          <a:p>
            <a:r>
              <a:rPr lang="en-US" sz="2000" dirty="0"/>
              <a:t>Store hold application state, logic, and data retrieval methods.</a:t>
            </a:r>
          </a:p>
          <a:p>
            <a:r>
              <a:rPr lang="en-US" sz="2000" dirty="0"/>
              <a:t>Store are not a model, in fact it contains model.</a:t>
            </a:r>
          </a:p>
          <a:p>
            <a:r>
              <a:rPr lang="en-US" sz="2000" dirty="0"/>
              <a:t>An application can have one or many stores.</a:t>
            </a:r>
          </a:p>
          <a:p>
            <a:r>
              <a:rPr lang="en-US" sz="2000" dirty="0"/>
              <a:t>Store register callbacks with the dispatcher. </a:t>
            </a:r>
          </a:p>
          <a:p>
            <a:pPr lvl="1"/>
            <a:r>
              <a:rPr lang="en-US" sz="1600" dirty="0"/>
              <a:t>As a best practice only stores should register dispatcher callbacks, React components should never register callback with the dispatcher directly.</a:t>
            </a:r>
          </a:p>
        </p:txBody>
      </p:sp>
    </p:spTree>
    <p:extLst>
      <p:ext uri="{BB962C8B-B14F-4D97-AF65-F5344CB8AC3E}">
        <p14:creationId xmlns:p14="http://schemas.microsoft.com/office/powerpoint/2010/main" val="419636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 Store</a:t>
            </a:r>
            <a:endParaRPr lang="en-US" dirty="0"/>
          </a:p>
        </p:txBody>
      </p:sp>
      <p:sp>
        <p:nvSpPr>
          <p:cNvPr id="4" name="Content Placeholder 3"/>
          <p:cNvSpPr>
            <a:spLocks noGrp="1"/>
          </p:cNvSpPr>
          <p:nvPr>
            <p:ph idx="1"/>
          </p:nvPr>
        </p:nvSpPr>
        <p:spPr/>
        <p:txBody>
          <a:bodyPr/>
          <a:lstStyle/>
          <a:p>
            <a:r>
              <a:rPr lang="en-US" sz="2000" dirty="0"/>
              <a:t>Stores has no direct setter method, they only accept updates via callbacks.</a:t>
            </a:r>
          </a:p>
          <a:p>
            <a:r>
              <a:rPr lang="en-US" sz="2000" dirty="0"/>
              <a:t>Stores emits changes using Node's </a:t>
            </a:r>
            <a:r>
              <a:rPr lang="en-US" sz="2000" dirty="0" err="1"/>
              <a:t>EventEmitter</a:t>
            </a:r>
            <a:r>
              <a:rPr lang="en-US" sz="2000" dirty="0"/>
              <a:t>.</a:t>
            </a:r>
          </a:p>
          <a:p>
            <a:r>
              <a:rPr lang="en-US" sz="2000" dirty="0"/>
              <a:t>In Flux application stores are the only stakeholders that know how to update data.</a:t>
            </a:r>
          </a:p>
          <a:p>
            <a:r>
              <a:rPr lang="en-US" sz="2000" dirty="0"/>
              <a:t>Every store has the following common interface - </a:t>
            </a:r>
          </a:p>
          <a:p>
            <a:pPr lvl="1"/>
            <a:r>
              <a:rPr lang="en-US" sz="1600" dirty="0"/>
              <a:t>Extends Event Emitter, </a:t>
            </a:r>
            <a:r>
              <a:rPr lang="en-US" sz="1600" dirty="0" err="1"/>
              <a:t>addChangeListener</a:t>
            </a:r>
            <a:r>
              <a:rPr lang="en-US" sz="1600" dirty="0"/>
              <a:t> / </a:t>
            </a:r>
            <a:r>
              <a:rPr lang="en-US" sz="1600" dirty="0" err="1"/>
              <a:t>removeChangeListener</a:t>
            </a:r>
            <a:r>
              <a:rPr lang="en-US" sz="1600" dirty="0"/>
              <a:t> and </a:t>
            </a:r>
            <a:r>
              <a:rPr lang="en-US" sz="1600" dirty="0" err="1"/>
              <a:t>emitChange</a:t>
            </a:r>
            <a:r>
              <a:rPr lang="en-US" sz="1600" dirty="0"/>
              <a:t> </a:t>
            </a:r>
          </a:p>
        </p:txBody>
      </p:sp>
    </p:spTree>
    <p:extLst>
      <p:ext uri="{BB962C8B-B14F-4D97-AF65-F5344CB8AC3E}">
        <p14:creationId xmlns:p14="http://schemas.microsoft.com/office/powerpoint/2010/main" val="198505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9CE5AB0-25B3-4151-B5CF-51ED82F23F4C}"/>
              </a:ext>
            </a:extLst>
          </p:cNvPr>
          <p:cNvSpPr>
            <a:spLocks noGrp="1"/>
          </p:cNvSpPr>
          <p:nvPr>
            <p:ph type="pic" sz="quarter" idx="10"/>
          </p:nvPr>
        </p:nvSpPr>
        <p:spPr/>
      </p:sp>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 be able to:</a:t>
            </a:r>
          </a:p>
          <a:p>
            <a:pPr lvl="1"/>
            <a:r>
              <a:rPr lang="en-US" sz="1600" dirty="0"/>
              <a:t>Explain and demonstrate </a:t>
            </a:r>
          </a:p>
          <a:p>
            <a:pPr lvl="2"/>
            <a:r>
              <a:rPr lang="en-US" sz="1400" dirty="0"/>
              <a:t>How to use Modules in Node.js</a:t>
            </a:r>
          </a:p>
          <a:p>
            <a:pPr lvl="2"/>
            <a:r>
              <a:rPr lang="en-US" sz="1400" dirty="0"/>
              <a:t>How to create an Event Emitter in Node.js</a:t>
            </a:r>
          </a:p>
          <a:p>
            <a:pPr lvl="2"/>
            <a:r>
              <a:rPr lang="en-US" sz="1400" dirty="0"/>
              <a:t>How to create Gulp tasks</a:t>
            </a:r>
          </a:p>
          <a:p>
            <a:pPr lvl="2"/>
            <a:r>
              <a:rPr lang="en-US" sz="1400" dirty="0"/>
              <a:t>How to perform Routing in React.js</a:t>
            </a:r>
          </a:p>
          <a:p>
            <a:pPr lvl="1"/>
            <a:r>
              <a:rPr lang="en-US" sz="1600" dirty="0"/>
              <a:t>Describe the Flux pattern and its components</a:t>
            </a:r>
          </a:p>
        </p:txBody>
      </p:sp>
      <p:pic>
        <p:nvPicPr>
          <p:cNvPr id="6"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7731" y="2317471"/>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React View (Controller View)</a:t>
            </a:r>
            <a:endParaRPr lang="en-US" dirty="0"/>
          </a:p>
        </p:txBody>
      </p:sp>
      <p:sp>
        <p:nvSpPr>
          <p:cNvPr id="3" name="Content Placeholder 2"/>
          <p:cNvSpPr>
            <a:spLocks noGrp="1"/>
          </p:cNvSpPr>
          <p:nvPr>
            <p:ph idx="1"/>
          </p:nvPr>
        </p:nvSpPr>
        <p:spPr/>
        <p:txBody>
          <a:bodyPr/>
          <a:lstStyle/>
          <a:p>
            <a:r>
              <a:rPr lang="en-US" sz="2000" dirty="0"/>
              <a:t>Top level component in React is also called as Controller View because it controls the flow of data down to all of its child components.</a:t>
            </a:r>
          </a:p>
          <a:p>
            <a:r>
              <a:rPr lang="en-US" sz="2000" dirty="0"/>
              <a:t>Controller Views are used to interact with stores; for instance, if a store emits an update, the controller view  should receive the update and pass the updated data to its child components.</a:t>
            </a:r>
          </a:p>
          <a:p>
            <a:r>
              <a:rPr lang="en-US" sz="2000" dirty="0"/>
              <a:t>As a best practice top level component should - </a:t>
            </a:r>
          </a:p>
          <a:p>
            <a:pPr lvl="1"/>
            <a:r>
              <a:rPr lang="en-US" sz="1600" dirty="0"/>
              <a:t>Interact with the store</a:t>
            </a:r>
          </a:p>
          <a:p>
            <a:pPr lvl="1"/>
            <a:r>
              <a:rPr lang="en-US" sz="1600" dirty="0"/>
              <a:t>Hold the data in its state </a:t>
            </a:r>
          </a:p>
          <a:p>
            <a:pPr lvl="1"/>
            <a:r>
              <a:rPr lang="en-US" sz="1600" dirty="0"/>
              <a:t>Pass all the necessary data down to its children via props</a:t>
            </a:r>
          </a:p>
        </p:txBody>
      </p:sp>
    </p:spTree>
    <p:extLst>
      <p:ext uri="{BB962C8B-B14F-4D97-AF65-F5344CB8AC3E}">
        <p14:creationId xmlns:p14="http://schemas.microsoft.com/office/powerpoint/2010/main" val="159575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731520" y="1390992"/>
            <a:ext cx="7680960" cy="4846320"/>
            <a:chOff x="395536" y="980728"/>
            <a:chExt cx="8529196" cy="5454304"/>
          </a:xfrm>
        </p:grpSpPr>
        <p:sp>
          <p:nvSpPr>
            <p:cNvPr id="4" name="Rectangle 3"/>
            <p:cNvSpPr/>
            <p:nvPr/>
          </p:nvSpPr>
          <p:spPr>
            <a:xfrm>
              <a:off x="1979712" y="980728"/>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Action</a:t>
              </a:r>
            </a:p>
          </p:txBody>
        </p:sp>
        <p:sp>
          <p:nvSpPr>
            <p:cNvPr id="49" name="Rectangle 48"/>
            <p:cNvSpPr/>
            <p:nvPr/>
          </p:nvSpPr>
          <p:spPr>
            <a:xfrm>
              <a:off x="3689902" y="980728"/>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Web API</a:t>
              </a:r>
            </a:p>
          </p:txBody>
        </p:sp>
        <p:sp>
          <p:nvSpPr>
            <p:cNvPr id="8" name="Rectangle 7"/>
            <p:cNvSpPr/>
            <p:nvPr/>
          </p:nvSpPr>
          <p:spPr>
            <a:xfrm>
              <a:off x="3347864" y="1889787"/>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Send Action</a:t>
              </a:r>
              <a:br>
                <a:rPr lang="en-US" sz="1400" b="1" dirty="0">
                  <a:solidFill>
                    <a:schemeClr val="tx1"/>
                  </a:solidFill>
                  <a:latin typeface="Candara" panose="020E0502030303020204" pitchFamily="34" charset="0"/>
                </a:rPr>
              </a:br>
              <a:r>
                <a:rPr lang="en-US" sz="1400" b="1" dirty="0">
                  <a:solidFill>
                    <a:schemeClr val="tx1"/>
                  </a:solidFill>
                  <a:latin typeface="Candara" panose="020E0502030303020204" pitchFamily="34" charset="0"/>
                </a:rPr>
                <a:t>Payload   </a:t>
              </a:r>
            </a:p>
          </p:txBody>
        </p:sp>
        <p:sp>
          <p:nvSpPr>
            <p:cNvPr id="9" name="Rectangle 8"/>
            <p:cNvSpPr/>
            <p:nvPr/>
          </p:nvSpPr>
          <p:spPr>
            <a:xfrm>
              <a:off x="4716016" y="2609867"/>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Dispatcher</a:t>
              </a:r>
            </a:p>
          </p:txBody>
        </p:sp>
        <p:sp>
          <p:nvSpPr>
            <p:cNvPr id="10" name="Rectangle 9"/>
            <p:cNvSpPr/>
            <p:nvPr/>
          </p:nvSpPr>
          <p:spPr>
            <a:xfrm>
              <a:off x="6084168" y="332981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ndara" panose="020E0502030303020204" pitchFamily="34" charset="0"/>
              </a:endParaRPr>
            </a:p>
            <a:p>
              <a:pPr algn="ctr"/>
              <a:r>
                <a:rPr lang="en-US" sz="1400" b="1" dirty="0">
                  <a:solidFill>
                    <a:schemeClr val="tx1"/>
                  </a:solidFill>
                  <a:latin typeface="Candara" panose="020E0502030303020204" pitchFamily="34" charset="0"/>
                </a:rPr>
                <a:t>Send Action</a:t>
              </a:r>
              <a:br>
                <a:rPr lang="en-US" sz="1400" b="1" dirty="0">
                  <a:solidFill>
                    <a:schemeClr val="tx1"/>
                  </a:solidFill>
                  <a:latin typeface="Candara" panose="020E0502030303020204" pitchFamily="34" charset="0"/>
                </a:rPr>
              </a:br>
              <a:r>
                <a:rPr lang="en-US" sz="1400" b="1" dirty="0">
                  <a:solidFill>
                    <a:schemeClr val="tx1"/>
                  </a:solidFill>
                  <a:latin typeface="Candara" panose="020E0502030303020204" pitchFamily="34" charset="0"/>
                </a:rPr>
                <a:t>Payload</a:t>
              </a:r>
            </a:p>
            <a:p>
              <a:pPr algn="ctr"/>
              <a:endParaRPr lang="en-US" sz="1400" b="1" dirty="0">
                <a:solidFill>
                  <a:schemeClr val="tx1"/>
                </a:solidFill>
                <a:latin typeface="Candara" panose="020E0502030303020204" pitchFamily="34" charset="0"/>
              </a:endParaRPr>
            </a:p>
          </p:txBody>
        </p:sp>
        <p:sp>
          <p:nvSpPr>
            <p:cNvPr id="11" name="Rectangle 10"/>
            <p:cNvSpPr/>
            <p:nvPr/>
          </p:nvSpPr>
          <p:spPr>
            <a:xfrm>
              <a:off x="4694921" y="404989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Store</a:t>
              </a:r>
            </a:p>
          </p:txBody>
        </p:sp>
        <p:sp>
          <p:nvSpPr>
            <p:cNvPr id="12" name="Rectangle 11"/>
            <p:cNvSpPr/>
            <p:nvPr/>
          </p:nvSpPr>
          <p:spPr>
            <a:xfrm>
              <a:off x="3326769" y="476997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ndara" panose="020E0502030303020204" pitchFamily="34" charset="0"/>
                </a:rPr>
                <a:t>Update storage </a:t>
              </a:r>
              <a:br>
                <a:rPr lang="en-US" sz="1200" b="1" dirty="0">
                  <a:solidFill>
                    <a:schemeClr val="tx1"/>
                  </a:solidFill>
                  <a:latin typeface="Candara" panose="020E0502030303020204" pitchFamily="34" charset="0"/>
                </a:rPr>
              </a:br>
              <a:r>
                <a:rPr lang="en-US" sz="1200" b="1" dirty="0">
                  <a:solidFill>
                    <a:schemeClr val="tx1"/>
                  </a:solidFill>
                  <a:latin typeface="Candara" panose="020E0502030303020204" pitchFamily="34" charset="0"/>
                </a:rPr>
                <a:t>and fires change event</a:t>
              </a:r>
            </a:p>
          </p:txBody>
        </p:sp>
        <p:sp>
          <p:nvSpPr>
            <p:cNvPr id="13" name="Rectangle 12"/>
            <p:cNvSpPr/>
            <p:nvPr/>
          </p:nvSpPr>
          <p:spPr>
            <a:xfrm>
              <a:off x="1955439" y="549005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ndara" panose="020E0502030303020204" pitchFamily="34" charset="0"/>
                </a:rPr>
                <a:t>React View</a:t>
              </a:r>
            </a:p>
          </p:txBody>
        </p:sp>
        <p:cxnSp>
          <p:nvCxnSpPr>
            <p:cNvPr id="14" name="Elbow Connector 13"/>
            <p:cNvCxnSpPr>
              <a:stCxn id="4" idx="2"/>
              <a:endCxn id="8" idx="1"/>
            </p:cNvCxnSpPr>
            <p:nvPr/>
          </p:nvCxnSpPr>
          <p:spPr>
            <a:xfrm rot="16200000" flipH="1">
              <a:off x="2731317" y="1633279"/>
              <a:ext cx="549019"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1"/>
            </p:cNvCxnSpPr>
            <p:nvPr/>
          </p:nvCxnSpPr>
          <p:spPr>
            <a:xfrm rot="16200000" flipH="1">
              <a:off x="4193958" y="2447849"/>
              <a:ext cx="360040"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0" idx="1"/>
            </p:cNvCxnSpPr>
            <p:nvPr/>
          </p:nvCxnSpPr>
          <p:spPr>
            <a:xfrm rot="16200000" flipH="1">
              <a:off x="5562178" y="3167861"/>
              <a:ext cx="359905"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3"/>
            </p:cNvCxnSpPr>
            <p:nvPr/>
          </p:nvCxnSpPr>
          <p:spPr>
            <a:xfrm rot="5400000">
              <a:off x="6235639" y="3877327"/>
              <a:ext cx="360040" cy="705171"/>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1" idx="2"/>
              <a:endCxn id="12" idx="3"/>
            </p:cNvCxnSpPr>
            <p:nvPr/>
          </p:nvCxnSpPr>
          <p:spPr>
            <a:xfrm rot="5400000">
              <a:off x="4856939" y="4607954"/>
              <a:ext cx="360040"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2"/>
              <a:endCxn id="13" idx="3"/>
            </p:cNvCxnSpPr>
            <p:nvPr/>
          </p:nvCxnSpPr>
          <p:spPr>
            <a:xfrm rot="5400000">
              <a:off x="3487198" y="5326445"/>
              <a:ext cx="360040" cy="687254"/>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536" y="1511288"/>
              <a:ext cx="1584176"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811710" y="1975317"/>
              <a:ext cx="1476436" cy="671990"/>
            </a:xfrm>
            <a:prstGeom prst="wedgeRoundRectCallout">
              <a:avLst>
                <a:gd name="adj1" fmla="val 40909"/>
                <a:gd name="adj2" fmla="val -91280"/>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ndara" panose="020E0502030303020204" pitchFamily="34" charset="0"/>
                </a:rPr>
                <a:t>User clicked Save button</a:t>
              </a:r>
            </a:p>
          </p:txBody>
        </p:sp>
        <p:sp>
          <p:nvSpPr>
            <p:cNvPr id="36" name="Rounded Rectangular Callout 35"/>
            <p:cNvSpPr/>
            <p:nvPr/>
          </p:nvSpPr>
          <p:spPr>
            <a:xfrm>
              <a:off x="4977324" y="1889785"/>
              <a:ext cx="2317728" cy="360041"/>
            </a:xfrm>
            <a:prstGeom prst="wedgeRoundRectCallout">
              <a:avLst>
                <a:gd name="adj1" fmla="val -60489"/>
                <a:gd name="adj2" fmla="val 40416"/>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ndara" panose="020E0502030303020204" pitchFamily="34" charset="0"/>
                </a:rPr>
                <a:t>Payload send to dispatcher</a:t>
              </a:r>
            </a:p>
          </p:txBody>
        </p:sp>
        <p:sp>
          <p:nvSpPr>
            <p:cNvPr id="37" name="Rounded Rectangular Callout 36"/>
            <p:cNvSpPr/>
            <p:nvPr/>
          </p:nvSpPr>
          <p:spPr>
            <a:xfrm>
              <a:off x="6354984" y="2429846"/>
              <a:ext cx="2569748" cy="711122"/>
            </a:xfrm>
            <a:prstGeom prst="wedgeRoundRectCallout">
              <a:avLst>
                <a:gd name="adj1" fmla="val -60489"/>
                <a:gd name="adj2" fmla="val 27371"/>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ndara" panose="020E0502030303020204" pitchFamily="34" charset="0"/>
                </a:rPr>
                <a:t>Checks for the registered</a:t>
              </a:r>
              <a:br>
                <a:rPr lang="en-US" sz="1200" dirty="0">
                  <a:solidFill>
                    <a:schemeClr val="tx1"/>
                  </a:solidFill>
                  <a:latin typeface="Candara" panose="020E0502030303020204" pitchFamily="34" charset="0"/>
                </a:rPr>
              </a:br>
              <a:r>
                <a:rPr lang="en-US" sz="1200" dirty="0">
                  <a:solidFill>
                    <a:schemeClr val="tx1"/>
                  </a:solidFill>
                  <a:latin typeface="Candara" panose="020E0502030303020204" pitchFamily="34" charset="0"/>
                </a:rPr>
                <a:t>callbacks to determine </a:t>
              </a:r>
              <a:br>
                <a:rPr lang="en-US" sz="1200" dirty="0">
                  <a:solidFill>
                    <a:schemeClr val="tx1"/>
                  </a:solidFill>
                  <a:latin typeface="Candara" panose="020E0502030303020204" pitchFamily="34" charset="0"/>
                </a:rPr>
              </a:br>
              <a:r>
                <a:rPr lang="en-US" sz="1200" dirty="0">
                  <a:solidFill>
                    <a:schemeClr val="tx1"/>
                  </a:solidFill>
                  <a:latin typeface="Candara" panose="020E0502030303020204" pitchFamily="34" charset="0"/>
                </a:rPr>
                <a:t>which store to receive payload</a:t>
              </a:r>
            </a:p>
          </p:txBody>
        </p:sp>
        <p:sp>
          <p:nvSpPr>
            <p:cNvPr id="38" name="Rounded Rectangular Callout 37"/>
            <p:cNvSpPr/>
            <p:nvPr/>
          </p:nvSpPr>
          <p:spPr>
            <a:xfrm>
              <a:off x="6157938" y="4847404"/>
              <a:ext cx="2662534" cy="822668"/>
            </a:xfrm>
            <a:prstGeom prst="wedgeRoundRectCallout">
              <a:avLst>
                <a:gd name="adj1" fmla="val -8668"/>
                <a:gd name="adj2" fmla="val -146667"/>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andara" panose="020E0502030303020204" pitchFamily="34" charset="0"/>
              </a:endParaRPr>
            </a:p>
            <a:p>
              <a:pPr algn="ctr"/>
              <a:r>
                <a:rPr lang="en-US" sz="1200" dirty="0">
                  <a:solidFill>
                    <a:schemeClr val="tx1"/>
                  </a:solidFill>
                  <a:latin typeface="Candara" panose="020E0502030303020204" pitchFamily="34" charset="0"/>
                </a:rPr>
                <a:t>Sends payload to all the stores which  registered the callback 	</a:t>
              </a:r>
            </a:p>
          </p:txBody>
        </p:sp>
        <p:sp>
          <p:nvSpPr>
            <p:cNvPr id="39" name="Rounded Rectangular Callout 38"/>
            <p:cNvSpPr/>
            <p:nvPr/>
          </p:nvSpPr>
          <p:spPr>
            <a:xfrm>
              <a:off x="2254272" y="3329947"/>
              <a:ext cx="2317728" cy="792023"/>
            </a:xfrm>
            <a:prstGeom prst="wedgeRoundRectCallout">
              <a:avLst>
                <a:gd name="adj1" fmla="val 57296"/>
                <a:gd name="adj2" fmla="val 40416"/>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ndara" panose="020E0502030303020204" pitchFamily="34" charset="0"/>
                </a:rPr>
                <a:t>Store updates it's internal storage based on the payload it had received</a:t>
              </a:r>
            </a:p>
          </p:txBody>
        </p:sp>
        <p:sp>
          <p:nvSpPr>
            <p:cNvPr id="44" name="Rounded Rectangular Callout 43"/>
            <p:cNvSpPr/>
            <p:nvPr/>
          </p:nvSpPr>
          <p:spPr>
            <a:xfrm>
              <a:off x="4203483" y="5774603"/>
              <a:ext cx="2131691" cy="660429"/>
            </a:xfrm>
            <a:prstGeom prst="wedgeRoundRectCallout">
              <a:avLst>
                <a:gd name="adj1" fmla="val -52260"/>
                <a:gd name="adj2" fmla="val -93259"/>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ndara" panose="020E0502030303020204" pitchFamily="34" charset="0"/>
                </a:rPr>
                <a:t>Store updates and emit change event to notify React view </a:t>
              </a:r>
            </a:p>
          </p:txBody>
        </p:sp>
        <p:sp>
          <p:nvSpPr>
            <p:cNvPr id="45" name="Rounded Rectangular Callout 44"/>
            <p:cNvSpPr/>
            <p:nvPr/>
          </p:nvSpPr>
          <p:spPr>
            <a:xfrm>
              <a:off x="935324" y="4409932"/>
              <a:ext cx="2317728" cy="535110"/>
            </a:xfrm>
            <a:prstGeom prst="wedgeRoundRectCallout">
              <a:avLst>
                <a:gd name="adj1" fmla="val 9267"/>
                <a:gd name="adj2" fmla="val 151414"/>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ndara" panose="020E0502030303020204" pitchFamily="34" charset="0"/>
                </a:rPr>
                <a:t>Receive the change and render the view</a:t>
              </a:r>
            </a:p>
          </p:txBody>
        </p:sp>
        <p:cxnSp>
          <p:nvCxnSpPr>
            <p:cNvPr id="47" name="Elbow Connector 46"/>
            <p:cNvCxnSpPr>
              <a:stCxn id="13" idx="1"/>
            </p:cNvCxnSpPr>
            <p:nvPr/>
          </p:nvCxnSpPr>
          <p:spPr>
            <a:xfrm rot="10800000">
              <a:off x="395537" y="1529748"/>
              <a:ext cx="1559903" cy="4320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47865" y="1124744"/>
              <a:ext cx="3420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347865" y="1529748"/>
              <a:ext cx="3193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ounded Rectangular Callout 55"/>
            <p:cNvSpPr/>
            <p:nvPr/>
          </p:nvSpPr>
          <p:spPr>
            <a:xfrm>
              <a:off x="5378997" y="1066728"/>
              <a:ext cx="2537623" cy="586849"/>
            </a:xfrm>
            <a:prstGeom prst="wedgeRoundRectCallout">
              <a:avLst>
                <a:gd name="adj1" fmla="val -63348"/>
                <a:gd name="adj2" fmla="val 13318"/>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ndara" panose="020E0502030303020204" pitchFamily="34" charset="0"/>
                </a:rPr>
                <a:t>Action makes Ajax calls to Web API to Send / receive data</a:t>
              </a:r>
            </a:p>
          </p:txBody>
        </p:sp>
      </p:grpSp>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Flux</a:t>
            </a:r>
            <a:r>
              <a:rPr lang="en-US" dirty="0">
                <a:solidFill>
                  <a:srgbClr val="00264A"/>
                </a:solidFill>
              </a:rPr>
              <a:t> flow</a:t>
            </a:r>
            <a:endParaRPr lang="en-US" dirty="0"/>
          </a:p>
        </p:txBody>
      </p:sp>
    </p:spTree>
    <p:extLst>
      <p:ext uri="{BB962C8B-B14F-4D97-AF65-F5344CB8AC3E}">
        <p14:creationId xmlns:p14="http://schemas.microsoft.com/office/powerpoint/2010/main" val="1617004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dirty="0"/>
              <a:t>Demo</a:t>
            </a:r>
          </a:p>
        </p:txBody>
      </p:sp>
      <p:sp>
        <p:nvSpPr>
          <p:cNvPr id="44" name="Content Placeholder 43"/>
          <p:cNvSpPr>
            <a:spLocks noGrp="1"/>
          </p:cNvSpPr>
          <p:nvPr>
            <p:ph idx="1"/>
          </p:nvPr>
        </p:nvSpPr>
        <p:spPr/>
        <p:txBody>
          <a:bodyPr/>
          <a:lstStyle/>
          <a:p>
            <a:r>
              <a:rPr lang="en-US" sz="2000" dirty="0"/>
              <a:t>Flux-Demo</a:t>
            </a:r>
          </a:p>
          <a:p>
            <a:endParaRPr lang="en-US" sz="2000" dirty="0"/>
          </a:p>
          <a:p>
            <a:r>
              <a:rPr lang="en-US" sz="2000" dirty="0"/>
              <a:t>react-create-flux</a:t>
            </a:r>
          </a:p>
        </p:txBody>
      </p:sp>
    </p:spTree>
    <p:extLst>
      <p:ext uri="{BB962C8B-B14F-4D97-AF65-F5344CB8AC3E}">
        <p14:creationId xmlns:p14="http://schemas.microsoft.com/office/powerpoint/2010/main" val="33906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1800" dirty="0"/>
              <a:t>In this module you learnt that:</a:t>
            </a:r>
          </a:p>
          <a:p>
            <a:pPr lvl="1"/>
            <a:r>
              <a:rPr lang="en-US" sz="1600" dirty="0"/>
              <a:t>JavaScript can be executed in server side using the node platform which promotes JavaScript to run every where. </a:t>
            </a:r>
          </a:p>
          <a:p>
            <a:pPr lvl="1"/>
            <a:r>
              <a:rPr lang="en-US" sz="1600" dirty="0"/>
              <a:t>A module encapsulates related code into a single unit of code.</a:t>
            </a:r>
          </a:p>
          <a:p>
            <a:pPr lvl="1"/>
            <a:r>
              <a:rPr lang="en-US" sz="1600" dirty="0" err="1"/>
              <a:t>module.exports</a:t>
            </a:r>
            <a:r>
              <a:rPr lang="en-US" sz="1600" dirty="0"/>
              <a:t>  is used to expose any JavaScript objects from one JavaScript file to another one.</a:t>
            </a:r>
          </a:p>
          <a:p>
            <a:pPr lvl="1"/>
            <a:r>
              <a:rPr lang="en-US" sz="1600" dirty="0"/>
              <a:t>We can access the module using require(“</a:t>
            </a:r>
            <a:r>
              <a:rPr lang="en-US" sz="1600" dirty="0" err="1"/>
              <a:t>modulefile</a:t>
            </a:r>
            <a:r>
              <a:rPr lang="en-US" sz="1600" dirty="0"/>
              <a:t>”).</a:t>
            </a:r>
          </a:p>
          <a:p>
            <a:pPr lvl="1"/>
            <a:r>
              <a:rPr lang="en-US" sz="1600" dirty="0"/>
              <a:t>All objects which emit events in node are instances of </a:t>
            </a:r>
            <a:r>
              <a:rPr lang="en-US" sz="1600" dirty="0" err="1"/>
              <a:t>events.EventEmitter</a:t>
            </a:r>
            <a:r>
              <a:rPr lang="en-US" sz="1600" dirty="0"/>
              <a:t> which is available inside Event module.</a:t>
            </a:r>
          </a:p>
          <a:p>
            <a:pPr lvl="1"/>
            <a:r>
              <a:rPr lang="en-US" sz="1600" dirty="0"/>
              <a:t>Gulp is a JavaScript task runner which make use of streams and code-over-configuration.</a:t>
            </a:r>
          </a:p>
          <a:p>
            <a:pPr lvl="1"/>
            <a:r>
              <a:rPr lang="en-US" sz="1600" dirty="0"/>
              <a:t>Gulp task must be created in a file named “gulpfile.js”.</a:t>
            </a:r>
          </a:p>
          <a:p>
            <a:pPr lvl="1"/>
            <a:r>
              <a:rPr lang="en-US" sz="1600" dirty="0"/>
              <a:t>Flux is not a framework, it is a pattern.</a:t>
            </a:r>
          </a:p>
        </p:txBody>
      </p:sp>
    </p:spTree>
    <p:extLst>
      <p:ext uri="{BB962C8B-B14F-4D97-AF65-F5344CB8AC3E}">
        <p14:creationId xmlns:p14="http://schemas.microsoft.com/office/powerpoint/2010/main" val="259875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06696"/>
            <a:ext cx="8312649" cy="418946"/>
          </a:xfrm>
        </p:spPr>
        <p:txBody>
          <a:bodyPr/>
          <a:lstStyle/>
          <a:p>
            <a:r>
              <a:rPr lang="en-US" dirty="0">
                <a:solidFill>
                  <a:srgbClr val="00264A"/>
                </a:solidFill>
              </a:rPr>
              <a:t>Review</a:t>
            </a:r>
            <a:endParaRPr lang="en-US" dirty="0"/>
          </a:p>
        </p:txBody>
      </p:sp>
      <p:sp>
        <p:nvSpPr>
          <p:cNvPr id="4" name="Content Placeholder 3"/>
          <p:cNvSpPr>
            <a:spLocks noGrp="1"/>
          </p:cNvSpPr>
          <p:nvPr>
            <p:ph idx="1"/>
          </p:nvPr>
        </p:nvSpPr>
        <p:spPr>
          <a:xfrm>
            <a:off x="298516" y="798898"/>
            <a:ext cx="8845484" cy="5339620"/>
          </a:xfrm>
        </p:spPr>
        <p:txBody>
          <a:bodyPr>
            <a:normAutofit/>
          </a:bodyPr>
          <a:lstStyle/>
          <a:p>
            <a:r>
              <a:rPr lang="en-US" dirty="0"/>
              <a:t>1. Which component is needed to import when working with modules?</a:t>
            </a:r>
          </a:p>
          <a:p>
            <a:endParaRPr lang="en-US" sz="1800" dirty="0"/>
          </a:p>
          <a:p>
            <a:r>
              <a:rPr lang="en-US" dirty="0"/>
              <a:t>	1. require()</a:t>
            </a:r>
          </a:p>
          <a:p>
            <a:r>
              <a:rPr lang="en-US" sz="1800" dirty="0"/>
              <a:t>	2. import()</a:t>
            </a:r>
          </a:p>
          <a:p>
            <a:r>
              <a:rPr lang="en-US" dirty="0"/>
              <a:t>	3. export()</a:t>
            </a:r>
          </a:p>
          <a:p>
            <a:r>
              <a:rPr lang="en-US" sz="1800" dirty="0"/>
              <a:t>	4. </a:t>
            </a:r>
            <a:r>
              <a:rPr lang="en-US" sz="1800" dirty="0" err="1"/>
              <a:t>module.export</a:t>
            </a:r>
            <a:r>
              <a:rPr lang="en-US" sz="1800" dirty="0"/>
              <a:t>()</a:t>
            </a:r>
          </a:p>
          <a:p>
            <a:endParaRPr lang="en-US" dirty="0"/>
          </a:p>
          <a:p>
            <a:r>
              <a:rPr lang="en-US" dirty="0"/>
              <a:t>2. Is Flux an Framework? True or False?</a:t>
            </a:r>
          </a:p>
          <a:p>
            <a:endParaRPr lang="en-US" dirty="0"/>
          </a:p>
          <a:p>
            <a:r>
              <a:rPr lang="en-US" sz="1800" dirty="0"/>
              <a:t>3. What are the 4 components of Flux Architecture?</a:t>
            </a:r>
          </a:p>
          <a:p>
            <a:endParaRPr lang="en-US" dirty="0"/>
          </a:p>
          <a:p>
            <a:r>
              <a:rPr lang="en-US"/>
              <a:t>4.  _________</a:t>
            </a:r>
            <a:r>
              <a:rPr lang="en-US" dirty="0"/>
              <a:t>is a singleton, and operates as the central hub of data flow in a Flux application.</a:t>
            </a:r>
          </a:p>
          <a:p>
            <a:endParaRPr lang="en-US" dirty="0"/>
          </a:p>
          <a:p>
            <a:r>
              <a:rPr lang="en-US" dirty="0"/>
              <a:t>	1. Flux store</a:t>
            </a:r>
          </a:p>
          <a:p>
            <a:r>
              <a:rPr lang="en-US" dirty="0"/>
              <a:t>	2. Flux Dispatcher</a:t>
            </a:r>
          </a:p>
          <a:p>
            <a:r>
              <a:rPr lang="en-US" dirty="0"/>
              <a:t>	3. Flux Model</a:t>
            </a:r>
          </a:p>
          <a:p>
            <a:r>
              <a:rPr lang="en-US" dirty="0"/>
              <a:t>	4. Flux Action</a:t>
            </a:r>
          </a:p>
          <a:p>
            <a:endParaRPr lang="en-US" sz="1800" dirty="0"/>
          </a:p>
          <a:p>
            <a:endParaRPr lang="en-US" dirty="0"/>
          </a:p>
          <a:p>
            <a:endParaRPr lang="en-US" dirty="0"/>
          </a:p>
          <a:p>
            <a:endParaRPr lang="en-US" sz="1800" dirty="0"/>
          </a:p>
        </p:txBody>
      </p:sp>
    </p:spTree>
    <p:extLst>
      <p:ext uri="{BB962C8B-B14F-4D97-AF65-F5344CB8AC3E}">
        <p14:creationId xmlns:p14="http://schemas.microsoft.com/office/powerpoint/2010/main" val="353221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Building React Apps with Flux</a:t>
            </a:r>
            <a:br>
              <a:rPr lang="en-US" dirty="0"/>
            </a:br>
            <a:r>
              <a:rPr lang="en-US" dirty="0"/>
              <a:t>Introduction to Node.js</a:t>
            </a:r>
          </a:p>
        </p:txBody>
      </p:sp>
      <p:sp>
        <p:nvSpPr>
          <p:cNvPr id="3" name="Content Placeholder 2"/>
          <p:cNvSpPr>
            <a:spLocks noGrp="1"/>
          </p:cNvSpPr>
          <p:nvPr>
            <p:ph idx="1"/>
          </p:nvPr>
        </p:nvSpPr>
        <p:spPr/>
        <p:txBody>
          <a:bodyPr/>
          <a:lstStyle/>
          <a:p>
            <a:r>
              <a:rPr lang="en-US" sz="2000" dirty="0"/>
              <a:t>Node.js is a platform built on Chrome’s JavaScript runtime (v8 JavaScript Engine) that aids in building fast, scalable network applications.</a:t>
            </a:r>
          </a:p>
          <a:p>
            <a:r>
              <a:rPr lang="en-US" sz="2000" dirty="0"/>
              <a:t>It is written in C++ and JavaScript.</a:t>
            </a:r>
          </a:p>
          <a:p>
            <a:r>
              <a:rPr lang="en-US" sz="2000" dirty="0"/>
              <a:t>JavaScript can be executed in server side using the node platform which promotes JavaScript to run on the Server-side as well as Client-side.</a:t>
            </a:r>
          </a:p>
          <a:p>
            <a:r>
              <a:rPr lang="en-US" sz="2000" dirty="0"/>
              <a:t>Node adapts JavaScript's non-blocking event loop and makes itself a highly scalable system that uses asynchronous, non-blocking I/O model.</a:t>
            </a:r>
          </a:p>
        </p:txBody>
      </p:sp>
    </p:spTree>
    <p:extLst>
      <p:ext uri="{BB962C8B-B14F-4D97-AF65-F5344CB8AC3E}">
        <p14:creationId xmlns:p14="http://schemas.microsoft.com/office/powerpoint/2010/main" val="44570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Modules in Node.js</a:t>
            </a:r>
            <a:endParaRPr lang="en-US" dirty="0"/>
          </a:p>
        </p:txBody>
      </p:sp>
      <p:sp>
        <p:nvSpPr>
          <p:cNvPr id="3" name="Content Placeholder 2"/>
          <p:cNvSpPr>
            <a:spLocks noGrp="1"/>
          </p:cNvSpPr>
          <p:nvPr>
            <p:ph idx="1"/>
          </p:nvPr>
        </p:nvSpPr>
        <p:spPr/>
        <p:txBody>
          <a:bodyPr/>
          <a:lstStyle/>
          <a:p>
            <a:r>
              <a:rPr lang="en-US" sz="2000" dirty="0"/>
              <a:t>A module encapsulates related code into a single unit of code.</a:t>
            </a:r>
          </a:p>
          <a:p>
            <a:r>
              <a:rPr lang="en-US" sz="2000" dirty="0"/>
              <a:t>It avoids collision of the methods/variables with other global APIs.</a:t>
            </a:r>
          </a:p>
          <a:p>
            <a:r>
              <a:rPr lang="en-US" sz="2000" dirty="0"/>
              <a:t>In Node, modules are referenced either by file path or by name.</a:t>
            </a:r>
          </a:p>
          <a:p>
            <a:r>
              <a:rPr lang="en-US" sz="2000" dirty="0"/>
              <a:t>To work with modules there are three key components: </a:t>
            </a:r>
          </a:p>
          <a:p>
            <a:pPr lvl="1"/>
            <a:r>
              <a:rPr lang="en-US" sz="1600" dirty="0"/>
              <a:t>require(): It is used to import the module.</a:t>
            </a:r>
          </a:p>
          <a:p>
            <a:pPr lvl="1"/>
            <a:r>
              <a:rPr lang="en-US" sz="1600" dirty="0"/>
              <a:t>exports &amp; </a:t>
            </a:r>
            <a:r>
              <a:rPr lang="en-US" sz="1600" dirty="0" err="1"/>
              <a:t>module.exports</a:t>
            </a:r>
            <a:r>
              <a:rPr lang="en-US" sz="1600" dirty="0"/>
              <a:t>: It is used to expose any JavaScript objects from one JavaScript file which can be used in other files. Here exports collect all the properties and finally attach them to </a:t>
            </a:r>
            <a:r>
              <a:rPr lang="en-US" sz="1600" dirty="0" err="1"/>
              <a:t>module.exports</a:t>
            </a:r>
            <a:r>
              <a:rPr lang="en-US" sz="1600" dirty="0"/>
              <a:t>. </a:t>
            </a:r>
          </a:p>
        </p:txBody>
      </p:sp>
    </p:spTree>
    <p:extLst>
      <p:ext uri="{BB962C8B-B14F-4D97-AF65-F5344CB8AC3E}">
        <p14:creationId xmlns:p14="http://schemas.microsoft.com/office/powerpoint/2010/main" val="129629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Module-Demo</a:t>
            </a:r>
          </a:p>
        </p:txBody>
      </p:sp>
    </p:spTree>
    <p:extLst>
      <p:ext uri="{BB962C8B-B14F-4D97-AF65-F5344CB8AC3E}">
        <p14:creationId xmlns:p14="http://schemas.microsoft.com/office/powerpoint/2010/main" val="225084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Node Package Manager</a:t>
            </a:r>
            <a:endParaRPr lang="en-US" dirty="0"/>
          </a:p>
        </p:txBody>
      </p:sp>
      <p:sp>
        <p:nvSpPr>
          <p:cNvPr id="3" name="Content Placeholder 2"/>
          <p:cNvSpPr>
            <a:spLocks noGrp="1"/>
          </p:cNvSpPr>
          <p:nvPr>
            <p:ph idx="1"/>
          </p:nvPr>
        </p:nvSpPr>
        <p:spPr/>
        <p:txBody>
          <a:bodyPr/>
          <a:lstStyle/>
          <a:p>
            <a:pPr>
              <a:lnSpc>
                <a:spcPct val="150000"/>
              </a:lnSpc>
            </a:pPr>
            <a:r>
              <a:rPr lang="en-US" sz="1800" dirty="0"/>
              <a:t>Apart from writing our own modules and node core modules, we will frequently use the modules written by other people in the Node community and published on the Internet (npmjs.com).</a:t>
            </a:r>
          </a:p>
          <a:p>
            <a:pPr>
              <a:lnSpc>
                <a:spcPct val="150000"/>
              </a:lnSpc>
            </a:pPr>
            <a:r>
              <a:rPr lang="en-US" sz="1800" dirty="0"/>
              <a:t>We can install those third party modules using the Node Package Manager which is installed by default with the node installation.</a:t>
            </a:r>
          </a:p>
          <a:p>
            <a:pPr lvl="1">
              <a:lnSpc>
                <a:spcPct val="150000"/>
              </a:lnSpc>
            </a:pPr>
            <a:r>
              <a:rPr lang="en-US" sz="1600" dirty="0"/>
              <a:t>To install modules via </a:t>
            </a:r>
            <a:r>
              <a:rPr lang="en-US" sz="1600" dirty="0" err="1"/>
              <a:t>npm</a:t>
            </a:r>
            <a:r>
              <a:rPr lang="en-US" sz="1600" dirty="0"/>
              <a:t> use </a:t>
            </a:r>
            <a:r>
              <a:rPr lang="en-US" sz="1600" b="1" dirty="0" err="1"/>
              <a:t>npm</a:t>
            </a:r>
            <a:r>
              <a:rPr lang="en-US" sz="1600" b="1" dirty="0"/>
              <a:t> install  </a:t>
            </a:r>
            <a:r>
              <a:rPr lang="en-US" sz="1600" dirty="0"/>
              <a:t>command. Ex:-   </a:t>
            </a:r>
            <a:r>
              <a:rPr lang="en-US" sz="1600" dirty="0" err="1"/>
              <a:t>npm</a:t>
            </a:r>
            <a:r>
              <a:rPr lang="en-US" sz="1600" dirty="0"/>
              <a:t> install gulp</a:t>
            </a:r>
          </a:p>
          <a:p>
            <a:pPr lvl="1">
              <a:lnSpc>
                <a:spcPct val="150000"/>
              </a:lnSpc>
            </a:pPr>
            <a:r>
              <a:rPr lang="en-US" sz="1600" dirty="0" err="1"/>
              <a:t>npm</a:t>
            </a:r>
            <a:r>
              <a:rPr lang="en-US" sz="1600" dirty="0"/>
              <a:t> installs module packages to the </a:t>
            </a:r>
            <a:r>
              <a:rPr lang="en-US" sz="1600" dirty="0" err="1"/>
              <a:t>node_modules</a:t>
            </a:r>
            <a:r>
              <a:rPr lang="en-US" sz="1600" dirty="0"/>
              <a:t> folder.</a:t>
            </a:r>
          </a:p>
          <a:p>
            <a:pPr>
              <a:lnSpc>
                <a:spcPct val="150000"/>
              </a:lnSpc>
            </a:pPr>
            <a:r>
              <a:rPr lang="en-US" sz="1800" dirty="0"/>
              <a:t>If the module name is not relative and is not a core module, Node will try to find it inside the </a:t>
            </a:r>
            <a:r>
              <a:rPr lang="en-US" sz="1800" dirty="0" err="1"/>
              <a:t>node_modules</a:t>
            </a:r>
            <a:r>
              <a:rPr lang="en-US" sz="1800" dirty="0"/>
              <a:t> folder in the current directory.</a:t>
            </a:r>
          </a:p>
          <a:p>
            <a:pPr lvl="1">
              <a:lnSpc>
                <a:spcPct val="150000"/>
              </a:lnSpc>
            </a:pPr>
            <a:r>
              <a:rPr lang="en-US" sz="1400" dirty="0" err="1"/>
              <a:t>var</a:t>
            </a:r>
            <a:r>
              <a:rPr lang="en-US" sz="1400" dirty="0"/>
              <a:t> gulp = require('gulp');  //gulp is a third party module</a:t>
            </a:r>
          </a:p>
        </p:txBody>
      </p:sp>
    </p:spTree>
    <p:extLst>
      <p:ext uri="{BB962C8B-B14F-4D97-AF65-F5344CB8AC3E}">
        <p14:creationId xmlns:p14="http://schemas.microsoft.com/office/powerpoint/2010/main" val="426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46587" y="3645024"/>
            <a:ext cx="5650827" cy="259691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events = require('events');</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 = new </a:t>
            </a:r>
            <a:r>
              <a:rPr lang="en-US" sz="1400" dirty="0" err="1">
                <a:solidFill>
                  <a:schemeClr val="bg2">
                    <a:lumMod val="50000"/>
                  </a:schemeClr>
                </a:solidFill>
                <a:latin typeface="Arial" panose="020B0604020202020204" pitchFamily="34" charset="0"/>
                <a:cs typeface="Arial" panose="020B0604020202020204" pitchFamily="34" charset="0"/>
              </a:rPr>
              <a:t>events.EventEmitter</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myCallback</a:t>
            </a:r>
            <a:r>
              <a:rPr lang="en-US" sz="1400" dirty="0">
                <a:solidFill>
                  <a:schemeClr val="bg2">
                    <a:lumMod val="50000"/>
                  </a:schemeClr>
                </a:solidFill>
                <a:latin typeface="Arial" panose="020B0604020202020204" pitchFamily="34" charset="0"/>
                <a:cs typeface="Arial" panose="020B0604020202020204" pitchFamily="34" charset="0"/>
              </a:rPr>
              <a:t> = function(data) {</a:t>
            </a:r>
          </a:p>
          <a:p>
            <a:r>
              <a:rPr lang="en-US" sz="1400" dirty="0">
                <a:solidFill>
                  <a:schemeClr val="bg2">
                    <a:lumMod val="50000"/>
                  </a:schemeClr>
                </a:solidFill>
                <a:latin typeface="Arial" panose="020B0604020202020204" pitchFamily="34" charset="0"/>
                <a:cs typeface="Arial" panose="020B0604020202020204" pitchFamily="34" charset="0"/>
              </a:rPr>
              <a:t>     console.log('Got data: '+data);</a:t>
            </a:r>
          </a:p>
          <a:p>
            <a:r>
              <a:rPr lang="en-US" sz="1400" dirty="0">
                <a:solidFill>
                  <a:schemeClr val="bg2">
                    <a:lumMod val="50000"/>
                  </a:schemeClr>
                </a:solidFill>
                <a:latin typeface="Arial" panose="020B0604020202020204" pitchFamily="34" charset="0"/>
                <a:cs typeface="Arial" panose="020B0604020202020204" pitchFamily="34" charset="0"/>
              </a:rPr>
              <a:t>};</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err="1">
                <a:solidFill>
                  <a:schemeClr val="bg2">
                    <a:lumMod val="50000"/>
                  </a:schemeClr>
                </a:solidFill>
                <a:latin typeface="Arial" panose="020B0604020202020204" pitchFamily="34" charset="0"/>
                <a:cs typeface="Arial" panose="020B0604020202020204" pitchFamily="34" charset="0"/>
              </a:rPr>
              <a:t>eventEmitter.on</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karthikEvent</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myCallback</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fn</a:t>
            </a:r>
            <a:r>
              <a:rPr lang="en-US" sz="1400" dirty="0">
                <a:solidFill>
                  <a:schemeClr val="bg2">
                    <a:lumMod val="50000"/>
                  </a:schemeClr>
                </a:solidFill>
                <a:latin typeface="Arial" panose="020B0604020202020204" pitchFamily="34" charset="0"/>
                <a:cs typeface="Arial" panose="020B0604020202020204" pitchFamily="34" charset="0"/>
              </a:rPr>
              <a:t> = function() {</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eventEmitter.emit</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karthikEvent</a:t>
            </a:r>
            <a:r>
              <a:rPr lang="en-US" sz="1400" dirty="0">
                <a:solidFill>
                  <a:schemeClr val="bg2">
                    <a:lumMod val="50000"/>
                  </a:schemeClr>
                </a:solidFill>
                <a:latin typeface="Arial" panose="020B0604020202020204" pitchFamily="34" charset="0"/>
                <a:cs typeface="Arial" panose="020B0604020202020204" pitchFamily="34" charset="0"/>
              </a:rPr>
              <a:t>','Data from Emitter');</a:t>
            </a:r>
          </a:p>
          <a:p>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fn</a:t>
            </a:r>
            <a:r>
              <a:rPr lang="en-US" sz="1400"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err="1">
                <a:solidFill>
                  <a:srgbClr val="00264A"/>
                </a:solidFill>
              </a:rPr>
              <a:t>EventEmitter</a:t>
            </a:r>
            <a:endParaRPr lang="en-US" dirty="0"/>
          </a:p>
        </p:txBody>
      </p:sp>
      <p:sp>
        <p:nvSpPr>
          <p:cNvPr id="3" name="Content Placeholder 2"/>
          <p:cNvSpPr>
            <a:spLocks noGrp="1"/>
          </p:cNvSpPr>
          <p:nvPr>
            <p:ph idx="1"/>
          </p:nvPr>
        </p:nvSpPr>
        <p:spPr/>
        <p:txBody>
          <a:bodyPr/>
          <a:lstStyle/>
          <a:p>
            <a:r>
              <a:rPr lang="en-US" sz="2000" dirty="0"/>
              <a:t>In node.js an event can be described simply as a string with a corresponding callback and it can be emitted.</a:t>
            </a:r>
          </a:p>
          <a:p>
            <a:r>
              <a:rPr lang="en-US" sz="2000" dirty="0"/>
              <a:t>The on or </a:t>
            </a:r>
            <a:r>
              <a:rPr lang="en-US" sz="2000" dirty="0" err="1"/>
              <a:t>addListener</a:t>
            </a:r>
            <a:r>
              <a:rPr lang="en-US" sz="2000" dirty="0"/>
              <a:t> method allows us to subscribe the callback to the event.</a:t>
            </a:r>
          </a:p>
          <a:p>
            <a:r>
              <a:rPr lang="en-US" sz="2000" dirty="0"/>
              <a:t>The emit method "emits" event, which causes the callbacks registered to the event to trigger.</a:t>
            </a:r>
          </a:p>
        </p:txBody>
      </p:sp>
    </p:spTree>
    <p:extLst>
      <p:ext uri="{BB962C8B-B14F-4D97-AF65-F5344CB8AC3E}">
        <p14:creationId xmlns:p14="http://schemas.microsoft.com/office/powerpoint/2010/main" val="369392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49482" y="2492896"/>
            <a:ext cx="6245037" cy="367240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 = require('events').</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util</a:t>
            </a:r>
            <a:r>
              <a:rPr lang="en-US" sz="1400" dirty="0">
                <a:solidFill>
                  <a:schemeClr val="bg2">
                    <a:lumMod val="50000"/>
                  </a:schemeClr>
                </a:solidFill>
                <a:latin typeface="Arial" panose="020B0604020202020204" pitchFamily="34" charset="0"/>
                <a:cs typeface="Arial" panose="020B0604020202020204" pitchFamily="34" charset="0"/>
              </a:rPr>
              <a:t> = require('</a:t>
            </a:r>
            <a:r>
              <a:rPr lang="en-US" sz="1400" dirty="0" err="1">
                <a:solidFill>
                  <a:schemeClr val="bg2">
                    <a:lumMod val="50000"/>
                  </a:schemeClr>
                </a:solidFill>
                <a:latin typeface="Arial" panose="020B0604020202020204" pitchFamily="34" charset="0"/>
                <a:cs typeface="Arial" panose="020B0604020202020204" pitchFamily="34" charset="0"/>
              </a:rPr>
              <a:t>util</a:t>
            </a:r>
            <a:r>
              <a:rPr lang="en-US" sz="1400" dirty="0">
                <a:solidFill>
                  <a:schemeClr val="bg2">
                    <a:lumMod val="50000"/>
                  </a:schemeClr>
                </a:solidFill>
                <a:latin typeface="Arial" panose="020B0604020202020204" pitchFamily="34" charset="0"/>
                <a:cs typeface="Arial" panose="020B0604020202020204" pitchFamily="34" charset="0"/>
              </a:rPr>
              <a:t>');</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Foo = function(){ }</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util.inherits</a:t>
            </a:r>
            <a:r>
              <a:rPr lang="en-US" sz="1400" dirty="0">
                <a:solidFill>
                  <a:schemeClr val="bg2">
                    <a:lumMod val="50000"/>
                  </a:schemeClr>
                </a:solidFill>
                <a:latin typeface="Arial" panose="020B0604020202020204" pitchFamily="34" charset="0"/>
                <a:cs typeface="Arial" panose="020B0604020202020204" pitchFamily="34" charset="0"/>
              </a:rPr>
              <a:t>(Foo,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Foo.prototype.someMethod</a:t>
            </a:r>
            <a:r>
              <a:rPr lang="en-US" sz="1400" dirty="0">
                <a:solidFill>
                  <a:schemeClr val="bg2">
                    <a:lumMod val="50000"/>
                  </a:schemeClr>
                </a:solidFill>
                <a:latin typeface="Arial" panose="020B0604020202020204" pitchFamily="34" charset="0"/>
                <a:cs typeface="Arial" panose="020B0604020202020204" pitchFamily="34" charset="0"/>
              </a:rPr>
              <a:t> = function() {</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this.emit</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customEvent</a:t>
            </a:r>
            <a:r>
              <a:rPr lang="en-US" sz="1400" dirty="0">
                <a:solidFill>
                  <a:schemeClr val="bg2">
                    <a:lumMod val="50000"/>
                  </a:schemeClr>
                </a:solidFill>
                <a:latin typeface="Arial" panose="020B0604020202020204" pitchFamily="34" charset="0"/>
                <a:cs typeface="Arial" panose="020B0604020202020204" pitchFamily="34" charset="0"/>
              </a:rPr>
              <a:t>', 'Data from Some Method');</a:t>
            </a:r>
          </a:p>
          <a:p>
            <a:r>
              <a:rPr lang="en-US" sz="1400" dirty="0">
                <a:solidFill>
                  <a:schemeClr val="bg2">
                    <a:lumMod val="50000"/>
                  </a:schemeClr>
                </a:solidFill>
                <a:latin typeface="Arial" panose="020B0604020202020204" pitchFamily="34" charset="0"/>
                <a:cs typeface="Arial" panose="020B0604020202020204" pitchFamily="34" charset="0"/>
              </a:rPr>
              <a:t>    }</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fooObj</a:t>
            </a:r>
            <a:r>
              <a:rPr lang="en-US" sz="1400" dirty="0">
                <a:solidFill>
                  <a:schemeClr val="bg2">
                    <a:lumMod val="50000"/>
                  </a:schemeClr>
                </a:solidFill>
                <a:latin typeface="Arial" panose="020B0604020202020204" pitchFamily="34" charset="0"/>
                <a:cs typeface="Arial" panose="020B0604020202020204" pitchFamily="34" charset="0"/>
              </a:rPr>
              <a:t> = new Foo();</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fooObj.on</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customEvent</a:t>
            </a:r>
            <a:r>
              <a:rPr lang="en-US" sz="1400" dirty="0">
                <a:solidFill>
                  <a:schemeClr val="bg2">
                    <a:lumMod val="50000"/>
                  </a:schemeClr>
                </a:solidFill>
                <a:latin typeface="Arial" panose="020B0604020202020204" pitchFamily="34" charset="0"/>
                <a:cs typeface="Arial" panose="020B0604020202020204" pitchFamily="34" charset="0"/>
              </a:rPr>
              <a:t>',function(</a:t>
            </a:r>
            <a:r>
              <a:rPr lang="en-US" sz="1400" dirty="0" err="1">
                <a:solidFill>
                  <a:schemeClr val="bg2">
                    <a:lumMod val="50000"/>
                  </a:schemeClr>
                </a:solidFill>
                <a:latin typeface="Arial" panose="020B0604020202020204" pitchFamily="34" charset="0"/>
                <a:cs typeface="Arial" panose="020B0604020202020204" pitchFamily="34" charset="0"/>
              </a:rPr>
              <a:t>arg</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a:solidFill>
                  <a:schemeClr val="bg2">
                    <a:lumMod val="50000"/>
                  </a:schemeClr>
                </a:solidFill>
                <a:latin typeface="Arial" panose="020B0604020202020204" pitchFamily="34" charset="0"/>
                <a:cs typeface="Arial" panose="020B0604020202020204" pitchFamily="34" charset="0"/>
              </a:rPr>
              <a:t>	console.log('Custom Event Occurred : '+</a:t>
            </a:r>
            <a:r>
              <a:rPr lang="en-US" sz="1400" dirty="0" err="1">
                <a:solidFill>
                  <a:schemeClr val="bg2">
                    <a:lumMod val="50000"/>
                  </a:schemeClr>
                </a:solidFill>
                <a:latin typeface="Arial" panose="020B0604020202020204" pitchFamily="34" charset="0"/>
                <a:cs typeface="Arial" panose="020B0604020202020204" pitchFamily="34" charset="0"/>
              </a:rPr>
              <a:t>arg</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a:solidFill>
                  <a:schemeClr val="bg2">
                    <a:lumMod val="50000"/>
                  </a:schemeClr>
                </a:solidFill>
                <a:latin typeface="Arial" panose="020B0604020202020204" pitchFamily="34" charset="0"/>
                <a:cs typeface="Arial" panose="020B0604020202020204" pitchFamily="34" charset="0"/>
              </a:rPr>
              <a:t>     });</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fooObj.someMethod</a:t>
            </a:r>
            <a:r>
              <a:rPr lang="en-US" sz="1400"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lstStyle/>
          <a:p>
            <a:r>
              <a:rPr lang="en-US" sz="1200" dirty="0">
                <a:solidFill>
                  <a:srgbClr val="00264A"/>
                </a:solidFill>
              </a:rPr>
              <a:t>Building React Apps with Flux</a:t>
            </a:r>
            <a:br>
              <a:rPr lang="en-US" dirty="0">
                <a:solidFill>
                  <a:srgbClr val="00264A"/>
                </a:solidFill>
              </a:rPr>
            </a:br>
            <a:r>
              <a:rPr lang="en-US" dirty="0">
                <a:solidFill>
                  <a:srgbClr val="00264A"/>
                </a:solidFill>
              </a:rPr>
              <a:t>Creating an </a:t>
            </a:r>
            <a:r>
              <a:rPr lang="en-US" dirty="0" err="1">
                <a:solidFill>
                  <a:srgbClr val="00264A"/>
                </a:solidFill>
              </a:rPr>
              <a:t>EventEmitter</a:t>
            </a:r>
            <a:endParaRPr lang="en-US" dirty="0"/>
          </a:p>
        </p:txBody>
      </p:sp>
      <p:sp>
        <p:nvSpPr>
          <p:cNvPr id="3" name="Content Placeholder 2"/>
          <p:cNvSpPr>
            <a:spLocks noGrp="1"/>
          </p:cNvSpPr>
          <p:nvPr>
            <p:ph idx="1"/>
          </p:nvPr>
        </p:nvSpPr>
        <p:spPr/>
        <p:txBody>
          <a:bodyPr/>
          <a:lstStyle/>
          <a:p>
            <a:r>
              <a:rPr lang="en-US" sz="2000" dirty="0"/>
              <a:t>We can create Event Emitter pattern by creating a constructor function / pseudo-class and inheriting from the </a:t>
            </a:r>
            <a:r>
              <a:rPr lang="en-US" sz="2000" dirty="0" err="1"/>
              <a:t>EventEmitter</a:t>
            </a:r>
            <a:r>
              <a:rPr lang="en-US" sz="2000" dirty="0"/>
              <a:t>.</a:t>
            </a:r>
          </a:p>
        </p:txBody>
      </p:sp>
    </p:spTree>
    <p:extLst>
      <p:ext uri="{BB962C8B-B14F-4D97-AF65-F5344CB8AC3E}">
        <p14:creationId xmlns:p14="http://schemas.microsoft.com/office/powerpoint/2010/main" val="314633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err="1"/>
              <a:t>EventEmitter</a:t>
            </a:r>
            <a:endParaRPr lang="en-US" sz="2000" dirty="0"/>
          </a:p>
        </p:txBody>
      </p:sp>
    </p:spTree>
    <p:extLst>
      <p:ext uri="{BB962C8B-B14F-4D97-AF65-F5344CB8AC3E}">
        <p14:creationId xmlns:p14="http://schemas.microsoft.com/office/powerpoint/2010/main" val="1860282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5C2EAA41-28B2-470E-A286-E51C0304965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Building React Apps with Flux</Template>
  <TotalTime>18</TotalTime>
  <Words>2557</Words>
  <Application>Microsoft Office PowerPoint</Application>
  <PresentationFormat>On-screen Show (4:3)</PresentationFormat>
  <Paragraphs>401</Paragraphs>
  <Slides>24</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Candara</vt:lpstr>
      <vt:lpstr>Verdana</vt:lpstr>
      <vt:lpstr>Wingdings</vt:lpstr>
      <vt:lpstr>Section slides</vt:lpstr>
      <vt:lpstr>think-cell Slide</vt:lpstr>
      <vt:lpstr>Building React Apps with Flux</vt:lpstr>
      <vt:lpstr>Lesson Objectives</vt:lpstr>
      <vt:lpstr>Building React Apps with Flux Introduction to Node.js</vt:lpstr>
      <vt:lpstr>Building React Apps with Flux Modules in Node.js</vt:lpstr>
      <vt:lpstr>Demo</vt:lpstr>
      <vt:lpstr>Building React Apps with Flux Node Package Manager</vt:lpstr>
      <vt:lpstr>Building React Apps with Flux EventEmitter</vt:lpstr>
      <vt:lpstr>Building React Apps with Flux Creating an EventEmitter</vt:lpstr>
      <vt:lpstr>Demo</vt:lpstr>
      <vt:lpstr>Building React Apps with Flux Gulp – JavaScript Task Runner</vt:lpstr>
      <vt:lpstr>Building React Apps with Flux Gulp API</vt:lpstr>
      <vt:lpstr>Building React Apps with Flux Creating React Component modules</vt:lpstr>
      <vt:lpstr>Building React Apps with Flux Creating gulpfile.js</vt:lpstr>
      <vt:lpstr>Demo</vt:lpstr>
      <vt:lpstr>Building React Apps with Flux Flux Introduction</vt:lpstr>
      <vt:lpstr>Building React Apps with Flux Flux - Action</vt:lpstr>
      <vt:lpstr>Building React Apps with Flux Flux - Dispatcher</vt:lpstr>
      <vt:lpstr>Building React Apps with Flux Flux - Store</vt:lpstr>
      <vt:lpstr>Building React Apps with Flux Flux - Store</vt:lpstr>
      <vt:lpstr>Building React Apps with Flux React View (Controller View)</vt:lpstr>
      <vt:lpstr>Building React Apps with Flux Flux flow</vt:lpstr>
      <vt:lpstr>Demo</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N, Kathiresan</dc:creator>
  <cp:lastModifiedBy>N, Kathiresan</cp:lastModifiedBy>
  <cp:revision>20</cp:revision>
  <dcterms:created xsi:type="dcterms:W3CDTF">2018-04-29T17:59:28Z</dcterms:created>
  <dcterms:modified xsi:type="dcterms:W3CDTF">2018-05-21T11:12:20Z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