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0" r:id="rId3"/>
    <p:sldId id="261" r:id="rId4"/>
    <p:sldId id="263" r:id="rId5"/>
    <p:sldId id="262" r:id="rId6"/>
    <p:sldId id="266" r:id="rId7"/>
    <p:sldId id="265" r:id="rId8"/>
    <p:sldId id="264" r:id="rId9"/>
    <p:sldId id="272" r:id="rId10"/>
    <p:sldId id="273" r:id="rId11"/>
    <p:sldId id="267" r:id="rId12"/>
    <p:sldId id="271"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145" autoAdjust="0"/>
  </p:normalViewPr>
  <p:slideViewPr>
    <p:cSldViewPr snapToGrid="0">
      <p:cViewPr varScale="1">
        <p:scale>
          <a:sx n="56" d="100"/>
          <a:sy n="56" d="100"/>
        </p:scale>
        <p:origin x="1068" y="5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5/13/2022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5/13/2022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047469" y="619178"/>
            <a:ext cx="6753914" cy="2832747"/>
          </a:xfrm>
        </p:spPr>
        <p:txBody>
          <a:bodyPr>
            <a:normAutofit/>
          </a:bodyPr>
          <a:lstStyle/>
          <a:p>
            <a:pPr algn="ctr"/>
            <a:r>
              <a:rPr lang="en-US" sz="4000" b="1" dirty="0">
                <a:effectLst/>
                <a:latin typeface="Times New Roman" panose="02020603050405020304" pitchFamily="18" charset="0"/>
                <a:ea typeface="Times New Roman" panose="02020603050405020304" pitchFamily="18" charset="0"/>
              </a:rPr>
              <a:t>Underwater Mine Prediction </a:t>
            </a:r>
            <a:br>
              <a:rPr lang="en-IN" sz="4000" dirty="0">
                <a:effectLst/>
                <a:latin typeface="Times New Roman" panose="02020603050405020304" pitchFamily="18" charset="0"/>
                <a:ea typeface="Times New Roman" panose="02020603050405020304" pitchFamily="18" charset="0"/>
              </a:rPr>
            </a:br>
            <a:r>
              <a:rPr lang="en-US" sz="4000" b="1" dirty="0">
                <a:effectLst/>
                <a:latin typeface="Times New Roman" panose="02020603050405020304" pitchFamily="18" charset="0"/>
                <a:ea typeface="Times New Roman" panose="02020603050405020304" pitchFamily="18" charset="0"/>
              </a:rPr>
              <a:t>using </a:t>
            </a:r>
            <a:br>
              <a:rPr lang="en-IN" sz="4000" dirty="0">
                <a:effectLst/>
                <a:latin typeface="Times New Roman" panose="02020603050405020304" pitchFamily="18" charset="0"/>
                <a:ea typeface="Times New Roman" panose="02020603050405020304" pitchFamily="18" charset="0"/>
              </a:rPr>
            </a:br>
            <a:r>
              <a:rPr lang="en-US" sz="4000" b="1" dirty="0">
                <a:effectLst/>
                <a:latin typeface="Times New Roman" panose="02020603050405020304" pitchFamily="18" charset="0"/>
                <a:ea typeface="Times New Roman" panose="02020603050405020304" pitchFamily="18" charset="0"/>
              </a:rPr>
              <a:t>SONAR Signals data</a:t>
            </a:r>
            <a:endParaRPr lang="en-US" sz="4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78984" y="4690278"/>
            <a:ext cx="6269347" cy="1842349"/>
          </a:xfrm>
        </p:spPr>
        <p:txBody>
          <a:bodyPr>
            <a:normAutofit/>
          </a:bodyPr>
          <a:lstStyle/>
          <a:p>
            <a:pPr algn="ctr"/>
            <a:r>
              <a:rPr lang="en-US" sz="1800" dirty="0">
                <a:solidFill>
                  <a:schemeClr val="tx1">
                    <a:lumMod val="85000"/>
                    <a:lumOff val="15000"/>
                  </a:schemeClr>
                </a:solidFill>
              </a:rPr>
              <a:t>BY</a:t>
            </a:r>
          </a:p>
          <a:p>
            <a:pPr algn="ctr"/>
            <a:r>
              <a:rPr lang="en-US" sz="1800" dirty="0">
                <a:solidFill>
                  <a:schemeClr val="tx1">
                    <a:lumMod val="85000"/>
                    <a:lumOff val="15000"/>
                  </a:schemeClr>
                </a:solidFill>
              </a:rPr>
              <a:t>Nanda </a:t>
            </a:r>
            <a:r>
              <a:rPr lang="en-US" sz="1800">
                <a:solidFill>
                  <a:schemeClr val="tx1">
                    <a:lumMod val="85000"/>
                    <a:lumOff val="15000"/>
                  </a:schemeClr>
                </a:solidFill>
              </a:rPr>
              <a:t>kumar Gonuguntla</a:t>
            </a:r>
          </a:p>
          <a:p>
            <a:pPr algn="ctr"/>
            <a:endParaRPr lang="en-US" sz="18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BB6B8-7DE6-2A19-41AA-23696AFE4C2E}"/>
              </a:ext>
            </a:extLst>
          </p:cNvPr>
          <p:cNvSpPr>
            <a:spLocks noGrp="1"/>
          </p:cNvSpPr>
          <p:nvPr>
            <p:ph type="title"/>
          </p:nvPr>
        </p:nvSpPr>
        <p:spPr/>
        <p:txBody>
          <a:bodyPr/>
          <a:lstStyle/>
          <a:p>
            <a:pPr algn="ctr"/>
            <a:r>
              <a:rPr lang="en-US" dirty="0"/>
              <a:t>KNN </a:t>
            </a:r>
            <a:endParaRPr lang="en-IN" dirty="0"/>
          </a:p>
        </p:txBody>
      </p:sp>
      <p:sp>
        <p:nvSpPr>
          <p:cNvPr id="3" name="Content Placeholder 2">
            <a:extLst>
              <a:ext uri="{FF2B5EF4-FFF2-40B4-BE49-F238E27FC236}">
                <a16:creationId xmlns:a16="http://schemas.microsoft.com/office/drawing/2014/main" id="{26D096C7-F879-826C-CAAE-2729482B7007}"/>
              </a:ext>
            </a:extLst>
          </p:cNvPr>
          <p:cNvSpPr>
            <a:spLocks noGrp="1"/>
          </p:cNvSpPr>
          <p:nvPr>
            <p:ph idx="1"/>
          </p:nvPr>
        </p:nvSpPr>
        <p:spPr/>
        <p:txBody>
          <a:bodyPr>
            <a:normAutofit/>
          </a:bodyPr>
          <a:lstStyle/>
          <a:p>
            <a:pPr>
              <a:buClrTx/>
              <a:buFont typeface="Wingdings" panose="05000000000000000000" pitchFamily="2" charset="2"/>
              <a:buChar char="v"/>
            </a:pPr>
            <a:r>
              <a:rPr lang="en-US" sz="2400" b="0" i="0" dirty="0">
                <a:solidFill>
                  <a:srgbClr val="000000"/>
                </a:solidFill>
                <a:effectLst/>
                <a:latin typeface="inter-regular"/>
              </a:rPr>
              <a:t> KNN  is one of the simplest Machine Learning algorithms based on the Supervised Learning technique.</a:t>
            </a:r>
          </a:p>
          <a:p>
            <a:pPr>
              <a:buClrTx/>
              <a:buFont typeface="Wingdings" panose="05000000000000000000" pitchFamily="2" charset="2"/>
              <a:buChar char="v"/>
            </a:pPr>
            <a:r>
              <a:rPr lang="en-US" sz="2400" b="0" i="0" dirty="0">
                <a:solidFill>
                  <a:srgbClr val="000000"/>
                </a:solidFill>
                <a:effectLst/>
                <a:latin typeface="inter-regular"/>
              </a:rPr>
              <a:t>K-NN algorithm assumes the similarity between the new case/data and available cases and put the new case into the category that is most similar to the available categories.</a:t>
            </a:r>
            <a:endParaRPr lang="en-US" sz="2400" dirty="0"/>
          </a:p>
          <a:p>
            <a:endParaRPr lang="en-IN" sz="2400" dirty="0"/>
          </a:p>
        </p:txBody>
      </p:sp>
      <p:pic>
        <p:nvPicPr>
          <p:cNvPr id="5" name="Picture 4">
            <a:extLst>
              <a:ext uri="{FF2B5EF4-FFF2-40B4-BE49-F238E27FC236}">
                <a16:creationId xmlns:a16="http://schemas.microsoft.com/office/drawing/2014/main" id="{17F2207C-2C8B-F3FF-419D-D2B19320E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220" y="4527974"/>
            <a:ext cx="7312260" cy="1757680"/>
          </a:xfrm>
          <a:prstGeom prst="rect">
            <a:avLst/>
          </a:prstGeom>
        </p:spPr>
      </p:pic>
    </p:spTree>
    <p:extLst>
      <p:ext uri="{BB962C8B-B14F-4D97-AF65-F5344CB8AC3E}">
        <p14:creationId xmlns:p14="http://schemas.microsoft.com/office/powerpoint/2010/main" val="396976583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6D47D-BB40-0183-7335-4E6B643AC95C}"/>
              </a:ext>
            </a:extLst>
          </p:cNvPr>
          <p:cNvSpPr>
            <a:spLocks noGrp="1"/>
          </p:cNvSpPr>
          <p:nvPr>
            <p:ph type="title"/>
          </p:nvPr>
        </p:nvSpPr>
        <p:spPr/>
        <p:txBody>
          <a:bodyPr/>
          <a:lstStyle/>
          <a:p>
            <a:pPr algn="ctr"/>
            <a:r>
              <a:rPr lang="en-IN" dirty="0"/>
              <a:t>Results</a:t>
            </a:r>
          </a:p>
        </p:txBody>
      </p:sp>
      <p:sp>
        <p:nvSpPr>
          <p:cNvPr id="7" name="Content Placeholder 6">
            <a:extLst>
              <a:ext uri="{FF2B5EF4-FFF2-40B4-BE49-F238E27FC236}">
                <a16:creationId xmlns:a16="http://schemas.microsoft.com/office/drawing/2014/main" id="{FE4BED14-89B4-2A0A-8475-C4D7D8683639}"/>
              </a:ext>
            </a:extLst>
          </p:cNvPr>
          <p:cNvSpPr>
            <a:spLocks noGrp="1"/>
          </p:cNvSpPr>
          <p:nvPr>
            <p:ph idx="1"/>
          </p:nvPr>
        </p:nvSpPr>
        <p:spPr/>
        <p:txBody>
          <a:bodyPr/>
          <a:lstStyle/>
          <a:p>
            <a:pPr>
              <a:buClr>
                <a:schemeClr val="tx1"/>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 From all the above classification models, we can say that the KNN model has high accuracy in predicting the output.</a:t>
            </a:r>
          </a:p>
          <a:p>
            <a:pPr marL="0" indent="0">
              <a:buClr>
                <a:schemeClr val="tx1"/>
              </a:buClr>
              <a:buNone/>
            </a:pPr>
            <a:r>
              <a:rPr lang="en-US" b="1" dirty="0">
                <a:latin typeface="Times New Roman" panose="02020603050405020304" pitchFamily="18" charset="0"/>
                <a:cs typeface="Times New Roman" panose="02020603050405020304" pitchFamily="18" charset="0"/>
              </a:rPr>
              <a:t> </a:t>
            </a:r>
          </a:p>
          <a:p>
            <a:pPr>
              <a:buClr>
                <a:schemeClr val="tx1"/>
              </a:buClr>
              <a:buFont typeface="Wingdings" panose="05000000000000000000" pitchFamily="2" charset="2"/>
              <a:buChar char="v"/>
            </a:pP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38BFC2D-5DAE-F2E8-89C0-29631CFE1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755" y="2859192"/>
            <a:ext cx="7778750" cy="3009900"/>
          </a:xfrm>
          <a:prstGeom prst="rect">
            <a:avLst/>
          </a:prstGeom>
        </p:spPr>
      </p:pic>
    </p:spTree>
    <p:extLst>
      <p:ext uri="{BB962C8B-B14F-4D97-AF65-F5344CB8AC3E}">
        <p14:creationId xmlns:p14="http://schemas.microsoft.com/office/powerpoint/2010/main" val="1237681682"/>
      </p:ext>
    </p:extLst>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68AE-A239-0179-4D9C-4D52778E6011}"/>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1760B4B3-91D2-5D0A-130C-7D9AC9C500C4}"/>
              </a:ext>
            </a:extLst>
          </p:cNvPr>
          <p:cNvSpPr>
            <a:spLocks noGrp="1"/>
          </p:cNvSpPr>
          <p:nvPr>
            <p:ph idx="1"/>
          </p:nvPr>
        </p:nvSpPr>
        <p:spPr/>
        <p:txBody>
          <a:bodyPr>
            <a:normAutofit/>
          </a:bodyPr>
          <a:lstStyle/>
          <a:p>
            <a:pPr>
              <a:buClr>
                <a:schemeClr val="tx1"/>
              </a:buCl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From this project we can predict whether the object is mine or rock using the input sonar data using a machine learning algorithm.</a:t>
            </a:r>
          </a:p>
          <a:p>
            <a:pPr>
              <a:buClr>
                <a:schemeClr val="tx1"/>
              </a:buCl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By using a KNN algorithm model to predict the output using sonar data.</a:t>
            </a:r>
          </a:p>
          <a:p>
            <a:pPr>
              <a:buClr>
                <a:schemeClr val="tx1"/>
              </a:buCl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With this model we can predict the output accurately because the accuracy of the KNN model is more accurate compared to other models.</a:t>
            </a:r>
          </a:p>
        </p:txBody>
      </p:sp>
    </p:spTree>
    <p:extLst>
      <p:ext uri="{BB962C8B-B14F-4D97-AF65-F5344CB8AC3E}">
        <p14:creationId xmlns:p14="http://schemas.microsoft.com/office/powerpoint/2010/main" val="38938276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D5854-823D-879E-6A3F-1314131EB610}"/>
              </a:ext>
            </a:extLst>
          </p:cNvPr>
          <p:cNvSpPr>
            <a:spLocks noGrp="1"/>
          </p:cNvSpPr>
          <p:nvPr>
            <p:ph type="title"/>
          </p:nvPr>
        </p:nvSpPr>
        <p:spPr/>
        <p:txBody>
          <a:bodyPr/>
          <a:lstStyle/>
          <a:p>
            <a:pPr algn="ctr"/>
            <a:r>
              <a:rPr lang="en-IN" dirty="0"/>
              <a:t>Future work</a:t>
            </a:r>
          </a:p>
        </p:txBody>
      </p:sp>
      <p:sp>
        <p:nvSpPr>
          <p:cNvPr id="3" name="Content Placeholder 2">
            <a:extLst>
              <a:ext uri="{FF2B5EF4-FFF2-40B4-BE49-F238E27FC236}">
                <a16:creationId xmlns:a16="http://schemas.microsoft.com/office/drawing/2014/main" id="{1643435B-0B90-90BD-0A9C-D7D887D53FDC}"/>
              </a:ext>
            </a:extLst>
          </p:cNvPr>
          <p:cNvSpPr>
            <a:spLocks noGrp="1"/>
          </p:cNvSpPr>
          <p:nvPr>
            <p:ph idx="1"/>
          </p:nvPr>
        </p:nvSpPr>
        <p:spPr/>
        <p:txBody>
          <a:bodyPr>
            <a:normAutofit/>
          </a:bodyPr>
          <a:lstStyle/>
          <a:p>
            <a:pPr marL="342900" lvl="0" indent="-342900" algn="just">
              <a:buFont typeface="Wingdings" panose="05000000000000000000" pitchFamily="2" charset="2"/>
              <a:buChar char=""/>
            </a:pPr>
            <a:r>
              <a:rPr lang="en-IN" sz="1800" b="0" dirty="0">
                <a:effectLst/>
                <a:latin typeface="Times New Roman" panose="02020603050405020304" pitchFamily="18" charset="0"/>
                <a:ea typeface="Times New Roman" panose="02020603050405020304" pitchFamily="18" charset="0"/>
              </a:rPr>
              <a:t>The first model that was proposed was predicting using the SONAR image. But complications faced by this model lead to the move toward the machine learning model.</a:t>
            </a:r>
            <a:endParaRPr lang="en-IN" sz="1800" b="1"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The existing model described in this project is dependent upon the Machine Learning Algorithms.</a:t>
            </a:r>
            <a:endParaRPr lang="en-IN" sz="1800" b="1"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The machine learning algorithm also has a drawback in solving the problem.</a:t>
            </a:r>
            <a:endParaRPr lang="en-IN" sz="1800" b="1"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The drawbacks of Machine Learning algorithms are the time taken and not being more efficient.</a:t>
            </a:r>
            <a:endParaRPr lang="en-IN" sz="1800" b="1"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The existing Data set that we used has been experimented with rock as metal cylinder and rock within the laboratory. It is not actual data.</a:t>
            </a:r>
            <a:endParaRPr lang="en-IN" sz="1800" b="1"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US" sz="1800" b="0" dirty="0">
                <a:effectLst/>
                <a:latin typeface="Times New Roman" panose="02020603050405020304" pitchFamily="18" charset="0"/>
                <a:ea typeface="Times New Roman" panose="02020603050405020304" pitchFamily="18" charset="0"/>
              </a:rPr>
              <a:t>The Proposed method is, to solve this problem using Deep Learning.</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7202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alendar&#10;&#10;Description automatically generated with low confidence">
            <a:extLst>
              <a:ext uri="{FF2B5EF4-FFF2-40B4-BE49-F238E27FC236}">
                <a16:creationId xmlns:a16="http://schemas.microsoft.com/office/drawing/2014/main" id="{5A78B95D-BE4D-2B26-15F2-61332A63A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554" y="343650"/>
            <a:ext cx="8913646" cy="5931627"/>
          </a:xfrm>
          <a:prstGeom prst="rect">
            <a:avLst/>
          </a:prstGeom>
        </p:spPr>
      </p:pic>
    </p:spTree>
    <p:extLst>
      <p:ext uri="{BB962C8B-B14F-4D97-AF65-F5344CB8AC3E}">
        <p14:creationId xmlns:p14="http://schemas.microsoft.com/office/powerpoint/2010/main" val="9274227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1F625-1A87-9176-0823-B0DE062D6210}"/>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94541D22-F482-4582-DEEC-C622D0F6335B}"/>
              </a:ext>
            </a:extLst>
          </p:cNvPr>
          <p:cNvSpPr>
            <a:spLocks noGrp="1"/>
          </p:cNvSpPr>
          <p:nvPr>
            <p:ph idx="1"/>
          </p:nvPr>
        </p:nvSpPr>
        <p:spPr/>
        <p:txBody>
          <a:bodyPr>
            <a:normAutofit/>
          </a:bodyPr>
          <a:lstStyle/>
          <a:p>
            <a:pPr>
              <a:buClr>
                <a:schemeClr val="tx1"/>
              </a:buCl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 Consider there is a war going on between two countries. Attack through water is also main way to destroy opponents army.</a:t>
            </a:r>
          </a:p>
          <a:p>
            <a:pPr>
              <a:buClr>
                <a:schemeClr val="tx1"/>
              </a:buCl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 Many countries uses ships and submarines in water to attack on other  countries. To overcome that the opponent country uses mines which blast when some objects with to contact with it.</a:t>
            </a:r>
          </a:p>
          <a:p>
            <a:pPr>
              <a:buClr>
                <a:schemeClr val="tx1"/>
              </a:buCl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 To predict that whether the object is mine or rock we used SONAR signal. SONAR signal is nothing but the sound signals emitted by the submarines and receives back.</a:t>
            </a:r>
          </a:p>
        </p:txBody>
      </p:sp>
      <p:pic>
        <p:nvPicPr>
          <p:cNvPr id="5" name="Picture 4" descr="A picture containing green, swimming, ocean floor&#10;&#10;Description automatically generated">
            <a:extLst>
              <a:ext uri="{FF2B5EF4-FFF2-40B4-BE49-F238E27FC236}">
                <a16:creationId xmlns:a16="http://schemas.microsoft.com/office/drawing/2014/main" id="{3B383484-4B23-6BA1-FF71-5812F95C6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2992" y="4539615"/>
            <a:ext cx="2466975" cy="1847850"/>
          </a:xfrm>
          <a:prstGeom prst="rect">
            <a:avLst/>
          </a:prstGeom>
        </p:spPr>
      </p:pic>
    </p:spTree>
    <p:extLst>
      <p:ext uri="{BB962C8B-B14F-4D97-AF65-F5344CB8AC3E}">
        <p14:creationId xmlns:p14="http://schemas.microsoft.com/office/powerpoint/2010/main" val="3758950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2FF7-877D-90DC-F513-6E4757BF63DB}"/>
              </a:ext>
            </a:extLst>
          </p:cNvPr>
          <p:cNvSpPr>
            <a:spLocks noGrp="1"/>
          </p:cNvSpPr>
          <p:nvPr>
            <p:ph type="title"/>
          </p:nvPr>
        </p:nvSpPr>
        <p:spPr>
          <a:xfrm>
            <a:off x="924911" y="0"/>
            <a:ext cx="10058400" cy="856397"/>
          </a:xfrm>
        </p:spPr>
        <p:txBody>
          <a:bodyPr/>
          <a:lstStyle/>
          <a:p>
            <a:pPr algn="ctr"/>
            <a:r>
              <a:rPr lang="en-IN" dirty="0"/>
              <a:t>Problem Statement</a:t>
            </a:r>
          </a:p>
        </p:txBody>
      </p:sp>
      <p:sp>
        <p:nvSpPr>
          <p:cNvPr id="3" name="Content Placeholder 2">
            <a:extLst>
              <a:ext uri="{FF2B5EF4-FFF2-40B4-BE49-F238E27FC236}">
                <a16:creationId xmlns:a16="http://schemas.microsoft.com/office/drawing/2014/main" id="{31122BA1-17B7-7F4C-1C58-7C6AFAB47E8C}"/>
              </a:ext>
            </a:extLst>
          </p:cNvPr>
          <p:cNvSpPr>
            <a:spLocks noGrp="1"/>
          </p:cNvSpPr>
          <p:nvPr>
            <p:ph idx="1"/>
          </p:nvPr>
        </p:nvSpPr>
        <p:spPr>
          <a:xfrm>
            <a:off x="541283" y="1090580"/>
            <a:ext cx="11650717" cy="4920403"/>
          </a:xfrm>
        </p:spPr>
        <p:txBody>
          <a:bodyPr>
            <a:noAutofit/>
          </a:bodyPr>
          <a:lstStyle/>
          <a:p>
            <a:pPr marL="0" indent="0">
              <a:buClr>
                <a:schemeClr val="tx1"/>
              </a:buClr>
              <a:buNone/>
            </a:pPr>
            <a:r>
              <a:rPr lang="en-US" sz="2000" dirty="0">
                <a:latin typeface="Times New Roman" panose="02020603050405020304" pitchFamily="18" charset="0"/>
                <a:cs typeface="Times New Roman" panose="02020603050405020304" pitchFamily="18" charset="0"/>
              </a:rPr>
              <a:t>In this project, we are ultimately going to design that whether the object is mine or rock using the sonar signal. Here is the process that we are going to implement in the upcoming implementation part.</a:t>
            </a:r>
            <a:endParaRPr lang="en-IN" sz="2000" dirty="0">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 Sonar Data </a:t>
            </a:r>
          </a:p>
          <a:p>
            <a:pPr>
              <a:buClr>
                <a:schemeClr val="tx1"/>
              </a:buCl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 Data Pre-processing</a:t>
            </a:r>
          </a:p>
          <a:p>
            <a:pPr>
              <a:buClr>
                <a:schemeClr val="tx1"/>
              </a:buCl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 Split Train – Test data</a:t>
            </a:r>
          </a:p>
          <a:p>
            <a:pPr>
              <a:buClr>
                <a:schemeClr val="tx1"/>
              </a:buCl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 Fetch data to machine learning model</a:t>
            </a:r>
          </a:p>
          <a:p>
            <a:pPr>
              <a:buClr>
                <a:schemeClr val="tx1"/>
              </a:buCl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 Trained model </a:t>
            </a:r>
          </a:p>
          <a:p>
            <a:pPr>
              <a:buClr>
                <a:schemeClr val="tx1"/>
              </a:buCl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 Input- data</a:t>
            </a:r>
          </a:p>
          <a:p>
            <a:pPr>
              <a:buClr>
                <a:schemeClr val="tx1"/>
              </a:buCl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 Output – Rock or Mine</a:t>
            </a:r>
          </a:p>
        </p:txBody>
      </p:sp>
    </p:spTree>
    <p:extLst>
      <p:ext uri="{BB962C8B-B14F-4D97-AF65-F5344CB8AC3E}">
        <p14:creationId xmlns:p14="http://schemas.microsoft.com/office/powerpoint/2010/main" val="95025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22FCA-65F0-9B00-1879-CE3F821FCC45}"/>
              </a:ext>
            </a:extLst>
          </p:cNvPr>
          <p:cNvSpPr>
            <a:spLocks noGrp="1"/>
          </p:cNvSpPr>
          <p:nvPr>
            <p:ph type="title"/>
          </p:nvPr>
        </p:nvSpPr>
        <p:spPr/>
        <p:txBody>
          <a:bodyPr/>
          <a:lstStyle/>
          <a:p>
            <a:pPr algn="ctr"/>
            <a:r>
              <a:rPr lang="en-IN" dirty="0"/>
              <a:t>Experiment</a:t>
            </a:r>
            <a:br>
              <a:rPr lang="en-IN" dirty="0"/>
            </a:br>
            <a:endParaRPr lang="en-IN" dirty="0"/>
          </a:p>
        </p:txBody>
      </p:sp>
      <p:sp>
        <p:nvSpPr>
          <p:cNvPr id="3" name="Content Placeholder 2">
            <a:extLst>
              <a:ext uri="{FF2B5EF4-FFF2-40B4-BE49-F238E27FC236}">
                <a16:creationId xmlns:a16="http://schemas.microsoft.com/office/drawing/2014/main" id="{EC75DD6D-313A-C097-66AD-2E9EC6DAE5EF}"/>
              </a:ext>
            </a:extLst>
          </p:cNvPr>
          <p:cNvSpPr>
            <a:spLocks noGrp="1"/>
          </p:cNvSpPr>
          <p:nvPr>
            <p:ph idx="1"/>
          </p:nvPr>
        </p:nvSpPr>
        <p:spPr/>
        <p:txBody>
          <a:bodyPr/>
          <a:lstStyle/>
          <a:p>
            <a:pPr>
              <a:buClr>
                <a:schemeClr val="tx1"/>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This experiment was conducted in a lab to collect the data set.</a:t>
            </a:r>
          </a:p>
          <a:p>
            <a:pPr>
              <a:buClr>
                <a:schemeClr val="tx1"/>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They used metal cylinders in the place of mines and performed the experiment.</a:t>
            </a:r>
          </a:p>
          <a:p>
            <a:pPr>
              <a:buClr>
                <a:schemeClr val="tx1"/>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We pass the sonar signals and receive back the signals.</a:t>
            </a:r>
          </a:p>
          <a:p>
            <a:pPr>
              <a:buClr>
                <a:schemeClr val="tx1"/>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Using that that received SONAR signal we perform the experiment.</a:t>
            </a:r>
          </a:p>
        </p:txBody>
      </p:sp>
    </p:spTree>
    <p:extLst>
      <p:ext uri="{BB962C8B-B14F-4D97-AF65-F5344CB8AC3E}">
        <p14:creationId xmlns:p14="http://schemas.microsoft.com/office/powerpoint/2010/main" val="77003627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A74E-3C7D-428A-DE90-1AC8C16B36BC}"/>
              </a:ext>
            </a:extLst>
          </p:cNvPr>
          <p:cNvSpPr>
            <a:spLocks noGrp="1"/>
          </p:cNvSpPr>
          <p:nvPr>
            <p:ph type="title"/>
          </p:nvPr>
        </p:nvSpPr>
        <p:spPr/>
        <p:txBody>
          <a:bodyPr/>
          <a:lstStyle/>
          <a:p>
            <a:pPr algn="ctr"/>
            <a:r>
              <a:rPr lang="en-US" dirty="0"/>
              <a:t>Available Data</a:t>
            </a:r>
            <a:r>
              <a:rPr lang="en-IN" dirty="0"/>
              <a:t> Set</a:t>
            </a:r>
          </a:p>
        </p:txBody>
      </p:sp>
      <p:sp>
        <p:nvSpPr>
          <p:cNvPr id="3" name="Content Placeholder 2">
            <a:extLst>
              <a:ext uri="{FF2B5EF4-FFF2-40B4-BE49-F238E27FC236}">
                <a16:creationId xmlns:a16="http://schemas.microsoft.com/office/drawing/2014/main" id="{10B1989A-2430-4596-9CEF-9D47000C89EC}"/>
              </a:ext>
            </a:extLst>
          </p:cNvPr>
          <p:cNvSpPr>
            <a:spLocks noGrp="1"/>
          </p:cNvSpPr>
          <p:nvPr>
            <p:ph idx="1"/>
          </p:nvPr>
        </p:nvSpPr>
        <p:spPr/>
        <p:txBody>
          <a:bodyPr/>
          <a:lstStyle/>
          <a:p>
            <a:pPr>
              <a:buClr>
                <a:schemeClr val="tx1"/>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This dataset was published in Gorman, R.P., and Sejnowski, T.J. (1988.” Analysis of</a:t>
            </a:r>
          </a:p>
          <a:p>
            <a:r>
              <a:rPr lang="en-US" dirty="0">
                <a:latin typeface="Times New Roman" panose="02020603050405020304" pitchFamily="18" charset="0"/>
                <a:cs typeface="Times New Roman" panose="02020603050405020304" pitchFamily="18" charset="0"/>
              </a:rPr>
              <a:t>Hidden Units in a Layered Network Trained to Classify Sonar Targets”. The dataset is been</a:t>
            </a:r>
          </a:p>
          <a:p>
            <a:r>
              <a:rPr lang="en-US" dirty="0">
                <a:latin typeface="Times New Roman" panose="02020603050405020304" pitchFamily="18" charset="0"/>
                <a:cs typeface="Times New Roman" panose="02020603050405020304" pitchFamily="18" charset="0"/>
              </a:rPr>
              <a:t>collected from UCI Repository. The CSV file contains data regarding sonar signals bounced</a:t>
            </a:r>
          </a:p>
          <a:p>
            <a:r>
              <a:rPr lang="en-US" dirty="0">
                <a:latin typeface="Times New Roman" panose="02020603050405020304" pitchFamily="18" charset="0"/>
                <a:cs typeface="Times New Roman" panose="02020603050405020304" pitchFamily="18" charset="0"/>
              </a:rPr>
              <a:t>off a Mine (M-metal cylinder) and a Rock (R-roughly cylinder rock) at various angles and</a:t>
            </a:r>
          </a:p>
          <a:p>
            <a:r>
              <a:rPr lang="en-US" dirty="0">
                <a:latin typeface="Times New Roman" panose="02020603050405020304" pitchFamily="18" charset="0"/>
                <a:cs typeface="Times New Roman" panose="02020603050405020304" pitchFamily="18" charset="0"/>
              </a:rPr>
              <a:t>under various conditions.</a:t>
            </a:r>
          </a:p>
          <a:p>
            <a:r>
              <a:rPr lang="en-US" dirty="0">
                <a:latin typeface="Times New Roman" panose="02020603050405020304" pitchFamily="18" charset="0"/>
                <a:cs typeface="Times New Roman" panose="02020603050405020304" pitchFamily="18" charset="0"/>
              </a:rPr>
              <a:t>Data set link: https://drive.google.com/file/d/1pQxtljlNVh0DHYg-Ye7dtpDTlFceHVfa/view</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2719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able&#10;&#10;Description automatically generated">
            <a:extLst>
              <a:ext uri="{FF2B5EF4-FFF2-40B4-BE49-F238E27FC236}">
                <a16:creationId xmlns:a16="http://schemas.microsoft.com/office/drawing/2014/main" id="{17FEBC63-1E1C-58BB-2DFA-D9EE1CBCF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970" y="0"/>
            <a:ext cx="9875519" cy="6263640"/>
          </a:xfrm>
          <a:prstGeom prst="rect">
            <a:avLst/>
          </a:prstGeom>
        </p:spPr>
      </p:pic>
      <p:sp>
        <p:nvSpPr>
          <p:cNvPr id="4" name="TextBox 3">
            <a:extLst>
              <a:ext uri="{FF2B5EF4-FFF2-40B4-BE49-F238E27FC236}">
                <a16:creationId xmlns:a16="http://schemas.microsoft.com/office/drawing/2014/main" id="{2894C09F-C768-9BE7-1261-269D71EBF335}"/>
              </a:ext>
            </a:extLst>
          </p:cNvPr>
          <p:cNvSpPr txBox="1"/>
          <p:nvPr/>
        </p:nvSpPr>
        <p:spPr>
          <a:xfrm>
            <a:off x="354330" y="354330"/>
            <a:ext cx="354330" cy="618630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H</a:t>
            </a:r>
          </a:p>
          <a:p>
            <a:r>
              <a:rPr lang="en-IN" b="1" dirty="0">
                <a:latin typeface="Times New Roman" panose="02020603050405020304" pitchFamily="18" charset="0"/>
                <a:cs typeface="Times New Roman" panose="02020603050405020304" pitchFamily="18" charset="0"/>
              </a:rPr>
              <a:t>I</a:t>
            </a:r>
          </a:p>
          <a:p>
            <a:r>
              <a:rPr lang="en-IN" b="1" dirty="0">
                <a:latin typeface="Times New Roman" panose="02020603050405020304" pitchFamily="18" charset="0"/>
                <a:cs typeface="Times New Roman" panose="02020603050405020304" pitchFamily="18" charset="0"/>
              </a:rPr>
              <a:t>S</a:t>
            </a:r>
          </a:p>
          <a:p>
            <a:r>
              <a:rPr lang="en-IN" b="1" dirty="0">
                <a:latin typeface="Times New Roman" panose="02020603050405020304" pitchFamily="18" charset="0"/>
                <a:cs typeface="Times New Roman" panose="02020603050405020304" pitchFamily="18" charset="0"/>
              </a:rPr>
              <a:t>T</a:t>
            </a:r>
          </a:p>
          <a:p>
            <a:r>
              <a:rPr lang="en-IN" b="1" dirty="0">
                <a:latin typeface="Times New Roman" panose="02020603050405020304" pitchFamily="18" charset="0"/>
                <a:cs typeface="Times New Roman" panose="02020603050405020304" pitchFamily="18" charset="0"/>
              </a:rPr>
              <a:t>O</a:t>
            </a:r>
          </a:p>
          <a:p>
            <a:r>
              <a:rPr lang="en-IN" b="1" dirty="0">
                <a:latin typeface="Times New Roman" panose="02020603050405020304" pitchFamily="18" charset="0"/>
                <a:cs typeface="Times New Roman" panose="02020603050405020304" pitchFamily="18" charset="0"/>
              </a:rPr>
              <a:t>G</a:t>
            </a:r>
          </a:p>
          <a:p>
            <a:r>
              <a:rPr lang="en-IN" b="1" dirty="0">
                <a:latin typeface="Times New Roman" panose="02020603050405020304" pitchFamily="18" charset="0"/>
                <a:cs typeface="Times New Roman" panose="02020603050405020304" pitchFamily="18" charset="0"/>
              </a:rPr>
              <a:t>R</a:t>
            </a:r>
          </a:p>
          <a:p>
            <a:r>
              <a:rPr lang="en-IN" b="1" dirty="0">
                <a:latin typeface="Times New Roman" panose="02020603050405020304" pitchFamily="18" charset="0"/>
                <a:cs typeface="Times New Roman" panose="02020603050405020304" pitchFamily="18" charset="0"/>
              </a:rPr>
              <a:t>A</a:t>
            </a:r>
          </a:p>
          <a:p>
            <a:r>
              <a:rPr lang="en-IN" b="1" dirty="0">
                <a:latin typeface="Times New Roman" panose="02020603050405020304" pitchFamily="18" charset="0"/>
                <a:cs typeface="Times New Roman" panose="02020603050405020304" pitchFamily="18" charset="0"/>
              </a:rPr>
              <a:t>M</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O</a:t>
            </a:r>
          </a:p>
          <a:p>
            <a:r>
              <a:rPr lang="en-IN" b="1" dirty="0">
                <a:latin typeface="Times New Roman" panose="02020603050405020304" pitchFamily="18" charset="0"/>
                <a:cs typeface="Times New Roman" panose="02020603050405020304" pitchFamily="18" charset="0"/>
              </a:rPr>
              <a:t>F</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T</a:t>
            </a:r>
          </a:p>
          <a:p>
            <a:r>
              <a:rPr lang="en-IN" b="1" dirty="0">
                <a:latin typeface="Times New Roman" panose="02020603050405020304" pitchFamily="18" charset="0"/>
                <a:cs typeface="Times New Roman" panose="02020603050405020304" pitchFamily="18" charset="0"/>
              </a:rPr>
              <a:t>H</a:t>
            </a:r>
          </a:p>
          <a:p>
            <a:r>
              <a:rPr lang="en-IN" b="1" dirty="0">
                <a:latin typeface="Times New Roman" panose="02020603050405020304" pitchFamily="18" charset="0"/>
                <a:cs typeface="Times New Roman" panose="02020603050405020304" pitchFamily="18" charset="0"/>
              </a:rPr>
              <a:t>E</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a:t>
            </a:r>
          </a:p>
          <a:p>
            <a:r>
              <a:rPr lang="en-IN" b="1" dirty="0">
                <a:latin typeface="Times New Roman" panose="02020603050405020304" pitchFamily="18" charset="0"/>
                <a:cs typeface="Times New Roman" panose="02020603050405020304" pitchFamily="18" charset="0"/>
              </a:rPr>
              <a:t>A</a:t>
            </a:r>
          </a:p>
          <a:p>
            <a:r>
              <a:rPr lang="en-IN" b="1" dirty="0">
                <a:latin typeface="Times New Roman" panose="02020603050405020304" pitchFamily="18" charset="0"/>
                <a:cs typeface="Times New Roman" panose="02020603050405020304" pitchFamily="18" charset="0"/>
              </a:rPr>
              <a:t>T</a:t>
            </a:r>
          </a:p>
          <a:p>
            <a:r>
              <a:rPr lang="en-IN" b="1" dirty="0">
                <a:latin typeface="Times New Roman" panose="02020603050405020304" pitchFamily="18" charset="0"/>
                <a:cs typeface="Times New Roman" panose="02020603050405020304" pitchFamily="18" charset="0"/>
              </a:rPr>
              <a:t>A</a:t>
            </a: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1357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green, display&#10;&#10;Description automatically generated">
            <a:extLst>
              <a:ext uri="{FF2B5EF4-FFF2-40B4-BE49-F238E27FC236}">
                <a16:creationId xmlns:a16="http://schemas.microsoft.com/office/drawing/2014/main" id="{A385BC7D-F50A-768F-BEDC-97581F70C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460" y="0"/>
            <a:ext cx="9986010" cy="6360516"/>
          </a:xfrm>
          <a:prstGeom prst="rect">
            <a:avLst/>
          </a:prstGeom>
        </p:spPr>
      </p:pic>
      <p:sp>
        <p:nvSpPr>
          <p:cNvPr id="7" name="TextBox 6">
            <a:extLst>
              <a:ext uri="{FF2B5EF4-FFF2-40B4-BE49-F238E27FC236}">
                <a16:creationId xmlns:a16="http://schemas.microsoft.com/office/drawing/2014/main" id="{CC7CC58D-3CD3-7F8E-F13F-877D3F00E7C6}"/>
              </a:ext>
            </a:extLst>
          </p:cNvPr>
          <p:cNvSpPr txBox="1"/>
          <p:nvPr/>
        </p:nvSpPr>
        <p:spPr>
          <a:xfrm>
            <a:off x="560070" y="537210"/>
            <a:ext cx="1162050" cy="5078313"/>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a:t>
            </a:r>
          </a:p>
          <a:p>
            <a:r>
              <a:rPr lang="en-IN" b="1" dirty="0">
                <a:latin typeface="Times New Roman" panose="02020603050405020304" pitchFamily="18" charset="0"/>
                <a:cs typeface="Times New Roman" panose="02020603050405020304" pitchFamily="18" charset="0"/>
              </a:rPr>
              <a:t>O</a:t>
            </a:r>
          </a:p>
          <a:p>
            <a:r>
              <a:rPr lang="en-IN" b="1" dirty="0">
                <a:latin typeface="Times New Roman" panose="02020603050405020304" pitchFamily="18" charset="0"/>
                <a:cs typeface="Times New Roman" panose="02020603050405020304" pitchFamily="18" charset="0"/>
              </a:rPr>
              <a:t>R</a:t>
            </a:r>
          </a:p>
          <a:p>
            <a:r>
              <a:rPr lang="en-IN" b="1" dirty="0">
                <a:latin typeface="Times New Roman" panose="02020603050405020304" pitchFamily="18" charset="0"/>
                <a:cs typeface="Times New Roman" panose="02020603050405020304" pitchFamily="18" charset="0"/>
              </a:rPr>
              <a:t>R</a:t>
            </a:r>
          </a:p>
          <a:p>
            <a:r>
              <a:rPr lang="en-IN" b="1" dirty="0">
                <a:latin typeface="Times New Roman" panose="02020603050405020304" pitchFamily="18" charset="0"/>
                <a:cs typeface="Times New Roman" panose="02020603050405020304" pitchFamily="18" charset="0"/>
              </a:rPr>
              <a:t>E</a:t>
            </a:r>
          </a:p>
          <a:p>
            <a:r>
              <a:rPr lang="en-IN" b="1" dirty="0">
                <a:latin typeface="Times New Roman" panose="02020603050405020304" pitchFamily="18" charset="0"/>
                <a:cs typeface="Times New Roman" panose="02020603050405020304" pitchFamily="18" charset="0"/>
              </a:rPr>
              <a:t>L</a:t>
            </a:r>
          </a:p>
          <a:p>
            <a:r>
              <a:rPr lang="en-IN" b="1" dirty="0">
                <a:latin typeface="Times New Roman" panose="02020603050405020304" pitchFamily="18" charset="0"/>
                <a:cs typeface="Times New Roman" panose="02020603050405020304" pitchFamily="18" charset="0"/>
              </a:rPr>
              <a:t>A</a:t>
            </a:r>
          </a:p>
          <a:p>
            <a:r>
              <a:rPr lang="en-IN" b="1" dirty="0">
                <a:latin typeface="Times New Roman" panose="02020603050405020304" pitchFamily="18" charset="0"/>
                <a:cs typeface="Times New Roman" panose="02020603050405020304" pitchFamily="18" charset="0"/>
              </a:rPr>
              <a:t>T</a:t>
            </a:r>
          </a:p>
          <a:p>
            <a:r>
              <a:rPr lang="en-IN" b="1" dirty="0">
                <a:latin typeface="Times New Roman" panose="02020603050405020304" pitchFamily="18" charset="0"/>
                <a:cs typeface="Times New Roman" panose="02020603050405020304" pitchFamily="18" charset="0"/>
              </a:rPr>
              <a:t>I</a:t>
            </a:r>
          </a:p>
          <a:p>
            <a:r>
              <a:rPr lang="en-IN" b="1" dirty="0">
                <a:latin typeface="Times New Roman" panose="02020603050405020304" pitchFamily="18" charset="0"/>
                <a:cs typeface="Times New Roman" panose="02020603050405020304" pitchFamily="18" charset="0"/>
              </a:rPr>
              <a:t>O</a:t>
            </a:r>
          </a:p>
          <a:p>
            <a:r>
              <a:rPr lang="en-IN" b="1" dirty="0">
                <a:latin typeface="Times New Roman" panose="02020603050405020304" pitchFamily="18" charset="0"/>
                <a:cs typeface="Times New Roman" panose="02020603050405020304" pitchFamily="18" charset="0"/>
              </a:rPr>
              <a:t>N</a:t>
            </a:r>
          </a:p>
          <a:p>
            <a:r>
              <a:rPr lang="en-IN" dirty="0"/>
              <a:t> </a:t>
            </a:r>
          </a:p>
          <a:p>
            <a:r>
              <a:rPr lang="en-IN" b="1" dirty="0">
                <a:latin typeface="Times New Roman" panose="02020603050405020304" pitchFamily="18" charset="0"/>
                <a:cs typeface="Times New Roman" panose="02020603050405020304" pitchFamily="18" charset="0"/>
              </a:rPr>
              <a:t>M</a:t>
            </a:r>
          </a:p>
          <a:p>
            <a:r>
              <a:rPr lang="en-IN" b="1" dirty="0">
                <a:latin typeface="Times New Roman" panose="02020603050405020304" pitchFamily="18" charset="0"/>
                <a:cs typeface="Times New Roman" panose="02020603050405020304" pitchFamily="18" charset="0"/>
              </a:rPr>
              <a:t>A</a:t>
            </a:r>
          </a:p>
          <a:p>
            <a:r>
              <a:rPr lang="en-IN" b="1" dirty="0">
                <a:latin typeface="Times New Roman" panose="02020603050405020304" pitchFamily="18" charset="0"/>
                <a:cs typeface="Times New Roman" panose="02020603050405020304" pitchFamily="18" charset="0"/>
              </a:rPr>
              <a:t>T</a:t>
            </a:r>
          </a:p>
          <a:p>
            <a:r>
              <a:rPr lang="en-IN" b="1" dirty="0">
                <a:latin typeface="Times New Roman" panose="02020603050405020304" pitchFamily="18" charset="0"/>
                <a:cs typeface="Times New Roman" panose="02020603050405020304" pitchFamily="18" charset="0"/>
              </a:rPr>
              <a:t>R</a:t>
            </a:r>
          </a:p>
          <a:p>
            <a:r>
              <a:rPr lang="en-IN" b="1" dirty="0">
                <a:latin typeface="Times New Roman" panose="02020603050405020304" pitchFamily="18" charset="0"/>
                <a:cs typeface="Times New Roman" panose="02020603050405020304" pitchFamily="18" charset="0"/>
              </a:rPr>
              <a:t>I</a:t>
            </a:r>
          </a:p>
          <a:p>
            <a:r>
              <a:rPr lang="en-IN" b="1" dirty="0">
                <a:latin typeface="Times New Roman" panose="02020603050405020304" pitchFamily="18" charset="0"/>
                <a:cs typeface="Times New Roman" panose="02020603050405020304" pitchFamily="18" charset="0"/>
              </a:rPr>
              <a:t>X</a:t>
            </a:r>
          </a:p>
        </p:txBody>
      </p:sp>
    </p:spTree>
    <p:extLst>
      <p:ext uri="{BB962C8B-B14F-4D97-AF65-F5344CB8AC3E}">
        <p14:creationId xmlns:p14="http://schemas.microsoft.com/office/powerpoint/2010/main" val="223805894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AA34-0121-2FFA-7434-30FD7DCBF620}"/>
              </a:ext>
            </a:extLst>
          </p:cNvPr>
          <p:cNvSpPr>
            <a:spLocks noGrp="1"/>
          </p:cNvSpPr>
          <p:nvPr>
            <p:ph type="title"/>
          </p:nvPr>
        </p:nvSpPr>
        <p:spPr/>
        <p:txBody>
          <a:bodyPr>
            <a:normAutofit/>
          </a:bodyPr>
          <a:lstStyle/>
          <a:p>
            <a:pPr algn="ctr"/>
            <a:r>
              <a:rPr lang="en-US" sz="4400" dirty="0"/>
              <a:t>Logistic Regression</a:t>
            </a:r>
            <a:endParaRPr lang="en-IN" sz="4400" dirty="0"/>
          </a:p>
        </p:txBody>
      </p:sp>
      <p:sp>
        <p:nvSpPr>
          <p:cNvPr id="3" name="Content Placeholder 2">
            <a:extLst>
              <a:ext uri="{FF2B5EF4-FFF2-40B4-BE49-F238E27FC236}">
                <a16:creationId xmlns:a16="http://schemas.microsoft.com/office/drawing/2014/main" id="{4D7B496B-9C36-3B1E-8D79-91B5E30302E7}"/>
              </a:ext>
            </a:extLst>
          </p:cNvPr>
          <p:cNvSpPr>
            <a:spLocks noGrp="1"/>
          </p:cNvSpPr>
          <p:nvPr>
            <p:ph idx="1"/>
          </p:nvPr>
        </p:nvSpPr>
        <p:spPr/>
        <p:txBody>
          <a:bodyPr>
            <a:normAutofit/>
          </a:bodyPr>
          <a:lstStyle/>
          <a:p>
            <a:pPr>
              <a:buClr>
                <a:schemeClr val="tx1"/>
              </a:buCl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It is a Supervised Learning Algorithm. We used the Logistic Regression model to predict the output of the experiment.</a:t>
            </a:r>
          </a:p>
          <a:p>
            <a:pPr>
              <a:buClr>
                <a:schemeClr val="tx1"/>
              </a:buCl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Logistic Regression is used in this experiment because it works well for the Binary Classification Model.</a:t>
            </a:r>
          </a:p>
          <a:p>
            <a:pPr>
              <a:buClr>
                <a:schemeClr val="tx1"/>
              </a:buClr>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9C85B65-CD54-EB70-BB50-72F823BF5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657599"/>
            <a:ext cx="7578090" cy="2582333"/>
          </a:xfrm>
          <a:prstGeom prst="rect">
            <a:avLst/>
          </a:prstGeom>
        </p:spPr>
      </p:pic>
    </p:spTree>
    <p:extLst>
      <p:ext uri="{BB962C8B-B14F-4D97-AF65-F5344CB8AC3E}">
        <p14:creationId xmlns:p14="http://schemas.microsoft.com/office/powerpoint/2010/main" val="41981726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999EA-43BA-6C87-E3BB-053ED923FA83}"/>
              </a:ext>
            </a:extLst>
          </p:cNvPr>
          <p:cNvSpPr>
            <a:spLocks noGrp="1"/>
          </p:cNvSpPr>
          <p:nvPr>
            <p:ph type="title"/>
          </p:nvPr>
        </p:nvSpPr>
        <p:spPr/>
        <p:txBody>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Decision Tree</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E90765-513E-1E6F-1376-688DC2F459A9}"/>
              </a:ext>
            </a:extLst>
          </p:cNvPr>
          <p:cNvSpPr>
            <a:spLocks noGrp="1"/>
          </p:cNvSpPr>
          <p:nvPr>
            <p:ph idx="1"/>
          </p:nvPr>
        </p:nvSpPr>
        <p:spPr/>
        <p:txBody>
          <a:bodyPr>
            <a:normAutofit/>
          </a:bodyPr>
          <a:lstStyle/>
          <a:p>
            <a:pPr>
              <a:buClr>
                <a:schemeClr val="tx1"/>
              </a:buClr>
              <a:buFont typeface="Wingdings" panose="05000000000000000000" pitchFamily="2" charset="2"/>
              <a:buChar char="v"/>
            </a:pPr>
            <a:r>
              <a:rPr lang="en-US" sz="2400" b="0" i="0" dirty="0">
                <a:solidFill>
                  <a:srgbClr val="273239"/>
                </a:solidFill>
                <a:effectLst/>
                <a:latin typeface="urw-din"/>
              </a:rPr>
              <a:t> Decision tree is the most powerful and popular tool for classification and prediction.</a:t>
            </a:r>
          </a:p>
          <a:p>
            <a:pPr>
              <a:buClr>
                <a:schemeClr val="tx1"/>
              </a:buClr>
              <a:buFont typeface="Wingdings" panose="05000000000000000000" pitchFamily="2" charset="2"/>
              <a:buChar char="v"/>
            </a:pPr>
            <a:r>
              <a:rPr lang="en-US" sz="2400" b="0" i="0" dirty="0">
                <a:solidFill>
                  <a:srgbClr val="273239"/>
                </a:solidFill>
                <a:effectLst/>
                <a:latin typeface="urw-din"/>
              </a:rPr>
              <a:t> A Decision tree is a flowchart like a tree structure, where each internal node denotes a test on an attribute, each branch represents an outcome of the test, and each leaf node holds a class label.</a:t>
            </a:r>
            <a:endParaRPr lang="en-US" sz="2400" dirty="0"/>
          </a:p>
          <a:p>
            <a:endParaRPr lang="en-IN" sz="2400" dirty="0"/>
          </a:p>
        </p:txBody>
      </p:sp>
      <p:pic>
        <p:nvPicPr>
          <p:cNvPr id="5" name="Picture 4">
            <a:extLst>
              <a:ext uri="{FF2B5EF4-FFF2-40B4-BE49-F238E27FC236}">
                <a16:creationId xmlns:a16="http://schemas.microsoft.com/office/drawing/2014/main" id="{09307F34-C1EE-401D-DC2B-C1F9AD9F9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220" y="4434840"/>
            <a:ext cx="6915150" cy="1946275"/>
          </a:xfrm>
          <a:prstGeom prst="rect">
            <a:avLst/>
          </a:prstGeom>
        </p:spPr>
      </p:pic>
    </p:spTree>
    <p:extLst>
      <p:ext uri="{BB962C8B-B14F-4D97-AF65-F5344CB8AC3E}">
        <p14:creationId xmlns:p14="http://schemas.microsoft.com/office/powerpoint/2010/main" val="3433348366"/>
      </p:ext>
    </p:extLst>
  </p:cSld>
  <p:clrMapOvr>
    <a:masterClrMapping/>
  </p:clrMapOvr>
  <p:transition spd="slow">
    <p:push dir="u"/>
  </p:transition>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{FCB4BB33-AB70-4889-98B4-600978C61FF4}tf56160789_win32</Template>
  <TotalTime>443</TotalTime>
  <Words>721</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Bookman Old Style</vt:lpstr>
      <vt:lpstr>Calibri</vt:lpstr>
      <vt:lpstr>Franklin Gothic Book</vt:lpstr>
      <vt:lpstr>inter-regular</vt:lpstr>
      <vt:lpstr>Times New Roman</vt:lpstr>
      <vt:lpstr>urw-din</vt:lpstr>
      <vt:lpstr>Wingdings</vt:lpstr>
      <vt:lpstr>1_RetrospectVTI</vt:lpstr>
      <vt:lpstr>Underwater Mine Prediction  using  SONAR Signals data</vt:lpstr>
      <vt:lpstr>Introduction</vt:lpstr>
      <vt:lpstr>Problem Statement</vt:lpstr>
      <vt:lpstr>Experiment </vt:lpstr>
      <vt:lpstr>Available Data Set</vt:lpstr>
      <vt:lpstr>PowerPoint Presentation</vt:lpstr>
      <vt:lpstr>PowerPoint Presentation</vt:lpstr>
      <vt:lpstr>Logistic Regression</vt:lpstr>
      <vt:lpstr>Decision Tree</vt:lpstr>
      <vt:lpstr>KNN </vt:lpstr>
      <vt:lpstr>Results</vt:lpstr>
      <vt:lpstr>Conclusion</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 Vs Mine Prediction – ML</dc:title>
  <dc:creator>Nanda kumar Gonuguntla</dc:creator>
  <cp:lastModifiedBy>Nanda kumar Gonuguntla</cp:lastModifiedBy>
  <cp:revision>16</cp:revision>
  <dcterms:created xsi:type="dcterms:W3CDTF">2022-05-03T08:23:43Z</dcterms:created>
  <dcterms:modified xsi:type="dcterms:W3CDTF">2022-05-13T10:10:47Z</dcterms:modified>
</cp:coreProperties>
</file>