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84" r:id="rId2"/>
  </p:sldMasterIdLst>
  <p:notesMasterIdLst>
    <p:notesMasterId r:id="rId48"/>
  </p:notesMasterIdLst>
  <p:handoutMasterIdLst>
    <p:handoutMasterId r:id="rId49"/>
  </p:handoutMasterIdLst>
  <p:sldIdLst>
    <p:sldId id="320" r:id="rId3"/>
    <p:sldId id="257" r:id="rId4"/>
    <p:sldId id="259" r:id="rId5"/>
    <p:sldId id="266" r:id="rId6"/>
    <p:sldId id="307" r:id="rId7"/>
    <p:sldId id="308" r:id="rId8"/>
    <p:sldId id="317" r:id="rId9"/>
    <p:sldId id="316" r:id="rId10"/>
    <p:sldId id="309" r:id="rId11"/>
    <p:sldId id="310" r:id="rId12"/>
    <p:sldId id="311" r:id="rId13"/>
    <p:sldId id="268" r:id="rId14"/>
    <p:sldId id="302" r:id="rId15"/>
    <p:sldId id="318" r:id="rId16"/>
    <p:sldId id="274" r:id="rId17"/>
    <p:sldId id="275" r:id="rId18"/>
    <p:sldId id="276" r:id="rId19"/>
    <p:sldId id="277" r:id="rId20"/>
    <p:sldId id="279" r:id="rId21"/>
    <p:sldId id="321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305" r:id="rId31"/>
    <p:sldId id="289" r:id="rId32"/>
    <p:sldId id="290" r:id="rId33"/>
    <p:sldId id="314" r:id="rId34"/>
    <p:sldId id="315" r:id="rId35"/>
    <p:sldId id="313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6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28" autoAdjust="0"/>
    <p:restoredTop sz="86894" autoAdjust="0"/>
  </p:normalViewPr>
  <p:slideViewPr>
    <p:cSldViewPr snapToGrid="0">
      <p:cViewPr varScale="1">
        <p:scale>
          <a:sx n="56" d="100"/>
          <a:sy n="56" d="100"/>
        </p:scale>
        <p:origin x="64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15459-3B14-423E-AF25-B317591926C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EC91F-22E3-47D0-A18D-71FF0FC98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03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A450A-DB66-4426-A8EA-08CACD1C318A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C30A8-4AF4-43C4-AF36-7A2CA2262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42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AEE354-A5DF-4F4C-A078-9F9C212AFFEC}" type="slidenum">
              <a:rPr lang="en-CA" altLang="en-US" sz="1200" smtClean="0">
                <a:latin typeface="Tahoma" panose="020B0604030504040204" pitchFamily="34" charset="0"/>
              </a:rPr>
              <a:pPr/>
              <a:t>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4563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8A7FC3-9AB1-4F85-858C-992E28FE9D10}" type="slidenum">
              <a:rPr lang="en-CA" altLang="en-US" sz="1200" smtClean="0">
                <a:latin typeface="Tahoma" panose="020B0604030504040204" pitchFamily="34" charset="0"/>
              </a:rPr>
              <a:pPr/>
              <a:t>15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2736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463FA7-04D2-4701-B131-FB8BD260A329}" type="slidenum">
              <a:rPr lang="en-CA" altLang="en-US" sz="1200" smtClean="0">
                <a:latin typeface="Tahoma" panose="020B0604030504040204" pitchFamily="34" charset="0"/>
              </a:rPr>
              <a:pPr/>
              <a:t>16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0310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F50C2D-19EA-4169-BC86-753F37A1730C}" type="slidenum">
              <a:rPr lang="en-CA" altLang="en-US" sz="1200" smtClean="0">
                <a:latin typeface="Tahoma" panose="020B0604030504040204" pitchFamily="34" charset="0"/>
              </a:rPr>
              <a:pPr/>
              <a:t>17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3225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D33F99-CBEF-4572-8646-65DB9126F559}" type="slidenum">
              <a:rPr lang="en-CA" altLang="en-US" sz="1200" smtClean="0">
                <a:latin typeface="Tahoma" panose="020B0604030504040204" pitchFamily="34" charset="0"/>
              </a:rPr>
              <a:pPr/>
              <a:t>18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3047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D33F99-CBEF-4572-8646-65DB9126F559}" type="slidenum">
              <a:rPr lang="en-CA" altLang="en-US" sz="1200" smtClean="0">
                <a:latin typeface="Tahoma" panose="020B0604030504040204" pitchFamily="34" charset="0"/>
              </a:rPr>
              <a:pPr/>
              <a:t>19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Open this question for discussion.</a:t>
            </a:r>
          </a:p>
          <a:p>
            <a:pPr eaLnBrk="1" hangingPunct="1"/>
            <a:r>
              <a:rPr lang="en-US" altLang="en-US" dirty="0" smtClean="0"/>
              <a:t>1.If same room cannot be used at the same time by more than one course  during a particular semester-&gt;{Sem,bulidingcode,Room#,</a:t>
            </a:r>
            <a:r>
              <a:rPr lang="en-US" altLang="en-US" dirty="0" err="1" smtClean="0"/>
              <a:t>Time,Weekdays</a:t>
            </a:r>
            <a:r>
              <a:rPr lang="en-US" altLang="en-US" dirty="0" smtClean="0"/>
              <a:t>}</a:t>
            </a:r>
          </a:p>
          <a:p>
            <a:pPr eaLnBrk="1" hangingPunct="1"/>
            <a:r>
              <a:rPr lang="en-US" altLang="en-US" dirty="0" smtClean="0"/>
              <a:t>2.Univ_section#</a:t>
            </a:r>
          </a:p>
          <a:p>
            <a:pPr eaLnBrk="1" hangingPunct="1"/>
            <a:r>
              <a:rPr lang="en-US" altLang="en-US" dirty="0" smtClean="0"/>
              <a:t>3.</a:t>
            </a:r>
          </a:p>
          <a:p>
            <a:pPr eaLnBrk="1" hangingPunct="1"/>
            <a:r>
              <a:rPr lang="en-US" altLang="en-US" dirty="0" smtClean="0"/>
              <a:t>4.If </a:t>
            </a:r>
            <a:r>
              <a:rPr lang="en-US" altLang="en-US" dirty="0" err="1" smtClean="0"/>
              <a:t>univ_sec</a:t>
            </a:r>
            <a:r>
              <a:rPr lang="en-US" altLang="en-US" dirty="0" smtClean="0"/>
              <a:t>#</a:t>
            </a:r>
            <a:r>
              <a:rPr lang="en-US" altLang="en-US" baseline="0" dirty="0" smtClean="0"/>
              <a:t> is not unique…</a:t>
            </a:r>
            <a:r>
              <a:rPr lang="en-US" altLang="en-US" baseline="0" dirty="0" err="1" smtClean="0"/>
              <a:t>then?discuss</a:t>
            </a:r>
            <a:r>
              <a:rPr lang="en-US" altLang="en-US" baseline="0" dirty="0" smtClean="0"/>
              <a:t>.</a:t>
            </a:r>
          </a:p>
          <a:p>
            <a:pPr eaLnBrk="1" hangingPunct="1"/>
            <a:r>
              <a:rPr lang="en-US" altLang="en-US" baseline="0" dirty="0" smtClean="0"/>
              <a:t>5.If all sections have unique numbers during a particular </a:t>
            </a:r>
            <a:r>
              <a:rPr lang="en-US" altLang="en-US" baseline="0" dirty="0" err="1" smtClean="0"/>
              <a:t>sem</a:t>
            </a:r>
            <a:r>
              <a:rPr lang="en-US" altLang="en-US" baseline="0" dirty="0" smtClean="0"/>
              <a:t> only…then? discuss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258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BAD057-29E8-4EAB-B440-F88C22B67279}" type="slidenum">
              <a:rPr lang="en-CA" altLang="en-US" sz="1200" smtClean="0">
                <a:latin typeface="Tahoma" panose="020B0604030504040204" pitchFamily="34" charset="0"/>
              </a:rPr>
              <a:pPr/>
              <a:t>21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9441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8A27D0-37FE-411A-99FD-1E1F82AD0C64}" type="slidenum">
              <a:rPr lang="en-CA" altLang="en-US" sz="1200" smtClean="0">
                <a:latin typeface="Tahoma" panose="020B0604030504040204" pitchFamily="34" charset="0"/>
              </a:rPr>
              <a:pPr/>
              <a:t>22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7271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56ED3D-3262-492A-95E6-8C1F99819AFF}" type="slidenum">
              <a:rPr lang="en-CA" altLang="en-US" sz="1200" smtClean="0">
                <a:latin typeface="Tahoma" panose="020B0604030504040204" pitchFamily="34" charset="0"/>
              </a:rPr>
              <a:pPr/>
              <a:t>23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7085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3A5816-98F0-46D6-BAED-69864D1E6924}" type="slidenum">
              <a:rPr lang="en-CA" altLang="en-US" sz="1200" smtClean="0">
                <a:latin typeface="Tahoma" panose="020B0604030504040204" pitchFamily="34" charset="0"/>
              </a:rPr>
              <a:pPr/>
              <a:t>24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532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0CB904-9A36-466B-A5B5-9B87F31E4B43}" type="slidenum">
              <a:rPr lang="en-CA" altLang="en-US" sz="1200" smtClean="0">
                <a:latin typeface="Tahoma" panose="020B0604030504040204" pitchFamily="34" charset="0"/>
              </a:rPr>
              <a:pPr/>
              <a:t>25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612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F5588E-7788-4366-90CE-86C73394C087}" type="slidenum">
              <a:rPr lang="en-CA" altLang="en-US" sz="1200" smtClean="0">
                <a:latin typeface="Tahoma" panose="020B0604030504040204" pitchFamily="34" charset="0"/>
              </a:rPr>
              <a:pPr/>
              <a:t>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Do a quick review of the theoretical concepts(already available in recorded lectures) and focus on exercises.</a:t>
            </a:r>
          </a:p>
        </p:txBody>
      </p:sp>
    </p:spTree>
    <p:extLst>
      <p:ext uri="{BB962C8B-B14F-4D97-AF65-F5344CB8AC3E}">
        <p14:creationId xmlns:p14="http://schemas.microsoft.com/office/powerpoint/2010/main" val="3323037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43A6CC-618A-44FE-9B59-17EA23249738}" type="slidenum">
              <a:rPr lang="en-CA" altLang="en-US" sz="1200" smtClean="0">
                <a:latin typeface="Tahoma" panose="020B0604030504040204" pitchFamily="34" charset="0"/>
              </a:rPr>
              <a:pPr/>
              <a:t>26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7912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43A6CC-618A-44FE-9B59-17EA23249738}" type="slidenum">
              <a:rPr lang="en-CA" altLang="en-US" sz="1200" smtClean="0">
                <a:latin typeface="Tahoma" panose="020B0604030504040204" pitchFamily="34" charset="0"/>
              </a:rPr>
              <a:pPr/>
              <a:t>27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This model</a:t>
            </a:r>
            <a:r>
              <a:rPr lang="en-US" altLang="en-US" baseline="0" dirty="0" smtClean="0"/>
              <a:t> is discussed under the assumption that students are well aware of Company database either from recorded lectures or from Contact session 2.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Use this as an example to explain the constraints discussed before.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88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Ssn,Trip_id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34557-FB3D-4D2C-9AB5-7C082B8D328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60226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Ssn,Trip_id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34557-FB3D-4D2C-9AB5-7C082B8D328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24027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FCE50E-F708-47EF-B37A-6FE6F90C0E25}" type="slidenum">
              <a:rPr lang="en-CA" altLang="en-US" sz="1200" smtClean="0">
                <a:latin typeface="Tahoma" panose="020B0604030504040204" pitchFamily="34" charset="0"/>
              </a:rPr>
              <a:pPr/>
              <a:t>30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2370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0373E0-3C70-405E-B183-B211D8F1B4C1}" type="slidenum">
              <a:rPr lang="en-CA" altLang="en-US" sz="1200" smtClean="0">
                <a:latin typeface="Tahoma" panose="020B0604030504040204" pitchFamily="34" charset="0"/>
              </a:rPr>
              <a:pPr/>
              <a:t>31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3400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0373E0-3C70-405E-B183-B211D8F1B4C1}" type="slidenum">
              <a:rPr lang="en-CA" altLang="en-US" sz="1200" smtClean="0">
                <a:latin typeface="Tahoma" panose="020B0604030504040204" pitchFamily="34" charset="0"/>
              </a:rPr>
              <a:pPr/>
              <a:t>32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4638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1.No constraint</a:t>
            </a:r>
            <a:r>
              <a:rPr lang="en-US" baseline="0" dirty="0" smtClean="0"/>
              <a:t> violation</a:t>
            </a:r>
          </a:p>
          <a:p>
            <a:r>
              <a:rPr lang="en-US" dirty="0" smtClean="0"/>
              <a:t>2.Violates referential integrity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34557-FB3D-4D2C-9AB5-7C082B8D3282}" type="slidenum">
              <a:rPr lang="en-CA" altLang="en-US" smtClean="0"/>
              <a:pPr>
                <a:defRPr/>
              </a:pPr>
              <a:t>38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97749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1.Violates referential integrity </a:t>
            </a:r>
          </a:p>
          <a:p>
            <a:r>
              <a:rPr lang="en-US" dirty="0" smtClean="0"/>
              <a:t>2.Violates</a:t>
            </a:r>
            <a:r>
              <a:rPr lang="en-US" baseline="0" dirty="0" smtClean="0"/>
              <a:t> key constraint and referential integrity.</a:t>
            </a:r>
          </a:p>
          <a:p>
            <a:r>
              <a:rPr lang="en-US" baseline="0" dirty="0" smtClean="0"/>
              <a:t>Discuss the actions needed to be taken as well. (example 1.reject the insertion or change the value of </a:t>
            </a:r>
            <a:r>
              <a:rPr lang="en-US" baseline="0" dirty="0" err="1" smtClean="0"/>
              <a:t>Dnumer</a:t>
            </a:r>
            <a:r>
              <a:rPr lang="en-US" baseline="0" dirty="0" smtClean="0"/>
              <a:t> to a new one which does not violate the R.I)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34557-FB3D-4D2C-9AB5-7C082B8D3282}" type="slidenum">
              <a:rPr lang="en-CA" altLang="en-US" smtClean="0"/>
              <a:pPr>
                <a:defRPr/>
              </a:pPr>
              <a:t>39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16874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Violates</a:t>
            </a:r>
            <a:r>
              <a:rPr lang="en-US" baseline="0" dirty="0" smtClean="0"/>
              <a:t>  entity integrity and referential integrity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34557-FB3D-4D2C-9AB5-7C082B8D3282}" type="slidenum">
              <a:rPr lang="en-CA" altLang="en-US" smtClean="0"/>
              <a:pPr>
                <a:defRPr/>
              </a:pPr>
              <a:t>40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19298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Representational model –discussed in session 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C30A8-4AF4-43C4-AF36-7A2CA2262CB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63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1.No violations.</a:t>
            </a:r>
          </a:p>
          <a:p>
            <a:r>
              <a:rPr lang="en-US" dirty="0" smtClean="0"/>
              <a:t>2.No violations.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34557-FB3D-4D2C-9AB5-7C082B8D3282}" type="slidenum">
              <a:rPr lang="en-CA" altLang="en-US" smtClean="0"/>
              <a:pPr>
                <a:defRPr/>
              </a:pPr>
              <a:t>41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88368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1.Violates referential integrity.</a:t>
            </a:r>
          </a:p>
          <a:p>
            <a:r>
              <a:rPr lang="en-US" dirty="0" smtClean="0"/>
              <a:t>2.No violations.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34557-FB3D-4D2C-9AB5-7C082B8D3282}" type="slidenum">
              <a:rPr lang="en-CA" altLang="en-US" smtClean="0"/>
              <a:pPr>
                <a:defRPr/>
              </a:pPr>
              <a:t>42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04152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1.Violates referential integrity.</a:t>
            </a:r>
          </a:p>
          <a:p>
            <a:r>
              <a:rPr lang="en-US" dirty="0" smtClean="0"/>
              <a:t>2.No violations.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34557-FB3D-4D2C-9AB5-7C082B8D3282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742213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1.Violates referential integrity.</a:t>
            </a:r>
          </a:p>
          <a:p>
            <a:r>
              <a:rPr lang="en-US" dirty="0" smtClean="0"/>
              <a:t>2.No violations.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34557-FB3D-4D2C-9AB5-7C082B8D3282}" type="slidenum">
              <a:rPr lang="en-CA" altLang="en-US" smtClean="0"/>
              <a:pPr>
                <a:defRPr/>
              </a:pPr>
              <a:t>44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257234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300516-39D7-496D-83CA-A9896098D254}" type="slidenum">
              <a:rPr lang="en-CA" altLang="en-US" sz="1200" smtClean="0">
                <a:latin typeface="Tahoma" panose="020B0604030504040204" pitchFamily="34" charset="0"/>
              </a:rPr>
              <a:pPr/>
              <a:t>45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3097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3244DA-0BD8-4F02-86FB-F4B418E2B608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810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Explain the previous slide terms using this example.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C30A8-4AF4-43C4-AF36-7A2CA2262CB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21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3244DA-0BD8-4F02-86FB-F4B418E2B608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366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9F230A8-E677-4ADB-8102-DF9B1CA38FC9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731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7AB725-113F-4894-8FFC-1CBFE8765414}" type="slidenum">
              <a:rPr lang="en-CA" altLang="en-US" sz="1200" smtClean="0">
                <a:latin typeface="Tahoma" panose="020B0604030504040204" pitchFamily="34" charset="0"/>
              </a:rPr>
              <a:pPr/>
              <a:t>12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515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151DFE-79DD-446B-8ECD-0D61E3568C25}" type="slidenum">
              <a:rPr lang="en-CA" altLang="en-US" sz="1200" smtClean="0">
                <a:latin typeface="Tahoma" panose="020B0604030504040204" pitchFamily="34" charset="0"/>
              </a:rPr>
              <a:pPr/>
              <a:t>13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56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6"/>
          <p:cNvSpPr>
            <a:spLocks noGrp="1"/>
          </p:cNvSpPr>
          <p:nvPr>
            <p:ph sz="quarter" idx="10"/>
          </p:nvPr>
        </p:nvSpPr>
        <p:spPr>
          <a:xfrm>
            <a:off x="365760" y="91440"/>
            <a:ext cx="8717280" cy="77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spc="300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338560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latin typeface="Calibri" pitchFamily="34" charset="0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3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871787" y="6784757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987" y="6784757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32587" y="6784757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5600"/>
              </a:lnSpc>
              <a:spcBef>
                <a:spcPts val="0"/>
              </a:spcBef>
              <a:buNone/>
              <a:defRPr sz="4800" b="1" spc="-20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21758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6981"/>
            <a:ext cx="10094844" cy="1148052"/>
          </a:xfrm>
          <a:prstGeom prst="rect">
            <a:avLst/>
          </a:prstGeom>
        </p:spPr>
        <p:txBody>
          <a:bodyPr/>
          <a:lstStyle>
            <a:lvl1pPr>
              <a:defRPr lang="en-IN" sz="3200" b="1" kern="1200" dirty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defRPr>
            </a:lvl1pPr>
            <a:lvl2pPr>
              <a:defRPr lang="en-US" sz="2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defRPr>
            </a:lvl2pPr>
            <a:lvl3pPr>
              <a:defRPr lang="en-US" sz="2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defRPr>
            </a:lvl3pPr>
            <a:lvl4pPr>
              <a:defRPr lang="en-US" sz="24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defRPr>
            </a:lvl4pPr>
            <a:lvl5pPr>
              <a:defRPr lang="en-IN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1715750" y="-80010"/>
            <a:ext cx="476250" cy="693801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857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8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3672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endParaRPr lang="en-US" sz="2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0" y="5124353"/>
            <a:ext cx="8026400" cy="913472"/>
          </a:xfrm>
        </p:spPr>
        <p:txBody>
          <a:bodyPr anchor="b">
            <a:noAutofit/>
          </a:bodyPr>
          <a:lstStyle>
            <a:lvl1pPr marL="0" indent="0" algn="r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Presenter’s Details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3609481"/>
            <a:ext cx="80264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5333"/>
              </a:lnSpc>
              <a:defRPr sz="4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529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914402"/>
            <a:ext cx="9347200" cy="4571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682240" y="6553202"/>
            <a:ext cx="9448800" cy="45719"/>
            <a:chOff x="1905000" y="6553200"/>
            <a:chExt cx="7010400" cy="45719"/>
          </a:xfrm>
        </p:grpSpPr>
        <p:sp>
          <p:nvSpPr>
            <p:cNvPr id="27" name="Rectangle 2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949588" y="6706440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2CF92-3635-42F1-AAB6-F2703D7DF619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small" spc="2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 userDrawn="1"/>
        </p:nvSpPr>
        <p:spPr bwMode="auto">
          <a:xfrm>
            <a:off x="473837" y="6561428"/>
            <a:ext cx="4531617" cy="2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Database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Management Systems (DBMS)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3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1" r:id="rId2"/>
    <p:sldLayoutId id="2147483682" r:id="rId3"/>
    <p:sldLayoutId id="2147483683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indent="190495" algn="l" rtl="0" eaLnBrk="1" fontAlgn="base" hangingPunct="1">
        <a:spcBef>
          <a:spcPct val="20000"/>
        </a:spcBef>
        <a:spcAft>
          <a:spcPct val="0"/>
        </a:spcAft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1981" indent="-28574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81070" indent="-228594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2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352800" y="5348599"/>
            <a:ext cx="8026400" cy="91347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22887" y="4118649"/>
            <a:ext cx="9504485" cy="1524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FF00"/>
                </a:solidFill>
                <a:latin typeface="+mn-lt"/>
              </a:rPr>
              <a:t>Database Management Systems</a:t>
            </a:r>
            <a:endParaRPr lang="en-IN" sz="34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3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1905001"/>
            <a:ext cx="6781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i="1" dirty="0">
                <a:latin typeface="Arial" charset="0"/>
                <a:cs typeface="Arial" charset="0"/>
              </a:rPr>
              <a:t>Relational Database Schema</a:t>
            </a:r>
            <a:r>
              <a:rPr lang="en-US" sz="2400" b="1" dirty="0"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is denoted by </a:t>
            </a:r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/>
        </p:nvGraphicFramePr>
        <p:xfrm>
          <a:off x="3124201" y="2819401"/>
          <a:ext cx="4951413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Picture" r:id="rId3" imgW="2336800" imgH="756356" progId="Word.Picture.8">
                  <p:embed/>
                </p:oleObj>
              </mc:Choice>
              <mc:Fallback>
                <p:oleObj name="Picture" r:id="rId3" imgW="2336800" imgH="7563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2819401"/>
                        <a:ext cx="4951413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24650" y="182771"/>
            <a:ext cx="10515600" cy="652802"/>
          </a:xfrm>
        </p:spPr>
        <p:txBody>
          <a:bodyPr/>
          <a:lstStyle/>
          <a:p>
            <a:r>
              <a:rPr lang="en-US" altLang="en-US" dirty="0"/>
              <a:t>Relational Model </a:t>
            </a:r>
            <a:r>
              <a:rPr lang="en-US" altLang="en-US" dirty="0" smtClean="0"/>
              <a:t>Characteristics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02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36028" y="1207568"/>
            <a:ext cx="9625242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Ordering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of tuples  is not significant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Ordering of values in a tuple is  important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Values in a tuple under each column must be atomic (simple &amp; single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NULL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values : used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represent the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values of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attributes that may be unknown or may not apply to 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</a:p>
          <a:p>
            <a:pPr marL="342900" indent="-342900" eaLnBrk="1" hangingPunct="1"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Interpretation (Meaning) of 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Relation : a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type of assertion</a:t>
            </a:r>
          </a:p>
          <a:p>
            <a:pPr eaLnBrk="1" hangingPunct="1">
              <a:spcAft>
                <a:spcPts val="1200"/>
              </a:spcAft>
              <a:buClr>
                <a:srgbClr val="C00000"/>
              </a:buClr>
              <a:defRPr/>
            </a:pPr>
            <a:endParaRPr lang="en-US" sz="2800" dirty="0">
              <a:cs typeface="Arial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6028" y="205631"/>
            <a:ext cx="10515600" cy="652802"/>
          </a:xfrm>
        </p:spPr>
        <p:txBody>
          <a:bodyPr/>
          <a:lstStyle/>
          <a:p>
            <a:r>
              <a:rPr lang="en-US" altLang="en-US" dirty="0"/>
              <a:t>Characteristics of a  </a:t>
            </a:r>
            <a:r>
              <a:rPr lang="en-US" altLang="en-US" dirty="0" smtClean="0"/>
              <a:t>Relation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11245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1729" y="322778"/>
            <a:ext cx="10515600" cy="1325033"/>
          </a:xfrm>
        </p:spPr>
        <p:txBody>
          <a:bodyPr/>
          <a:lstStyle/>
          <a:p>
            <a:r>
              <a:rPr lang="en-US" altLang="en-US" dirty="0"/>
              <a:t>Relational Model Characteristics</a:t>
            </a:r>
            <a:endParaRPr lang="en-US" alt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4440"/>
            <a:ext cx="10972800" cy="4525963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 smtClean="0"/>
              <a:t>Key of a Relation</a:t>
            </a:r>
            <a:r>
              <a:rPr lang="en-US" altLang="en-US" sz="3200" dirty="0" smtClean="0"/>
              <a:t>:</a:t>
            </a:r>
          </a:p>
          <a:p>
            <a:pPr lvl="1" eaLnBrk="1" hangingPunct="1"/>
            <a:r>
              <a:rPr lang="en-US" altLang="en-US" sz="3200" dirty="0"/>
              <a:t>Each row has a value of a data item (or set of items) that uniquely identifies that row in the table</a:t>
            </a:r>
          </a:p>
          <a:p>
            <a:pPr lvl="2" eaLnBrk="1" hangingPunct="1"/>
            <a:r>
              <a:rPr lang="en-US" altLang="en-US" sz="2800" dirty="0"/>
              <a:t>Called the </a:t>
            </a:r>
            <a:r>
              <a:rPr lang="en-US" altLang="en-US" sz="2800" b="1" i="1" dirty="0">
                <a:solidFill>
                  <a:srgbClr val="C00000"/>
                </a:solidFill>
              </a:rPr>
              <a:t>key</a:t>
            </a:r>
          </a:p>
          <a:p>
            <a:pPr lvl="1" eaLnBrk="1" hangingPunct="1"/>
            <a:r>
              <a:rPr lang="en-US" altLang="en-US" sz="3200" dirty="0"/>
              <a:t>In the STUDENT table, SSN is the key</a:t>
            </a:r>
          </a:p>
          <a:p>
            <a:pPr lvl="1" eaLnBrk="1" hangingPunct="1"/>
            <a:endParaRPr lang="en-US" altLang="en-US" sz="3200" dirty="0"/>
          </a:p>
          <a:p>
            <a:pPr lvl="1"/>
            <a:endParaRPr lang="en-US" alt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959773" y="619869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Copyright @2007 </a:t>
            </a:r>
            <a:r>
              <a:rPr lang="en-IN" dirty="0" err="1" smtClean="0"/>
              <a:t>Ramez</a:t>
            </a:r>
            <a:r>
              <a:rPr lang="en-IN" dirty="0" smtClean="0"/>
              <a:t> </a:t>
            </a:r>
            <a:r>
              <a:rPr lang="en-IN" dirty="0" err="1" smtClean="0"/>
              <a:t>Elmasri</a:t>
            </a:r>
            <a:r>
              <a:rPr lang="en-IN" dirty="0" smtClean="0"/>
              <a:t>, </a:t>
            </a:r>
            <a:r>
              <a:rPr lang="en-IN" dirty="0" err="1" smtClean="0"/>
              <a:t>Shamkant</a:t>
            </a:r>
            <a:r>
              <a:rPr lang="en-IN" dirty="0" smtClean="0"/>
              <a:t> B. </a:t>
            </a:r>
            <a:r>
              <a:rPr lang="en-IN" dirty="0" err="1" smtClean="0"/>
              <a:t>Navathe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56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>
          <a:xfrm>
            <a:off x="511742" y="254318"/>
            <a:ext cx="10515600" cy="542926"/>
          </a:xfrm>
        </p:spPr>
        <p:txBody>
          <a:bodyPr/>
          <a:lstStyle/>
          <a:p>
            <a:r>
              <a:rPr lang="en-US" altLang="en-US" dirty="0" smtClean="0"/>
              <a:t>Terminology</a:t>
            </a:r>
          </a:p>
        </p:txBody>
      </p:sp>
      <p:graphicFrame>
        <p:nvGraphicFramePr>
          <p:cNvPr id="4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392202"/>
              </p:ext>
            </p:extLst>
          </p:nvPr>
        </p:nvGraphicFramePr>
        <p:xfrm>
          <a:off x="1743075" y="1767948"/>
          <a:ext cx="6938963" cy="4251326"/>
        </p:xfrm>
        <a:graphic>
          <a:graphicData uri="http://schemas.openxmlformats.org/drawingml/2006/table">
            <a:tbl>
              <a:tblPr/>
              <a:tblGrid>
                <a:gridCol w="34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0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3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Informal Terms 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Formal Terms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3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24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Table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24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Relation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3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24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Column Header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24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Attribute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24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All possible Column Values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24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Domain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3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24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Row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24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Tuple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3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24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Table Definition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24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Schema of a Relation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3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24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Populated Table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24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State of the Relation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051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0100" y="1371600"/>
            <a:ext cx="10709911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Constraints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are restrictions on data of a relation.</a:t>
            </a:r>
          </a:p>
          <a:p>
            <a:pPr eaLnBrk="1" hangingPunct="1">
              <a:spcAft>
                <a:spcPts val="1200"/>
              </a:spcAft>
              <a:defRPr/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level Constrains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Format of data Ex.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Character,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numeric etc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eaLnBrk="1" hangingPunct="1"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8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Entity</a:t>
            </a: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integrity constraints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Primary key, unique key</a:t>
            </a:r>
          </a:p>
          <a:p>
            <a:pPr marL="457200" indent="-457200" eaLnBrk="1" hangingPunct="1"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8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Referential</a:t>
            </a: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constraints– Foreign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</a:p>
          <a:p>
            <a:pPr marL="457200" indent="-457200" eaLnBrk="1" hangingPunct="1"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Constraints.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Aft>
                <a:spcPts val="1200"/>
              </a:spcAft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Aft>
                <a:spcPts val="1200"/>
              </a:spcAft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800100" y="231458"/>
            <a:ext cx="10515600" cy="542926"/>
          </a:xfrm>
        </p:spPr>
        <p:txBody>
          <a:bodyPr/>
          <a:lstStyle/>
          <a:p>
            <a:r>
              <a:rPr lang="en-US" altLang="en-US" dirty="0" smtClean="0"/>
              <a:t>Relational Constraints</a:t>
            </a:r>
          </a:p>
        </p:txBody>
      </p:sp>
    </p:spTree>
    <p:extLst>
      <p:ext uri="{BB962C8B-B14F-4D97-AF65-F5344CB8AC3E}">
        <p14:creationId xmlns:p14="http://schemas.microsoft.com/office/powerpoint/2010/main" val="3635847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7" y="298030"/>
            <a:ext cx="10515600" cy="132503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Relational Integrity Constraints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idx="1"/>
          </p:nvPr>
        </p:nvSpPr>
        <p:spPr>
          <a:xfrm>
            <a:off x="338137" y="1314453"/>
            <a:ext cx="10972800" cy="4525963"/>
          </a:xfrm>
        </p:spPr>
        <p:txBody>
          <a:bodyPr/>
          <a:lstStyle/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Constraints are </a:t>
            </a:r>
            <a:r>
              <a:rPr lang="en-US" altLang="en-US" sz="2800" b="1" dirty="0"/>
              <a:t>conditions</a:t>
            </a:r>
            <a:r>
              <a:rPr lang="en-US" altLang="en-US" sz="2800" dirty="0"/>
              <a:t> that must hold on </a:t>
            </a:r>
            <a:r>
              <a:rPr lang="en-US" altLang="en-US" sz="2800" b="1" dirty="0"/>
              <a:t>all</a:t>
            </a:r>
            <a:r>
              <a:rPr lang="en-US" altLang="en-US" sz="2800" dirty="0"/>
              <a:t>  valid relation states.</a:t>
            </a:r>
          </a:p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There are three </a:t>
            </a:r>
            <a:r>
              <a:rPr lang="en-US" altLang="en-US" sz="2800" i="1" dirty="0"/>
              <a:t>main types</a:t>
            </a:r>
            <a:r>
              <a:rPr lang="en-US" altLang="en-US" sz="2800" dirty="0"/>
              <a:t> of constraints in the relational model: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b="1" dirty="0"/>
              <a:t>Key</a:t>
            </a:r>
            <a:r>
              <a:rPr lang="en-US" altLang="en-US" dirty="0"/>
              <a:t> constraints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b="1" dirty="0"/>
              <a:t>Entity</a:t>
            </a:r>
            <a:r>
              <a:rPr lang="en-US" altLang="en-US" dirty="0"/>
              <a:t> </a:t>
            </a:r>
            <a:r>
              <a:rPr lang="en-US" altLang="en-US" b="1" dirty="0"/>
              <a:t>integrity</a:t>
            </a:r>
            <a:r>
              <a:rPr lang="en-US" altLang="en-US" dirty="0"/>
              <a:t> constraints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b="1" dirty="0"/>
              <a:t>Referential integrity</a:t>
            </a:r>
            <a:r>
              <a:rPr lang="en-US" altLang="en-US" dirty="0"/>
              <a:t> constraints</a:t>
            </a:r>
          </a:p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Another implicit constraint is the </a:t>
            </a:r>
            <a:r>
              <a:rPr lang="en-US" altLang="en-US" sz="2800" b="1" dirty="0"/>
              <a:t>domain</a:t>
            </a:r>
            <a:r>
              <a:rPr lang="en-US" altLang="en-US" sz="2800" dirty="0"/>
              <a:t> constraint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/>
              <a:t>Every value in a tuple must be from the </a:t>
            </a:r>
            <a:r>
              <a:rPr lang="en-US" altLang="en-US" i="1" dirty="0"/>
              <a:t>domain of its attribute</a:t>
            </a:r>
            <a:r>
              <a:rPr lang="en-US" altLang="en-US" dirty="0"/>
              <a:t> (or it could be </a:t>
            </a:r>
            <a:r>
              <a:rPr lang="en-US" altLang="en-US" b="1" dirty="0"/>
              <a:t>null</a:t>
            </a:r>
            <a:r>
              <a:rPr lang="en-US" altLang="en-US" dirty="0"/>
              <a:t>, if allowed for that attribute)</a:t>
            </a:r>
          </a:p>
        </p:txBody>
      </p:sp>
    </p:spTree>
    <p:extLst>
      <p:ext uri="{BB962C8B-B14F-4D97-AF65-F5344CB8AC3E}">
        <p14:creationId xmlns:p14="http://schemas.microsoft.com/office/powerpoint/2010/main" val="16928957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title"/>
          </p:nvPr>
        </p:nvSpPr>
        <p:spPr>
          <a:xfrm>
            <a:off x="266700" y="252310"/>
            <a:ext cx="10515600" cy="132503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Key Constraints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idx="1"/>
          </p:nvPr>
        </p:nvSpPr>
        <p:spPr>
          <a:xfrm>
            <a:off x="266700" y="1171578"/>
            <a:ext cx="10972800" cy="5114922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 err="1"/>
              <a:t>Superkey</a:t>
            </a:r>
            <a:r>
              <a:rPr lang="en-US" altLang="en-US" sz="2800" dirty="0"/>
              <a:t> of R: </a:t>
            </a:r>
          </a:p>
          <a:p>
            <a:pPr lvl="1" eaLnBrk="1" hangingPunct="1"/>
            <a:r>
              <a:rPr lang="en-US" altLang="en-US" dirty="0"/>
              <a:t>Is a set of attributes SK of R with the following condition:</a:t>
            </a:r>
          </a:p>
          <a:p>
            <a:pPr lvl="2" eaLnBrk="1" hangingPunct="1"/>
            <a:r>
              <a:rPr lang="en-US" altLang="en-US" dirty="0"/>
              <a:t>No two tuples in any valid relation state r(R) will have the same value for SK</a:t>
            </a:r>
          </a:p>
          <a:p>
            <a:pPr lvl="2" eaLnBrk="1" hangingPunct="1"/>
            <a:r>
              <a:rPr lang="en-US" altLang="en-US" dirty="0"/>
              <a:t>That is, for any distinct tuples t1 and t2 in r(R), t1[SK] </a:t>
            </a:r>
            <a:r>
              <a:rPr lang="en-US" altLang="en-US" dirty="0">
                <a:sym typeface="Symbol" panose="05050102010706020507" pitchFamily="18" charset="2"/>
              </a:rPr>
              <a:t></a:t>
            </a:r>
            <a:r>
              <a:rPr lang="en-US" altLang="en-US" dirty="0"/>
              <a:t> t2[SK]</a:t>
            </a:r>
          </a:p>
          <a:p>
            <a:pPr lvl="2" eaLnBrk="1" hangingPunct="1"/>
            <a:r>
              <a:rPr lang="en-US" altLang="en-US" dirty="0" smtClean="0"/>
              <a:t>A </a:t>
            </a:r>
            <a:r>
              <a:rPr lang="en-US" altLang="en-US" dirty="0" err="1" smtClean="0"/>
              <a:t>superkey</a:t>
            </a:r>
            <a:r>
              <a:rPr lang="en-US" altLang="en-US" dirty="0" smtClean="0"/>
              <a:t> can have redundant attributes</a:t>
            </a:r>
            <a:endParaRPr lang="en-US" alt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/>
              <a:t>Key</a:t>
            </a:r>
            <a:r>
              <a:rPr lang="en-US" altLang="en-US" sz="2800" dirty="0"/>
              <a:t> of R:</a:t>
            </a:r>
          </a:p>
          <a:p>
            <a:pPr lvl="1" eaLnBrk="1" hangingPunct="1"/>
            <a:r>
              <a:rPr lang="en-US" altLang="en-US" dirty="0" smtClean="0"/>
              <a:t>“</a:t>
            </a:r>
            <a:r>
              <a:rPr lang="en-US" altLang="en-US" dirty="0" smtClean="0">
                <a:solidFill>
                  <a:srgbClr val="0070C0"/>
                </a:solidFill>
              </a:rPr>
              <a:t>Uniqueness</a:t>
            </a:r>
            <a:r>
              <a:rPr lang="en-US" altLang="en-US" dirty="0" smtClean="0"/>
              <a:t>” property</a:t>
            </a:r>
          </a:p>
          <a:p>
            <a:pPr lvl="1" eaLnBrk="1" hangingPunct="1"/>
            <a:r>
              <a:rPr lang="en-US" altLang="en-US" dirty="0" smtClean="0"/>
              <a:t>A </a:t>
            </a:r>
            <a:r>
              <a:rPr lang="en-US" altLang="en-US" dirty="0"/>
              <a:t>"</a:t>
            </a:r>
            <a:r>
              <a:rPr lang="en-US" altLang="en-US" dirty="0">
                <a:solidFill>
                  <a:srgbClr val="0070C0"/>
                </a:solidFill>
              </a:rPr>
              <a:t>minimal</a:t>
            </a:r>
            <a:r>
              <a:rPr lang="en-US" altLang="en-US" dirty="0"/>
              <a:t>" </a:t>
            </a:r>
            <a:r>
              <a:rPr lang="en-US" altLang="en-US" dirty="0" err="1" smtClean="0"/>
              <a:t>superkey</a:t>
            </a:r>
            <a:r>
              <a:rPr lang="en-US" altLang="en-US" dirty="0" smtClean="0"/>
              <a:t>. That </a:t>
            </a:r>
            <a:r>
              <a:rPr lang="en-US" altLang="en-US" dirty="0"/>
              <a:t>is, a key is a </a:t>
            </a:r>
            <a:r>
              <a:rPr lang="en-US" altLang="en-US" dirty="0" err="1"/>
              <a:t>superkey</a:t>
            </a:r>
            <a:r>
              <a:rPr lang="en-US" altLang="en-US" dirty="0"/>
              <a:t> K such that removal of any attribute from K results in a set of attributes that is not a </a:t>
            </a:r>
            <a:r>
              <a:rPr lang="en-US" altLang="en-US" dirty="0" err="1"/>
              <a:t>superkey</a:t>
            </a:r>
            <a:r>
              <a:rPr lang="en-US" altLang="en-US" dirty="0"/>
              <a:t> (does not possess the </a:t>
            </a:r>
            <a:r>
              <a:rPr lang="en-US" altLang="en-US" dirty="0" err="1"/>
              <a:t>superkey</a:t>
            </a:r>
            <a:r>
              <a:rPr lang="en-US" altLang="en-US" dirty="0"/>
              <a:t> uniqueness property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r>
              <a:rPr lang="en-US" altLang="en-US" dirty="0" smtClean="0">
                <a:solidFill>
                  <a:srgbClr val="FF0000"/>
                </a:solidFill>
              </a:rPr>
              <a:t>A key is a </a:t>
            </a:r>
            <a:r>
              <a:rPr lang="en-US" altLang="en-US" dirty="0" err="1" smtClean="0">
                <a:solidFill>
                  <a:srgbClr val="FF0000"/>
                </a:solidFill>
              </a:rPr>
              <a:t>superkey</a:t>
            </a:r>
            <a:r>
              <a:rPr lang="en-US" altLang="en-US" dirty="0" smtClean="0">
                <a:solidFill>
                  <a:srgbClr val="FF0000"/>
                </a:solidFill>
              </a:rPr>
              <a:t>, but not vice versa.</a:t>
            </a:r>
          </a:p>
        </p:txBody>
      </p:sp>
    </p:spTree>
    <p:extLst>
      <p:ext uri="{BB962C8B-B14F-4D97-AF65-F5344CB8AC3E}">
        <p14:creationId xmlns:p14="http://schemas.microsoft.com/office/powerpoint/2010/main" val="415011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564" y="252310"/>
            <a:ext cx="10515600" cy="132503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Key Constraints (continued</a:t>
            </a:r>
            <a:r>
              <a:rPr lang="en-US" altLang="en-US" dirty="0" smtClean="0"/>
              <a:t>) - Example</a:t>
            </a:r>
            <a:endParaRPr lang="en-US" altLang="en-US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97230" y="1128716"/>
            <a:ext cx="10407264" cy="4525963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{</a:t>
            </a:r>
            <a:r>
              <a:rPr lang="en-US" altLang="en-US" dirty="0" err="1" smtClean="0"/>
              <a:t>Ssn</a:t>
            </a:r>
            <a:r>
              <a:rPr lang="en-US" altLang="en-US" dirty="0" smtClean="0"/>
              <a:t>} is a key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{</a:t>
            </a:r>
            <a:r>
              <a:rPr lang="en-US" altLang="en-US" dirty="0" err="1" smtClean="0"/>
              <a:t>Ssn</a:t>
            </a:r>
            <a:r>
              <a:rPr lang="en-US" altLang="en-US" dirty="0" smtClean="0"/>
              <a:t>, Name, Age} is a </a:t>
            </a:r>
            <a:r>
              <a:rPr lang="en-US" altLang="en-US" dirty="0" err="1" smtClean="0"/>
              <a:t>superkey</a:t>
            </a:r>
            <a:r>
              <a:rPr lang="en-US" altLang="en-US" dirty="0" smtClean="0"/>
              <a:t> (but not a key – Why?)</a:t>
            </a:r>
            <a:r>
              <a:rPr lang="en-US" altLang="en-US" dirty="0" smtClean="0"/>
              <a:t> </a:t>
            </a:r>
            <a:endParaRPr lang="en-US" altLang="en-US" sz="2200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04" y="1414786"/>
            <a:ext cx="6839520" cy="207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135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6201"/>
            <a:ext cx="10515600" cy="83392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Key Constraints (continued</a:t>
            </a:r>
            <a:r>
              <a:rPr lang="en-US" altLang="en-US" dirty="0" smtClean="0"/>
              <a:t>) – Candidate Key</a:t>
            </a:r>
            <a:endParaRPr lang="en-US" alt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85865"/>
            <a:ext cx="10146030" cy="4940615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A relation can have many </a:t>
            </a:r>
            <a:r>
              <a:rPr lang="en-US" altLang="en-US" b="1" dirty="0" smtClean="0">
                <a:solidFill>
                  <a:srgbClr val="FF0000"/>
                </a:solidFill>
              </a:rPr>
              <a:t>keys</a:t>
            </a:r>
            <a:r>
              <a:rPr lang="en-US" altLang="en-US" dirty="0" smtClean="0"/>
              <a:t> – </a:t>
            </a:r>
            <a:r>
              <a:rPr lang="en-US" altLang="en-US" b="1" dirty="0" smtClean="0">
                <a:solidFill>
                  <a:srgbClr val="FF0000"/>
                </a:solidFill>
              </a:rPr>
              <a:t>Candidate keys</a:t>
            </a:r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If </a:t>
            </a:r>
            <a:r>
              <a:rPr lang="en-US" altLang="en-US" dirty="0"/>
              <a:t>a relation has several </a:t>
            </a:r>
            <a:r>
              <a:rPr lang="en-US" altLang="en-US" b="1" dirty="0"/>
              <a:t>candidate keys</a:t>
            </a:r>
            <a:r>
              <a:rPr lang="en-US" altLang="en-US" dirty="0"/>
              <a:t>, </a:t>
            </a:r>
            <a:r>
              <a:rPr lang="en-US" altLang="en-US" dirty="0" smtClean="0"/>
              <a:t>                                                             one </a:t>
            </a:r>
            <a:r>
              <a:rPr lang="en-US" altLang="en-US" dirty="0"/>
              <a:t>is chosen arbitrarily to be the </a:t>
            </a:r>
            <a:r>
              <a:rPr lang="en-US" altLang="en-US" b="1" dirty="0"/>
              <a:t>primary key</a:t>
            </a:r>
            <a:r>
              <a:rPr lang="en-US" altLang="en-US" dirty="0"/>
              <a:t>. </a:t>
            </a:r>
          </a:p>
          <a:p>
            <a:pPr marL="476237" lvl="1" indent="0" eaLnBrk="1" hangingPunct="1">
              <a:lnSpc>
                <a:spcPct val="80000"/>
              </a:lnSpc>
              <a:buNone/>
            </a:pPr>
            <a:endParaRPr lang="en-US" altLang="en-US" sz="2200" dirty="0"/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</a:rPr>
              <a:t>Example: Consider the CAR relation schema: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0070C0"/>
                </a:solidFill>
              </a:rPr>
              <a:t>CAR(</a:t>
            </a:r>
            <a:r>
              <a:rPr lang="en-US" altLang="en-US" sz="2200" dirty="0" err="1" smtClean="0">
                <a:solidFill>
                  <a:srgbClr val="0070C0"/>
                </a:solidFill>
              </a:rPr>
              <a:t>License_number</a:t>
            </a:r>
            <a:r>
              <a:rPr lang="en-US" altLang="en-US" sz="2200" dirty="0" smtClean="0">
                <a:solidFill>
                  <a:srgbClr val="0070C0"/>
                </a:solidFill>
              </a:rPr>
              <a:t>, </a:t>
            </a:r>
            <a:r>
              <a:rPr lang="en-US" altLang="en-US" sz="2200" dirty="0" err="1" smtClean="0">
                <a:solidFill>
                  <a:srgbClr val="0070C0"/>
                </a:solidFill>
              </a:rPr>
              <a:t>Engine_serial_numer</a:t>
            </a:r>
            <a:r>
              <a:rPr lang="en-US" altLang="en-US" sz="2200" dirty="0" smtClean="0">
                <a:solidFill>
                  <a:srgbClr val="0070C0"/>
                </a:solidFill>
              </a:rPr>
              <a:t>, Make</a:t>
            </a:r>
            <a:r>
              <a:rPr lang="en-US" altLang="en-US" sz="2200" dirty="0">
                <a:solidFill>
                  <a:srgbClr val="0070C0"/>
                </a:solidFill>
              </a:rPr>
              <a:t>, Model, Year)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err="1" smtClean="0">
                <a:solidFill>
                  <a:srgbClr val="0070C0"/>
                </a:solidFill>
              </a:rPr>
              <a:t>CKs</a:t>
            </a:r>
            <a:r>
              <a:rPr lang="en-US" altLang="en-US" sz="2200" dirty="0" smtClean="0">
                <a:solidFill>
                  <a:srgbClr val="0070C0"/>
                </a:solidFill>
              </a:rPr>
              <a:t> = {</a:t>
            </a:r>
            <a:r>
              <a:rPr lang="en-US" altLang="en-US" sz="2200" dirty="0" err="1" smtClean="0">
                <a:solidFill>
                  <a:srgbClr val="0070C0"/>
                </a:solidFill>
              </a:rPr>
              <a:t>License_number</a:t>
            </a:r>
            <a:r>
              <a:rPr lang="en-US" altLang="en-US" sz="2200" dirty="0" smtClean="0">
                <a:solidFill>
                  <a:srgbClr val="0070C0"/>
                </a:solidFill>
              </a:rPr>
              <a:t>} and {</a:t>
            </a:r>
            <a:r>
              <a:rPr lang="en-US" altLang="en-US" sz="2200" dirty="0" err="1" smtClean="0">
                <a:solidFill>
                  <a:srgbClr val="0070C0"/>
                </a:solidFill>
              </a:rPr>
              <a:t>Engine_serial_number</a:t>
            </a:r>
            <a:r>
              <a:rPr lang="en-US" altLang="en-US" sz="2200" dirty="0" smtClean="0">
                <a:solidFill>
                  <a:srgbClr val="0070C0"/>
                </a:solidFill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0070C0"/>
                </a:solidFill>
              </a:rPr>
              <a:t>We </a:t>
            </a:r>
            <a:r>
              <a:rPr lang="en-US" altLang="en-US" sz="2200" dirty="0">
                <a:solidFill>
                  <a:srgbClr val="0070C0"/>
                </a:solidFill>
              </a:rPr>
              <a:t>chose </a:t>
            </a:r>
            <a:r>
              <a:rPr lang="en-US" altLang="en-US" sz="2200" dirty="0" smtClean="0">
                <a:solidFill>
                  <a:srgbClr val="0070C0"/>
                </a:solidFill>
              </a:rPr>
              <a:t>{</a:t>
            </a:r>
            <a:r>
              <a:rPr lang="en-US" altLang="en-US" sz="2200" dirty="0" err="1" smtClean="0">
                <a:solidFill>
                  <a:srgbClr val="0070C0"/>
                </a:solidFill>
              </a:rPr>
              <a:t>SerialNo</a:t>
            </a:r>
            <a:r>
              <a:rPr lang="en-US" altLang="en-US" sz="2200" dirty="0" smtClean="0">
                <a:solidFill>
                  <a:srgbClr val="0070C0"/>
                </a:solidFill>
              </a:rPr>
              <a:t>} </a:t>
            </a:r>
            <a:r>
              <a:rPr lang="en-US" altLang="en-US" sz="2200" dirty="0">
                <a:solidFill>
                  <a:srgbClr val="0070C0"/>
                </a:solidFill>
              </a:rPr>
              <a:t>as the primary </a:t>
            </a:r>
            <a:r>
              <a:rPr lang="en-US" altLang="en-US" sz="2200" dirty="0" smtClean="0">
                <a:solidFill>
                  <a:srgbClr val="0070C0"/>
                </a:solidFill>
              </a:rPr>
              <a:t>key</a:t>
            </a:r>
          </a:p>
          <a:p>
            <a:pPr marL="476237" lvl="1" indent="0" eaLnBrk="1" hangingPunct="1">
              <a:lnSpc>
                <a:spcPct val="80000"/>
              </a:lnSpc>
              <a:buNone/>
            </a:pPr>
            <a:endParaRPr lang="en-US" altLang="en-US" sz="2200" dirty="0"/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The primary key value is used to </a:t>
            </a:r>
            <a:r>
              <a:rPr lang="en-US" altLang="en-US" i="1" dirty="0"/>
              <a:t>uniquely identify</a:t>
            </a:r>
            <a:r>
              <a:rPr lang="en-US" altLang="en-US" dirty="0"/>
              <a:t> each tuple in a relation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Provides the tuple identity</a:t>
            </a:r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Also used to </a:t>
            </a:r>
            <a:r>
              <a:rPr lang="en-US" altLang="en-US" i="1" dirty="0"/>
              <a:t>reference</a:t>
            </a:r>
            <a:r>
              <a:rPr lang="en-US" altLang="en-US" dirty="0"/>
              <a:t> the tuple from another tuple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General rule: Choose as primary key the smallest of the candidate keys (in terms of size</a:t>
            </a:r>
            <a:r>
              <a:rPr lang="en-US" altLang="en-US" sz="2200" dirty="0" smtClean="0"/>
              <a:t>). Not </a:t>
            </a:r>
            <a:r>
              <a:rPr lang="en-US" altLang="en-US" sz="2200" dirty="0"/>
              <a:t>always applicable – choice is sometimes subjective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230" y="1185865"/>
            <a:ext cx="5036820" cy="169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1715750" y="-80010"/>
            <a:ext cx="476250" cy="693801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2857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3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Exercise-1</a:t>
            </a:r>
            <a:endParaRPr lang="en-US" alt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3"/>
            <a:ext cx="9825990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 smtClean="0"/>
              <a:t>Consider the relation 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/>
              <a:t>CLASS (</a:t>
            </a:r>
            <a:r>
              <a:rPr lang="en-US" sz="2800" b="1" dirty="0" smtClean="0"/>
              <a:t>Course#, </a:t>
            </a:r>
            <a:r>
              <a:rPr lang="en-US" sz="2800" b="1" dirty="0" err="1" smtClean="0"/>
              <a:t>Univ_Section</a:t>
            </a:r>
            <a:r>
              <a:rPr lang="en-US" sz="2800" b="1" dirty="0" smtClean="0"/>
              <a:t>#, </a:t>
            </a:r>
            <a:r>
              <a:rPr lang="en-US" sz="2800" b="1" dirty="0" err="1" smtClean="0"/>
              <a:t>Instructor_name</a:t>
            </a:r>
            <a:r>
              <a:rPr lang="en-US" sz="2800" b="1" dirty="0" smtClean="0"/>
              <a:t>, Semester, </a:t>
            </a:r>
            <a:r>
              <a:rPr lang="en-US" sz="2800" b="1" dirty="0" err="1" smtClean="0"/>
              <a:t>Building_code</a:t>
            </a:r>
            <a:r>
              <a:rPr lang="en-US" sz="2800" b="1" dirty="0" smtClean="0"/>
              <a:t>, Room#, </a:t>
            </a:r>
            <a:r>
              <a:rPr lang="en-US" sz="2800" b="1" dirty="0" err="1" smtClean="0"/>
              <a:t>Time_period</a:t>
            </a:r>
            <a:r>
              <a:rPr lang="en-US" sz="2800" b="1" dirty="0" smtClean="0"/>
              <a:t>, Weekdays, </a:t>
            </a:r>
            <a:r>
              <a:rPr lang="en-US" sz="2800" b="1" dirty="0" err="1" smtClean="0"/>
              <a:t>Credit_hours</a:t>
            </a:r>
            <a:r>
              <a:rPr lang="en-US" sz="2800" b="1" dirty="0" smtClean="0"/>
              <a:t>) 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This represents classes taught in a university, with unique </a:t>
            </a:r>
            <a:r>
              <a:rPr lang="en-US" sz="2800" dirty="0" err="1" smtClean="0"/>
              <a:t>Univ_section#s</a:t>
            </a:r>
            <a:r>
              <a:rPr lang="en-US" sz="2800" dirty="0" smtClean="0"/>
              <a:t>. 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Identify what you think should be various candidate keys with justification</a:t>
            </a:r>
            <a:r>
              <a:rPr lang="en-IN" sz="2800" dirty="0" smtClean="0"/>
              <a:t>?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38624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329451" y="2327910"/>
            <a:ext cx="948333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4000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2.1: </a:t>
            </a:r>
            <a:r>
              <a:rPr lang="en-IN" sz="4400" u="none" strike="noStrike" dirty="0" smtClean="0">
                <a:solidFill>
                  <a:srgbClr val="00000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Relational Model</a:t>
            </a:r>
            <a:endParaRPr lang="en-US" sz="180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4000" spc="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27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96583"/>
            <a:ext cx="10874081" cy="2126827"/>
          </a:xfrm>
        </p:spPr>
      </p:pic>
      <p:sp>
        <p:nvSpPr>
          <p:cNvPr id="5" name="Rectangle 4"/>
          <p:cNvSpPr/>
          <p:nvPr/>
        </p:nvSpPr>
        <p:spPr>
          <a:xfrm>
            <a:off x="864870" y="1349143"/>
            <a:ext cx="9410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C00000"/>
                </a:solidFill>
              </a:rPr>
              <a:t>CLASS (Course#, </a:t>
            </a:r>
            <a:r>
              <a:rPr lang="en-US" sz="2400" b="1" dirty="0" err="1">
                <a:solidFill>
                  <a:srgbClr val="C00000"/>
                </a:solidFill>
              </a:rPr>
              <a:t>Univ_Section</a:t>
            </a:r>
            <a:r>
              <a:rPr lang="en-US" sz="2400" b="1" dirty="0">
                <a:solidFill>
                  <a:srgbClr val="C00000"/>
                </a:solidFill>
              </a:rPr>
              <a:t>#, </a:t>
            </a:r>
            <a:r>
              <a:rPr lang="en-US" sz="2400" b="1" dirty="0" err="1">
                <a:solidFill>
                  <a:srgbClr val="C00000"/>
                </a:solidFill>
              </a:rPr>
              <a:t>Instructor_name</a:t>
            </a:r>
            <a:r>
              <a:rPr lang="en-US" sz="2400" b="1" dirty="0">
                <a:solidFill>
                  <a:srgbClr val="C00000"/>
                </a:solidFill>
              </a:rPr>
              <a:t>, Semester, </a:t>
            </a:r>
            <a:r>
              <a:rPr lang="en-US" sz="2400" b="1" dirty="0" err="1">
                <a:solidFill>
                  <a:srgbClr val="C00000"/>
                </a:solidFill>
              </a:rPr>
              <a:t>Building_code</a:t>
            </a:r>
            <a:r>
              <a:rPr lang="en-US" sz="2400" b="1" dirty="0">
                <a:solidFill>
                  <a:srgbClr val="C00000"/>
                </a:solidFill>
              </a:rPr>
              <a:t>, Room#, </a:t>
            </a:r>
            <a:r>
              <a:rPr lang="en-US" sz="2400" b="1" dirty="0" err="1">
                <a:solidFill>
                  <a:srgbClr val="C00000"/>
                </a:solidFill>
              </a:rPr>
              <a:t>Time_period</a:t>
            </a:r>
            <a:r>
              <a:rPr lang="en-US" sz="2400" b="1" dirty="0">
                <a:solidFill>
                  <a:srgbClr val="C00000"/>
                </a:solidFill>
              </a:rPr>
              <a:t>, Weekdays, </a:t>
            </a:r>
            <a:r>
              <a:rPr lang="en-US" sz="2400" b="1" dirty="0" err="1">
                <a:solidFill>
                  <a:srgbClr val="C00000"/>
                </a:solidFill>
              </a:rPr>
              <a:t>Credit_hours</a:t>
            </a:r>
            <a:r>
              <a:rPr lang="en-US" sz="2400" b="1" dirty="0">
                <a:solidFill>
                  <a:srgbClr val="C0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8521239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0987" y="131445"/>
            <a:ext cx="10515600" cy="132503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Entity Integrity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80987" y="1243015"/>
            <a:ext cx="10371773" cy="4525963"/>
          </a:xfrm>
        </p:spPr>
        <p:txBody>
          <a:bodyPr/>
          <a:lstStyle/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/>
              <a:t>Entity </a:t>
            </a:r>
            <a:r>
              <a:rPr lang="en-US" altLang="en-US" sz="2800" b="1" dirty="0" smtClean="0"/>
              <a:t>Integrity</a:t>
            </a:r>
            <a:endParaRPr lang="en-US" altLang="en-US" sz="2800" b="1" dirty="0"/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dirty="0"/>
              <a:t>The </a:t>
            </a:r>
            <a:r>
              <a:rPr lang="en-US" altLang="en-US" sz="2800" i="1" dirty="0">
                <a:solidFill>
                  <a:srgbClr val="FF0000"/>
                </a:solidFill>
              </a:rPr>
              <a:t>primary key attributes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PK of each relation schema R in S </a:t>
            </a:r>
            <a:r>
              <a:rPr lang="en-US" altLang="en-US" sz="2800" dirty="0">
                <a:solidFill>
                  <a:srgbClr val="FF0000"/>
                </a:solidFill>
              </a:rPr>
              <a:t>cannot have null values </a:t>
            </a:r>
            <a:r>
              <a:rPr lang="en-US" altLang="en-US" sz="2800" dirty="0"/>
              <a:t>in any tuple of r(R).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dirty="0"/>
              <a:t>This is because primary key values are used to </a:t>
            </a:r>
            <a:r>
              <a:rPr lang="en-US" altLang="en-US" i="1" dirty="0"/>
              <a:t>identify</a:t>
            </a:r>
            <a:r>
              <a:rPr lang="en-US" altLang="en-US" dirty="0"/>
              <a:t> the individual tuples.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dirty="0"/>
              <a:t>t[PK] </a:t>
            </a:r>
            <a:r>
              <a:rPr lang="en-US" altLang="en-US" dirty="0">
                <a:sym typeface="Symbol" panose="05050102010706020507" pitchFamily="18" charset="2"/>
              </a:rPr>
              <a:t></a:t>
            </a:r>
            <a:r>
              <a:rPr lang="en-US" altLang="en-US" dirty="0"/>
              <a:t> null for any tuple t in r(R)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dirty="0"/>
              <a:t>If PK has several attributes, null is not allowed in any of these attributes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dirty="0"/>
              <a:t>Note: Other attributes of R may be constrained  to disallow null values, even though they are not members of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874914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7" y="168592"/>
            <a:ext cx="10515600" cy="132503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Referential Integrity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idx="1"/>
          </p:nvPr>
        </p:nvSpPr>
        <p:spPr>
          <a:xfrm>
            <a:off x="338137" y="1128716"/>
            <a:ext cx="10280333" cy="4525963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A constraint involving </a:t>
            </a:r>
            <a:r>
              <a:rPr lang="en-US" altLang="en-US" sz="3200" b="1" dirty="0" smtClean="0"/>
              <a:t>two</a:t>
            </a:r>
            <a:r>
              <a:rPr lang="en-US" altLang="en-US" sz="3200" dirty="0" smtClean="0"/>
              <a:t> relations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Used to specify a </a:t>
            </a:r>
            <a:r>
              <a:rPr lang="en-US" altLang="en-US" sz="3200" b="1" dirty="0" smtClean="0"/>
              <a:t>relationship</a:t>
            </a:r>
            <a:r>
              <a:rPr lang="en-US" altLang="en-US" sz="3200" dirty="0" smtClean="0"/>
              <a:t> among tuples in two relations: </a:t>
            </a:r>
          </a:p>
          <a:p>
            <a:pPr lvl="1" eaLnBrk="1" hangingPunct="1"/>
            <a:r>
              <a:rPr lang="en-US" altLang="en-US" sz="3200" dirty="0" smtClean="0"/>
              <a:t>The </a:t>
            </a:r>
            <a:r>
              <a:rPr lang="en-US" altLang="en-US" sz="3200" b="1" dirty="0" smtClean="0"/>
              <a:t>referencing relation </a:t>
            </a:r>
            <a:r>
              <a:rPr lang="en-US" altLang="en-US" sz="3200" dirty="0" smtClean="0"/>
              <a:t>and the </a:t>
            </a:r>
            <a:r>
              <a:rPr lang="en-US" altLang="en-US" sz="3200" b="1" dirty="0" smtClean="0"/>
              <a:t>referenced relation</a:t>
            </a:r>
            <a:r>
              <a:rPr lang="en-US" alt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4134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0281" y="275170"/>
            <a:ext cx="10515600" cy="132503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Referential Integrity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09575" y="1228728"/>
            <a:ext cx="10366306" cy="4525963"/>
          </a:xfrm>
        </p:spPr>
        <p:txBody>
          <a:bodyPr/>
          <a:lstStyle/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Tuples in the </a:t>
            </a:r>
            <a:r>
              <a:rPr lang="en-US" altLang="en-US" sz="2800" b="1" dirty="0" smtClean="0"/>
              <a:t>referencing relation</a:t>
            </a:r>
            <a:r>
              <a:rPr lang="en-US" altLang="en-US" sz="2800" dirty="0" smtClean="0"/>
              <a:t> R1 have attributes FK (called </a:t>
            </a:r>
            <a:r>
              <a:rPr lang="en-US" altLang="en-US" sz="2800" b="1" dirty="0" smtClean="0"/>
              <a:t>foreign key</a:t>
            </a:r>
            <a:r>
              <a:rPr lang="en-US" altLang="en-US" sz="2800" dirty="0" smtClean="0"/>
              <a:t> attributes) that reference the primary key attributes PK of the </a:t>
            </a:r>
            <a:r>
              <a:rPr lang="en-US" altLang="en-US" sz="2800" b="1" dirty="0" smtClean="0"/>
              <a:t>referenced relation</a:t>
            </a:r>
            <a:r>
              <a:rPr lang="en-US" altLang="en-US" sz="2800" dirty="0" smtClean="0"/>
              <a:t> R2.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dirty="0" smtClean="0"/>
              <a:t>A tuple t1 in R1 is said to </a:t>
            </a:r>
            <a:r>
              <a:rPr lang="en-US" altLang="en-US" sz="2800" b="1" dirty="0" smtClean="0"/>
              <a:t>reference</a:t>
            </a:r>
            <a:r>
              <a:rPr lang="en-US" altLang="en-US" sz="2800" dirty="0" smtClean="0"/>
              <a:t> a tuple t2 in R2 if t1[FK] = t2[PK].</a:t>
            </a:r>
          </a:p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A referential integrity constraint can be displayed in a relational database schema as a directed arc from R1.FK to R2. </a:t>
            </a:r>
          </a:p>
        </p:txBody>
      </p:sp>
    </p:spTree>
    <p:extLst>
      <p:ext uri="{BB962C8B-B14F-4D97-AF65-F5344CB8AC3E}">
        <p14:creationId xmlns:p14="http://schemas.microsoft.com/office/powerpoint/2010/main" val="2327045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629" y="168227"/>
            <a:ext cx="10515600" cy="132503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Referential Integrity (or foreign key) Constraint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idx="1"/>
          </p:nvPr>
        </p:nvSpPr>
        <p:spPr>
          <a:xfrm>
            <a:off x="468629" y="1171578"/>
            <a:ext cx="10115551" cy="4525963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Statement of the constraint</a:t>
            </a:r>
          </a:p>
          <a:p>
            <a:pPr lvl="1" eaLnBrk="1" hangingPunct="1"/>
            <a:r>
              <a:rPr lang="en-US" altLang="en-US" sz="2800" dirty="0" smtClean="0"/>
              <a:t>The value in the foreign key column (or columns) FK of the </a:t>
            </a:r>
            <a:r>
              <a:rPr lang="en-US" altLang="en-US" sz="2800" dirty="0" err="1" smtClean="0"/>
              <a:t>the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/>
              <a:t>referencing relation</a:t>
            </a:r>
            <a:r>
              <a:rPr lang="en-US" altLang="en-US" sz="2800" dirty="0" smtClean="0"/>
              <a:t> R1 can be </a:t>
            </a:r>
            <a:r>
              <a:rPr lang="en-US" altLang="en-US" sz="2800" b="1" dirty="0" smtClean="0"/>
              <a:t>either</a:t>
            </a:r>
            <a:r>
              <a:rPr lang="en-US" altLang="en-US" sz="2800" dirty="0" smtClean="0"/>
              <a:t>:</a:t>
            </a:r>
          </a:p>
          <a:p>
            <a:pPr lvl="2" eaLnBrk="1" hangingPunct="1"/>
            <a:r>
              <a:rPr lang="en-US" altLang="en-US" sz="2800" dirty="0" smtClean="0"/>
              <a:t>(1) a value of an existing primary key value of a corresponding primary key PK in the </a:t>
            </a:r>
            <a:r>
              <a:rPr lang="en-US" altLang="en-US" sz="2800" b="1" dirty="0" smtClean="0"/>
              <a:t>referenced relation</a:t>
            </a:r>
            <a:r>
              <a:rPr lang="en-US" altLang="en-US" sz="2800" dirty="0" smtClean="0"/>
              <a:t> R2, </a:t>
            </a:r>
            <a:r>
              <a:rPr lang="en-US" altLang="en-US" sz="2800" u="sng" dirty="0" smtClean="0"/>
              <a:t>or</a:t>
            </a:r>
          </a:p>
          <a:p>
            <a:pPr lvl="2" eaLnBrk="1" hangingPunct="1"/>
            <a:r>
              <a:rPr lang="en-US" altLang="en-US" sz="2800" dirty="0" smtClean="0"/>
              <a:t>(2) a </a:t>
            </a:r>
            <a:r>
              <a:rPr lang="en-US" altLang="en-US" sz="2800" b="1" dirty="0" smtClean="0"/>
              <a:t>null</a:t>
            </a:r>
            <a:r>
              <a:rPr lang="en-US" altLang="en-US" sz="2800" dirty="0" smtClean="0"/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In case (2), the FK in R1 should </a:t>
            </a:r>
            <a:r>
              <a:rPr lang="en-US" altLang="en-US" sz="2800" b="1" dirty="0" smtClean="0"/>
              <a:t>not</a:t>
            </a:r>
            <a:r>
              <a:rPr lang="en-US" altLang="en-US" sz="2800" dirty="0" smtClean="0"/>
              <a:t> be a part of its own primary key.</a:t>
            </a:r>
          </a:p>
        </p:txBody>
      </p:sp>
    </p:spTree>
    <p:extLst>
      <p:ext uri="{BB962C8B-B14F-4D97-AF65-F5344CB8AC3E}">
        <p14:creationId xmlns:p14="http://schemas.microsoft.com/office/powerpoint/2010/main" val="1072523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71450"/>
            <a:ext cx="10515600" cy="132503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Other Types of Constraints</a:t>
            </a:r>
          </a:p>
        </p:txBody>
      </p:sp>
      <p:sp>
        <p:nvSpPr>
          <p:cNvPr id="6451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185865"/>
            <a:ext cx="10043160" cy="4525963"/>
          </a:xfrm>
        </p:spPr>
        <p:txBody>
          <a:bodyPr/>
          <a:lstStyle/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 smtClean="0"/>
              <a:t>Semantic Integrity Constraints: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dirty="0" smtClean="0"/>
              <a:t>based on application semantics and cannot be expressed by the model 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b="1" dirty="0" smtClean="0"/>
              <a:t>Example 1:</a:t>
            </a:r>
            <a:r>
              <a:rPr lang="en-US" altLang="en-US" sz="2800" dirty="0" smtClean="0"/>
              <a:t> “the max. no. of hours per employee for all projects he or she works on is 56 hrs. per week”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800" b="1" dirty="0" smtClean="0"/>
              <a:t>Example 2:</a:t>
            </a:r>
            <a:r>
              <a:rPr lang="en-US" altLang="en-US" sz="2800" dirty="0" smtClean="0"/>
              <a:t> “A normal employee can’t draw salary more than the manager”</a:t>
            </a:r>
          </a:p>
        </p:txBody>
      </p:sp>
    </p:spTree>
    <p:extLst>
      <p:ext uri="{BB962C8B-B14F-4D97-AF65-F5344CB8AC3E}">
        <p14:creationId xmlns:p14="http://schemas.microsoft.com/office/powerpoint/2010/main" val="2101503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4" y="206407"/>
            <a:ext cx="10489003" cy="868014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Displaying a relational database schema and its constraints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962024" y="1303021"/>
            <a:ext cx="9582150" cy="4754382"/>
          </a:xfrm>
        </p:spPr>
        <p:txBody>
          <a:bodyPr/>
          <a:lstStyle/>
          <a:p>
            <a:pPr marL="342900" indent="-342900" algn="just" eaLnBrk="1" hangingPunct="1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Each relation schema can be displayed as a row of attribute names</a:t>
            </a:r>
          </a:p>
          <a:p>
            <a:pPr marL="342900" indent="-342900" algn="just" eaLnBrk="1" hangingPunct="1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The name of the relation is written above the attribute names</a:t>
            </a:r>
          </a:p>
          <a:p>
            <a:pPr marL="342900" indent="-342900" algn="just" eaLnBrk="1" hangingPunct="1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The primary key attribute (or attributes) will be underlined</a:t>
            </a:r>
          </a:p>
          <a:p>
            <a:pPr marL="342900" indent="-342900" algn="just" eaLnBrk="1" hangingPunct="1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A foreign key (referential integrity) constraints is displayed as a directed arc (arrow) from the foreign key attributes to the referenced table</a:t>
            </a:r>
          </a:p>
          <a:p>
            <a:pPr lvl="1" algn="just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/>
              <a:t>Can also point the primary key of the referenced relation for clarity</a:t>
            </a:r>
          </a:p>
        </p:txBody>
      </p:sp>
    </p:spTree>
    <p:extLst>
      <p:ext uri="{BB962C8B-B14F-4D97-AF65-F5344CB8AC3E}">
        <p14:creationId xmlns:p14="http://schemas.microsoft.com/office/powerpoint/2010/main" val="3205184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3161" y="153248"/>
            <a:ext cx="10515600" cy="132503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COMPANY DB-Relational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220" y="1112521"/>
            <a:ext cx="6922770" cy="49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93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281" y="222520"/>
            <a:ext cx="10515600" cy="1325033"/>
          </a:xfrm>
        </p:spPr>
        <p:txBody>
          <a:bodyPr/>
          <a:lstStyle/>
          <a:p>
            <a:r>
              <a:rPr lang="en-US" dirty="0" smtClean="0"/>
              <a:t>Exercise-2: Relational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200153"/>
            <a:ext cx="10972800" cy="4525963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Consider the following relations for a database that keeps track of </a:t>
            </a:r>
            <a:r>
              <a:rPr lang="en-US" sz="2800" dirty="0" smtClean="0"/>
              <a:t>business trips </a:t>
            </a:r>
            <a:r>
              <a:rPr lang="en-US" sz="2800" dirty="0"/>
              <a:t>of salespersons in a sales office:</a:t>
            </a:r>
          </a:p>
          <a:p>
            <a:pPr lvl="1">
              <a:spcAft>
                <a:spcPts val="1200"/>
              </a:spcAft>
            </a:pPr>
            <a:r>
              <a:rPr lang="en-IN" sz="2800" b="1" dirty="0" smtClean="0">
                <a:solidFill>
                  <a:srgbClr val="FF0000"/>
                </a:solidFill>
              </a:rPr>
              <a:t>SALESPERSON</a:t>
            </a:r>
            <a:r>
              <a:rPr lang="en-IN" sz="2800" dirty="0" smtClean="0"/>
              <a:t> (</a:t>
            </a:r>
            <a:r>
              <a:rPr lang="en-IN" sz="2800" dirty="0"/>
              <a:t>Ssn, Name, Start_year, Dept_no)</a:t>
            </a:r>
          </a:p>
          <a:p>
            <a:pPr lvl="1">
              <a:spcAft>
                <a:spcPts val="1200"/>
              </a:spcAft>
            </a:pPr>
            <a:r>
              <a:rPr lang="en-US" sz="2800" b="1" dirty="0" smtClean="0">
                <a:solidFill>
                  <a:srgbClr val="FF0000"/>
                </a:solidFill>
              </a:rPr>
              <a:t>TRIP</a:t>
            </a:r>
            <a:r>
              <a:rPr lang="en-US" sz="2800" dirty="0" smtClean="0"/>
              <a:t> (</a:t>
            </a:r>
            <a:r>
              <a:rPr lang="en-US" sz="2800" dirty="0"/>
              <a:t>Ssn, From_city, To_city, Departure_date, Return_date, Trip_id)</a:t>
            </a:r>
          </a:p>
          <a:p>
            <a:pPr lvl="1">
              <a:spcAft>
                <a:spcPts val="1200"/>
              </a:spcAft>
            </a:pPr>
            <a:r>
              <a:rPr lang="en-IN" sz="2800" b="1" dirty="0" smtClean="0">
                <a:solidFill>
                  <a:srgbClr val="FF0000"/>
                </a:solidFill>
              </a:rPr>
              <a:t>EXPENSE</a:t>
            </a:r>
            <a:r>
              <a:rPr lang="en-IN" sz="2800" dirty="0" smtClean="0"/>
              <a:t> (</a:t>
            </a:r>
            <a:r>
              <a:rPr lang="en-IN" sz="2800" dirty="0"/>
              <a:t>Trip_id, Account#, Amount)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trip can be charged to one or more accounts. </a:t>
            </a:r>
            <a:r>
              <a:rPr lang="en-US" sz="2800" i="1" dirty="0">
                <a:solidFill>
                  <a:srgbClr val="0070C0"/>
                </a:solidFill>
              </a:rPr>
              <a:t>Specify the </a:t>
            </a:r>
            <a:r>
              <a:rPr lang="en-US" sz="2800" i="1" dirty="0" smtClean="0">
                <a:solidFill>
                  <a:srgbClr val="0070C0"/>
                </a:solidFill>
              </a:rPr>
              <a:t>primary keys and foreign </a:t>
            </a:r>
            <a:r>
              <a:rPr lang="en-US" sz="2800" i="1" dirty="0">
                <a:solidFill>
                  <a:srgbClr val="0070C0"/>
                </a:solidFill>
              </a:rPr>
              <a:t>keys </a:t>
            </a:r>
            <a:r>
              <a:rPr lang="en-US" sz="2800" i="1" dirty="0" smtClean="0">
                <a:solidFill>
                  <a:srgbClr val="0070C0"/>
                </a:solidFill>
              </a:rPr>
              <a:t>for this </a:t>
            </a:r>
            <a:r>
              <a:rPr lang="en-US" sz="2800" i="1" dirty="0">
                <a:solidFill>
                  <a:srgbClr val="0070C0"/>
                </a:solidFill>
              </a:rPr>
              <a:t>schema</a:t>
            </a:r>
            <a:r>
              <a:rPr lang="en-US" sz="2800" dirty="0"/>
              <a:t>, stating any assumptions you </a:t>
            </a:r>
            <a:r>
              <a:rPr lang="en-US" sz="2800" dirty="0" smtClean="0"/>
              <a:t>make. Draw the Relational model.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72102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455" y="125730"/>
            <a:ext cx="10515600" cy="1325033"/>
          </a:xfrm>
        </p:spPr>
        <p:txBody>
          <a:bodyPr/>
          <a:lstStyle/>
          <a:p>
            <a:r>
              <a:rPr lang="en-US" altLang="en-US" dirty="0" smtClean="0"/>
              <a:t>Exercise-3: Relational </a:t>
            </a:r>
            <a:r>
              <a:rPr lang="en-US" altLang="en-US" dirty="0"/>
              <a:t>Model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62455" y="1109376"/>
            <a:ext cx="105418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Consider the following relations for a database that keeps track of student enrollment in courses and the books adopted for each course: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STUDENT(SSN, Name, Major, </a:t>
            </a:r>
            <a:r>
              <a:rPr lang="en-US" alt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Bdate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COURSE(Course#, </a:t>
            </a:r>
            <a:r>
              <a:rPr lang="en-US" alt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Cname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Dept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ENROLL(SSN, Course#, Quarter, Grade)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BOOK_ADOPTION(Course#, Quarter, </a:t>
            </a:r>
            <a:r>
              <a:rPr lang="en-US" alt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Book_ISBN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TEXT(</a:t>
            </a:r>
            <a:r>
              <a:rPr lang="en-US" alt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Book_ISBN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Book_Title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Publisher, Author)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Draw a relational schema diagram specifying the foreign keys for this schema.</a:t>
            </a:r>
          </a:p>
        </p:txBody>
      </p:sp>
    </p:spTree>
    <p:extLst>
      <p:ext uri="{BB962C8B-B14F-4D97-AF65-F5344CB8AC3E}">
        <p14:creationId xmlns:p14="http://schemas.microsoft.com/office/powerpoint/2010/main" val="1291527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395287" y="240031"/>
            <a:ext cx="10515600" cy="5857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Agenda</a:t>
            </a:r>
            <a:endParaRPr lang="en-US" altLang="en-US" dirty="0"/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395287" y="1214441"/>
            <a:ext cx="9697403" cy="4525963"/>
          </a:xfrm>
        </p:spPr>
        <p:txBody>
          <a:bodyPr/>
          <a:lstStyle/>
          <a:p>
            <a:pPr marL="457200" indent="-45720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Relational Model Concepts</a:t>
            </a:r>
          </a:p>
          <a:p>
            <a:pPr marL="457200" indent="-45720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Relational Model Constraints and Relational Database Schemas</a:t>
            </a:r>
          </a:p>
          <a:p>
            <a:pPr marL="457200" indent="-45720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Update Operations and Dealing with Constraint Violations</a:t>
            </a:r>
          </a:p>
          <a:p>
            <a:pPr marL="457200" indent="-45720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71310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52425" y="172300"/>
            <a:ext cx="10515600" cy="132503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Update Operations on Relations</a:t>
            </a:r>
          </a:p>
        </p:txBody>
      </p:sp>
      <p:sp>
        <p:nvSpPr>
          <p:cNvPr id="68611" name="Rectangle 1029"/>
          <p:cNvSpPr>
            <a:spLocks noGrp="1" noChangeArrowheads="1"/>
          </p:cNvSpPr>
          <p:nvPr>
            <p:ph idx="1"/>
          </p:nvPr>
        </p:nvSpPr>
        <p:spPr>
          <a:xfrm>
            <a:off x="352425" y="1185865"/>
            <a:ext cx="10972800" cy="4525963"/>
          </a:xfrm>
        </p:spPr>
        <p:txBody>
          <a:bodyPr/>
          <a:lstStyle/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 smtClean="0"/>
              <a:t>INSERT</a:t>
            </a:r>
            <a:r>
              <a:rPr lang="en-US" altLang="en-US" sz="2800" dirty="0" smtClean="0"/>
              <a:t> a tuple</a:t>
            </a:r>
          </a:p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 smtClean="0"/>
              <a:t>DELETE</a:t>
            </a:r>
            <a:r>
              <a:rPr lang="en-US" altLang="en-US" sz="2800" dirty="0" smtClean="0"/>
              <a:t> a tuple</a:t>
            </a:r>
          </a:p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 smtClean="0"/>
              <a:t>MODIFY</a:t>
            </a:r>
            <a:r>
              <a:rPr lang="en-US" altLang="en-US" sz="2800" dirty="0" smtClean="0"/>
              <a:t> a tuple</a:t>
            </a:r>
          </a:p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Integrity constraints should not be violated by the update operations</a:t>
            </a:r>
          </a:p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Several update operations may have to be grouped together</a:t>
            </a:r>
          </a:p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Updates may </a:t>
            </a:r>
            <a:r>
              <a:rPr lang="en-US" altLang="en-US" sz="2800" b="1" dirty="0" smtClean="0"/>
              <a:t>propagate</a:t>
            </a:r>
            <a:r>
              <a:rPr lang="en-US" altLang="en-US" sz="2800" dirty="0" smtClean="0"/>
              <a:t>  to cause other updates automatically. This may be necessary to maintain integrity constraints</a:t>
            </a:r>
          </a:p>
        </p:txBody>
      </p:sp>
    </p:spTree>
    <p:extLst>
      <p:ext uri="{BB962C8B-B14F-4D97-AF65-F5344CB8AC3E}">
        <p14:creationId xmlns:p14="http://schemas.microsoft.com/office/powerpoint/2010/main" val="3198847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>
          <a:xfrm>
            <a:off x="295275" y="154305"/>
            <a:ext cx="10515600" cy="132503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Update Operations on Relations</a:t>
            </a:r>
          </a:p>
        </p:txBody>
      </p:sp>
      <p:sp>
        <p:nvSpPr>
          <p:cNvPr id="70659" name="Rectangle 5"/>
          <p:cNvSpPr>
            <a:spLocks noGrp="1" noChangeArrowheads="1"/>
          </p:cNvSpPr>
          <p:nvPr>
            <p:ph idx="1"/>
          </p:nvPr>
        </p:nvSpPr>
        <p:spPr>
          <a:xfrm>
            <a:off x="295275" y="1143003"/>
            <a:ext cx="10972800" cy="4525963"/>
          </a:xfrm>
        </p:spPr>
        <p:txBody>
          <a:bodyPr/>
          <a:lstStyle/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In case of integrity violation, several actions can be taken: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800" dirty="0" smtClean="0"/>
              <a:t>Cancel the operation that causes the violation (RESTRICT or REJECT option)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800" dirty="0" smtClean="0"/>
              <a:t>Perform the operation but inform the user of the violation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800" dirty="0" smtClean="0"/>
              <a:t>Trigger additional updates so the violation is corrected (CASCADE option, SET NULL option)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800" dirty="0" smtClean="0"/>
              <a:t>Execute a user-specified error-correction routine </a:t>
            </a:r>
          </a:p>
        </p:txBody>
      </p:sp>
    </p:spTree>
    <p:extLst>
      <p:ext uri="{BB962C8B-B14F-4D97-AF65-F5344CB8AC3E}">
        <p14:creationId xmlns:p14="http://schemas.microsoft.com/office/powerpoint/2010/main" val="2184397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>
          <a:xfrm>
            <a:off x="160269" y="142875"/>
            <a:ext cx="10515600" cy="1325033"/>
          </a:xfrm>
        </p:spPr>
        <p:txBody>
          <a:bodyPr/>
          <a:lstStyle/>
          <a:p>
            <a:pPr>
              <a:defRPr/>
            </a:pPr>
            <a:r>
              <a:rPr lang="en-US" dirty="0"/>
              <a:t>Operations on Relations and constraints</a:t>
            </a:r>
          </a:p>
        </p:txBody>
      </p:sp>
      <p:sp>
        <p:nvSpPr>
          <p:cNvPr id="70659" name="Rectangle 5"/>
          <p:cNvSpPr>
            <a:spLocks noGrp="1" noChangeArrowheads="1"/>
          </p:cNvSpPr>
          <p:nvPr>
            <p:ph idx="1"/>
          </p:nvPr>
        </p:nvSpPr>
        <p:spPr>
          <a:xfrm>
            <a:off x="295275" y="1143003"/>
            <a:ext cx="10972800" cy="4525963"/>
          </a:xfrm>
        </p:spPr>
        <p:txBody>
          <a:bodyPr/>
          <a:lstStyle/>
          <a:p>
            <a:pPr indent="0">
              <a:spcBef>
                <a:spcPct val="0"/>
              </a:spcBef>
            </a:pPr>
            <a:r>
              <a:rPr lang="en-US" altLang="en-US" i="1" dirty="0" smtClean="0"/>
              <a:t> Actions </a:t>
            </a:r>
            <a:r>
              <a:rPr lang="en-US" altLang="en-US" i="1" dirty="0"/>
              <a:t>need to be taken when FK is set , on operations like update, insert, and delete</a:t>
            </a:r>
            <a:r>
              <a:rPr lang="en-US" altLang="en-US" i="1" dirty="0">
                <a:solidFill>
                  <a:srgbClr val="C00000"/>
                </a:solidFill>
              </a:rPr>
              <a:t>.</a:t>
            </a:r>
            <a:endParaRPr lang="en-US" altLang="en-US" dirty="0" smtClean="0"/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indent="0">
              <a:spcBef>
                <a:spcPct val="0"/>
              </a:spcBef>
            </a:pPr>
            <a:endParaRPr lang="en-US" altLang="en-US" dirty="0"/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If </a:t>
            </a:r>
            <a:r>
              <a:rPr lang="en-US" altLang="en-US" dirty="0"/>
              <a:t>insert a tuple in R1 where the value for </a:t>
            </a:r>
            <a:r>
              <a:rPr lang="en-US" altLang="en-US" i="1" dirty="0"/>
              <a:t>c</a:t>
            </a:r>
            <a:r>
              <a:rPr lang="en-US" altLang="en-US" dirty="0"/>
              <a:t> is not in </a:t>
            </a:r>
            <a:r>
              <a:rPr lang="en-US" altLang="en-US" i="1" dirty="0"/>
              <a:t>p</a:t>
            </a:r>
            <a:r>
              <a:rPr lang="en-US" altLang="en-US" dirty="0"/>
              <a:t> of R2, then don’t allow.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What if a tuple in R2 is deleted: </a:t>
            </a:r>
          </a:p>
          <a:p>
            <a:pPr marL="6858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dirty="0"/>
              <a:t>	</a:t>
            </a:r>
            <a:r>
              <a:rPr lang="en-US" altLang="en-US" dirty="0" smtClean="0"/>
              <a:t>Cascade</a:t>
            </a:r>
            <a:r>
              <a:rPr lang="en-US" altLang="en-US" dirty="0"/>
              <a:t>, don’t allow, set to default, set to null.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What if update on R2’s p happens:</a:t>
            </a:r>
          </a:p>
          <a:p>
            <a:pPr marL="6858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dirty="0"/>
              <a:t>	</a:t>
            </a:r>
            <a:r>
              <a:rPr lang="en-US" altLang="en-US" dirty="0" smtClean="0"/>
              <a:t>Cascade</a:t>
            </a:r>
            <a:r>
              <a:rPr lang="en-US" altLang="en-US" dirty="0"/>
              <a:t>, don’t allow, set to default, set to null.</a:t>
            </a:r>
          </a:p>
          <a:p>
            <a:pPr>
              <a:spcBef>
                <a:spcPct val="0"/>
              </a:spcBef>
            </a:pPr>
            <a:endParaRPr lang="en-IN" altLang="en-US" dirty="0"/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03920"/>
              </p:ext>
            </p:extLst>
          </p:nvPr>
        </p:nvGraphicFramePr>
        <p:xfrm>
          <a:off x="3170169" y="1607928"/>
          <a:ext cx="44958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Picture" r:id="rId4" imgW="3108059" imgH="1274766" progId="Word.Picture.8">
                  <p:embed/>
                </p:oleObj>
              </mc:Choice>
              <mc:Fallback>
                <p:oleObj name="Picture" r:id="rId4" imgW="3108059" imgH="127476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169" y="1607928"/>
                        <a:ext cx="449580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77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29" y="275170"/>
            <a:ext cx="10515600" cy="1325033"/>
          </a:xfrm>
        </p:spPr>
        <p:txBody>
          <a:bodyPr/>
          <a:lstStyle/>
          <a:p>
            <a:pPr>
              <a:defRPr/>
            </a:pPr>
            <a:r>
              <a:rPr lang="en-US" dirty="0"/>
              <a:t>Operations on Relations and constraints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35262"/>
              </p:ext>
            </p:extLst>
          </p:nvPr>
        </p:nvGraphicFramePr>
        <p:xfrm>
          <a:off x="1721068" y="1300655"/>
          <a:ext cx="8999141" cy="3237055"/>
        </p:xfrm>
        <a:graphic>
          <a:graphicData uri="http://schemas.openxmlformats.org/drawingml/2006/table">
            <a:tbl>
              <a:tblPr/>
              <a:tblGrid>
                <a:gridCol w="26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1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1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</a:tabLst>
                      </a:pPr>
                      <a:r>
                        <a:rPr lang="en-US" sz="2800" b="1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Operation on relations</a:t>
                      </a:r>
                      <a:endParaRPr lang="en-US" sz="2800" dirty="0"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tabLst>
                          <a:tab pos="274320" algn="l"/>
                        </a:tabLst>
                      </a:pPr>
                      <a:r>
                        <a:rPr lang="en-US" sz="2800" b="1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Constraints need to be taken care</a:t>
                      </a:r>
                      <a:endParaRPr lang="en-US" sz="2800" dirty="0"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2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tabLst>
                          <a:tab pos="274320" algn="l"/>
                        </a:tabLst>
                      </a:pPr>
                      <a:r>
                        <a:rPr lang="en-US" sz="24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Insert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tabLst>
                          <a:tab pos="274320" algn="l"/>
                        </a:tabLst>
                      </a:pPr>
                      <a:r>
                        <a:rPr lang="en-US" sz="24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Null, Not Null, PK, unique, FK, </a:t>
                      </a:r>
                      <a:r>
                        <a:rPr lang="en-US" sz="2400" dirty="0" smtClean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format,</a:t>
                      </a:r>
                      <a:r>
                        <a:rPr lang="en-US" sz="2400" baseline="0" dirty="0" smtClean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Domain</a:t>
                      </a:r>
                      <a:endParaRPr lang="en-US" sz="2400" dirty="0"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tabLst>
                          <a:tab pos="274320" algn="l"/>
                        </a:tabLst>
                      </a:pPr>
                      <a:r>
                        <a:rPr lang="en-US" sz="24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Delete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tabLst>
                          <a:tab pos="274320" algn="l"/>
                        </a:tabLst>
                      </a:pPr>
                      <a:r>
                        <a:rPr lang="en-US" sz="24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32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tabLst>
                          <a:tab pos="274320" algn="l"/>
                        </a:tabLst>
                      </a:pPr>
                      <a:r>
                        <a:rPr lang="en-US" sz="24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Update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tabLst>
                          <a:tab pos="274320" algn="l"/>
                        </a:tabLst>
                      </a:pPr>
                      <a:r>
                        <a:rPr lang="en-US" sz="2400" dirty="0"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Null, Not Null, PK, unique, FK, domain, and Semantic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474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205871295"/>
              </p:ext>
            </p:extLst>
          </p:nvPr>
        </p:nvGraphicFramePr>
        <p:xfrm>
          <a:off x="689551" y="1333263"/>
          <a:ext cx="4376121" cy="291204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7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SSN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ENAME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AGE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DNo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Kiran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28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105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Gopu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32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4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121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Ahmed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29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136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John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28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138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Mike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6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143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Ali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38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307578"/>
              </p:ext>
            </p:extLst>
          </p:nvPr>
        </p:nvGraphicFramePr>
        <p:xfrm>
          <a:off x="5364896" y="1488965"/>
          <a:ext cx="3356485" cy="175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7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DNo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0" marB="457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DNAME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0" marB="457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DLOC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0" marB="4570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0" marB="457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Payroll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0" marB="457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0" marB="4570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7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0" marB="457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0" marB="457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Hyd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0" marB="4570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7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0" marB="457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Acct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0" marB="4570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Bgl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0" marB="4570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300032" y="1017832"/>
            <a:ext cx="17431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</a:t>
            </a:r>
            <a:endParaRPr lang="en-US" alt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403009" y="4350528"/>
            <a:ext cx="4968027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IN" sz="1800" b="1" dirty="0" smtClean="0"/>
              <a:t>Op	: Care for constraints.</a:t>
            </a:r>
          </a:p>
          <a:p>
            <a:pPr>
              <a:buNone/>
            </a:pPr>
            <a:r>
              <a:rPr lang="en-IN" sz="1800" dirty="0" smtClean="0"/>
              <a:t>Insert</a:t>
            </a:r>
            <a:r>
              <a:rPr lang="en-IN" sz="1800" dirty="0"/>
              <a:t>	</a:t>
            </a:r>
            <a:r>
              <a:rPr lang="en-IN" sz="1800" dirty="0" smtClean="0"/>
              <a:t>: PK</a:t>
            </a:r>
            <a:r>
              <a:rPr lang="en-IN" sz="1800" dirty="0"/>
              <a:t>, Unique, null, </a:t>
            </a:r>
            <a:r>
              <a:rPr lang="en-IN" sz="1800" dirty="0" smtClean="0"/>
              <a:t>not null</a:t>
            </a:r>
            <a:r>
              <a:rPr lang="en-IN" sz="1800" dirty="0"/>
              <a:t>, format</a:t>
            </a:r>
          </a:p>
          <a:p>
            <a:pPr>
              <a:buNone/>
            </a:pPr>
            <a:r>
              <a:rPr lang="en-IN" sz="1800" dirty="0"/>
              <a:t>Update	</a:t>
            </a:r>
            <a:r>
              <a:rPr lang="en-IN" sz="1800" dirty="0" smtClean="0"/>
              <a:t>: PK</a:t>
            </a:r>
            <a:r>
              <a:rPr lang="en-IN" sz="1800" dirty="0"/>
              <a:t>, Unique, null, </a:t>
            </a:r>
            <a:r>
              <a:rPr lang="en-IN" sz="1800" dirty="0" smtClean="0"/>
              <a:t>not null</a:t>
            </a:r>
            <a:r>
              <a:rPr lang="en-IN" sz="1800" dirty="0"/>
              <a:t>, format, FK</a:t>
            </a:r>
          </a:p>
          <a:p>
            <a:pPr>
              <a:buNone/>
            </a:pPr>
            <a:r>
              <a:rPr lang="en-IN" sz="1800" dirty="0"/>
              <a:t>Delete	</a:t>
            </a:r>
            <a:r>
              <a:rPr lang="en-IN" sz="1800" dirty="0" smtClean="0"/>
              <a:t>: FK</a:t>
            </a:r>
            <a:endParaRPr lang="en-IN" sz="180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365125" y="-47955"/>
            <a:ext cx="943829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spc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Operations on Relations and constraints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5125" y="4350528"/>
            <a:ext cx="4999771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b="1" dirty="0"/>
              <a:t>Op	: Care for constraints.</a:t>
            </a:r>
          </a:p>
          <a:p>
            <a:pPr>
              <a:lnSpc>
                <a:spcPct val="115000"/>
              </a:lnSpc>
            </a:pP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Insert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:PK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Unique, null, </a:t>
            </a: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not null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format, FK</a:t>
            </a:r>
          </a:p>
          <a:p>
            <a:pPr>
              <a:lnSpc>
                <a:spcPct val="115000"/>
              </a:lnSpc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Update	</a:t>
            </a: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:PK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Unique, null, </a:t>
            </a: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not null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format, FK</a:t>
            </a:r>
          </a:p>
          <a:p>
            <a:pPr>
              <a:lnSpc>
                <a:spcPct val="115000"/>
              </a:lnSpc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Delete	</a:t>
            </a: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:No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care</a:t>
            </a:r>
            <a:endParaRPr lang="en-IN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689550" y="904874"/>
            <a:ext cx="14425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endParaRPr lang="en-US" alt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4789170" y="1575232"/>
            <a:ext cx="845820" cy="160639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67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80988" y="206590"/>
            <a:ext cx="10515600" cy="132503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Possible violations for each operation</a:t>
            </a:r>
          </a:p>
        </p:txBody>
      </p:sp>
      <p:sp>
        <p:nvSpPr>
          <p:cNvPr id="72707" name="Rectangle 1027"/>
          <p:cNvSpPr>
            <a:spLocks noGrp="1" noChangeArrowheads="1"/>
          </p:cNvSpPr>
          <p:nvPr>
            <p:ph idx="1"/>
          </p:nvPr>
        </p:nvSpPr>
        <p:spPr>
          <a:xfrm>
            <a:off x="280988" y="1042990"/>
            <a:ext cx="7034212" cy="526637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C00000"/>
                </a:solidFill>
              </a:rPr>
              <a:t>INSERT</a:t>
            </a:r>
            <a:r>
              <a:rPr lang="en-US" altLang="en-US" dirty="0"/>
              <a:t> may violate any of the constraints:</a:t>
            </a:r>
          </a:p>
          <a:p>
            <a:pPr lvl="1" eaLnBrk="1" hangingPunct="1"/>
            <a:r>
              <a:rPr lang="en-US" altLang="en-US" sz="2000" b="1" dirty="0"/>
              <a:t>Domain constraint:</a:t>
            </a:r>
          </a:p>
          <a:p>
            <a:pPr lvl="2" eaLnBrk="1" hangingPunct="1"/>
            <a:r>
              <a:rPr lang="en-US" altLang="en-US" sz="2000" dirty="0"/>
              <a:t>if one of the attribute values provided for the new tuple is not of the specified attribute domain</a:t>
            </a:r>
          </a:p>
          <a:p>
            <a:pPr lvl="1" eaLnBrk="1" hangingPunct="1"/>
            <a:r>
              <a:rPr lang="en-US" altLang="en-US" sz="2000" b="1" dirty="0"/>
              <a:t>Key constraint:</a:t>
            </a:r>
          </a:p>
          <a:p>
            <a:pPr lvl="2" eaLnBrk="1" hangingPunct="1"/>
            <a:r>
              <a:rPr lang="en-US" altLang="en-US" sz="2000" dirty="0"/>
              <a:t>if the value of a key attribute in the new tuple already exists in another tuple in the relation</a:t>
            </a:r>
          </a:p>
          <a:p>
            <a:pPr lvl="1" eaLnBrk="1" hangingPunct="1"/>
            <a:r>
              <a:rPr lang="en-US" altLang="en-US" sz="2000" b="1" dirty="0"/>
              <a:t>Referential integrity:</a:t>
            </a:r>
          </a:p>
          <a:p>
            <a:pPr lvl="2" eaLnBrk="1" hangingPunct="1"/>
            <a:r>
              <a:rPr lang="en-US" altLang="en-US" sz="2000" dirty="0"/>
              <a:t>if a foreign key value in the new tuple references a primary key value that does not exist in the referenced relation</a:t>
            </a:r>
          </a:p>
          <a:p>
            <a:pPr lvl="1" eaLnBrk="1" hangingPunct="1"/>
            <a:r>
              <a:rPr lang="en-US" altLang="en-US" sz="2000" b="1" dirty="0"/>
              <a:t>Entity integrity:</a:t>
            </a:r>
          </a:p>
          <a:p>
            <a:pPr lvl="2" eaLnBrk="1" hangingPunct="1"/>
            <a:r>
              <a:rPr lang="en-US" altLang="en-US" sz="2000" dirty="0"/>
              <a:t>if the primary key value is null in the new tuple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307" y="894399"/>
            <a:ext cx="4817714" cy="20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1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75170"/>
            <a:ext cx="10515600" cy="132503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Possible violations for each operation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33351" y="937686"/>
            <a:ext cx="7397115" cy="5146354"/>
          </a:xfrm>
        </p:spPr>
        <p:txBody>
          <a:bodyPr/>
          <a:lstStyle/>
          <a:p>
            <a:pPr marL="342900" indent="-3429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C00000"/>
                </a:solidFill>
              </a:rPr>
              <a:t>DELETE</a:t>
            </a:r>
            <a:r>
              <a:rPr lang="en-US" altLang="en-US" sz="2800" dirty="0"/>
              <a:t> may violate only referential integrity:</a:t>
            </a:r>
          </a:p>
          <a:p>
            <a:pPr lvl="1" algn="just" eaLnBrk="1" hangingPunct="1">
              <a:spcAft>
                <a:spcPts val="1200"/>
              </a:spcAft>
            </a:pPr>
            <a:r>
              <a:rPr lang="en-US" altLang="en-US" dirty="0"/>
              <a:t>If the primary key value of the tuple being deleted is referenced from other tuples in the database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Can be remedied by several actions: </a:t>
            </a:r>
            <a:r>
              <a:rPr lang="en-US" altLang="en-US" dirty="0" smtClean="0"/>
              <a:t>            RESTRICT</a:t>
            </a:r>
            <a:r>
              <a:rPr lang="en-US" altLang="en-US" dirty="0"/>
              <a:t>, CASCADE, SET NULL</a:t>
            </a:r>
          </a:p>
          <a:p>
            <a:pPr lvl="3" algn="just" eaLnBrk="1" hangingPunct="1">
              <a:spcAft>
                <a:spcPts val="0"/>
              </a:spcAft>
            </a:pPr>
            <a:r>
              <a:rPr lang="en-US" altLang="en-US" sz="2000" dirty="0"/>
              <a:t>RESTRICT option: reject the deletion</a:t>
            </a:r>
          </a:p>
          <a:p>
            <a:pPr lvl="3" algn="just" eaLnBrk="1" hangingPunct="1">
              <a:spcAft>
                <a:spcPts val="0"/>
              </a:spcAft>
            </a:pPr>
            <a:r>
              <a:rPr lang="en-US" altLang="en-US" sz="2000" dirty="0"/>
              <a:t>CASCADE option: propagate the new primary key value into the foreign keys of the referencing tuples</a:t>
            </a:r>
          </a:p>
          <a:p>
            <a:pPr lvl="3" algn="just" eaLnBrk="1" hangingPunct="1">
              <a:spcAft>
                <a:spcPts val="0"/>
              </a:spcAft>
            </a:pPr>
            <a:r>
              <a:rPr lang="en-US" altLang="en-US" sz="2000" dirty="0"/>
              <a:t>SET NULL option: set the foreign keys of the referencing tuples to NULL</a:t>
            </a:r>
          </a:p>
          <a:p>
            <a:pPr lvl="1" algn="just" eaLnBrk="1" hangingPunct="1">
              <a:spcAft>
                <a:spcPts val="1200"/>
              </a:spcAft>
            </a:pPr>
            <a:r>
              <a:rPr lang="en-US" altLang="en-US" dirty="0"/>
              <a:t>One of the above options must be specified during database design for each foreign key constraint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389" y="1824726"/>
            <a:ext cx="4817714" cy="20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01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23862" y="252310"/>
            <a:ext cx="10515600" cy="132503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Possible violations for each operation</a:t>
            </a:r>
          </a:p>
        </p:txBody>
      </p:sp>
      <p:sp>
        <p:nvSpPr>
          <p:cNvPr id="74755" name="Rectangle 1027"/>
          <p:cNvSpPr>
            <a:spLocks noGrp="1" noChangeArrowheads="1"/>
          </p:cNvSpPr>
          <p:nvPr>
            <p:ph idx="1"/>
          </p:nvPr>
        </p:nvSpPr>
        <p:spPr>
          <a:xfrm>
            <a:off x="423862" y="1257303"/>
            <a:ext cx="10972800" cy="5017767"/>
          </a:xfrm>
        </p:spPr>
        <p:txBody>
          <a:bodyPr/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C00000"/>
                </a:solidFill>
              </a:rPr>
              <a:t>UPDATE</a:t>
            </a:r>
            <a:r>
              <a:rPr lang="en-US" altLang="en-US" sz="2800" dirty="0"/>
              <a:t> may violate domain constraint and NOT NULL  constraint on an attribute being modified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Any of the other constraints may also be violated, depending on the attribute being updated:</a:t>
            </a:r>
          </a:p>
          <a:p>
            <a:pPr lvl="1" algn="just" eaLnBrk="1" hangingPunct="1"/>
            <a:r>
              <a:rPr lang="en-US" altLang="en-US" dirty="0"/>
              <a:t>Updating the primary key (PK):</a:t>
            </a:r>
          </a:p>
          <a:p>
            <a:pPr lvl="2" algn="just" eaLnBrk="1" hangingPunct="1"/>
            <a:r>
              <a:rPr lang="en-US" altLang="en-US" dirty="0"/>
              <a:t>Similar to a DELETE followed by an INSERT</a:t>
            </a:r>
          </a:p>
          <a:p>
            <a:pPr lvl="2" algn="just" eaLnBrk="1" hangingPunct="1"/>
            <a:r>
              <a:rPr lang="en-US" altLang="en-US" dirty="0"/>
              <a:t>Need to specify similar options to DELETE</a:t>
            </a:r>
          </a:p>
          <a:p>
            <a:pPr lvl="1" algn="just" eaLnBrk="1" hangingPunct="1"/>
            <a:r>
              <a:rPr lang="en-US" altLang="en-US" dirty="0"/>
              <a:t>Updating a foreign key (FK):</a:t>
            </a:r>
          </a:p>
          <a:p>
            <a:pPr lvl="2" algn="just" eaLnBrk="1" hangingPunct="1"/>
            <a:r>
              <a:rPr lang="en-US" altLang="en-US" dirty="0"/>
              <a:t>May violate referential integrity</a:t>
            </a:r>
          </a:p>
          <a:p>
            <a:pPr lvl="1" algn="just" eaLnBrk="1" hangingPunct="1"/>
            <a:r>
              <a:rPr lang="en-US" altLang="en-US" dirty="0"/>
              <a:t>Updating an ordinary attribute (neither PK nor FK):</a:t>
            </a:r>
          </a:p>
          <a:p>
            <a:pPr lvl="2" algn="just" eaLnBrk="1" hangingPunct="1"/>
            <a:r>
              <a:rPr lang="en-US" altLang="en-US" dirty="0"/>
              <a:t>Can only violate domain constraints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207" y="2757488"/>
            <a:ext cx="4817714" cy="20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89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44" y="275170"/>
            <a:ext cx="10515600" cy="1325033"/>
          </a:xfrm>
        </p:spPr>
        <p:txBody>
          <a:bodyPr/>
          <a:lstStyle/>
          <a:p>
            <a:r>
              <a:rPr lang="en-US" dirty="0" smtClean="0"/>
              <a:t>Exercise-4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8716"/>
            <a:ext cx="10972800" cy="50434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Suppose that each of the following Update operations is applied directly to the database state shown below. Discuss </a:t>
            </a:r>
            <a:r>
              <a:rPr lang="en-US" i="1" dirty="0"/>
              <a:t>all </a:t>
            </a:r>
            <a:r>
              <a:rPr lang="en-US" dirty="0"/>
              <a:t>integrity constraints violated by each operation, if any, and the different ways of enforcing these constraints.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Insert &lt;‘Robert’, ‘F’, ‘Scott’, ‘943775543’, ‘1972-06-21’, ‘2365 Newcastle Rd, </a:t>
            </a:r>
            <a:r>
              <a:rPr lang="en-US" sz="2000" dirty="0"/>
              <a:t>Bellaire, TX’, M, 58000, ‘888665555’, 1&gt; into EMPLOYEE.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Delete the EMPLOYEE tuple with </a:t>
            </a:r>
            <a:r>
              <a:rPr lang="en-US" sz="2000" dirty="0" err="1"/>
              <a:t>Ssn</a:t>
            </a:r>
            <a:r>
              <a:rPr lang="en-US" sz="2000" dirty="0"/>
              <a:t> = ‘123456789’.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77" y="2453749"/>
            <a:ext cx="6350000" cy="2254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490" y="2609874"/>
            <a:ext cx="2247092" cy="19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51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69" y="185737"/>
            <a:ext cx="10515600" cy="1325033"/>
          </a:xfrm>
        </p:spPr>
        <p:txBody>
          <a:bodyPr/>
          <a:lstStyle/>
          <a:p>
            <a:r>
              <a:rPr lang="en-US" dirty="0" smtClean="0"/>
              <a:t>Exercise-5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38" y="1075057"/>
            <a:ext cx="10337731" cy="4525963"/>
          </a:xfrm>
        </p:spPr>
        <p:txBody>
          <a:bodyPr/>
          <a:lstStyle/>
          <a:p>
            <a:r>
              <a:rPr lang="en-US" dirty="0"/>
              <a:t>Suppose that each of the following Update operations is applied directly to the database state shown below. Discuss </a:t>
            </a:r>
            <a:r>
              <a:rPr lang="en-US" i="1" dirty="0"/>
              <a:t>all </a:t>
            </a:r>
            <a:r>
              <a:rPr lang="en-US" dirty="0"/>
              <a:t>integrity constraints violated by each operation, if any, and the different ways of enforcing these constraints.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 smtClean="0"/>
          </a:p>
          <a:p>
            <a:r>
              <a:rPr lang="en-IN" dirty="0" smtClean="0"/>
              <a:t>Insert </a:t>
            </a:r>
            <a:r>
              <a:rPr lang="en-IN" dirty="0"/>
              <a:t>&lt;‘ProductA’, 4, ‘Bellaire’, 2&gt; into PROJECT.</a:t>
            </a:r>
          </a:p>
          <a:p>
            <a:r>
              <a:rPr lang="en-US" dirty="0" smtClean="0"/>
              <a:t>Insert </a:t>
            </a:r>
            <a:r>
              <a:rPr lang="en-US" dirty="0"/>
              <a:t>&lt;‘Production’, 4, ‘943775543’, ‘2007-10-01’&gt; into DEPARTMENT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2" y="2400090"/>
            <a:ext cx="3290887" cy="1864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583" y="2400090"/>
            <a:ext cx="4419600" cy="13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87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Relational Model Concepts</a:t>
            </a:r>
            <a:endParaRPr lang="en-US" altLang="en-US" dirty="0" smtClean="0"/>
          </a:p>
        </p:txBody>
      </p:sp>
      <p:sp>
        <p:nvSpPr>
          <p:cNvPr id="29699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600203"/>
            <a:ext cx="9883140" cy="4525963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The relational Model of Data is based on the concept of a Relation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A Relation is a mathematical concept based on the ideas of sets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The model was first proposed by Dr. </a:t>
            </a:r>
            <a:r>
              <a:rPr lang="en-US" altLang="en-US" sz="2800" dirty="0" err="1" smtClean="0"/>
              <a:t>E.F</a:t>
            </a:r>
            <a:r>
              <a:rPr lang="en-US" altLang="en-US" sz="2800" dirty="0" smtClean="0"/>
              <a:t>. </a:t>
            </a:r>
            <a:r>
              <a:rPr lang="en-US" altLang="en-US" sz="2800" dirty="0" err="1" smtClean="0"/>
              <a:t>Codd</a:t>
            </a:r>
            <a:r>
              <a:rPr lang="en-US" altLang="en-US" sz="2800" dirty="0" smtClean="0"/>
              <a:t> of IBM Research in 1970</a:t>
            </a:r>
            <a:endParaRPr lang="en-US" altLang="en-US" sz="2800" dirty="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124200" y="11334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6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44" y="107952"/>
            <a:ext cx="10515600" cy="1325033"/>
          </a:xfrm>
        </p:spPr>
        <p:txBody>
          <a:bodyPr/>
          <a:lstStyle/>
          <a:p>
            <a:r>
              <a:rPr lang="en-US" dirty="0" smtClean="0"/>
              <a:t>Exercise-6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171578"/>
            <a:ext cx="10071735" cy="4943472"/>
          </a:xfrm>
        </p:spPr>
        <p:txBody>
          <a:bodyPr/>
          <a:lstStyle/>
          <a:p>
            <a:r>
              <a:rPr lang="en-US" dirty="0"/>
              <a:t>Suppose that each of the following Update operations is applied directly to the database state shown below. Discuss </a:t>
            </a:r>
            <a:r>
              <a:rPr lang="en-US" i="1" dirty="0"/>
              <a:t>all </a:t>
            </a:r>
            <a:r>
              <a:rPr lang="en-US" dirty="0"/>
              <a:t>integrity constraints violated by each operation, if any, and the different ways of enforcing these constraints.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Insert </a:t>
            </a:r>
            <a:r>
              <a:rPr lang="en-US" dirty="0"/>
              <a:t>&lt;‘677678989’, NULL, ‘40.0’&gt; into WORKS_ON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38" y="2646568"/>
            <a:ext cx="2362200" cy="2033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724" y="2646568"/>
            <a:ext cx="6350000" cy="22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81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44" y="153196"/>
            <a:ext cx="10515600" cy="1325033"/>
          </a:xfrm>
        </p:spPr>
        <p:txBody>
          <a:bodyPr/>
          <a:lstStyle/>
          <a:p>
            <a:r>
              <a:rPr lang="en-US" dirty="0" smtClean="0"/>
              <a:t>Exercise-7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5865"/>
            <a:ext cx="10972800" cy="4525963"/>
          </a:xfrm>
        </p:spPr>
        <p:txBody>
          <a:bodyPr/>
          <a:lstStyle/>
          <a:p>
            <a:r>
              <a:rPr lang="en-US" dirty="0"/>
              <a:t>Suppose that each of the following Update operations is applied directly to the database state shown below. Discuss </a:t>
            </a:r>
            <a:r>
              <a:rPr lang="en-US" i="1" dirty="0"/>
              <a:t>all </a:t>
            </a:r>
            <a:r>
              <a:rPr lang="en-US" dirty="0"/>
              <a:t>integrity constraints violated by each operation, if any, and the different ways of enforcing these constraints.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Insert &lt;‘453453453’, ‘John’, ‘M’, ‘1990-12-12’, ‘spouse’&gt; into DEPENDENT</a:t>
            </a:r>
            <a:r>
              <a:rPr lang="en-US" dirty="0" smtClean="0"/>
              <a:t>.</a:t>
            </a:r>
          </a:p>
          <a:p>
            <a:r>
              <a:rPr lang="en-US" dirty="0"/>
              <a:t>Delete the WORKS_ON tuples with </a:t>
            </a:r>
            <a:r>
              <a:rPr lang="en-US" dirty="0" err="1"/>
              <a:t>Essn</a:t>
            </a:r>
            <a:r>
              <a:rPr lang="en-US" dirty="0"/>
              <a:t> = ‘333445555’.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696" y="2525744"/>
            <a:ext cx="3810000" cy="1846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48" y="2432203"/>
            <a:ext cx="2362200" cy="20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79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252584"/>
            <a:ext cx="10515600" cy="1325033"/>
          </a:xfrm>
        </p:spPr>
        <p:txBody>
          <a:bodyPr/>
          <a:lstStyle/>
          <a:p>
            <a:r>
              <a:rPr lang="en-US" dirty="0" smtClean="0"/>
              <a:t>Exercise-8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90" y="1194385"/>
            <a:ext cx="10552044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Suppose that each of the following Update operations is applied directly to the database state shown below. Discuss </a:t>
            </a:r>
            <a:r>
              <a:rPr lang="en-US" i="1" dirty="0"/>
              <a:t>all </a:t>
            </a:r>
            <a:r>
              <a:rPr lang="en-US" dirty="0"/>
              <a:t>integrity constraints violated by each operation, if any, and the different ways of enforcing these constraints.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Delete the PROJECT tuple with </a:t>
            </a:r>
            <a:r>
              <a:rPr lang="en-US" dirty="0" err="1"/>
              <a:t>Pname</a:t>
            </a:r>
            <a:r>
              <a:rPr lang="en-US" dirty="0"/>
              <a:t> = ‘</a:t>
            </a:r>
            <a:r>
              <a:rPr lang="en-US" dirty="0" err="1"/>
              <a:t>ProductX</a:t>
            </a:r>
            <a:r>
              <a:rPr lang="en-US" dirty="0"/>
              <a:t>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Modify the </a:t>
            </a:r>
            <a:r>
              <a:rPr lang="en-US" dirty="0" err="1"/>
              <a:t>Mgr_ssn</a:t>
            </a:r>
            <a:r>
              <a:rPr lang="en-US" dirty="0"/>
              <a:t> and </a:t>
            </a:r>
            <a:r>
              <a:rPr lang="en-US" dirty="0" err="1"/>
              <a:t>Mgr_start_date</a:t>
            </a:r>
            <a:r>
              <a:rPr lang="en-US" dirty="0"/>
              <a:t> of the DEPARTMENT tuple with </a:t>
            </a:r>
            <a:r>
              <a:rPr lang="en-US" dirty="0" err="1"/>
              <a:t>Dnumber</a:t>
            </a:r>
            <a:r>
              <a:rPr lang="en-US" dirty="0"/>
              <a:t> = 5 to ‘123456789’ and ‘2007-10-01’, respectively.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0318" y="2525186"/>
            <a:ext cx="3290887" cy="1864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0920" y="2804472"/>
            <a:ext cx="4419600" cy="13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0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69" y="231343"/>
            <a:ext cx="10515600" cy="1325033"/>
          </a:xfrm>
        </p:spPr>
        <p:txBody>
          <a:bodyPr/>
          <a:lstStyle/>
          <a:p>
            <a:r>
              <a:rPr lang="en-US" dirty="0" smtClean="0"/>
              <a:t>Exercise-9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988" y="1256068"/>
            <a:ext cx="10183881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Suppose that each of the following Update operations is applied directly to the database state shown below. Discuss </a:t>
            </a:r>
            <a:r>
              <a:rPr lang="en-US" i="1" dirty="0"/>
              <a:t>all </a:t>
            </a:r>
            <a:r>
              <a:rPr lang="en-US" dirty="0"/>
              <a:t>integrity constraints violated by each operation, if any, and the different ways of enforcing these constraints.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Modify the </a:t>
            </a:r>
            <a:r>
              <a:rPr lang="en-US" dirty="0" err="1"/>
              <a:t>Super_ssn</a:t>
            </a:r>
            <a:r>
              <a:rPr lang="en-US" dirty="0"/>
              <a:t> attribute of the EMPLOYEE tuple with </a:t>
            </a:r>
            <a:r>
              <a:rPr lang="en-US" dirty="0" err="1"/>
              <a:t>Ssn</a:t>
            </a:r>
            <a:r>
              <a:rPr lang="en-US" dirty="0"/>
              <a:t> =</a:t>
            </a:r>
            <a:r>
              <a:rPr lang="en-IN" dirty="0"/>
              <a:t>‘999887777’ to ‘943775543’.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Modify the Hours attribute of the WORKS_ON tuple with </a:t>
            </a:r>
            <a:r>
              <a:rPr lang="en-US" dirty="0" err="1"/>
              <a:t>Essn</a:t>
            </a:r>
            <a:r>
              <a:rPr lang="en-US" dirty="0"/>
              <a:t> =‘999887777’ and </a:t>
            </a:r>
            <a:r>
              <a:rPr lang="en-US" dirty="0" err="1"/>
              <a:t>Pno</a:t>
            </a:r>
            <a:r>
              <a:rPr lang="en-US" dirty="0"/>
              <a:t> = 10 to ‘5.0’.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26" y="2391601"/>
            <a:ext cx="6350000" cy="2254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779" y="2502407"/>
            <a:ext cx="2362200" cy="20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83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69" y="231343"/>
            <a:ext cx="10515600" cy="1325033"/>
          </a:xfrm>
        </p:spPr>
        <p:txBody>
          <a:bodyPr/>
          <a:lstStyle/>
          <a:p>
            <a:r>
              <a:rPr lang="en-US" dirty="0" smtClean="0"/>
              <a:t>Exercise-10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69" y="1256069"/>
            <a:ext cx="109728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7669" y="1003790"/>
            <a:ext cx="5791200" cy="26654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9156" y="3843040"/>
            <a:ext cx="100610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Give an example of an attribute (or set of attributes) that you can deduce is not a candidate key, based on this instance being legal.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Is there any example of an attribute (or set of attributes) that you can deduce is a candidate key, based on this instance being legal?</a:t>
            </a:r>
            <a:endParaRPr lang="en-IN" alt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55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57" y="128588"/>
            <a:ext cx="10515600" cy="132503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85853"/>
            <a:ext cx="10171747" cy="4525963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dirty="0"/>
              <a:t>Presented Relational Model Concepts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200" dirty="0"/>
              <a:t>Definitions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200" dirty="0"/>
              <a:t>Characteristics of relations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Discussed Relational Model Constraints and Relational Database Schemas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200" dirty="0"/>
              <a:t>Domain constraints’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200" dirty="0"/>
              <a:t>Key constraints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200" dirty="0"/>
              <a:t>Entity integrity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200" dirty="0"/>
              <a:t>Referential integrity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Described the Relational Update Operations and Dealing with Constraint Violations</a:t>
            </a:r>
          </a:p>
          <a:p>
            <a:pPr eaLnBrk="1" hangingPunct="1">
              <a:spcAft>
                <a:spcPts val="600"/>
              </a:spcAf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5442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Relational Model Characteristics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5441" y="1159862"/>
            <a:ext cx="992872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Using this representational (or implementation) model we represent a database as collection of relations.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The notion of relation here is different from the notion of relationship used in ER modeling.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Relation is the main construct for representing data in relational model</a:t>
            </a:r>
            <a:r>
              <a:rPr lang="en-US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Every relation consists of a relation schema and Relation instance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" charset="0"/>
                <a:cs typeface="Arial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93534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37210" y="985729"/>
            <a:ext cx="10287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Relation </a:t>
            </a: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Schema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denoted by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number of columns in a relation is known as its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degree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arity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’.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relation of degree seven, which stores information about university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students, would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contain seven attributes describing 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student.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STUDENT(Name, 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Ssn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Home_phone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Address, 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Office_phone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Age, 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the data type of each attribute, the definition is sometimes written as: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STUDENT(Name: string, 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Ssn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string, 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Home_phone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string, Address: </a:t>
            </a:r>
            <a:r>
              <a:rPr lang="en-US" sz="2400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string,Office_phone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string, Age: integer, 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real)</a:t>
            </a: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783862"/>
              </p:ext>
            </p:extLst>
          </p:nvPr>
        </p:nvGraphicFramePr>
        <p:xfrm>
          <a:off x="5615151" y="1159151"/>
          <a:ext cx="3124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Picture" r:id="rId4" imgW="2321189" imgH="580028" progId="Word.Picture.8">
                  <p:embed/>
                </p:oleObj>
              </mc:Choice>
              <mc:Fallback>
                <p:oleObj name="Picture" r:id="rId4" imgW="2321189" imgH="58002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151" y="1159151"/>
                        <a:ext cx="31242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Relational Model Characteristics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33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Relational Model 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31" y="1808274"/>
            <a:ext cx="10082796" cy="306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262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28650" y="985729"/>
            <a:ext cx="1113242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r>
              <a:rPr lang="en-US" sz="2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Relation instance or Relation State (r) of R </a:t>
            </a:r>
            <a:r>
              <a:rPr lang="en-US" sz="2400" dirty="0">
                <a:solidFill>
                  <a:srgbClr val="10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(thought of as a table</a:t>
            </a:r>
            <a:r>
              <a:rPr lang="en-US" sz="2400" dirty="0" smtClean="0">
                <a:solidFill>
                  <a:srgbClr val="101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>
              <a:defRPr/>
            </a:pPr>
            <a:endParaRPr lang="en-US" sz="2400" dirty="0">
              <a:solidFill>
                <a:srgbClr val="101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the table represents a collection of related data.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row contains facts about some entity of same entity-set. </a:t>
            </a:r>
          </a:p>
          <a:p>
            <a:pPr algn="just"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R = (A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,……., A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r(R)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set of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tuples in R</a:t>
            </a:r>
          </a:p>
          <a:p>
            <a:pPr algn="just"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{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,…….,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an instance of R each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tuple and is a ordered list of values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1  ,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,…,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) where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an element of domain of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Attribute A of relation R is accessed by notation- 	 R.A.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Student (name, age, branch). Here Student is the relation name.</a:t>
            </a:r>
          </a:p>
          <a:p>
            <a:pPr lvl="1" algn="just">
              <a:defRPr/>
            </a:pP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Student.age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-  denotes age attribute of Student relation</a:t>
            </a: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</a:p>
          <a:p>
            <a:pPr algn="just" eaLnBrk="1" hangingPunct="1"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6080" y="171341"/>
            <a:ext cx="10515600" cy="652802"/>
          </a:xfrm>
        </p:spPr>
        <p:txBody>
          <a:bodyPr/>
          <a:lstStyle/>
          <a:p>
            <a:r>
              <a:rPr lang="en-US" altLang="en-US" dirty="0" smtClean="0"/>
              <a:t>Relation instance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440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310" y="1166977"/>
            <a:ext cx="1076784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Entities of each type/set are stored as rows in a single relation.</a:t>
            </a:r>
          </a:p>
          <a:p>
            <a:pPr marL="342900" indent="-342900" algn="just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Hence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general, a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relation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corresponds to a single entity type in ER diagram.</a:t>
            </a:r>
          </a:p>
          <a:p>
            <a:pPr marL="342900" indent="-342900" algn="just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some cases a relationship between two entities can have some specific attributes which can be captured in a relation (table). </a:t>
            </a:r>
          </a:p>
          <a:p>
            <a:pPr marL="342900" indent="-342900" algn="just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row is called a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342900" indent="-342900" algn="just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columns of the table represent attributes of that entity type.</a:t>
            </a:r>
          </a:p>
          <a:p>
            <a:pPr marL="342900" indent="-342900" algn="just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column header is known as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field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Data type or format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an attribute: is the format of data for that attribute.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Character strings, numeric, alphanumeric etc.</a:t>
            </a:r>
          </a:p>
          <a:p>
            <a:pPr marL="342900" indent="-342900" algn="just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can appear in a column for any row is called the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that attribute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 algn="just"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“</a:t>
            </a:r>
            <a:r>
              <a:rPr lang="en-US" alt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USA_phone_numbers</a:t>
            </a: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are the set of 10 digit phone numbers valid in the U.S.</a:t>
            </a:r>
          </a:p>
          <a:p>
            <a:pPr marL="800100" lvl="1" indent="-342900" algn="just"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15310" y="171341"/>
            <a:ext cx="10515600" cy="652802"/>
          </a:xfrm>
        </p:spPr>
        <p:txBody>
          <a:bodyPr/>
          <a:lstStyle/>
          <a:p>
            <a:r>
              <a:rPr lang="en-US" altLang="en-US" dirty="0"/>
              <a:t>Relational Model </a:t>
            </a:r>
            <a:r>
              <a:rPr lang="en-US" altLang="en-US" dirty="0" smtClean="0"/>
              <a:t>Characteristics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5379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G Template">
  <a:themeElements>
    <a:clrScheme name="SDP-NJ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B310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DP-NJ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P-NJfi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15876</TotalTime>
  <Words>2923</Words>
  <Application>Microsoft Office PowerPoint</Application>
  <PresentationFormat>Widescreen</PresentationFormat>
  <Paragraphs>441</Paragraphs>
  <Slides>45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Symbol</vt:lpstr>
      <vt:lpstr>Tahoma</vt:lpstr>
      <vt:lpstr>Times New Roman</vt:lpstr>
      <vt:lpstr>Wingdings</vt:lpstr>
      <vt:lpstr>1_PG Template</vt:lpstr>
      <vt:lpstr>BITS_PPT_template</vt:lpstr>
      <vt:lpstr>Picture</vt:lpstr>
      <vt:lpstr>Database Management Systems</vt:lpstr>
      <vt:lpstr>PowerPoint Presentation</vt:lpstr>
      <vt:lpstr>Agenda</vt:lpstr>
      <vt:lpstr>Relational Model Concepts</vt:lpstr>
      <vt:lpstr>Relational Model Characteristics</vt:lpstr>
      <vt:lpstr>Relational Model Characteristics</vt:lpstr>
      <vt:lpstr>Relational Model Characteristics</vt:lpstr>
      <vt:lpstr>Relation instance</vt:lpstr>
      <vt:lpstr>Relational Model Characteristics</vt:lpstr>
      <vt:lpstr>Relational Model Characteristics</vt:lpstr>
      <vt:lpstr>Characteristics of a  Relation</vt:lpstr>
      <vt:lpstr>Relational Model Characteristics</vt:lpstr>
      <vt:lpstr>Terminology</vt:lpstr>
      <vt:lpstr>Relational Constraints</vt:lpstr>
      <vt:lpstr>Relational Integrity Constraints</vt:lpstr>
      <vt:lpstr>Key Constraints</vt:lpstr>
      <vt:lpstr>Key Constraints (continued) - Example</vt:lpstr>
      <vt:lpstr>Key Constraints (continued) – Candidate Key</vt:lpstr>
      <vt:lpstr>Exercise-1</vt:lpstr>
      <vt:lpstr>Solution</vt:lpstr>
      <vt:lpstr>Entity Integrity</vt:lpstr>
      <vt:lpstr>Referential Integrity</vt:lpstr>
      <vt:lpstr>Referential Integrity</vt:lpstr>
      <vt:lpstr>Referential Integrity (or foreign key) Constraint</vt:lpstr>
      <vt:lpstr>Other Types of Constraints</vt:lpstr>
      <vt:lpstr>Displaying a relational database schema and its constraints</vt:lpstr>
      <vt:lpstr>COMPANY DB-Relational Model</vt:lpstr>
      <vt:lpstr>Exercise-2: Relational Model</vt:lpstr>
      <vt:lpstr>Exercise-3: Relational Model</vt:lpstr>
      <vt:lpstr>Update Operations on Relations</vt:lpstr>
      <vt:lpstr>Update Operations on Relations</vt:lpstr>
      <vt:lpstr>Operations on Relations and constraints</vt:lpstr>
      <vt:lpstr>Operations on Relations and constraints</vt:lpstr>
      <vt:lpstr>PowerPoint Presentation</vt:lpstr>
      <vt:lpstr>Possible violations for each operation</vt:lpstr>
      <vt:lpstr>Possible violations for each operation</vt:lpstr>
      <vt:lpstr>Possible violations for each operation</vt:lpstr>
      <vt:lpstr>Exercise-4</vt:lpstr>
      <vt:lpstr>Exercise-5</vt:lpstr>
      <vt:lpstr>Exercise-6</vt:lpstr>
      <vt:lpstr>Exercise-7</vt:lpstr>
      <vt:lpstr>Exercise-8</vt:lpstr>
      <vt:lpstr>Exercise-9</vt:lpstr>
      <vt:lpstr>Exercise-10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DBSA</dc:title>
  <dc:creator>Nitin</dc:creator>
  <cp:lastModifiedBy>Windows User</cp:lastModifiedBy>
  <cp:revision>578</cp:revision>
  <dcterms:created xsi:type="dcterms:W3CDTF">2022-03-31T16:51:38Z</dcterms:created>
  <dcterms:modified xsi:type="dcterms:W3CDTF">2022-11-16T04:23:01Z</dcterms:modified>
</cp:coreProperties>
</file>