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5" r:id="rId2"/>
    <p:sldMasterId id="2147483674" r:id="rId3"/>
  </p:sldMasterIdLst>
  <p:notesMasterIdLst>
    <p:notesMasterId r:id="rId43"/>
  </p:notesMasterIdLst>
  <p:sldIdLst>
    <p:sldId id="257" r:id="rId4"/>
    <p:sldId id="258" r:id="rId5"/>
    <p:sldId id="327" r:id="rId6"/>
    <p:sldId id="290" r:id="rId7"/>
    <p:sldId id="259" r:id="rId8"/>
    <p:sldId id="333" r:id="rId9"/>
    <p:sldId id="388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86" r:id="rId18"/>
    <p:sldId id="350" r:id="rId19"/>
    <p:sldId id="351" r:id="rId20"/>
    <p:sldId id="352" r:id="rId21"/>
    <p:sldId id="354" r:id="rId22"/>
    <p:sldId id="353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87" r:id="rId39"/>
    <p:sldId id="370" r:id="rId40"/>
    <p:sldId id="390" r:id="rId41"/>
    <p:sldId id="3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A450A-DB66-4426-A8EA-08CACD1C318A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C30A8-4AF4-43C4-AF36-7A2CA2262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4AE8FAE-1154-8752-EC96-06B627E58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5F273C-926D-4F21-8A3B-7E9FB3F09989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B8ECAFF-FD1C-2B33-0662-8A9EE06C61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CC5120E-6844-927E-0665-C408F7A89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426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54554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0ED7DE-F545-4B22-9445-3EED1AF28F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01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15988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07282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4357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10608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75375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1354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4639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2170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89632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12920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49444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847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45537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91224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56641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23287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0368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19014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22560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58091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59648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0ED7DE-F545-4B22-9445-3EED1AF28F7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932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51082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0ED7DE-F545-4B22-9445-3EED1AF28F7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285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6984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7021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2954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9477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3282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7316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5C8C5B-BC22-8261-B9D3-90553FFB9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BCE67-7BDD-41B5-857C-A9A49C30C3EC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DFB649-37F6-0627-AF1D-49493F3C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08525"/>
            <a:ext cx="4884738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Entities :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To interpret the relational database you perceive the real world as a set of objects and  relationships between these objects. These basic objects are called entities</a:t>
            </a:r>
          </a:p>
          <a:p>
            <a:pPr eaLnBrk="1" hangingPunct="1"/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0E0333-B384-148E-2722-043B32CF5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650" y="863600"/>
            <a:ext cx="6172200" cy="34718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463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-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BITS</a:t>
              </a:r>
              <a:r>
                <a:rPr kumimoji="0" lang="en-US" sz="4000" b="0" i="0" u="none" strike="noStrike" kern="1200" cap="none" spc="-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4800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1980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Calibri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3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92C0BF-6C26-CB0F-13B2-92E9BC490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9C1D3-F473-4452-8FB2-446F82D80FC3}" type="datetime1">
              <a:rPr lang="en-US" altLang="en-US"/>
              <a:pPr>
                <a:defRPr/>
              </a:pPr>
              <a:t>25-Nov-22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CCDD72-B474-1332-6C63-2CFA0FB67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Rachana Shikhare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A16464E-D3D0-F5E3-A07C-8D6902C7D3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DBAE0-72A1-4B6E-8E46-E40C316A93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715750" y="-80010"/>
            <a:ext cx="476250" cy="69380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Calibri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13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2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2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949588" y="6706440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 userDrawn="1"/>
        </p:nvSpPr>
        <p:spPr bwMode="auto">
          <a:xfrm>
            <a:off x="80881" y="6614904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Management Systems (DBMS)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495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1981" indent="-28574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070" indent="-228594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9932566" y="2"/>
            <a:ext cx="2135692" cy="69269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914402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2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Rectangle 4"/>
          <p:cNvSpPr txBox="1">
            <a:spLocks noChangeArrowheads="1"/>
          </p:cNvSpPr>
          <p:nvPr userDrawn="1"/>
        </p:nvSpPr>
        <p:spPr bwMode="auto">
          <a:xfrm>
            <a:off x="80881" y="6614904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Systems and Applications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5949588" y="6659508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7341834" y="6596064"/>
            <a:ext cx="4850166" cy="2619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Pilani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46011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495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1981" indent="-28574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070" indent="-228594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20455" y="1586023"/>
            <a:ext cx="9335387" cy="33793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4000" spc="300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2.2 </a:t>
            </a:r>
          </a:p>
          <a:p>
            <a:pPr algn="ctr">
              <a:lnSpc>
                <a:spcPct val="100000"/>
              </a:lnSpc>
            </a:pPr>
            <a:endParaRPr lang="en-IN" sz="44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4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44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 </a:t>
            </a:r>
            <a:r>
              <a:rPr lang="en-IN" sz="4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Relational Mapping</a:t>
            </a:r>
            <a:endParaRPr lang="en-US" sz="4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4000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7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4912" y="1043414"/>
            <a:ext cx="9856382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</a:t>
            </a:r>
            <a:r>
              <a:rPr lang="en-US" sz="3200" b="1" i="0" u="none" strike="noStrike" baseline="0" dirty="0" smtClean="0">
                <a:latin typeface="AkzidenzGroteskBE-Md"/>
              </a:rPr>
              <a:t>2a: </a:t>
            </a:r>
            <a:r>
              <a:rPr lang="en-US" sz="3200" b="1" dirty="0">
                <a:latin typeface="AkzidenzGroteskBE-Md"/>
              </a:rPr>
              <a:t>Mapping of Weak </a:t>
            </a:r>
            <a:r>
              <a:rPr lang="en-US" sz="3200" b="1" i="0" u="none" strike="noStrike" baseline="0" dirty="0">
                <a:latin typeface="AkzidenzGroteskBE-Md"/>
              </a:rPr>
              <a:t>Entity Types</a:t>
            </a:r>
          </a:p>
          <a:p>
            <a:pPr marL="961200" indent="-457200">
              <a:spcBef>
                <a:spcPts val="6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If there is a weak entity type E2 whose owner is also a weak entity type E1, then E1 should be mapped before E2 to determine its primary key first</a:t>
            </a:r>
          </a:p>
          <a:p>
            <a:pPr marL="961200" indent="-457200">
              <a:spcBef>
                <a:spcPts val="6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It is common to choose the propagate (CASCADE) option for the referential triggered action on the foreign key in the relation corresponding to the weak entity type, since a weak entity has an existence dependency on its owner entity. This can be used for both ON UPDATE and ON DELETE.</a:t>
            </a:r>
          </a:p>
        </p:txBody>
      </p:sp>
    </p:spTree>
    <p:extLst>
      <p:ext uri="{BB962C8B-B14F-4D97-AF65-F5344CB8AC3E}">
        <p14:creationId xmlns:p14="http://schemas.microsoft.com/office/powerpoint/2010/main" val="3022146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5544" y="1043414"/>
            <a:ext cx="9994605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3: </a:t>
            </a:r>
            <a:r>
              <a:rPr lang="en-US" sz="3200" b="1" dirty="0">
                <a:latin typeface="AkzidenzGroteskBE-Md"/>
              </a:rPr>
              <a:t>Mapping of Binary 1:1 Relationship Types</a:t>
            </a:r>
          </a:p>
          <a:p>
            <a:pPr marL="961200" indent="-457200">
              <a:spcBef>
                <a:spcPts val="6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For each binary 1:1 relationship type R in the ER schema, identify the relations S and T that correspond to the entity types participating in R.</a:t>
            </a:r>
          </a:p>
          <a:p>
            <a:pPr marL="961200" indent="-457200">
              <a:spcBef>
                <a:spcPts val="6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There are three possible approaches to represent this relationship types:</a:t>
            </a:r>
          </a:p>
          <a:p>
            <a:pPr marL="504000" indent="0">
              <a:spcBef>
                <a:spcPts val="600"/>
              </a:spcBef>
              <a:buSzPct val="150000"/>
            </a:pPr>
            <a:r>
              <a:rPr lang="en-US" sz="2800" dirty="0">
                <a:latin typeface="Minion-Regular"/>
              </a:rPr>
              <a:t>  </a:t>
            </a:r>
            <a:r>
              <a:rPr lang="en-US" sz="2800" dirty="0" smtClean="0">
                <a:latin typeface="Minion-Regular"/>
              </a:rPr>
              <a:t>  </a:t>
            </a:r>
            <a:r>
              <a:rPr lang="en-US" sz="2800" dirty="0">
                <a:latin typeface="Minion-Regular"/>
              </a:rPr>
              <a:t>1) </a:t>
            </a:r>
            <a:r>
              <a:rPr lang="en-IN" sz="2800" dirty="0">
                <a:latin typeface="Minion-Regular"/>
              </a:rPr>
              <a:t>Foreign key approach</a:t>
            </a:r>
          </a:p>
          <a:p>
            <a:pPr marL="504000" indent="0">
              <a:spcBef>
                <a:spcPts val="600"/>
              </a:spcBef>
              <a:buSzPct val="150000"/>
            </a:pPr>
            <a:r>
              <a:rPr lang="en-IN" sz="2800" dirty="0">
                <a:latin typeface="Minion-Regular"/>
              </a:rPr>
              <a:t>	2) Merged relationship approach</a:t>
            </a:r>
          </a:p>
          <a:p>
            <a:pPr marL="504000" indent="0">
              <a:spcBef>
                <a:spcPts val="600"/>
              </a:spcBef>
              <a:buSzPct val="150000"/>
            </a:pPr>
            <a:r>
              <a:rPr lang="en-IN" sz="2800" dirty="0">
                <a:latin typeface="Minion-Regular"/>
              </a:rPr>
              <a:t>	3) Cross-reference or relationship relation approach</a:t>
            </a:r>
            <a:endParaRPr lang="en-US" sz="2800" dirty="0">
              <a:latin typeface="Minio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9055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9810746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3: </a:t>
            </a:r>
            <a:r>
              <a:rPr lang="en-US" sz="3200" b="1" dirty="0">
                <a:latin typeface="AkzidenzGroteskBE-Md"/>
              </a:rPr>
              <a:t>Mapping of Binary 1:1 Relationship Types</a:t>
            </a:r>
          </a:p>
          <a:p>
            <a:pPr indent="0" eaLnBrk="1" hangingPunct="1">
              <a:buSzPct val="150000"/>
            </a:pPr>
            <a:r>
              <a:rPr lang="en-US" sz="2800" b="1" dirty="0">
                <a:latin typeface="Minion-Regular"/>
              </a:rPr>
              <a:t>1) </a:t>
            </a:r>
            <a:r>
              <a:rPr lang="en-IN" sz="2800" b="1" dirty="0">
                <a:latin typeface="Minion-Regular"/>
              </a:rPr>
              <a:t>Foreign key approach: 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Choose one of the relations—S, </a:t>
            </a:r>
            <a:r>
              <a:rPr lang="en-IN" sz="2800" dirty="0">
                <a:latin typeface="Minion-Regular"/>
              </a:rPr>
              <a:t>and include as </a:t>
            </a:r>
            <a:r>
              <a:rPr lang="en-US" sz="2800" dirty="0">
                <a:latin typeface="Minion-Regular"/>
              </a:rPr>
              <a:t>a foreign key in S the primary key of T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It is better to choose an entity type with total participation in R in the role of S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Include all the simple attributes of the 1:1 relationship type R as attributes of S.</a:t>
            </a:r>
          </a:p>
        </p:txBody>
      </p:sp>
    </p:spTree>
    <p:extLst>
      <p:ext uri="{BB962C8B-B14F-4D97-AF65-F5344CB8AC3E}">
        <p14:creationId xmlns:p14="http://schemas.microsoft.com/office/powerpoint/2010/main" val="1767706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1358" y="1043415"/>
            <a:ext cx="10601008" cy="119062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600" b="1" i="0" u="none" strike="noStrike" baseline="0" dirty="0" smtClean="0">
                <a:latin typeface="AkzidenzGroteskBE-Md"/>
              </a:rPr>
              <a:t>Example</a:t>
            </a:r>
            <a:endParaRPr lang="en-IN" sz="3200" b="1" dirty="0">
              <a:latin typeface="Minion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0C49F-E9FE-0973-B634-E2A7FFFC4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13" y="1875010"/>
            <a:ext cx="7053968" cy="287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C3270-2B46-EF3D-5CD5-8137BC8B5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24" y="4996431"/>
            <a:ext cx="5367738" cy="8780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443871" y="5285290"/>
            <a:ext cx="1222744" cy="47755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0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10097825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3: </a:t>
            </a:r>
            <a:r>
              <a:rPr lang="en-US" sz="3200" b="1" dirty="0">
                <a:latin typeface="AkzidenzGroteskBE-Md"/>
              </a:rPr>
              <a:t>Mapping of Binary 1:1 Relationship Types</a:t>
            </a:r>
          </a:p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dirty="0">
                <a:latin typeface="Minion-Regular"/>
              </a:rPr>
              <a:t>2) </a:t>
            </a:r>
            <a:r>
              <a:rPr lang="en-IN" sz="3200" b="1" dirty="0">
                <a:latin typeface="Minion-Regular"/>
              </a:rPr>
              <a:t>Merged relationship </a:t>
            </a:r>
            <a:r>
              <a:rPr lang="en-IN" sz="3200" b="1" dirty="0" smtClean="0">
                <a:latin typeface="Minion-Regular"/>
              </a:rPr>
              <a:t>approach: </a:t>
            </a:r>
            <a:endParaRPr lang="en-IN" sz="3200" b="1" dirty="0">
              <a:latin typeface="Minion-Regular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Mapping of a 1:1 relationship type is to merge the two entity types and the relationship into a single relation.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This is possible when both participations are total, as this would indicate that the two tables will have the exact same number of tuples at all times.</a:t>
            </a:r>
          </a:p>
        </p:txBody>
      </p:sp>
    </p:spTree>
    <p:extLst>
      <p:ext uri="{BB962C8B-B14F-4D97-AF65-F5344CB8AC3E}">
        <p14:creationId xmlns:p14="http://schemas.microsoft.com/office/powerpoint/2010/main" val="114555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1889" y="1736533"/>
            <a:ext cx="7234380" cy="198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    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79999" y="3795392"/>
            <a:ext cx="5334000" cy="2068259"/>
          </a:xfrm>
          <a:prstGeom prst="rect">
            <a:avLst/>
          </a:prstGeom>
          <a:solidFill>
            <a:srgbClr val="FFE38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1: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Customer(</a:t>
            </a:r>
            <a:r>
              <a:rPr lang="en-US" sz="2000" u="sng" dirty="0" err="1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CustID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Name, Phone, </a:t>
            </a: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AadhaarNo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Aadhaar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u="sng" dirty="0" err="1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AadhaarNo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Name, Address, ……)</a:t>
            </a:r>
          </a:p>
          <a:p>
            <a:pPr>
              <a:lnSpc>
                <a:spcPct val="107000"/>
              </a:lnSpc>
            </a:pPr>
            <a:endParaRPr lang="en-US" sz="20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2: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merge these two relations.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51860" y="274638"/>
            <a:ext cx="8229600" cy="114300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002060"/>
                </a:solidFill>
              </a:rPr>
              <a:t>Example</a:t>
            </a:r>
            <a:endParaRPr lang="en-US" sz="3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7442" y="1043414"/>
            <a:ext cx="10217888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3: </a:t>
            </a:r>
            <a:r>
              <a:rPr lang="en-US" sz="3200" b="1" dirty="0">
                <a:latin typeface="AkzidenzGroteskBE-Md"/>
              </a:rPr>
              <a:t>Mapping of Binary 1:1 Relationship Types</a:t>
            </a:r>
          </a:p>
          <a:p>
            <a:pPr indent="0" eaLnBrk="1" hangingPunct="1">
              <a:buSzPct val="150000"/>
            </a:pPr>
            <a:r>
              <a:rPr lang="en-US" sz="2800" b="1" dirty="0">
                <a:latin typeface="Minion-Regular"/>
              </a:rPr>
              <a:t>3) </a:t>
            </a:r>
            <a:r>
              <a:rPr lang="en-IN" sz="2800" b="1" dirty="0">
                <a:latin typeface="Minion-Regular"/>
              </a:rPr>
              <a:t>Cross-reference or relationship relation approach : </a:t>
            </a:r>
          </a:p>
          <a:p>
            <a:pPr marL="457200" indent="-457200" eaLnBrk="1" hangingPunct="1"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set up a third relation R for the purpose of cross-referencing the primary keys of the two relations S and T representing the entity types.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IN" sz="2800" dirty="0">
                <a:latin typeface="Minion-Regular"/>
              </a:rPr>
              <a:t>The relation R is </a:t>
            </a:r>
            <a:r>
              <a:rPr lang="en-US" sz="2800" dirty="0">
                <a:latin typeface="Minion-Regular"/>
              </a:rPr>
              <a:t>called a relationship relation (or sometimes a lookup table), because each tuple in R represents a relationship instance that relates one tuple from S with one tuple from T.</a:t>
            </a:r>
          </a:p>
        </p:txBody>
      </p:sp>
    </p:spTree>
    <p:extLst>
      <p:ext uri="{BB962C8B-B14F-4D97-AF65-F5344CB8AC3E}">
        <p14:creationId xmlns:p14="http://schemas.microsoft.com/office/powerpoint/2010/main" val="1667486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10395538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3: </a:t>
            </a:r>
            <a:r>
              <a:rPr lang="en-US" sz="3200" b="1" dirty="0">
                <a:latin typeface="AkzidenzGroteskBE-Md"/>
              </a:rPr>
              <a:t>Mapping of Binary 1:1 Relationship Types</a:t>
            </a:r>
          </a:p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2800" b="1" dirty="0">
                <a:latin typeface="Minion-Regular"/>
              </a:rPr>
              <a:t>3) </a:t>
            </a:r>
            <a:r>
              <a:rPr lang="en-IN" sz="2800" b="1" dirty="0">
                <a:latin typeface="Minion-Regular"/>
              </a:rPr>
              <a:t>Cross-reference or relationship relation approach : </a:t>
            </a:r>
          </a:p>
          <a:p>
            <a:pPr marL="457200" indent="-457200" eaLnBrk="1" hangingPunct="1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 relation R will include the primary key attributes of S and T as foreign keys. </a:t>
            </a:r>
          </a:p>
          <a:p>
            <a:pPr marL="457200" indent="-457200" eaLnBrk="1" hangingPunct="1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 primary key of R will be one of the two foreign keys, and the other foreign key will be a unique key of R. </a:t>
            </a:r>
          </a:p>
          <a:p>
            <a:pPr marL="457200" indent="-457200" eaLnBrk="1" hangingPunct="1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 drawback is having an extra relation, and requiring an extra join operation when combining related tuples from the tables.</a:t>
            </a:r>
          </a:p>
        </p:txBody>
      </p:sp>
    </p:spTree>
    <p:extLst>
      <p:ext uri="{BB962C8B-B14F-4D97-AF65-F5344CB8AC3E}">
        <p14:creationId xmlns:p14="http://schemas.microsoft.com/office/powerpoint/2010/main" val="1778824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301" y="1043414"/>
            <a:ext cx="11476065" cy="5387365"/>
          </a:xfrm>
        </p:spPr>
        <p:txBody>
          <a:bodyPr/>
          <a:lstStyle/>
          <a:p>
            <a:pPr indent="0" algn="just" eaLnBrk="1" hangingPunct="1">
              <a:buSzPct val="150000"/>
            </a:pPr>
            <a:r>
              <a:rPr lang="en-US" sz="3600" b="1" i="0" u="none" strike="noStrike" baseline="0" dirty="0">
                <a:latin typeface="AkzidenzGroteskBE-Md"/>
              </a:rPr>
              <a:t>Step 4: </a:t>
            </a:r>
            <a:r>
              <a:rPr lang="en-US" sz="3600" b="1" dirty="0">
                <a:latin typeface="AkzidenzGroteskBE-Md"/>
              </a:rPr>
              <a:t>Mapping of Binary 1:N Relationship Types</a:t>
            </a:r>
          </a:p>
          <a:p>
            <a:pPr marL="457200" indent="-457200" algn="just" eaLnBrk="1" hangingPunct="1">
              <a:buSzPct val="150000"/>
              <a:buFont typeface="Arial" panose="020B0604020202020204" pitchFamily="34" charset="0"/>
              <a:buChar char="•"/>
            </a:pPr>
            <a:r>
              <a:rPr lang="en-IN" sz="3200" dirty="0">
                <a:latin typeface="Minion-Regular"/>
              </a:rPr>
              <a:t>For each regular binary </a:t>
            </a:r>
            <a:r>
              <a:rPr lang="en-US" sz="3200" dirty="0">
                <a:latin typeface="Minion-Regular"/>
              </a:rPr>
              <a:t>1:N relationship type R, identify the relation S that represents the participating entity type at the N-side of the relationship type</a:t>
            </a:r>
          </a:p>
          <a:p>
            <a:pPr marL="457200" indent="-457200" algn="just" eaLnBrk="1" hangingPunct="1">
              <a:buSzPct val="150000"/>
              <a:buFont typeface="Arial" panose="020B0604020202020204" pitchFamily="34" charset="0"/>
              <a:buChar char="•"/>
            </a:pPr>
            <a:r>
              <a:rPr lang="en-US" sz="3200" dirty="0">
                <a:latin typeface="Minion-Regular"/>
              </a:rPr>
              <a:t>Include as foreign key in S the primary key of the relation T that represents the other entity type participating in R</a:t>
            </a:r>
          </a:p>
          <a:p>
            <a:pPr marL="457200" indent="-457200" algn="just">
              <a:buSzPct val="150000"/>
              <a:buFont typeface="Arial" panose="020B0604020202020204" pitchFamily="34" charset="0"/>
              <a:buChar char="•"/>
            </a:pPr>
            <a:r>
              <a:rPr lang="en-US" sz="3200" dirty="0">
                <a:latin typeface="Minion-Regular"/>
              </a:rPr>
              <a:t>Include any simple attributes of the 1:N relationship type as attributes of S.</a:t>
            </a:r>
          </a:p>
        </p:txBody>
      </p:sp>
    </p:spTree>
    <p:extLst>
      <p:ext uri="{BB962C8B-B14F-4D97-AF65-F5344CB8AC3E}">
        <p14:creationId xmlns:p14="http://schemas.microsoft.com/office/powerpoint/2010/main" val="1413352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301" y="1043414"/>
            <a:ext cx="11476065" cy="2749097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600" b="1" i="0" u="none" strike="noStrike" baseline="0" dirty="0">
                <a:latin typeface="AkzidenzGroteskBE-Md"/>
              </a:rPr>
              <a:t>Step 4: </a:t>
            </a:r>
            <a:r>
              <a:rPr lang="en-US" sz="3600" b="1" dirty="0">
                <a:latin typeface="AkzidenzGroteskBE-Md"/>
              </a:rPr>
              <a:t>Mapping of Binary 1:N Relationship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40DC1-DB46-D406-F3D3-E007EAB7F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4" y="1704653"/>
            <a:ext cx="7912371" cy="2353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BC665-31FE-DDE8-EEB2-F376A1977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22" y="1765365"/>
            <a:ext cx="2156693" cy="3092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07154D-0073-FC79-7129-8CD461335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4" y="5058868"/>
            <a:ext cx="11837047" cy="8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rgbClr val="4157AD"/>
              </a:solidFill>
              <a:latin typeface="Segoe UI Semibold" panose="020B0702040204020203" pitchFamily="34" charset="0"/>
            </a:endParaRPr>
          </a:p>
          <a:p>
            <a:r>
              <a:rPr lang="en-US" sz="3400" dirty="0" smtClean="0"/>
              <a:t>Agenda</a:t>
            </a:r>
            <a:endParaRPr lang="en-US" sz="34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60325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 to Relational Mapping</a:t>
            </a:r>
            <a:endParaRPr lang="en-US" sz="36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60325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3600" dirty="0">
                <a:solidFill>
                  <a:srgbClr val="0000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 rules/guidelines for mapping ER constructs</a:t>
            </a:r>
            <a:endParaRPr lang="en-US" sz="3600" dirty="0">
              <a:solidFill>
                <a:srgbClr val="0000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60325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3600" dirty="0">
                <a:solidFill>
                  <a:srgbClr val="0000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 rules/guidelines for mapping hierarchies</a:t>
            </a:r>
            <a:endParaRPr lang="en-US" sz="320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60325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3600" u="none" strike="noStrike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US" sz="320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6000" kern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301" y="1043414"/>
            <a:ext cx="11476065" cy="2749097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600" b="1" i="0" u="none" strike="noStrike" baseline="0" dirty="0">
                <a:latin typeface="AkzidenzGroteskBE-Md"/>
              </a:rPr>
              <a:t>Step 4: </a:t>
            </a:r>
            <a:r>
              <a:rPr lang="en-US" sz="3600" b="1" dirty="0">
                <a:latin typeface="AkzidenzGroteskBE-Md"/>
              </a:rPr>
              <a:t>Mapping of Binary 1:N Relationship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A4972F-7828-46E5-7B84-7E91C04D5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6" y="1710595"/>
            <a:ext cx="3005919" cy="4378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D3453D-C1C7-3B06-DE5D-5891B737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41" y="2005526"/>
            <a:ext cx="5800745" cy="8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14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6544" y="1043414"/>
            <a:ext cx="10306136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5: </a:t>
            </a:r>
            <a:r>
              <a:rPr lang="en-US" sz="3200" b="1" dirty="0">
                <a:latin typeface="AkzidenzGroteskBE-Md"/>
              </a:rPr>
              <a:t>Mapping of Binary M:N Relationship Types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For each binary M:N relationship type R, create a new relation S to represent R. 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Include as foreign key attributes in S the primary keys of the relations that represent the participating entity types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Their combination will form the primary key of S. 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Also include any simple attributes of the M:N relationship type as attributes of S. 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we must create a separate relationship relation S.</a:t>
            </a:r>
          </a:p>
        </p:txBody>
      </p:sp>
    </p:spTree>
    <p:extLst>
      <p:ext uri="{BB962C8B-B14F-4D97-AF65-F5344CB8AC3E}">
        <p14:creationId xmlns:p14="http://schemas.microsoft.com/office/powerpoint/2010/main" val="1280280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301" y="1043414"/>
            <a:ext cx="11476065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600" b="1" i="0" u="none" strike="noStrike" baseline="0" dirty="0">
                <a:latin typeface="AkzidenzGroteskBE-Md"/>
              </a:rPr>
              <a:t>Step 5: </a:t>
            </a:r>
            <a:r>
              <a:rPr lang="en-US" sz="3600" b="1" dirty="0">
                <a:latin typeface="AkzidenzGroteskBE-Md"/>
              </a:rPr>
              <a:t>Mapping of Binary M:N Relationship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D5E9C-DAAB-2440-A806-124A66E92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1" y="1856811"/>
            <a:ext cx="6362700" cy="404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769D7-EB7B-BEE3-DCE7-E381B66B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34" y="2526709"/>
            <a:ext cx="3554309" cy="12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526" y="1043414"/>
            <a:ext cx="10217888" cy="5387365"/>
          </a:xfrm>
        </p:spPr>
        <p:txBody>
          <a:bodyPr/>
          <a:lstStyle/>
          <a:p>
            <a:pPr indent="0" algn="just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5: </a:t>
            </a:r>
            <a:r>
              <a:rPr lang="en-US" sz="3200" b="1" dirty="0">
                <a:latin typeface="AkzidenzGroteskBE-Md"/>
              </a:rPr>
              <a:t>Mapping of Binary M:N Relationship Types</a:t>
            </a:r>
          </a:p>
          <a:p>
            <a:pPr marL="457200" indent="-457200" algn="just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 propagate (CASCADE) option for the referential triggered action should be specified on the foreign keys in the relation corresponding to the relationship R</a:t>
            </a:r>
          </a:p>
          <a:p>
            <a:pPr marL="457200" indent="-457200" algn="just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This is due to each relationship instance has an existence dependency on each of the entities it relates.</a:t>
            </a:r>
          </a:p>
          <a:p>
            <a:pPr marL="457200" indent="-457200" algn="just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This can be used for both ON UPDATE and ON DELETE.</a:t>
            </a:r>
          </a:p>
        </p:txBody>
      </p:sp>
    </p:spTree>
    <p:extLst>
      <p:ext uri="{BB962C8B-B14F-4D97-AF65-F5344CB8AC3E}">
        <p14:creationId xmlns:p14="http://schemas.microsoft.com/office/powerpoint/2010/main" val="2877112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10278580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5: </a:t>
            </a:r>
            <a:r>
              <a:rPr lang="en-US" sz="3200" b="1" dirty="0">
                <a:latin typeface="AkzidenzGroteskBE-Md"/>
              </a:rPr>
              <a:t>Mapping of Binary M:N Relationship Types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latin typeface="Minion-Regular"/>
              </a:rPr>
              <a:t>Notice that we can always map 1:1 or 1:N relationships in a manner similar to M:N relationships by using the cross-reference (relationship relation) approach.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latin typeface="Minion-Regular"/>
              </a:rPr>
              <a:t>This alternative is particularly useful when few relationship instances exist, in order to avoid NULL values in foreign keys.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latin typeface="Minion-Regular"/>
              </a:rPr>
              <a:t>In this case, the primary key of the relationship relation will be only one of the foreign keys that reference the participating entity relations. </a:t>
            </a:r>
          </a:p>
        </p:txBody>
      </p:sp>
    </p:spTree>
    <p:extLst>
      <p:ext uri="{BB962C8B-B14F-4D97-AF65-F5344CB8AC3E}">
        <p14:creationId xmlns:p14="http://schemas.microsoft.com/office/powerpoint/2010/main" val="108414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10246682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5: </a:t>
            </a:r>
            <a:r>
              <a:rPr lang="en-US" sz="3200" b="1" dirty="0">
                <a:latin typeface="AkzidenzGroteskBE-Md"/>
              </a:rPr>
              <a:t>Mapping of Binary M:N Relationship Types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For a 1:N relationship, the primary key of the relationship relation will be the foreign key that references the entity relation on the N-side.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For a 1:1 relationship, either foreign key can be used as the primary key of </a:t>
            </a:r>
            <a:r>
              <a:rPr lang="en-IN" sz="2800" dirty="0">
                <a:latin typeface="Minion-Regular"/>
              </a:rPr>
              <a:t>the relationship relation.</a:t>
            </a:r>
            <a:endParaRPr lang="en-US" sz="2800" dirty="0">
              <a:latin typeface="Minio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25615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10065928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6: </a:t>
            </a:r>
            <a:r>
              <a:rPr lang="en-US" sz="3200" b="1" dirty="0">
                <a:latin typeface="AkzidenzGroteskBE-Md"/>
              </a:rPr>
              <a:t>Mapping of </a:t>
            </a:r>
            <a:r>
              <a:rPr lang="en-IN" sz="3200" b="1" dirty="0">
                <a:latin typeface="AkzidenzGroteskBE-Md"/>
              </a:rPr>
              <a:t>Multivalued Attributes</a:t>
            </a:r>
            <a:endParaRPr lang="en-US" sz="3200" b="1" dirty="0">
              <a:latin typeface="AkzidenzGroteskBE-Md"/>
            </a:endParaRP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For each multivalued attribute A, create a new relation R.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This relation R will include an attribute corresponding to A, plus the primary key attribute </a:t>
            </a:r>
            <a:r>
              <a:rPr lang="en-US" sz="2800" dirty="0" smtClean="0">
                <a:latin typeface="Minion-Regular"/>
              </a:rPr>
              <a:t>K - as </a:t>
            </a:r>
            <a:r>
              <a:rPr lang="en-US" sz="2800" dirty="0">
                <a:latin typeface="Minion-Regular"/>
              </a:rPr>
              <a:t>a foreign key in </a:t>
            </a:r>
            <a:r>
              <a:rPr lang="en-US" sz="2800" dirty="0" smtClean="0">
                <a:latin typeface="Minion-Regular"/>
              </a:rPr>
              <a:t>R - of </a:t>
            </a:r>
            <a:r>
              <a:rPr lang="en-US" sz="2800" dirty="0">
                <a:latin typeface="Minion-Regular"/>
              </a:rPr>
              <a:t>the relation that represents the entity type or relationship type that has A as a multivalued attribute.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 primary key of R is the combination of A and K.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If the multivalued attribute is composite, we include its simple components.</a:t>
            </a:r>
          </a:p>
        </p:txBody>
      </p:sp>
    </p:spTree>
    <p:extLst>
      <p:ext uri="{BB962C8B-B14F-4D97-AF65-F5344CB8AC3E}">
        <p14:creationId xmlns:p14="http://schemas.microsoft.com/office/powerpoint/2010/main" val="769352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301" y="1043414"/>
            <a:ext cx="11476065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600" b="1" i="0" u="none" strike="noStrike" baseline="0" dirty="0">
                <a:latin typeface="AkzidenzGroteskBE-Md"/>
              </a:rPr>
              <a:t>Step 6: </a:t>
            </a:r>
            <a:r>
              <a:rPr lang="en-US" sz="3600" b="1" dirty="0">
                <a:latin typeface="AkzidenzGroteskBE-Md"/>
              </a:rPr>
              <a:t>Mapping of </a:t>
            </a:r>
            <a:r>
              <a:rPr lang="en-IN" sz="3600" b="1" dirty="0">
                <a:latin typeface="AkzidenzGroteskBE-Md"/>
              </a:rPr>
              <a:t>Multivalued Attributes</a:t>
            </a:r>
            <a:endParaRPr lang="en-US" sz="3600" b="1" dirty="0">
              <a:latin typeface="AkzidenzGroteskBE-M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70643-6954-D3A4-02E2-64185693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8" y="1759388"/>
            <a:ext cx="3223120" cy="2413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66ACD-A9DD-9715-6725-D79D87ADD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449" y="1834158"/>
            <a:ext cx="422334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71A22-CA2A-5311-9C69-1A234FDB0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449" y="2984773"/>
            <a:ext cx="3547426" cy="1086400"/>
          </a:xfrm>
          <a:prstGeom prst="rect">
            <a:avLst/>
          </a:prstGeom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81000" y="4114800"/>
            <a:ext cx="3429000" cy="1447800"/>
            <a:chOff x="4761" y="8824"/>
            <a:chExt cx="3912" cy="161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21" y="9897"/>
              <a:ext cx="1619" cy="539"/>
            </a:xfrm>
            <a:prstGeom prst="rect">
              <a:avLst/>
            </a:prstGeom>
            <a:solidFill>
              <a:srgbClr val="1A1A28"/>
            </a:solidFill>
            <a:ln w="63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8280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Department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600" b="1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761" y="9170"/>
              <a:ext cx="1440" cy="360"/>
            </a:xfrm>
            <a:prstGeom prst="ellipse">
              <a:avLst/>
            </a:prstGeom>
            <a:solidFill>
              <a:srgbClr val="FFFFE3"/>
            </a:solidFill>
            <a:ln w="63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u="sng">
                  <a:latin typeface="Arial Narrow" panose="020B0606020202030204" pitchFamily="34" charset="0"/>
                </a:rPr>
                <a:t>DNo</a:t>
              </a:r>
              <a:endParaRPr lang="en-US" altLang="en-US" sz="2400" b="1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021" y="8824"/>
              <a:ext cx="1260" cy="360"/>
            </a:xfrm>
            <a:prstGeom prst="ellipse">
              <a:avLst/>
            </a:prstGeom>
            <a:solidFill>
              <a:srgbClr val="FFFFE3"/>
            </a:solidFill>
            <a:ln w="63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 Narrow" panose="020B0606020202030204" pitchFamily="34" charset="0"/>
                </a:rPr>
                <a:t>DName</a:t>
              </a:r>
              <a:endParaRPr lang="en-US" altLang="en-US" sz="2400" b="1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281" y="9034"/>
              <a:ext cx="1392" cy="360"/>
            </a:xfrm>
            <a:prstGeom prst="ellipse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57150" cmpd="dbl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6"/>
                </a:buBlip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DLocations</a:t>
              </a:r>
              <a:endParaRPr lang="en-US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6501" y="9184"/>
              <a:ext cx="60" cy="706"/>
            </a:xfrm>
            <a:prstGeom prst="line">
              <a:avLst/>
            </a:prstGeom>
            <a:noFill/>
            <a:ln w="63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7041" y="9391"/>
              <a:ext cx="639" cy="499"/>
            </a:xfrm>
            <a:prstGeom prst="line">
              <a:avLst/>
            </a:prstGeom>
            <a:noFill/>
            <a:ln w="63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601" y="9530"/>
              <a:ext cx="540" cy="360"/>
            </a:xfrm>
            <a:prstGeom prst="line">
              <a:avLst/>
            </a:prstGeom>
            <a:noFill/>
            <a:ln w="63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graphicFrame>
        <p:nvGraphicFramePr>
          <p:cNvPr id="16" name="Group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468222"/>
              </p:ext>
            </p:extLst>
          </p:nvPr>
        </p:nvGraphicFramePr>
        <p:xfrm>
          <a:off x="4119302" y="4203951"/>
          <a:ext cx="4038600" cy="1828800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DNo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Latha" pitchFamily="2"/>
                        </a:rPr>
                        <a:t>DLocation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atha" pitchFamily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Latha" pitchFamily="2"/>
                        </a:rPr>
                        <a:t>Bangalore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atha" pitchFamily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Latha" pitchFamily="2"/>
                        </a:rPr>
                        <a:t>Belgaum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atha" pitchFamily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Latha" pitchFamily="2"/>
                        </a:rPr>
                        <a:t>Bangalore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atha" pitchFamily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Latha" pitchFamily="2"/>
                        </a:rPr>
                        <a:t>Chennai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atha" pitchFamily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10044664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6: </a:t>
            </a:r>
            <a:r>
              <a:rPr lang="en-US" sz="3200" b="1" dirty="0">
                <a:latin typeface="AkzidenzGroteskBE-Md"/>
              </a:rPr>
              <a:t>Mapping of </a:t>
            </a:r>
            <a:r>
              <a:rPr lang="en-IN" sz="3200" b="1" dirty="0">
                <a:latin typeface="AkzidenzGroteskBE-Md"/>
              </a:rPr>
              <a:t>Multivalued Attributes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 propagate (CASCADE) option for the referential triggered action should be specified on the foreign key in the relation R corresponding to the multivalued attribute for both ON UPDATE and ON DELETE.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We should also note that the key of R when mapping a composite, multivalued attribute requires some analysis of the meaning of the component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069566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628" y="1043414"/>
            <a:ext cx="10249786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6: </a:t>
            </a:r>
            <a:r>
              <a:rPr lang="en-US" sz="3200" b="1" dirty="0">
                <a:latin typeface="AkzidenzGroteskBE-Md"/>
              </a:rPr>
              <a:t>Mapping of </a:t>
            </a:r>
            <a:r>
              <a:rPr lang="en-IN" sz="3200" b="1" dirty="0">
                <a:latin typeface="AkzidenzGroteskBE-Md"/>
              </a:rPr>
              <a:t>Multivalued Attributes</a:t>
            </a:r>
          </a:p>
          <a:p>
            <a:pPr marL="457200" indent="-457200" algn="just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In some cases, when a multivalued attribute is composite, only some of the component attributes are required to be part of the key of R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These attributes are similar to a partial key of a weak entity type that corresponds to the multivalued attribute</a:t>
            </a:r>
          </a:p>
        </p:txBody>
      </p:sp>
    </p:spTree>
    <p:extLst>
      <p:ext uri="{BB962C8B-B14F-4D97-AF65-F5344CB8AC3E}">
        <p14:creationId xmlns:p14="http://schemas.microsoft.com/office/powerpoint/2010/main" val="273589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7976C-348A-C2E5-9DAA-058B77A7A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" y="172898"/>
            <a:ext cx="11141149" cy="6640034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49202448-002B-1E7F-EC93-A72EBB1CB50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06053" y="4859080"/>
            <a:ext cx="4019110" cy="765544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CC"/>
                </a:solidFill>
              </a:rPr>
              <a:t>Entity Relationship Model: </a:t>
            </a:r>
            <a:r>
              <a:rPr lang="en-US" altLang="en-US" sz="2400" dirty="0" smtClean="0">
                <a:solidFill>
                  <a:srgbClr val="0000CC"/>
                </a:solidFill>
              </a:rPr>
              <a:t/>
            </a:r>
            <a:br>
              <a:rPr lang="en-US" altLang="en-US" sz="2400" dirty="0" smtClean="0">
                <a:solidFill>
                  <a:srgbClr val="0000CC"/>
                </a:solidFill>
              </a:rPr>
            </a:br>
            <a:r>
              <a:rPr lang="en-IN" sz="2400" b="1" i="0" u="none" strike="noStrike" baseline="0" dirty="0" smtClean="0">
                <a:solidFill>
                  <a:srgbClr val="0000CC"/>
                </a:solidFill>
                <a:latin typeface="AkzidenzGroteskBE-Light"/>
              </a:rPr>
              <a:t>COMPANY </a:t>
            </a:r>
            <a:r>
              <a:rPr lang="en-IN" sz="2400" b="1" i="0" u="none" strike="noStrike" baseline="0" dirty="0">
                <a:solidFill>
                  <a:srgbClr val="0000CC"/>
                </a:solidFill>
                <a:latin typeface="AkzidenzGroteskBE-Light"/>
              </a:rPr>
              <a:t>database</a:t>
            </a:r>
            <a:r>
              <a:rPr lang="en-IN" sz="1100" b="1" i="0" u="none" strike="noStrike" baseline="0" dirty="0">
                <a:latin typeface="AkzidenzGroteskBE-Light"/>
              </a:rPr>
              <a:t>.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10150988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7: </a:t>
            </a:r>
            <a:r>
              <a:rPr lang="en-US" sz="3200" b="1" dirty="0">
                <a:latin typeface="AkzidenzGroteskBE-Md"/>
              </a:rPr>
              <a:t>Mapping of N-</a:t>
            </a:r>
            <a:r>
              <a:rPr lang="en-US" sz="3200" b="1" dirty="0" err="1">
                <a:latin typeface="AkzidenzGroteskBE-Md"/>
              </a:rPr>
              <a:t>ary</a:t>
            </a:r>
            <a:r>
              <a:rPr lang="en-US" sz="3200" b="1" dirty="0">
                <a:latin typeface="AkzidenzGroteskBE-Md"/>
              </a:rPr>
              <a:t> Relationship Types</a:t>
            </a:r>
            <a:endParaRPr lang="en-IN" sz="3200" b="1" dirty="0">
              <a:latin typeface="AkzidenzGroteskBE-Md"/>
            </a:endParaRP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IN" sz="2800" dirty="0">
                <a:latin typeface="Minion-Regular"/>
              </a:rPr>
              <a:t>For each n-</a:t>
            </a:r>
            <a:r>
              <a:rPr lang="en-IN" sz="2800" dirty="0" err="1">
                <a:latin typeface="Minion-Regular"/>
              </a:rPr>
              <a:t>ary</a:t>
            </a:r>
            <a:r>
              <a:rPr lang="en-IN" sz="2800" dirty="0">
                <a:latin typeface="Minion-Regular"/>
              </a:rPr>
              <a:t> relationship </a:t>
            </a:r>
            <a:r>
              <a:rPr lang="en-US" sz="2800" dirty="0">
                <a:latin typeface="Minion-Regular"/>
              </a:rPr>
              <a:t>type R, where n &gt; 2, create a new relation S to represent R.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Include as foreign key attributes in S the primary keys of the relations that represent the participating entity types.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Also include any simple attributes of the n-</a:t>
            </a:r>
            <a:r>
              <a:rPr lang="en-US" sz="2800" dirty="0" err="1">
                <a:latin typeface="Minion-Regular"/>
              </a:rPr>
              <a:t>ary</a:t>
            </a:r>
            <a:r>
              <a:rPr lang="en-US" sz="2800" dirty="0">
                <a:latin typeface="Minion-Regular"/>
              </a:rPr>
              <a:t> relationship type as attributes of S. </a:t>
            </a:r>
          </a:p>
        </p:txBody>
      </p:sp>
    </p:spTree>
    <p:extLst>
      <p:ext uri="{BB962C8B-B14F-4D97-AF65-F5344CB8AC3E}">
        <p14:creationId xmlns:p14="http://schemas.microsoft.com/office/powerpoint/2010/main" val="234426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707" y="1075311"/>
            <a:ext cx="10646378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7: </a:t>
            </a:r>
            <a:r>
              <a:rPr lang="en-US" sz="3200" b="1" dirty="0">
                <a:latin typeface="AkzidenzGroteskBE-Md"/>
              </a:rPr>
              <a:t>Mapping of N-</a:t>
            </a:r>
            <a:r>
              <a:rPr lang="en-US" sz="3200" b="1" dirty="0" err="1">
                <a:latin typeface="AkzidenzGroteskBE-Md"/>
              </a:rPr>
              <a:t>ary</a:t>
            </a:r>
            <a:r>
              <a:rPr lang="en-US" sz="3200" b="1" dirty="0">
                <a:latin typeface="AkzidenzGroteskBE-Md"/>
              </a:rPr>
              <a:t> Relationship Types</a:t>
            </a:r>
            <a:endParaRPr lang="en-IN" sz="3200" b="1" dirty="0">
              <a:latin typeface="AkzidenzGroteskBE-Md"/>
            </a:endParaRP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The primary key of S is usually a combination of all the foreign keys that reference the relations representing the participating entity types. </a:t>
            </a:r>
          </a:p>
          <a:p>
            <a:pPr marL="457200" indent="-457200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However, if the cardinality constraints on any of the entity types E participating in R is 1, then the primary key of S should not include the foreign key attribute that references the relation E corresponding to </a:t>
            </a:r>
            <a:r>
              <a:rPr lang="en-US" sz="2800" dirty="0" smtClean="0">
                <a:latin typeface="Minion-Regular"/>
              </a:rPr>
              <a:t>E.</a:t>
            </a:r>
            <a:endParaRPr lang="en-US" sz="2800" dirty="0">
              <a:latin typeface="Minio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0188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301" y="1043414"/>
            <a:ext cx="11476065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600" b="1" i="0" u="none" strike="noStrike" baseline="0" dirty="0">
                <a:latin typeface="AkzidenzGroteskBE-Md"/>
              </a:rPr>
              <a:t>Step 7: </a:t>
            </a:r>
            <a:r>
              <a:rPr lang="en-US" sz="3600" b="1" dirty="0">
                <a:latin typeface="AkzidenzGroteskBE-Md"/>
              </a:rPr>
              <a:t>Mapping of N-</a:t>
            </a:r>
            <a:r>
              <a:rPr lang="en-US" sz="3600" b="1" dirty="0" err="1">
                <a:latin typeface="AkzidenzGroteskBE-Md"/>
              </a:rPr>
              <a:t>ary</a:t>
            </a:r>
            <a:r>
              <a:rPr lang="en-US" sz="3600" b="1" dirty="0">
                <a:latin typeface="AkzidenzGroteskBE-Md"/>
              </a:rPr>
              <a:t> Relationship Types</a:t>
            </a:r>
            <a:endParaRPr lang="en-IN" sz="3600" b="1" dirty="0">
              <a:latin typeface="AkzidenzGroteskBE-M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4108C-1691-1F79-C3D8-940EDFC7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0" y="2234039"/>
            <a:ext cx="7482311" cy="332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79E66-A86E-E0D1-4D19-04D484697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936" y="2017550"/>
            <a:ext cx="5039148" cy="40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4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10060001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Algorithm: Summary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A59E7-3A55-D80F-E359-11FA76893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" y="1083761"/>
            <a:ext cx="10220815" cy="51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10060001" cy="1190625"/>
          </a:xfrm>
        </p:spPr>
        <p:txBody>
          <a:bodyPr/>
          <a:lstStyle/>
          <a:p>
            <a:pPr algn="l"/>
            <a:r>
              <a:rPr lang="en-IN" sz="3600" dirty="0">
                <a:solidFill>
                  <a:srgbClr val="0000CC"/>
                </a:solidFill>
              </a:rPr>
              <a:t>Mapping EER Model Constructs to Relations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043414"/>
            <a:ext cx="9885174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600" b="1" i="0" u="none" strike="noStrike" baseline="0" dirty="0">
                <a:latin typeface="AkzidenzGroteskBE-Md"/>
              </a:rPr>
              <a:t>Step 8: </a:t>
            </a:r>
            <a:r>
              <a:rPr lang="en-US" sz="3200" b="1" dirty="0">
                <a:latin typeface="AkzidenzGroteskBE-Md"/>
              </a:rPr>
              <a:t>Mapping of Specialization/Generalization</a:t>
            </a:r>
            <a:endParaRPr lang="en-IN" sz="3600" b="1" dirty="0">
              <a:latin typeface="AkzidenzGroteskBE-Md"/>
            </a:endParaRPr>
          </a:p>
          <a:p>
            <a:r>
              <a:rPr lang="en-IN" sz="2000" b="0" i="0" u="none" strike="noStrike" baseline="0" dirty="0" err="1">
                <a:latin typeface="Minion-Regular"/>
              </a:rPr>
              <a:t>Attrs</a:t>
            </a:r>
            <a:r>
              <a:rPr lang="en-IN" sz="2000" b="0" i="0" u="none" strike="noStrike" baseline="0" dirty="0">
                <a:latin typeface="Minion-Regular"/>
              </a:rPr>
              <a:t>(</a:t>
            </a:r>
            <a:r>
              <a:rPr lang="en-IN" sz="2000" b="0" i="1" u="none" strike="noStrike" baseline="0" dirty="0">
                <a:latin typeface="Minion-Italic"/>
              </a:rPr>
              <a:t>R</a:t>
            </a:r>
            <a:r>
              <a:rPr lang="en-IN" sz="2000" b="0" i="0" u="none" strike="noStrike" baseline="0" dirty="0">
                <a:latin typeface="Minion-Regular"/>
              </a:rPr>
              <a:t>) to </a:t>
            </a:r>
            <a:r>
              <a:rPr lang="en-US" sz="2000" b="0" i="0" u="none" strike="noStrike" baseline="0" dirty="0">
                <a:latin typeface="Minion-Regular"/>
              </a:rPr>
              <a:t>denote </a:t>
            </a:r>
            <a:r>
              <a:rPr lang="en-US" sz="2000" b="0" i="1" u="none" strike="noStrike" baseline="0" dirty="0">
                <a:latin typeface="Minion-Italic"/>
              </a:rPr>
              <a:t>the attributes of relation R</a:t>
            </a:r>
            <a:endParaRPr lang="en-US" sz="2000" dirty="0">
              <a:latin typeface="Minion-Regular"/>
            </a:endParaRPr>
          </a:p>
          <a:p>
            <a:pPr>
              <a:spcAft>
                <a:spcPts val="1200"/>
              </a:spcAft>
            </a:pPr>
            <a:r>
              <a:rPr lang="en-US" sz="2000" b="0" i="0" u="none" strike="noStrike" baseline="0" dirty="0">
                <a:latin typeface="Minion-Regular"/>
              </a:rPr>
              <a:t>PK(</a:t>
            </a:r>
            <a:r>
              <a:rPr lang="en-US" sz="2000" b="0" i="1" u="none" strike="noStrike" baseline="0" dirty="0">
                <a:latin typeface="Minion-Italic"/>
              </a:rPr>
              <a:t>R</a:t>
            </a:r>
            <a:r>
              <a:rPr lang="en-US" sz="2000" b="0" i="0" u="none" strike="noStrike" baseline="0" dirty="0">
                <a:latin typeface="Minion-Regular"/>
              </a:rPr>
              <a:t>) to denote the </a:t>
            </a:r>
            <a:r>
              <a:rPr lang="en-US" sz="2000" b="0" i="1" u="none" strike="noStrike" baseline="0" dirty="0">
                <a:latin typeface="Minion-Italic"/>
              </a:rPr>
              <a:t>primary key of R</a:t>
            </a:r>
          </a:p>
          <a:p>
            <a:pPr indent="0">
              <a:spcAft>
                <a:spcPts val="600"/>
              </a:spcAft>
            </a:pPr>
            <a:r>
              <a:rPr lang="en-IN" sz="2400" dirty="0" smtClean="0">
                <a:latin typeface="Minion-Regular"/>
              </a:rPr>
              <a:t>	Convert </a:t>
            </a:r>
            <a:r>
              <a:rPr lang="en-IN" sz="2400" dirty="0">
                <a:latin typeface="Minion-Regular"/>
              </a:rPr>
              <a:t>each </a:t>
            </a:r>
            <a:r>
              <a:rPr lang="en-US" sz="2400" dirty="0">
                <a:latin typeface="Minion-Regular"/>
              </a:rPr>
              <a:t>specialization with m subclasses {S1, S2, ..., Sm} </a:t>
            </a:r>
            <a:r>
              <a:rPr lang="en-US" sz="2400" dirty="0" smtClean="0">
                <a:latin typeface="Minion-Regular"/>
              </a:rPr>
              <a:t>	and  generalized</a:t>
            </a:r>
            <a:r>
              <a:rPr lang="en-US" sz="2400" dirty="0">
                <a:latin typeface="Minion-Regular"/>
              </a:rPr>
              <a:t>) superclass C, where the attributes of </a:t>
            </a:r>
            <a:r>
              <a:rPr lang="en-US" sz="2400" dirty="0" err="1">
                <a:latin typeface="Minion-Regular"/>
              </a:rPr>
              <a:t>C are</a:t>
            </a:r>
            <a:r>
              <a:rPr lang="en-US" sz="2400" dirty="0">
                <a:latin typeface="Minion-Regular"/>
              </a:rPr>
              <a:t> </a:t>
            </a:r>
            <a:r>
              <a:rPr lang="en-US" sz="2400" dirty="0" smtClean="0">
                <a:latin typeface="Minion-Regular"/>
              </a:rPr>
              <a:t>   	{k, a1</a:t>
            </a:r>
            <a:r>
              <a:rPr lang="en-US" sz="2400" dirty="0">
                <a:latin typeface="Minion-Regular"/>
              </a:rPr>
              <a:t>, ...an} and k is the (primary) key, into relation schemas </a:t>
            </a:r>
            <a:r>
              <a:rPr lang="en-US" sz="2400" dirty="0" smtClean="0">
                <a:latin typeface="Minion-Regular"/>
              </a:rPr>
              <a:t>	using 	one </a:t>
            </a:r>
            <a:r>
              <a:rPr lang="en-US" sz="2400" dirty="0">
                <a:latin typeface="Minion-Regular"/>
              </a:rPr>
              <a:t>of the following options:</a:t>
            </a:r>
          </a:p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Minion-Bold"/>
              </a:rPr>
              <a:t>8A: Multiple relations—superclass and subclasses.</a:t>
            </a:r>
            <a:endParaRPr lang="en-US" sz="3600" b="1" i="0" u="none" strike="noStrike" baseline="0" dirty="0">
              <a:solidFill>
                <a:srgbClr val="FF0000"/>
              </a:solidFill>
              <a:latin typeface="Minion-Regular"/>
            </a:endParaRPr>
          </a:p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Minion-Bold"/>
              </a:rPr>
              <a:t>8B: Multiple relations—subclass relations only.</a:t>
            </a:r>
            <a:endParaRPr lang="en-US" sz="3600" b="1" dirty="0">
              <a:solidFill>
                <a:srgbClr val="FF0000"/>
              </a:solidFill>
              <a:latin typeface="Minion-Regular"/>
            </a:endParaRPr>
          </a:p>
          <a:p>
            <a:r>
              <a:rPr lang="en-US" sz="2000" b="1" i="0" u="none" strike="noStrike" baseline="0" dirty="0">
                <a:solidFill>
                  <a:srgbClr val="FF0000"/>
                </a:solidFill>
                <a:latin typeface="Minion-Bold"/>
              </a:rPr>
              <a:t>8C: Single relation with one type attribute.</a:t>
            </a:r>
            <a:endParaRPr lang="en-US" sz="3600" b="1" i="0" u="none" strike="noStrike" baseline="0" dirty="0">
              <a:solidFill>
                <a:srgbClr val="FF0000"/>
              </a:solidFill>
              <a:latin typeface="Minion-Regular"/>
            </a:endParaRPr>
          </a:p>
          <a:p>
            <a:r>
              <a:rPr lang="en-US" sz="2000" b="1" i="0" u="none" strike="noStrike" baseline="0" dirty="0">
                <a:solidFill>
                  <a:srgbClr val="FF0000"/>
                </a:solidFill>
                <a:latin typeface="Minion-Bold"/>
              </a:rPr>
              <a:t>8D: Single relation with multiple type attributes.</a:t>
            </a:r>
            <a:endParaRPr lang="en-IN" sz="3600" dirty="0">
              <a:solidFill>
                <a:srgbClr val="FF0000"/>
              </a:solidFill>
              <a:latin typeface="Minio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8937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10060001" cy="1190625"/>
          </a:xfrm>
        </p:spPr>
        <p:txBody>
          <a:bodyPr/>
          <a:lstStyle/>
          <a:p>
            <a:pPr algn="l"/>
            <a:r>
              <a:rPr lang="en-IN" sz="3600" dirty="0">
                <a:solidFill>
                  <a:srgbClr val="0000CC"/>
                </a:solidFill>
              </a:rPr>
              <a:t>Mapping EER Model Constructs to Relations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0726" y="1043414"/>
            <a:ext cx="9803218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2500" b="1" i="0" u="none" strike="noStrike" baseline="0" dirty="0">
                <a:latin typeface="AkzidenzGroteskBE-Md"/>
              </a:rPr>
              <a:t>Step 8: </a:t>
            </a:r>
            <a:r>
              <a:rPr lang="en-US" sz="2500" b="1" dirty="0">
                <a:latin typeface="AkzidenzGroteskBE-Md"/>
              </a:rPr>
              <a:t>Mapping of Specialization/Generalization</a:t>
            </a:r>
            <a:endParaRPr lang="en-IN" sz="2500" b="1" dirty="0">
              <a:latin typeface="AkzidenzGroteskBE-Md"/>
            </a:endParaRPr>
          </a:p>
          <a:p>
            <a:pPr>
              <a:spcAft>
                <a:spcPts val="1200"/>
              </a:spcAft>
            </a:pPr>
            <a:r>
              <a:rPr lang="en-IN" sz="2500" b="1" i="0" u="none" strike="noStrike" baseline="0" dirty="0">
                <a:solidFill>
                  <a:srgbClr val="FF0000"/>
                </a:solidFill>
                <a:latin typeface="Minion-Bold"/>
              </a:rPr>
              <a:t>8A: Multiple relations—superclass and subclasses.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latin typeface="Minion-Regular"/>
              </a:rPr>
              <a:t>Create a relation </a:t>
            </a:r>
            <a:r>
              <a:rPr lang="en-US" sz="2500" dirty="0">
                <a:latin typeface="Minion-Regular"/>
              </a:rPr>
              <a:t>L for C with attributes </a:t>
            </a:r>
            <a:r>
              <a:rPr lang="en-US" sz="2500" dirty="0" err="1" smtClean="0">
                <a:latin typeface="Minion-Regular"/>
              </a:rPr>
              <a:t>Attrbs</a:t>
            </a:r>
            <a:r>
              <a:rPr lang="en-US" sz="2500" dirty="0" smtClean="0">
                <a:latin typeface="Minion-Regular"/>
              </a:rPr>
              <a:t>(L</a:t>
            </a:r>
            <a:r>
              <a:rPr lang="en-US" sz="2500" dirty="0">
                <a:latin typeface="Minion-Regular"/>
              </a:rPr>
              <a:t>) = {k, a1, ..., an} and PK(L) = k.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Minion-Regular"/>
              </a:rPr>
              <a:t>Create a relation Li for each subclass Si, 1≤i≤m</a:t>
            </a:r>
            <a:r>
              <a:rPr lang="en-IN" sz="2500" dirty="0">
                <a:latin typeface="Minion-Regular"/>
              </a:rPr>
              <a:t> </a:t>
            </a:r>
            <a:r>
              <a:rPr lang="en-US" sz="2500" dirty="0">
                <a:latin typeface="Minion-Regular"/>
              </a:rPr>
              <a:t>, with the attributes </a:t>
            </a:r>
            <a:r>
              <a:rPr lang="en-US" sz="2500" dirty="0" err="1" smtClean="0">
                <a:latin typeface="Minion-Regular"/>
              </a:rPr>
              <a:t>Attrbs</a:t>
            </a:r>
            <a:r>
              <a:rPr lang="en-US" sz="2500" dirty="0" smtClean="0">
                <a:latin typeface="Minion-Regular"/>
              </a:rPr>
              <a:t>(Li</a:t>
            </a:r>
            <a:r>
              <a:rPr lang="en-US" sz="2500" dirty="0">
                <a:latin typeface="Minion-Regular"/>
              </a:rPr>
              <a:t>) = {k} ꓴ {attributes of Si} and PK(Li) = k.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Minion-Regular"/>
              </a:rPr>
              <a:t>This option works for any specialization (total or partial, disjoint or overlapping).</a:t>
            </a:r>
          </a:p>
        </p:txBody>
      </p:sp>
    </p:spTree>
    <p:extLst>
      <p:ext uri="{BB962C8B-B14F-4D97-AF65-F5344CB8AC3E}">
        <p14:creationId xmlns:p14="http://schemas.microsoft.com/office/powerpoint/2010/main" val="94259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0000FF"/>
                </a:solidFill>
              </a:rPr>
              <a:t>Handling Generalization</a:t>
            </a:r>
            <a:endParaRPr lang="en-US" altLang="en-US" smtClean="0">
              <a:solidFill>
                <a:srgbClr val="0000FF"/>
              </a:solidFill>
              <a:effectLst/>
            </a:endParaRP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5780089" y="2973389"/>
            <a:ext cx="7937" cy="5619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7124701" y="4394201"/>
            <a:ext cx="936625" cy="473075"/>
          </a:xfrm>
          <a:prstGeom prst="rect">
            <a:avLst/>
          </a:prstGeom>
          <a:solidFill>
            <a:srgbClr val="1A1A28"/>
          </a:solidFill>
          <a:ln w="6350">
            <a:solidFill>
              <a:srgbClr val="99FF66"/>
            </a:solidFill>
            <a:miter lim="800000"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b="1">
                <a:solidFill>
                  <a:schemeClr val="bg1"/>
                </a:solidFill>
                <a:latin typeface="Garamond" panose="02020404030301010803" pitchFamily="18" charset="0"/>
              </a:rPr>
              <a:t>CA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4211638" y="1677988"/>
            <a:ext cx="1243012" cy="527050"/>
          </a:xfrm>
          <a:prstGeom prst="ellipse">
            <a:avLst/>
          </a:prstGeom>
          <a:solidFill>
            <a:srgbClr val="D000D0"/>
          </a:solidFill>
          <a:ln w="6350">
            <a:solidFill>
              <a:srgbClr val="99FF66"/>
            </a:solidFill>
            <a:round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u="sng">
                <a:solidFill>
                  <a:schemeClr val="bg1"/>
                </a:solidFill>
              </a:rPr>
              <a:t>AccNo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5780089" y="1676401"/>
            <a:ext cx="1519237" cy="550863"/>
          </a:xfrm>
          <a:prstGeom prst="ellipse">
            <a:avLst/>
          </a:prstGeom>
          <a:solidFill>
            <a:srgbClr val="D000D0"/>
          </a:solidFill>
          <a:ln w="6350">
            <a:solidFill>
              <a:srgbClr val="99FF66"/>
            </a:solidFill>
            <a:round/>
            <a:headEnd/>
            <a:tailEnd/>
          </a:ln>
        </p:spPr>
        <p:txBody>
          <a:bodyPr tIns="137160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Balance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099050" y="2498726"/>
            <a:ext cx="1531938" cy="473075"/>
          </a:xfrm>
          <a:prstGeom prst="rect">
            <a:avLst/>
          </a:prstGeom>
          <a:solidFill>
            <a:srgbClr val="1A1A28"/>
          </a:solidFill>
          <a:ln w="6350">
            <a:solidFill>
              <a:srgbClr val="99FF66"/>
            </a:solidFill>
            <a:miter lim="800000"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21512" name="AutoShape 9"/>
          <p:cNvSpPr>
            <a:spLocks noChangeArrowheads="1"/>
          </p:cNvSpPr>
          <p:nvPr/>
        </p:nvSpPr>
        <p:spPr bwMode="auto">
          <a:xfrm>
            <a:off x="5172075" y="3379788"/>
            <a:ext cx="1258888" cy="635000"/>
          </a:xfrm>
          <a:prstGeom prst="flowChartMerge">
            <a:avLst/>
          </a:prstGeom>
          <a:solidFill>
            <a:srgbClr val="C00000"/>
          </a:solidFill>
          <a:ln w="6350">
            <a:solidFill>
              <a:srgbClr val="99FF66"/>
            </a:solidFill>
            <a:miter lim="800000"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</a:rPr>
              <a:t>ISA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 flipH="1">
            <a:off x="4441826" y="3767139"/>
            <a:ext cx="1095375" cy="6254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5453063" y="3922713"/>
            <a:ext cx="246062" cy="46831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6035676" y="3776664"/>
            <a:ext cx="379413" cy="61753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6173788" y="3652838"/>
            <a:ext cx="1306512" cy="7239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5057776" y="2185989"/>
            <a:ext cx="600075" cy="3079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H="1">
            <a:off x="6191251" y="2225675"/>
            <a:ext cx="334963" cy="2794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19" name="Oval 16"/>
          <p:cNvSpPr>
            <a:spLocks noChangeArrowheads="1"/>
          </p:cNvSpPr>
          <p:nvPr/>
        </p:nvSpPr>
        <p:spPr bwMode="auto">
          <a:xfrm>
            <a:off x="2952750" y="5275263"/>
            <a:ext cx="1258888" cy="493712"/>
          </a:xfrm>
          <a:prstGeom prst="ellipse">
            <a:avLst/>
          </a:prstGeom>
          <a:solidFill>
            <a:srgbClr val="D000D0"/>
          </a:solidFill>
          <a:ln w="6350">
            <a:solidFill>
              <a:srgbClr val="99FF66"/>
            </a:solidFill>
            <a:round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Int_Amt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6011863" y="4392614"/>
            <a:ext cx="939800" cy="473075"/>
          </a:xfrm>
          <a:prstGeom prst="rect">
            <a:avLst/>
          </a:prstGeom>
          <a:solidFill>
            <a:srgbClr val="1A1A28"/>
          </a:solidFill>
          <a:ln w="6350">
            <a:solidFill>
              <a:srgbClr val="99FF66"/>
            </a:solidFill>
            <a:miter lim="800000"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b="1">
                <a:solidFill>
                  <a:schemeClr val="bg1"/>
                </a:solidFill>
                <a:latin typeface="Garamond" panose="02020404030301010803" pitchFamily="18" charset="0"/>
              </a:rPr>
              <a:t>RD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3892551" y="4391026"/>
            <a:ext cx="817563" cy="473075"/>
          </a:xfrm>
          <a:prstGeom prst="rect">
            <a:avLst/>
          </a:prstGeom>
          <a:solidFill>
            <a:srgbClr val="1A1A28"/>
          </a:solidFill>
          <a:ln w="6350">
            <a:solidFill>
              <a:srgbClr val="99FF66"/>
            </a:solidFill>
            <a:miter lim="800000"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b="1">
                <a:solidFill>
                  <a:schemeClr val="bg1"/>
                </a:solidFill>
                <a:latin typeface="Garamond" panose="02020404030301010803" pitchFamily="18" charset="0"/>
              </a:rPr>
              <a:t>SB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4941888" y="4392614"/>
            <a:ext cx="817562" cy="473075"/>
          </a:xfrm>
          <a:prstGeom prst="rect">
            <a:avLst/>
          </a:prstGeom>
          <a:solidFill>
            <a:srgbClr val="1A1A28"/>
          </a:solidFill>
          <a:ln w="6350">
            <a:solidFill>
              <a:srgbClr val="99FF66"/>
            </a:solidFill>
            <a:miter lim="800000"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b="1">
                <a:solidFill>
                  <a:schemeClr val="bg1"/>
                </a:solidFill>
                <a:latin typeface="Garamond" panose="02020404030301010803" pitchFamily="18" charset="0"/>
              </a:rPr>
              <a:t>FD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23" name="Oval 20"/>
          <p:cNvSpPr>
            <a:spLocks noChangeArrowheads="1"/>
          </p:cNvSpPr>
          <p:nvPr/>
        </p:nvSpPr>
        <p:spPr bwMode="auto">
          <a:xfrm>
            <a:off x="4416424" y="5275263"/>
            <a:ext cx="1531127" cy="493712"/>
          </a:xfrm>
          <a:prstGeom prst="ellipse">
            <a:avLst/>
          </a:prstGeom>
          <a:solidFill>
            <a:srgbClr val="D000D0"/>
          </a:solidFill>
          <a:ln w="6350">
            <a:solidFill>
              <a:srgbClr val="99FF66"/>
            </a:solidFill>
            <a:round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 err="1">
                <a:solidFill>
                  <a:schemeClr val="bg1"/>
                </a:solidFill>
              </a:rPr>
              <a:t>Dep_Amt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21524" name="Oval 21"/>
          <p:cNvSpPr>
            <a:spLocks noChangeArrowheads="1"/>
          </p:cNvSpPr>
          <p:nvPr/>
        </p:nvSpPr>
        <p:spPr bwMode="auto">
          <a:xfrm>
            <a:off x="5980113" y="5275263"/>
            <a:ext cx="1447800" cy="493712"/>
          </a:xfrm>
          <a:prstGeom prst="ellipse">
            <a:avLst/>
          </a:prstGeom>
          <a:solidFill>
            <a:srgbClr val="D000D0"/>
          </a:solidFill>
          <a:ln w="6350">
            <a:solidFill>
              <a:srgbClr val="99FF66"/>
            </a:solidFill>
            <a:round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 err="1">
                <a:solidFill>
                  <a:schemeClr val="bg1"/>
                </a:solidFill>
              </a:rPr>
              <a:t>Rec_Amt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21525" name="Oval 22"/>
          <p:cNvSpPr>
            <a:spLocks noChangeArrowheads="1"/>
          </p:cNvSpPr>
          <p:nvPr/>
        </p:nvSpPr>
        <p:spPr bwMode="auto">
          <a:xfrm>
            <a:off x="7627938" y="5275263"/>
            <a:ext cx="1295400" cy="493712"/>
          </a:xfrm>
          <a:prstGeom prst="ellipse">
            <a:avLst/>
          </a:prstGeom>
          <a:solidFill>
            <a:srgbClr val="D000D0"/>
          </a:solidFill>
          <a:ln w="12700">
            <a:solidFill>
              <a:srgbClr val="99FF66"/>
            </a:solidFill>
            <a:round/>
            <a:headEnd/>
            <a:tailEnd/>
          </a:ln>
        </p:spPr>
        <p:txBody>
          <a:bodyPr tIns="13716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Od</a:t>
            </a:r>
          </a:p>
        </p:txBody>
      </p:sp>
      <p:sp>
        <p:nvSpPr>
          <p:cNvPr id="21526" name="Line 23"/>
          <p:cNvSpPr>
            <a:spLocks noChangeShapeType="1"/>
          </p:cNvSpPr>
          <p:nvPr/>
        </p:nvSpPr>
        <p:spPr bwMode="auto">
          <a:xfrm flipH="1">
            <a:off x="5178425" y="4859339"/>
            <a:ext cx="203200" cy="4413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>
            <a:off x="6400800" y="4867276"/>
            <a:ext cx="166688" cy="4032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28" name="Line 25"/>
          <p:cNvSpPr>
            <a:spLocks noChangeShapeType="1"/>
          </p:cNvSpPr>
          <p:nvPr/>
        </p:nvSpPr>
        <p:spPr bwMode="auto">
          <a:xfrm>
            <a:off x="7659689" y="4849813"/>
            <a:ext cx="446087" cy="4445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21529" name="Line 26"/>
          <p:cNvSpPr>
            <a:spLocks noChangeShapeType="1"/>
          </p:cNvSpPr>
          <p:nvPr/>
        </p:nvSpPr>
        <p:spPr bwMode="auto">
          <a:xfrm rot="3000000">
            <a:off x="3940175" y="4668838"/>
            <a:ext cx="0" cy="7937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/>
          <a:lstStyle/>
          <a:p>
            <a:endParaRPr lang="en-US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8170755" y="1193006"/>
            <a:ext cx="3124200" cy="2843213"/>
          </a:xfrm>
          <a:prstGeom prst="rect">
            <a:avLst/>
          </a:pr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>
                <a:solidFill>
                  <a:schemeClr val="bg1"/>
                </a:solidFill>
              </a:rPr>
              <a:t>Tables to be created are: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>
                <a:solidFill>
                  <a:schemeClr val="bg1"/>
                </a:solidFill>
              </a:rPr>
              <a:t>(Method-1)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800" dirty="0">
                <a:solidFill>
                  <a:schemeClr val="bg1"/>
                </a:solidFill>
              </a:rPr>
              <a:t>Account(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Balance)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800" dirty="0">
                <a:solidFill>
                  <a:schemeClr val="bg1"/>
                </a:solidFill>
              </a:rPr>
              <a:t>SB(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</a:rPr>
              <a:t>Int_Amt</a:t>
            </a:r>
            <a:r>
              <a:rPr lang="en-US" altLang="en-US" sz="18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800" dirty="0">
                <a:solidFill>
                  <a:schemeClr val="bg1"/>
                </a:solidFill>
              </a:rPr>
              <a:t>FD(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</a:rPr>
              <a:t>Dep_Amt</a:t>
            </a:r>
            <a:r>
              <a:rPr lang="en-US" altLang="en-US" sz="18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800" dirty="0">
                <a:solidFill>
                  <a:schemeClr val="bg1"/>
                </a:solidFill>
              </a:rPr>
              <a:t>RD(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</a:rPr>
              <a:t>Rec_Amt</a:t>
            </a:r>
            <a:r>
              <a:rPr lang="en-US" altLang="en-US" sz="18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800" dirty="0">
                <a:solidFill>
                  <a:schemeClr val="bg1"/>
                </a:solidFill>
              </a:rPr>
              <a:t>CA(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Od)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196057" y="1160561"/>
            <a:ext cx="3821111" cy="20313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>
                <a:solidFill>
                  <a:schemeClr val="bg1"/>
                </a:solidFill>
              </a:rPr>
              <a:t>Method-2: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SB(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Balance, </a:t>
            </a:r>
            <a:r>
              <a:rPr lang="en-US" altLang="en-US" sz="1800" dirty="0" err="1">
                <a:solidFill>
                  <a:schemeClr val="bg1"/>
                </a:solidFill>
              </a:rPr>
              <a:t>Int_Amt</a:t>
            </a:r>
            <a:r>
              <a:rPr lang="en-US" altLang="en-US" sz="18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FD(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Balance, </a:t>
            </a:r>
            <a:r>
              <a:rPr lang="en-US" altLang="en-US" sz="1800" dirty="0" err="1">
                <a:solidFill>
                  <a:schemeClr val="bg1"/>
                </a:solidFill>
              </a:rPr>
              <a:t>Dep_Amt</a:t>
            </a:r>
            <a:r>
              <a:rPr lang="en-US" altLang="en-US" sz="1800" dirty="0" smtClean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RD(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</a:t>
            </a:r>
            <a:r>
              <a:rPr lang="en-US" altLang="en-US" sz="1800" dirty="0" smtClean="0">
                <a:solidFill>
                  <a:schemeClr val="bg1"/>
                </a:solidFill>
              </a:rPr>
              <a:t>Balance, </a:t>
            </a:r>
            <a:r>
              <a:rPr lang="en-US" altLang="en-US" sz="1800" dirty="0" err="1" smtClean="0">
                <a:solidFill>
                  <a:schemeClr val="bg1"/>
                </a:solidFill>
              </a:rPr>
              <a:t>Rec_Amt</a:t>
            </a:r>
            <a:r>
              <a:rPr lang="en-US" altLang="en-US" sz="18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CA(</a:t>
            </a:r>
            <a:r>
              <a:rPr lang="en-US" altLang="en-US" sz="1800" u="sng" dirty="0" err="1">
                <a:solidFill>
                  <a:schemeClr val="bg1"/>
                </a:solidFill>
              </a:rPr>
              <a:t>AccNo</a:t>
            </a:r>
            <a:r>
              <a:rPr lang="en-US" altLang="en-US" sz="1800" dirty="0">
                <a:solidFill>
                  <a:schemeClr val="bg1"/>
                </a:solidFill>
              </a:rPr>
              <a:t>, </a:t>
            </a:r>
            <a:r>
              <a:rPr lang="en-US" altLang="en-US" sz="1800" dirty="0" smtClean="0">
                <a:solidFill>
                  <a:schemeClr val="bg1"/>
                </a:solidFill>
              </a:rPr>
              <a:t>Balance, Od)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4" grpId="0" animBg="1"/>
      <p:bldP spid="860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10060001" cy="1190625"/>
          </a:xfrm>
        </p:spPr>
        <p:txBody>
          <a:bodyPr/>
          <a:lstStyle/>
          <a:p>
            <a:pPr algn="l"/>
            <a:r>
              <a:rPr lang="en-IN" sz="3600" dirty="0">
                <a:solidFill>
                  <a:srgbClr val="0000CC"/>
                </a:solidFill>
              </a:rPr>
              <a:t>Mapping EER Model Constructs to Relations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995" y="1043414"/>
            <a:ext cx="11111371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8: </a:t>
            </a:r>
            <a:r>
              <a:rPr lang="en-US" sz="3200" b="1" dirty="0">
                <a:latin typeface="AkzidenzGroteskBE-Md"/>
              </a:rPr>
              <a:t>Mapping of Specialization/Generalization</a:t>
            </a:r>
            <a:endParaRPr lang="en-IN" sz="3200" b="1" dirty="0">
              <a:latin typeface="AkzidenzGroteskBE-Md"/>
            </a:endParaRPr>
          </a:p>
          <a:p>
            <a:pPr algn="just"/>
            <a:r>
              <a:rPr lang="en-IN" sz="2400" b="1" i="0" u="none" strike="noStrike" baseline="0" dirty="0">
                <a:latin typeface="Minion-Bold"/>
              </a:rPr>
              <a:t>8A: Multiple relations—superclass and subclasses.</a:t>
            </a:r>
          </a:p>
          <a:p>
            <a:pPr algn="just"/>
            <a:endParaRPr lang="en-IN" sz="2400" b="1" i="0" u="none" strike="noStrike" baseline="0" dirty="0">
              <a:latin typeface="Minion-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8631-57D4-6F57-5F1B-8ED4DD97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54" y="3369862"/>
            <a:ext cx="5201337" cy="160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F7A7B-C35A-0E3E-36E3-79016C486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4" y="2234039"/>
            <a:ext cx="6314935" cy="37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8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4"/>
          <p:cNvSpPr>
            <a:spLocks noChangeArrowheads="1"/>
          </p:cNvSpPr>
          <p:nvPr/>
        </p:nvSpPr>
        <p:spPr bwMode="auto">
          <a:xfrm>
            <a:off x="2557463" y="3200400"/>
            <a:ext cx="68580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389" y="246063"/>
            <a:ext cx="8229600" cy="56007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</a:rPr>
              <a:t>Handling Aggregation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5900738" y="2916239"/>
            <a:ext cx="0" cy="414337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3414714" y="3340100"/>
            <a:ext cx="4899025" cy="612775"/>
            <a:chOff x="3813" y="10306"/>
            <a:chExt cx="5527" cy="758"/>
          </a:xfrm>
          <a:solidFill>
            <a:schemeClr val="tx2">
              <a:lumMod val="10000"/>
            </a:schemeClr>
          </a:solidFill>
        </p:grpSpPr>
        <p:sp>
          <p:nvSpPr>
            <p:cNvPr id="20504" name="AutoShape 7"/>
            <p:cNvSpPr>
              <a:spLocks noChangeArrowheads="1"/>
            </p:cNvSpPr>
            <p:nvPr/>
          </p:nvSpPr>
          <p:spPr bwMode="auto">
            <a:xfrm>
              <a:off x="5541" y="10306"/>
              <a:ext cx="2148" cy="758"/>
            </a:xfrm>
            <a:prstGeom prst="flowChartDecision">
              <a:avLst/>
            </a:prstGeom>
            <a:grpFill/>
            <a:ln w="635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500" b="1" dirty="0">
                  <a:solidFill>
                    <a:schemeClr val="bg1"/>
                  </a:solidFill>
                  <a:latin typeface="Garamond" pitchFamily="18" charset="0"/>
                </a:rPr>
                <a:t>Teach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505" name="Text Box 8"/>
            <p:cNvSpPr txBox="1">
              <a:spLocks noChangeArrowheads="1"/>
            </p:cNvSpPr>
            <p:nvPr/>
          </p:nvSpPr>
          <p:spPr bwMode="auto">
            <a:xfrm>
              <a:off x="3813" y="10447"/>
              <a:ext cx="1261" cy="490"/>
            </a:xfrm>
            <a:prstGeom prst="rect">
              <a:avLst/>
            </a:prstGeom>
            <a:grpFill/>
            <a:ln w="635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defRPr/>
              </a:pPr>
              <a:r>
                <a:rPr lang="en-US" sz="1500" b="1" dirty="0">
                  <a:solidFill>
                    <a:schemeClr val="bg1"/>
                  </a:solidFill>
                  <a:latin typeface="Garamond" pitchFamily="18" charset="0"/>
                </a:rPr>
                <a:t>Professor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506" name="Text Box 9"/>
            <p:cNvSpPr txBox="1">
              <a:spLocks noChangeArrowheads="1"/>
            </p:cNvSpPr>
            <p:nvPr/>
          </p:nvSpPr>
          <p:spPr bwMode="auto">
            <a:xfrm>
              <a:off x="8145" y="10452"/>
              <a:ext cx="1195" cy="490"/>
            </a:xfrm>
            <a:prstGeom prst="rect">
              <a:avLst/>
            </a:prstGeom>
            <a:grpFill/>
            <a:ln w="635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defRPr/>
              </a:pPr>
              <a:r>
                <a:rPr lang="en-US" sz="1500" b="1" dirty="0">
                  <a:solidFill>
                    <a:schemeClr val="bg1"/>
                  </a:solidFill>
                  <a:latin typeface="Garamond" pitchFamily="18" charset="0"/>
                </a:rPr>
                <a:t>Course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507" name="Line 10"/>
            <p:cNvSpPr>
              <a:spLocks noChangeShapeType="1"/>
            </p:cNvSpPr>
            <p:nvPr/>
          </p:nvSpPr>
          <p:spPr bwMode="auto">
            <a:xfrm>
              <a:off x="5082" y="10689"/>
              <a:ext cx="464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08" name="Line 11"/>
            <p:cNvSpPr>
              <a:spLocks noChangeShapeType="1"/>
            </p:cNvSpPr>
            <p:nvPr/>
          </p:nvSpPr>
          <p:spPr bwMode="auto">
            <a:xfrm>
              <a:off x="7677" y="10689"/>
              <a:ext cx="464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486" name="AutoShape 12"/>
          <p:cNvSpPr>
            <a:spLocks noChangeArrowheads="1"/>
          </p:cNvSpPr>
          <p:nvPr/>
        </p:nvSpPr>
        <p:spPr bwMode="auto">
          <a:xfrm>
            <a:off x="5053013" y="2305050"/>
            <a:ext cx="1701800" cy="603250"/>
          </a:xfrm>
          <a:prstGeom prst="flowChartDecision">
            <a:avLst/>
          </a:prstGeom>
          <a:solidFill>
            <a:schemeClr val="tx2">
              <a:lumMod val="10000"/>
            </a:schemeClr>
          </a:solidFill>
          <a:ln w="635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500" b="1" dirty="0">
                <a:solidFill>
                  <a:schemeClr val="bg1"/>
                </a:solidFill>
                <a:latin typeface="Garamond" pitchFamily="18" charset="0"/>
              </a:rPr>
              <a:t>Attend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487" name="Text Box 13"/>
          <p:cNvSpPr txBox="1">
            <a:spLocks noChangeArrowheads="1"/>
          </p:cNvSpPr>
          <p:nvPr/>
        </p:nvSpPr>
        <p:spPr bwMode="auto">
          <a:xfrm>
            <a:off x="5389563" y="1755776"/>
            <a:ext cx="1058862" cy="396875"/>
          </a:xfrm>
          <a:prstGeom prst="rect">
            <a:avLst/>
          </a:prstGeom>
          <a:solidFill>
            <a:schemeClr val="tx2">
              <a:lumMod val="10000"/>
            </a:schemeClr>
          </a:solidFill>
          <a:ln w="635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sz="1500" b="1" dirty="0">
                <a:solidFill>
                  <a:schemeClr val="bg1"/>
                </a:solidFill>
                <a:latin typeface="Garamond" pitchFamily="18" charset="0"/>
              </a:rPr>
              <a:t>Student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536" name="Line 15"/>
          <p:cNvSpPr>
            <a:spLocks noChangeShapeType="1"/>
          </p:cNvSpPr>
          <p:nvPr/>
        </p:nvSpPr>
        <p:spPr bwMode="auto">
          <a:xfrm>
            <a:off x="5903913" y="2160588"/>
            <a:ext cx="0" cy="14605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7" name="Oval 16"/>
          <p:cNvSpPr>
            <a:spLocks noChangeArrowheads="1"/>
          </p:cNvSpPr>
          <p:nvPr/>
        </p:nvSpPr>
        <p:spPr bwMode="auto">
          <a:xfrm>
            <a:off x="2819400" y="2754313"/>
            <a:ext cx="1276350" cy="292100"/>
          </a:xfrm>
          <a:prstGeom prst="ellipse">
            <a:avLst/>
          </a:prstGeom>
          <a:solidFill>
            <a:srgbClr val="FFFF9D"/>
          </a:solidFill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1" u="sng" dirty="0" err="1">
                <a:solidFill>
                  <a:srgbClr val="CC3300"/>
                </a:solidFill>
                <a:latin typeface="Arial Narrow" panose="020B0606020202030204" pitchFamily="34" charset="0"/>
              </a:rPr>
              <a:t>Emp</a:t>
            </a:r>
            <a:r>
              <a:rPr lang="en-US" altLang="en-US" sz="1200" b="1" u="sng" dirty="0">
                <a:solidFill>
                  <a:srgbClr val="CC3300"/>
                </a:solidFill>
                <a:latin typeface="Arial Narrow" panose="020B0606020202030204" pitchFamily="34" charset="0"/>
              </a:rPr>
              <a:t>#</a:t>
            </a:r>
            <a:endParaRPr lang="en-US" altLang="en-US" sz="1200" b="1" u="sng" dirty="0">
              <a:solidFill>
                <a:srgbClr val="CC33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 dirty="0">
              <a:solidFill>
                <a:srgbClr val="CC3300"/>
              </a:solidFill>
            </a:endParaRPr>
          </a:p>
        </p:txBody>
      </p:sp>
      <p:sp>
        <p:nvSpPr>
          <p:cNvPr id="22538" name="Oval 17"/>
          <p:cNvSpPr>
            <a:spLocks noChangeArrowheads="1"/>
          </p:cNvSpPr>
          <p:nvPr/>
        </p:nvSpPr>
        <p:spPr bwMode="auto">
          <a:xfrm>
            <a:off x="8027988" y="2803526"/>
            <a:ext cx="1116012" cy="290513"/>
          </a:xfrm>
          <a:prstGeom prst="ellipse">
            <a:avLst/>
          </a:prstGeom>
          <a:solidFill>
            <a:srgbClr val="FFFF9D"/>
          </a:solidFill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CC3300"/>
                </a:solidFill>
                <a:latin typeface="Arial Narrow" panose="020B0606020202030204" pitchFamily="34" charset="0"/>
              </a:rPr>
              <a:t>Credits</a:t>
            </a:r>
            <a:endParaRPr lang="en-US" altLang="en-US" sz="2400" b="1">
              <a:solidFill>
                <a:srgbClr val="CC3300"/>
              </a:solidFill>
            </a:endParaRPr>
          </a:p>
        </p:txBody>
      </p:sp>
      <p:sp>
        <p:nvSpPr>
          <p:cNvPr id="22539" name="Oval 18"/>
          <p:cNvSpPr>
            <a:spLocks noChangeArrowheads="1"/>
          </p:cNvSpPr>
          <p:nvPr/>
        </p:nvSpPr>
        <p:spPr bwMode="auto">
          <a:xfrm>
            <a:off x="6527801" y="2717800"/>
            <a:ext cx="1235075" cy="292100"/>
          </a:xfrm>
          <a:prstGeom prst="ellipse">
            <a:avLst/>
          </a:prstGeom>
          <a:solidFill>
            <a:srgbClr val="FFFF9D"/>
          </a:solidFill>
          <a:ln w="6350" cmpd="dbl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1" u="sng">
                <a:solidFill>
                  <a:srgbClr val="CC3300"/>
                </a:solidFill>
                <a:latin typeface="Arial Narrow" panose="020B0606020202030204" pitchFamily="34" charset="0"/>
              </a:rPr>
              <a:t>CourseId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rgbClr val="CC3300"/>
              </a:solidFill>
            </a:endParaRPr>
          </a:p>
        </p:txBody>
      </p:sp>
      <p:sp>
        <p:nvSpPr>
          <p:cNvPr id="22540" name="Line 19"/>
          <p:cNvSpPr>
            <a:spLocks noChangeShapeType="1"/>
          </p:cNvSpPr>
          <p:nvPr/>
        </p:nvSpPr>
        <p:spPr bwMode="auto">
          <a:xfrm>
            <a:off x="3457575" y="3049589"/>
            <a:ext cx="101600" cy="396875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22541" name="Line 20"/>
          <p:cNvSpPr>
            <a:spLocks noChangeShapeType="1"/>
          </p:cNvSpPr>
          <p:nvPr/>
        </p:nvSpPr>
        <p:spPr bwMode="auto">
          <a:xfrm flipH="1" flipV="1">
            <a:off x="7302500" y="3006725"/>
            <a:ext cx="204788" cy="452438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2" name="Oval 21"/>
          <p:cNvSpPr>
            <a:spLocks noChangeArrowheads="1"/>
          </p:cNvSpPr>
          <p:nvPr/>
        </p:nvSpPr>
        <p:spPr bwMode="auto">
          <a:xfrm>
            <a:off x="4702175" y="1143000"/>
            <a:ext cx="1276350" cy="292100"/>
          </a:xfrm>
          <a:prstGeom prst="ellipse">
            <a:avLst/>
          </a:prstGeom>
          <a:solidFill>
            <a:srgbClr val="FFFF9D"/>
          </a:solidFill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1" u="sng" dirty="0">
                <a:solidFill>
                  <a:srgbClr val="CC3300"/>
                </a:solidFill>
                <a:latin typeface="Arial Narrow" panose="020B0606020202030204" pitchFamily="34" charset="0"/>
              </a:rPr>
              <a:t>USN</a:t>
            </a:r>
            <a:endParaRPr lang="en-US" altLang="en-US" sz="1200" b="1" u="sng" dirty="0">
              <a:solidFill>
                <a:srgbClr val="CC33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 dirty="0">
              <a:solidFill>
                <a:srgbClr val="CC3300"/>
              </a:solidFill>
            </a:endParaRPr>
          </a:p>
        </p:txBody>
      </p:sp>
      <p:sp>
        <p:nvSpPr>
          <p:cNvPr id="22543" name="Oval 22"/>
          <p:cNvSpPr>
            <a:spLocks noChangeArrowheads="1"/>
          </p:cNvSpPr>
          <p:nvPr/>
        </p:nvSpPr>
        <p:spPr bwMode="auto">
          <a:xfrm>
            <a:off x="7343775" y="2290763"/>
            <a:ext cx="1435100" cy="292100"/>
          </a:xfrm>
          <a:prstGeom prst="ellipse">
            <a:avLst/>
          </a:prstGeom>
          <a:solidFill>
            <a:srgbClr val="FFFF9D"/>
          </a:solidFill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CC3300"/>
                </a:solidFill>
                <a:latin typeface="Arial Narrow" panose="020B0606020202030204" pitchFamily="34" charset="0"/>
              </a:rPr>
              <a:t>CourseTiitle</a:t>
            </a:r>
            <a:endParaRPr lang="en-US" altLang="en-US" sz="2400" b="1">
              <a:solidFill>
                <a:srgbClr val="CC3300"/>
              </a:solidFill>
            </a:endParaRPr>
          </a:p>
        </p:txBody>
      </p:sp>
      <p:sp>
        <p:nvSpPr>
          <p:cNvPr id="22544" name="Oval 23"/>
          <p:cNvSpPr>
            <a:spLocks noChangeArrowheads="1"/>
          </p:cNvSpPr>
          <p:nvPr/>
        </p:nvSpPr>
        <p:spPr bwMode="auto">
          <a:xfrm>
            <a:off x="6010275" y="1187450"/>
            <a:ext cx="1233488" cy="292100"/>
          </a:xfrm>
          <a:prstGeom prst="ellipse">
            <a:avLst/>
          </a:prstGeom>
          <a:solidFill>
            <a:srgbClr val="FFFF9D"/>
          </a:solidFill>
          <a:ln w="6350" cmpd="dbl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CC3300"/>
                </a:solidFill>
                <a:latin typeface="Arial Narrow" panose="020B0606020202030204" pitchFamily="34" charset="0"/>
              </a:rPr>
              <a:t>StdName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rgbClr val="CC3300"/>
              </a:solidFill>
            </a:endParaRPr>
          </a:p>
        </p:txBody>
      </p:sp>
      <p:sp>
        <p:nvSpPr>
          <p:cNvPr id="22545" name="Line 24"/>
          <p:cNvSpPr>
            <a:spLocks noChangeShapeType="1"/>
          </p:cNvSpPr>
          <p:nvPr/>
        </p:nvSpPr>
        <p:spPr bwMode="auto">
          <a:xfrm flipH="1" flipV="1">
            <a:off x="5529264" y="1431925"/>
            <a:ext cx="161925" cy="325438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22546" name="Line 25"/>
          <p:cNvSpPr>
            <a:spLocks noChangeShapeType="1"/>
          </p:cNvSpPr>
          <p:nvPr/>
        </p:nvSpPr>
        <p:spPr bwMode="auto">
          <a:xfrm flipV="1">
            <a:off x="6264275" y="1484314"/>
            <a:ext cx="336550" cy="276225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22547" name="Line 26"/>
          <p:cNvSpPr>
            <a:spLocks noChangeShapeType="1"/>
          </p:cNvSpPr>
          <p:nvPr/>
        </p:nvSpPr>
        <p:spPr bwMode="auto">
          <a:xfrm flipV="1">
            <a:off x="8083550" y="3082926"/>
            <a:ext cx="274638" cy="379413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8" name="Line 27"/>
          <p:cNvSpPr>
            <a:spLocks noChangeShapeType="1"/>
          </p:cNvSpPr>
          <p:nvPr/>
        </p:nvSpPr>
        <p:spPr bwMode="auto">
          <a:xfrm flipV="1">
            <a:off x="7764464" y="2581276"/>
            <a:ext cx="319087" cy="873125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9" name="Oval 28"/>
          <p:cNvSpPr>
            <a:spLocks noChangeArrowheads="1"/>
          </p:cNvSpPr>
          <p:nvPr/>
        </p:nvSpPr>
        <p:spPr bwMode="auto">
          <a:xfrm>
            <a:off x="3776664" y="2478088"/>
            <a:ext cx="1233487" cy="292100"/>
          </a:xfrm>
          <a:prstGeom prst="ellipse">
            <a:avLst/>
          </a:prstGeom>
          <a:solidFill>
            <a:srgbClr val="FFFF9D"/>
          </a:solidFill>
          <a:ln w="6350" cmpd="dbl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CC3300"/>
                </a:solidFill>
                <a:latin typeface="Arial Narrow" panose="020B0606020202030204" pitchFamily="34" charset="0"/>
              </a:rPr>
              <a:t>PName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solidFill>
                <a:srgbClr val="CC3300"/>
              </a:solidFill>
            </a:endParaRPr>
          </a:p>
        </p:txBody>
      </p:sp>
      <p:sp>
        <p:nvSpPr>
          <p:cNvPr id="22550" name="Line 29"/>
          <p:cNvSpPr>
            <a:spLocks noChangeShapeType="1"/>
          </p:cNvSpPr>
          <p:nvPr/>
        </p:nvSpPr>
        <p:spPr bwMode="auto">
          <a:xfrm flipV="1">
            <a:off x="4238626" y="2773363"/>
            <a:ext cx="250825" cy="67310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2438400" y="4343401"/>
            <a:ext cx="6418521" cy="2017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/>
              <a:t>Professor(</a:t>
            </a:r>
            <a:r>
              <a:rPr lang="en-US" altLang="en-US" sz="1800" b="1" u="sng" dirty="0" err="1"/>
              <a:t>Emp</a:t>
            </a:r>
            <a:r>
              <a:rPr lang="en-US" altLang="en-US" sz="1800" b="1" u="sng" dirty="0"/>
              <a:t>#</a:t>
            </a:r>
            <a:r>
              <a:rPr lang="en-US" altLang="en-US" sz="1800" b="1" dirty="0"/>
              <a:t>, </a:t>
            </a:r>
            <a:r>
              <a:rPr lang="en-US" altLang="en-US" sz="1800" b="1" dirty="0" err="1"/>
              <a:t>PName</a:t>
            </a:r>
            <a:r>
              <a:rPr lang="en-US" altLang="en-US" sz="1800" b="1" dirty="0"/>
              <a:t>)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/>
              <a:t>Course(</a:t>
            </a:r>
            <a:r>
              <a:rPr lang="en-US" altLang="en-US" sz="1800" b="1" u="sng" dirty="0" err="1"/>
              <a:t>CourseId</a:t>
            </a:r>
            <a:r>
              <a:rPr lang="en-US" altLang="en-US" sz="1800" b="1" dirty="0"/>
              <a:t>, </a:t>
            </a:r>
            <a:r>
              <a:rPr lang="en-US" altLang="en-US" sz="1800" b="1" dirty="0" err="1"/>
              <a:t>CourseTitle</a:t>
            </a:r>
            <a:r>
              <a:rPr lang="en-US" altLang="en-US" sz="1800" b="1" dirty="0"/>
              <a:t>, Credits) 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/>
              <a:t>Student(</a:t>
            </a:r>
            <a:r>
              <a:rPr lang="en-US" altLang="en-US" sz="1800" b="1" u="sng" dirty="0"/>
              <a:t>USN</a:t>
            </a:r>
            <a:r>
              <a:rPr lang="en-US" altLang="en-US" sz="1800" b="1" dirty="0"/>
              <a:t>, </a:t>
            </a:r>
            <a:r>
              <a:rPr lang="en-US" altLang="en-US" sz="1800" b="1" dirty="0" err="1"/>
              <a:t>Stdname</a:t>
            </a:r>
            <a:r>
              <a:rPr lang="en-US" altLang="en-US" sz="1800" b="1" dirty="0"/>
              <a:t>)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/>
              <a:t>Attend(</a:t>
            </a:r>
            <a:r>
              <a:rPr lang="en-US" altLang="en-US" sz="1800" b="1" u="sng" dirty="0"/>
              <a:t>USN, </a:t>
            </a:r>
            <a:r>
              <a:rPr lang="en-US" altLang="en-US" sz="1800" b="1" u="sng" dirty="0" err="1"/>
              <a:t>CourseId</a:t>
            </a:r>
            <a:r>
              <a:rPr lang="en-US" altLang="en-US" sz="1800" b="1" u="sng" dirty="0"/>
              <a:t>, </a:t>
            </a:r>
            <a:r>
              <a:rPr lang="en-US" altLang="en-US" sz="1800" b="1" u="sng" dirty="0" err="1"/>
              <a:t>Emp</a:t>
            </a:r>
            <a:r>
              <a:rPr lang="en-US" altLang="en-US" sz="1800" b="1" u="sng" dirty="0"/>
              <a:t>#,</a:t>
            </a:r>
            <a:r>
              <a:rPr lang="en-US" altLang="en-US" sz="1800" b="1" dirty="0"/>
              <a:t> Date)</a:t>
            </a:r>
            <a:endParaRPr lang="en-US" altLang="en-US" sz="1800" b="1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/>
              <a:t>Teach(</a:t>
            </a:r>
            <a:r>
              <a:rPr lang="en-US" altLang="en-US" sz="1800" b="1" u="sng" dirty="0" err="1"/>
              <a:t>CourseId</a:t>
            </a:r>
            <a:r>
              <a:rPr lang="en-US" altLang="en-US" sz="1800" b="1" u="sng" dirty="0"/>
              <a:t>, </a:t>
            </a:r>
            <a:r>
              <a:rPr lang="en-US" altLang="en-US" sz="1800" b="1" u="sng" dirty="0" err="1"/>
              <a:t>Emp</a:t>
            </a:r>
            <a:r>
              <a:rPr lang="en-US" altLang="en-US" sz="1800" b="1" u="sng" dirty="0"/>
              <a:t>#</a:t>
            </a:r>
            <a:r>
              <a:rPr lang="en-US" altLang="en-US" sz="1800" b="1" dirty="0"/>
              <a:t>)</a:t>
            </a:r>
            <a:endParaRPr lang="en-US" altLang="en-US" sz="1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3D158C0-9D02-4D64-B2A0-C9C151BB6D44}" type="slidenum">
              <a:rPr lang="en-US" altLang="en-US" smtClean="0">
                <a:solidFill>
                  <a:srgbClr val="FF0000"/>
                </a:solidFill>
              </a:rPr>
              <a:pPr>
                <a:defRPr/>
              </a:pPr>
              <a:t>38</a:t>
            </a:fld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934200" y="1828800"/>
            <a:ext cx="1143000" cy="3810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Date</a:t>
            </a:r>
          </a:p>
        </p:txBody>
      </p:sp>
      <p:cxnSp>
        <p:nvCxnSpPr>
          <p:cNvPr id="6" name="Straight Connector 5"/>
          <p:cNvCxnSpPr>
            <a:stCxn id="20486" idx="3"/>
          </p:cNvCxnSpPr>
          <p:nvPr/>
        </p:nvCxnSpPr>
        <p:spPr bwMode="auto">
          <a:xfrm flipV="1">
            <a:off x="6754813" y="2135189"/>
            <a:ext cx="358774" cy="471487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0" y="4428535"/>
            <a:ext cx="209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Aggregation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  <a:endCxn id="22530" idx="3"/>
          </p:cNvCxnSpPr>
          <p:nvPr/>
        </p:nvCxnSpPr>
        <p:spPr bwMode="auto">
          <a:xfrm flipH="1" flipV="1">
            <a:off x="9415463" y="3657600"/>
            <a:ext cx="775844" cy="7709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10060001" cy="1190625"/>
          </a:xfrm>
        </p:spPr>
        <p:txBody>
          <a:bodyPr/>
          <a:lstStyle/>
          <a:p>
            <a:pPr algn="l"/>
            <a:r>
              <a:rPr lang="en-IN" sz="3600" b="1" dirty="0" smtClean="0">
                <a:solidFill>
                  <a:srgbClr val="0000CC"/>
                </a:solidFill>
              </a:rPr>
              <a:t>Summary</a:t>
            </a:r>
            <a:endParaRPr lang="en-US" altLang="en-US" sz="3600" b="1" dirty="0">
              <a:solidFill>
                <a:srgbClr val="0000CC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	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8017D6-93E5-055F-7DBC-44617F59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6261B4-654A-AA05-5975-DD9D9BDF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56" y="989352"/>
            <a:ext cx="7960688" cy="553137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 txBox="1">
            <a:spLocks noChangeArrowheads="1"/>
          </p:cNvSpPr>
          <p:nvPr/>
        </p:nvSpPr>
        <p:spPr>
          <a:xfrm>
            <a:off x="1066360" y="202543"/>
            <a:ext cx="9009984" cy="1190625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600" dirty="0">
                <a:solidFill>
                  <a:srgbClr val="0000CC"/>
                </a:solidFill>
              </a:rPr>
              <a:t>Relational Model: </a:t>
            </a:r>
            <a:r>
              <a:rPr lang="en-IN" sz="3600" dirty="0">
                <a:solidFill>
                  <a:srgbClr val="0000CC"/>
                </a:solidFill>
              </a:rPr>
              <a:t>COMPANY database</a:t>
            </a:r>
            <a:endParaRPr lang="en-US" altLang="en-US" sz="3600" kern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6" y="1181637"/>
            <a:ext cx="9555565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1: Mapping of Regular Entity Types</a:t>
            </a:r>
          </a:p>
          <a:p>
            <a:pPr marL="961200" indent="-457200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Minion-Regular"/>
              </a:rPr>
              <a:t>For each regular (strong) entity type </a:t>
            </a:r>
            <a:r>
              <a:rPr lang="en-US" sz="2800" b="0" i="1" u="none" strike="noStrike" baseline="0" dirty="0">
                <a:latin typeface="Minion-Italic"/>
              </a:rPr>
              <a:t>E </a:t>
            </a:r>
            <a:r>
              <a:rPr lang="en-US" sz="2800" b="0" i="0" u="none" strike="noStrike" baseline="0" dirty="0">
                <a:latin typeface="Minion-Regular"/>
              </a:rPr>
              <a:t>in the ER schema, create a relation </a:t>
            </a:r>
            <a:r>
              <a:rPr lang="en-US" sz="2800" b="0" i="1" u="none" strike="noStrike" baseline="0" dirty="0">
                <a:latin typeface="Minion-Italic"/>
              </a:rPr>
              <a:t>R </a:t>
            </a:r>
            <a:r>
              <a:rPr lang="en-US" sz="2800" b="0" i="0" u="none" strike="noStrike" baseline="0" dirty="0">
                <a:latin typeface="Minion-Regular"/>
              </a:rPr>
              <a:t>that includes all the simple attributes of </a:t>
            </a:r>
            <a:r>
              <a:rPr lang="en-US" sz="2800" b="0" i="1" u="none" strike="noStrike" baseline="0" dirty="0">
                <a:latin typeface="Minion-Italic"/>
              </a:rPr>
              <a:t>E</a:t>
            </a:r>
            <a:r>
              <a:rPr lang="en-US" sz="2800" b="0" i="0" u="none" strike="noStrike" baseline="0" dirty="0">
                <a:latin typeface="Minion-Regular"/>
              </a:rPr>
              <a:t>.</a:t>
            </a:r>
            <a:r>
              <a:rPr lang="en-US" altLang="en-US" sz="2800" b="1" dirty="0"/>
              <a:t> </a:t>
            </a:r>
          </a:p>
          <a:p>
            <a:pPr marL="961200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Include only the simple component attributes of a composite attribute</a:t>
            </a:r>
          </a:p>
          <a:p>
            <a:pPr marL="961200" indent="-457200">
              <a:spcBef>
                <a:spcPts val="6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2800" dirty="0">
                <a:latin typeface="Minion-Regular"/>
              </a:rPr>
              <a:t>Choose one </a:t>
            </a:r>
            <a:r>
              <a:rPr lang="en-US" sz="2800" dirty="0">
                <a:latin typeface="Minion-Regular"/>
              </a:rPr>
              <a:t>of the key attributes of E as the primary key for 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7" y="1022149"/>
            <a:ext cx="10384904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>
                <a:latin typeface="AkzidenzGroteskBE-Md"/>
              </a:rPr>
              <a:t>Step </a:t>
            </a:r>
            <a:r>
              <a:rPr lang="en-US" sz="3200" b="1" i="0" u="none" strike="noStrike" baseline="0" dirty="0" smtClean="0">
                <a:latin typeface="AkzidenzGroteskBE-Md"/>
              </a:rPr>
              <a:t>1a: </a:t>
            </a:r>
            <a:r>
              <a:rPr lang="en-US" sz="3200" b="1" i="0" u="none" strike="noStrike" baseline="0" dirty="0">
                <a:latin typeface="AkzidenzGroteskBE-Md"/>
              </a:rPr>
              <a:t>Mapping of Regular Entity Types</a:t>
            </a:r>
          </a:p>
          <a:p>
            <a:pPr marL="961200" indent="-457200">
              <a:spcBef>
                <a:spcPts val="6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If the chosen key of E is a composite, then the set of simple attributes that form it will together form the primary </a:t>
            </a:r>
            <a:r>
              <a:rPr lang="en-IN" sz="2800" dirty="0">
                <a:latin typeface="Minion-Regular"/>
              </a:rPr>
              <a:t>key of R</a:t>
            </a:r>
          </a:p>
          <a:p>
            <a:pPr marL="961200" indent="-457200">
              <a:spcBef>
                <a:spcPts val="600"/>
              </a:spcBef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latin typeface="Minion-Regular"/>
              </a:rPr>
              <a:t>If multiple keys were identified for E during the conceptual design, the information describing the attributes that form each additional key is kept in order to specify secondary (unique) keys of relation R.</a:t>
            </a:r>
            <a:endParaRPr lang="en-US" altLang="en-US" sz="2800" dirty="0">
              <a:latin typeface="Minion-Regular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6740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 smtClean="0">
                <a:solidFill>
                  <a:srgbClr val="0000CC"/>
                </a:solidFill>
              </a:rPr>
              <a:t>Example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957" y="1022149"/>
            <a:ext cx="10384904" cy="5387365"/>
          </a:xfrm>
        </p:spPr>
        <p:txBody>
          <a:bodyPr/>
          <a:lstStyle/>
          <a:p>
            <a:pPr indent="0" eaLnBrk="1" hangingPunct="1">
              <a:buSzPct val="150000"/>
            </a:pPr>
            <a:r>
              <a:rPr lang="en-US" sz="3200" b="1" i="0" u="none" strike="noStrike" baseline="0" dirty="0" smtClean="0">
                <a:latin typeface="AkzidenzGroteskBE-Md"/>
              </a:rPr>
              <a:t> </a:t>
            </a:r>
            <a:endParaRPr lang="en-US" altLang="en-US" sz="2800" dirty="0">
              <a:latin typeface="Minion-Regular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CB04A-F08F-DE8D-296D-2B8AACEE0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53796" b="53319"/>
          <a:stretch/>
        </p:blipFill>
        <p:spPr>
          <a:xfrm>
            <a:off x="1850063" y="1112303"/>
            <a:ext cx="3204165" cy="220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6054A-4BCF-40FE-6203-DFBEFCB10E2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20000"/>
          </a:blip>
          <a:stretch>
            <a:fillRect/>
          </a:stretch>
        </p:blipFill>
        <p:spPr>
          <a:xfrm>
            <a:off x="6433093" y="2052851"/>
            <a:ext cx="5496801" cy="2520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CB04A-F08F-DE8D-296D-2B8AACEE0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6958" t="11514" b="52985"/>
          <a:stretch/>
        </p:blipFill>
        <p:spPr>
          <a:xfrm>
            <a:off x="831121" y="3125961"/>
            <a:ext cx="3682836" cy="1675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CB04A-F08F-DE8D-296D-2B8AACEE0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0517" t="61895"/>
          <a:stretch/>
        </p:blipFill>
        <p:spPr>
          <a:xfrm>
            <a:off x="1792654" y="4722289"/>
            <a:ext cx="2856837" cy="187450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 bwMode="auto">
          <a:xfrm>
            <a:off x="4513957" y="2371060"/>
            <a:ext cx="1674192" cy="368952"/>
          </a:xfrm>
          <a:prstGeom prst="rightArrow">
            <a:avLst/>
          </a:prstGeom>
          <a:solidFill>
            <a:srgbClr val="FFC000"/>
          </a:solidFill>
          <a:ln w="28575">
            <a:solidFill>
              <a:srgbClr val="FFB31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 rot="20689229">
            <a:off x="4452188" y="3529703"/>
            <a:ext cx="1878019" cy="365760"/>
          </a:xfrm>
          <a:prstGeom prst="rightArrow">
            <a:avLst/>
          </a:prstGeom>
          <a:solidFill>
            <a:srgbClr val="FFC000"/>
          </a:solidFill>
          <a:ln w="28575">
            <a:solidFill>
              <a:srgbClr val="FFB31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 rot="19762199" flipV="1">
            <a:off x="4573981" y="4803456"/>
            <a:ext cx="1986374" cy="365760"/>
          </a:xfrm>
          <a:prstGeom prst="rightArrow">
            <a:avLst/>
          </a:prstGeom>
          <a:solidFill>
            <a:srgbClr val="FFC000"/>
          </a:solidFill>
          <a:ln w="28575">
            <a:solidFill>
              <a:srgbClr val="FFB31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9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BD2569-B328-30E1-4B3C-5CC3980E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972" y="1032781"/>
            <a:ext cx="9529958" cy="5387365"/>
          </a:xfrm>
        </p:spPr>
        <p:txBody>
          <a:bodyPr/>
          <a:lstStyle/>
          <a:p>
            <a:pPr indent="0" eaLnBrk="1" hangingPunct="1">
              <a:spcAft>
                <a:spcPts val="1200"/>
              </a:spcAft>
              <a:buSzPct val="150000"/>
            </a:pPr>
            <a:r>
              <a:rPr lang="en-US" sz="2800" b="1" i="0" u="none" strike="noStrike" baseline="0" dirty="0">
                <a:latin typeface="AkzidenzGroteskBE-Md"/>
              </a:rPr>
              <a:t>Step 2: </a:t>
            </a:r>
            <a:r>
              <a:rPr lang="en-US" sz="2800" b="1" dirty="0">
                <a:latin typeface="AkzidenzGroteskBE-Md"/>
              </a:rPr>
              <a:t>Mapping of Weak </a:t>
            </a:r>
            <a:r>
              <a:rPr lang="en-US" sz="2800" b="1" i="0" u="none" strike="noStrike" baseline="0" dirty="0">
                <a:latin typeface="AkzidenzGroteskBE-Md"/>
              </a:rPr>
              <a:t>Entity Types</a:t>
            </a:r>
          </a:p>
          <a:p>
            <a:pPr marL="961200" indent="-45720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latin typeface="Minion-Regular"/>
              </a:rPr>
              <a:t>For each weak entity type W in the ER schema with owner entity type E, create a relation R and include all simple attributes (or simple components of composite attributes) of W as attributes of R. </a:t>
            </a:r>
          </a:p>
          <a:p>
            <a:pPr marL="961200" indent="-45720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latin typeface="Minion-Regular"/>
              </a:rPr>
              <a:t>In </a:t>
            </a:r>
            <a:r>
              <a:rPr lang="en-US" sz="2400" dirty="0">
                <a:latin typeface="Minion-Regular"/>
              </a:rPr>
              <a:t>addition, include primary key of E as foreign key attributes of R (this takes care of mapping the identifying relationship type of W)</a:t>
            </a:r>
          </a:p>
          <a:p>
            <a:pPr marL="961200" indent="-45720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latin typeface="Minion-Regular"/>
              </a:rPr>
              <a:t>The primary key of R is the combination of the primary key(s) of the owner(s) and the partial key of the weak entity type W(if </a:t>
            </a:r>
            <a:r>
              <a:rPr lang="en-IN" sz="2400" dirty="0">
                <a:latin typeface="Minion-Regular"/>
              </a:rPr>
              <a:t>any)</a:t>
            </a:r>
            <a:endParaRPr lang="en-US" altLang="en-US" sz="2400" dirty="0">
              <a:latin typeface="Minio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1168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102572-4506-F74A-584F-F3119AD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956" y="140343"/>
            <a:ext cx="7961377" cy="1190625"/>
          </a:xfrm>
        </p:spPr>
        <p:txBody>
          <a:bodyPr/>
          <a:lstStyle/>
          <a:p>
            <a:pPr eaLnBrk="1" hangingPunct="1"/>
            <a:r>
              <a:rPr lang="en-IN" sz="3600" dirty="0">
                <a:solidFill>
                  <a:srgbClr val="0000CC"/>
                </a:solidFill>
              </a:rPr>
              <a:t>ER-to-Relational Mapping Algorithm</a:t>
            </a:r>
            <a:endParaRPr lang="en-US" altLang="en-US" sz="3600" dirty="0">
              <a:solidFill>
                <a:srgbClr val="0000CC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A6EE0-5AB1-7D64-C357-4862EFBF4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C6E15-4192-2B95-037D-5B0D6B08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0" y="1330968"/>
            <a:ext cx="4081644" cy="4566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134BA3-FA32-75B3-9E54-E0D1E111A26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3983431" y="2392325"/>
            <a:ext cx="7564561" cy="9736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2696625" y="2879153"/>
            <a:ext cx="1050288" cy="361508"/>
          </a:xfrm>
          <a:prstGeom prst="rightArrow">
            <a:avLst/>
          </a:prstGeom>
          <a:solidFill>
            <a:srgbClr val="FFC000"/>
          </a:solidFill>
          <a:ln w="28575">
            <a:solidFill>
              <a:srgbClr val="FFB31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0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23057</TotalTime>
  <Words>2812</Words>
  <Application>Microsoft Office PowerPoint</Application>
  <PresentationFormat>Widescreen</PresentationFormat>
  <Paragraphs>379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6" baseType="lpstr">
      <vt:lpstr>AkzidenzGroteskBE-Light</vt:lpstr>
      <vt:lpstr>AkzidenzGroteskBE-Md</vt:lpstr>
      <vt:lpstr>Arial</vt:lpstr>
      <vt:lpstr>Arial Narrow</vt:lpstr>
      <vt:lpstr>Calibri</vt:lpstr>
      <vt:lpstr>Garamond</vt:lpstr>
      <vt:lpstr>Latha</vt:lpstr>
      <vt:lpstr>Minion-Bold</vt:lpstr>
      <vt:lpstr>Minion-Italic</vt:lpstr>
      <vt:lpstr>Minion-Regular</vt:lpstr>
      <vt:lpstr>Segoe UI Semibold</vt:lpstr>
      <vt:lpstr>Tahoma</vt:lpstr>
      <vt:lpstr>Times New Roman</vt:lpstr>
      <vt:lpstr>Wingdings</vt:lpstr>
      <vt:lpstr>1_BITS_PPT_template</vt:lpstr>
      <vt:lpstr>1_PG Template</vt:lpstr>
      <vt:lpstr>PG Template</vt:lpstr>
      <vt:lpstr>PowerPoint Presentation</vt:lpstr>
      <vt:lpstr>PowerPoint Presentation</vt:lpstr>
      <vt:lpstr>Entity Relationship Model:  COMPANY database.</vt:lpstr>
      <vt:lpstr> </vt:lpstr>
      <vt:lpstr>ER-to-Relational Mapping Algorithm</vt:lpstr>
      <vt:lpstr>ER-to-Relational Mapping Algorithm</vt:lpstr>
      <vt:lpstr>Example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 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Algorithm: Summary</vt:lpstr>
      <vt:lpstr>Mapping EER Model Constructs to Relations</vt:lpstr>
      <vt:lpstr>Mapping EER Model Constructs to Relations</vt:lpstr>
      <vt:lpstr>PowerPoint Presentation</vt:lpstr>
      <vt:lpstr>Mapping EER Model Constructs to Relations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DBSA</dc:title>
  <dc:creator>Nitin</dc:creator>
  <cp:lastModifiedBy>Windows User</cp:lastModifiedBy>
  <cp:revision>546</cp:revision>
  <dcterms:created xsi:type="dcterms:W3CDTF">2022-03-31T16:51:38Z</dcterms:created>
  <dcterms:modified xsi:type="dcterms:W3CDTF">2022-11-25T04:55:07Z</dcterms:modified>
</cp:coreProperties>
</file>