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5" r:id="rId2"/>
    <p:sldMasterId id="2147483674" r:id="rId3"/>
  </p:sldMasterIdLst>
  <p:notesMasterIdLst>
    <p:notesMasterId r:id="rId51"/>
  </p:notesMasterIdLst>
  <p:sldIdLst>
    <p:sldId id="257" r:id="rId4"/>
    <p:sldId id="258" r:id="rId5"/>
    <p:sldId id="389" r:id="rId6"/>
    <p:sldId id="260" r:id="rId7"/>
    <p:sldId id="261" r:id="rId8"/>
    <p:sldId id="262" r:id="rId9"/>
    <p:sldId id="263" r:id="rId10"/>
    <p:sldId id="601" r:id="rId11"/>
    <p:sldId id="603" r:id="rId12"/>
    <p:sldId id="602" r:id="rId13"/>
    <p:sldId id="604" r:id="rId14"/>
    <p:sldId id="605" r:id="rId15"/>
    <p:sldId id="267" r:id="rId16"/>
    <p:sldId id="266" r:id="rId17"/>
    <p:sldId id="268" r:id="rId18"/>
    <p:sldId id="606" r:id="rId19"/>
    <p:sldId id="607" r:id="rId20"/>
    <p:sldId id="269" r:id="rId21"/>
    <p:sldId id="270" r:id="rId22"/>
    <p:sldId id="608" r:id="rId23"/>
    <p:sldId id="609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611" r:id="rId45"/>
    <p:sldId id="612" r:id="rId46"/>
    <p:sldId id="613" r:id="rId47"/>
    <p:sldId id="614" r:id="rId48"/>
    <p:sldId id="615" r:id="rId49"/>
    <p:sldId id="32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3162" autoAdjust="0"/>
  </p:normalViewPr>
  <p:slideViewPr>
    <p:cSldViewPr snapToGrid="0">
      <p:cViewPr varScale="1">
        <p:scale>
          <a:sx n="60" d="100"/>
          <a:sy n="60" d="100"/>
        </p:scale>
        <p:origin x="6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13:06:40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13:07:05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A450A-DB66-4426-A8EA-08CACD1C318A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C30A8-4AF4-43C4-AF36-7A2CA2262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42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93027" tIns="46514" rIns="93027" bIns="46514" anchor="b"/>
          <a:lstStyle/>
          <a:p>
            <a:pPr lvl="0" indent="0" algn="r" defTabSz="930275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</a:rPr>
              <a:t>12</a:t>
            </a:fld>
            <a:endParaRPr lang="en-US" altLang="zh-CN" sz="1300" dirty="0">
              <a:latin typeface="Times New Roman" panose="02020603050405020304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none" lIns="93027" tIns="46514" rIns="93027" bIns="46514" anchor="ctr"/>
          <a:lstStyle/>
          <a:p>
            <a:pPr lvl="0"/>
            <a:endParaRPr lang="en-IN" altLang="x-none" dirty="0"/>
          </a:p>
        </p:txBody>
      </p:sp>
    </p:spTree>
    <p:extLst>
      <p:ext uri="{BB962C8B-B14F-4D97-AF65-F5344CB8AC3E}">
        <p14:creationId xmlns:p14="http://schemas.microsoft.com/office/powerpoint/2010/main" val="1734269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948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796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4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7706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810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28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 dirty="0"/>
              <a:t>The examples given for each operation is based on this schema diagram.</a:t>
            </a:r>
            <a:endParaRPr dirty="0"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429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78387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40758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60813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8885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93027" tIns="46514" rIns="93027" bIns="46514" anchor="b"/>
          <a:lstStyle/>
          <a:p>
            <a:pPr lvl="0" indent="0" algn="r" defTabSz="930275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</a:rPr>
              <a:t>8</a:t>
            </a:fld>
            <a:endParaRPr lang="en-US" altLang="zh-CN" sz="1300" dirty="0">
              <a:latin typeface="Times New Roman" panose="02020603050405020304" pitchFamily="18" charset="0"/>
            </a:endParaRPr>
          </a:p>
        </p:txBody>
      </p:sp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none" lIns="93027" tIns="46514" rIns="93027" bIns="46514" anchor="ctr"/>
          <a:lstStyle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93027" tIns="46514" rIns="93027" bIns="46514" anchor="b"/>
          <a:lstStyle/>
          <a:p>
            <a:pPr lvl="0" indent="0" algn="r" defTabSz="930275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</a:rPr>
              <a:t>9</a:t>
            </a:fld>
            <a:endParaRPr lang="en-US" altLang="zh-CN" sz="1300" dirty="0">
              <a:latin typeface="Times New Roman" panose="02020603050405020304" pitchFamily="18" charset="0"/>
            </a:endParaRPr>
          </a:p>
        </p:txBody>
      </p:sp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none" lIns="93027" tIns="46514" rIns="93027" bIns="46514" anchor="ctr"/>
          <a:lstStyle/>
          <a:p>
            <a:pPr lvl="0"/>
            <a:endParaRPr lang="en-IN" altLang="x-none" dirty="0"/>
          </a:p>
        </p:txBody>
      </p:sp>
    </p:spTree>
    <p:extLst>
      <p:ext uri="{BB962C8B-B14F-4D97-AF65-F5344CB8AC3E}">
        <p14:creationId xmlns:p14="http://schemas.microsoft.com/office/powerpoint/2010/main" val="31097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93027" tIns="46514" rIns="93027" bIns="46514" anchor="b"/>
          <a:lstStyle/>
          <a:p>
            <a:pPr lvl="0" indent="0" algn="r" defTabSz="930275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</a:rPr>
              <a:t>10</a:t>
            </a:fld>
            <a:endParaRPr lang="en-US" altLang="zh-CN" sz="1300" dirty="0">
              <a:latin typeface="Times New Roman" panose="02020603050405020304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none" lIns="93027" tIns="46514" rIns="93027" bIns="46514" anchor="ctr"/>
          <a:lstStyle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93027" tIns="46514" rIns="93027" bIns="46514" anchor="b"/>
          <a:lstStyle/>
          <a:p>
            <a:pPr lvl="0" indent="0" algn="r" defTabSz="930275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</a:rPr>
              <a:t>11</a:t>
            </a:fld>
            <a:endParaRPr lang="en-US" altLang="zh-CN" sz="1300" dirty="0">
              <a:latin typeface="Times New Roman" panose="02020603050405020304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none" lIns="93027" tIns="46514" rIns="93027" bIns="46514" anchor="ctr"/>
          <a:lstStyle/>
          <a:p>
            <a:pPr lvl="0"/>
            <a:endParaRPr lang="en-IN" altLang="x-none" dirty="0"/>
          </a:p>
        </p:txBody>
      </p:sp>
    </p:spTree>
    <p:extLst>
      <p:ext uri="{BB962C8B-B14F-4D97-AF65-F5344CB8AC3E}">
        <p14:creationId xmlns:p14="http://schemas.microsoft.com/office/powerpoint/2010/main" val="344447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565212" y="3352804"/>
            <a:ext cx="2169752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126089" y="5257806"/>
            <a:ext cx="2946400" cy="832211"/>
            <a:chOff x="246967" y="2209800"/>
            <a:chExt cx="2209800" cy="832209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246967" y="2209800"/>
              <a:ext cx="2209800" cy="6874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867" b="1" i="0" u="none" strike="noStrike" kern="1200" cap="none" spc="-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BITS</a:t>
              </a:r>
              <a:r>
                <a:rPr kumimoji="0" lang="en-US" sz="3867" b="0" i="0" u="none" strike="noStrike" kern="1200" cap="none" spc="-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410039" y="2765011"/>
              <a:ext cx="1920240" cy="2769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52800" y="5124353"/>
            <a:ext cx="8026400" cy="913472"/>
          </a:xfrm>
        </p:spPr>
        <p:txBody>
          <a:bodyPr anchor="b">
            <a:noAutofit/>
          </a:bodyPr>
          <a:lstStyle>
            <a:lvl1pPr marL="0" indent="0" algn="r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Presenter’s Details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3609481"/>
            <a:ext cx="8026400" cy="1524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5333"/>
              </a:lnSpc>
              <a:defRPr sz="4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523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871787" y="6784757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987" y="6784757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32587" y="6784757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9144000" y="734075"/>
            <a:ext cx="2946400" cy="779144"/>
            <a:chOff x="76200" y="2209800"/>
            <a:chExt cx="2209800" cy="7791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707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-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BITS</a:t>
              </a:r>
              <a:r>
                <a:rPr kumimoji="0" lang="en-US" sz="4000" b="0" i="0" u="none" strike="noStrike" kern="1200" cap="none" spc="-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35580" y="2711946"/>
              <a:ext cx="1905000" cy="277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0987" y="1944106"/>
            <a:ext cx="12181013" cy="1600200"/>
          </a:xfrm>
        </p:spPr>
        <p:txBody>
          <a:bodyPr>
            <a:noAutofit/>
          </a:bodyPr>
          <a:lstStyle>
            <a:lvl1pPr marL="0" indent="0" algn="ctr">
              <a:lnSpc>
                <a:spcPts val="5600"/>
              </a:lnSpc>
              <a:spcBef>
                <a:spcPts val="0"/>
              </a:spcBef>
              <a:buNone/>
              <a:defRPr sz="4800" b="1" spc="-200" baseline="0">
                <a:latin typeface="Bahnschrift SemiBold" panose="020B0502040204020203" pitchFamily="34" charset="0"/>
                <a:cs typeface="Arial" pitchFamily="34" charset="0"/>
              </a:defRPr>
            </a:lvl1pPr>
            <a:lvl2pPr algn="ctr">
              <a:defRPr>
                <a:latin typeface="Bahnschrift SemiBold" panose="020B0502040204020203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1980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6"/>
          <p:cNvSpPr>
            <a:spLocks noGrp="1"/>
          </p:cNvSpPr>
          <p:nvPr>
            <p:ph sz="quarter" idx="10"/>
          </p:nvPr>
        </p:nvSpPr>
        <p:spPr>
          <a:xfrm>
            <a:off x="365760" y="91440"/>
            <a:ext cx="8717280" cy="77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spc="300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338560" cy="5486400"/>
          </a:xfrm>
          <a:prstGeom prst="rect">
            <a:avLst/>
          </a:prstGeom>
        </p:spPr>
        <p:txBody>
          <a:bodyPr lIns="0" rIns="0"/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latin typeface="Calibri" pitchFamily="34" charset="0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39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C490906-E419-3C3A-9092-3AD7A54DC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92"/>
          <a:stretch>
            <a:fillRect/>
          </a:stretch>
        </p:blipFill>
        <p:spPr bwMode="ltGray">
          <a:xfrm>
            <a:off x="8390467" y="-1588"/>
            <a:ext cx="3810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06400" y="1158876"/>
            <a:ext cx="8331200" cy="1431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06400" y="3429000"/>
            <a:ext cx="8026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CA7003-01FC-B3BB-46A7-7374C1D09A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42901" y="6248400"/>
            <a:ext cx="216323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4D8D21-097F-4E89-9173-C50308738710}" type="datetime1">
              <a:rPr lang="en-US" altLang="en-US" smtClean="0"/>
              <a:t>12-Dec-22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34B57D-290D-CA0A-53D9-242B40B531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10933" y="6248400"/>
            <a:ext cx="399626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 Rachana Shikhare</a:t>
            </a: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10F04B9-2F79-5E31-0A4C-EEBD3F5393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15200" y="6248400"/>
            <a:ext cx="1828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2B6A11-8AE4-4144-AE8D-604C44245695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4805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</a:t>
            </a:r>
            <a:r>
              <a:rPr lang="en-US" dirty="0" smtClean="0"/>
              <a:t>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892C0BF-6C26-CB0F-13B2-92E9BC490B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19C3A-B598-4127-946E-FC4BF6C29BCE}" type="datetime1">
              <a:rPr lang="en-US" altLang="en-US" smtClean="0"/>
              <a:t>12-Dec-22</a:t>
            </a:fld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CCCDD72-B474-1332-6C63-2CFA0FB67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err="1" smtClean="0"/>
              <a:t>Rachana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Shikhare</a:t>
            </a:r>
            <a:endParaRPr lang="en-US" alt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A16464E-D3D0-F5E3-A07C-8D6902C7D3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1799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6"/>
          <p:cNvSpPr>
            <a:spLocks noGrp="1"/>
          </p:cNvSpPr>
          <p:nvPr>
            <p:ph sz="quarter" idx="10"/>
          </p:nvPr>
        </p:nvSpPr>
        <p:spPr>
          <a:xfrm>
            <a:off x="365760" y="91440"/>
            <a:ext cx="8717280" cy="77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spc="300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338560" cy="5486400"/>
          </a:xfrm>
          <a:prstGeom prst="rect">
            <a:avLst/>
          </a:prstGeom>
        </p:spPr>
        <p:txBody>
          <a:bodyPr lIns="0" rIns="0"/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latin typeface="Calibri" pitchFamily="34" charset="0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3139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914402"/>
            <a:ext cx="9347200" cy="45719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2682240" y="6553202"/>
            <a:ext cx="9448800" cy="45719"/>
            <a:chOff x="1905000" y="6553200"/>
            <a:chExt cx="7010400" cy="45719"/>
          </a:xfrm>
        </p:grpSpPr>
        <p:sp>
          <p:nvSpPr>
            <p:cNvPr id="27" name="Rectangle 2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949588" y="6667112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42CF92-3635-42F1-AAB6-F2703D7DF619}" type="slidenum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small" spc="20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 userDrawn="1"/>
        </p:nvSpPr>
        <p:spPr bwMode="auto">
          <a:xfrm>
            <a:off x="257862" y="6540288"/>
            <a:ext cx="4531617" cy="24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Database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Management Systems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3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6" r:id="rId2"/>
    <p:sldLayoutId id="2147483677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indent="190495" algn="l" rtl="0" eaLnBrk="1" fontAlgn="base" hangingPunct="1">
        <a:spcBef>
          <a:spcPct val="20000"/>
        </a:spcBef>
        <a:spcAft>
          <a:spcPct val="0"/>
        </a:spcAft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61981" indent="-28574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81070" indent="-228594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9932566" y="2"/>
            <a:ext cx="2135692" cy="69269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0" y="914402"/>
            <a:ext cx="9347200" cy="45719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2682240" y="6553202"/>
            <a:ext cx="9448800" cy="45719"/>
            <a:chOff x="1905000" y="6553200"/>
            <a:chExt cx="7010400" cy="45719"/>
          </a:xfrm>
        </p:grpSpPr>
        <p:sp>
          <p:nvSpPr>
            <p:cNvPr id="27" name="Rectangle 2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4" name="Rectangle 4"/>
          <p:cNvSpPr txBox="1">
            <a:spLocks noChangeArrowheads="1"/>
          </p:cNvSpPr>
          <p:nvPr userDrawn="1"/>
        </p:nvSpPr>
        <p:spPr bwMode="auto">
          <a:xfrm>
            <a:off x="80881" y="6614904"/>
            <a:ext cx="4531617" cy="24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Database Systems and Applications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5949588" y="6659508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42CF92-3635-42F1-AAB6-F2703D7DF619}" type="slidenum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small" spc="20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7341834" y="6596064"/>
            <a:ext cx="4850166" cy="2619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Pilani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146011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indent="190495" algn="l" rtl="0" eaLnBrk="1" fontAlgn="base" hangingPunct="1">
        <a:spcBef>
          <a:spcPct val="20000"/>
        </a:spcBef>
        <a:spcAft>
          <a:spcPct val="0"/>
        </a:spcAft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61981" indent="-28574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81070" indent="-228594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emf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customXml" Target="../ink/ink1.xml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0" y="2447261"/>
            <a:ext cx="121920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4000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2: </a:t>
            </a:r>
            <a:r>
              <a:rPr lang="en-IN" sz="5400" dirty="0">
                <a:solidFill>
                  <a:srgbClr val="7030A0"/>
                </a:solidFill>
                <a:latin typeface="Cormorant SC SemiBold" panose="00000700000000000000" pitchFamily="2" charset="0"/>
                <a:cs typeface="Calibri" panose="020F0502020204030204" pitchFamily="34" charset="0"/>
              </a:rPr>
              <a:t>RELATIONAL ALGEBRA </a:t>
            </a:r>
            <a:r>
              <a:rPr lang="en-US" sz="5400" dirty="0" smtClean="0">
                <a:solidFill>
                  <a:srgbClr val="7030A0"/>
                </a:solidFill>
                <a:latin typeface="Cormorant SC SemiBold" panose="00000700000000000000" pitchFamily="2" charset="0"/>
                <a:cs typeface="Calibri" panose="020F0502020204030204" pitchFamily="34" charset="0"/>
              </a:rPr>
              <a:t> </a:t>
            </a:r>
            <a:endParaRPr lang="en-US" sz="4400" dirty="0">
              <a:solidFill>
                <a:srgbClr val="7030A0"/>
              </a:solidFill>
              <a:latin typeface="Cormorant SC SemiBold" panose="00000700000000000000" pitchFamily="2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IN" sz="4000" spc="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27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742" y="231774"/>
            <a:ext cx="8229600" cy="595313"/>
          </a:xfrm>
        </p:spPr>
        <p:txBody>
          <a:bodyPr vert="horz" wrap="square" lIns="91440" tIns="45720" rIns="91440" bIns="45720" numCol="1" anchor="b" anchorCtr="0" compatLnSpc="1"/>
          <a:lstStyle/>
          <a:p>
            <a:pPr eaLnBrk="0" hangingPunct="0">
              <a:defRPr/>
            </a:pPr>
            <a:r>
              <a:rPr kumimoji="1"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Union Operation</a:t>
            </a: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805543" y="1099456"/>
            <a:ext cx="11049000" cy="5159829"/>
          </a:xfrm>
          <a:ln/>
        </p:spPr>
        <p:txBody>
          <a:bodyPr vert="horz" wrap="square" lIns="91440" tIns="45720" rIns="91440" bIns="45720" anchor="t"/>
          <a:lstStyle/>
          <a:p>
            <a:pPr indent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dirty="0"/>
              <a:t>The result of this operation, i.e. R </a:t>
            </a:r>
            <a:r>
              <a:rPr lang="en-US" sz="2400" dirty="0">
                <a:sym typeface="Symbol" pitchFamily="18" charset="2"/>
              </a:rPr>
              <a:t></a:t>
            </a:r>
            <a:r>
              <a:rPr lang="en-US" sz="2400" dirty="0"/>
              <a:t> S, is a relation that includes all tuples that are either in R or in S or in both. Duplicate tuples will not appear in the output. </a:t>
            </a:r>
            <a:endParaRPr lang="en-US" sz="2400" dirty="0" smtClean="0"/>
          </a:p>
          <a:p>
            <a:pPr indent="0">
              <a:lnSpc>
                <a:spcPct val="90000"/>
              </a:lnSpc>
              <a:spcAft>
                <a:spcPts val="600"/>
              </a:spcAft>
              <a:defRPr/>
            </a:pPr>
            <a:endParaRPr lang="en-US" sz="2400" dirty="0"/>
          </a:p>
          <a:p>
            <a:pPr indent="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Union Compatibility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Let R and S are two relations with attributes (A1, A2, …, An) and (B1, B2, ….., </a:t>
            </a:r>
            <a:r>
              <a:rPr lang="en-US" sz="2400" dirty="0" err="1"/>
              <a:t>Bn</a:t>
            </a:r>
            <a:r>
              <a:rPr lang="en-US" sz="2400" dirty="0"/>
              <a:t>) respectively. If R and S are to be </a:t>
            </a:r>
            <a:r>
              <a:rPr lang="en-US" sz="2400" i="1" dirty="0" err="1"/>
              <a:t>union</a:t>
            </a:r>
            <a:r>
              <a:rPr lang="en-US" sz="2400" dirty="0" err="1"/>
              <a:t>ed</a:t>
            </a:r>
            <a:r>
              <a:rPr lang="en-US" sz="2400" dirty="0"/>
              <a:t>, it should satisfy the following two </a:t>
            </a:r>
            <a:r>
              <a:rPr lang="en-US" sz="2400" dirty="0" smtClean="0"/>
              <a:t>rules: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defRPr/>
            </a:pPr>
            <a:endParaRPr lang="en-US" sz="2400" dirty="0" smtClean="0"/>
          </a:p>
          <a:p>
            <a:pPr indent="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Rule 1:</a:t>
            </a:r>
            <a:r>
              <a:rPr lang="en-US" sz="2400" dirty="0" smtClean="0"/>
              <a:t> The relations R and S must have the same degree. That is, the number of attributes of R and S must be same.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defRPr/>
            </a:pPr>
            <a:endParaRPr lang="en-US" sz="1400" dirty="0"/>
          </a:p>
          <a:p>
            <a:pPr indent="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Rule 2: </a:t>
            </a:r>
            <a:r>
              <a:rPr lang="en-US" sz="2400" dirty="0" smtClean="0"/>
              <a:t>The </a:t>
            </a:r>
            <a:r>
              <a:rPr lang="en-US" sz="2400" dirty="0"/>
              <a:t>domain of the </a:t>
            </a:r>
            <a:r>
              <a:rPr lang="en-US" sz="2400" dirty="0" err="1"/>
              <a:t>ith</a:t>
            </a:r>
            <a:r>
              <a:rPr lang="en-US" sz="2400" dirty="0"/>
              <a:t> attribute of R and the domain of the </a:t>
            </a:r>
            <a:r>
              <a:rPr lang="en-US" sz="2400" dirty="0" err="1"/>
              <a:t>ith</a:t>
            </a:r>
            <a:r>
              <a:rPr lang="en-US" sz="2400" dirty="0"/>
              <a:t> attribute of S must be same.</a:t>
            </a:r>
            <a:endParaRPr lang="en-US" sz="2400" i="1" dirty="0"/>
          </a:p>
          <a:p>
            <a:pPr indent="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400" i="1" dirty="0"/>
              <a:t>	</a:t>
            </a:r>
            <a:r>
              <a:rPr lang="en-US" sz="2400" i="1" dirty="0" err="1"/>
              <a:t>dom</a:t>
            </a:r>
            <a:r>
              <a:rPr lang="en-US" sz="2400" dirty="0"/>
              <a:t>(Ai) = </a:t>
            </a:r>
            <a:r>
              <a:rPr lang="en-US" sz="2400" i="1" dirty="0" err="1"/>
              <a:t>dom</a:t>
            </a:r>
            <a:r>
              <a:rPr lang="en-US" sz="2400" dirty="0"/>
              <a:t>(Bi), where, 1 </a:t>
            </a:r>
            <a:r>
              <a:rPr lang="en-US" sz="2400" dirty="0">
                <a:sym typeface="Symbol" pitchFamily="18" charset="2"/>
              </a:rPr>
              <a:t></a:t>
            </a:r>
            <a:r>
              <a:rPr lang="en-US" sz="2400" dirty="0"/>
              <a:t> </a:t>
            </a:r>
            <a:r>
              <a:rPr lang="en-US" sz="2400" i="1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</a:t>
            </a:r>
            <a:r>
              <a:rPr lang="en-US" sz="2400" dirty="0"/>
              <a:t> </a:t>
            </a:r>
            <a:r>
              <a:rPr lang="en-US" sz="2400" i="1" dirty="0"/>
              <a:t>n.</a:t>
            </a:r>
            <a:r>
              <a:rPr lang="en-US" sz="2400" dirty="0"/>
              <a:t> </a:t>
            </a:r>
          </a:p>
          <a:p>
            <a:pPr indent="0" defTabSz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2965450" algn="ctr"/>
              </a:tabLst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indent="0" defTabSz="0">
              <a:lnSpc>
                <a:spcPct val="140000"/>
              </a:lnSpc>
              <a:spcBef>
                <a:spcPts val="0"/>
              </a:spcBef>
              <a:tabLst>
                <a:tab pos="2965450" algn="ctr"/>
              </a:tabLst>
            </a:pPr>
            <a:endParaRPr lang="en-US" altLang="zh-CN" sz="24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742" y="231774"/>
            <a:ext cx="8229600" cy="595313"/>
          </a:xfrm>
        </p:spPr>
        <p:txBody>
          <a:bodyPr vert="horz" wrap="square" lIns="91440" tIns="45720" rIns="91440" bIns="45720" numCol="1" anchor="b" anchorCtr="0" compatLnSpc="1"/>
          <a:lstStyle/>
          <a:p>
            <a:pPr eaLnBrk="0" hangingPunct="0">
              <a:defRPr/>
            </a:pPr>
            <a:r>
              <a:rPr kumimoji="1"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Union </a:t>
            </a:r>
            <a:r>
              <a:rPr kumimoji="1"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Operation – Example 1</a:t>
            </a:r>
            <a:endParaRPr kumimoji="1" 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805543" y="1099456"/>
            <a:ext cx="11049000" cy="5159829"/>
          </a:xfrm>
          <a:ln/>
        </p:spPr>
        <p:txBody>
          <a:bodyPr vert="horz" wrap="square" lIns="91440" tIns="45720" rIns="91440" bIns="45720" anchor="t"/>
          <a:lstStyle/>
          <a:p>
            <a:pPr indent="0">
              <a:lnSpc>
                <a:spcPct val="90000"/>
              </a:lnSpc>
            </a:pPr>
            <a:r>
              <a:rPr lang="en-US" altLang="en-US" sz="2800" i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Query-10: Retrieve the SSN of all employees who either work in department </a:t>
            </a:r>
            <a:r>
              <a:rPr lang="en-US" altLang="en-US" sz="2800" i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 </a:t>
            </a:r>
            <a:r>
              <a:rPr lang="en-US" altLang="en-US" sz="2800" i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directly supervise an employee who works in </a:t>
            </a:r>
            <a:r>
              <a:rPr lang="en-US" altLang="en-US" sz="2800" i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30.</a:t>
            </a:r>
            <a:endParaRPr lang="en-US" altLang="en-US" sz="2800" i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Emp_Dept30 </a:t>
            </a: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</a:t>
            </a:r>
            <a:r>
              <a:rPr lang="en-US" altLang="en-US" sz="2400" baseline="-25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SSN</a:t>
            </a: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400" baseline="-25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DNo</a:t>
            </a:r>
            <a:r>
              <a:rPr lang="en-US" altLang="en-US" sz="2400" baseline="-25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en-US" sz="2400" baseline="-25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</a:t>
            </a: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Employee))</a:t>
            </a:r>
            <a:endParaRPr lang="en-US" altLang="en-US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Supervisors </a:t>
            </a: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</a:t>
            </a:r>
            <a:r>
              <a:rPr lang="en-US" altLang="en-US" sz="2400" baseline="-250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Super_SSN</a:t>
            </a:r>
            <a:r>
              <a:rPr lang="en-US" altLang="en-US" sz="2400" baseline="-25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400" baseline="-25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DNo</a:t>
            </a:r>
            <a:r>
              <a:rPr lang="en-US" altLang="en-US" sz="2400" baseline="-25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en-US" sz="2400" baseline="-25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</a:t>
            </a: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Employee))</a:t>
            </a:r>
            <a:endParaRPr lang="en-US" altLang="en-US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</a:t>
            </a: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Emp_Dept30 </a:t>
            </a: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</a:t>
            </a: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Supervisors</a:t>
            </a:r>
          </a:p>
          <a:p>
            <a:pPr indent="0" defTabSz="0">
              <a:lnSpc>
                <a:spcPct val="140000"/>
              </a:lnSpc>
              <a:spcBef>
                <a:spcPts val="0"/>
              </a:spcBef>
              <a:tabLst>
                <a:tab pos="2965450" algn="ctr"/>
              </a:tabLst>
            </a:pPr>
            <a:r>
              <a:rPr lang="en-US" altLang="en-US" sz="3200" dirty="0" smtClean="0"/>
              <a:t>                </a:t>
            </a:r>
            <a:r>
              <a:rPr lang="en-US" altLang="en-US" sz="2000" dirty="0" smtClean="0">
                <a:solidFill>
                  <a:srgbClr val="FF0000"/>
                </a:solidFill>
              </a:rPr>
              <a:t>Emp_Dept3          Supervisors                       Result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1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52" y="4463900"/>
            <a:ext cx="6060190" cy="161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 bwMode="auto">
          <a:xfrm>
            <a:off x="6335408" y="4816549"/>
            <a:ext cx="881491" cy="456312"/>
          </a:xfrm>
          <a:prstGeom prst="rightArrow">
            <a:avLst/>
          </a:prstGeom>
          <a:solidFill>
            <a:schemeClr val="accent2"/>
          </a:solidFill>
          <a:ln w="28575">
            <a:solidFill>
              <a:srgbClr val="FFB310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87015" y="4805916"/>
            <a:ext cx="500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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3505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742" y="231774"/>
            <a:ext cx="8229600" cy="595313"/>
          </a:xfrm>
        </p:spPr>
        <p:txBody>
          <a:bodyPr vert="horz" wrap="square" lIns="91440" tIns="45720" rIns="91440" bIns="45720" numCol="1" anchor="b" anchorCtr="0" compatLnSpc="1"/>
          <a:lstStyle/>
          <a:p>
            <a:pPr eaLnBrk="0" hangingPunct="0">
              <a:defRPr/>
            </a:pPr>
            <a:r>
              <a:rPr kumimoji="1"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Union </a:t>
            </a:r>
            <a:r>
              <a:rPr kumimoji="1"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Operation – Example 2</a:t>
            </a:r>
            <a:endParaRPr kumimoji="1" 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805543" y="1099456"/>
            <a:ext cx="11049000" cy="5159829"/>
          </a:xfrm>
          <a:ln/>
        </p:spPr>
        <p:txBody>
          <a:bodyPr vert="horz" wrap="square" lIns="91440" tIns="45720" rIns="91440" bIns="45720" anchor="t"/>
          <a:lstStyle/>
          <a:p>
            <a:pPr indent="0">
              <a:lnSpc>
                <a:spcPct val="90000"/>
              </a:lnSpc>
            </a:pPr>
            <a:r>
              <a:rPr lang="en-US" altLang="en-US" sz="2800" i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869" y="1232121"/>
            <a:ext cx="6331689" cy="456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2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468086" y="274638"/>
            <a:ext cx="9742714" cy="62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Set-Intersection Operation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674914" y="1404257"/>
            <a:ext cx="9496199" cy="455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0"/>
            <a:r>
              <a:rPr lang="en-US" altLang="en-US" sz="2400" dirty="0"/>
              <a:t>The expression R ∩ S returns all tuples that appear in both the relations R and S.</a:t>
            </a:r>
          </a:p>
          <a:p>
            <a:pPr indent="0"/>
            <a:r>
              <a:rPr lang="en-US" altLang="en-US" sz="2400" i="1" dirty="0">
                <a:solidFill>
                  <a:srgbClr val="C00000"/>
                </a:solidFill>
              </a:rPr>
              <a:t>Query-12: Find the first name and the last name of people who are teachers as well as students.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456" y="4545003"/>
            <a:ext cx="2665413" cy="103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05"/>
          <a:stretch>
            <a:fillRect/>
          </a:stretch>
        </p:blipFill>
        <p:spPr bwMode="auto">
          <a:xfrm>
            <a:off x="1434051" y="4408705"/>
            <a:ext cx="4800600" cy="1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Notched Right Arrow 1"/>
          <p:cNvSpPr/>
          <p:nvPr/>
        </p:nvSpPr>
        <p:spPr bwMode="auto">
          <a:xfrm>
            <a:off x="6335486" y="4887686"/>
            <a:ext cx="658302" cy="315563"/>
          </a:xfrm>
          <a:prstGeom prst="notchedRightArrow">
            <a:avLst/>
          </a:prstGeom>
          <a:solidFill>
            <a:schemeClr val="accent2"/>
          </a:solidFill>
          <a:ln w="28575">
            <a:solidFill>
              <a:srgbClr val="FFB310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70514" y="3265714"/>
            <a:ext cx="3664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Student  </a:t>
            </a:r>
            <a:r>
              <a:rPr lang="en-US" sz="3200" dirty="0" smtClean="0"/>
              <a:t>∩</a:t>
            </a:r>
            <a:r>
              <a:rPr lang="en-US" dirty="0" smtClean="0"/>
              <a:t> </a:t>
            </a:r>
            <a:r>
              <a:rPr lang="en-US" sz="2800" dirty="0" smtClean="0"/>
              <a:t>Teacher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435428" y="187553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</a:pP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Set Difference Operation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620487" y="1197429"/>
            <a:ext cx="9690328" cy="479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0"/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operation, written as R – S (set difference) returns all tuples that are in R but not in S. </a:t>
            </a:r>
          </a:p>
          <a:p>
            <a:r>
              <a:rPr lang="en-US" altLang="en-US" sz="2000" i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Query-13: Find the students who are not teachers. </a:t>
            </a:r>
          </a:p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Result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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Student – Teacher </a:t>
            </a:r>
          </a:p>
          <a:p>
            <a:pPr algn="ctr"/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alt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2000" i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Query-14: Find the teachers who are not students.</a:t>
            </a:r>
            <a:endParaRPr lang="en-US" altLang="en-US" sz="20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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Teacher – Student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1905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395" y="2589028"/>
            <a:ext cx="3048000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395" y="5283171"/>
            <a:ext cx="23622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32"/>
          <a:stretch/>
        </p:blipFill>
        <p:spPr bwMode="auto">
          <a:xfrm>
            <a:off x="6405246" y="2363502"/>
            <a:ext cx="5633105" cy="1887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468085" y="174697"/>
            <a:ext cx="8229600" cy="73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</a:pP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Cartesian-Product Operation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544285" y="1240971"/>
            <a:ext cx="10602685" cy="507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0">
              <a:lnSpc>
                <a:spcPct val="90000"/>
              </a:lnSpc>
            </a:pPr>
            <a:r>
              <a:rPr lang="en-US" altLang="en-US" sz="2400" dirty="0"/>
              <a:t>The Cartesian product or cross-product is a binary operation that is used to combine two relations. Assuming R and S as relations with </a:t>
            </a:r>
            <a:r>
              <a:rPr lang="en-US" altLang="en-US" sz="2400" i="1" dirty="0"/>
              <a:t>n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m</a:t>
            </a:r>
            <a:r>
              <a:rPr lang="en-US" altLang="en-US" sz="2400" dirty="0"/>
              <a:t> attributes respectively, the Cartesian product, R × S can be written as,</a:t>
            </a:r>
          </a:p>
          <a:p>
            <a:pPr algn="ctr">
              <a:lnSpc>
                <a:spcPct val="90000"/>
              </a:lnSpc>
            </a:pPr>
            <a:r>
              <a:rPr lang="en-US" altLang="en-US" sz="2400" dirty="0"/>
              <a:t>R (A1, A2, …, An) × S (B1, B2, …, </a:t>
            </a:r>
            <a:r>
              <a:rPr lang="en-US" altLang="en-US" sz="2400" dirty="0" err="1"/>
              <a:t>Bm</a:t>
            </a:r>
            <a:r>
              <a:rPr lang="en-US" altLang="en-US" sz="2400" dirty="0" smtClean="0"/>
              <a:t>)</a:t>
            </a:r>
          </a:p>
          <a:p>
            <a:pPr algn="ctr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	The result of the above set operation is,</a:t>
            </a:r>
          </a:p>
          <a:p>
            <a:pPr algn="ctr">
              <a:lnSpc>
                <a:spcPct val="90000"/>
              </a:lnSpc>
            </a:pPr>
            <a:r>
              <a:rPr lang="en-US" altLang="en-US" sz="2400" dirty="0"/>
              <a:t>Q (A1, A2, …, An, B1, B2, …, </a:t>
            </a:r>
            <a:r>
              <a:rPr lang="en-US" altLang="en-US" sz="2400" dirty="0" err="1"/>
              <a:t>Bm</a:t>
            </a:r>
            <a:r>
              <a:rPr lang="en-US" altLang="en-US" sz="2400" dirty="0" smtClean="0"/>
              <a:t>)</a:t>
            </a:r>
          </a:p>
          <a:p>
            <a:pPr algn="ctr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	Where,	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i="1" dirty="0"/>
              <a:t>	</a:t>
            </a:r>
            <a:r>
              <a:rPr lang="en-US" altLang="en-US" sz="2400" i="1" dirty="0" smtClean="0"/>
              <a:t>	Degree </a:t>
            </a:r>
            <a:r>
              <a:rPr lang="en-US" altLang="en-US" sz="2400" dirty="0"/>
              <a:t>(Q) = n + m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		c</a:t>
            </a:r>
            <a:r>
              <a:rPr lang="en-US" altLang="en-US" sz="2400" i="1" dirty="0" smtClean="0"/>
              <a:t>ount</a:t>
            </a:r>
            <a:r>
              <a:rPr lang="en-US" altLang="en-US" sz="2400" dirty="0" smtClean="0"/>
              <a:t>(Q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Number of tuples in</a:t>
            </a:r>
            <a:r>
              <a:rPr lang="en-US" altLang="en-US" sz="2400" dirty="0"/>
              <a:t> R * </a:t>
            </a:r>
            <a:r>
              <a:rPr lang="en-US" altLang="en-US" sz="2400" i="1" dirty="0"/>
              <a:t>Number of tuples in</a:t>
            </a:r>
            <a:r>
              <a:rPr lang="en-US" altLang="en-US" sz="2400" dirty="0"/>
              <a:t> 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468085" y="174697"/>
            <a:ext cx="8229600" cy="73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</a:pP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Cartesian-Product </a:t>
            </a: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Operation Example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544285" y="1240971"/>
            <a:ext cx="10602685" cy="507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0">
              <a:lnSpc>
                <a:spcPct val="90000"/>
              </a:lnSpc>
            </a:pPr>
            <a:r>
              <a:rPr lang="en-US" altLang="en-US" sz="2400" dirty="0" smtClean="0"/>
              <a:t> </a:t>
            </a:r>
            <a:endParaRPr lang="en-US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47" y="1377950"/>
            <a:ext cx="28956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285" y="1412875"/>
            <a:ext cx="3259137" cy="171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147" y="3962400"/>
            <a:ext cx="395605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32422" y="3614738"/>
            <a:ext cx="36671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FF0000"/>
                </a:solidFill>
              </a:rPr>
              <a:t>DeptProj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</a:t>
            </a:r>
            <a:r>
              <a:rPr lang="en-US" dirty="0">
                <a:solidFill>
                  <a:srgbClr val="FF0000"/>
                </a:solidFill>
              </a:rPr>
              <a:t> Department × Project</a:t>
            </a:r>
          </a:p>
        </p:txBody>
      </p:sp>
    </p:spTree>
    <p:extLst>
      <p:ext uri="{BB962C8B-B14F-4D97-AF65-F5344CB8AC3E}">
        <p14:creationId xmlns:p14="http://schemas.microsoft.com/office/powerpoint/2010/main" val="16748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468085" y="174697"/>
            <a:ext cx="8229600" cy="73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</a:pP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Cartesian-Product </a:t>
            </a: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Operation Query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544285" y="1240971"/>
            <a:ext cx="10602685" cy="507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0">
              <a:lnSpc>
                <a:spcPct val="90000"/>
              </a:lnSpc>
            </a:pPr>
            <a:r>
              <a:rPr lang="en-US" altLang="en-US" sz="2400" dirty="0" smtClean="0"/>
              <a:t> </a:t>
            </a:r>
            <a:endParaRPr lang="en-US" altLang="en-US" sz="24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0999" y="1295400"/>
            <a:ext cx="10765971" cy="4800600"/>
          </a:xfrm>
        </p:spPr>
        <p:txBody>
          <a:bodyPr/>
          <a:lstStyle>
            <a:lvl1pPr indent="190495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1981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i="1" kern="0" dirty="0" smtClean="0">
                <a:solidFill>
                  <a:srgbClr val="C00000"/>
                </a:solidFill>
              </a:rPr>
              <a:t>Query-15: Find for each female employee, all the names of her dependents.</a:t>
            </a:r>
          </a:p>
          <a:p>
            <a:pPr>
              <a:lnSpc>
                <a:spcPct val="80000"/>
              </a:lnSpc>
            </a:pPr>
            <a:endParaRPr lang="en-US" altLang="en-US" sz="1000" i="1" kern="0" dirty="0" smtClean="0"/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altLang="en-US" sz="24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FemaleEmp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en-US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SSN, </a:t>
            </a:r>
            <a:r>
              <a:rPr lang="en-US" altLang="en-US" sz="2400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altLang="en-US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 = ‘F’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(Employee))</a:t>
            </a:r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altLang="en-US" sz="24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FemaleDeps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FemaleEmp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 Dependent</a:t>
            </a:r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en-US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Name, </a:t>
            </a:r>
            <a:r>
              <a:rPr lang="en-US" altLang="en-US" sz="2400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Dependent_Name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Employee.</a:t>
            </a:r>
            <a:r>
              <a:rPr lang="en-US" altLang="en-US" sz="2400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altLang="en-US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Dependent.ESSN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FemaleDeps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 rotWithShape="1"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5845"/>
          <a:stretch/>
        </p:blipFill>
        <p:spPr bwMode="auto">
          <a:xfrm>
            <a:off x="563270" y="3349625"/>
            <a:ext cx="5911958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756" y="3372886"/>
            <a:ext cx="5105400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38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489857" y="345272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Rename Operation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566057" y="1208313"/>
            <a:ext cx="10624457" cy="4985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We can 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rename either the </a:t>
            </a: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relation name 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or the attribute names, or both—as a unary operator. </a:t>
            </a:r>
            <a:endParaRPr lang="en-US" sz="24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general RENAME 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operation when applied to a relation R of degree </a:t>
            </a:r>
            <a:r>
              <a:rPr lang="en-US" sz="24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is denoted by any of </a:t>
            </a: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following 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three forms:</a:t>
            </a:r>
          </a:p>
          <a:p>
            <a:pPr marL="914400" indent="-342900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ρ</a:t>
            </a:r>
            <a:r>
              <a:rPr lang="en-US" sz="2400" baseline="-250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</a:t>
            </a:r>
            <a:r>
              <a:rPr lang="en-US" sz="2400" baseline="-25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(B1, B2, ... , </a:t>
            </a:r>
            <a:r>
              <a:rPr lang="en-US" sz="2400" baseline="-250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Bn</a:t>
            </a:r>
            <a:r>
              <a:rPr lang="en-US" sz="2400" baseline="-25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(R) </a:t>
            </a: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renames both the relation and its attributes</a:t>
            </a:r>
            <a:endParaRPr lang="en-US" sz="2400" b="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indent="-342900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ρ</a:t>
            </a:r>
            <a:r>
              <a:rPr lang="en-US" sz="2400" baseline="-250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(R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 </a:t>
            </a: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		     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renames </a:t>
            </a: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relation only</a:t>
            </a:r>
            <a:endParaRPr lang="en-US" sz="2400" b="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indent="-342900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ρ</a:t>
            </a:r>
            <a:r>
              <a:rPr lang="en-US" sz="2400" baseline="-250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(B1</a:t>
            </a:r>
            <a:r>
              <a:rPr lang="en-US" sz="2400" baseline="-25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B2, ... , </a:t>
            </a:r>
            <a:r>
              <a:rPr lang="en-US" sz="2400" baseline="-250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Bn</a:t>
            </a:r>
            <a:r>
              <a:rPr lang="en-US" sz="2400" baseline="-25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(R) </a:t>
            </a: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renames </a:t>
            </a: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attributes only</a:t>
            </a:r>
            <a:endParaRPr lang="en-US" sz="2400" b="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attributes of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… 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order, then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each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renamed as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3970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729343" y="144009"/>
            <a:ext cx="8229600" cy="60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Division Operator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F881-E377-9B88-DDF1-9DF6AE48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2A537-EFF6-91A1-17AB-BED77C5CA997}"/>
              </a:ext>
            </a:extLst>
          </p:cNvPr>
          <p:cNvSpPr txBox="1"/>
          <p:nvPr/>
        </p:nvSpPr>
        <p:spPr>
          <a:xfrm>
            <a:off x="588081" y="974905"/>
            <a:ext cx="9786257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Consider two relations R and S. Assume that R has only two attributes </a:t>
            </a:r>
            <a:r>
              <a:rPr lang="en-US" altLang="en-US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 and </a:t>
            </a:r>
            <a:r>
              <a:rPr lang="en-US" altLang="en-US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 and S has only one attribute </a:t>
            </a:r>
            <a:r>
              <a:rPr lang="en-US" altLang="en-US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 with the same domain as in R. This is to ensure that the degree of the numerator is more than the degree of the denominator. 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Now we shall define R/S </a:t>
            </a:r>
            <a:r>
              <a:rPr lang="en-US" alt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as,</a:t>
            </a:r>
          </a:p>
          <a:p>
            <a:pPr>
              <a:spcAft>
                <a:spcPts val="60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each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r1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value in R, consider the set of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r2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values that appear in tuples of R with that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r2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value. If this set contains S, the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 is in the result of R/S.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One possible restriction in this definition is that every attribute in S should be in R. </a:t>
            </a:r>
          </a:p>
          <a:p>
            <a:pPr>
              <a:spcAft>
                <a:spcPts val="60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Alternatively</a:t>
            </a: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we can define R/S as,</a:t>
            </a:r>
          </a:p>
          <a:p>
            <a:pPr>
              <a:spcAft>
                <a:spcPts val="60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</a:t>
            </a: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R(a1, a2, …., an, b1, b2, …., </a:t>
            </a:r>
            <a:r>
              <a:rPr lang="en-US" alt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bn</a:t>
            </a: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 </a:t>
            </a:r>
            <a:r>
              <a:rPr lang="en-US" alt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/</a:t>
            </a: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S(b1, b2, …., </a:t>
            </a:r>
            <a:r>
              <a:rPr lang="en-US" alt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bn</a:t>
            </a: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 and          T = </a:t>
            </a: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a1, a2, …., an (R), return the subset of T, say W, such that every tuple in W </a:t>
            </a:r>
            <a:r>
              <a:rPr lang="en-US" alt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×</a:t>
            </a: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 is in R. W is the largest subset of T, such that,</a:t>
            </a:r>
          </a:p>
          <a:p>
            <a:pPr algn="ctr"/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(W × S) </a:t>
            </a: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solidFill>
                <a:srgbClr val="4157AD"/>
              </a:solidFill>
              <a:latin typeface="Segoe UI Semibold" panose="020B0702040204020203" pitchFamily="34" charset="0"/>
            </a:endParaRPr>
          </a:p>
          <a:p>
            <a:r>
              <a:rPr lang="en-US" sz="3400" dirty="0"/>
              <a:t>Content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34142"/>
            <a:ext cx="10351859" cy="5458097"/>
          </a:xfrm>
        </p:spPr>
        <p:txBody>
          <a:bodyPr/>
          <a:lstStyle/>
          <a:p>
            <a:pPr marL="1257300" marR="60325" lvl="2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IN" sz="2800" dirty="0">
                <a:solidFill>
                  <a:srgbClr val="00000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languages &amp; Formal query languages for Relational data model </a:t>
            </a:r>
          </a:p>
          <a:p>
            <a:pPr marL="1257300" marR="60325" lvl="2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IN" sz="2800" dirty="0">
                <a:solidFill>
                  <a:srgbClr val="00000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Relational Algebra</a:t>
            </a:r>
          </a:p>
          <a:p>
            <a:pPr marL="1257300" marR="60325" lvl="2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IN" sz="2800" dirty="0">
                <a:solidFill>
                  <a:srgbClr val="00000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Relational operators</a:t>
            </a:r>
          </a:p>
          <a:p>
            <a:pPr marL="1257300" marR="60325" lvl="2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IN" sz="2800" dirty="0">
                <a:solidFill>
                  <a:srgbClr val="00000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operators</a:t>
            </a:r>
          </a:p>
          <a:p>
            <a:pPr marL="1257300" marR="60325" lvl="2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IN" sz="2800" dirty="0">
                <a:solidFill>
                  <a:srgbClr val="00000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operators</a:t>
            </a:r>
          </a:p>
          <a:p>
            <a:pPr marL="1257300" marR="60325" lvl="2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IN" sz="2800" dirty="0">
                <a:solidFill>
                  <a:srgbClr val="00000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Aggregate functions</a:t>
            </a:r>
          </a:p>
          <a:p>
            <a:pPr marL="1257300" marR="60325" lvl="2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IN" sz="2800" dirty="0">
                <a:solidFill>
                  <a:srgbClr val="00000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Grouping operator</a:t>
            </a:r>
          </a:p>
          <a:p>
            <a:pPr marL="1257300" marR="60325" lvl="2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endParaRPr lang="en-IN" sz="2800" kern="1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729343" y="144009"/>
            <a:ext cx="8229600" cy="60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Division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– Example 1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F881-E377-9B88-DDF1-9DF6AE48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2A537-EFF6-91A1-17AB-BED77C5CA997}"/>
              </a:ext>
            </a:extLst>
          </p:cNvPr>
          <p:cNvSpPr txBox="1"/>
          <p:nvPr/>
        </p:nvSpPr>
        <p:spPr>
          <a:xfrm>
            <a:off x="588081" y="974905"/>
            <a:ext cx="97862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alt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41477"/>
              </p:ext>
            </p:extLst>
          </p:nvPr>
        </p:nvGraphicFramePr>
        <p:xfrm>
          <a:off x="1860698" y="1061456"/>
          <a:ext cx="456845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114">
                  <a:extLst>
                    <a:ext uri="{9D8B030D-6E8A-4147-A177-3AD203B41FA5}">
                      <a16:colId xmlns:a16="http://schemas.microsoft.com/office/drawing/2014/main" val="3684445560"/>
                    </a:ext>
                  </a:extLst>
                </a:gridCol>
                <a:gridCol w="1142114">
                  <a:extLst>
                    <a:ext uri="{9D8B030D-6E8A-4147-A177-3AD203B41FA5}">
                      <a16:colId xmlns:a16="http://schemas.microsoft.com/office/drawing/2014/main" val="2249531877"/>
                    </a:ext>
                  </a:extLst>
                </a:gridCol>
                <a:gridCol w="1522819">
                  <a:extLst>
                    <a:ext uri="{9D8B030D-6E8A-4147-A177-3AD203B41FA5}">
                      <a16:colId xmlns:a16="http://schemas.microsoft.com/office/drawing/2014/main" val="1790347597"/>
                    </a:ext>
                  </a:extLst>
                </a:gridCol>
                <a:gridCol w="761409">
                  <a:extLst>
                    <a:ext uri="{9D8B030D-6E8A-4147-A177-3AD203B41FA5}">
                      <a16:colId xmlns:a16="http://schemas.microsoft.com/office/drawing/2014/main" val="4283257705"/>
                    </a:ext>
                  </a:extLst>
                </a:gridCol>
              </a:tblGrid>
              <a:tr h="358775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TRANSACTION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643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C#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P#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DATE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QTY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9752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01-07-18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7144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11-07-18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12-07-18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64143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12-07-18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4465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662689"/>
              </p:ext>
            </p:extLst>
          </p:nvPr>
        </p:nvGraphicFramePr>
        <p:xfrm>
          <a:off x="6581554" y="1061456"/>
          <a:ext cx="425302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926">
                  <a:extLst>
                    <a:ext uri="{9D8B030D-6E8A-4147-A177-3AD203B41FA5}">
                      <a16:colId xmlns:a16="http://schemas.microsoft.com/office/drawing/2014/main" val="3684445560"/>
                    </a:ext>
                  </a:extLst>
                </a:gridCol>
                <a:gridCol w="1292585">
                  <a:extLst>
                    <a:ext uri="{9D8B030D-6E8A-4147-A177-3AD203B41FA5}">
                      <a16:colId xmlns:a16="http://schemas.microsoft.com/office/drawing/2014/main" val="2249531877"/>
                    </a:ext>
                  </a:extLst>
                </a:gridCol>
                <a:gridCol w="1417674">
                  <a:extLst>
                    <a:ext uri="{9D8B030D-6E8A-4147-A177-3AD203B41FA5}">
                      <a16:colId xmlns:a16="http://schemas.microsoft.com/office/drawing/2014/main" val="1790347597"/>
                    </a:ext>
                  </a:extLst>
                </a:gridCol>
                <a:gridCol w="708837">
                  <a:extLst>
                    <a:ext uri="{9D8B030D-6E8A-4147-A177-3AD203B41FA5}">
                      <a16:colId xmlns:a16="http://schemas.microsoft.com/office/drawing/2014/main" val="4283257705"/>
                    </a:ext>
                  </a:extLst>
                </a:gridCol>
              </a:tblGrid>
              <a:tr h="358775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PRODUCT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643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P#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PNAME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PRICE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CAT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9752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iPHONE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60000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E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7144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SHOE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77552"/>
              </p:ext>
            </p:extLst>
          </p:nvPr>
        </p:nvGraphicFramePr>
        <p:xfrm>
          <a:off x="3545515" y="4157728"/>
          <a:ext cx="194310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368444556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249531877"/>
                    </a:ext>
                  </a:extLst>
                </a:gridCol>
              </a:tblGrid>
              <a:tr h="3587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TX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643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C#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P#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9752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P1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7144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P1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64143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4465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98985"/>
              </p:ext>
            </p:extLst>
          </p:nvPr>
        </p:nvGraphicFramePr>
        <p:xfrm>
          <a:off x="6451305" y="4157728"/>
          <a:ext cx="971550" cy="158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3684445560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643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P#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9752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P1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7144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02"/>
                  </a:ext>
                </a:extLst>
              </a:tr>
            </a:tbl>
          </a:graphicData>
        </a:graphic>
      </p:graphicFrame>
      <p:sp>
        <p:nvSpPr>
          <p:cNvPr id="10" name="Division 9"/>
          <p:cNvSpPr/>
          <p:nvPr/>
        </p:nvSpPr>
        <p:spPr bwMode="auto">
          <a:xfrm>
            <a:off x="5594055" y="4824418"/>
            <a:ext cx="781050" cy="410004"/>
          </a:xfrm>
          <a:prstGeom prst="mathDivid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spc="50" normalizeH="0" baseline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ahoma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82320"/>
              </p:ext>
            </p:extLst>
          </p:nvPr>
        </p:nvGraphicFramePr>
        <p:xfrm>
          <a:off x="8410354" y="4157728"/>
          <a:ext cx="97155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3684445560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TX/PR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643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C#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9752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71444"/>
                  </a:ext>
                </a:extLst>
              </a:tr>
            </a:tbl>
          </a:graphicData>
        </a:graphic>
      </p:graphicFrame>
      <p:sp>
        <p:nvSpPr>
          <p:cNvPr id="12" name="Equal 11"/>
          <p:cNvSpPr/>
          <p:nvPr/>
        </p:nvSpPr>
        <p:spPr bwMode="auto">
          <a:xfrm>
            <a:off x="7651455" y="4900618"/>
            <a:ext cx="609600" cy="274638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2397" y="3598257"/>
            <a:ext cx="8589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"Get the customers who bought every product type that the company sells"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4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729343" y="144009"/>
            <a:ext cx="8229600" cy="60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Division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– Example 2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F881-E377-9B88-DDF1-9DF6AE48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2A537-EFF6-91A1-17AB-BED77C5CA997}"/>
              </a:ext>
            </a:extLst>
          </p:cNvPr>
          <p:cNvSpPr txBox="1"/>
          <p:nvPr/>
        </p:nvSpPr>
        <p:spPr>
          <a:xfrm>
            <a:off x="588081" y="974905"/>
            <a:ext cx="97862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alt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62786"/>
              </p:ext>
            </p:extLst>
          </p:nvPr>
        </p:nvGraphicFramePr>
        <p:xfrm>
          <a:off x="925032" y="1321945"/>
          <a:ext cx="307989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949">
                  <a:extLst>
                    <a:ext uri="{9D8B030D-6E8A-4147-A177-3AD203B41FA5}">
                      <a16:colId xmlns:a16="http://schemas.microsoft.com/office/drawing/2014/main" val="3684445560"/>
                    </a:ext>
                  </a:extLst>
                </a:gridCol>
                <a:gridCol w="1539949">
                  <a:extLst>
                    <a:ext uri="{9D8B030D-6E8A-4147-A177-3AD203B41FA5}">
                      <a16:colId xmlns:a16="http://schemas.microsoft.com/office/drawing/2014/main" val="2249531877"/>
                    </a:ext>
                  </a:extLst>
                </a:gridCol>
              </a:tblGrid>
              <a:tr h="3587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OPTION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643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USN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SUBCODE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9752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412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CS175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7144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412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CS272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412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CS351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64143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413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CS175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44659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413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CS272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865085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532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CS175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01137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676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CS272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747307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449067"/>
              </p:ext>
            </p:extLst>
          </p:nvPr>
        </p:nvGraphicFramePr>
        <p:xfrm>
          <a:off x="4271630" y="1321945"/>
          <a:ext cx="166576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767">
                  <a:extLst>
                    <a:ext uri="{9D8B030D-6E8A-4147-A177-3AD203B41FA5}">
                      <a16:colId xmlns:a16="http://schemas.microsoft.com/office/drawing/2014/main" val="2249531877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ELECTIVE1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9752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SUBCODE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872019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CS175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44659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CS272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86508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51512"/>
              </p:ext>
            </p:extLst>
          </p:nvPr>
        </p:nvGraphicFramePr>
        <p:xfrm>
          <a:off x="6176630" y="1321945"/>
          <a:ext cx="166576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767">
                  <a:extLst>
                    <a:ext uri="{9D8B030D-6E8A-4147-A177-3AD203B41FA5}">
                      <a16:colId xmlns:a16="http://schemas.microsoft.com/office/drawing/2014/main" val="2249531877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ELECTIVE2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9752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SUBCODE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73655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CS175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4465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710131"/>
              </p:ext>
            </p:extLst>
          </p:nvPr>
        </p:nvGraphicFramePr>
        <p:xfrm>
          <a:off x="8005430" y="1321945"/>
          <a:ext cx="166576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767">
                  <a:extLst>
                    <a:ext uri="{9D8B030D-6E8A-4147-A177-3AD203B41FA5}">
                      <a16:colId xmlns:a16="http://schemas.microsoft.com/office/drawing/2014/main" val="2249531877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ELECTIVE3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9752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SUBCODE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8107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CS175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44659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CS272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865085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CS351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0556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593511"/>
              </p:ext>
            </p:extLst>
          </p:nvPr>
        </p:nvGraphicFramePr>
        <p:xfrm>
          <a:off x="4271630" y="3062813"/>
          <a:ext cx="2628900" cy="158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84445560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OPTION/ELECTIVE1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643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USN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9752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412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7144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413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0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214234"/>
              </p:ext>
            </p:extLst>
          </p:nvPr>
        </p:nvGraphicFramePr>
        <p:xfrm>
          <a:off x="7167230" y="4087846"/>
          <a:ext cx="2628900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84445560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OPTION/ELECTIVE2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643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USN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9752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412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7144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413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532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052205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50387"/>
              </p:ext>
            </p:extLst>
          </p:nvPr>
        </p:nvGraphicFramePr>
        <p:xfrm>
          <a:off x="4273402" y="4777100"/>
          <a:ext cx="26289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84445560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OPTION/ELECTIVE3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643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USN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9752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412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71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5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326572" y="274639"/>
            <a:ext cx="8229600" cy="61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</a:pP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Join Operator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xfrm>
            <a:off x="740229" y="1417639"/>
            <a:ext cx="9470571" cy="470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Join operation is essentially a cartesian product followed by a selection criterion.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Join operation denoted by ⋈.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JOIN operation also allows joining variously related tuples from different relations.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1397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718457" y="263752"/>
            <a:ext cx="8229600" cy="58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</a:pP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Types of JOIN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1"/>
          </p:nvPr>
        </p:nvSpPr>
        <p:spPr>
          <a:xfrm>
            <a:off x="947057" y="1417639"/>
            <a:ext cx="9263743" cy="470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49" y="1096555"/>
            <a:ext cx="5091445" cy="5251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478971" y="220210"/>
            <a:ext cx="8229600" cy="61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 Join (*)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67562" y="1153631"/>
            <a:ext cx="8708065" cy="4885661"/>
          </a:xfrm>
        </p:spPr>
        <p:txBody>
          <a:bodyPr/>
          <a:lstStyle>
            <a:lvl1pPr indent="190495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1981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0">
              <a:lnSpc>
                <a:spcPct val="80000"/>
              </a:lnSpc>
            </a:pPr>
            <a:r>
              <a:rPr lang="en-US" altLang="en-US" sz="2400" kern="0" dirty="0" smtClean="0"/>
              <a:t>When we omit the condition during joining of two relations, then it is called as </a:t>
            </a:r>
            <a:r>
              <a:rPr lang="en-US" altLang="en-US" sz="2400" b="1" kern="0" dirty="0" smtClean="0"/>
              <a:t>natural join (</a:t>
            </a:r>
            <a:r>
              <a:rPr lang="en-US" altLang="en-US" sz="2400" kern="0" dirty="0" smtClean="0"/>
              <a:t>*)</a:t>
            </a:r>
            <a:r>
              <a:rPr lang="en-US" altLang="en-US" sz="2400" b="1" kern="0" dirty="0" smtClean="0"/>
              <a:t>.</a:t>
            </a:r>
            <a:r>
              <a:rPr lang="en-US" altLang="en-US" sz="2400" kern="0" dirty="0" smtClean="0"/>
              <a:t> When we use the word join, it invariably means natural join. We shall formally define natural join as:</a:t>
            </a:r>
          </a:p>
          <a:p>
            <a:pPr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kern="0" dirty="0" smtClean="0"/>
          </a:p>
          <a:p>
            <a:pPr indent="0">
              <a:lnSpc>
                <a:spcPct val="80000"/>
              </a:lnSpc>
            </a:pPr>
            <a:r>
              <a:rPr lang="en-US" altLang="en-US" sz="2400" kern="0" dirty="0" smtClean="0"/>
              <a:t>Let R and S are the two relations with the attributes as shown below: </a:t>
            </a:r>
          </a:p>
          <a:p>
            <a:pPr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kern="0" dirty="0" smtClean="0"/>
              <a:t>	R(X1, X2, .., </a:t>
            </a:r>
            <a:r>
              <a:rPr lang="en-US" altLang="en-US" sz="2400" kern="0" dirty="0" err="1" smtClean="0"/>
              <a:t>Xm</a:t>
            </a:r>
            <a:r>
              <a:rPr lang="en-US" altLang="en-US" sz="2400" kern="0" dirty="0" smtClean="0"/>
              <a:t>, Y1, Y2, …, </a:t>
            </a:r>
            <a:r>
              <a:rPr lang="en-US" altLang="en-US" sz="2400" kern="0" dirty="0" err="1" smtClean="0"/>
              <a:t>Yn</a:t>
            </a:r>
            <a:r>
              <a:rPr lang="en-US" altLang="en-US" sz="2400" kern="0" dirty="0" smtClean="0"/>
              <a:t>) and </a:t>
            </a:r>
          </a:p>
          <a:p>
            <a:pPr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kern="0" dirty="0" smtClean="0"/>
              <a:t>	S(Y1, Y2, …, </a:t>
            </a:r>
            <a:r>
              <a:rPr lang="en-US" altLang="en-US" sz="2400" kern="0" dirty="0" err="1" smtClean="0"/>
              <a:t>Yn</a:t>
            </a:r>
            <a:r>
              <a:rPr lang="en-US" altLang="en-US" sz="2400" kern="0" dirty="0" smtClean="0"/>
              <a:t> , Z1, Z2, …, </a:t>
            </a:r>
            <a:r>
              <a:rPr lang="en-US" altLang="en-US" sz="2400" kern="0" dirty="0" err="1" smtClean="0"/>
              <a:t>ZP</a:t>
            </a:r>
            <a:r>
              <a:rPr lang="en-US" altLang="en-US" sz="2400" kern="0" dirty="0" smtClean="0"/>
              <a:t>)</a:t>
            </a:r>
          </a:p>
          <a:p>
            <a:pPr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kern="0" dirty="0" smtClean="0"/>
          </a:p>
          <a:p>
            <a:pPr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kern="0" dirty="0" smtClean="0"/>
              <a:t>	</a:t>
            </a:r>
            <a:r>
              <a:rPr lang="en-US" altLang="en-US" sz="2400" b="1" kern="0" dirty="0" smtClean="0"/>
              <a:t>Example: </a:t>
            </a:r>
          </a:p>
          <a:p>
            <a:pPr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kern="0" dirty="0" smtClean="0"/>
              <a:t>	Employees (</a:t>
            </a:r>
            <a:r>
              <a:rPr lang="en-US" altLang="en-US" sz="2400" u="sng" kern="0" dirty="0" smtClean="0"/>
              <a:t>SSN</a:t>
            </a:r>
            <a:r>
              <a:rPr lang="en-US" altLang="en-US" sz="2400" kern="0" dirty="0" smtClean="0"/>
              <a:t>, Name, </a:t>
            </a:r>
            <a:r>
              <a:rPr lang="en-US" altLang="en-US" sz="2400" kern="0" dirty="0" err="1" smtClean="0"/>
              <a:t>Addr</a:t>
            </a:r>
            <a:r>
              <a:rPr lang="en-US" altLang="en-US" sz="2400" kern="0" dirty="0" smtClean="0"/>
              <a:t>,</a:t>
            </a:r>
            <a:r>
              <a:rPr lang="en-US" altLang="en-US" sz="2400" kern="0" dirty="0" smtClean="0">
                <a:solidFill>
                  <a:srgbClr val="99FF33"/>
                </a:solidFill>
              </a:rPr>
              <a:t> </a:t>
            </a:r>
            <a:r>
              <a:rPr lang="en-US" altLang="en-US" sz="2400" kern="0" dirty="0" err="1" smtClean="0">
                <a:solidFill>
                  <a:srgbClr val="FF0000"/>
                </a:solidFill>
              </a:rPr>
              <a:t>DNo</a:t>
            </a:r>
            <a:r>
              <a:rPr lang="en-US" altLang="en-US" sz="2400" kern="0" dirty="0" smtClean="0"/>
              <a:t>)</a:t>
            </a:r>
          </a:p>
          <a:p>
            <a:pPr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kern="0" dirty="0" smtClean="0"/>
              <a:t>	Departments (</a:t>
            </a:r>
            <a:r>
              <a:rPr lang="en-US" altLang="en-US" sz="2400" u="sng" kern="0" dirty="0" err="1" smtClean="0">
                <a:solidFill>
                  <a:srgbClr val="FF0000"/>
                </a:solidFill>
              </a:rPr>
              <a:t>DNumber</a:t>
            </a:r>
            <a:r>
              <a:rPr lang="en-US" altLang="en-US" sz="2400" kern="0" dirty="0" smtClean="0"/>
              <a:t>, </a:t>
            </a:r>
            <a:r>
              <a:rPr lang="en-US" altLang="en-US" sz="2400" kern="0" dirty="0" err="1" smtClean="0"/>
              <a:t>DName</a:t>
            </a:r>
            <a:r>
              <a:rPr lang="en-US" altLang="en-US" sz="2400" kern="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751114" y="267824"/>
            <a:ext cx="8229600" cy="53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</a:pP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Theta Join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751114" y="1077686"/>
            <a:ext cx="9459686" cy="5366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0"/>
            <a:r>
              <a:rPr lang="en-US" altLang="en-US" sz="2800" dirty="0"/>
              <a:t>Let R and S are two relations. Consider an attribute x in R, and</a:t>
            </a:r>
            <a:r>
              <a:rPr lang="en-US" altLang="en-US" sz="2800" i="1" dirty="0"/>
              <a:t> </a:t>
            </a:r>
            <a:r>
              <a:rPr lang="en-US" altLang="en-US" sz="2800" dirty="0"/>
              <a:t>an attribute y in S. The </a:t>
            </a:r>
            <a:r>
              <a:rPr lang="en-US" altLang="en-US" sz="2800" b="1" dirty="0"/>
              <a:t>theta join</a:t>
            </a:r>
            <a:r>
              <a:rPr lang="en-US" altLang="en-US" sz="2800" dirty="0"/>
              <a:t> of these two relations can be written as,</a:t>
            </a:r>
          </a:p>
          <a:p>
            <a:pPr algn="ctr"/>
            <a:r>
              <a:rPr lang="en-US" altLang="en-US" sz="2800" dirty="0"/>
              <a:t>R × S  where x </a:t>
            </a:r>
            <a:r>
              <a:rPr lang="en-US" altLang="en-US" sz="2800" dirty="0">
                <a:sym typeface="Symbol" panose="05050102010706020507" pitchFamily="18" charset="2"/>
              </a:rPr>
              <a:t></a:t>
            </a:r>
            <a:r>
              <a:rPr lang="en-US" altLang="en-US" sz="2800" dirty="0"/>
              <a:t> y</a:t>
            </a:r>
          </a:p>
          <a:p>
            <a:r>
              <a:rPr lang="en-US" altLang="en-US" sz="2800" dirty="0"/>
              <a:t>	where </a:t>
            </a:r>
            <a:r>
              <a:rPr lang="en-US" altLang="en-US" sz="2800" dirty="0">
                <a:sym typeface="Symbol" panose="05050102010706020507" pitchFamily="18" charset="2"/>
              </a:rPr>
              <a:t> indicates a valid relational operator.</a:t>
            </a:r>
          </a:p>
          <a:p>
            <a:pPr marL="342900" indent="-3429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729343" y="198438"/>
            <a:ext cx="8229600" cy="68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</a:pPr>
            <a:r>
              <a:rPr lang="en-US" sz="3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Equi</a:t>
            </a: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 Join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816429" y="1424421"/>
            <a:ext cx="9394371" cy="470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0">
              <a:defRPr/>
            </a:pPr>
            <a:r>
              <a:rPr lang="en-US" sz="2800" dirty="0" smtClean="0"/>
              <a:t>The </a:t>
            </a:r>
            <a:r>
              <a:rPr lang="en-US" sz="2800" dirty="0"/>
              <a:t>most widely used join operation is equijoin. As discussed in the previous subsection, when </a:t>
            </a:r>
            <a:r>
              <a:rPr lang="en-US" sz="2800" dirty="0">
                <a:sym typeface="Symbol" pitchFamily="18" charset="2"/>
              </a:rPr>
              <a:t></a:t>
            </a:r>
            <a:r>
              <a:rPr lang="en-US" sz="2800" dirty="0"/>
              <a:t> is =, this type of </a:t>
            </a:r>
            <a:r>
              <a:rPr lang="en-US" sz="2800" dirty="0">
                <a:sym typeface="Symbol" pitchFamily="18" charset="2"/>
              </a:rPr>
              <a:t></a:t>
            </a:r>
            <a:r>
              <a:rPr lang="en-US" sz="2800" dirty="0"/>
              <a:t>-join (a special case) is called </a:t>
            </a:r>
            <a:r>
              <a:rPr lang="en-US" sz="2800" b="1" dirty="0">
                <a:solidFill>
                  <a:schemeClr val="accent1"/>
                </a:solidFill>
              </a:rPr>
              <a:t>equijoin</a:t>
            </a:r>
            <a:r>
              <a:rPr lang="en-US" sz="2800" dirty="0"/>
              <a:t>.</a:t>
            </a:r>
          </a:p>
          <a:p>
            <a:pPr>
              <a:defRPr/>
            </a:pPr>
            <a:endParaRPr lang="en-US" sz="1200" dirty="0"/>
          </a:p>
          <a:p>
            <a:pPr indent="0">
              <a:defRPr/>
            </a:pPr>
            <a:r>
              <a:rPr lang="en-US" sz="2800" dirty="0"/>
              <a:t>We shall use the notation      to denote equijoin. The general form for this kind of join is,</a:t>
            </a:r>
          </a:p>
          <a:p>
            <a:pPr lvl="1" algn="ctr"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R </a:t>
            </a:r>
            <a:r>
              <a:rPr lang="en-US" sz="3200" dirty="0">
                <a:solidFill>
                  <a:srgbClr val="000000"/>
                </a:solidFill>
              </a:rPr>
              <a:t>⨝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aseline="-25000" dirty="0">
                <a:solidFill>
                  <a:srgbClr val="000000"/>
                </a:solidFill>
              </a:rPr>
              <a:t>&lt;</a:t>
            </a:r>
            <a:r>
              <a:rPr lang="en-US" baseline="-25000" dirty="0" err="1">
                <a:solidFill>
                  <a:srgbClr val="000000"/>
                </a:solidFill>
              </a:rPr>
              <a:t>Join_condition</a:t>
            </a:r>
            <a:r>
              <a:rPr lang="en-US" baseline="-25000" dirty="0">
                <a:solidFill>
                  <a:srgbClr val="000000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 S</a:t>
            </a:r>
          </a:p>
          <a:p>
            <a:pPr lvl="1">
              <a:buNone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lvl="1"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&lt;</a:t>
            </a:r>
            <a:r>
              <a:rPr lang="en-US" sz="2400" dirty="0" err="1">
                <a:solidFill>
                  <a:srgbClr val="000000"/>
                </a:solidFill>
              </a:rPr>
              <a:t>Join_condition</a:t>
            </a:r>
            <a:r>
              <a:rPr lang="en-US" sz="2400" dirty="0">
                <a:solidFill>
                  <a:srgbClr val="000000"/>
                </a:solidFill>
              </a:rPr>
              <a:t>&gt; must always have = operator</a:t>
            </a:r>
            <a:r>
              <a:rPr lang="en-US" sz="2400" dirty="0"/>
              <a:t>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424543" y="277326"/>
            <a:ext cx="8229600" cy="61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</a:pP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3" name="Google Shape;223;p33"/>
          <p:cNvSpPr txBox="1">
            <a:spLocks noGrp="1"/>
          </p:cNvSpPr>
          <p:nvPr>
            <p:ph type="body" idx="1"/>
          </p:nvPr>
        </p:nvSpPr>
        <p:spPr>
          <a:xfrm>
            <a:off x="653143" y="1121228"/>
            <a:ext cx="9710057" cy="500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0"/>
            <a:r>
              <a:rPr lang="en-US" altLang="en-US" sz="2400" i="1" dirty="0" smtClean="0">
                <a:solidFill>
                  <a:srgbClr val="C00000"/>
                </a:solidFill>
              </a:rPr>
              <a:t>Query-16</a:t>
            </a:r>
            <a:r>
              <a:rPr lang="en-US" altLang="en-US" sz="2400" i="1" dirty="0">
                <a:solidFill>
                  <a:srgbClr val="C00000"/>
                </a:solidFill>
              </a:rPr>
              <a:t>: Retrieve the name and salary of the manager of each department.</a:t>
            </a:r>
          </a:p>
          <a:p>
            <a:endParaRPr lang="en-US" altLang="en-US" sz="1600" i="1" dirty="0"/>
          </a:p>
          <a:p>
            <a:r>
              <a:rPr lang="en-US" altLang="en-US" sz="2400" dirty="0"/>
              <a:t>	</a:t>
            </a:r>
            <a:r>
              <a:rPr lang="en-US" altLang="en-US" sz="2000" dirty="0"/>
              <a:t>Managers </a:t>
            </a:r>
            <a:r>
              <a:rPr lang="en-US" altLang="en-US" sz="2000" dirty="0">
                <a:sym typeface="Symbol" panose="05050102010706020507" pitchFamily="18" charset="2"/>
              </a:rPr>
              <a:t></a:t>
            </a:r>
            <a:r>
              <a:rPr lang="en-US" altLang="en-US" sz="2000" dirty="0"/>
              <a:t> Departments ⨝ </a:t>
            </a:r>
            <a:r>
              <a:rPr lang="en-US" altLang="en-US" sz="2000" baseline="-25000" dirty="0" err="1"/>
              <a:t>Employees.SSN</a:t>
            </a:r>
            <a:r>
              <a:rPr lang="en-US" altLang="en-US" sz="2000" baseline="-25000" dirty="0"/>
              <a:t> = </a:t>
            </a:r>
            <a:r>
              <a:rPr lang="en-US" altLang="en-US" sz="2000" baseline="-25000" dirty="0" err="1"/>
              <a:t>Departments.SSN</a:t>
            </a:r>
            <a:r>
              <a:rPr lang="en-US" altLang="en-US" sz="2000" dirty="0"/>
              <a:t>  Employees</a:t>
            </a:r>
          </a:p>
          <a:p>
            <a:r>
              <a:rPr lang="en-US" altLang="en-US" sz="2000" dirty="0"/>
              <a:t>	</a:t>
            </a:r>
            <a:r>
              <a:rPr lang="en-US" altLang="en-US" sz="2000" dirty="0" err="1"/>
              <a:t>MgrNames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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</a:t>
            </a:r>
            <a:r>
              <a:rPr lang="en-US" altLang="en-US" sz="2000" baseline="-25000" dirty="0"/>
              <a:t>Name, Salary</a:t>
            </a:r>
            <a:r>
              <a:rPr lang="en-US" altLang="en-US" sz="2000" dirty="0"/>
              <a:t> (Managers) </a:t>
            </a:r>
            <a:endParaRPr lang="en-US" alt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altLang="en-US" sz="1100" dirty="0"/>
          </a:p>
          <a:p>
            <a:r>
              <a:rPr lang="en-US" altLang="en-US" sz="2400" i="1" dirty="0">
                <a:solidFill>
                  <a:srgbClr val="C00000"/>
                </a:solidFill>
              </a:rPr>
              <a:t>Query-17: Find which project(s) and location(s) Pooja is working on.</a:t>
            </a:r>
          </a:p>
          <a:p>
            <a:endParaRPr lang="en-US" altLang="en-US" sz="1000" i="1" dirty="0"/>
          </a:p>
          <a:p>
            <a:pPr marL="365760"/>
            <a:r>
              <a:rPr lang="en-US" altLang="en-US" sz="2000" dirty="0" err="1"/>
              <a:t>EmpPooja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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</a:t>
            </a:r>
            <a:r>
              <a:rPr lang="en-US" altLang="en-US" sz="2000" baseline="-25000" dirty="0"/>
              <a:t>Name = 'Pooja'</a:t>
            </a:r>
            <a:r>
              <a:rPr lang="en-US" altLang="en-US" sz="2000" dirty="0"/>
              <a:t> (Employees)</a:t>
            </a:r>
          </a:p>
          <a:p>
            <a:pPr marL="365760"/>
            <a:r>
              <a:rPr lang="en-US" altLang="en-US" sz="2000" dirty="0" err="1"/>
              <a:t>PoojaPrj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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EmpPooja</a:t>
            </a:r>
            <a:r>
              <a:rPr lang="en-US" altLang="en-US" sz="2000" dirty="0"/>
              <a:t> ⨝ </a:t>
            </a:r>
            <a:r>
              <a:rPr lang="en-US" altLang="en-US" sz="2000" baseline="-25000" dirty="0" err="1"/>
              <a:t>EmpPooja.SSN</a:t>
            </a:r>
            <a:r>
              <a:rPr lang="en-US" altLang="en-US" sz="2000" baseline="-25000" dirty="0"/>
              <a:t> = </a:t>
            </a:r>
            <a:r>
              <a:rPr lang="en-US" altLang="en-US" sz="2000" baseline="-25000" dirty="0" err="1"/>
              <a:t>WorksOn.SSN</a:t>
            </a:r>
            <a:r>
              <a:rPr lang="en-US" altLang="en-US" sz="2000" dirty="0"/>
              <a:t>  </a:t>
            </a:r>
            <a:r>
              <a:rPr lang="en-US" altLang="en-US" sz="2000" dirty="0" err="1"/>
              <a:t>WorksOn</a:t>
            </a:r>
            <a:endParaRPr lang="en-US" altLang="en-US" sz="2000" dirty="0"/>
          </a:p>
          <a:p>
            <a:pPr marL="365760"/>
            <a:r>
              <a:rPr lang="en-US" altLang="en-US" sz="2000" dirty="0"/>
              <a:t>Result </a:t>
            </a:r>
            <a:r>
              <a:rPr lang="en-US" altLang="en-US" sz="2000" dirty="0">
                <a:sym typeface="Symbol" panose="05050102010706020507" pitchFamily="18" charset="2"/>
              </a:rPr>
              <a:t>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</a:t>
            </a:r>
            <a:r>
              <a:rPr lang="en-US" altLang="en-US" sz="2000" dirty="0"/>
              <a:t> </a:t>
            </a:r>
            <a:r>
              <a:rPr lang="en-US" altLang="en-US" sz="2000" baseline="-25000" dirty="0"/>
              <a:t>Name, </a:t>
            </a:r>
            <a:r>
              <a:rPr lang="en-US" altLang="en-US" sz="2000" baseline="-25000" dirty="0" err="1"/>
              <a:t>PName</a:t>
            </a:r>
            <a:r>
              <a:rPr lang="en-US" altLang="en-US" sz="2000" baseline="-25000" dirty="0"/>
              <a:t>, </a:t>
            </a:r>
            <a:r>
              <a:rPr lang="en-US" altLang="en-US" sz="2000" baseline="-25000" dirty="0" err="1"/>
              <a:t>PLocation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PoojaPrj</a:t>
            </a:r>
            <a:r>
              <a:rPr lang="en-US" altLang="en-US" sz="2000" dirty="0"/>
              <a:t> ⨝ </a:t>
            </a:r>
            <a:r>
              <a:rPr lang="en-US" altLang="en-US" sz="2000" baseline="-25000" dirty="0" err="1"/>
              <a:t>WorksOn.PNo</a:t>
            </a:r>
            <a:r>
              <a:rPr lang="en-US" altLang="en-US" sz="2000" baseline="-25000" dirty="0"/>
              <a:t> = </a:t>
            </a:r>
            <a:r>
              <a:rPr lang="en-US" altLang="en-US" sz="2000" baseline="-25000" dirty="0" err="1"/>
              <a:t>Projects.PNo</a:t>
            </a:r>
            <a:r>
              <a:rPr lang="en-US" altLang="en-US" sz="2000" dirty="0"/>
              <a:t>  Projects)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4D6234-533D-70CF-2C55-A809AD38DAC9}"/>
                  </a:ext>
                </a:extLst>
              </p14:cNvPr>
              <p14:cNvContentPartPr/>
              <p14:nvPr/>
            </p14:nvContentPartPr>
            <p14:xfrm>
              <a:off x="6411257" y="6106629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4D6234-533D-70CF-2C55-A809AD38DA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6937" y="610230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ABB7EE-E530-2664-B4DD-E2D9F2A4DE99}"/>
                  </a:ext>
                </a:extLst>
              </p14:cNvPr>
              <p14:cNvContentPartPr/>
              <p14:nvPr/>
            </p14:nvContentPartPr>
            <p14:xfrm>
              <a:off x="6422417" y="606342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ABB7EE-E530-2664-B4DD-E2D9F2A4DE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18097" y="6059109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375490" y="5467655"/>
            <a:ext cx="571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ahoma" panose="020B0604030504040204" pitchFamily="34" charset="0"/>
              </a:rPr>
              <a:t>WorksOn(</a:t>
            </a:r>
            <a:r>
              <a:rPr lang="en-US" altLang="en-US" sz="1800" u="sng">
                <a:solidFill>
                  <a:schemeClr val="tx1"/>
                </a:solidFill>
                <a:latin typeface="Tahoma" panose="020B0604030504040204" pitchFamily="34" charset="0"/>
              </a:rPr>
              <a:t>SSN</a:t>
            </a:r>
            <a:r>
              <a:rPr lang="en-US" altLang="en-US" sz="1800">
                <a:solidFill>
                  <a:schemeClr val="tx1"/>
                </a:solidFill>
                <a:latin typeface="Tahoma" panose="020B0604030504040204" pitchFamily="34" charset="0"/>
              </a:rPr>
              <a:t>, </a:t>
            </a:r>
            <a:r>
              <a:rPr lang="en-US" altLang="en-US" sz="1800" u="sng">
                <a:solidFill>
                  <a:schemeClr val="tx1"/>
                </a:solidFill>
                <a:latin typeface="Tahoma" panose="020B0604030504040204" pitchFamily="34" charset="0"/>
              </a:rPr>
              <a:t>PNo</a:t>
            </a:r>
            <a:r>
              <a:rPr lang="en-US" altLang="en-US" sz="1800">
                <a:solidFill>
                  <a:schemeClr val="tx1"/>
                </a:solidFill>
                <a:latin typeface="Tahoma" panose="020B0604030504040204" pitchFamily="34" charset="0"/>
              </a:rPr>
              <a:t>, Hours)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925286" y="330613"/>
            <a:ext cx="8229600" cy="59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</a:pP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Outer Join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" name="Google Shape;232;p34"/>
          <p:cNvSpPr txBox="1">
            <a:spLocks noGrp="1"/>
          </p:cNvSpPr>
          <p:nvPr>
            <p:ph type="body" idx="1"/>
          </p:nvPr>
        </p:nvSpPr>
        <p:spPr>
          <a:xfrm>
            <a:off x="838200" y="1116164"/>
            <a:ext cx="9372600" cy="540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0">
              <a:lnSpc>
                <a:spcPct val="80000"/>
              </a:lnSpc>
              <a:spcAft>
                <a:spcPct val="30000"/>
              </a:spcAft>
              <a:defRPr/>
            </a:pPr>
            <a:r>
              <a:rPr lang="en-US" sz="2800" b="1" dirty="0"/>
              <a:t>Dangling tuples in Join</a:t>
            </a:r>
            <a:endParaRPr lang="en-US" sz="2800" dirty="0"/>
          </a:p>
          <a:p>
            <a:pPr indent="0">
              <a:lnSpc>
                <a:spcPct val="80000"/>
              </a:lnSpc>
              <a:spcAft>
                <a:spcPct val="30000"/>
              </a:spcAft>
              <a:defRPr/>
            </a:pPr>
            <a:r>
              <a:rPr lang="en-US" sz="2800" dirty="0"/>
              <a:t>Usually, only a subset of tuples of each relation will actually participate in a join, i.e. only tuples that match with the joining attributes. </a:t>
            </a:r>
          </a:p>
          <a:p>
            <a:pPr indent="0">
              <a:lnSpc>
                <a:spcPct val="80000"/>
              </a:lnSpc>
              <a:spcAft>
                <a:spcPct val="30000"/>
              </a:spcAft>
              <a:defRPr/>
            </a:pPr>
            <a:r>
              <a:rPr lang="en-US" sz="2800" dirty="0"/>
              <a:t>Tuples of a relation not participating in a join are called </a:t>
            </a:r>
            <a:r>
              <a:rPr lang="en-US" sz="2800" b="1" dirty="0"/>
              <a:t>dangling tuples</a:t>
            </a:r>
            <a:r>
              <a:rPr lang="en-US" sz="2800" dirty="0"/>
              <a:t>.</a:t>
            </a:r>
          </a:p>
          <a:p>
            <a:pPr indent="0">
              <a:lnSpc>
                <a:spcPct val="80000"/>
              </a:lnSpc>
              <a:spcAft>
                <a:spcPct val="30000"/>
              </a:spcAft>
              <a:defRPr/>
            </a:pPr>
            <a:r>
              <a:rPr lang="en-US" sz="2800" dirty="0"/>
              <a:t>How do we keep dangling tuples in the result of a join? Use </a:t>
            </a:r>
            <a:r>
              <a:rPr lang="en-US" sz="2800" i="1" dirty="0"/>
              <a:t>null</a:t>
            </a:r>
            <a:r>
              <a:rPr lang="en-US" sz="2800" dirty="0"/>
              <a:t> values to indicate a </a:t>
            </a:r>
            <a:r>
              <a:rPr lang="en-US" sz="2800" i="1" dirty="0"/>
              <a:t>no-join</a:t>
            </a:r>
            <a:r>
              <a:rPr lang="en-US" sz="2800" dirty="0"/>
              <a:t> situation. There are three types of outer joins </a:t>
            </a:r>
          </a:p>
          <a:p>
            <a:pPr lvl="1" indent="0">
              <a:lnSpc>
                <a:spcPct val="80000"/>
              </a:lnSpc>
              <a:spcAft>
                <a:spcPct val="30000"/>
              </a:spcAft>
              <a:buNone/>
              <a:defRPr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0000"/>
                </a:solidFill>
              </a:rPr>
              <a:t>- </a:t>
            </a:r>
            <a:r>
              <a:rPr lang="en-US" sz="2400" i="1" dirty="0">
                <a:solidFill>
                  <a:srgbClr val="000000"/>
                </a:solidFill>
              </a:rPr>
              <a:t>left outer</a:t>
            </a:r>
            <a:r>
              <a:rPr lang="en-US" sz="2400" dirty="0">
                <a:solidFill>
                  <a:srgbClr val="000000"/>
                </a:solidFill>
              </a:rPr>
              <a:t> join</a:t>
            </a:r>
          </a:p>
          <a:p>
            <a:pPr lvl="1" indent="0">
              <a:lnSpc>
                <a:spcPct val="80000"/>
              </a:lnSpc>
              <a:spcAft>
                <a:spcPct val="30000"/>
              </a:spcAft>
              <a:buNone/>
              <a:defRPr/>
            </a:pPr>
            <a:r>
              <a:rPr lang="en-US" sz="2400" i="1" dirty="0">
                <a:solidFill>
                  <a:srgbClr val="000000"/>
                </a:solidFill>
              </a:rPr>
              <a:t>	- right outer</a:t>
            </a:r>
            <a:r>
              <a:rPr lang="en-US" sz="2400" dirty="0">
                <a:solidFill>
                  <a:srgbClr val="000000"/>
                </a:solidFill>
              </a:rPr>
              <a:t> join and </a:t>
            </a:r>
          </a:p>
          <a:p>
            <a:pPr lvl="1" indent="0">
              <a:lnSpc>
                <a:spcPct val="80000"/>
              </a:lnSpc>
              <a:spcAft>
                <a:spcPct val="30000"/>
              </a:spcAft>
              <a:buNone/>
              <a:defRPr/>
            </a:pPr>
            <a:r>
              <a:rPr lang="en-US" sz="2400" i="1" dirty="0">
                <a:solidFill>
                  <a:srgbClr val="000000"/>
                </a:solidFill>
              </a:rPr>
              <a:t>	- outer join</a:t>
            </a:r>
            <a:r>
              <a:rPr lang="en-US" sz="2400" dirty="0">
                <a:solidFill>
                  <a:srgbClr val="000000"/>
                </a:solidFill>
              </a:rPr>
              <a:t> (</a:t>
            </a:r>
            <a:r>
              <a:rPr lang="en-US" sz="2400" i="1" dirty="0">
                <a:solidFill>
                  <a:srgbClr val="000000"/>
                </a:solidFill>
              </a:rPr>
              <a:t>full</a:t>
            </a:r>
            <a:r>
              <a:rPr lang="en-US" sz="2400" dirty="0">
                <a:solidFill>
                  <a:srgbClr val="000000"/>
                </a:solidFill>
              </a:rPr>
              <a:t> outer join)</a:t>
            </a:r>
          </a:p>
          <a:p>
            <a:pPr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34290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762000" y="217744"/>
            <a:ext cx="8229600" cy="57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" name="Google Shape;242;p35"/>
          <p:cNvSpPr/>
          <p:nvPr/>
        </p:nvSpPr>
        <p:spPr>
          <a:xfrm>
            <a:off x="762000" y="1277135"/>
            <a:ext cx="8364764" cy="460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en-US" sz="2400" b="1" dirty="0">
                <a:solidFill>
                  <a:srgbClr val="0066FF"/>
                </a:solidFill>
              </a:rPr>
              <a:t>Left outer-join</a:t>
            </a:r>
            <a:endParaRPr lang="en-US" altLang="en-US" sz="2400" dirty="0">
              <a:solidFill>
                <a:srgbClr val="0066FF"/>
              </a:solidFill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en-US" sz="2400" dirty="0" smtClean="0"/>
              <a:t>R1 ⟕ </a:t>
            </a:r>
            <a:r>
              <a:rPr lang="en-US" altLang="en-US" sz="2400" dirty="0"/>
              <a:t>R2 is similar to a natural join but keep all dangling tuples of R1. </a:t>
            </a:r>
            <a:endParaRPr lang="en-US" altLang="en-US" sz="2400" dirty="0" smtClean="0"/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en-US" sz="2400" dirty="0" smtClean="0"/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en-US" sz="2400" b="1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en-US" sz="2400" b="1" dirty="0">
                <a:solidFill>
                  <a:srgbClr val="0066FF"/>
                </a:solidFill>
              </a:rPr>
              <a:t>Right 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Outer-Join</a:t>
            </a:r>
            <a:endParaRPr lang="en-US" altLang="en-US" sz="2400" dirty="0" smtClean="0">
              <a:solidFill>
                <a:srgbClr val="0066FF"/>
              </a:solidFill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en-US" sz="2400" dirty="0" smtClean="0"/>
              <a:t>R1 </a:t>
            </a:r>
            <a:r>
              <a:rPr lang="en-US" altLang="en-US" sz="3600" dirty="0" smtClean="0"/>
              <a:t>⟖</a:t>
            </a:r>
            <a:r>
              <a:rPr lang="en-US" altLang="en-US" sz="2400" dirty="0" smtClean="0"/>
              <a:t>  R2 is similar to a natural join but keep all dangling tuples of R2.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en-US" sz="2400" b="1" dirty="0" smtClean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en-US" sz="2400" b="1" dirty="0" smtClean="0">
                <a:solidFill>
                  <a:srgbClr val="0066FF"/>
                </a:solidFill>
              </a:rPr>
              <a:t>Outer </a:t>
            </a:r>
            <a:r>
              <a:rPr lang="en-US" altLang="en-US" sz="2400" b="1" dirty="0">
                <a:solidFill>
                  <a:srgbClr val="0066FF"/>
                </a:solidFill>
              </a:rPr>
              <a:t>Join (full outer-join)</a:t>
            </a:r>
            <a:endParaRPr lang="en-US" altLang="en-US" sz="2400" dirty="0">
              <a:solidFill>
                <a:srgbClr val="0066FF"/>
              </a:solidFill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en-US" sz="2400" dirty="0" smtClean="0"/>
              <a:t>R1 </a:t>
            </a:r>
            <a:r>
              <a:rPr lang="en-US" altLang="en-US" sz="2400" dirty="0"/>
              <a:t>⟗  R2 is similar to a natural join but keep all dangling tuples of both R1 and R2.</a:t>
            </a:r>
          </a:p>
          <a:p>
            <a:pPr>
              <a:buClr>
                <a:schemeClr val="dk1"/>
              </a:buClr>
              <a:buSzPts val="2400"/>
            </a:pPr>
            <a:endParaRPr sz="2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ts val="2400"/>
            </a:pPr>
            <a:endParaRPr sz="2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ts val="2400"/>
            </a:pPr>
            <a:endParaRPr sz="2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846" y="2091070"/>
            <a:ext cx="4629150" cy="1304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438014" y="3990754"/>
            <a:ext cx="4572000" cy="757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en-US" dirty="0">
                <a:solidFill>
                  <a:srgbClr val="FF0000"/>
                </a:solidFill>
              </a:rPr>
              <a:t>The advantages of outer join is to take the union of tuples from two relations that are not union compatible.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446314" y="160336"/>
            <a:ext cx="8229600" cy="74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Relational Algebra</a:t>
            </a:r>
            <a:endParaRPr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446314" y="1155132"/>
            <a:ext cx="10287000" cy="501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Relational Algebra is a formal query language for relational data model.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A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basic set of relational model operations constitute the relational algebra.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These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operations enable the user to specify basic data retrieval requests.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The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result of a relational algebra query is also a new relation which may have been formed from one or more relations.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A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sequence of relational algebraic operations forms a </a:t>
            </a:r>
            <a:r>
              <a:rPr lang="en-US"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relational algebraic expression, whose result is also a relation.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522514" y="274638"/>
            <a:ext cx="8229600" cy="45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Example-1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479" y="1299608"/>
            <a:ext cx="4648200" cy="30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879" y="4407933"/>
            <a:ext cx="44958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>
            <a:spLocks noGrp="1"/>
          </p:cNvSpPr>
          <p:nvPr>
            <p:ph type="title"/>
          </p:nvPr>
        </p:nvSpPr>
        <p:spPr>
          <a:xfrm>
            <a:off x="566057" y="274638"/>
            <a:ext cx="8229600" cy="45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10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05600"/>
            <a:ext cx="1710570" cy="2336020"/>
          </a:xfrm>
          <a:ln>
            <a:solidFill>
              <a:schemeClr val="accent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82" y="1383035"/>
            <a:ext cx="5972451" cy="209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751" y="1383035"/>
            <a:ext cx="6080883" cy="2090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2735" y="3938828"/>
            <a:ext cx="6489796" cy="22311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>
            <a:spLocks noGrp="1"/>
          </p:cNvSpPr>
          <p:nvPr>
            <p:ph type="title"/>
          </p:nvPr>
        </p:nvSpPr>
        <p:spPr>
          <a:xfrm>
            <a:off x="170120" y="0"/>
            <a:ext cx="866553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&amp; Aggregate Functions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Google Shape;242;p35"/>
          <p:cNvSpPr/>
          <p:nvPr/>
        </p:nvSpPr>
        <p:spPr>
          <a:xfrm>
            <a:off x="762000" y="1277135"/>
            <a:ext cx="9105014" cy="460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defRPr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shall define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formally using the symbol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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(pronounced as </a:t>
            </a:r>
            <a:r>
              <a:rPr lang="en-US"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 F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as,</a:t>
            </a:r>
          </a:p>
          <a:p>
            <a:pPr algn="ctr">
              <a:defRPr/>
            </a:pPr>
            <a:r>
              <a:rPr lang="en-US" sz="2400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grouping_attributes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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aggregate_functions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3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defRPr/>
            </a:pPr>
            <a:endParaRPr lang="en-US" dirty="0">
              <a:solidFill>
                <a:schemeClr val="bg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steps involved in the evaluation of this function is,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 the relation into groups.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Apply aggregate function to each group.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group and aggregate values, one tuple per group.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en-US" sz="2400" dirty="0"/>
          </a:p>
          <a:p>
            <a:pPr>
              <a:buClr>
                <a:schemeClr val="dk1"/>
              </a:buClr>
              <a:buSzPts val="2400"/>
            </a:pPr>
            <a:endParaRPr sz="2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ts val="2400"/>
            </a:pPr>
            <a:endParaRPr sz="2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ts val="2400"/>
            </a:pPr>
            <a:endParaRPr sz="2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>
            <a:spLocks noGrp="1"/>
          </p:cNvSpPr>
          <p:nvPr>
            <p:ph type="title"/>
          </p:nvPr>
        </p:nvSpPr>
        <p:spPr>
          <a:xfrm>
            <a:off x="522514" y="274639"/>
            <a:ext cx="9688286" cy="47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</a:pP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0" name="Google Shape;280;p40"/>
          <p:cNvSpPr txBox="1">
            <a:spLocks noGrp="1"/>
          </p:cNvSpPr>
          <p:nvPr>
            <p:ph type="body" idx="1"/>
          </p:nvPr>
        </p:nvSpPr>
        <p:spPr>
          <a:xfrm>
            <a:off x="482826" y="1251857"/>
            <a:ext cx="10947173" cy="519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0"/>
            <a:r>
              <a:rPr lang="en-US" alt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Query-18: Retrieve department number, number of employees and their average salary.</a:t>
            </a:r>
          </a:p>
          <a:p>
            <a:pPr indent="0"/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0" algn="ctr"/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(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DNo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N,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AvgSal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DNo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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Count(SSN), </a:t>
            </a:r>
            <a:r>
              <a:rPr lang="en-US" altLang="en-US" sz="24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Avg</a:t>
            </a:r>
            <a:r>
              <a:rPr lang="en-US" altLang="en-US" sz="24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(Salary)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(Employees)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0" algn="ctr"/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0"/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happens when grouping attribute is dropped?</a:t>
            </a:r>
          </a:p>
          <a:p>
            <a:pPr indent="0" algn="ctr"/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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Count(SSN), </a:t>
            </a:r>
            <a:r>
              <a:rPr lang="en-US" altLang="en-US" sz="2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Avg</a:t>
            </a:r>
            <a:r>
              <a:rPr lang="en-US" altLang="en-US" sz="2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(Salary)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(Employees)</a:t>
            </a: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>
            <a:spLocks noGrp="1"/>
          </p:cNvSpPr>
          <p:nvPr>
            <p:ph type="title"/>
          </p:nvPr>
        </p:nvSpPr>
        <p:spPr>
          <a:xfrm>
            <a:off x="1375144" y="209140"/>
            <a:ext cx="8229600" cy="72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b="1" dirty="0" smtClean="0">
                <a:solidFill>
                  <a:srgbClr val="FF0000"/>
                </a:solidFill>
              </a:rPr>
              <a:t>Company Database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86" name="Google Shape;286;p41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139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/>
          </a:p>
        </p:txBody>
      </p:sp>
      <p:pic>
        <p:nvPicPr>
          <p:cNvPr id="287" name="Google Shape;28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6356" y="1002918"/>
            <a:ext cx="7978382" cy="53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title"/>
          </p:nvPr>
        </p:nvSpPr>
        <p:spPr>
          <a:xfrm>
            <a:off x="250371" y="152400"/>
            <a:ext cx="9960429" cy="81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93" name="Google Shape;293;p42"/>
          <p:cNvSpPr txBox="1">
            <a:spLocks noGrp="1"/>
          </p:cNvSpPr>
          <p:nvPr>
            <p:ph type="body" idx="1"/>
          </p:nvPr>
        </p:nvSpPr>
        <p:spPr>
          <a:xfrm>
            <a:off x="468086" y="1417639"/>
            <a:ext cx="9728859" cy="475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 algn="just">
              <a:spcBef>
                <a:spcPts val="0"/>
              </a:spcBef>
              <a:spcAft>
                <a:spcPts val="0"/>
              </a:spcAft>
              <a:buClr>
                <a:srgbClr val="1D62BC"/>
              </a:buClr>
              <a:buSzPts val="2400"/>
              <a:buFont typeface="Arial"/>
              <a:buAutoNum type="arabicPeriod"/>
            </a:pPr>
            <a:r>
              <a:rPr lang="en-US" sz="2400" dirty="0">
                <a:solidFill>
                  <a:srgbClr val="1D62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 the first name, last name, and salary of all employees who work in department number 5.</a:t>
            </a:r>
            <a:endParaRPr lang="en-US" dirty="0">
              <a:solidFill>
                <a:srgbClr val="1D62BC"/>
              </a:solidFill>
              <a:sym typeface="Times New Roman"/>
            </a:endParaRPr>
          </a:p>
          <a:p>
            <a:pPr indent="0" algn="just">
              <a:spcBef>
                <a:spcPts val="0"/>
              </a:spcBef>
              <a:spcAft>
                <a:spcPts val="0"/>
              </a:spcAft>
              <a:buClr>
                <a:srgbClr val="1D62BC"/>
              </a:buClr>
              <a:buSzPts val="2400"/>
            </a:pPr>
            <a:r>
              <a:rPr lang="en-US" sz="2400" dirty="0">
                <a:solidFill>
                  <a:srgbClr val="1D62BC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</a:t>
            </a:r>
          </a:p>
          <a:p>
            <a:pPr indent="0" algn="just">
              <a:spcBef>
                <a:spcPts val="0"/>
              </a:spcBef>
              <a:spcAft>
                <a:spcPts val="0"/>
              </a:spcAft>
              <a:buClr>
                <a:srgbClr val="1D62BC"/>
              </a:buClr>
              <a:buSzPts val="2400"/>
            </a:pPr>
            <a:r>
              <a:rPr lang="en-US" sz="2400" dirty="0">
                <a:solidFill>
                  <a:srgbClr val="1D62BC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π</a:t>
            </a:r>
            <a:r>
              <a:rPr lang="en-US" sz="2400" baseline="-250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Fname</a:t>
            </a:r>
            <a:r>
              <a:rPr lang="en-US" sz="2400" baseline="-25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2400" baseline="-250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Lname</a:t>
            </a:r>
            <a:r>
              <a:rPr lang="en-US" sz="2400" baseline="-25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Salary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σ</a:t>
            </a:r>
            <a:r>
              <a:rPr lang="en-US" sz="2400" baseline="-250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Dno</a:t>
            </a:r>
            <a:r>
              <a:rPr lang="en-US" sz="2400" baseline="-25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=5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(EMPLOYEE))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ctr">
              <a:spcBef>
                <a:spcPts val="480"/>
              </a:spcBef>
              <a:spcAft>
                <a:spcPts val="0"/>
              </a:spcAft>
              <a:buClr>
                <a:srgbClr val="1D62BC"/>
              </a:buClr>
              <a:buSzPts val="2400"/>
            </a:pPr>
            <a:endParaRPr lang="en-US" sz="2400" dirty="0">
              <a:solidFill>
                <a:srgbClr val="1D62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indent="-514350" algn="ctr">
              <a:spcBef>
                <a:spcPts val="480"/>
              </a:spcBef>
              <a:spcAft>
                <a:spcPts val="0"/>
              </a:spcAft>
              <a:buClr>
                <a:srgbClr val="1D62BC"/>
              </a:buClr>
              <a:buSzPts val="2400"/>
            </a:pPr>
            <a:r>
              <a:rPr lang="en-US" sz="2400" dirty="0">
                <a:solidFill>
                  <a:srgbClr val="1D62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dirty="0"/>
          </a:p>
          <a:p>
            <a:pPr marL="514350" indent="-51435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400" dirty="0">
              <a:solidFill>
                <a:srgbClr val="1D62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4" name="Google Shape;29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1501" y="4063109"/>
            <a:ext cx="6021894" cy="859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>
            <a:spLocks noGrp="1"/>
          </p:cNvSpPr>
          <p:nvPr>
            <p:ph type="title"/>
          </p:nvPr>
        </p:nvSpPr>
        <p:spPr>
          <a:xfrm>
            <a:off x="283028" y="394381"/>
            <a:ext cx="8229600" cy="45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3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" name="Google Shape;300;p43"/>
          <p:cNvSpPr txBox="1">
            <a:spLocks noGrp="1"/>
          </p:cNvSpPr>
          <p:nvPr>
            <p:ph type="body" idx="1"/>
          </p:nvPr>
        </p:nvSpPr>
        <p:spPr>
          <a:xfrm>
            <a:off x="381000" y="1513115"/>
            <a:ext cx="9829800" cy="461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AutoNum type="arabicPeriod" startAt="2"/>
            </a:pPr>
            <a:r>
              <a:rPr lang="en-US" sz="2400" dirty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 the name of the manager of each department</a:t>
            </a:r>
            <a:r>
              <a:rPr lang="en-US" dirty="0"/>
              <a:t>.</a:t>
            </a:r>
            <a:endParaRPr dirty="0">
              <a:solidFill>
                <a:srgbClr val="000099"/>
              </a:solidFill>
            </a:endParaRPr>
          </a:p>
        </p:txBody>
      </p:sp>
      <p:pic>
        <p:nvPicPr>
          <p:cNvPr id="301" name="Google Shape;301;p43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785258" y="2471058"/>
            <a:ext cx="5848919" cy="750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>
            <a:spLocks noGrp="1"/>
          </p:cNvSpPr>
          <p:nvPr>
            <p:ph type="title"/>
          </p:nvPr>
        </p:nvSpPr>
        <p:spPr>
          <a:xfrm>
            <a:off x="239485" y="0"/>
            <a:ext cx="8229600" cy="73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IN" sz="3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I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" name="Google Shape;307;p44"/>
          <p:cNvSpPr txBox="1">
            <a:spLocks noGrp="1"/>
          </p:cNvSpPr>
          <p:nvPr>
            <p:ph type="body" idx="1"/>
          </p:nvPr>
        </p:nvSpPr>
        <p:spPr>
          <a:xfrm>
            <a:off x="620486" y="1417639"/>
            <a:ext cx="10439400" cy="470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Get the list of employee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SSNs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have no dependents.</a:t>
            </a:r>
          </a:p>
          <a:p>
            <a:pPr marL="342900" indent="-139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pPr marL="342900" indent="-139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2400" dirty="0"/>
              <a:t>It is equivalent to: { {set of all employees} - {set of employees with Dependents} }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CC4FC3-6E25-BF8E-9FEC-0BA1FDA31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416" y="3450109"/>
            <a:ext cx="4856651" cy="1387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title"/>
          </p:nvPr>
        </p:nvSpPr>
        <p:spPr>
          <a:xfrm>
            <a:off x="413656" y="394381"/>
            <a:ext cx="8229600" cy="4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3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BD88D-3284-439F-85E6-258DA37B62EE}"/>
              </a:ext>
            </a:extLst>
          </p:cNvPr>
          <p:cNvSpPr txBox="1"/>
          <p:nvPr/>
        </p:nvSpPr>
        <p:spPr>
          <a:xfrm>
            <a:off x="413656" y="1317171"/>
            <a:ext cx="96338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Get the list of employee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SSNs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have more than two dependents.</a:t>
            </a: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07A5C-4C81-0121-2EB1-DB16D57C0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E39F3-3CF9-3532-293F-A73E2BBCD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019" y="2394389"/>
            <a:ext cx="8540227" cy="3486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167E171-C428-6BD9-E4B0-DEDD467416AE}"/>
              </a:ext>
            </a:extLst>
          </p:cNvPr>
          <p:cNvSpPr txBox="1"/>
          <p:nvPr/>
        </p:nvSpPr>
        <p:spPr>
          <a:xfrm>
            <a:off x="402771" y="1338943"/>
            <a:ext cx="1052648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Get the list of projects controlled by department with  name “ACCOUNTS”</a:t>
            </a: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0805CB-A590-5FE2-92C9-69A475636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ACB711-CF5F-A5E3-F1A9-7223FC788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702" y="2938675"/>
            <a:ext cx="9785244" cy="1795423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6810D5AF-BF66-AC9B-03D2-8A6D5160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9" name="Google Shape;313;p45">
            <a:extLst>
              <a:ext uri="{FF2B5EF4-FFF2-40B4-BE49-F238E27FC236}">
                <a16:creationId xmlns:a16="http://schemas.microsoft.com/office/drawing/2014/main" id="{CAA58771-356E-9879-FDAF-755C50139395}"/>
              </a:ext>
            </a:extLst>
          </p:cNvPr>
          <p:cNvSpPr txBox="1">
            <a:spLocks/>
          </p:cNvSpPr>
          <p:nvPr/>
        </p:nvSpPr>
        <p:spPr>
          <a:xfrm>
            <a:off x="413656" y="394381"/>
            <a:ext cx="8229600" cy="4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3600" kern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6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370114" y="111354"/>
            <a:ext cx="8229600" cy="66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</a:pPr>
            <a:r>
              <a:rPr lang="en-US" sz="3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Contd</a:t>
            </a: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09601" y="1273629"/>
            <a:ext cx="10755085" cy="468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Procedural language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Six basic operators</a:t>
            </a:r>
            <a:endParaRPr sz="2400" b="1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Select		: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σ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"/>
            </a:endParaRP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Project	: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∏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"/>
            </a:endParaRP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Union		: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∪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"/>
            </a:endParaRP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set difference: </a:t>
            </a:r>
            <a:r>
              <a:rPr lang="en-US" sz="24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–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 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Cartesian product: 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x</a:t>
            </a: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Division	: </a:t>
            </a:r>
            <a:r>
              <a:rPr lang="en-US" sz="2800" b="1" dirty="0"/>
              <a:t>÷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Rename	: </a:t>
            </a:r>
            <a:r>
              <a:rPr lang="en-US" sz="24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ρ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"/>
            </a:endParaRPr>
          </a:p>
          <a:p>
            <a:pPr marL="342900" indent="-3429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The operators take one or  two relations as inputs and produce a new relation as a result.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9F8793-E80D-1EA4-5062-64F527491281}"/>
              </a:ext>
            </a:extLst>
          </p:cNvPr>
          <p:cNvSpPr txBox="1"/>
          <p:nvPr/>
        </p:nvSpPr>
        <p:spPr>
          <a:xfrm>
            <a:off x="573233" y="1189948"/>
            <a:ext cx="103777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Get the list of employee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SSNs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on all projects.</a:t>
            </a: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73381F-6710-3627-FE4B-AB1B8B46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Google Shape;313;p45">
            <a:extLst>
              <a:ext uri="{FF2B5EF4-FFF2-40B4-BE49-F238E27FC236}">
                <a16:creationId xmlns:a16="http://schemas.microsoft.com/office/drawing/2014/main" id="{1C7289E2-ABE5-461B-EEB6-2808DC610FB8}"/>
              </a:ext>
            </a:extLst>
          </p:cNvPr>
          <p:cNvSpPr txBox="1">
            <a:spLocks/>
          </p:cNvSpPr>
          <p:nvPr/>
        </p:nvSpPr>
        <p:spPr>
          <a:xfrm>
            <a:off x="413656" y="394381"/>
            <a:ext cx="8229600" cy="4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3600" kern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6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B68F3E-0B74-1F43-7819-69337048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8935FA-C8A6-ACE9-F1C9-E1EAA1255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48" r="51737" b="26016"/>
          <a:stretch/>
        </p:blipFill>
        <p:spPr>
          <a:xfrm>
            <a:off x="2523712" y="2148242"/>
            <a:ext cx="4009488" cy="1912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39AD8-C48E-3385-EB0F-5FD12D06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Google Shape;313;p45">
            <a:extLst>
              <a:ext uri="{FF2B5EF4-FFF2-40B4-BE49-F238E27FC236}">
                <a16:creationId xmlns:a16="http://schemas.microsoft.com/office/drawing/2014/main" id="{0D728DE1-4E3D-6666-D8DE-914341D9614A}"/>
              </a:ext>
            </a:extLst>
          </p:cNvPr>
          <p:cNvSpPr txBox="1">
            <a:spLocks/>
          </p:cNvSpPr>
          <p:nvPr/>
        </p:nvSpPr>
        <p:spPr>
          <a:xfrm>
            <a:off x="413656" y="394381"/>
            <a:ext cx="8229600" cy="4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3600" kern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6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DAAFD-138D-F7F8-900A-4870EAE5BFCE}"/>
              </a:ext>
            </a:extLst>
          </p:cNvPr>
          <p:cNvSpPr txBox="1"/>
          <p:nvPr/>
        </p:nvSpPr>
        <p:spPr>
          <a:xfrm>
            <a:off x="783771" y="1347792"/>
            <a:ext cx="105264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Find the projects controlled by departments located in Mumbai</a:t>
            </a: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40F4539-610F-12D6-F92E-E19B154DD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22DEC1-334D-5F82-A15D-501722DDB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954" y="2799879"/>
            <a:ext cx="7649367" cy="1984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39AD8-C48E-3385-EB0F-5FD12D06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Google Shape;313;p45">
            <a:extLst>
              <a:ext uri="{FF2B5EF4-FFF2-40B4-BE49-F238E27FC236}">
                <a16:creationId xmlns:a16="http://schemas.microsoft.com/office/drawing/2014/main" id="{0D728DE1-4E3D-6666-D8DE-914341D9614A}"/>
              </a:ext>
            </a:extLst>
          </p:cNvPr>
          <p:cNvSpPr txBox="1">
            <a:spLocks/>
          </p:cNvSpPr>
          <p:nvPr/>
        </p:nvSpPr>
        <p:spPr>
          <a:xfrm>
            <a:off x="413656" y="394381"/>
            <a:ext cx="8229600" cy="4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36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VTU </a:t>
            </a:r>
            <a:r>
              <a:rPr lang="en-US" sz="3600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en-US" sz="36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Feb 2021</a:t>
            </a:r>
            <a:endParaRPr lang="en-US" sz="3600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BDAAFD-138D-F7F8-900A-4870EAE5BFCE}"/>
              </a:ext>
            </a:extLst>
          </p:cNvPr>
          <p:cNvSpPr txBox="1"/>
          <p:nvPr/>
        </p:nvSpPr>
        <p:spPr>
          <a:xfrm>
            <a:off x="723632" y="1024395"/>
            <a:ext cx="1052648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Passenger(</a:t>
            </a: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pgender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pcity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Agency(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aname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acity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Flight(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fdate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time,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Booking(</a:t>
            </a: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fdate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relational algebraic expression for the following:</a:t>
            </a:r>
          </a:p>
          <a:p>
            <a:pPr marL="514350" indent="-514350">
              <a:buAutoNum type="romanL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complete details of all flights to New Delhi.</a:t>
            </a:r>
          </a:p>
          <a:p>
            <a:pPr marL="514350" indent="-514350">
              <a:buAutoNum type="romanL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only the flight numbers for passenger with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123 for flights to Chennai before 06/11/2020.</a:t>
            </a:r>
          </a:p>
          <a:p>
            <a:pPr marL="514350" indent="-514350">
              <a:buAutoNum type="roman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passenger names for those who do not have any bookings in any flights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roman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details of flights that are scheduled on both dates 01/12/2020 and 02/12/2020 at 16:00 hours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roman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details of all male passengers who are associated with Jet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agency.</a:t>
            </a:r>
          </a:p>
          <a:p>
            <a:pPr marL="514350" indent="-514350">
              <a:buAutoNum type="romanLcParenR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R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7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39AD8-C48E-3385-EB0F-5FD12D06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Google Shape;313;p45">
            <a:extLst>
              <a:ext uri="{FF2B5EF4-FFF2-40B4-BE49-F238E27FC236}">
                <a16:creationId xmlns:a16="http://schemas.microsoft.com/office/drawing/2014/main" id="{0D728DE1-4E3D-6666-D8DE-914341D9614A}"/>
              </a:ext>
            </a:extLst>
          </p:cNvPr>
          <p:cNvSpPr txBox="1">
            <a:spLocks/>
          </p:cNvSpPr>
          <p:nvPr/>
        </p:nvSpPr>
        <p:spPr>
          <a:xfrm>
            <a:off x="413656" y="394381"/>
            <a:ext cx="8229600" cy="4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36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 – Q1</a:t>
            </a:r>
            <a:endParaRPr lang="en-US" sz="3600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BDAAFD-138D-F7F8-900A-4870EAE5BFCE}"/>
              </a:ext>
            </a:extLst>
          </p:cNvPr>
          <p:cNvSpPr txBox="1"/>
          <p:nvPr/>
        </p:nvSpPr>
        <p:spPr>
          <a:xfrm>
            <a:off x="723632" y="1024395"/>
            <a:ext cx="10526485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Passenger(</a:t>
            </a: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pgender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pcity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Agency(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aname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acity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Flight(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fdate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time,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Booking(</a:t>
            </a: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fdate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R"/>
            </a:pP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complete details of all flights to New Delhi.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Result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err="1" smtClean="0"/>
              <a:t>σ</a:t>
            </a:r>
            <a:r>
              <a:rPr lang="en-US" sz="2800" i="1" baseline="-25000" dirty="0" err="1" smtClean="0"/>
              <a:t>dest</a:t>
            </a:r>
            <a:r>
              <a:rPr lang="en-US" sz="2800" i="1" baseline="-25000" dirty="0" smtClean="0"/>
              <a:t> </a:t>
            </a:r>
            <a:r>
              <a:rPr lang="en-US" sz="2800" i="1" baseline="-25000" dirty="0"/>
              <a:t>= “New Delhi”</a:t>
            </a:r>
            <a:r>
              <a:rPr lang="en-US" sz="2800" baseline="-25000" dirty="0"/>
              <a:t> </a:t>
            </a:r>
            <a:r>
              <a:rPr lang="en-US" sz="2800" dirty="0" smtClean="0"/>
              <a:t>(Flight</a:t>
            </a:r>
            <a:r>
              <a:rPr lang="en-US" sz="2800" dirty="0"/>
              <a:t>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R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R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96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39AD8-C48E-3385-EB0F-5FD12D06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Google Shape;313;p45">
            <a:extLst>
              <a:ext uri="{FF2B5EF4-FFF2-40B4-BE49-F238E27FC236}">
                <a16:creationId xmlns:a16="http://schemas.microsoft.com/office/drawing/2014/main" id="{0D728DE1-4E3D-6666-D8DE-914341D9614A}"/>
              </a:ext>
            </a:extLst>
          </p:cNvPr>
          <p:cNvSpPr txBox="1">
            <a:spLocks/>
          </p:cNvSpPr>
          <p:nvPr/>
        </p:nvSpPr>
        <p:spPr>
          <a:xfrm>
            <a:off x="413656" y="394381"/>
            <a:ext cx="8229600" cy="4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36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 – Q2</a:t>
            </a:r>
            <a:endParaRPr lang="en-US" sz="3600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BDAAFD-138D-F7F8-900A-4870EAE5BFCE}"/>
              </a:ext>
            </a:extLst>
          </p:cNvPr>
          <p:cNvSpPr txBox="1"/>
          <p:nvPr/>
        </p:nvSpPr>
        <p:spPr>
          <a:xfrm>
            <a:off x="723632" y="1024395"/>
            <a:ext cx="10526485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Passenger(</a:t>
            </a: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pgender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pcity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Agency(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aname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acity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Flight(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fdate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time,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Booking(</a:t>
            </a: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fdate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 Find only the flight numbers for passenger with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123 for flights to Chennai before 06/11/2020</a:t>
            </a:r>
          </a:p>
          <a:p>
            <a:pPr marL="514350" indent="-514350">
              <a:buAutoNum type="romanLcParenR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spcAft>
                <a:spcPts val="600"/>
              </a:spcAft>
            </a:pPr>
            <a:r>
              <a:rPr lang="en-US" sz="2400" dirty="0" err="1" smtClean="0">
                <a:cs typeface="Times New Roman" panose="02020603050405020304" pitchFamily="18" charset="0"/>
              </a:rPr>
              <a:t>ChennaiFlights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l-GR" sz="2400" dirty="0" smtClean="0"/>
              <a:t>σ</a:t>
            </a:r>
            <a:r>
              <a:rPr lang="en-US" sz="2400" i="1" baseline="-25000" dirty="0" err="1" smtClean="0"/>
              <a:t>dest</a:t>
            </a:r>
            <a:r>
              <a:rPr lang="en-US" sz="2400" i="1" baseline="-25000" dirty="0" smtClean="0"/>
              <a:t> </a:t>
            </a:r>
            <a:r>
              <a:rPr lang="en-US" sz="2400" i="1" baseline="-25000" dirty="0"/>
              <a:t>= “Chennai” ^ </a:t>
            </a:r>
            <a:r>
              <a:rPr lang="en-US" sz="2400" i="1" baseline="-25000" dirty="0" err="1"/>
              <a:t>fdate</a:t>
            </a:r>
            <a:r>
              <a:rPr lang="en-US" sz="2400" i="1" baseline="-25000" dirty="0"/>
              <a:t> &lt; 06/11/2020</a:t>
            </a:r>
            <a:r>
              <a:rPr lang="en-US" sz="2400" baseline="-25000" dirty="0"/>
              <a:t> </a:t>
            </a:r>
            <a:r>
              <a:rPr lang="en-US" sz="2400" dirty="0"/>
              <a:t>(Flight</a:t>
            </a:r>
            <a:r>
              <a:rPr lang="en-US" sz="2400" dirty="0" smtClean="0"/>
              <a:t>)</a:t>
            </a:r>
          </a:p>
          <a:p>
            <a:pPr marL="457200">
              <a:spcAft>
                <a:spcPts val="600"/>
              </a:spcAft>
            </a:pPr>
            <a:r>
              <a:rPr lang="en-US" sz="2400" dirty="0" smtClean="0">
                <a:cs typeface="Times New Roman" panose="02020603050405020304" pitchFamily="18" charset="0"/>
              </a:rPr>
              <a:t>Passenger123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l-GR" sz="2400" dirty="0" smtClean="0"/>
              <a:t>σ</a:t>
            </a:r>
            <a:r>
              <a:rPr lang="en-US" sz="2400" i="1" baseline="-25000" dirty="0" err="1" smtClean="0"/>
              <a:t>pid</a:t>
            </a:r>
            <a:r>
              <a:rPr lang="en-US" sz="2400" i="1" baseline="-25000" dirty="0" smtClean="0"/>
              <a:t> </a:t>
            </a:r>
            <a:r>
              <a:rPr lang="en-US" sz="2400" i="1" baseline="-25000" dirty="0"/>
              <a:t>= 123</a:t>
            </a:r>
            <a:r>
              <a:rPr lang="en-US" sz="2400" baseline="-25000" dirty="0"/>
              <a:t> </a:t>
            </a:r>
            <a:r>
              <a:rPr lang="en-US" sz="2400" dirty="0"/>
              <a:t>(Booking)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spcAft>
                <a:spcPts val="600"/>
              </a:spcAft>
            </a:pPr>
            <a:r>
              <a:rPr lang="en-US" sz="2400" dirty="0">
                <a:cs typeface="Times New Roman" panose="02020603050405020304" pitchFamily="18" charset="0"/>
              </a:rPr>
              <a:t>Result </a:t>
            </a:r>
            <a:r>
              <a:rPr 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l-GR" sz="2400" b="1" dirty="0" smtClean="0"/>
              <a:t>π</a:t>
            </a:r>
            <a:r>
              <a:rPr lang="en-US" sz="2400" i="1" baseline="-25000" dirty="0" smtClean="0"/>
              <a:t>fid</a:t>
            </a:r>
            <a:r>
              <a:rPr lang="en-US" sz="2400" baseline="-25000" dirty="0"/>
              <a:t> </a:t>
            </a:r>
            <a:r>
              <a:rPr lang="en-US" sz="2400" dirty="0" smtClean="0"/>
              <a:t>(Passenger123 ⨝</a:t>
            </a:r>
            <a:r>
              <a:rPr lang="en-US" sz="2400" dirty="0"/>
              <a:t> </a:t>
            </a:r>
            <a:r>
              <a:rPr lang="en-US" sz="2400" dirty="0" err="1" smtClean="0"/>
              <a:t>ChennaiFlights</a:t>
            </a:r>
            <a:r>
              <a:rPr lang="en-US" sz="2400" dirty="0" smtClean="0"/>
              <a:t>)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514350" indent="-514350">
              <a:buAutoNum type="romanLcParenR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R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39AD8-C48E-3385-EB0F-5FD12D06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Google Shape;313;p45">
            <a:extLst>
              <a:ext uri="{FF2B5EF4-FFF2-40B4-BE49-F238E27FC236}">
                <a16:creationId xmlns:a16="http://schemas.microsoft.com/office/drawing/2014/main" id="{0D728DE1-4E3D-6666-D8DE-914341D9614A}"/>
              </a:ext>
            </a:extLst>
          </p:cNvPr>
          <p:cNvSpPr txBox="1">
            <a:spLocks/>
          </p:cNvSpPr>
          <p:nvPr/>
        </p:nvSpPr>
        <p:spPr>
          <a:xfrm>
            <a:off x="413656" y="394381"/>
            <a:ext cx="8229600" cy="4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36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 – Q3</a:t>
            </a:r>
            <a:endParaRPr lang="en-US" sz="3600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BDAAFD-138D-F7F8-900A-4870EAE5BFCE}"/>
              </a:ext>
            </a:extLst>
          </p:cNvPr>
          <p:cNvSpPr txBox="1"/>
          <p:nvPr/>
        </p:nvSpPr>
        <p:spPr>
          <a:xfrm>
            <a:off x="723632" y="1024395"/>
            <a:ext cx="1078079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Passenger(</a:t>
            </a: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pgender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pcity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Agency(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aname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acity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Flight(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fdate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time,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Booking(</a:t>
            </a: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fdate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(iii) Find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passenger names for those who do not have any bookings in any flights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romanL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spcAft>
                <a:spcPts val="1200"/>
              </a:spcAft>
            </a:pPr>
            <a:r>
              <a:rPr lang="en-US" sz="2400" dirty="0" err="1" smtClean="0">
                <a:cs typeface="Times New Roman" panose="02020603050405020304" pitchFamily="18" charset="0"/>
              </a:rPr>
              <a:t>NoBooking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l-GR" sz="2400" b="1" dirty="0" smtClean="0"/>
              <a:t>π</a:t>
            </a:r>
            <a:r>
              <a:rPr lang="en-US" sz="2400" i="1" baseline="-25000" dirty="0" err="1" smtClean="0"/>
              <a:t>pid</a:t>
            </a:r>
            <a:r>
              <a:rPr lang="en-US" sz="2400" baseline="-25000" dirty="0"/>
              <a:t> </a:t>
            </a:r>
            <a:r>
              <a:rPr lang="en-US" sz="2400" dirty="0" smtClean="0"/>
              <a:t>(Passenger) -</a:t>
            </a:r>
            <a:r>
              <a:rPr lang="en-US" sz="2400" dirty="0"/>
              <a:t> </a:t>
            </a:r>
            <a:r>
              <a:rPr lang="el-GR" sz="2400" b="1" dirty="0"/>
              <a:t> </a:t>
            </a:r>
            <a:r>
              <a:rPr lang="el-GR" sz="2400" b="1" dirty="0" smtClean="0"/>
              <a:t>π</a:t>
            </a:r>
            <a:r>
              <a:rPr lang="en-US" sz="2400" i="1" baseline="-25000" dirty="0" err="1" smtClean="0"/>
              <a:t>pid</a:t>
            </a:r>
            <a:r>
              <a:rPr lang="en-US" sz="2400" baseline="-25000" dirty="0"/>
              <a:t> </a:t>
            </a:r>
            <a:r>
              <a:rPr lang="en-US" sz="2400" dirty="0" smtClean="0"/>
              <a:t>(Booking)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457200">
              <a:spcAft>
                <a:spcPts val="600"/>
              </a:spcAft>
            </a:pPr>
            <a:r>
              <a:rPr lang="en-US" sz="2400" dirty="0" smtClean="0">
                <a:cs typeface="Times New Roman" panose="02020603050405020304" pitchFamily="18" charset="0"/>
              </a:rPr>
              <a:t>Result </a:t>
            </a:r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l-GR" sz="2400" b="1" dirty="0" smtClean="0"/>
              <a:t>π</a:t>
            </a:r>
            <a:r>
              <a:rPr lang="en-US" sz="2400" i="1" baseline="-25000" dirty="0" err="1" smtClean="0"/>
              <a:t>pname</a:t>
            </a:r>
            <a:r>
              <a:rPr lang="en-US" sz="2400" baseline="-25000" dirty="0"/>
              <a:t> </a:t>
            </a:r>
            <a:r>
              <a:rPr lang="en-US" sz="2400" dirty="0" smtClean="0"/>
              <a:t>(Passenger </a:t>
            </a:r>
            <a:r>
              <a:rPr lang="en-US" sz="2400" dirty="0"/>
              <a:t>⨝ </a:t>
            </a:r>
            <a:r>
              <a:rPr lang="en-US" sz="2400" dirty="0" err="1" smtClean="0"/>
              <a:t>NoBooking</a:t>
            </a:r>
            <a:r>
              <a:rPr lang="en-US" sz="2400" dirty="0" smtClean="0"/>
              <a:t>)</a:t>
            </a:r>
            <a:endParaRPr lang="en-US" sz="2400" dirty="0"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R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R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6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39AD8-C48E-3385-EB0F-5FD12D06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Google Shape;313;p45">
            <a:extLst>
              <a:ext uri="{FF2B5EF4-FFF2-40B4-BE49-F238E27FC236}">
                <a16:creationId xmlns:a16="http://schemas.microsoft.com/office/drawing/2014/main" id="{0D728DE1-4E3D-6666-D8DE-914341D9614A}"/>
              </a:ext>
            </a:extLst>
          </p:cNvPr>
          <p:cNvSpPr txBox="1">
            <a:spLocks/>
          </p:cNvSpPr>
          <p:nvPr/>
        </p:nvSpPr>
        <p:spPr>
          <a:xfrm>
            <a:off x="413656" y="394381"/>
            <a:ext cx="8229600" cy="4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36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 – Q4 &amp; Q5</a:t>
            </a:r>
            <a:endParaRPr lang="en-US" sz="3600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BDAAFD-138D-F7F8-900A-4870EAE5BFCE}"/>
              </a:ext>
            </a:extLst>
          </p:cNvPr>
          <p:cNvSpPr txBox="1"/>
          <p:nvPr/>
        </p:nvSpPr>
        <p:spPr>
          <a:xfrm>
            <a:off x="723632" y="1024395"/>
            <a:ext cx="10526485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Passenger(</a:t>
            </a: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pgender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pcity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Agency(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aname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acity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Flight(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fdate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time,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Booking(</a:t>
            </a: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fdate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(iv) Get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details of flights that are scheduled on both dates 01/12/2020 and 02/12/2020 at 16:00 hours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(</a:t>
            </a:r>
            <a:r>
              <a:rPr lang="en-US" sz="2400" dirty="0" err="1" smtClean="0"/>
              <a:t>σ</a:t>
            </a:r>
            <a:r>
              <a:rPr lang="en-US" sz="2400" i="1" baseline="-25000" dirty="0" err="1" smtClean="0"/>
              <a:t>fdate</a:t>
            </a:r>
            <a:r>
              <a:rPr lang="en-US" sz="2400" i="1" baseline="-25000" dirty="0" smtClean="0"/>
              <a:t> </a:t>
            </a:r>
            <a:r>
              <a:rPr lang="en-US" sz="2400" i="1" baseline="-25000" dirty="0"/>
              <a:t>= 01/12/2020 ^ time = 16:00 </a:t>
            </a:r>
            <a:r>
              <a:rPr lang="en-US" sz="2400" dirty="0" smtClean="0"/>
              <a:t>(Flight</a:t>
            </a:r>
            <a:r>
              <a:rPr lang="en-US" sz="2400" dirty="0"/>
              <a:t>)) ∩ (</a:t>
            </a:r>
            <a:r>
              <a:rPr lang="en-US" sz="2400" dirty="0" err="1" smtClean="0"/>
              <a:t>σ</a:t>
            </a:r>
            <a:r>
              <a:rPr lang="en-US" sz="2400" i="1" baseline="-25000" dirty="0" err="1" smtClean="0"/>
              <a:t>fdate</a:t>
            </a:r>
            <a:r>
              <a:rPr lang="en-US" sz="2400" i="1" baseline="-25000" dirty="0" smtClean="0"/>
              <a:t> </a:t>
            </a:r>
            <a:r>
              <a:rPr lang="en-US" sz="2400" i="1" baseline="-25000" dirty="0"/>
              <a:t>= 02/12/2020 ^ time = 16:00 </a:t>
            </a:r>
            <a:r>
              <a:rPr lang="en-US" sz="2400" dirty="0" smtClean="0"/>
              <a:t>(Flight))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 Find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details of all male passengers who are associated with Jet 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agency.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000" b="1" dirty="0" smtClean="0"/>
              <a:t>π</a:t>
            </a:r>
            <a:r>
              <a:rPr lang="en-US" sz="2200" i="1" baseline="-25000" dirty="0" err="1" smtClean="0"/>
              <a:t>passengers.pid</a:t>
            </a:r>
            <a:r>
              <a:rPr lang="en-US" sz="2200" i="1" baseline="-25000" dirty="0"/>
              <a:t>, </a:t>
            </a:r>
            <a:r>
              <a:rPr lang="en-US" sz="2200" i="1" baseline="-25000" dirty="0" err="1"/>
              <a:t>pname</a:t>
            </a:r>
            <a:r>
              <a:rPr lang="en-US" sz="2200" i="1" baseline="-25000" dirty="0"/>
              <a:t>, </a:t>
            </a:r>
            <a:r>
              <a:rPr lang="en-US" sz="2200" i="1" baseline="-25000" dirty="0" err="1"/>
              <a:t>pcity</a:t>
            </a:r>
            <a:r>
              <a:rPr lang="en-US" sz="2200" i="1" baseline="-25000" dirty="0"/>
              <a:t> </a:t>
            </a:r>
            <a:r>
              <a:rPr lang="en-US" sz="2200" dirty="0"/>
              <a:t>(</a:t>
            </a:r>
            <a:r>
              <a:rPr lang="el-GR" sz="2200" dirty="0" smtClean="0"/>
              <a:t>σ</a:t>
            </a:r>
            <a:r>
              <a:rPr lang="en-US" sz="2200" i="1" baseline="-25000" dirty="0" err="1" smtClean="0"/>
              <a:t>pgender</a:t>
            </a:r>
            <a:r>
              <a:rPr lang="en-US" sz="2200" i="1" baseline="-25000" dirty="0" smtClean="0"/>
              <a:t> </a:t>
            </a:r>
            <a:r>
              <a:rPr lang="en-US" sz="2200" i="1" baseline="-25000" dirty="0"/>
              <a:t>= “Male” ^ </a:t>
            </a:r>
            <a:r>
              <a:rPr lang="en-US" sz="2200" i="1" baseline="-25000" dirty="0" err="1"/>
              <a:t>aname</a:t>
            </a:r>
            <a:r>
              <a:rPr lang="en-US" sz="2200" i="1" baseline="-25000" dirty="0"/>
              <a:t> = ‘Jet’ </a:t>
            </a:r>
            <a:r>
              <a:rPr lang="en-US" sz="2200" dirty="0" smtClean="0"/>
              <a:t>(Passenger</a:t>
            </a:r>
            <a:r>
              <a:rPr lang="en-US" sz="2200" dirty="0"/>
              <a:t> ⨝ </a:t>
            </a:r>
            <a:r>
              <a:rPr lang="en-US" sz="2200" dirty="0" smtClean="0"/>
              <a:t>Booking</a:t>
            </a:r>
            <a:r>
              <a:rPr lang="en-US" sz="2200" dirty="0"/>
              <a:t> ⨝ </a:t>
            </a:r>
            <a:r>
              <a:rPr lang="en-US" sz="2200" dirty="0" smtClean="0"/>
              <a:t>Agency</a:t>
            </a:r>
            <a:r>
              <a:rPr lang="en-US" sz="2200" dirty="0"/>
              <a:t>))</a:t>
            </a:r>
            <a:endParaRPr lang="en-US" sz="2200" dirty="0"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R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R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Google Shape;313;p45">
            <a:extLst>
              <a:ext uri="{FF2B5EF4-FFF2-40B4-BE49-F238E27FC236}">
                <a16:creationId xmlns:a16="http://schemas.microsoft.com/office/drawing/2014/main" id="{0D728DE1-4E3D-6666-D8DE-914341D9614A}"/>
              </a:ext>
            </a:extLst>
          </p:cNvPr>
          <p:cNvSpPr txBox="1">
            <a:spLocks/>
          </p:cNvSpPr>
          <p:nvPr/>
        </p:nvSpPr>
        <p:spPr>
          <a:xfrm>
            <a:off x="413656" y="394381"/>
            <a:ext cx="8229600" cy="4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36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3600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435428" y="100468"/>
            <a:ext cx="8229600" cy="72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</a:pP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Operations in Relational Algebra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631371" y="1436915"/>
            <a:ext cx="9274629" cy="461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Set Operations</a:t>
            </a:r>
            <a:endParaRPr sz="2400" b="1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Union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Intersection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Difference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Cartesian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product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Relational Operations</a:t>
            </a:r>
            <a:endParaRPr sz="2400" b="1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Select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Project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Join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Division,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etc.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162493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Schema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2441" y="1063626"/>
            <a:ext cx="116998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Employee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2441" y="3044826"/>
            <a:ext cx="139541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Department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2702441" y="4492626"/>
            <a:ext cx="8890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413" y="981497"/>
            <a:ext cx="7687419" cy="5182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66057" y="111353"/>
            <a:ext cx="8164286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Select Operation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52622" y="1206794"/>
            <a:ext cx="9239694" cy="5034518"/>
          </a:xfrm>
        </p:spPr>
        <p:txBody>
          <a:bodyPr/>
          <a:lstStyle>
            <a:lvl1pPr indent="190495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1981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0">
              <a:lnSpc>
                <a:spcPct val="80000"/>
              </a:lnSpc>
              <a:defRPr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The </a:t>
            </a: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Bahnschrift SemiBold" panose="020B0502040204020203" pitchFamily="34" charset="0"/>
              </a:rPr>
              <a:t>select</a:t>
            </a:r>
            <a:r>
              <a:rPr lang="en-US" sz="24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operation retrieves a subset of tuples in a relation that satisfy a selection condition. 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2400" dirty="0">
                <a:sym typeface="Symbol" pitchFamily="18" charset="2"/>
              </a:rPr>
              <a:t>	</a:t>
            </a:r>
            <a:r>
              <a:rPr lang="en-US" baseline="-25000" dirty="0"/>
              <a:t>&lt;selection-condition&gt;</a:t>
            </a:r>
            <a:r>
              <a:rPr lang="en-US" sz="2400" dirty="0"/>
              <a:t> (Relation)</a:t>
            </a:r>
          </a:p>
          <a:p>
            <a:pPr>
              <a:lnSpc>
                <a:spcPct val="80000"/>
              </a:lnSpc>
              <a:defRPr/>
            </a:pPr>
            <a:endParaRPr lang="en-US" sz="2400" dirty="0"/>
          </a:p>
          <a:p>
            <a:pPr>
              <a:lnSpc>
                <a:spcPct val="80000"/>
              </a:lnSpc>
              <a:defRPr/>
            </a:pPr>
            <a:r>
              <a:rPr lang="en-US" sz="2400" i="1" dirty="0">
                <a:solidFill>
                  <a:srgbClr val="C00000"/>
                </a:solidFill>
              </a:rPr>
              <a:t>Query-1: </a:t>
            </a:r>
            <a:r>
              <a:rPr lang="en-US" sz="2400" i="1" dirty="0" smtClean="0">
                <a:solidFill>
                  <a:srgbClr val="C00000"/>
                </a:solidFill>
              </a:rPr>
              <a:t>	Find </a:t>
            </a:r>
            <a:r>
              <a:rPr lang="en-US" sz="2400" i="1" dirty="0">
                <a:solidFill>
                  <a:srgbClr val="C00000"/>
                </a:solidFill>
              </a:rPr>
              <a:t>the employees whose salary is greater </a:t>
            </a:r>
            <a:r>
              <a:rPr lang="en-US" sz="2400" i="1" dirty="0" smtClean="0">
                <a:solidFill>
                  <a:srgbClr val="C00000"/>
                </a:solidFill>
              </a:rPr>
              <a:t>			than $1000.</a:t>
            </a:r>
            <a:endParaRPr lang="en-US" sz="2400" dirty="0">
              <a:solidFill>
                <a:srgbClr val="C00000"/>
              </a:solidFill>
              <a:sym typeface="Symbol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2400" dirty="0">
                <a:sym typeface="Symbol" pitchFamily="18" charset="2"/>
              </a:rPr>
              <a:t>	</a:t>
            </a:r>
            <a:r>
              <a:rPr lang="en-US" sz="2400" baseline="-25000" dirty="0"/>
              <a:t>Salary &gt; </a:t>
            </a:r>
            <a:r>
              <a:rPr lang="en-US" sz="2400" baseline="-25000" dirty="0" smtClean="0"/>
              <a:t>1000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smtClean="0"/>
              <a:t>Employee)</a:t>
            </a:r>
            <a:endParaRPr lang="en-US" sz="2400" dirty="0"/>
          </a:p>
          <a:p>
            <a:pPr>
              <a:lnSpc>
                <a:spcPct val="80000"/>
              </a:lnSpc>
              <a:defRPr/>
            </a:pPr>
            <a:endParaRPr lang="en-US" sz="2400" dirty="0"/>
          </a:p>
          <a:p>
            <a:pPr>
              <a:lnSpc>
                <a:spcPct val="80000"/>
              </a:lnSpc>
              <a:defRPr/>
            </a:pPr>
            <a:r>
              <a:rPr lang="en-US" sz="2400" i="1" dirty="0">
                <a:solidFill>
                  <a:srgbClr val="C00000"/>
                </a:solidFill>
              </a:rPr>
              <a:t>Query-2: </a:t>
            </a:r>
            <a:r>
              <a:rPr lang="en-US" sz="2400" i="1" dirty="0" smtClean="0">
                <a:solidFill>
                  <a:srgbClr val="C00000"/>
                </a:solidFill>
              </a:rPr>
              <a:t>	Find </a:t>
            </a:r>
            <a:r>
              <a:rPr lang="en-US" sz="2400" i="1" dirty="0">
                <a:solidFill>
                  <a:srgbClr val="C00000"/>
                </a:solidFill>
              </a:rPr>
              <a:t>the employees who work for department </a:t>
            </a:r>
            <a:r>
              <a:rPr lang="en-US" sz="2400" i="1" dirty="0" smtClean="0">
                <a:solidFill>
                  <a:srgbClr val="C00000"/>
                </a:solidFill>
              </a:rPr>
              <a:t>			30 </a:t>
            </a:r>
            <a:r>
              <a:rPr lang="en-US" sz="2400" i="1" dirty="0">
                <a:solidFill>
                  <a:srgbClr val="C00000"/>
                </a:solidFill>
              </a:rPr>
              <a:t>and whose salary is greater than </a:t>
            </a:r>
            <a:r>
              <a:rPr lang="en-US" sz="2400" i="1" dirty="0" smtClean="0">
                <a:solidFill>
                  <a:srgbClr val="C00000"/>
                </a:solidFill>
              </a:rPr>
              <a:t>$3000.</a:t>
            </a:r>
            <a:endParaRPr lang="en-US" sz="2400" dirty="0">
              <a:solidFill>
                <a:srgbClr val="C00000"/>
              </a:solidFill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2400" dirty="0"/>
              <a:t>	</a:t>
            </a:r>
            <a:r>
              <a:rPr lang="en-US" sz="2400" dirty="0" smtClean="0"/>
              <a:t>Emp30 </a:t>
            </a:r>
            <a:r>
              <a:rPr lang="en-US" sz="2400" dirty="0">
                <a:sym typeface="Symbol" pitchFamily="18" charset="2"/>
              </a:rPr>
              <a:t>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baseline="-25000" dirty="0" err="1"/>
              <a:t>DNo</a:t>
            </a:r>
            <a:r>
              <a:rPr lang="en-US" sz="2400" baseline="-25000" dirty="0"/>
              <a:t> = </a:t>
            </a:r>
            <a:r>
              <a:rPr lang="en-US" sz="2400" baseline="-25000" dirty="0" smtClean="0"/>
              <a:t>30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smtClean="0"/>
              <a:t>Employee)</a:t>
            </a:r>
            <a:endParaRPr lang="en-US" sz="2400" dirty="0"/>
          </a:p>
          <a:p>
            <a:pPr algn="ctr">
              <a:lnSpc>
                <a:spcPct val="80000"/>
              </a:lnSpc>
              <a:defRPr/>
            </a:pPr>
            <a:r>
              <a:rPr lang="en-US" sz="2400" dirty="0"/>
              <a:t>	Result </a:t>
            </a:r>
            <a:r>
              <a:rPr lang="en-US" sz="2400" dirty="0">
                <a:sym typeface="Symbol" pitchFamily="18" charset="2"/>
              </a:rPr>
              <a:t>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baseline="-25000" dirty="0"/>
              <a:t>Salary &gt; </a:t>
            </a:r>
            <a:r>
              <a:rPr lang="en-US" sz="2400" baseline="-25000" dirty="0" smtClean="0"/>
              <a:t>3000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smtClean="0"/>
              <a:t>Emp30)</a:t>
            </a:r>
            <a:endParaRPr lang="en-US" sz="2400" dirty="0"/>
          </a:p>
          <a:p>
            <a:pPr>
              <a:lnSpc>
                <a:spcPct val="80000"/>
              </a:lnSpc>
              <a:defRPr/>
            </a:pPr>
            <a:r>
              <a:rPr lang="en-US" sz="2400" dirty="0"/>
              <a:t>		Or,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2400" dirty="0"/>
              <a:t>	Result </a:t>
            </a:r>
            <a:r>
              <a:rPr lang="en-US" sz="2400" dirty="0">
                <a:sym typeface="Symbol" pitchFamily="18" charset="2"/>
              </a:rPr>
              <a:t> </a:t>
            </a:r>
            <a:r>
              <a:rPr lang="en-US" sz="2400" baseline="-25000" dirty="0" err="1"/>
              <a:t>DNo</a:t>
            </a:r>
            <a:r>
              <a:rPr lang="en-US" sz="2400" baseline="-25000" dirty="0"/>
              <a:t> = </a:t>
            </a:r>
            <a:r>
              <a:rPr lang="en-US" sz="2400" baseline="-25000" dirty="0" smtClean="0"/>
              <a:t>30 </a:t>
            </a:r>
            <a:r>
              <a:rPr lang="en-US" sz="2400" baseline="-25000" dirty="0"/>
              <a:t>and Salary &gt; </a:t>
            </a:r>
            <a:r>
              <a:rPr lang="en-US" sz="2400" baseline="-25000" dirty="0" smtClean="0"/>
              <a:t>3000 </a:t>
            </a:r>
            <a:r>
              <a:rPr lang="en-US" sz="2400" dirty="0"/>
              <a:t>(</a:t>
            </a:r>
            <a:r>
              <a:rPr lang="en-US" sz="2400" dirty="0" smtClean="0"/>
              <a:t>Employee)</a:t>
            </a:r>
            <a:endParaRPr lang="en-US" altLang="en-US" sz="24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44286" y="314438"/>
            <a:ext cx="8229600" cy="498247"/>
          </a:xfrm>
        </p:spPr>
        <p:txBody>
          <a:bodyPr vert="horz" wrap="square" lIns="91440" tIns="45720" rIns="91440" bIns="45720" numCol="1" anchor="b" anchorCtr="0" compatLnSpc="1"/>
          <a:lstStyle/>
          <a:p>
            <a:pPr eaLnBrk="0" hangingPunct="0">
              <a:defRPr/>
            </a:pPr>
            <a:r>
              <a:rPr kumimoji="1"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 Operation</a:t>
            </a:r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544285" y="1447800"/>
            <a:ext cx="11049001" cy="4846638"/>
          </a:xfrm>
          <a:ln/>
        </p:spPr>
        <p:txBody>
          <a:bodyPr vert="horz" wrap="square" lIns="91440" tIns="45720" rIns="91440" bIns="45720" anchor="t"/>
          <a:lstStyle/>
          <a:p>
            <a:pPr indent="0">
              <a:lnSpc>
                <a:spcPct val="90000"/>
              </a:lnSpc>
            </a:pPr>
            <a:r>
              <a:rPr lang="en-US" altLang="en-US" sz="2400" dirty="0"/>
              <a:t>The projection operation is used to select only few columns from a relation. </a:t>
            </a:r>
            <a:r>
              <a:rPr lang="en-US" altLang="en-US" sz="2400" dirty="0" smtClean="0"/>
              <a:t>			</a:t>
            </a:r>
            <a:r>
              <a:rPr lang="en-US" altLang="en-US" sz="2400" b="1" dirty="0" smtClean="0">
                <a:sym typeface="Symbol" panose="05050102010706020507" pitchFamily="18" charset="2"/>
              </a:rPr>
              <a:t></a:t>
            </a:r>
            <a:r>
              <a:rPr lang="en-US" altLang="en-US" sz="2400" b="1" baseline="-25000" dirty="0"/>
              <a:t>&lt;attributes&gt;</a:t>
            </a:r>
            <a:r>
              <a:rPr lang="en-US" altLang="en-US" sz="2400" b="1" dirty="0"/>
              <a:t> (Relation)</a:t>
            </a:r>
          </a:p>
          <a:p>
            <a:pPr algn="ctr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sz="2400" i="1" dirty="0">
                <a:solidFill>
                  <a:srgbClr val="C00000"/>
                </a:solidFill>
              </a:rPr>
              <a:t>Query-5: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	List </a:t>
            </a:r>
            <a:r>
              <a:rPr lang="en-US" altLang="en-US" sz="2400" i="1" dirty="0">
                <a:solidFill>
                  <a:srgbClr val="C00000"/>
                </a:solidFill>
              </a:rPr>
              <a:t>the name and salary of all the employees.</a:t>
            </a:r>
            <a:endParaRPr lang="en-US" altLang="en-US" sz="24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en-US" altLang="en-US" sz="2400" dirty="0" smtClean="0">
                <a:sym typeface="Symbol" panose="05050102010706020507" pitchFamily="18" charset="2"/>
              </a:rPr>
              <a:t></a:t>
            </a:r>
            <a:r>
              <a:rPr lang="en-US" altLang="en-US" sz="2400" baseline="-25000" dirty="0" err="1" smtClean="0"/>
              <a:t>FName</a:t>
            </a:r>
            <a:r>
              <a:rPr lang="en-US" altLang="en-US" sz="2400" baseline="-25000" dirty="0"/>
              <a:t>, Salary</a:t>
            </a:r>
            <a:r>
              <a:rPr lang="en-US" altLang="en-US" sz="2400" dirty="0"/>
              <a:t> (</a:t>
            </a:r>
            <a:r>
              <a:rPr lang="en-US" altLang="en-US" sz="2400" dirty="0" smtClean="0"/>
              <a:t>Employee) </a:t>
            </a:r>
            <a:r>
              <a:rPr lang="en-US" altLang="en-US" sz="2400" dirty="0"/>
              <a:t>	</a:t>
            </a:r>
          </a:p>
          <a:p>
            <a:pPr algn="ctr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sz="2400" i="1" dirty="0">
                <a:solidFill>
                  <a:srgbClr val="C00000"/>
                </a:solidFill>
              </a:rPr>
              <a:t>Query-6: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	Print </a:t>
            </a:r>
            <a:r>
              <a:rPr lang="en-US" altLang="en-US" sz="2400" i="1" dirty="0">
                <a:solidFill>
                  <a:srgbClr val="C00000"/>
                </a:solidFill>
              </a:rPr>
              <a:t>the project name and their locations.</a:t>
            </a:r>
            <a:endParaRPr lang="en-US" altLang="en-US" sz="24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</a:t>
            </a:r>
            <a:r>
              <a:rPr lang="en-US" altLang="en-US" sz="2400" baseline="-25000" dirty="0" err="1"/>
              <a:t>PName</a:t>
            </a:r>
            <a:r>
              <a:rPr lang="en-US" altLang="en-US" sz="2400" baseline="-25000" dirty="0"/>
              <a:t>, </a:t>
            </a:r>
            <a:r>
              <a:rPr lang="en-US" altLang="en-US" sz="2400" baseline="-25000" dirty="0" err="1"/>
              <a:t>PLocation</a:t>
            </a:r>
            <a:r>
              <a:rPr lang="en-US" altLang="en-US" sz="2400" dirty="0"/>
              <a:t> (</a:t>
            </a:r>
            <a:r>
              <a:rPr lang="en-US" altLang="en-US" sz="2400" dirty="0" smtClean="0"/>
              <a:t>Project)</a:t>
            </a:r>
            <a:endParaRPr lang="en-US" altLang="en-US" sz="2400" dirty="0"/>
          </a:p>
          <a:p>
            <a:pPr algn="ctr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sz="2400" i="1" dirty="0">
                <a:solidFill>
                  <a:srgbClr val="C00000"/>
                </a:solidFill>
              </a:rPr>
              <a:t>Query -7: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	Retrieve </a:t>
            </a:r>
            <a:r>
              <a:rPr lang="en-US" altLang="en-US" sz="2400" i="1" dirty="0">
                <a:solidFill>
                  <a:srgbClr val="C00000"/>
                </a:solidFill>
              </a:rPr>
              <a:t>the Name and Salary of all employees working for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			department 10</a:t>
            </a:r>
            <a:r>
              <a:rPr lang="en-US" altLang="en-US" sz="2400" i="1" dirty="0" smtClean="0"/>
              <a:t>.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Result  </a:t>
            </a:r>
            <a:r>
              <a:rPr lang="en-US" altLang="en-US" sz="2400" dirty="0" smtClean="0">
                <a:sym typeface="Symbol" panose="05050102010706020507" pitchFamily="18" charset="2"/>
              </a:rPr>
              <a:t></a:t>
            </a:r>
            <a:r>
              <a:rPr lang="en-US" altLang="en-US" sz="2400" baseline="-25000" dirty="0" err="1" smtClean="0"/>
              <a:t>FName</a:t>
            </a:r>
            <a:r>
              <a:rPr lang="en-US" altLang="en-US" sz="2400" baseline="-25000" dirty="0"/>
              <a:t>, Salary</a:t>
            </a:r>
            <a:r>
              <a:rPr lang="en-US" altLang="en-US" sz="2400" dirty="0"/>
              <a:t> (</a:t>
            </a:r>
            <a:r>
              <a:rPr lang="en-US" altLang="en-US" sz="2400" dirty="0">
                <a:sym typeface="Symbol" panose="05050102010706020507" pitchFamily="18" charset="2"/>
              </a:rPr>
              <a:t></a:t>
            </a:r>
            <a:r>
              <a:rPr lang="en-US" altLang="en-US" sz="2400" baseline="-25000" dirty="0" err="1"/>
              <a:t>DNo</a:t>
            </a:r>
            <a:r>
              <a:rPr lang="en-US" altLang="en-US" sz="2400" baseline="-25000" dirty="0"/>
              <a:t> = </a:t>
            </a:r>
            <a:r>
              <a:rPr lang="en-US" altLang="en-US" sz="2400" baseline="-25000" dirty="0" smtClean="0"/>
              <a:t>10 </a:t>
            </a:r>
            <a:r>
              <a:rPr lang="en-US" altLang="en-US" sz="2400" dirty="0"/>
              <a:t>(</a:t>
            </a:r>
            <a:r>
              <a:rPr lang="en-US" altLang="en-US" sz="2400" dirty="0" smtClean="0"/>
              <a:t>Employee))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44286" y="314438"/>
            <a:ext cx="8229600" cy="498247"/>
          </a:xfrm>
        </p:spPr>
        <p:txBody>
          <a:bodyPr vert="horz" wrap="square" lIns="91440" tIns="45720" rIns="91440" bIns="45720" numCol="1" anchor="b" anchorCtr="0" compatLnSpc="1"/>
          <a:lstStyle/>
          <a:p>
            <a:pPr eaLnBrk="0" hangingPunct="0">
              <a:defRPr/>
            </a:pPr>
            <a:r>
              <a:rPr kumimoji="1"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 </a:t>
            </a:r>
            <a:r>
              <a:rPr kumimoji="1"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Operation…</a:t>
            </a:r>
            <a:endParaRPr kumimoji="1" 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544285" y="1447800"/>
            <a:ext cx="11049001" cy="4846638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en-US" sz="2400" i="1" dirty="0">
                <a:solidFill>
                  <a:srgbClr val="C00000"/>
                </a:solidFill>
              </a:rPr>
              <a:t>Query-8: Find the name, address, and salary of the employees who earn more than 25000 rupees.</a:t>
            </a:r>
            <a:endParaRPr lang="en-US" altLang="en-US" sz="24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algn="ctr"/>
            <a:r>
              <a:rPr lang="en-US" altLang="en-US" sz="2400" dirty="0" smtClean="0">
                <a:sym typeface="Symbol" panose="05050102010706020507" pitchFamily="18" charset="2"/>
              </a:rPr>
              <a:t></a:t>
            </a:r>
            <a:r>
              <a:rPr lang="en-US" altLang="en-US" sz="2400" baseline="-25000" dirty="0" err="1" smtClean="0"/>
              <a:t>FName</a:t>
            </a:r>
            <a:r>
              <a:rPr lang="en-US" altLang="en-US" sz="2400" baseline="-25000" dirty="0"/>
              <a:t>, Salary, </a:t>
            </a:r>
            <a:r>
              <a:rPr lang="en-US" altLang="en-US" sz="2400" baseline="-25000" dirty="0" smtClean="0"/>
              <a:t>Address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(</a:t>
            </a:r>
            <a:r>
              <a:rPr lang="en-US" altLang="en-US" sz="2400" dirty="0">
                <a:sym typeface="Symbol" panose="05050102010706020507" pitchFamily="18" charset="2"/>
              </a:rPr>
              <a:t></a:t>
            </a:r>
            <a:r>
              <a:rPr lang="en-US" altLang="en-US" sz="2400" baseline="-25000" dirty="0"/>
              <a:t>Salary &gt; 25000</a:t>
            </a:r>
            <a:r>
              <a:rPr lang="en-US" altLang="en-US" sz="2400" dirty="0"/>
              <a:t> (</a:t>
            </a:r>
            <a:r>
              <a:rPr lang="en-US" altLang="en-US" sz="2400" dirty="0" smtClean="0"/>
              <a:t>Employee))</a:t>
            </a:r>
            <a:endParaRPr lang="en-US" altLang="en-US" sz="2400" dirty="0"/>
          </a:p>
          <a:p>
            <a:pPr algn="ctr"/>
            <a:endParaRPr lang="en-US" altLang="en-US" sz="2400" dirty="0"/>
          </a:p>
          <a:p>
            <a:r>
              <a:rPr lang="en-US" altLang="en-US" sz="2400" i="1" dirty="0">
                <a:solidFill>
                  <a:srgbClr val="C00000"/>
                </a:solidFill>
              </a:rPr>
              <a:t>Query-9: List the name and the location of the projects not controlled by department 2.</a:t>
            </a:r>
            <a:endParaRPr lang="en-US" altLang="en-US" sz="24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algn="ctr"/>
            <a:r>
              <a:rPr lang="en-US" altLang="en-US" sz="2400" dirty="0">
                <a:sym typeface="Symbol" panose="05050102010706020507" pitchFamily="18" charset="2"/>
              </a:rPr>
              <a:t></a:t>
            </a:r>
            <a:r>
              <a:rPr lang="en-US" altLang="en-US" sz="2400" baseline="-25000" dirty="0" err="1"/>
              <a:t>PName</a:t>
            </a:r>
            <a:r>
              <a:rPr lang="en-US" altLang="en-US" sz="2400" baseline="-25000" dirty="0"/>
              <a:t>, </a:t>
            </a:r>
            <a:r>
              <a:rPr lang="en-US" altLang="en-US" sz="2400" baseline="-25000" dirty="0" err="1"/>
              <a:t>PLocation</a:t>
            </a:r>
            <a:r>
              <a:rPr lang="en-US" altLang="en-US" sz="2400" dirty="0"/>
              <a:t> (</a:t>
            </a:r>
            <a:r>
              <a:rPr lang="en-US" altLang="en-US" sz="2400" dirty="0">
                <a:sym typeface="Symbol" panose="05050102010706020507" pitchFamily="18" charset="2"/>
              </a:rPr>
              <a:t></a:t>
            </a:r>
            <a:r>
              <a:rPr lang="en-US" altLang="en-US" sz="2400" baseline="-25000" dirty="0" err="1" smtClean="0"/>
              <a:t>Dnum</a:t>
            </a:r>
            <a:r>
              <a:rPr lang="en-US" altLang="en-US" sz="2400" baseline="-25000" dirty="0" smtClean="0"/>
              <a:t> </a:t>
            </a:r>
            <a:r>
              <a:rPr lang="en-US" altLang="en-US" sz="2400" baseline="-25000" dirty="0"/>
              <a:t>≠ 2</a:t>
            </a:r>
            <a:r>
              <a:rPr lang="en-US" altLang="en-US" sz="2400" dirty="0"/>
              <a:t>) (</a:t>
            </a:r>
            <a:r>
              <a:rPr lang="en-US" altLang="en-US" sz="2400" dirty="0" smtClean="0"/>
              <a:t>Project))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579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ITS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G Template">
  <a:themeElements>
    <a:clrScheme name="SDP-NJ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B310"/>
          </a:solidFill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SDP-NJ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P-NJfin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G Template">
  <a:themeElements>
    <a:clrScheme name="SDP-NJ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B310"/>
          </a:solidFill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SDP-NJ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P-NJfin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25555</TotalTime>
  <Words>2090</Words>
  <Application>Microsoft Office PowerPoint</Application>
  <PresentationFormat>Widescreen</PresentationFormat>
  <Paragraphs>419</Paragraphs>
  <Slides>47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62" baseType="lpstr">
      <vt:lpstr>Arial</vt:lpstr>
      <vt:lpstr>Bahnschrift SemiBold</vt:lpstr>
      <vt:lpstr>Calibri</vt:lpstr>
      <vt:lpstr>Cambria Math</vt:lpstr>
      <vt:lpstr>Cormorant SC SemiBold</vt:lpstr>
      <vt:lpstr>等线</vt:lpstr>
      <vt:lpstr>Segoe UI Semibold</vt:lpstr>
      <vt:lpstr>黑体</vt:lpstr>
      <vt:lpstr>Symbol</vt:lpstr>
      <vt:lpstr>Tahoma</vt:lpstr>
      <vt:lpstr>Times New Roman</vt:lpstr>
      <vt:lpstr>Wingdings</vt:lpstr>
      <vt:lpstr>1_BITS_PPT_template</vt:lpstr>
      <vt:lpstr>1_PG Template</vt:lpstr>
      <vt:lpstr>PG Template</vt:lpstr>
      <vt:lpstr>PowerPoint Presentation</vt:lpstr>
      <vt:lpstr>PowerPoint Presentation</vt:lpstr>
      <vt:lpstr>Relational Algebra</vt:lpstr>
      <vt:lpstr>Contd…</vt:lpstr>
      <vt:lpstr>Operations in Relational Algebra</vt:lpstr>
      <vt:lpstr>Sample Schema</vt:lpstr>
      <vt:lpstr>Select Operation</vt:lpstr>
      <vt:lpstr>Project Operation</vt:lpstr>
      <vt:lpstr>Project Operation…</vt:lpstr>
      <vt:lpstr>Union Operation</vt:lpstr>
      <vt:lpstr>Union Operation – Example 1</vt:lpstr>
      <vt:lpstr>Union Operation – Example 2</vt:lpstr>
      <vt:lpstr>Set-Intersection Operation</vt:lpstr>
      <vt:lpstr>Set Difference Operation</vt:lpstr>
      <vt:lpstr>Cartesian-Product Operation</vt:lpstr>
      <vt:lpstr>Cartesian-Product Operation Example</vt:lpstr>
      <vt:lpstr>Cartesian-Product Operation Query</vt:lpstr>
      <vt:lpstr>Rename Operation</vt:lpstr>
      <vt:lpstr>Division Operator</vt:lpstr>
      <vt:lpstr>Division Operator – Example 1</vt:lpstr>
      <vt:lpstr>Division Operator – Example 2</vt:lpstr>
      <vt:lpstr>Join Operator</vt:lpstr>
      <vt:lpstr>Types of JOIN</vt:lpstr>
      <vt:lpstr>Natural Join (*)</vt:lpstr>
      <vt:lpstr>Theta Join</vt:lpstr>
      <vt:lpstr>Equi Join</vt:lpstr>
      <vt:lpstr>Examples</vt:lpstr>
      <vt:lpstr>Outer Join</vt:lpstr>
      <vt:lpstr>Contd…</vt:lpstr>
      <vt:lpstr>Example-1</vt:lpstr>
      <vt:lpstr>Example 2</vt:lpstr>
      <vt:lpstr>Grouping &amp; Aggregate Functions</vt:lpstr>
      <vt:lpstr>Example</vt:lpstr>
      <vt:lpstr>Company Database</vt:lpstr>
      <vt:lpstr>Examples </vt:lpstr>
      <vt:lpstr>Contd…</vt:lpstr>
      <vt:lpstr>Contd…</vt:lpstr>
      <vt:lpstr>Contd…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DBSA</dc:title>
  <dc:creator>Nitin</dc:creator>
  <cp:lastModifiedBy>Windows User</cp:lastModifiedBy>
  <cp:revision>579</cp:revision>
  <dcterms:created xsi:type="dcterms:W3CDTF">2022-03-31T16:51:38Z</dcterms:created>
  <dcterms:modified xsi:type="dcterms:W3CDTF">2022-12-13T03:42:06Z</dcterms:modified>
</cp:coreProperties>
</file>