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26"/>
  </p:notesMasterIdLst>
  <p:sldIdLst>
    <p:sldId id="257" r:id="rId3"/>
    <p:sldId id="376" r:id="rId4"/>
    <p:sldId id="321" r:id="rId5"/>
    <p:sldId id="281" r:id="rId6"/>
    <p:sldId id="337" r:id="rId7"/>
    <p:sldId id="282" r:id="rId8"/>
    <p:sldId id="283" r:id="rId9"/>
    <p:sldId id="284" r:id="rId10"/>
    <p:sldId id="285" r:id="rId11"/>
    <p:sldId id="289" r:id="rId12"/>
    <p:sldId id="365" r:id="rId13"/>
    <p:sldId id="366" r:id="rId14"/>
    <p:sldId id="288" r:id="rId15"/>
    <p:sldId id="293" r:id="rId16"/>
    <p:sldId id="323" r:id="rId17"/>
    <p:sldId id="367" r:id="rId18"/>
    <p:sldId id="294" r:id="rId19"/>
    <p:sldId id="368" r:id="rId20"/>
    <p:sldId id="369" r:id="rId21"/>
    <p:sldId id="295" r:id="rId22"/>
    <p:sldId id="346" r:id="rId23"/>
    <p:sldId id="370" r:id="rId24"/>
    <p:sldId id="290" r:id="rId25"/>
    <p:sldId id="374" r:id="rId26"/>
    <p:sldId id="349" r:id="rId27"/>
    <p:sldId id="352" r:id="rId28"/>
    <p:sldId id="350" r:id="rId29"/>
    <p:sldId id="336" r:id="rId30"/>
    <p:sldId id="291" r:id="rId31"/>
    <p:sldId id="338" r:id="rId32"/>
    <p:sldId id="292" r:id="rId33"/>
    <p:sldId id="339" r:id="rId34"/>
    <p:sldId id="297" r:id="rId35"/>
    <p:sldId id="375" r:id="rId36"/>
    <p:sldId id="296" r:id="rId37"/>
    <p:sldId id="340" r:id="rId38"/>
    <p:sldId id="341" r:id="rId39"/>
    <p:sldId id="342" r:id="rId40"/>
    <p:sldId id="343" r:id="rId41"/>
    <p:sldId id="344" r:id="rId42"/>
    <p:sldId id="345" r:id="rId43"/>
    <p:sldId id="351" r:id="rId44"/>
    <p:sldId id="353" r:id="rId45"/>
    <p:sldId id="354" r:id="rId46"/>
    <p:sldId id="361" r:id="rId47"/>
    <p:sldId id="355" r:id="rId48"/>
    <p:sldId id="356" r:id="rId49"/>
    <p:sldId id="357" r:id="rId50"/>
    <p:sldId id="328" r:id="rId51"/>
    <p:sldId id="329" r:id="rId52"/>
    <p:sldId id="330" r:id="rId53"/>
    <p:sldId id="347" r:id="rId54"/>
    <p:sldId id="360" r:id="rId55"/>
    <p:sldId id="325" r:id="rId56"/>
    <p:sldId id="326" r:id="rId57"/>
    <p:sldId id="348" r:id="rId58"/>
    <p:sldId id="327" r:id="rId59"/>
    <p:sldId id="358" r:id="rId60"/>
    <p:sldId id="359" r:id="rId61"/>
    <p:sldId id="362" r:id="rId62"/>
    <p:sldId id="363" r:id="rId63"/>
    <p:sldId id="373" r:id="rId64"/>
    <p:sldId id="364" r:id="rId65"/>
    <p:sldId id="384" r:id="rId66"/>
    <p:sldId id="385" r:id="rId67"/>
    <p:sldId id="386" r:id="rId68"/>
    <p:sldId id="387" r:id="rId69"/>
    <p:sldId id="388" r:id="rId70"/>
    <p:sldId id="389" r:id="rId71"/>
    <p:sldId id="390" r:id="rId72"/>
    <p:sldId id="391" r:id="rId73"/>
    <p:sldId id="393" r:id="rId74"/>
    <p:sldId id="394" r:id="rId75"/>
    <p:sldId id="395" r:id="rId76"/>
    <p:sldId id="396" r:id="rId77"/>
    <p:sldId id="439" r:id="rId78"/>
    <p:sldId id="397" r:id="rId79"/>
    <p:sldId id="399" r:id="rId80"/>
    <p:sldId id="398" r:id="rId81"/>
    <p:sldId id="400" r:id="rId82"/>
    <p:sldId id="401" r:id="rId83"/>
    <p:sldId id="434" r:id="rId84"/>
    <p:sldId id="433" r:id="rId85"/>
    <p:sldId id="431" r:id="rId86"/>
    <p:sldId id="432" r:id="rId87"/>
    <p:sldId id="435" r:id="rId88"/>
    <p:sldId id="437" r:id="rId89"/>
    <p:sldId id="436" r:id="rId90"/>
    <p:sldId id="438" r:id="rId91"/>
    <p:sldId id="402" r:id="rId92"/>
    <p:sldId id="403" r:id="rId93"/>
    <p:sldId id="404" r:id="rId94"/>
    <p:sldId id="405" r:id="rId95"/>
    <p:sldId id="406" r:id="rId96"/>
    <p:sldId id="407" r:id="rId97"/>
    <p:sldId id="408" r:id="rId98"/>
    <p:sldId id="409" r:id="rId99"/>
    <p:sldId id="410" r:id="rId100"/>
    <p:sldId id="411" r:id="rId101"/>
    <p:sldId id="412" r:id="rId102"/>
    <p:sldId id="413" r:id="rId103"/>
    <p:sldId id="414" r:id="rId104"/>
    <p:sldId id="415" r:id="rId105"/>
    <p:sldId id="416" r:id="rId106"/>
    <p:sldId id="418" r:id="rId107"/>
    <p:sldId id="419" r:id="rId108"/>
    <p:sldId id="420" r:id="rId109"/>
    <p:sldId id="421" r:id="rId110"/>
    <p:sldId id="422" r:id="rId111"/>
    <p:sldId id="423" r:id="rId112"/>
    <p:sldId id="424" r:id="rId113"/>
    <p:sldId id="425" r:id="rId114"/>
    <p:sldId id="426" r:id="rId115"/>
    <p:sldId id="427" r:id="rId116"/>
    <p:sldId id="428" r:id="rId117"/>
    <p:sldId id="429" r:id="rId118"/>
    <p:sldId id="430" r:id="rId119"/>
    <p:sldId id="378" r:id="rId120"/>
    <p:sldId id="379" r:id="rId121"/>
    <p:sldId id="380" r:id="rId122"/>
    <p:sldId id="381" r:id="rId123"/>
    <p:sldId id="382" r:id="rId124"/>
    <p:sldId id="377"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47" autoAdjust="0"/>
    <p:restoredTop sz="94660"/>
  </p:normalViewPr>
  <p:slideViewPr>
    <p:cSldViewPr snapToGrid="0">
      <p:cViewPr varScale="1">
        <p:scale>
          <a:sx n="64" d="100"/>
          <a:sy n="64" d="100"/>
        </p:scale>
        <p:origin x="25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C5E15-DB93-4E8D-A364-24EA6B772E80}" type="datetimeFigureOut">
              <a:rPr lang="en-IN" smtClean="0"/>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EDEF-720A-4919-B488-7B387642D692}" type="slidenum">
              <a:rPr lang="en-IN" smtClean="0"/>
              <a:t>‹#›</a:t>
            </a:fld>
            <a:endParaRPr lang="en-IN"/>
          </a:p>
        </p:txBody>
      </p:sp>
    </p:spTree>
    <p:extLst>
      <p:ext uri="{BB962C8B-B14F-4D97-AF65-F5344CB8AC3E}">
        <p14:creationId xmlns:p14="http://schemas.microsoft.com/office/powerpoint/2010/main" val="425956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8AEE354-A5DF-4F4C-A078-9F9C212AFFEC}" type="slidenum">
              <a:rPr kumimoji="0" lang="en-CA" altLang="en-US" sz="1200" b="0" i="0" u="none" strike="noStrike" kern="1200" cap="none" spc="0" normalizeH="0" baseline="0" noProof="0" smtClean="0">
                <a:ln>
                  <a:noFill/>
                </a:ln>
                <a:solidFill>
                  <a:prstClr val="black"/>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altLang="en-US" sz="12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84563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72</a:t>
            </a:fld>
            <a:endParaRPr lang="en-US" altLang="en-US"/>
          </a:p>
        </p:txBody>
      </p:sp>
    </p:spTree>
    <p:extLst>
      <p:ext uri="{BB962C8B-B14F-4D97-AF65-F5344CB8AC3E}">
        <p14:creationId xmlns:p14="http://schemas.microsoft.com/office/powerpoint/2010/main" val="34716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73</a:t>
            </a:fld>
            <a:endParaRPr lang="en-US" altLang="en-US"/>
          </a:p>
        </p:txBody>
      </p:sp>
    </p:spTree>
    <p:extLst>
      <p:ext uri="{BB962C8B-B14F-4D97-AF65-F5344CB8AC3E}">
        <p14:creationId xmlns:p14="http://schemas.microsoft.com/office/powerpoint/2010/main" val="188696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74</a:t>
            </a:fld>
            <a:endParaRPr lang="en-US" altLang="en-US"/>
          </a:p>
        </p:txBody>
      </p:sp>
    </p:spTree>
    <p:extLst>
      <p:ext uri="{BB962C8B-B14F-4D97-AF65-F5344CB8AC3E}">
        <p14:creationId xmlns:p14="http://schemas.microsoft.com/office/powerpoint/2010/main" val="3771079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75</a:t>
            </a:fld>
            <a:endParaRPr lang="en-US" altLang="en-US"/>
          </a:p>
        </p:txBody>
      </p:sp>
    </p:spTree>
    <p:extLst>
      <p:ext uri="{BB962C8B-B14F-4D97-AF65-F5344CB8AC3E}">
        <p14:creationId xmlns:p14="http://schemas.microsoft.com/office/powerpoint/2010/main" val="1395267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77</a:t>
            </a:fld>
            <a:endParaRPr lang="en-US" altLang="en-US"/>
          </a:p>
        </p:txBody>
      </p:sp>
    </p:spTree>
    <p:extLst>
      <p:ext uri="{BB962C8B-B14F-4D97-AF65-F5344CB8AC3E}">
        <p14:creationId xmlns:p14="http://schemas.microsoft.com/office/powerpoint/2010/main" val="100040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78</a:t>
            </a:fld>
            <a:endParaRPr lang="en-US" altLang="en-US"/>
          </a:p>
        </p:txBody>
      </p:sp>
    </p:spTree>
    <p:extLst>
      <p:ext uri="{BB962C8B-B14F-4D97-AF65-F5344CB8AC3E}">
        <p14:creationId xmlns:p14="http://schemas.microsoft.com/office/powerpoint/2010/main" val="1807961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79</a:t>
            </a:fld>
            <a:endParaRPr lang="en-US" altLang="en-US"/>
          </a:p>
        </p:txBody>
      </p:sp>
    </p:spTree>
    <p:extLst>
      <p:ext uri="{BB962C8B-B14F-4D97-AF65-F5344CB8AC3E}">
        <p14:creationId xmlns:p14="http://schemas.microsoft.com/office/powerpoint/2010/main" val="1477547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80</a:t>
            </a:fld>
            <a:endParaRPr lang="en-US" altLang="en-US"/>
          </a:p>
        </p:txBody>
      </p:sp>
    </p:spTree>
    <p:extLst>
      <p:ext uri="{BB962C8B-B14F-4D97-AF65-F5344CB8AC3E}">
        <p14:creationId xmlns:p14="http://schemas.microsoft.com/office/powerpoint/2010/main" val="3265103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81</a:t>
            </a:fld>
            <a:endParaRPr lang="en-US" altLang="en-US"/>
          </a:p>
        </p:txBody>
      </p:sp>
    </p:spTree>
    <p:extLst>
      <p:ext uri="{BB962C8B-B14F-4D97-AF65-F5344CB8AC3E}">
        <p14:creationId xmlns:p14="http://schemas.microsoft.com/office/powerpoint/2010/main" val="1597591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82</a:t>
            </a:fld>
            <a:endParaRPr lang="en-US" altLang="en-US"/>
          </a:p>
        </p:txBody>
      </p:sp>
    </p:spTree>
    <p:extLst>
      <p:ext uri="{BB962C8B-B14F-4D97-AF65-F5344CB8AC3E}">
        <p14:creationId xmlns:p14="http://schemas.microsoft.com/office/powerpoint/2010/main" val="3142189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64</a:t>
            </a:fld>
            <a:endParaRPr lang="en-US" altLang="en-US"/>
          </a:p>
        </p:txBody>
      </p:sp>
    </p:spTree>
    <p:extLst>
      <p:ext uri="{BB962C8B-B14F-4D97-AF65-F5344CB8AC3E}">
        <p14:creationId xmlns:p14="http://schemas.microsoft.com/office/powerpoint/2010/main" val="3697126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83</a:t>
            </a:fld>
            <a:endParaRPr lang="en-US" altLang="en-US"/>
          </a:p>
        </p:txBody>
      </p:sp>
    </p:spTree>
    <p:extLst>
      <p:ext uri="{BB962C8B-B14F-4D97-AF65-F5344CB8AC3E}">
        <p14:creationId xmlns:p14="http://schemas.microsoft.com/office/powerpoint/2010/main" val="3373885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84</a:t>
            </a:fld>
            <a:endParaRPr lang="en-US" altLang="en-US"/>
          </a:p>
        </p:txBody>
      </p:sp>
    </p:spTree>
    <p:extLst>
      <p:ext uri="{BB962C8B-B14F-4D97-AF65-F5344CB8AC3E}">
        <p14:creationId xmlns:p14="http://schemas.microsoft.com/office/powerpoint/2010/main" val="3582525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85</a:t>
            </a:fld>
            <a:endParaRPr lang="en-US" altLang="en-US"/>
          </a:p>
        </p:txBody>
      </p:sp>
    </p:spTree>
    <p:extLst>
      <p:ext uri="{BB962C8B-B14F-4D97-AF65-F5344CB8AC3E}">
        <p14:creationId xmlns:p14="http://schemas.microsoft.com/office/powerpoint/2010/main" val="2600604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86</a:t>
            </a:fld>
            <a:endParaRPr lang="en-US" altLang="en-US"/>
          </a:p>
        </p:txBody>
      </p:sp>
    </p:spTree>
    <p:extLst>
      <p:ext uri="{BB962C8B-B14F-4D97-AF65-F5344CB8AC3E}">
        <p14:creationId xmlns:p14="http://schemas.microsoft.com/office/powerpoint/2010/main" val="2050093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87</a:t>
            </a:fld>
            <a:endParaRPr lang="en-US" altLang="en-US"/>
          </a:p>
        </p:txBody>
      </p:sp>
    </p:spTree>
    <p:extLst>
      <p:ext uri="{BB962C8B-B14F-4D97-AF65-F5344CB8AC3E}">
        <p14:creationId xmlns:p14="http://schemas.microsoft.com/office/powerpoint/2010/main" val="57640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88</a:t>
            </a:fld>
            <a:endParaRPr lang="en-US" altLang="en-US"/>
          </a:p>
        </p:txBody>
      </p:sp>
    </p:spTree>
    <p:extLst>
      <p:ext uri="{BB962C8B-B14F-4D97-AF65-F5344CB8AC3E}">
        <p14:creationId xmlns:p14="http://schemas.microsoft.com/office/powerpoint/2010/main" val="3982668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89</a:t>
            </a:fld>
            <a:endParaRPr lang="en-US" altLang="en-US"/>
          </a:p>
        </p:txBody>
      </p:sp>
    </p:spTree>
    <p:extLst>
      <p:ext uri="{BB962C8B-B14F-4D97-AF65-F5344CB8AC3E}">
        <p14:creationId xmlns:p14="http://schemas.microsoft.com/office/powerpoint/2010/main" val="237171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91</a:t>
            </a:fld>
            <a:endParaRPr lang="en-US" altLang="en-US"/>
          </a:p>
        </p:txBody>
      </p:sp>
    </p:spTree>
    <p:extLst>
      <p:ext uri="{BB962C8B-B14F-4D97-AF65-F5344CB8AC3E}">
        <p14:creationId xmlns:p14="http://schemas.microsoft.com/office/powerpoint/2010/main" val="2895509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92</a:t>
            </a:fld>
            <a:endParaRPr lang="en-US" altLang="en-US"/>
          </a:p>
        </p:txBody>
      </p:sp>
    </p:spTree>
    <p:extLst>
      <p:ext uri="{BB962C8B-B14F-4D97-AF65-F5344CB8AC3E}">
        <p14:creationId xmlns:p14="http://schemas.microsoft.com/office/powerpoint/2010/main" val="1759079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93</a:t>
            </a:fld>
            <a:endParaRPr lang="en-US" altLang="en-US"/>
          </a:p>
        </p:txBody>
      </p:sp>
    </p:spTree>
    <p:extLst>
      <p:ext uri="{BB962C8B-B14F-4D97-AF65-F5344CB8AC3E}">
        <p14:creationId xmlns:p14="http://schemas.microsoft.com/office/powerpoint/2010/main" val="29038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65</a:t>
            </a:fld>
            <a:endParaRPr lang="en-US" altLang="en-US"/>
          </a:p>
        </p:txBody>
      </p:sp>
    </p:spTree>
    <p:extLst>
      <p:ext uri="{BB962C8B-B14F-4D97-AF65-F5344CB8AC3E}">
        <p14:creationId xmlns:p14="http://schemas.microsoft.com/office/powerpoint/2010/main" val="4122744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94</a:t>
            </a:fld>
            <a:endParaRPr lang="en-US" altLang="en-US"/>
          </a:p>
        </p:txBody>
      </p:sp>
    </p:spTree>
    <p:extLst>
      <p:ext uri="{BB962C8B-B14F-4D97-AF65-F5344CB8AC3E}">
        <p14:creationId xmlns:p14="http://schemas.microsoft.com/office/powerpoint/2010/main" val="2011110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95</a:t>
            </a:fld>
            <a:endParaRPr lang="en-US" altLang="en-US"/>
          </a:p>
        </p:txBody>
      </p:sp>
    </p:spTree>
    <p:extLst>
      <p:ext uri="{BB962C8B-B14F-4D97-AF65-F5344CB8AC3E}">
        <p14:creationId xmlns:p14="http://schemas.microsoft.com/office/powerpoint/2010/main" val="2344774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96</a:t>
            </a:fld>
            <a:endParaRPr lang="en-US" altLang="en-US"/>
          </a:p>
        </p:txBody>
      </p:sp>
    </p:spTree>
    <p:extLst>
      <p:ext uri="{BB962C8B-B14F-4D97-AF65-F5344CB8AC3E}">
        <p14:creationId xmlns:p14="http://schemas.microsoft.com/office/powerpoint/2010/main" val="2064965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97</a:t>
            </a:fld>
            <a:endParaRPr lang="en-US" altLang="en-US"/>
          </a:p>
        </p:txBody>
      </p:sp>
    </p:spTree>
    <p:extLst>
      <p:ext uri="{BB962C8B-B14F-4D97-AF65-F5344CB8AC3E}">
        <p14:creationId xmlns:p14="http://schemas.microsoft.com/office/powerpoint/2010/main" val="49260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98</a:t>
            </a:fld>
            <a:endParaRPr lang="en-US" altLang="en-US"/>
          </a:p>
        </p:txBody>
      </p:sp>
    </p:spTree>
    <p:extLst>
      <p:ext uri="{BB962C8B-B14F-4D97-AF65-F5344CB8AC3E}">
        <p14:creationId xmlns:p14="http://schemas.microsoft.com/office/powerpoint/2010/main" val="682568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99</a:t>
            </a:fld>
            <a:endParaRPr lang="en-US" altLang="en-US"/>
          </a:p>
        </p:txBody>
      </p:sp>
    </p:spTree>
    <p:extLst>
      <p:ext uri="{BB962C8B-B14F-4D97-AF65-F5344CB8AC3E}">
        <p14:creationId xmlns:p14="http://schemas.microsoft.com/office/powerpoint/2010/main" val="262390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100</a:t>
            </a:fld>
            <a:endParaRPr lang="en-US" altLang="en-US"/>
          </a:p>
        </p:txBody>
      </p:sp>
    </p:spTree>
    <p:extLst>
      <p:ext uri="{BB962C8B-B14F-4D97-AF65-F5344CB8AC3E}">
        <p14:creationId xmlns:p14="http://schemas.microsoft.com/office/powerpoint/2010/main" val="234196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101</a:t>
            </a:fld>
            <a:endParaRPr lang="en-US" altLang="en-US"/>
          </a:p>
        </p:txBody>
      </p:sp>
    </p:spTree>
    <p:extLst>
      <p:ext uri="{BB962C8B-B14F-4D97-AF65-F5344CB8AC3E}">
        <p14:creationId xmlns:p14="http://schemas.microsoft.com/office/powerpoint/2010/main" val="1585772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102</a:t>
            </a:fld>
            <a:endParaRPr lang="en-US" altLang="en-US"/>
          </a:p>
        </p:txBody>
      </p:sp>
    </p:spTree>
    <p:extLst>
      <p:ext uri="{BB962C8B-B14F-4D97-AF65-F5344CB8AC3E}">
        <p14:creationId xmlns:p14="http://schemas.microsoft.com/office/powerpoint/2010/main" val="45538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103</a:t>
            </a:fld>
            <a:endParaRPr lang="en-US" altLang="en-US"/>
          </a:p>
        </p:txBody>
      </p:sp>
    </p:spTree>
    <p:extLst>
      <p:ext uri="{BB962C8B-B14F-4D97-AF65-F5344CB8AC3E}">
        <p14:creationId xmlns:p14="http://schemas.microsoft.com/office/powerpoint/2010/main" val="385650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66</a:t>
            </a:fld>
            <a:endParaRPr lang="en-US" altLang="en-US"/>
          </a:p>
        </p:txBody>
      </p:sp>
    </p:spTree>
    <p:extLst>
      <p:ext uri="{BB962C8B-B14F-4D97-AF65-F5344CB8AC3E}">
        <p14:creationId xmlns:p14="http://schemas.microsoft.com/office/powerpoint/2010/main" val="2654669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104</a:t>
            </a:fld>
            <a:endParaRPr lang="en-US" altLang="en-US"/>
          </a:p>
        </p:txBody>
      </p:sp>
    </p:spTree>
    <p:extLst>
      <p:ext uri="{BB962C8B-B14F-4D97-AF65-F5344CB8AC3E}">
        <p14:creationId xmlns:p14="http://schemas.microsoft.com/office/powerpoint/2010/main" val="3880753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105</a:t>
            </a:fld>
            <a:endParaRPr lang="en-US" altLang="en-US"/>
          </a:p>
        </p:txBody>
      </p:sp>
    </p:spTree>
    <p:extLst>
      <p:ext uri="{BB962C8B-B14F-4D97-AF65-F5344CB8AC3E}">
        <p14:creationId xmlns:p14="http://schemas.microsoft.com/office/powerpoint/2010/main" val="9502538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106</a:t>
            </a:fld>
            <a:endParaRPr lang="en-US" altLang="en-US"/>
          </a:p>
        </p:txBody>
      </p:sp>
    </p:spTree>
    <p:extLst>
      <p:ext uri="{BB962C8B-B14F-4D97-AF65-F5344CB8AC3E}">
        <p14:creationId xmlns:p14="http://schemas.microsoft.com/office/powerpoint/2010/main" val="2640278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107</a:t>
            </a:fld>
            <a:endParaRPr lang="en-US" altLang="en-US"/>
          </a:p>
        </p:txBody>
      </p:sp>
    </p:spTree>
    <p:extLst>
      <p:ext uri="{BB962C8B-B14F-4D97-AF65-F5344CB8AC3E}">
        <p14:creationId xmlns:p14="http://schemas.microsoft.com/office/powerpoint/2010/main" val="1847473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108</a:t>
            </a:fld>
            <a:endParaRPr lang="en-US" altLang="en-US"/>
          </a:p>
        </p:txBody>
      </p:sp>
    </p:spTree>
    <p:extLst>
      <p:ext uri="{BB962C8B-B14F-4D97-AF65-F5344CB8AC3E}">
        <p14:creationId xmlns:p14="http://schemas.microsoft.com/office/powerpoint/2010/main" val="3747233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109</a:t>
            </a:fld>
            <a:endParaRPr lang="en-US" altLang="en-US"/>
          </a:p>
        </p:txBody>
      </p:sp>
    </p:spTree>
    <p:extLst>
      <p:ext uri="{BB962C8B-B14F-4D97-AF65-F5344CB8AC3E}">
        <p14:creationId xmlns:p14="http://schemas.microsoft.com/office/powerpoint/2010/main" val="2392805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110</a:t>
            </a:fld>
            <a:endParaRPr lang="en-US" altLang="en-US"/>
          </a:p>
        </p:txBody>
      </p:sp>
    </p:spTree>
    <p:extLst>
      <p:ext uri="{BB962C8B-B14F-4D97-AF65-F5344CB8AC3E}">
        <p14:creationId xmlns:p14="http://schemas.microsoft.com/office/powerpoint/2010/main" val="33130159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111</a:t>
            </a:fld>
            <a:endParaRPr lang="en-US" altLang="en-US"/>
          </a:p>
        </p:txBody>
      </p:sp>
    </p:spTree>
    <p:extLst>
      <p:ext uri="{BB962C8B-B14F-4D97-AF65-F5344CB8AC3E}">
        <p14:creationId xmlns:p14="http://schemas.microsoft.com/office/powerpoint/2010/main" val="586650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112</a:t>
            </a:fld>
            <a:endParaRPr lang="en-US" altLang="en-US"/>
          </a:p>
        </p:txBody>
      </p:sp>
    </p:spTree>
    <p:extLst>
      <p:ext uri="{BB962C8B-B14F-4D97-AF65-F5344CB8AC3E}">
        <p14:creationId xmlns:p14="http://schemas.microsoft.com/office/powerpoint/2010/main" val="22017120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113</a:t>
            </a:fld>
            <a:endParaRPr lang="en-US" altLang="en-US"/>
          </a:p>
        </p:txBody>
      </p:sp>
    </p:spTree>
    <p:extLst>
      <p:ext uri="{BB962C8B-B14F-4D97-AF65-F5344CB8AC3E}">
        <p14:creationId xmlns:p14="http://schemas.microsoft.com/office/powerpoint/2010/main" val="1000722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67</a:t>
            </a:fld>
            <a:endParaRPr lang="en-US" altLang="en-US"/>
          </a:p>
        </p:txBody>
      </p:sp>
    </p:spTree>
    <p:extLst>
      <p:ext uri="{BB962C8B-B14F-4D97-AF65-F5344CB8AC3E}">
        <p14:creationId xmlns:p14="http://schemas.microsoft.com/office/powerpoint/2010/main" val="302790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114</a:t>
            </a:fld>
            <a:endParaRPr lang="en-US" altLang="en-US"/>
          </a:p>
        </p:txBody>
      </p:sp>
    </p:spTree>
    <p:extLst>
      <p:ext uri="{BB962C8B-B14F-4D97-AF65-F5344CB8AC3E}">
        <p14:creationId xmlns:p14="http://schemas.microsoft.com/office/powerpoint/2010/main" val="24514922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115</a:t>
            </a:fld>
            <a:endParaRPr lang="en-US" altLang="en-US"/>
          </a:p>
        </p:txBody>
      </p:sp>
    </p:spTree>
    <p:extLst>
      <p:ext uri="{BB962C8B-B14F-4D97-AF65-F5344CB8AC3E}">
        <p14:creationId xmlns:p14="http://schemas.microsoft.com/office/powerpoint/2010/main" val="22523143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116</a:t>
            </a:fld>
            <a:endParaRPr lang="en-US" altLang="en-US"/>
          </a:p>
        </p:txBody>
      </p:sp>
    </p:spTree>
    <p:extLst>
      <p:ext uri="{BB962C8B-B14F-4D97-AF65-F5344CB8AC3E}">
        <p14:creationId xmlns:p14="http://schemas.microsoft.com/office/powerpoint/2010/main" val="24456016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117</a:t>
            </a:fld>
            <a:endParaRPr lang="en-US" altLang="en-US"/>
          </a:p>
        </p:txBody>
      </p:sp>
    </p:spTree>
    <p:extLst>
      <p:ext uri="{BB962C8B-B14F-4D97-AF65-F5344CB8AC3E}">
        <p14:creationId xmlns:p14="http://schemas.microsoft.com/office/powerpoint/2010/main" val="601294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68</a:t>
            </a:fld>
            <a:endParaRPr lang="en-US" altLang="en-US"/>
          </a:p>
        </p:txBody>
      </p:sp>
    </p:spTree>
    <p:extLst>
      <p:ext uri="{BB962C8B-B14F-4D97-AF65-F5344CB8AC3E}">
        <p14:creationId xmlns:p14="http://schemas.microsoft.com/office/powerpoint/2010/main" val="4241077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69</a:t>
            </a:fld>
            <a:endParaRPr lang="en-US" altLang="en-US"/>
          </a:p>
        </p:txBody>
      </p:sp>
    </p:spTree>
    <p:extLst>
      <p:ext uri="{BB962C8B-B14F-4D97-AF65-F5344CB8AC3E}">
        <p14:creationId xmlns:p14="http://schemas.microsoft.com/office/powerpoint/2010/main" val="1771791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70</a:t>
            </a:fld>
            <a:endParaRPr lang="en-US" altLang="en-US"/>
          </a:p>
        </p:txBody>
      </p:sp>
    </p:spTree>
    <p:extLst>
      <p:ext uri="{BB962C8B-B14F-4D97-AF65-F5344CB8AC3E}">
        <p14:creationId xmlns:p14="http://schemas.microsoft.com/office/powerpoint/2010/main" val="260633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71</a:t>
            </a:fld>
            <a:endParaRPr lang="en-US" altLang="en-US"/>
          </a:p>
        </p:txBody>
      </p:sp>
    </p:spTree>
    <p:extLst>
      <p:ext uri="{BB962C8B-B14F-4D97-AF65-F5344CB8AC3E}">
        <p14:creationId xmlns:p14="http://schemas.microsoft.com/office/powerpoint/2010/main" val="13472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F48A-A006-B8CC-C629-3A15AE17C7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1212D4-C626-841C-4F75-EDF71EA56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CF6C59-0041-E7E5-28BC-27F7F8CA96E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738B191-6877-F2A7-9934-1D6CEC64AD36}"/>
              </a:ext>
            </a:extLst>
          </p:cNvPr>
          <p:cNvSpPr>
            <a:spLocks noGrp="1"/>
          </p:cNvSpPr>
          <p:nvPr>
            <p:ph type="ftr" sz="quarter" idx="11"/>
          </p:nvPr>
        </p:nvSpPr>
        <p:spPr/>
        <p:txBody>
          <a:bodyPr/>
          <a:lstStyle/>
          <a:p>
            <a:r>
              <a:rPr lang="en-IN" smtClean="0"/>
              <a:t>Dr. S. Nandagopalan</a:t>
            </a:r>
            <a:endParaRPr lang="en-IN"/>
          </a:p>
        </p:txBody>
      </p:sp>
      <p:sp>
        <p:nvSpPr>
          <p:cNvPr id="6" name="Slide Number Placeholder 5">
            <a:extLst>
              <a:ext uri="{FF2B5EF4-FFF2-40B4-BE49-F238E27FC236}">
                <a16:creationId xmlns:a16="http://schemas.microsoft.com/office/drawing/2014/main" id="{1EB91872-DB20-5E57-7500-D30479D78080}"/>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86391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F74D-19BC-2118-BD65-CD1B3A1EC0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CB0B54-F3CB-B2D9-3D1D-BD1AFC017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80C36-68E7-B301-FE1C-34EFBAFEFEC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13608A9-05E3-A4F2-27BD-1A9ADA39D08C}"/>
              </a:ext>
            </a:extLst>
          </p:cNvPr>
          <p:cNvSpPr>
            <a:spLocks noGrp="1"/>
          </p:cNvSpPr>
          <p:nvPr>
            <p:ph type="ftr" sz="quarter" idx="11"/>
          </p:nvPr>
        </p:nvSpPr>
        <p:spPr/>
        <p:txBody>
          <a:bodyPr/>
          <a:lstStyle/>
          <a:p>
            <a:r>
              <a:rPr lang="en-IN" smtClean="0"/>
              <a:t>Dr. S. Nandagopalan</a:t>
            </a:r>
            <a:endParaRPr lang="en-IN"/>
          </a:p>
        </p:txBody>
      </p:sp>
      <p:sp>
        <p:nvSpPr>
          <p:cNvPr id="6" name="Slide Number Placeholder 5">
            <a:extLst>
              <a:ext uri="{FF2B5EF4-FFF2-40B4-BE49-F238E27FC236}">
                <a16:creationId xmlns:a16="http://schemas.microsoft.com/office/drawing/2014/main" id="{275A362F-9523-94E5-2B4D-563939A27B8D}"/>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50835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98997-9052-95F0-6006-23E895A59E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FEAD17-6669-7A21-01FF-C9CE49F8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A98A6-2D6C-1232-D1C2-6E0FE1C568B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1B023BC-7343-0D0E-3334-3024B720B4D1}"/>
              </a:ext>
            </a:extLst>
          </p:cNvPr>
          <p:cNvSpPr>
            <a:spLocks noGrp="1"/>
          </p:cNvSpPr>
          <p:nvPr>
            <p:ph type="ftr" sz="quarter" idx="11"/>
          </p:nvPr>
        </p:nvSpPr>
        <p:spPr/>
        <p:txBody>
          <a:bodyPr/>
          <a:lstStyle/>
          <a:p>
            <a:r>
              <a:rPr lang="en-IN" smtClean="0"/>
              <a:t>Dr. S. Nandagopalan</a:t>
            </a:r>
            <a:endParaRPr lang="en-IN"/>
          </a:p>
        </p:txBody>
      </p:sp>
      <p:sp>
        <p:nvSpPr>
          <p:cNvPr id="6" name="Slide Number Placeholder 5">
            <a:extLst>
              <a:ext uri="{FF2B5EF4-FFF2-40B4-BE49-F238E27FC236}">
                <a16:creationId xmlns:a16="http://schemas.microsoft.com/office/drawing/2014/main" id="{8209D05B-1182-6D3F-38EF-60FDDC8F8E5D}"/>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730880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userDrawn="1"/>
        </p:nvSpPr>
        <p:spPr>
          <a:xfrm>
            <a:off x="3871787" y="6784757"/>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10987" y="6784757"/>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userDrawn="1"/>
        </p:nvSpPr>
        <p:spPr>
          <a:xfrm>
            <a:off x="7732587" y="6784757"/>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17" name="Content Placeholder 16"/>
          <p:cNvSpPr>
            <a:spLocks noGrp="1"/>
          </p:cNvSpPr>
          <p:nvPr>
            <p:ph sz="quarter" idx="10"/>
          </p:nvPr>
        </p:nvSpPr>
        <p:spPr>
          <a:xfrm>
            <a:off x="406400" y="4648200"/>
            <a:ext cx="11277600" cy="1600200"/>
          </a:xfrm>
          <a:prstGeom prst="rect">
            <a:avLst/>
          </a:prstGeom>
        </p:spPr>
        <p:txBody>
          <a:bodyPr>
            <a:noAutofit/>
          </a:bodyPr>
          <a:lstStyle>
            <a:lvl1pPr marL="0" indent="0">
              <a:lnSpc>
                <a:spcPts val="5600"/>
              </a:lnSpc>
              <a:spcBef>
                <a:spcPts val="0"/>
              </a:spcBef>
              <a:buNone/>
              <a:defRPr sz="4800" b="1" spc="-20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302262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365760" y="91440"/>
            <a:ext cx="8717280" cy="777240"/>
          </a:xfrm>
          <a:prstGeom prst="rect">
            <a:avLst/>
          </a:prstGeom>
        </p:spPr>
        <p:txBody>
          <a:bodyPr lIns="0" tIns="0" rIns="0" bIns="0" anchor="ctr">
            <a:noAutofit/>
          </a:bodyPr>
          <a:lstStyle>
            <a:lvl1pPr marL="0" indent="0" algn="l">
              <a:lnSpc>
                <a:spcPct val="100000"/>
              </a:lnSpc>
              <a:spcBef>
                <a:spcPts val="0"/>
              </a:spcBef>
              <a:buNone/>
              <a:defRPr sz="3000" b="0" spc="300"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a:t>Click to edit Master text styles</a:t>
            </a:r>
          </a:p>
        </p:txBody>
      </p:sp>
      <p:sp>
        <p:nvSpPr>
          <p:cNvPr id="3" name="Content Placeholder 2"/>
          <p:cNvSpPr>
            <a:spLocks noGrp="1"/>
          </p:cNvSpPr>
          <p:nvPr>
            <p:ph idx="1"/>
          </p:nvPr>
        </p:nvSpPr>
        <p:spPr>
          <a:xfrm>
            <a:off x="365760" y="1005840"/>
            <a:ext cx="11338560" cy="5486400"/>
          </a:xfrm>
          <a:prstGeom prst="rect">
            <a:avLst/>
          </a:prstGeom>
        </p:spPr>
        <p:txBody>
          <a:bodyPr lIns="0" rIns="0"/>
          <a:lstStyle>
            <a:lvl1pPr marL="341305" marR="0" indent="-341305" algn="just" defTabSz="914377" rtl="0" eaLnBrk="1" fontAlgn="auto" latinLnBrk="0" hangingPunct="1">
              <a:lnSpc>
                <a:spcPct val="100000"/>
              </a:lnSpc>
              <a:spcBef>
                <a:spcPts val="600"/>
              </a:spcBef>
              <a:spcAft>
                <a:spcPts val="0"/>
              </a:spcAft>
              <a:buClr>
                <a:srgbClr val="FF0000"/>
              </a:buClr>
              <a:buSzTx/>
              <a:buFont typeface="Arial" pitchFamily="34" charset="0"/>
              <a:buChar char="•"/>
              <a:tabLst/>
              <a:defRPr sz="2200">
                <a:latin typeface="Calibri" pitchFamily="34" charset="0"/>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dirty="0"/>
              <a:t>Click to edit Master text styles</a:t>
            </a:r>
          </a:p>
        </p:txBody>
      </p:sp>
    </p:spTree>
    <p:extLst>
      <p:ext uri="{BB962C8B-B14F-4D97-AF65-F5344CB8AC3E}">
        <p14:creationId xmlns:p14="http://schemas.microsoft.com/office/powerpoint/2010/main" val="21221523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userDrawn="1"/>
        </p:nvSpPr>
        <p:spPr>
          <a:xfrm>
            <a:off x="3871787" y="6784757"/>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10987" y="6784757"/>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userDrawn="1"/>
        </p:nvSpPr>
        <p:spPr>
          <a:xfrm>
            <a:off x="7732587" y="6784757"/>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grpSp>
        <p:nvGrpSpPr>
          <p:cNvPr id="9" name="Group 11"/>
          <p:cNvGrpSpPr>
            <a:grpSpLocks/>
          </p:cNvGrpSpPr>
          <p:nvPr userDrawn="1"/>
        </p:nvGrpSpPr>
        <p:grpSpPr bwMode="auto">
          <a:xfrm>
            <a:off x="9144000" y="734075"/>
            <a:ext cx="2946400" cy="779144"/>
            <a:chOff x="76200" y="2209800"/>
            <a:chExt cx="2209800" cy="779146"/>
          </a:xfrm>
        </p:grpSpPr>
        <p:sp>
          <p:nvSpPr>
            <p:cNvPr id="10" name="TextBox 9"/>
            <p:cNvSpPr txBox="1"/>
            <p:nvPr userDrawn="1"/>
          </p:nvSpPr>
          <p:spPr>
            <a:xfrm>
              <a:off x="76200" y="2209800"/>
              <a:ext cx="2209800" cy="707888"/>
            </a:xfrm>
            <a:prstGeom prst="rect">
              <a:avLst/>
            </a:prstGeom>
            <a:noFill/>
          </p:spPr>
          <p:txBody>
            <a:bodyP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200" normalizeH="0" baseline="0" noProof="0" dirty="0">
                  <a:ln>
                    <a:noFill/>
                  </a:ln>
                  <a:solidFill>
                    <a:prstClr val="white"/>
                  </a:solidFill>
                  <a:effectLst/>
                  <a:uLnTx/>
                  <a:uFillTx/>
                  <a:latin typeface="Arial"/>
                  <a:ea typeface="+mn-ea"/>
                  <a:cs typeface="Arial"/>
                </a:rPr>
                <a:t>BITS</a:t>
              </a:r>
              <a:r>
                <a:rPr kumimoji="0" lang="en-US" sz="4000" b="0" i="0" u="none" strike="noStrike" kern="1200" cap="none" spc="-200" normalizeH="0" baseline="0" noProof="0" dirty="0">
                  <a:ln>
                    <a:noFill/>
                  </a:ln>
                  <a:solidFill>
                    <a:prstClr val="white"/>
                  </a:solidFill>
                  <a:effectLst/>
                  <a:uLnTx/>
                  <a:uFillTx/>
                  <a:latin typeface="Arial"/>
                  <a:ea typeface="+mn-ea"/>
                  <a:cs typeface="Arial"/>
                </a:rPr>
                <a:t> Pilani</a:t>
              </a:r>
            </a:p>
          </p:txBody>
        </p:sp>
        <p:sp>
          <p:nvSpPr>
            <p:cNvPr id="11" name="TextBox 10"/>
            <p:cNvSpPr txBox="1"/>
            <p:nvPr userDrawn="1"/>
          </p:nvSpPr>
          <p:spPr>
            <a:xfrm>
              <a:off x="235580" y="2711946"/>
              <a:ext cx="1905000" cy="277000"/>
            </a:xfrm>
            <a:prstGeom prst="rect">
              <a:avLst/>
            </a:prstGeom>
            <a:noFill/>
          </p:spPr>
          <p:txBody>
            <a:bodyP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Arial"/>
                </a:rPr>
                <a:t>Pilani | Dubai | Goa | Hyderabad</a:t>
              </a:r>
            </a:p>
          </p:txBody>
        </p:sp>
      </p:grpSp>
      <p:sp>
        <p:nvSpPr>
          <p:cNvPr id="17" name="Content Placeholder 16"/>
          <p:cNvSpPr>
            <a:spLocks noGrp="1"/>
          </p:cNvSpPr>
          <p:nvPr>
            <p:ph sz="quarter" idx="10"/>
          </p:nvPr>
        </p:nvSpPr>
        <p:spPr>
          <a:xfrm>
            <a:off x="406400" y="4648200"/>
            <a:ext cx="11277600" cy="1600200"/>
          </a:xfrm>
          <a:prstGeom prst="rect">
            <a:avLst/>
          </a:prstGeom>
        </p:spPr>
        <p:txBody>
          <a:bodyPr>
            <a:noAutofit/>
          </a:bodyPr>
          <a:lstStyle>
            <a:lvl1pPr marL="0" indent="0">
              <a:lnSpc>
                <a:spcPts val="5600"/>
              </a:lnSpc>
              <a:spcBef>
                <a:spcPts val="0"/>
              </a:spcBef>
              <a:buNone/>
              <a:defRPr sz="4800" b="1" spc="-20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532607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2"/>
            <a:ext cx="10515600" cy="1325033"/>
          </a:xfrm>
          <a:prstGeom prst="rect">
            <a:avLst/>
          </a:prstGeom>
        </p:spPr>
        <p:txBody>
          <a:bodyPr/>
          <a:lstStyle>
            <a:lvl1pPr algn="ctr">
              <a:defRPr lang="en-IN" sz="3200" b="1" kern="1200" dirty="0">
                <a:solidFill>
                  <a:srgbClr val="C00000"/>
                </a:solidFill>
                <a:latin typeface="+mj-lt"/>
                <a:ea typeface="+mj-ea"/>
                <a:cs typeface="+mj-cs"/>
              </a:defRPr>
            </a:lvl1pPr>
          </a:lstStyle>
          <a:p>
            <a:r>
              <a:rPr lang="en-US" dirty="0"/>
              <a:t>Click to edit Master title style</a:t>
            </a:r>
            <a:endParaRPr lang="en-IN" dirty="0"/>
          </a:p>
        </p:txBody>
      </p:sp>
      <p:sp>
        <p:nvSpPr>
          <p:cNvPr id="3" name="Content Placeholder 2"/>
          <p:cNvSpPr>
            <a:spLocks noGrp="1"/>
          </p:cNvSpPr>
          <p:nvPr>
            <p:ph idx="1"/>
          </p:nvPr>
        </p:nvSpPr>
        <p:spPr>
          <a:xfrm>
            <a:off x="609600" y="1600203"/>
            <a:ext cx="10972800" cy="4525963"/>
          </a:xfrm>
          <a:prstGeom prst="rect">
            <a:avLst/>
          </a:prstGeom>
        </p:spPr>
        <p:txBody>
          <a:bodyPr/>
          <a:lstStyle>
            <a:lvl1pPr>
              <a:defRPr lang="en-US" sz="2400" kern="1200" dirty="0" smtClean="0">
                <a:solidFill>
                  <a:schemeClr val="tx1"/>
                </a:solidFill>
                <a:latin typeface="Calibri" panose="020F0502020204030204" pitchFamily="34" charset="0"/>
                <a:ea typeface="+mn-ea"/>
                <a:cs typeface="Times New Roman" panose="02020603050405020304" pitchFamily="18" charset="0"/>
              </a:defRPr>
            </a:lvl1pPr>
            <a:lvl2pPr>
              <a:defRPr lang="en-US" sz="2400" kern="1200" dirty="0" smtClean="0">
                <a:solidFill>
                  <a:schemeClr val="tx1"/>
                </a:solidFill>
                <a:latin typeface="Calibri" panose="020F0502020204030204" pitchFamily="34" charset="0"/>
                <a:ea typeface="+mn-ea"/>
                <a:cs typeface="Times New Roman" panose="02020603050405020304" pitchFamily="18" charset="0"/>
              </a:defRPr>
            </a:lvl2pPr>
            <a:lvl3pPr>
              <a:defRPr lang="en-US" sz="2400" kern="1200" dirty="0" smtClean="0">
                <a:solidFill>
                  <a:schemeClr val="tx1"/>
                </a:solidFill>
                <a:latin typeface="Calibri" panose="020F0502020204030204" pitchFamily="34" charset="0"/>
                <a:ea typeface="+mn-ea"/>
                <a:cs typeface="Times New Roman" panose="02020603050405020304" pitchFamily="18" charset="0"/>
              </a:defRPr>
            </a:lvl3pPr>
            <a:lvl4pPr>
              <a:defRPr lang="en-US" sz="2400" kern="1200" dirty="0" smtClean="0">
                <a:solidFill>
                  <a:schemeClr val="tx1"/>
                </a:solidFill>
                <a:latin typeface="Calibri" panose="020F0502020204030204" pitchFamily="34" charset="0"/>
                <a:ea typeface="+mn-ea"/>
                <a:cs typeface="Times New Roman" panose="02020603050405020304" pitchFamily="18" charset="0"/>
              </a:defRPr>
            </a:lvl4pPr>
            <a:lvl5pPr>
              <a:defRPr lang="en-IN" sz="2400" kern="1200" dirty="0">
                <a:solidFill>
                  <a:schemeClr val="tx1"/>
                </a:solidFill>
                <a:latin typeface="Calibri" panose="020F0502020204030204" pitchFamily="34" charset="0"/>
                <a:ea typeface="+mn-ea"/>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88955201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sp>
        <p:nvSpPr>
          <p:cNvPr id="5" name="Content Placeholder 18"/>
          <p:cNvSpPr>
            <a:spLocks noGrp="1"/>
          </p:cNvSpPr>
          <p:nvPr>
            <p:ph sz="quarter" idx="10"/>
          </p:nvPr>
        </p:nvSpPr>
        <p:spPr>
          <a:xfrm>
            <a:off x="406400" y="152400"/>
            <a:ext cx="8432800" cy="1143000"/>
          </a:xfrm>
          <a:prstGeom prst="rect">
            <a:avLst/>
          </a:prstGeo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17412347"/>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14" name="Title 13"/>
          <p:cNvSpPr>
            <a:spLocks noGrp="1"/>
          </p:cNvSpPr>
          <p:nvPr>
            <p:ph type="ctrTitle"/>
          </p:nvPr>
        </p:nvSpPr>
        <p:spPr>
          <a:xfrm>
            <a:off x="1910080" y="359898"/>
            <a:ext cx="9875520" cy="1472184"/>
          </a:xfrm>
        </p:spPr>
        <p:txBody>
          <a:bodyPr anchor="b"/>
          <a:lstStyle>
            <a:lvl1pPr algn="l">
              <a:defRPr sz="4000" b="1">
                <a:solidFill>
                  <a:srgbClr val="C00000"/>
                </a:solidFill>
              </a:defRPr>
            </a:lvl1pPr>
            <a:extLst/>
          </a:lstStyle>
          <a:p>
            <a:r>
              <a:rPr lang="en-US" dirty="0" smtClean="0"/>
              <a:t>Click to edit Master title style</a:t>
            </a:r>
            <a:endParaRPr lang="en-US" dirty="0"/>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endParaRPr lang="en-US"/>
          </a:p>
        </p:txBody>
      </p:sp>
      <p:sp>
        <p:nvSpPr>
          <p:cNvPr id="7" name="Footer Placeholder 19"/>
          <p:cNvSpPr>
            <a:spLocks noGrp="1"/>
          </p:cNvSpPr>
          <p:nvPr>
            <p:ph type="ftr" sz="quarter" idx="11"/>
          </p:nvPr>
        </p:nvSpPr>
        <p:spPr/>
        <p:txBody>
          <a:bodyPr/>
          <a:lstStyle>
            <a:lvl1pPr>
              <a:defRPr smtClean="0"/>
            </a:lvl1pPr>
            <a:extLst/>
          </a:lstStyle>
          <a:p>
            <a:pPr>
              <a:defRPr/>
            </a:pPr>
            <a:r>
              <a:rPr lang="en-US"/>
              <a:t>Dr. S. Nandagopalan</a:t>
            </a:r>
          </a:p>
        </p:txBody>
      </p:sp>
      <p:sp>
        <p:nvSpPr>
          <p:cNvPr id="8" name="Slide Number Placeholder 9"/>
          <p:cNvSpPr>
            <a:spLocks noGrp="1"/>
          </p:cNvSpPr>
          <p:nvPr>
            <p:ph type="sldNum" sz="quarter" idx="12"/>
          </p:nvPr>
        </p:nvSpPr>
        <p:spPr/>
        <p:txBody>
          <a:bodyPr/>
          <a:lstStyle>
            <a:lvl1pPr>
              <a:defRPr/>
            </a:lvl1pPr>
          </a:lstStyle>
          <a:p>
            <a:pPr>
              <a:defRPr/>
            </a:pPr>
            <a:fld id="{798ED14C-173D-4F16-A9B1-6A9E1068E975}" type="slidenum">
              <a:rPr lang="en-US" altLang="en-US"/>
              <a:pPr>
                <a:defRPr/>
              </a:pPr>
              <a:t>‹#›</a:t>
            </a:fld>
            <a:endParaRPr lang="en-US" altLang="en-US"/>
          </a:p>
        </p:txBody>
      </p:sp>
    </p:spTree>
    <p:extLst>
      <p:ext uri="{BB962C8B-B14F-4D97-AF65-F5344CB8AC3E}">
        <p14:creationId xmlns:p14="http://schemas.microsoft.com/office/powerpoint/2010/main" val="2173386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8B1C-3F4C-2B34-79AE-B83BF520B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096180-DE81-9FF4-80D1-DE0CC75D4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EC07E-EB11-7025-B6C5-DEA4EF3A688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1A186C0-A486-6C2E-F07D-3105C3AD74A5}"/>
              </a:ext>
            </a:extLst>
          </p:cNvPr>
          <p:cNvSpPr>
            <a:spLocks noGrp="1"/>
          </p:cNvSpPr>
          <p:nvPr>
            <p:ph type="ftr" sz="quarter" idx="11"/>
          </p:nvPr>
        </p:nvSpPr>
        <p:spPr/>
        <p:txBody>
          <a:bodyPr/>
          <a:lstStyle/>
          <a:p>
            <a:r>
              <a:rPr lang="en-IN" smtClean="0"/>
              <a:t>Dr. S. Nandagopalan</a:t>
            </a:r>
            <a:endParaRPr lang="en-IN"/>
          </a:p>
        </p:txBody>
      </p:sp>
      <p:sp>
        <p:nvSpPr>
          <p:cNvPr id="6" name="Slide Number Placeholder 5">
            <a:extLst>
              <a:ext uri="{FF2B5EF4-FFF2-40B4-BE49-F238E27FC236}">
                <a16:creationId xmlns:a16="http://schemas.microsoft.com/office/drawing/2014/main" id="{F17D49AD-EBB5-3F28-7D81-C75BF3E3A49F}"/>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68726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CC71-028C-4B7F-2A43-22DFFC0B5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ACF2EA-063C-36DB-FBA6-0993EE4277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64D26-F8DB-1009-BDEF-494BA344C93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3C755D8-41F9-5784-69FD-70FB285F321C}"/>
              </a:ext>
            </a:extLst>
          </p:cNvPr>
          <p:cNvSpPr>
            <a:spLocks noGrp="1"/>
          </p:cNvSpPr>
          <p:nvPr>
            <p:ph type="ftr" sz="quarter" idx="11"/>
          </p:nvPr>
        </p:nvSpPr>
        <p:spPr/>
        <p:txBody>
          <a:bodyPr/>
          <a:lstStyle/>
          <a:p>
            <a:r>
              <a:rPr lang="en-IN" smtClean="0"/>
              <a:t>Dr. S. Nandagopalan</a:t>
            </a:r>
            <a:endParaRPr lang="en-IN"/>
          </a:p>
        </p:txBody>
      </p:sp>
      <p:sp>
        <p:nvSpPr>
          <p:cNvPr id="6" name="Slide Number Placeholder 5">
            <a:extLst>
              <a:ext uri="{FF2B5EF4-FFF2-40B4-BE49-F238E27FC236}">
                <a16:creationId xmlns:a16="http://schemas.microsoft.com/office/drawing/2014/main" id="{84BD6EE6-3BDD-261B-D322-ECC2455C6FDE}"/>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4838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CF5C-A651-1033-673A-8D3A7C5C1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1A05C2-CF44-5997-DD31-7B918915E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CF53C2-C553-8615-0A62-6CBF7B498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5161F0-E833-734A-8203-06EC86FE6D6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0EA58AD-1280-A23F-E82E-73DC5DB9340B}"/>
              </a:ext>
            </a:extLst>
          </p:cNvPr>
          <p:cNvSpPr>
            <a:spLocks noGrp="1"/>
          </p:cNvSpPr>
          <p:nvPr>
            <p:ph type="ftr" sz="quarter" idx="11"/>
          </p:nvPr>
        </p:nvSpPr>
        <p:spPr/>
        <p:txBody>
          <a:bodyPr/>
          <a:lstStyle/>
          <a:p>
            <a:r>
              <a:rPr lang="en-IN" smtClean="0"/>
              <a:t>Dr. S. Nandagopalan</a:t>
            </a:r>
            <a:endParaRPr lang="en-IN"/>
          </a:p>
        </p:txBody>
      </p:sp>
      <p:sp>
        <p:nvSpPr>
          <p:cNvPr id="7" name="Slide Number Placeholder 6">
            <a:extLst>
              <a:ext uri="{FF2B5EF4-FFF2-40B4-BE49-F238E27FC236}">
                <a16:creationId xmlns:a16="http://schemas.microsoft.com/office/drawing/2014/main" id="{AFACD677-274D-4087-38EA-815E5AD639F0}"/>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19171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459F-ABA6-0162-4165-33DAA83187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2F5374-6019-2C25-7138-3FBBD7939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12597B-3B5D-38BD-4778-F3D9532CF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CFB5E4-E651-CB63-31EA-3D62C4AC34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F75A3E-6B1C-FDC1-8F30-E6BE133FB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FF82DC-9C86-8D0E-6906-8D9CE540F036}"/>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1754F1C9-10C0-E03A-5F6F-565EAA7B0010}"/>
              </a:ext>
            </a:extLst>
          </p:cNvPr>
          <p:cNvSpPr>
            <a:spLocks noGrp="1"/>
          </p:cNvSpPr>
          <p:nvPr>
            <p:ph type="ftr" sz="quarter" idx="11"/>
          </p:nvPr>
        </p:nvSpPr>
        <p:spPr/>
        <p:txBody>
          <a:bodyPr/>
          <a:lstStyle/>
          <a:p>
            <a:r>
              <a:rPr lang="en-IN" smtClean="0"/>
              <a:t>Dr. S. Nandagopalan</a:t>
            </a:r>
            <a:endParaRPr lang="en-IN"/>
          </a:p>
        </p:txBody>
      </p:sp>
      <p:sp>
        <p:nvSpPr>
          <p:cNvPr id="9" name="Slide Number Placeholder 8">
            <a:extLst>
              <a:ext uri="{FF2B5EF4-FFF2-40B4-BE49-F238E27FC236}">
                <a16:creationId xmlns:a16="http://schemas.microsoft.com/office/drawing/2014/main" id="{48BBDB7D-EF32-062D-05C1-11C6F258B6A0}"/>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173189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EA85-0332-39B3-1413-B650A301B8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FF5BBA-B1A0-C71A-8547-77F86E2DF839}"/>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4CDAB0AF-0325-B833-9732-D71FC53C0E80}"/>
              </a:ext>
            </a:extLst>
          </p:cNvPr>
          <p:cNvSpPr>
            <a:spLocks noGrp="1"/>
          </p:cNvSpPr>
          <p:nvPr>
            <p:ph type="ftr" sz="quarter" idx="11"/>
          </p:nvPr>
        </p:nvSpPr>
        <p:spPr/>
        <p:txBody>
          <a:bodyPr/>
          <a:lstStyle/>
          <a:p>
            <a:r>
              <a:rPr lang="en-IN" smtClean="0"/>
              <a:t>Dr. S. Nandagopalan</a:t>
            </a:r>
            <a:endParaRPr lang="en-IN"/>
          </a:p>
        </p:txBody>
      </p:sp>
      <p:sp>
        <p:nvSpPr>
          <p:cNvPr id="5" name="Slide Number Placeholder 4">
            <a:extLst>
              <a:ext uri="{FF2B5EF4-FFF2-40B4-BE49-F238E27FC236}">
                <a16:creationId xmlns:a16="http://schemas.microsoft.com/office/drawing/2014/main" id="{7D18E659-494E-EDD0-6110-05967C532FBD}"/>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98293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9BDFE7-EB24-948B-3276-AEAAEBDD8606}"/>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6AA3E51-847F-4DA7-1CEE-55F4C3D8DF7F}"/>
              </a:ext>
            </a:extLst>
          </p:cNvPr>
          <p:cNvSpPr>
            <a:spLocks noGrp="1"/>
          </p:cNvSpPr>
          <p:nvPr>
            <p:ph type="ftr" sz="quarter" idx="11"/>
          </p:nvPr>
        </p:nvSpPr>
        <p:spPr/>
        <p:txBody>
          <a:bodyPr/>
          <a:lstStyle/>
          <a:p>
            <a:r>
              <a:rPr lang="en-IN" smtClean="0"/>
              <a:t>Dr. S. Nandagopalan</a:t>
            </a:r>
            <a:endParaRPr lang="en-IN"/>
          </a:p>
        </p:txBody>
      </p:sp>
      <p:sp>
        <p:nvSpPr>
          <p:cNvPr id="4" name="Slide Number Placeholder 3">
            <a:extLst>
              <a:ext uri="{FF2B5EF4-FFF2-40B4-BE49-F238E27FC236}">
                <a16:creationId xmlns:a16="http://schemas.microsoft.com/office/drawing/2014/main" id="{BEC834B2-86E4-FAC2-B0E7-D6BF7706494B}"/>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5192259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AAA8-175A-74C0-81C8-11AE98C58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077965-486C-3366-A4C8-E251AC03B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5A1AE0-CAAA-ADFA-D88C-CE82343F2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1FDC4-142A-BA2C-2ABA-D0FED939C62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7A27CED-C9C5-5C60-922A-452B95CDF0FE}"/>
              </a:ext>
            </a:extLst>
          </p:cNvPr>
          <p:cNvSpPr>
            <a:spLocks noGrp="1"/>
          </p:cNvSpPr>
          <p:nvPr>
            <p:ph type="ftr" sz="quarter" idx="11"/>
          </p:nvPr>
        </p:nvSpPr>
        <p:spPr/>
        <p:txBody>
          <a:bodyPr/>
          <a:lstStyle/>
          <a:p>
            <a:r>
              <a:rPr lang="en-IN" smtClean="0"/>
              <a:t>Dr. S. Nandagopalan</a:t>
            </a:r>
            <a:endParaRPr lang="en-IN"/>
          </a:p>
        </p:txBody>
      </p:sp>
      <p:sp>
        <p:nvSpPr>
          <p:cNvPr id="7" name="Slide Number Placeholder 6">
            <a:extLst>
              <a:ext uri="{FF2B5EF4-FFF2-40B4-BE49-F238E27FC236}">
                <a16:creationId xmlns:a16="http://schemas.microsoft.com/office/drawing/2014/main" id="{3A6F9748-9D04-35E7-3785-8A4769E37483}"/>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30109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8C5D-0716-47FA-C4B6-87440D3F9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2D0B55-3E04-A306-E736-9B97692AB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06C3AF-0247-5EDA-4999-69C67176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7CCCA-35B2-07FF-2EB1-371CE450BF9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9470969-2988-D33F-C0DB-193D59D11F0A}"/>
              </a:ext>
            </a:extLst>
          </p:cNvPr>
          <p:cNvSpPr>
            <a:spLocks noGrp="1"/>
          </p:cNvSpPr>
          <p:nvPr>
            <p:ph type="ftr" sz="quarter" idx="11"/>
          </p:nvPr>
        </p:nvSpPr>
        <p:spPr/>
        <p:txBody>
          <a:bodyPr/>
          <a:lstStyle/>
          <a:p>
            <a:r>
              <a:rPr lang="en-IN" smtClean="0"/>
              <a:t>Dr. S. Nandagopalan</a:t>
            </a:r>
            <a:endParaRPr lang="en-IN"/>
          </a:p>
        </p:txBody>
      </p:sp>
      <p:sp>
        <p:nvSpPr>
          <p:cNvPr id="7" name="Slide Number Placeholder 6">
            <a:extLst>
              <a:ext uri="{FF2B5EF4-FFF2-40B4-BE49-F238E27FC236}">
                <a16:creationId xmlns:a16="http://schemas.microsoft.com/office/drawing/2014/main" id="{E15AF799-DF37-F736-5DAC-44481819E3A1}"/>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30968079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B9A94-525D-661E-79D2-DE77F5BC3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25939C-F5DC-56F1-A144-3366F4602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55E0C2-B41A-3E61-E419-53796D95F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CF769246-AEB3-A3A5-FFB1-9345AF184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Dr. S. Nandagopalan</a:t>
            </a:r>
            <a:endParaRPr lang="en-IN"/>
          </a:p>
        </p:txBody>
      </p:sp>
      <p:sp>
        <p:nvSpPr>
          <p:cNvPr id="6" name="Slide Number Placeholder 5">
            <a:extLst>
              <a:ext uri="{FF2B5EF4-FFF2-40B4-BE49-F238E27FC236}">
                <a16:creationId xmlns:a16="http://schemas.microsoft.com/office/drawing/2014/main" id="{0FC26DB7-D081-708B-8EB8-C22256756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AEDBF-E8A7-4A48-A81E-73F81E9BFFDF}" type="slidenum">
              <a:rPr lang="en-IN" smtClean="0"/>
              <a:t>‹#›</a:t>
            </a:fld>
            <a:endParaRPr lang="en-IN"/>
          </a:p>
        </p:txBody>
      </p:sp>
    </p:spTree>
    <p:extLst>
      <p:ext uri="{BB962C8B-B14F-4D97-AF65-F5344CB8AC3E}">
        <p14:creationId xmlns:p14="http://schemas.microsoft.com/office/powerpoint/2010/main" val="100796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914402"/>
            <a:ext cx="9347200" cy="4571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26" name="Group 25"/>
          <p:cNvGrpSpPr/>
          <p:nvPr userDrawn="1"/>
        </p:nvGrpSpPr>
        <p:grpSpPr>
          <a:xfrm>
            <a:off x="2682240" y="6553202"/>
            <a:ext cx="9448800" cy="4571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0" name="TextBox 29"/>
          <p:cNvSpPr txBox="1"/>
          <p:nvPr userDrawn="1"/>
        </p:nvSpPr>
        <p:spPr>
          <a:xfrm>
            <a:off x="5949588" y="6706440"/>
            <a:ext cx="304800" cy="153888"/>
          </a:xfrm>
          <a:prstGeom prst="rect">
            <a:avLst/>
          </a:prstGeom>
          <a:noFill/>
        </p:spPr>
        <p:txBody>
          <a:bodyPr wrap="square" lIns="0" tIns="0" rIns="0" bIns="0" rtlCol="0" anchor="ctr">
            <a:spAutoFit/>
          </a:bodyPr>
          <a:lstStyle/>
          <a:p>
            <a:pPr marL="0" marR="0" lvl="0" indent="0" algn="ctr" defTabSz="1219170" rtl="0" eaLnBrk="0" fontAlgn="base" latinLnBrk="0" hangingPunct="0">
              <a:lnSpc>
                <a:spcPct val="100000"/>
              </a:lnSpc>
              <a:spcBef>
                <a:spcPct val="0"/>
              </a:spcBef>
              <a:spcAft>
                <a:spcPct val="0"/>
              </a:spcAft>
              <a:buClrTx/>
              <a:buSzTx/>
              <a:buFontTx/>
              <a:buNone/>
              <a:tabLst/>
              <a:defRPr/>
            </a:pPr>
            <a:fld id="{5B42CF92-3635-42F1-AAB6-F2703D7DF619}" type="slidenum">
              <a:rPr kumimoji="0" lang="en-GB" sz="1000" b="1" i="0" u="none" strike="noStrike" kern="1200" cap="none" spc="0" normalizeH="0" baseline="0" noProof="0" smtClean="0">
                <a:ln>
                  <a:noFill/>
                </a:ln>
                <a:solidFill>
                  <a:srgbClr val="FF0000"/>
                </a:solidFill>
                <a:effectLst/>
                <a:uLnTx/>
                <a:uFillTx/>
                <a:latin typeface="Arial"/>
                <a:ea typeface="+mn-ea"/>
                <a:cs typeface="+mn-cs"/>
              </a:rPr>
              <a:pPr marL="0" marR="0" lvl="0" indent="0" algn="ctr" defTabSz="1219170" rtl="0" eaLnBrk="0" fontAlgn="base" latinLnBrk="0" hangingPunct="0">
                <a:lnSpc>
                  <a:spcPct val="100000"/>
                </a:lnSpc>
                <a:spcBef>
                  <a:spcPct val="0"/>
                </a:spcBef>
                <a:spcAft>
                  <a:spcPct val="0"/>
                </a:spcAft>
                <a:buClrTx/>
                <a:buSzTx/>
                <a:buFontTx/>
                <a:buNone/>
                <a:tabLst/>
                <a:defRPr/>
              </a:pPr>
              <a:t>‹#›</a:t>
            </a:fld>
            <a:endParaRPr kumimoji="0" lang="en-US" sz="1000" b="1" i="0" u="none" strike="noStrike" kern="1200" cap="small" spc="200" normalizeH="0" baseline="0" noProof="0" dirty="0">
              <a:ln>
                <a:noFill/>
              </a:ln>
              <a:solidFill>
                <a:srgbClr val="00B0F0"/>
              </a:solidFill>
              <a:effectLst/>
              <a:uLnTx/>
              <a:uFillTx/>
              <a:latin typeface="Arial"/>
              <a:ea typeface="+mn-ea"/>
              <a:cs typeface="+mn-cs"/>
            </a:endParaRPr>
          </a:p>
        </p:txBody>
      </p:sp>
      <p:sp>
        <p:nvSpPr>
          <p:cNvPr id="15" name="Rectangle 4"/>
          <p:cNvSpPr txBox="1">
            <a:spLocks noChangeArrowheads="1"/>
          </p:cNvSpPr>
          <p:nvPr userDrawn="1"/>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Database </a:t>
            </a:r>
            <a:r>
              <a:rPr kumimoji="0" lang="en-US" sz="1400" b="0" i="0" u="none" strike="noStrike" kern="1200" cap="none" spc="0" normalizeH="0" baseline="0" noProof="0" dirty="0" smtClean="0">
                <a:ln>
                  <a:noFill/>
                </a:ln>
                <a:solidFill>
                  <a:srgbClr val="002060"/>
                </a:solidFill>
                <a:effectLst/>
                <a:uLnTx/>
                <a:uFillTx/>
                <a:latin typeface="Calibri" panose="020F0502020204030204" pitchFamily="34" charset="0"/>
                <a:ea typeface="+mn-ea"/>
                <a:cs typeface="Calibri" panose="020F0502020204030204" pitchFamily="34" charset="0"/>
              </a:rPr>
              <a:t>Management Systems</a:t>
            </a:r>
            <a:endParaRPr kumimoji="0" lang="en-US" sz="14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23720836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7" r:id="rId4"/>
    <p:sldLayoutId id="2147483668" r:id="rId5"/>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baseline="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189" algn="l" rtl="0" eaLnBrk="1" fontAlgn="base" hangingPunct="1">
        <a:spcBef>
          <a:spcPct val="0"/>
        </a:spcBef>
        <a:spcAft>
          <a:spcPct val="0"/>
        </a:spcAft>
        <a:defRPr sz="2800">
          <a:solidFill>
            <a:schemeClr val="tx2"/>
          </a:solidFill>
          <a:latin typeface="Arial" charset="0"/>
        </a:defRPr>
      </a:lvl6pPr>
      <a:lvl7pPr marL="914377" algn="l" rtl="0" eaLnBrk="1" fontAlgn="base" hangingPunct="1">
        <a:spcBef>
          <a:spcPct val="0"/>
        </a:spcBef>
        <a:spcAft>
          <a:spcPct val="0"/>
        </a:spcAft>
        <a:defRPr sz="2800">
          <a:solidFill>
            <a:schemeClr val="tx2"/>
          </a:solidFill>
          <a:latin typeface="Arial" charset="0"/>
        </a:defRPr>
      </a:lvl7pPr>
      <a:lvl8pPr marL="1371566" algn="l" rtl="0" eaLnBrk="1" fontAlgn="base" hangingPunct="1">
        <a:spcBef>
          <a:spcPct val="0"/>
        </a:spcBef>
        <a:spcAft>
          <a:spcPct val="0"/>
        </a:spcAft>
        <a:defRPr sz="2800">
          <a:solidFill>
            <a:schemeClr val="tx2"/>
          </a:solidFill>
          <a:latin typeface="Arial" charset="0"/>
        </a:defRPr>
      </a:lvl8pPr>
      <a:lvl9pPr marL="1828754" algn="l" rtl="0" eaLnBrk="1" fontAlgn="base" hangingPunct="1">
        <a:spcBef>
          <a:spcPct val="0"/>
        </a:spcBef>
        <a:spcAft>
          <a:spcPct val="0"/>
        </a:spcAft>
        <a:defRPr sz="2800">
          <a:solidFill>
            <a:schemeClr val="tx2"/>
          </a:solidFill>
          <a:latin typeface="Arial" charset="0"/>
        </a:defRPr>
      </a:lvl9pPr>
    </p:titleStyle>
    <p:bodyStyle>
      <a:lvl1pPr indent="190495" algn="l" rtl="0" eaLnBrk="1" fontAlgn="base" hangingPunct="1">
        <a:spcBef>
          <a:spcPct val="20000"/>
        </a:spcBef>
        <a:spcAft>
          <a:spcPct val="0"/>
        </a:spcAft>
        <a:buNone/>
        <a:defRPr>
          <a:solidFill>
            <a:schemeClr val="tx1"/>
          </a:solidFill>
          <a:latin typeface="+mn-lt"/>
          <a:ea typeface="+mn-ea"/>
          <a:cs typeface="+mn-cs"/>
        </a:defRPr>
      </a:lvl1pPr>
      <a:lvl2pPr marL="761981" indent="-285744" algn="l" rtl="0" eaLnBrk="1" fontAlgn="base" hangingPunct="1">
        <a:spcBef>
          <a:spcPct val="20000"/>
        </a:spcBef>
        <a:spcAft>
          <a:spcPct val="0"/>
        </a:spcAft>
        <a:buChar char="–"/>
        <a:defRPr>
          <a:solidFill>
            <a:schemeClr val="tx1"/>
          </a:solidFill>
          <a:latin typeface="+mn-lt"/>
        </a:defRPr>
      </a:lvl2pPr>
      <a:lvl3pPr marL="1181070" indent="-228594" algn="l" rtl="0" eaLnBrk="1" fontAlgn="base" hangingPunct="1">
        <a:spcBef>
          <a:spcPct val="20000"/>
        </a:spcBef>
        <a:spcAft>
          <a:spcPct val="0"/>
        </a:spcAft>
        <a:buChar char="•"/>
        <a:defRPr>
          <a:solidFill>
            <a:schemeClr val="tx1"/>
          </a:solidFill>
          <a:latin typeface="+mn-lt"/>
        </a:defRPr>
      </a:lvl3pPr>
      <a:lvl4pPr marL="1600160" indent="-228594" algn="l" rtl="0" eaLnBrk="1" fontAlgn="base" hangingPunct="1">
        <a:spcBef>
          <a:spcPct val="20000"/>
        </a:spcBef>
        <a:spcAft>
          <a:spcPct val="0"/>
        </a:spcAft>
        <a:buChar char="–"/>
        <a:defRPr>
          <a:solidFill>
            <a:schemeClr val="tx1"/>
          </a:solidFill>
          <a:latin typeface="+mn-lt"/>
        </a:defRPr>
      </a:lvl4pPr>
      <a:lvl5pPr marL="2057349" indent="-228594" algn="l" rtl="0" eaLnBrk="1" fontAlgn="base" hangingPunct="1">
        <a:spcBef>
          <a:spcPct val="20000"/>
        </a:spcBef>
        <a:spcAft>
          <a:spcPct val="0"/>
        </a:spcAft>
        <a:buChar char="»"/>
        <a:defRPr>
          <a:solidFill>
            <a:schemeClr val="tx1"/>
          </a:solidFill>
          <a:latin typeface="+mn-lt"/>
        </a:defRPr>
      </a:lvl5pPr>
      <a:lvl6pPr marL="2514537" indent="-228594" algn="l" rtl="0" eaLnBrk="1" fontAlgn="base" hangingPunct="1">
        <a:spcBef>
          <a:spcPct val="20000"/>
        </a:spcBef>
        <a:spcAft>
          <a:spcPct val="0"/>
        </a:spcAft>
        <a:buChar char="»"/>
        <a:defRPr>
          <a:solidFill>
            <a:schemeClr val="tx1"/>
          </a:solidFill>
          <a:latin typeface="+mn-lt"/>
        </a:defRPr>
      </a:lvl6pPr>
      <a:lvl7pPr marL="2971726" indent="-228594" algn="l" rtl="0" eaLnBrk="1" fontAlgn="base" hangingPunct="1">
        <a:spcBef>
          <a:spcPct val="20000"/>
        </a:spcBef>
        <a:spcAft>
          <a:spcPct val="0"/>
        </a:spcAft>
        <a:buChar char="»"/>
        <a:defRPr>
          <a:solidFill>
            <a:schemeClr val="tx1"/>
          </a:solidFill>
          <a:latin typeface="+mn-lt"/>
        </a:defRPr>
      </a:lvl7pPr>
      <a:lvl8pPr marL="3428914" indent="-228594" algn="l" rtl="0" eaLnBrk="1" fontAlgn="base" hangingPunct="1">
        <a:spcBef>
          <a:spcPct val="20000"/>
        </a:spcBef>
        <a:spcAft>
          <a:spcPct val="0"/>
        </a:spcAft>
        <a:buChar char="»"/>
        <a:defRPr>
          <a:solidFill>
            <a:schemeClr val="tx1"/>
          </a:solidFill>
          <a:latin typeface="+mn-lt"/>
        </a:defRPr>
      </a:lvl8pPr>
      <a:lvl9pPr marL="3886103" indent="-228594"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45.xml"/><Relationship Id="rId1" Type="http://schemas.openxmlformats.org/officeDocument/2006/relationships/slideLayout" Target="../slideLayouts/slideLayout15.xml"/><Relationship Id="rId5" Type="http://schemas.openxmlformats.org/officeDocument/2006/relationships/image" Target="../media/image31.tmp"/><Relationship Id="rId4" Type="http://schemas.openxmlformats.org/officeDocument/2006/relationships/image" Target="../media/image30.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5.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7.tmp"/></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0.tmp"/></Relationships>
</file>

<file path=ppt/slides/_rels/slide7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microsoft.com/office/2007/relationships/hdphoto" Target="../media/hdphoto3.wdp"/></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microsoft.com/office/2007/relationships/hdphoto" Target="../media/hdphoto3.wdp"/></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microsoft.com/office/2007/relationships/hdphoto" Target="../media/hdphoto3.wdp"/></Relationships>
</file>

<file path=ppt/slides/_rels/slide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microsoft.com/office/2007/relationships/hdphoto" Target="../media/hdphoto3.wdp"/></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microsoft.com/office/2007/relationships/hdphoto" Target="../media/hdphoto3.wdp"/></Relationships>
</file>

<file path=ppt/slides/_rels/slide8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17.emf"/><Relationship Id="rId4" Type="http://schemas.openxmlformats.org/officeDocument/2006/relationships/image" Target="../media/image16.emf"/></Relationships>
</file>

<file path=ppt/slides/_rels/slide9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15.xml"/><Relationship Id="rId5" Type="http://schemas.openxmlformats.org/officeDocument/2006/relationships/image" Target="../media/image20.emf"/><Relationship Id="rId4" Type="http://schemas.openxmlformats.org/officeDocument/2006/relationships/image" Target="../media/image19.emf"/></Relationships>
</file>

<file path=ppt/slides/_rels/slide9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2.emf"/></Relationships>
</file>

<file path=ppt/slides/_rels/slide9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15.xml"/><Relationship Id="rId5" Type="http://schemas.openxmlformats.org/officeDocument/2006/relationships/image" Target="../media/image16.emf"/><Relationship Id="rId4" Type="http://schemas.openxmlformats.org/officeDocument/2006/relationships/image" Target="../media/image15.emf"/></Relationships>
</file>

<file path=ppt/slides/_rels/slide9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72817" y="2729948"/>
            <a:ext cx="10356574" cy="1600200"/>
          </a:xfrm>
        </p:spPr>
        <p:txBody>
          <a:bodyPr/>
          <a:lstStyle/>
          <a:p>
            <a:pPr>
              <a:lnSpc>
                <a:spcPct val="100000"/>
              </a:lnSpc>
            </a:pPr>
            <a:r>
              <a:rPr lang="en-IN" sz="3600" spc="300" dirty="0" smtClean="0">
                <a:solidFill>
                  <a:srgbClr val="FF0000"/>
                </a:solidFill>
              </a:rPr>
              <a:t>Module 2: </a:t>
            </a:r>
            <a:r>
              <a:rPr lang="en-US" sz="3600" b="1" dirty="0"/>
              <a:t>SQL(Structured Query Language)</a:t>
            </a:r>
            <a:endParaRPr lang="en-US" sz="3600" u="none" strike="noStrike"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3600" spc="300" dirty="0">
              <a:solidFill>
                <a:srgbClr val="FF0000"/>
              </a:solidFill>
            </a:endParaRPr>
          </a:p>
        </p:txBody>
      </p:sp>
    </p:spTree>
    <p:extLst>
      <p:ext uri="{BB962C8B-B14F-4D97-AF65-F5344CB8AC3E}">
        <p14:creationId xmlns:p14="http://schemas.microsoft.com/office/powerpoint/2010/main" val="2592745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2E4-461A-429C-84B8-99F53EA946CF}"/>
              </a:ext>
            </a:extLst>
          </p:cNvPr>
          <p:cNvSpPr>
            <a:spLocks noGrp="1"/>
          </p:cNvSpPr>
          <p:nvPr>
            <p:ph type="title"/>
          </p:nvPr>
        </p:nvSpPr>
        <p:spPr>
          <a:xfrm>
            <a:off x="188844" y="179109"/>
            <a:ext cx="10515600" cy="914400"/>
          </a:xfrm>
        </p:spPr>
        <p:txBody>
          <a:bodyPr>
            <a:noAutofit/>
          </a:bodyPr>
          <a:lstStyle/>
          <a:p>
            <a:pPr algn="ctr"/>
            <a:r>
              <a:rPr lang="en-US" b="1" dirty="0">
                <a:solidFill>
                  <a:srgbClr val="C00000"/>
                </a:solidFill>
              </a:rPr>
              <a:t>Disadvantages of SQL</a:t>
            </a:r>
            <a:br>
              <a:rPr lang="en-US"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CABE051B-CDD5-4AAE-8CD3-39D6F6D9A793}"/>
              </a:ext>
            </a:extLst>
          </p:cNvPr>
          <p:cNvSpPr>
            <a:spLocks noGrp="1"/>
          </p:cNvSpPr>
          <p:nvPr>
            <p:ph idx="1"/>
          </p:nvPr>
        </p:nvSpPr>
        <p:spPr>
          <a:xfrm>
            <a:off x="609600" y="1325033"/>
            <a:ext cx="10972800" cy="4801133"/>
          </a:xfrm>
        </p:spPr>
        <p:txBody>
          <a:bodyPr>
            <a:normAutofit/>
          </a:bodyPr>
          <a:lstStyle/>
          <a:p>
            <a:pPr indent="0"/>
            <a:r>
              <a:rPr lang="en-US" dirty="0"/>
              <a:t>With the advantages of SQL, it also has some disadvantages, which are as follows:</a:t>
            </a:r>
          </a:p>
          <a:p>
            <a:pPr marL="514350" indent="-514350">
              <a:buFont typeface="Arial" panose="020B0604020202020204" pitchFamily="34" charset="0"/>
              <a:buChar char="•"/>
            </a:pPr>
            <a:r>
              <a:rPr lang="en-US" dirty="0">
                <a:solidFill>
                  <a:srgbClr val="C00000"/>
                </a:solidFill>
              </a:rPr>
              <a:t>Cost</a:t>
            </a:r>
          </a:p>
          <a:p>
            <a:pPr marL="800100" lvl="1" indent="-342900"/>
            <a:r>
              <a:rPr lang="en-US" dirty="0"/>
              <a:t>The operation cost of some SQL versions is high. That's why some programmers cannot use the Structured Query Language.</a:t>
            </a:r>
          </a:p>
          <a:p>
            <a:pPr marL="457200" indent="-457200">
              <a:buFont typeface="Arial" panose="020B0604020202020204" pitchFamily="34" charset="0"/>
              <a:buChar char="•"/>
            </a:pPr>
            <a:r>
              <a:rPr lang="en-US" dirty="0">
                <a:solidFill>
                  <a:srgbClr val="C00000"/>
                </a:solidFill>
              </a:rPr>
              <a:t>Interface is Complex</a:t>
            </a:r>
          </a:p>
          <a:p>
            <a:pPr marL="800100" lvl="1" indent="-342900"/>
            <a:r>
              <a:rPr lang="en-US" dirty="0"/>
              <a:t>Another big disadvantage is that the interface of Structured query language is difficult, which makes it difficult for SQL users to use and manage it.</a:t>
            </a:r>
          </a:p>
          <a:p>
            <a:pPr marL="457200" indent="-457200">
              <a:buFont typeface="Arial" panose="020B0604020202020204" pitchFamily="34" charset="0"/>
              <a:buChar char="•"/>
            </a:pPr>
            <a:r>
              <a:rPr lang="en-US" dirty="0">
                <a:solidFill>
                  <a:srgbClr val="C00000"/>
                </a:solidFill>
              </a:rPr>
              <a:t>Partial Database control</a:t>
            </a:r>
          </a:p>
          <a:p>
            <a:pPr marL="800100" lvl="1" indent="-342900"/>
            <a:r>
              <a:rPr lang="en-US" dirty="0"/>
              <a:t>The business rules are hidden. So, the data professionals and users who are using this query language cannot have full database control.</a:t>
            </a:r>
            <a:endParaRPr lang="en-IN" dirty="0"/>
          </a:p>
        </p:txBody>
      </p:sp>
    </p:spTree>
    <p:extLst>
      <p:ext uri="{BB962C8B-B14F-4D97-AF65-F5344CB8AC3E}">
        <p14:creationId xmlns:p14="http://schemas.microsoft.com/office/powerpoint/2010/main" val="376534963"/>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Company Database Queries…</a:t>
            </a:r>
            <a:endParaRPr lang="en-US" dirty="0"/>
          </a:p>
        </p:txBody>
      </p:sp>
      <p:sp>
        <p:nvSpPr>
          <p:cNvPr id="3" name="Content Placeholder 2"/>
          <p:cNvSpPr>
            <a:spLocks noGrp="1"/>
          </p:cNvSpPr>
          <p:nvPr>
            <p:ph idx="1"/>
          </p:nvPr>
        </p:nvSpPr>
        <p:spPr>
          <a:xfrm>
            <a:off x="609600" y="1232452"/>
            <a:ext cx="10972800" cy="4893715"/>
          </a:xfrm>
        </p:spPr>
        <p:txBody>
          <a:bodyPr/>
          <a:lstStyle/>
          <a:p>
            <a:pPr indent="0"/>
            <a:r>
              <a:rPr lang="en-US" b="1" dirty="0"/>
              <a:t>Q8</a:t>
            </a:r>
            <a:r>
              <a:rPr lang="en-US" b="1" i="1" dirty="0"/>
              <a:t>:</a:t>
            </a:r>
            <a:r>
              <a:rPr lang="en-US" i="1" dirty="0"/>
              <a:t> Retrieve the name of each employee who has a dependent with the same first name and is the same sex as the employee.</a:t>
            </a:r>
            <a:endParaRPr lang="en-US" altLang="en-US" i="1" dirty="0"/>
          </a:p>
          <a:p>
            <a:pPr marL="82550" indent="0"/>
            <a:r>
              <a:rPr lang="en-US" dirty="0" smtClean="0"/>
              <a:t> </a:t>
            </a:r>
            <a:r>
              <a:rPr lang="en-US" b="1" dirty="0" smtClean="0">
                <a:solidFill>
                  <a:srgbClr val="0000CC"/>
                </a:solidFill>
              </a:rPr>
              <a:t>SELECT </a:t>
            </a:r>
            <a:r>
              <a:rPr lang="en-US" dirty="0" err="1">
                <a:solidFill>
                  <a:srgbClr val="0000CC"/>
                </a:solidFill>
              </a:rPr>
              <a:t>E.Fname</a:t>
            </a:r>
            <a:r>
              <a:rPr lang="en-US" dirty="0">
                <a:solidFill>
                  <a:srgbClr val="0000CC"/>
                </a:solidFill>
              </a:rPr>
              <a:t>, </a:t>
            </a:r>
            <a:r>
              <a:rPr lang="en-US" dirty="0" err="1">
                <a:solidFill>
                  <a:srgbClr val="0000CC"/>
                </a:solidFill>
              </a:rPr>
              <a:t>E.Lname</a:t>
            </a:r>
            <a:endParaRPr lang="en-US" dirty="0">
              <a:solidFill>
                <a:srgbClr val="0000CC"/>
              </a:solidFill>
            </a:endParaRPr>
          </a:p>
          <a:p>
            <a:pPr marL="365760" indent="0"/>
            <a:r>
              <a:rPr lang="en-US" b="1" dirty="0">
                <a:solidFill>
                  <a:srgbClr val="0000CC"/>
                </a:solidFill>
              </a:rPr>
              <a:t>FROM </a:t>
            </a:r>
            <a:r>
              <a:rPr lang="en-US" b="1" dirty="0" smtClean="0">
                <a:solidFill>
                  <a:srgbClr val="0000CC"/>
                </a:solidFill>
              </a:rPr>
              <a:t>    </a:t>
            </a:r>
            <a:r>
              <a:rPr lang="en-US" dirty="0" smtClean="0">
                <a:solidFill>
                  <a:srgbClr val="0000CC"/>
                </a:solidFill>
              </a:rPr>
              <a:t>EMPLOYEE E</a:t>
            </a:r>
            <a:endParaRPr lang="en-US" dirty="0">
              <a:solidFill>
                <a:srgbClr val="0000CC"/>
              </a:solidFill>
            </a:endParaRPr>
          </a:p>
          <a:p>
            <a:pPr marL="365760" indent="0"/>
            <a:r>
              <a:rPr lang="en-US" b="1" dirty="0">
                <a:solidFill>
                  <a:srgbClr val="0000CC"/>
                </a:solidFill>
              </a:rPr>
              <a:t>WHERE EXISTS </a:t>
            </a:r>
            <a:r>
              <a:rPr lang="en-US" dirty="0">
                <a:solidFill>
                  <a:srgbClr val="0000CC"/>
                </a:solidFill>
              </a:rPr>
              <a:t>( </a:t>
            </a:r>
            <a:endParaRPr lang="en-US" dirty="0" smtClean="0">
              <a:solidFill>
                <a:srgbClr val="0000CC"/>
              </a:solidFill>
            </a:endParaRPr>
          </a:p>
          <a:p>
            <a:pPr marL="365760" indent="0"/>
            <a:r>
              <a:rPr lang="en-US" b="1" dirty="0">
                <a:solidFill>
                  <a:srgbClr val="0000CC"/>
                </a:solidFill>
              </a:rPr>
              <a:t>	</a:t>
            </a:r>
            <a:r>
              <a:rPr lang="en-US" b="1" dirty="0" smtClean="0">
                <a:solidFill>
                  <a:srgbClr val="0000CC"/>
                </a:solidFill>
              </a:rPr>
              <a:t>	SELECT </a:t>
            </a:r>
            <a:r>
              <a:rPr lang="en-US" dirty="0">
                <a:solidFill>
                  <a:srgbClr val="0000CC"/>
                </a:solidFill>
              </a:rPr>
              <a:t>*</a:t>
            </a:r>
          </a:p>
          <a:p>
            <a:pPr marL="365760" indent="0"/>
            <a:r>
              <a:rPr lang="en-US" b="1" dirty="0" smtClean="0">
                <a:solidFill>
                  <a:srgbClr val="0000CC"/>
                </a:solidFill>
              </a:rPr>
              <a:t>		FROM </a:t>
            </a:r>
            <a:r>
              <a:rPr lang="en-US" dirty="0">
                <a:solidFill>
                  <a:srgbClr val="0000CC"/>
                </a:solidFill>
              </a:rPr>
              <a:t>DEPENDENT </a:t>
            </a:r>
            <a:r>
              <a:rPr lang="en-US" dirty="0" smtClean="0">
                <a:solidFill>
                  <a:srgbClr val="0000CC"/>
                </a:solidFill>
              </a:rPr>
              <a:t>D</a:t>
            </a:r>
            <a:endParaRPr lang="en-US" dirty="0">
              <a:solidFill>
                <a:srgbClr val="0000CC"/>
              </a:solidFill>
            </a:endParaRPr>
          </a:p>
          <a:p>
            <a:pPr marL="365760" indent="0"/>
            <a:r>
              <a:rPr lang="en-US" b="1" dirty="0" smtClean="0">
                <a:solidFill>
                  <a:srgbClr val="0000CC"/>
                </a:solidFill>
              </a:rPr>
              <a:t>		WHERE </a:t>
            </a:r>
            <a:r>
              <a:rPr lang="en-US" dirty="0" err="1" smtClean="0">
                <a:solidFill>
                  <a:srgbClr val="0000CC"/>
                </a:solidFill>
              </a:rPr>
              <a:t>E.Ssn</a:t>
            </a:r>
            <a:r>
              <a:rPr lang="en-US" dirty="0" smtClean="0">
                <a:solidFill>
                  <a:srgbClr val="0000CC"/>
                </a:solidFill>
              </a:rPr>
              <a:t>=</a:t>
            </a:r>
            <a:r>
              <a:rPr lang="en-US" dirty="0" err="1" smtClean="0">
                <a:solidFill>
                  <a:srgbClr val="0000CC"/>
                </a:solidFill>
              </a:rPr>
              <a:t>D.Essn</a:t>
            </a:r>
            <a:endParaRPr lang="en-US" b="1" dirty="0" smtClean="0">
              <a:solidFill>
                <a:srgbClr val="0000CC"/>
              </a:solidFill>
            </a:endParaRPr>
          </a:p>
          <a:p>
            <a:pPr marL="365760" indent="0"/>
            <a:r>
              <a:rPr lang="en-US" b="1" dirty="0">
                <a:solidFill>
                  <a:srgbClr val="0000CC"/>
                </a:solidFill>
              </a:rPr>
              <a:t>	</a:t>
            </a:r>
            <a:r>
              <a:rPr lang="en-US" b="1" dirty="0" smtClean="0">
                <a:solidFill>
                  <a:srgbClr val="0000CC"/>
                </a:solidFill>
              </a:rPr>
              <a:t>	    AND    </a:t>
            </a:r>
            <a:r>
              <a:rPr lang="en-US" dirty="0" err="1" smtClean="0">
                <a:solidFill>
                  <a:srgbClr val="0000CC"/>
                </a:solidFill>
              </a:rPr>
              <a:t>E.Sex</a:t>
            </a:r>
            <a:r>
              <a:rPr lang="en-US" dirty="0" smtClean="0">
                <a:solidFill>
                  <a:srgbClr val="0000CC"/>
                </a:solidFill>
              </a:rPr>
              <a:t>=</a:t>
            </a:r>
            <a:r>
              <a:rPr lang="en-US" dirty="0" err="1" smtClean="0">
                <a:solidFill>
                  <a:srgbClr val="0000CC"/>
                </a:solidFill>
              </a:rPr>
              <a:t>D.Sex</a:t>
            </a:r>
            <a:endParaRPr lang="en-US" dirty="0">
              <a:solidFill>
                <a:srgbClr val="0000CC"/>
              </a:solidFill>
            </a:endParaRPr>
          </a:p>
          <a:p>
            <a:pPr marL="365760" indent="0"/>
            <a:r>
              <a:rPr lang="en-US" b="1" dirty="0" smtClean="0">
                <a:solidFill>
                  <a:srgbClr val="0000CC"/>
                </a:solidFill>
              </a:rPr>
              <a:t>		    AND    </a:t>
            </a:r>
            <a:r>
              <a:rPr lang="en-US" dirty="0" err="1" smtClean="0">
                <a:solidFill>
                  <a:srgbClr val="0000CC"/>
                </a:solidFill>
              </a:rPr>
              <a:t>E.Fname</a:t>
            </a:r>
            <a:r>
              <a:rPr lang="en-US" dirty="0" smtClean="0">
                <a:solidFill>
                  <a:srgbClr val="0000CC"/>
                </a:solidFill>
              </a:rPr>
              <a:t>=</a:t>
            </a:r>
            <a:r>
              <a:rPr lang="en-US" dirty="0" err="1" smtClean="0">
                <a:solidFill>
                  <a:srgbClr val="0000CC"/>
                </a:solidFill>
              </a:rPr>
              <a:t>D.Dependent_name</a:t>
            </a:r>
            <a:r>
              <a:rPr lang="en-US" dirty="0">
                <a:solidFill>
                  <a:srgbClr val="0000CC"/>
                </a:solidFill>
              </a:rPr>
              <a:t>);</a:t>
            </a:r>
          </a:p>
        </p:txBody>
      </p:sp>
    </p:spTree>
    <p:extLst>
      <p:ext uri="{BB962C8B-B14F-4D97-AF65-F5344CB8AC3E}">
        <p14:creationId xmlns:p14="http://schemas.microsoft.com/office/powerpoint/2010/main" val="9052105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Company Database Queries…</a:t>
            </a:r>
            <a:endParaRPr lang="en-US" dirty="0"/>
          </a:p>
        </p:txBody>
      </p:sp>
      <p:sp>
        <p:nvSpPr>
          <p:cNvPr id="41987" name="Content Placeholder 2"/>
          <p:cNvSpPr>
            <a:spLocks noGrp="1"/>
          </p:cNvSpPr>
          <p:nvPr>
            <p:ph idx="1"/>
          </p:nvPr>
        </p:nvSpPr>
        <p:spPr>
          <a:xfrm>
            <a:off x="1133061" y="1043609"/>
            <a:ext cx="9325389" cy="5346770"/>
          </a:xfrm>
        </p:spPr>
        <p:txBody>
          <a:bodyPr/>
          <a:lstStyle/>
          <a:p>
            <a:pPr indent="0"/>
            <a:r>
              <a:rPr lang="en-US" altLang="en-US" b="1" dirty="0" smtClean="0">
                <a:solidFill>
                  <a:schemeClr val="tx1"/>
                </a:solidFill>
              </a:rPr>
              <a:t>Q9:</a:t>
            </a:r>
            <a:r>
              <a:rPr lang="en-US" altLang="en-US" dirty="0" smtClean="0">
                <a:solidFill>
                  <a:schemeClr val="tx1"/>
                </a:solidFill>
              </a:rPr>
              <a:t> </a:t>
            </a:r>
            <a:r>
              <a:rPr lang="en-US" i="1" dirty="0">
                <a:solidFill>
                  <a:schemeClr val="tx1"/>
                </a:solidFill>
              </a:rPr>
              <a:t>Retrieve the total number of employees in the </a:t>
            </a:r>
            <a:r>
              <a:rPr lang="en-US" i="1" dirty="0" smtClean="0">
                <a:solidFill>
                  <a:schemeClr val="tx1"/>
                </a:solidFill>
              </a:rPr>
              <a:t>‘</a:t>
            </a:r>
            <a:r>
              <a:rPr lang="en-US" i="1" dirty="0">
                <a:solidFill>
                  <a:schemeClr val="tx1"/>
                </a:solidFill>
              </a:rPr>
              <a:t>Research’ </a:t>
            </a:r>
            <a:r>
              <a:rPr lang="en-US" i="1" dirty="0" smtClean="0">
                <a:solidFill>
                  <a:schemeClr val="tx1"/>
                </a:solidFill>
              </a:rPr>
              <a:t>department.</a:t>
            </a:r>
          </a:p>
          <a:p>
            <a:pPr marL="365760" indent="0"/>
            <a:r>
              <a:rPr lang="en-US" b="1" dirty="0" smtClean="0">
                <a:solidFill>
                  <a:srgbClr val="0000CC"/>
                </a:solidFill>
              </a:rPr>
              <a:t>SELECT </a:t>
            </a:r>
            <a:r>
              <a:rPr lang="en-US" b="1" dirty="0">
                <a:solidFill>
                  <a:srgbClr val="0000CC"/>
                </a:solidFill>
              </a:rPr>
              <a:t>COUNT </a:t>
            </a:r>
            <a:r>
              <a:rPr lang="en-US" dirty="0">
                <a:solidFill>
                  <a:srgbClr val="0000CC"/>
                </a:solidFill>
              </a:rPr>
              <a:t>(*)</a:t>
            </a:r>
          </a:p>
          <a:p>
            <a:pPr marL="365760" indent="0"/>
            <a:r>
              <a:rPr lang="en-US" b="1" dirty="0">
                <a:solidFill>
                  <a:srgbClr val="0000CC"/>
                </a:solidFill>
              </a:rPr>
              <a:t>FROM </a:t>
            </a:r>
            <a:r>
              <a:rPr lang="en-US" b="1" dirty="0" smtClean="0">
                <a:solidFill>
                  <a:srgbClr val="0000CC"/>
                </a:solidFill>
              </a:rPr>
              <a:t>    </a:t>
            </a:r>
            <a:r>
              <a:rPr lang="en-US" dirty="0" smtClean="0">
                <a:solidFill>
                  <a:srgbClr val="0000CC"/>
                </a:solidFill>
              </a:rPr>
              <a:t>EMPLOYEE</a:t>
            </a:r>
            <a:r>
              <a:rPr lang="en-US" dirty="0">
                <a:solidFill>
                  <a:srgbClr val="0000CC"/>
                </a:solidFill>
              </a:rPr>
              <a:t>, DEPARTMENT</a:t>
            </a:r>
          </a:p>
          <a:p>
            <a:pPr marL="365760" indent="0"/>
            <a:r>
              <a:rPr lang="en-US" b="1" dirty="0">
                <a:solidFill>
                  <a:srgbClr val="0000CC"/>
                </a:solidFill>
              </a:rPr>
              <a:t>WHERE </a:t>
            </a:r>
            <a:r>
              <a:rPr lang="en-US" b="1" dirty="0" smtClean="0">
                <a:solidFill>
                  <a:srgbClr val="0000CC"/>
                </a:solidFill>
              </a:rPr>
              <a:t> </a:t>
            </a:r>
            <a:r>
              <a:rPr lang="en-US" dirty="0" smtClean="0">
                <a:solidFill>
                  <a:srgbClr val="0000CC"/>
                </a:solidFill>
              </a:rPr>
              <a:t>DNO=DNUMBER </a:t>
            </a:r>
            <a:r>
              <a:rPr lang="en-US" b="1" dirty="0">
                <a:solidFill>
                  <a:srgbClr val="0000CC"/>
                </a:solidFill>
              </a:rPr>
              <a:t>AND </a:t>
            </a:r>
            <a:r>
              <a:rPr lang="en-US" dirty="0">
                <a:solidFill>
                  <a:srgbClr val="0000CC"/>
                </a:solidFill>
              </a:rPr>
              <a:t>DNAME=‘Research</a:t>
            </a:r>
            <a:r>
              <a:rPr lang="en-US" dirty="0" smtClean="0">
                <a:solidFill>
                  <a:srgbClr val="0000CC"/>
                </a:solidFill>
              </a:rPr>
              <a:t>’;</a:t>
            </a:r>
          </a:p>
          <a:p>
            <a:pPr marL="365760" indent="0"/>
            <a:endParaRPr lang="en-US" altLang="en-US" dirty="0" smtClean="0">
              <a:solidFill>
                <a:srgbClr val="0000CC"/>
              </a:solidFill>
            </a:endParaRPr>
          </a:p>
          <a:p>
            <a:pPr indent="0" algn="just"/>
            <a:r>
              <a:rPr lang="en-US" altLang="en-US" b="1" dirty="0" smtClean="0">
                <a:solidFill>
                  <a:schemeClr val="tx1"/>
                </a:solidFill>
              </a:rPr>
              <a:t>Q10:</a:t>
            </a:r>
            <a:r>
              <a:rPr lang="en-US" altLang="en-US" dirty="0" smtClean="0">
                <a:solidFill>
                  <a:schemeClr val="tx1"/>
                </a:solidFill>
              </a:rPr>
              <a:t> </a:t>
            </a:r>
            <a:r>
              <a:rPr lang="en-US" i="1" dirty="0">
                <a:solidFill>
                  <a:schemeClr val="tx1"/>
                </a:solidFill>
              </a:rPr>
              <a:t>Find the sum of the salaries of all employees of the ‘Research</a:t>
            </a:r>
            <a:r>
              <a:rPr lang="en-US" i="1" dirty="0" smtClean="0">
                <a:solidFill>
                  <a:schemeClr val="tx1"/>
                </a:solidFill>
              </a:rPr>
              <a:t>’ department</a:t>
            </a:r>
            <a:r>
              <a:rPr lang="en-US" i="1" dirty="0">
                <a:solidFill>
                  <a:schemeClr val="tx1"/>
                </a:solidFill>
              </a:rPr>
              <a:t>, as well as the maximum salary, the minimum salary, and the </a:t>
            </a:r>
            <a:r>
              <a:rPr lang="en-US" i="1" dirty="0" smtClean="0">
                <a:solidFill>
                  <a:schemeClr val="tx1"/>
                </a:solidFill>
              </a:rPr>
              <a:t>average salary </a:t>
            </a:r>
            <a:r>
              <a:rPr lang="en-US" i="1" dirty="0">
                <a:solidFill>
                  <a:schemeClr val="tx1"/>
                </a:solidFill>
              </a:rPr>
              <a:t>in this department</a:t>
            </a:r>
            <a:r>
              <a:rPr lang="en-US" i="1" dirty="0" smtClean="0">
                <a:solidFill>
                  <a:schemeClr val="tx1"/>
                </a:solidFill>
              </a:rPr>
              <a:t>.</a:t>
            </a:r>
          </a:p>
          <a:p>
            <a:pPr indent="0"/>
            <a:endParaRPr lang="en-US" sz="1200" dirty="0"/>
          </a:p>
          <a:p>
            <a:pPr marL="365760" indent="0"/>
            <a:r>
              <a:rPr lang="en-US" sz="2000" b="1" dirty="0">
                <a:solidFill>
                  <a:srgbClr val="0000CC"/>
                </a:solidFill>
              </a:rPr>
              <a:t>SELECT 	SUM </a:t>
            </a:r>
            <a:r>
              <a:rPr lang="en-US" sz="2000" dirty="0">
                <a:solidFill>
                  <a:srgbClr val="0000CC"/>
                </a:solidFill>
              </a:rPr>
              <a:t>(Salary), </a:t>
            </a:r>
            <a:r>
              <a:rPr lang="en-US" sz="2000" b="1" dirty="0">
                <a:solidFill>
                  <a:srgbClr val="0000CC"/>
                </a:solidFill>
              </a:rPr>
              <a:t>MAX </a:t>
            </a:r>
            <a:r>
              <a:rPr lang="en-US" sz="2000" dirty="0">
                <a:solidFill>
                  <a:srgbClr val="0000CC"/>
                </a:solidFill>
              </a:rPr>
              <a:t>(Salary), </a:t>
            </a:r>
          </a:p>
          <a:p>
            <a:pPr marL="365760" indent="0"/>
            <a:r>
              <a:rPr lang="en-US" sz="2000" b="1" dirty="0">
                <a:solidFill>
                  <a:srgbClr val="0000CC"/>
                </a:solidFill>
              </a:rPr>
              <a:t>   		MIN </a:t>
            </a:r>
            <a:r>
              <a:rPr lang="en-US" sz="2000" dirty="0">
                <a:solidFill>
                  <a:srgbClr val="0000CC"/>
                </a:solidFill>
              </a:rPr>
              <a:t>(Salary), </a:t>
            </a:r>
            <a:r>
              <a:rPr lang="en-US" sz="2000" b="1" dirty="0">
                <a:solidFill>
                  <a:srgbClr val="0000CC"/>
                </a:solidFill>
              </a:rPr>
              <a:t>AVG </a:t>
            </a:r>
            <a:r>
              <a:rPr lang="en-US" sz="2000" dirty="0">
                <a:solidFill>
                  <a:srgbClr val="0000CC"/>
                </a:solidFill>
              </a:rPr>
              <a:t>(Salary)</a:t>
            </a:r>
          </a:p>
          <a:p>
            <a:pPr marL="365760" indent="0"/>
            <a:r>
              <a:rPr lang="en-US" sz="2000" b="1" dirty="0">
                <a:solidFill>
                  <a:srgbClr val="0000CC"/>
                </a:solidFill>
              </a:rPr>
              <a:t>FROM 	</a:t>
            </a:r>
            <a:r>
              <a:rPr lang="en-US" sz="2000" dirty="0">
                <a:solidFill>
                  <a:srgbClr val="0000CC"/>
                </a:solidFill>
              </a:rPr>
              <a:t>(EMPLOYEE </a:t>
            </a:r>
            <a:r>
              <a:rPr lang="en-US" sz="2000" b="1" dirty="0">
                <a:solidFill>
                  <a:srgbClr val="0000CC"/>
                </a:solidFill>
              </a:rPr>
              <a:t>JOIN </a:t>
            </a:r>
            <a:r>
              <a:rPr lang="en-US" sz="2000" dirty="0">
                <a:solidFill>
                  <a:srgbClr val="0000CC"/>
                </a:solidFill>
              </a:rPr>
              <a:t>DEPARTMENT </a:t>
            </a:r>
            <a:r>
              <a:rPr lang="en-US" sz="2000" b="1" dirty="0">
                <a:solidFill>
                  <a:srgbClr val="0000CC"/>
                </a:solidFill>
              </a:rPr>
              <a:t>ON </a:t>
            </a:r>
            <a:r>
              <a:rPr lang="en-US" sz="2000" dirty="0" err="1" smtClean="0">
                <a:solidFill>
                  <a:srgbClr val="0000CC"/>
                </a:solidFill>
              </a:rPr>
              <a:t>Dno</a:t>
            </a:r>
            <a:r>
              <a:rPr lang="en-US" sz="2000" dirty="0" smtClean="0">
                <a:solidFill>
                  <a:srgbClr val="0000CC"/>
                </a:solidFill>
              </a:rPr>
              <a:t>=</a:t>
            </a:r>
            <a:r>
              <a:rPr lang="en-US" sz="2000" dirty="0" err="1" smtClean="0">
                <a:solidFill>
                  <a:srgbClr val="0000CC"/>
                </a:solidFill>
              </a:rPr>
              <a:t>Dnumber</a:t>
            </a:r>
            <a:r>
              <a:rPr lang="en-US" sz="2000" dirty="0">
                <a:solidFill>
                  <a:srgbClr val="0000CC"/>
                </a:solidFill>
              </a:rPr>
              <a:t>)</a:t>
            </a:r>
          </a:p>
          <a:p>
            <a:pPr marL="365760" indent="0"/>
            <a:r>
              <a:rPr lang="en-US" sz="2000" b="1" dirty="0">
                <a:solidFill>
                  <a:srgbClr val="0000CC"/>
                </a:solidFill>
              </a:rPr>
              <a:t>WHERE 	</a:t>
            </a:r>
            <a:r>
              <a:rPr lang="en-US" sz="2000" dirty="0" err="1">
                <a:solidFill>
                  <a:srgbClr val="0000CC"/>
                </a:solidFill>
              </a:rPr>
              <a:t>Dname</a:t>
            </a:r>
            <a:r>
              <a:rPr lang="en-US" sz="2000" dirty="0">
                <a:solidFill>
                  <a:srgbClr val="0000CC"/>
                </a:solidFill>
              </a:rPr>
              <a:t>=‘Research’;</a:t>
            </a:r>
            <a:endParaRPr lang="en-US" altLang="en-US" sz="2000" dirty="0">
              <a:solidFill>
                <a:srgbClr val="0000CC"/>
              </a:solidFill>
            </a:endParaRPr>
          </a:p>
        </p:txBody>
      </p:sp>
    </p:spTree>
    <p:extLst>
      <p:ext uri="{BB962C8B-B14F-4D97-AF65-F5344CB8AC3E}">
        <p14:creationId xmlns:p14="http://schemas.microsoft.com/office/powerpoint/2010/main" val="31439572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Company Database Queries…</a:t>
            </a:r>
            <a:endParaRPr lang="en-US" dirty="0"/>
          </a:p>
        </p:txBody>
      </p:sp>
      <p:sp>
        <p:nvSpPr>
          <p:cNvPr id="43011" name="Content Placeholder 2"/>
          <p:cNvSpPr>
            <a:spLocks noGrp="1"/>
          </p:cNvSpPr>
          <p:nvPr>
            <p:ph idx="1"/>
          </p:nvPr>
        </p:nvSpPr>
        <p:spPr>
          <a:xfrm>
            <a:off x="609600" y="1162879"/>
            <a:ext cx="10972800" cy="4963288"/>
          </a:xfrm>
        </p:spPr>
        <p:txBody>
          <a:bodyPr/>
          <a:lstStyle/>
          <a:p>
            <a:pPr indent="0"/>
            <a:r>
              <a:rPr lang="en-US" altLang="en-US" b="1" dirty="0" smtClean="0">
                <a:solidFill>
                  <a:schemeClr val="tx1"/>
                </a:solidFill>
              </a:rPr>
              <a:t>Q11:</a:t>
            </a:r>
            <a:r>
              <a:rPr lang="en-US" altLang="en-US" dirty="0" smtClean="0">
                <a:solidFill>
                  <a:schemeClr val="tx1"/>
                </a:solidFill>
              </a:rPr>
              <a:t> </a:t>
            </a:r>
            <a:r>
              <a:rPr lang="en-US" i="1" dirty="0">
                <a:solidFill>
                  <a:schemeClr val="tx1"/>
                </a:solidFill>
              </a:rPr>
              <a:t>For each department, retrieve the department number, the </a:t>
            </a:r>
            <a:r>
              <a:rPr lang="en-US" i="1" dirty="0" smtClean="0">
                <a:solidFill>
                  <a:schemeClr val="tx1"/>
                </a:solidFill>
              </a:rPr>
              <a:t>number of </a:t>
            </a:r>
            <a:r>
              <a:rPr lang="en-US" i="1" dirty="0">
                <a:solidFill>
                  <a:schemeClr val="tx1"/>
                </a:solidFill>
              </a:rPr>
              <a:t>employees in the department, and their average salary</a:t>
            </a:r>
            <a:r>
              <a:rPr lang="en-US" i="1" dirty="0" smtClean="0">
                <a:solidFill>
                  <a:schemeClr val="tx1"/>
                </a:solidFill>
              </a:rPr>
              <a:t>.</a:t>
            </a:r>
          </a:p>
          <a:p>
            <a:endParaRPr lang="en-US" sz="1400" dirty="0"/>
          </a:p>
          <a:p>
            <a:pPr marL="365760" indent="0"/>
            <a:r>
              <a:rPr lang="en-US" b="1" dirty="0">
                <a:solidFill>
                  <a:srgbClr val="0000CC"/>
                </a:solidFill>
              </a:rPr>
              <a:t>SELECT </a:t>
            </a:r>
            <a:r>
              <a:rPr lang="en-US" dirty="0" err="1">
                <a:solidFill>
                  <a:srgbClr val="0000CC"/>
                </a:solidFill>
              </a:rPr>
              <a:t>Dno</a:t>
            </a:r>
            <a:r>
              <a:rPr lang="en-US" dirty="0">
                <a:solidFill>
                  <a:srgbClr val="0000CC"/>
                </a:solidFill>
              </a:rPr>
              <a:t>, </a:t>
            </a:r>
            <a:r>
              <a:rPr lang="en-US" b="1" dirty="0">
                <a:solidFill>
                  <a:srgbClr val="0000CC"/>
                </a:solidFill>
              </a:rPr>
              <a:t>COUNT </a:t>
            </a:r>
            <a:r>
              <a:rPr lang="en-US" dirty="0">
                <a:solidFill>
                  <a:srgbClr val="0000CC"/>
                </a:solidFill>
              </a:rPr>
              <a:t>(*), </a:t>
            </a:r>
            <a:r>
              <a:rPr lang="en-US" b="1" dirty="0">
                <a:solidFill>
                  <a:srgbClr val="0000CC"/>
                </a:solidFill>
              </a:rPr>
              <a:t>AVG </a:t>
            </a:r>
            <a:r>
              <a:rPr lang="en-US" dirty="0">
                <a:solidFill>
                  <a:srgbClr val="0000CC"/>
                </a:solidFill>
              </a:rPr>
              <a:t>(Salary)</a:t>
            </a:r>
          </a:p>
          <a:p>
            <a:pPr marL="365760" indent="0"/>
            <a:r>
              <a:rPr lang="en-US" b="1" dirty="0">
                <a:solidFill>
                  <a:srgbClr val="0000CC"/>
                </a:solidFill>
              </a:rPr>
              <a:t>FROM </a:t>
            </a:r>
            <a:r>
              <a:rPr lang="en-US" b="1" dirty="0" smtClean="0">
                <a:solidFill>
                  <a:srgbClr val="0000CC"/>
                </a:solidFill>
              </a:rPr>
              <a:t>   </a:t>
            </a:r>
            <a:r>
              <a:rPr lang="en-US" dirty="0" smtClean="0">
                <a:solidFill>
                  <a:srgbClr val="0000CC"/>
                </a:solidFill>
              </a:rPr>
              <a:t>EMPLOYEE</a:t>
            </a:r>
            <a:endParaRPr lang="en-US" dirty="0">
              <a:solidFill>
                <a:srgbClr val="0000CC"/>
              </a:solidFill>
            </a:endParaRPr>
          </a:p>
          <a:p>
            <a:pPr marL="365760" indent="0"/>
            <a:r>
              <a:rPr lang="en-US" b="1" dirty="0">
                <a:solidFill>
                  <a:srgbClr val="0000CC"/>
                </a:solidFill>
              </a:rPr>
              <a:t>GROUP BY </a:t>
            </a:r>
            <a:r>
              <a:rPr lang="en-US" dirty="0" err="1">
                <a:solidFill>
                  <a:srgbClr val="0000CC"/>
                </a:solidFill>
              </a:rPr>
              <a:t>Dno</a:t>
            </a:r>
            <a:r>
              <a:rPr lang="en-US" dirty="0">
                <a:solidFill>
                  <a:srgbClr val="0000CC"/>
                </a:solidFill>
              </a:rPr>
              <a:t>;</a:t>
            </a:r>
            <a:endParaRPr lang="en-US" altLang="en-US" dirty="0" smtClean="0">
              <a:solidFill>
                <a:srgbClr val="0000CC"/>
              </a:solidFill>
            </a:endParaRPr>
          </a:p>
          <a:p>
            <a:endParaRPr lang="en-US" altLang="en-US" dirty="0" smtClean="0"/>
          </a:p>
          <a:p>
            <a:endParaRPr lang="en-US" altLang="en-US" dirty="0" smtClean="0"/>
          </a:p>
          <a:p>
            <a:endParaRPr lang="en-US" altLang="en-US" dirty="0" smtClean="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106" y="3450535"/>
            <a:ext cx="6993263" cy="2400300"/>
          </a:xfrm>
          <a:prstGeom prst="rect">
            <a:avLst/>
          </a:prstGeom>
        </p:spPr>
      </p:pic>
    </p:spTree>
    <p:extLst>
      <p:ext uri="{BB962C8B-B14F-4D97-AF65-F5344CB8AC3E}">
        <p14:creationId xmlns:p14="http://schemas.microsoft.com/office/powerpoint/2010/main" val="1535765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Company Database Queries…</a:t>
            </a:r>
            <a:endParaRPr lang="en-US" dirty="0"/>
          </a:p>
        </p:txBody>
      </p:sp>
      <p:sp>
        <p:nvSpPr>
          <p:cNvPr id="7" name="Rectangle 6"/>
          <p:cNvSpPr/>
          <p:nvPr/>
        </p:nvSpPr>
        <p:spPr>
          <a:xfrm>
            <a:off x="5565775" y="4828222"/>
            <a:ext cx="4572000" cy="369332"/>
          </a:xfrm>
          <a:prstGeom prst="rect">
            <a:avLst/>
          </a:prstGeom>
        </p:spPr>
        <p:txBody>
          <a:bodyPr>
            <a:spAutoFit/>
          </a:bodyPr>
          <a:lstStyle/>
          <a:p>
            <a:endParaRPr lang="en-US" dirty="0"/>
          </a:p>
        </p:txBody>
      </p:sp>
      <p:sp>
        <p:nvSpPr>
          <p:cNvPr id="8" name="Content Placeholder 7"/>
          <p:cNvSpPr>
            <a:spLocks noGrp="1"/>
          </p:cNvSpPr>
          <p:nvPr>
            <p:ph idx="1"/>
          </p:nvPr>
        </p:nvSpPr>
        <p:spPr>
          <a:xfrm>
            <a:off x="1123122" y="1192696"/>
            <a:ext cx="9335328" cy="5112854"/>
          </a:xfrm>
        </p:spPr>
        <p:txBody>
          <a:bodyPr/>
          <a:lstStyle/>
          <a:p>
            <a:pPr indent="0" algn="just"/>
            <a:r>
              <a:rPr lang="en-US" b="1" dirty="0" smtClean="0">
                <a:solidFill>
                  <a:schemeClr val="tx1"/>
                </a:solidFill>
                <a:latin typeface="Minion-Regular"/>
              </a:rPr>
              <a:t>Q12:</a:t>
            </a:r>
            <a:r>
              <a:rPr lang="en-US" dirty="0" smtClean="0">
                <a:solidFill>
                  <a:schemeClr val="tx1"/>
                </a:solidFill>
                <a:latin typeface="Minion-Regular"/>
              </a:rPr>
              <a:t> </a:t>
            </a:r>
            <a:r>
              <a:rPr lang="en-US" i="1" dirty="0" smtClean="0">
                <a:solidFill>
                  <a:schemeClr val="tx1"/>
                </a:solidFill>
                <a:latin typeface="Minion-Regular"/>
              </a:rPr>
              <a:t>For </a:t>
            </a:r>
            <a:r>
              <a:rPr lang="en-US" i="1" dirty="0">
                <a:solidFill>
                  <a:schemeClr val="tx1"/>
                </a:solidFill>
                <a:latin typeface="Minion-Regular"/>
              </a:rPr>
              <a:t>each project </a:t>
            </a:r>
            <a:r>
              <a:rPr lang="en-US" i="1" dirty="0">
                <a:solidFill>
                  <a:schemeClr val="tx1"/>
                </a:solidFill>
                <a:latin typeface="Minion-Italic"/>
              </a:rPr>
              <a:t>on which more than two employees work, </a:t>
            </a:r>
            <a:r>
              <a:rPr lang="en-US" i="1" dirty="0" smtClean="0">
                <a:solidFill>
                  <a:schemeClr val="tx1"/>
                </a:solidFill>
                <a:latin typeface="Minion-Regular"/>
              </a:rPr>
              <a:t>retrieve the </a:t>
            </a:r>
            <a:r>
              <a:rPr lang="en-US" i="1" dirty="0">
                <a:solidFill>
                  <a:schemeClr val="tx1"/>
                </a:solidFill>
                <a:latin typeface="Minion-Regular"/>
              </a:rPr>
              <a:t>project number, the project name, and the number of employees who </a:t>
            </a:r>
            <a:r>
              <a:rPr lang="en-US" i="1" dirty="0" smtClean="0">
                <a:solidFill>
                  <a:schemeClr val="tx1"/>
                </a:solidFill>
                <a:latin typeface="Minion-Regular"/>
              </a:rPr>
              <a:t>work on </a:t>
            </a:r>
            <a:r>
              <a:rPr lang="en-US" i="1" dirty="0">
                <a:solidFill>
                  <a:schemeClr val="tx1"/>
                </a:solidFill>
                <a:latin typeface="Minion-Regular"/>
              </a:rPr>
              <a:t>the project</a:t>
            </a:r>
            <a:r>
              <a:rPr lang="en-US" i="1" dirty="0" smtClean="0">
                <a:solidFill>
                  <a:schemeClr val="tx1"/>
                </a:solidFill>
                <a:latin typeface="Minion-Regular"/>
              </a:rPr>
              <a:t>.</a:t>
            </a:r>
          </a:p>
          <a:p>
            <a:endParaRPr lang="en-US" dirty="0">
              <a:solidFill>
                <a:schemeClr val="tx1"/>
              </a:solidFill>
            </a:endParaRPr>
          </a:p>
          <a:p>
            <a:pPr marL="365760" indent="0"/>
            <a:r>
              <a:rPr lang="en-US" b="1" dirty="0">
                <a:solidFill>
                  <a:srgbClr val="0000CC"/>
                </a:solidFill>
              </a:rPr>
              <a:t>SELECT </a:t>
            </a:r>
            <a:r>
              <a:rPr lang="en-US" b="1" dirty="0" smtClean="0">
                <a:solidFill>
                  <a:srgbClr val="0000CC"/>
                </a:solidFill>
              </a:rPr>
              <a:t>	 </a:t>
            </a:r>
            <a:r>
              <a:rPr lang="en-US" dirty="0" err="1" smtClean="0">
                <a:solidFill>
                  <a:srgbClr val="0000CC"/>
                </a:solidFill>
              </a:rPr>
              <a:t>Pnumber</a:t>
            </a:r>
            <a:r>
              <a:rPr lang="en-US" dirty="0">
                <a:solidFill>
                  <a:srgbClr val="0000CC"/>
                </a:solidFill>
              </a:rPr>
              <a:t>, </a:t>
            </a:r>
            <a:r>
              <a:rPr lang="en-US" dirty="0" err="1">
                <a:solidFill>
                  <a:srgbClr val="0000CC"/>
                </a:solidFill>
              </a:rPr>
              <a:t>Pname</a:t>
            </a:r>
            <a:r>
              <a:rPr lang="en-US" dirty="0">
                <a:solidFill>
                  <a:srgbClr val="0000CC"/>
                </a:solidFill>
              </a:rPr>
              <a:t>, </a:t>
            </a:r>
            <a:r>
              <a:rPr lang="en-US" b="1" dirty="0">
                <a:solidFill>
                  <a:srgbClr val="0000CC"/>
                </a:solidFill>
              </a:rPr>
              <a:t>COUNT </a:t>
            </a:r>
            <a:r>
              <a:rPr lang="en-US" dirty="0">
                <a:solidFill>
                  <a:srgbClr val="0000CC"/>
                </a:solidFill>
              </a:rPr>
              <a:t>(*)</a:t>
            </a:r>
          </a:p>
          <a:p>
            <a:pPr marL="365760" indent="0"/>
            <a:r>
              <a:rPr lang="en-US" b="1" dirty="0">
                <a:solidFill>
                  <a:srgbClr val="0000CC"/>
                </a:solidFill>
              </a:rPr>
              <a:t>FROM </a:t>
            </a:r>
            <a:r>
              <a:rPr lang="en-US" b="1" dirty="0" smtClean="0">
                <a:solidFill>
                  <a:srgbClr val="0000CC"/>
                </a:solidFill>
              </a:rPr>
              <a:t>   	 </a:t>
            </a:r>
            <a:r>
              <a:rPr lang="en-US" dirty="0" smtClean="0">
                <a:solidFill>
                  <a:srgbClr val="0000CC"/>
                </a:solidFill>
              </a:rPr>
              <a:t>PROJECT</a:t>
            </a:r>
            <a:r>
              <a:rPr lang="en-US" dirty="0">
                <a:solidFill>
                  <a:srgbClr val="0000CC"/>
                </a:solidFill>
              </a:rPr>
              <a:t>, WORKS_ON</a:t>
            </a:r>
          </a:p>
          <a:p>
            <a:pPr marL="365760" indent="0"/>
            <a:r>
              <a:rPr lang="en-US" b="1" dirty="0">
                <a:solidFill>
                  <a:srgbClr val="0000CC"/>
                </a:solidFill>
              </a:rPr>
              <a:t>WHERE </a:t>
            </a:r>
            <a:r>
              <a:rPr lang="en-US" b="1" dirty="0" smtClean="0">
                <a:solidFill>
                  <a:srgbClr val="0000CC"/>
                </a:solidFill>
              </a:rPr>
              <a:t>	 </a:t>
            </a:r>
            <a:r>
              <a:rPr lang="en-US" dirty="0" err="1" smtClean="0">
                <a:solidFill>
                  <a:srgbClr val="0000CC"/>
                </a:solidFill>
              </a:rPr>
              <a:t>Pnumber</a:t>
            </a:r>
            <a:r>
              <a:rPr lang="en-US" dirty="0" smtClean="0">
                <a:solidFill>
                  <a:srgbClr val="0000CC"/>
                </a:solidFill>
              </a:rPr>
              <a:t>=</a:t>
            </a:r>
            <a:r>
              <a:rPr lang="en-US" dirty="0" err="1" smtClean="0">
                <a:solidFill>
                  <a:srgbClr val="0000CC"/>
                </a:solidFill>
              </a:rPr>
              <a:t>Pno</a:t>
            </a:r>
            <a:endParaRPr lang="en-US" dirty="0">
              <a:solidFill>
                <a:srgbClr val="0000CC"/>
              </a:solidFill>
            </a:endParaRPr>
          </a:p>
          <a:p>
            <a:pPr marL="365760" indent="0"/>
            <a:r>
              <a:rPr lang="en-US" b="1" dirty="0">
                <a:solidFill>
                  <a:srgbClr val="0000CC"/>
                </a:solidFill>
              </a:rPr>
              <a:t>GROUP BY </a:t>
            </a:r>
            <a:r>
              <a:rPr lang="en-US" dirty="0" err="1">
                <a:solidFill>
                  <a:srgbClr val="0000CC"/>
                </a:solidFill>
              </a:rPr>
              <a:t>Pnumber</a:t>
            </a:r>
            <a:r>
              <a:rPr lang="en-US" dirty="0">
                <a:solidFill>
                  <a:srgbClr val="0000CC"/>
                </a:solidFill>
              </a:rPr>
              <a:t>, </a:t>
            </a:r>
            <a:r>
              <a:rPr lang="en-US" dirty="0" err="1">
                <a:solidFill>
                  <a:srgbClr val="0000CC"/>
                </a:solidFill>
              </a:rPr>
              <a:t>Pname</a:t>
            </a:r>
            <a:endParaRPr lang="en-US" dirty="0">
              <a:solidFill>
                <a:srgbClr val="0000CC"/>
              </a:solidFill>
            </a:endParaRPr>
          </a:p>
          <a:p>
            <a:pPr marL="365760" indent="0"/>
            <a:r>
              <a:rPr lang="en-US" b="1" dirty="0">
                <a:solidFill>
                  <a:srgbClr val="0000CC"/>
                </a:solidFill>
              </a:rPr>
              <a:t>HAVING COUNT </a:t>
            </a:r>
            <a:r>
              <a:rPr lang="en-US" dirty="0">
                <a:solidFill>
                  <a:srgbClr val="0000CC"/>
                </a:solidFill>
              </a:rPr>
              <a:t>(*) &gt; 2;</a:t>
            </a:r>
          </a:p>
        </p:txBody>
      </p:sp>
    </p:spTree>
    <p:extLst>
      <p:ext uri="{BB962C8B-B14F-4D97-AF65-F5344CB8AC3E}">
        <p14:creationId xmlns:p14="http://schemas.microsoft.com/office/powerpoint/2010/main" val="28637373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Company Database Queries…</a:t>
            </a:r>
            <a:endParaRPr lang="en-US" dirty="0"/>
          </a:p>
        </p:txBody>
      </p:sp>
      <p:sp>
        <p:nvSpPr>
          <p:cNvPr id="3" name="Content Placeholder 2"/>
          <p:cNvSpPr>
            <a:spLocks noGrp="1"/>
          </p:cNvSpPr>
          <p:nvPr>
            <p:ph idx="1"/>
          </p:nvPr>
        </p:nvSpPr>
        <p:spPr>
          <a:xfrm>
            <a:off x="609600" y="1192697"/>
            <a:ext cx="10972800" cy="4933470"/>
          </a:xfrm>
        </p:spPr>
        <p:txBody>
          <a:bodyPr/>
          <a:lstStyle/>
          <a:p>
            <a:pPr indent="0" algn="just"/>
            <a:r>
              <a:rPr lang="en-US" b="1" dirty="0" smtClean="0">
                <a:solidFill>
                  <a:schemeClr val="tx1"/>
                </a:solidFill>
              </a:rPr>
              <a:t>Q13:</a:t>
            </a:r>
            <a:r>
              <a:rPr lang="en-US" dirty="0" smtClean="0">
                <a:solidFill>
                  <a:schemeClr val="tx1"/>
                </a:solidFill>
              </a:rPr>
              <a:t> </a:t>
            </a:r>
            <a:r>
              <a:rPr lang="en-US" i="1" dirty="0" smtClean="0">
                <a:solidFill>
                  <a:schemeClr val="tx1"/>
                </a:solidFill>
              </a:rPr>
              <a:t>For </a:t>
            </a:r>
            <a:r>
              <a:rPr lang="en-US" i="1" dirty="0">
                <a:solidFill>
                  <a:schemeClr val="tx1"/>
                </a:solidFill>
              </a:rPr>
              <a:t>each department that has more than five employees, </a:t>
            </a:r>
            <a:r>
              <a:rPr lang="en-US" i="1" dirty="0" smtClean="0">
                <a:solidFill>
                  <a:schemeClr val="tx1"/>
                </a:solidFill>
              </a:rPr>
              <a:t>retrieve the </a:t>
            </a:r>
            <a:r>
              <a:rPr lang="en-US" i="1" dirty="0">
                <a:solidFill>
                  <a:schemeClr val="tx1"/>
                </a:solidFill>
              </a:rPr>
              <a:t>department number and </a:t>
            </a:r>
            <a:r>
              <a:rPr lang="en-US" i="1" dirty="0" smtClean="0">
                <a:solidFill>
                  <a:schemeClr val="tx1"/>
                </a:solidFill>
              </a:rPr>
              <a:t>the number </a:t>
            </a:r>
            <a:r>
              <a:rPr lang="en-US" i="1" dirty="0">
                <a:solidFill>
                  <a:schemeClr val="tx1"/>
                </a:solidFill>
              </a:rPr>
              <a:t>of its employees who are </a:t>
            </a:r>
            <a:r>
              <a:rPr lang="en-US" i="1" dirty="0" smtClean="0">
                <a:solidFill>
                  <a:schemeClr val="tx1"/>
                </a:solidFill>
              </a:rPr>
              <a:t>making more </a:t>
            </a:r>
            <a:r>
              <a:rPr lang="en-US" i="1" dirty="0">
                <a:solidFill>
                  <a:schemeClr val="tx1"/>
                </a:solidFill>
              </a:rPr>
              <a:t>than $40,000</a:t>
            </a:r>
            <a:r>
              <a:rPr lang="en-US" i="1" dirty="0" smtClean="0">
                <a:solidFill>
                  <a:schemeClr val="tx1"/>
                </a:solidFill>
              </a:rPr>
              <a:t>.</a:t>
            </a:r>
          </a:p>
          <a:p>
            <a:endParaRPr lang="en-US" dirty="0"/>
          </a:p>
          <a:p>
            <a:pPr marL="365760" indent="0"/>
            <a:r>
              <a:rPr lang="en-US" b="1" dirty="0">
                <a:solidFill>
                  <a:srgbClr val="0000CC"/>
                </a:solidFill>
              </a:rPr>
              <a:t>SELECT </a:t>
            </a:r>
            <a:r>
              <a:rPr lang="en-US" dirty="0" err="1">
                <a:solidFill>
                  <a:srgbClr val="0000CC"/>
                </a:solidFill>
              </a:rPr>
              <a:t>Dnumber</a:t>
            </a:r>
            <a:r>
              <a:rPr lang="en-US" dirty="0">
                <a:solidFill>
                  <a:srgbClr val="0000CC"/>
                </a:solidFill>
              </a:rPr>
              <a:t>, </a:t>
            </a:r>
            <a:r>
              <a:rPr lang="en-US" b="1" dirty="0">
                <a:solidFill>
                  <a:srgbClr val="0000CC"/>
                </a:solidFill>
              </a:rPr>
              <a:t>COUNT </a:t>
            </a:r>
            <a:r>
              <a:rPr lang="en-US" dirty="0">
                <a:solidFill>
                  <a:srgbClr val="0000CC"/>
                </a:solidFill>
              </a:rPr>
              <a:t>(*)</a:t>
            </a:r>
          </a:p>
          <a:p>
            <a:pPr marL="365760" indent="0"/>
            <a:r>
              <a:rPr lang="en-US" b="1" dirty="0">
                <a:solidFill>
                  <a:srgbClr val="0000CC"/>
                </a:solidFill>
              </a:rPr>
              <a:t>FROM </a:t>
            </a:r>
            <a:r>
              <a:rPr lang="en-US" b="1" dirty="0" smtClean="0">
                <a:solidFill>
                  <a:srgbClr val="0000CC"/>
                </a:solidFill>
              </a:rPr>
              <a:t>   </a:t>
            </a:r>
            <a:r>
              <a:rPr lang="en-US" dirty="0" smtClean="0">
                <a:solidFill>
                  <a:srgbClr val="0000CC"/>
                </a:solidFill>
              </a:rPr>
              <a:t>DEPARTMENT</a:t>
            </a:r>
            <a:r>
              <a:rPr lang="en-US" dirty="0">
                <a:solidFill>
                  <a:srgbClr val="0000CC"/>
                </a:solidFill>
              </a:rPr>
              <a:t>, EMPLOYEE</a:t>
            </a:r>
          </a:p>
          <a:p>
            <a:pPr marL="365760" indent="0"/>
            <a:r>
              <a:rPr lang="en-US" b="1" dirty="0">
                <a:solidFill>
                  <a:srgbClr val="0000CC"/>
                </a:solidFill>
              </a:rPr>
              <a:t>WHERE </a:t>
            </a:r>
            <a:r>
              <a:rPr lang="en-US" dirty="0" err="1" smtClean="0">
                <a:solidFill>
                  <a:srgbClr val="0000CC"/>
                </a:solidFill>
              </a:rPr>
              <a:t>Dnumber</a:t>
            </a:r>
            <a:r>
              <a:rPr lang="en-US" dirty="0" smtClean="0">
                <a:solidFill>
                  <a:srgbClr val="0000CC"/>
                </a:solidFill>
              </a:rPr>
              <a:t> = </a:t>
            </a:r>
            <a:r>
              <a:rPr lang="en-US" dirty="0" err="1" smtClean="0">
                <a:solidFill>
                  <a:srgbClr val="0000CC"/>
                </a:solidFill>
              </a:rPr>
              <a:t>Dno</a:t>
            </a:r>
            <a:r>
              <a:rPr lang="en-US" dirty="0" smtClean="0">
                <a:solidFill>
                  <a:srgbClr val="0000CC"/>
                </a:solidFill>
              </a:rPr>
              <a:t> </a:t>
            </a:r>
            <a:r>
              <a:rPr lang="en-US" b="1" dirty="0">
                <a:solidFill>
                  <a:srgbClr val="0000CC"/>
                </a:solidFill>
              </a:rPr>
              <a:t>AND </a:t>
            </a:r>
            <a:r>
              <a:rPr lang="en-US" dirty="0" smtClean="0">
                <a:solidFill>
                  <a:srgbClr val="0000CC"/>
                </a:solidFill>
              </a:rPr>
              <a:t>Salary &gt; 40000 </a:t>
            </a:r>
            <a:r>
              <a:rPr lang="en-US" b="1" dirty="0">
                <a:solidFill>
                  <a:srgbClr val="0000CC"/>
                </a:solidFill>
              </a:rPr>
              <a:t>AND</a:t>
            </a:r>
          </a:p>
          <a:p>
            <a:pPr marL="365760" indent="0"/>
            <a:r>
              <a:rPr lang="en-US" dirty="0" smtClean="0">
                <a:solidFill>
                  <a:srgbClr val="0000CC"/>
                </a:solidFill>
              </a:rPr>
              <a:t>		( </a:t>
            </a:r>
            <a:r>
              <a:rPr lang="en-US" b="1" dirty="0">
                <a:solidFill>
                  <a:srgbClr val="0000CC"/>
                </a:solidFill>
              </a:rPr>
              <a:t>SELECT </a:t>
            </a:r>
            <a:r>
              <a:rPr lang="en-US" b="1" dirty="0" smtClean="0">
                <a:solidFill>
                  <a:srgbClr val="0000CC"/>
                </a:solidFill>
              </a:rPr>
              <a:t>	</a:t>
            </a:r>
            <a:r>
              <a:rPr lang="en-US" dirty="0" err="1" smtClean="0">
                <a:solidFill>
                  <a:srgbClr val="0000CC"/>
                </a:solidFill>
              </a:rPr>
              <a:t>Dno</a:t>
            </a:r>
            <a:endParaRPr lang="en-US" dirty="0">
              <a:solidFill>
                <a:srgbClr val="0000CC"/>
              </a:solidFill>
            </a:endParaRPr>
          </a:p>
          <a:p>
            <a:pPr marL="365760" indent="0"/>
            <a:r>
              <a:rPr lang="en-US" b="1" dirty="0" smtClean="0">
                <a:solidFill>
                  <a:srgbClr val="0000CC"/>
                </a:solidFill>
              </a:rPr>
              <a:t>		  FROM 	</a:t>
            </a:r>
            <a:r>
              <a:rPr lang="en-US" dirty="0" smtClean="0">
                <a:solidFill>
                  <a:srgbClr val="0000CC"/>
                </a:solidFill>
              </a:rPr>
              <a:t>EMPLOYEE</a:t>
            </a:r>
            <a:endParaRPr lang="en-US" dirty="0">
              <a:solidFill>
                <a:srgbClr val="0000CC"/>
              </a:solidFill>
            </a:endParaRPr>
          </a:p>
          <a:p>
            <a:pPr marL="365760" indent="0"/>
            <a:r>
              <a:rPr lang="en-US" b="1" dirty="0" smtClean="0">
                <a:solidFill>
                  <a:srgbClr val="0000CC"/>
                </a:solidFill>
              </a:rPr>
              <a:t>		  GROUP </a:t>
            </a:r>
            <a:r>
              <a:rPr lang="en-US" b="1" dirty="0">
                <a:solidFill>
                  <a:srgbClr val="0000CC"/>
                </a:solidFill>
              </a:rPr>
              <a:t>BY </a:t>
            </a:r>
            <a:r>
              <a:rPr lang="en-US" b="1" dirty="0" smtClean="0">
                <a:solidFill>
                  <a:srgbClr val="0000CC"/>
                </a:solidFill>
              </a:rPr>
              <a:t>	</a:t>
            </a:r>
            <a:r>
              <a:rPr lang="en-US" dirty="0" err="1" smtClean="0">
                <a:solidFill>
                  <a:srgbClr val="0000CC"/>
                </a:solidFill>
              </a:rPr>
              <a:t>Dno</a:t>
            </a:r>
            <a:endParaRPr lang="en-US" dirty="0">
              <a:solidFill>
                <a:srgbClr val="0000CC"/>
              </a:solidFill>
            </a:endParaRPr>
          </a:p>
          <a:p>
            <a:pPr marL="365760" indent="0"/>
            <a:r>
              <a:rPr lang="en-US" b="1" dirty="0" smtClean="0">
                <a:solidFill>
                  <a:srgbClr val="0000CC"/>
                </a:solidFill>
              </a:rPr>
              <a:t>		  HAVING </a:t>
            </a:r>
            <a:r>
              <a:rPr lang="en-US" b="1" dirty="0">
                <a:solidFill>
                  <a:srgbClr val="0000CC"/>
                </a:solidFill>
              </a:rPr>
              <a:t>COUNT </a:t>
            </a:r>
            <a:r>
              <a:rPr lang="en-US" dirty="0">
                <a:solidFill>
                  <a:srgbClr val="0000CC"/>
                </a:solidFill>
              </a:rPr>
              <a:t>(*) &gt; 5</a:t>
            </a:r>
            <a:r>
              <a:rPr lang="en-US" dirty="0" smtClean="0">
                <a:solidFill>
                  <a:srgbClr val="0000CC"/>
                </a:solidFill>
              </a:rPr>
              <a:t>);</a:t>
            </a:r>
            <a:endParaRPr lang="en-US" dirty="0">
              <a:solidFill>
                <a:srgbClr val="0000CC"/>
              </a:solidFill>
            </a:endParaRPr>
          </a:p>
        </p:txBody>
      </p:sp>
    </p:spTree>
    <p:extLst>
      <p:ext uri="{BB962C8B-B14F-4D97-AF65-F5344CB8AC3E}">
        <p14:creationId xmlns:p14="http://schemas.microsoft.com/office/powerpoint/2010/main" val="32735246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794559" y="1963256"/>
            <a:ext cx="5821680" cy="1292088"/>
          </a:xfrm>
        </p:spPr>
        <p:txBody>
          <a:bodyPr/>
          <a:lstStyle/>
          <a:p>
            <a:r>
              <a:rPr lang="en-US" dirty="0" smtClean="0">
                <a:solidFill>
                  <a:srgbClr val="0000CC"/>
                </a:solidFill>
              </a:rPr>
              <a:t>Examples from  </a:t>
            </a:r>
            <a:br>
              <a:rPr lang="en-US" dirty="0" smtClean="0">
                <a:solidFill>
                  <a:srgbClr val="0000CC"/>
                </a:solidFill>
              </a:rPr>
            </a:br>
            <a:r>
              <a:rPr lang="en-US" dirty="0" smtClean="0">
                <a:solidFill>
                  <a:srgbClr val="0000CC"/>
                </a:solidFill>
              </a:rPr>
              <a:t>Raghu </a:t>
            </a:r>
            <a:r>
              <a:rPr lang="en-US" dirty="0" err="1" smtClean="0">
                <a:solidFill>
                  <a:srgbClr val="0000CC"/>
                </a:solidFill>
              </a:rPr>
              <a:t>Ramakrishnan</a:t>
            </a:r>
            <a:endParaRPr lang="en-US" dirty="0">
              <a:solidFill>
                <a:srgbClr val="0000CC"/>
              </a:solidFill>
            </a:endParaRPr>
          </a:p>
        </p:txBody>
      </p:sp>
      <p:sp>
        <p:nvSpPr>
          <p:cNvPr id="7" name="Subtitle 6"/>
          <p:cNvSpPr>
            <a:spLocks noGrp="1"/>
          </p:cNvSpPr>
          <p:nvPr>
            <p:ph type="subTitle" idx="1"/>
          </p:nvPr>
        </p:nvSpPr>
        <p:spPr>
          <a:xfrm>
            <a:off x="2727960" y="497513"/>
            <a:ext cx="9069788" cy="1752600"/>
          </a:xfrm>
        </p:spPr>
        <p:txBody>
          <a:bodyPr/>
          <a:lstStyle/>
          <a:p>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52" y="1095394"/>
            <a:ext cx="3638737" cy="4737343"/>
          </a:xfrm>
          <a:prstGeom prst="rect">
            <a:avLst/>
          </a:prstGeom>
        </p:spPr>
      </p:pic>
      <p:sp>
        <p:nvSpPr>
          <p:cNvPr id="9" name="Rectangle 8"/>
          <p:cNvSpPr/>
          <p:nvPr/>
        </p:nvSpPr>
        <p:spPr>
          <a:xfrm>
            <a:off x="3582725" y="3692419"/>
            <a:ext cx="7528560" cy="1015663"/>
          </a:xfrm>
          <a:prstGeom prst="rect">
            <a:avLst/>
          </a:prstGeom>
          <a:solidFill>
            <a:schemeClr val="accent1">
              <a:lumMod val="40000"/>
              <a:lumOff val="60000"/>
            </a:schemeClr>
          </a:solidFill>
        </p:spPr>
        <p:txBody>
          <a:bodyPr wrap="square">
            <a:spAutoFit/>
          </a:bodyPr>
          <a:lstStyle/>
          <a:p>
            <a:r>
              <a:rPr lang="en-US" sz="2000" b="1" dirty="0">
                <a:latin typeface="Sitka Subheading" panose="02000505000000020004" pitchFamily="2" charset="0"/>
              </a:rPr>
              <a:t>Sailors(</a:t>
            </a:r>
            <a:r>
              <a:rPr lang="en-US" sz="2000" b="1" u="sng" dirty="0" err="1">
                <a:latin typeface="Sitka Subheading" panose="02000505000000020004" pitchFamily="2" charset="0"/>
              </a:rPr>
              <a:t>sid</a:t>
            </a:r>
            <a:r>
              <a:rPr lang="en-US" sz="2000" b="1" dirty="0">
                <a:latin typeface="Sitka Subheading" panose="02000505000000020004" pitchFamily="2" charset="0"/>
              </a:rPr>
              <a:t>: integer, </a:t>
            </a:r>
            <a:r>
              <a:rPr lang="en-US" sz="2000" b="1" dirty="0" err="1">
                <a:latin typeface="Sitka Subheading" panose="02000505000000020004" pitchFamily="2" charset="0"/>
              </a:rPr>
              <a:t>sname</a:t>
            </a:r>
            <a:r>
              <a:rPr lang="en-US" sz="2000" b="1" dirty="0">
                <a:latin typeface="Sitka Subheading" panose="02000505000000020004" pitchFamily="2" charset="0"/>
              </a:rPr>
              <a:t>: string, rating: integer, age: real)</a:t>
            </a:r>
          </a:p>
          <a:p>
            <a:r>
              <a:rPr lang="en-US" sz="2000" b="1" dirty="0">
                <a:latin typeface="Sitka Subheading" panose="02000505000000020004" pitchFamily="2" charset="0"/>
              </a:rPr>
              <a:t>Boats(</a:t>
            </a:r>
            <a:r>
              <a:rPr lang="en-US" sz="2000" b="1" u="sng" dirty="0">
                <a:latin typeface="Sitka Subheading" panose="02000505000000020004" pitchFamily="2" charset="0"/>
              </a:rPr>
              <a:t>bid</a:t>
            </a:r>
            <a:r>
              <a:rPr lang="en-US" sz="2000" b="1" dirty="0">
                <a:latin typeface="Sitka Subheading" panose="02000505000000020004" pitchFamily="2" charset="0"/>
              </a:rPr>
              <a:t>: integer, </a:t>
            </a:r>
            <a:r>
              <a:rPr lang="en-US" sz="2000" b="1" dirty="0" err="1">
                <a:latin typeface="Sitka Subheading" panose="02000505000000020004" pitchFamily="2" charset="0"/>
              </a:rPr>
              <a:t>bname</a:t>
            </a:r>
            <a:r>
              <a:rPr lang="en-US" sz="2000" b="1" dirty="0">
                <a:latin typeface="Sitka Subheading" panose="02000505000000020004" pitchFamily="2" charset="0"/>
              </a:rPr>
              <a:t>: string, color: string)</a:t>
            </a:r>
          </a:p>
          <a:p>
            <a:r>
              <a:rPr lang="en-US" sz="2000" b="1" dirty="0">
                <a:latin typeface="Sitka Subheading" panose="02000505000000020004" pitchFamily="2" charset="0"/>
              </a:rPr>
              <a:t>Reserves(</a:t>
            </a:r>
            <a:r>
              <a:rPr lang="en-US" sz="2000" b="1" u="sng" dirty="0" err="1">
                <a:latin typeface="Sitka Subheading" panose="02000505000000020004" pitchFamily="2" charset="0"/>
              </a:rPr>
              <a:t>sid</a:t>
            </a:r>
            <a:r>
              <a:rPr lang="en-US" sz="2000" b="1" dirty="0">
                <a:latin typeface="Sitka Subheading" panose="02000505000000020004" pitchFamily="2" charset="0"/>
              </a:rPr>
              <a:t>: integer, </a:t>
            </a:r>
            <a:r>
              <a:rPr lang="en-US" sz="2000" b="1" u="sng" dirty="0">
                <a:latin typeface="Sitka Subheading" panose="02000505000000020004" pitchFamily="2" charset="0"/>
              </a:rPr>
              <a:t>bid</a:t>
            </a:r>
            <a:r>
              <a:rPr lang="en-US" sz="2000" b="1" dirty="0">
                <a:latin typeface="Sitka Subheading" panose="02000505000000020004" pitchFamily="2" charset="0"/>
              </a:rPr>
              <a:t>: integer, </a:t>
            </a:r>
            <a:r>
              <a:rPr lang="en-US" sz="2000" b="1" u="sng" dirty="0">
                <a:latin typeface="Sitka Subheading" panose="02000505000000020004" pitchFamily="2" charset="0"/>
              </a:rPr>
              <a:t>day</a:t>
            </a:r>
            <a:r>
              <a:rPr lang="en-US" sz="2000" b="1" dirty="0">
                <a:latin typeface="Sitka Subheading" panose="02000505000000020004" pitchFamily="2" charset="0"/>
              </a:rPr>
              <a:t>: date)</a:t>
            </a:r>
          </a:p>
        </p:txBody>
      </p:sp>
    </p:spTree>
    <p:extLst>
      <p:ext uri="{BB962C8B-B14F-4D97-AF65-F5344CB8AC3E}">
        <p14:creationId xmlns:p14="http://schemas.microsoft.com/office/powerpoint/2010/main" val="25669041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Database</a:t>
            </a:r>
            <a:endParaRPr lang="en-US" dirty="0"/>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3800" y="1143000"/>
            <a:ext cx="5340574" cy="5010150"/>
          </a:xfrm>
        </p:spPr>
      </p:pic>
    </p:spTree>
    <p:extLst>
      <p:ext uri="{BB962C8B-B14F-4D97-AF65-F5344CB8AC3E}">
        <p14:creationId xmlns:p14="http://schemas.microsoft.com/office/powerpoint/2010/main" val="1312874004"/>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p:txBody>
          <a:bodyPr/>
          <a:lstStyle/>
          <a:p>
            <a:r>
              <a:rPr lang="en-US" i="1" dirty="0"/>
              <a:t>Find sailors who’ve reserved at least </a:t>
            </a:r>
            <a:r>
              <a:rPr lang="en-US" i="1" dirty="0" smtClean="0"/>
              <a:t>one boat</a:t>
            </a:r>
          </a:p>
          <a:p>
            <a:pPr marL="82550" indent="0"/>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192" y="2342321"/>
            <a:ext cx="5681869" cy="3406607"/>
          </a:xfrm>
          <a:prstGeom prst="rect">
            <a:avLst/>
          </a:prstGeom>
        </p:spPr>
      </p:pic>
    </p:spTree>
    <p:extLst>
      <p:ext uri="{BB962C8B-B14F-4D97-AF65-F5344CB8AC3E}">
        <p14:creationId xmlns:p14="http://schemas.microsoft.com/office/powerpoint/2010/main" val="31607671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2</a:t>
            </a:r>
            <a:endParaRPr lang="en-US" dirty="0"/>
          </a:p>
        </p:txBody>
      </p:sp>
      <p:sp>
        <p:nvSpPr>
          <p:cNvPr id="3" name="Content Placeholder 2"/>
          <p:cNvSpPr>
            <a:spLocks noGrp="1"/>
          </p:cNvSpPr>
          <p:nvPr>
            <p:ph idx="1"/>
          </p:nvPr>
        </p:nvSpPr>
        <p:spPr/>
        <p:txBody>
          <a:bodyPr/>
          <a:lstStyle/>
          <a:p>
            <a:r>
              <a:rPr lang="en-US" i="1" dirty="0"/>
              <a:t>Find </a:t>
            </a:r>
            <a:r>
              <a:rPr lang="en-US" i="1" dirty="0" err="1"/>
              <a:t>sid’s</a:t>
            </a:r>
            <a:r>
              <a:rPr lang="en-US" i="1" dirty="0"/>
              <a:t> of sailors who’ve reserved a red or a green boat.</a:t>
            </a:r>
          </a:p>
          <a:p>
            <a:endParaRPr lang="en-US" dirty="0"/>
          </a:p>
          <a:p>
            <a:pPr marL="365760" indent="0"/>
            <a:r>
              <a:rPr lang="en-US" dirty="0"/>
              <a:t>SELECT </a:t>
            </a:r>
            <a:r>
              <a:rPr lang="en-US" dirty="0" smtClean="0"/>
              <a:t> DISTINCT </a:t>
            </a:r>
            <a:r>
              <a:rPr lang="en-US" dirty="0" err="1"/>
              <a:t>S.sid</a:t>
            </a:r>
            <a:endParaRPr lang="en-US" dirty="0"/>
          </a:p>
          <a:p>
            <a:pPr marL="365760" indent="0"/>
            <a:r>
              <a:rPr lang="en-US" dirty="0"/>
              <a:t>FROM    Sailors S, Boats B, Reserves R</a:t>
            </a:r>
          </a:p>
          <a:p>
            <a:pPr marL="365760" indent="0"/>
            <a:r>
              <a:rPr lang="en-US" dirty="0"/>
              <a:t>WHERE </a:t>
            </a:r>
            <a:r>
              <a:rPr lang="en-US" dirty="0" err="1" smtClean="0"/>
              <a:t>S.sid</a:t>
            </a:r>
            <a:r>
              <a:rPr lang="en-US" dirty="0" smtClean="0"/>
              <a:t> = </a:t>
            </a:r>
            <a:r>
              <a:rPr lang="en-US" dirty="0" err="1" smtClean="0"/>
              <a:t>R.sid</a:t>
            </a:r>
            <a:r>
              <a:rPr lang="en-US" dirty="0" smtClean="0"/>
              <a:t> </a:t>
            </a:r>
            <a:r>
              <a:rPr lang="en-US" dirty="0"/>
              <a:t>AND </a:t>
            </a:r>
            <a:r>
              <a:rPr lang="en-US" dirty="0" err="1"/>
              <a:t>R.bid</a:t>
            </a:r>
            <a:r>
              <a:rPr lang="en-US" dirty="0"/>
              <a:t>=</a:t>
            </a:r>
            <a:r>
              <a:rPr lang="en-US" dirty="0" err="1"/>
              <a:t>B.bid</a:t>
            </a:r>
            <a:endParaRPr lang="en-US" dirty="0"/>
          </a:p>
          <a:p>
            <a:pPr marL="365760" indent="0"/>
            <a:r>
              <a:rPr lang="en-US" dirty="0"/>
              <a:t>              AND </a:t>
            </a:r>
          </a:p>
          <a:p>
            <a:pPr marL="365760" indent="0"/>
            <a:r>
              <a:rPr lang="en-US" dirty="0"/>
              <a:t>             (</a:t>
            </a:r>
            <a:r>
              <a:rPr lang="en-US" dirty="0" err="1"/>
              <a:t>B.color</a:t>
            </a:r>
            <a:r>
              <a:rPr lang="en-US" dirty="0"/>
              <a:t>=‘red’ OR </a:t>
            </a:r>
            <a:r>
              <a:rPr lang="en-US" dirty="0" err="1"/>
              <a:t>B.color</a:t>
            </a:r>
            <a:r>
              <a:rPr lang="en-US" dirty="0"/>
              <a:t>=‘green’)</a:t>
            </a:r>
          </a:p>
          <a:p>
            <a:pPr marL="365760" indent="0"/>
            <a:endParaRPr lang="en-US" dirty="0"/>
          </a:p>
        </p:txBody>
      </p:sp>
    </p:spTree>
    <p:extLst>
      <p:ext uri="{BB962C8B-B14F-4D97-AF65-F5344CB8AC3E}">
        <p14:creationId xmlns:p14="http://schemas.microsoft.com/office/powerpoint/2010/main" val="10631209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2 (Option 2)</a:t>
            </a:r>
            <a:endParaRPr lang="en-US" dirty="0"/>
          </a:p>
        </p:txBody>
      </p:sp>
      <p:sp>
        <p:nvSpPr>
          <p:cNvPr id="3" name="Content Placeholder 2"/>
          <p:cNvSpPr>
            <a:spLocks noGrp="1"/>
          </p:cNvSpPr>
          <p:nvPr>
            <p:ph idx="1"/>
          </p:nvPr>
        </p:nvSpPr>
        <p:spPr>
          <a:xfrm>
            <a:off x="609600" y="964097"/>
            <a:ext cx="10972800" cy="5162070"/>
          </a:xfrm>
        </p:spPr>
        <p:txBody>
          <a:bodyPr/>
          <a:lstStyle/>
          <a:p>
            <a:pPr marL="82550" indent="0"/>
            <a:r>
              <a:rPr lang="en-US" dirty="0"/>
              <a:t>SELECT </a:t>
            </a:r>
            <a:r>
              <a:rPr lang="en-US" dirty="0" err="1"/>
              <a:t>S.sid</a:t>
            </a:r>
            <a:endParaRPr lang="en-US" dirty="0"/>
          </a:p>
          <a:p>
            <a:pPr marL="82550" indent="0"/>
            <a:r>
              <a:rPr lang="en-US" dirty="0"/>
              <a:t>FROM    Sailors S, Boats B, Reserves R</a:t>
            </a:r>
          </a:p>
          <a:p>
            <a:pPr marL="82550" indent="0"/>
            <a:r>
              <a:rPr lang="en-US" dirty="0"/>
              <a:t>WHERE </a:t>
            </a:r>
            <a:r>
              <a:rPr lang="en-US" dirty="0" err="1"/>
              <a:t>S.sid</a:t>
            </a:r>
            <a:r>
              <a:rPr lang="en-US" dirty="0"/>
              <a:t>=</a:t>
            </a:r>
            <a:r>
              <a:rPr lang="en-US" dirty="0" err="1"/>
              <a:t>R.sid</a:t>
            </a:r>
            <a:r>
              <a:rPr lang="en-US" dirty="0"/>
              <a:t> AND </a:t>
            </a:r>
            <a:r>
              <a:rPr lang="en-US" dirty="0" err="1"/>
              <a:t>R.bid</a:t>
            </a:r>
            <a:r>
              <a:rPr lang="en-US" dirty="0"/>
              <a:t>=</a:t>
            </a:r>
            <a:r>
              <a:rPr lang="en-US" dirty="0" err="1"/>
              <a:t>B.bid</a:t>
            </a:r>
            <a:r>
              <a:rPr lang="en-US" dirty="0"/>
              <a:t> </a:t>
            </a:r>
            <a:r>
              <a:rPr lang="en-US" dirty="0" smtClean="0"/>
              <a:t>AND </a:t>
            </a:r>
            <a:r>
              <a:rPr lang="en-US" dirty="0" err="1" smtClean="0"/>
              <a:t>B.color</a:t>
            </a:r>
            <a:r>
              <a:rPr lang="en-US" dirty="0"/>
              <a:t>=‘red’</a:t>
            </a:r>
          </a:p>
          <a:p>
            <a:pPr marL="82550" indent="0"/>
            <a:r>
              <a:rPr lang="en-US" dirty="0"/>
              <a:t>UNION</a:t>
            </a:r>
          </a:p>
          <a:p>
            <a:pPr marL="82550" indent="0"/>
            <a:r>
              <a:rPr lang="en-US" dirty="0"/>
              <a:t>SELECT </a:t>
            </a:r>
            <a:r>
              <a:rPr lang="en-US" dirty="0" err="1"/>
              <a:t>S.sid</a:t>
            </a:r>
            <a:endParaRPr lang="en-US" dirty="0"/>
          </a:p>
          <a:p>
            <a:pPr marL="82550" indent="0"/>
            <a:r>
              <a:rPr lang="en-US" dirty="0"/>
              <a:t>FROM    Sailors S, Boats B, Reserves R</a:t>
            </a:r>
          </a:p>
          <a:p>
            <a:pPr marL="82550" indent="0"/>
            <a:r>
              <a:rPr lang="en-US" dirty="0"/>
              <a:t>WHERE </a:t>
            </a:r>
            <a:r>
              <a:rPr lang="en-US" dirty="0" err="1"/>
              <a:t>S.sid</a:t>
            </a:r>
            <a:r>
              <a:rPr lang="en-US" dirty="0"/>
              <a:t>=</a:t>
            </a:r>
            <a:r>
              <a:rPr lang="en-US" dirty="0" err="1"/>
              <a:t>R.sid</a:t>
            </a:r>
            <a:r>
              <a:rPr lang="en-US" dirty="0"/>
              <a:t> AND </a:t>
            </a:r>
            <a:r>
              <a:rPr lang="en-US" dirty="0" err="1"/>
              <a:t>R.bid</a:t>
            </a:r>
            <a:r>
              <a:rPr lang="en-US" dirty="0"/>
              <a:t>=</a:t>
            </a:r>
            <a:r>
              <a:rPr lang="en-US" dirty="0" err="1"/>
              <a:t>B.bid</a:t>
            </a:r>
            <a:r>
              <a:rPr lang="en-US" dirty="0"/>
              <a:t> AND </a:t>
            </a:r>
            <a:r>
              <a:rPr lang="en-US" dirty="0" err="1" smtClean="0"/>
              <a:t>B.color</a:t>
            </a:r>
            <a:r>
              <a:rPr lang="en-US" dirty="0"/>
              <a:t>=‘green’</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3956" y="4248129"/>
            <a:ext cx="685800" cy="1878038"/>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754" y="4221548"/>
            <a:ext cx="666602" cy="1499856"/>
          </a:xfrm>
          <a:prstGeom prst="rect">
            <a:avLst/>
          </a:prstGeom>
        </p:spPr>
      </p:pic>
      <p:sp>
        <p:nvSpPr>
          <p:cNvPr id="8" name="Right Arrow 7"/>
          <p:cNvSpPr/>
          <p:nvPr/>
        </p:nvSpPr>
        <p:spPr>
          <a:xfrm>
            <a:off x="5072131" y="4983167"/>
            <a:ext cx="685800" cy="3810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8"/>
          <p:cNvSpPr/>
          <p:nvPr/>
        </p:nvSpPr>
        <p:spPr>
          <a:xfrm>
            <a:off x="3849756" y="4983167"/>
            <a:ext cx="393700" cy="381000"/>
          </a:xfrm>
          <a:prstGeom prst="mathPl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8956" y="4144968"/>
            <a:ext cx="630136" cy="1638351"/>
          </a:xfrm>
          <a:prstGeom prst="rect">
            <a:avLst/>
          </a:prstGeom>
        </p:spPr>
      </p:pic>
    </p:spTree>
    <p:extLst>
      <p:ext uri="{BB962C8B-B14F-4D97-AF65-F5344CB8AC3E}">
        <p14:creationId xmlns:p14="http://schemas.microsoft.com/office/powerpoint/2010/main" val="5513905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0798-1F95-4AE4-98FC-D0DE60DA03E2}"/>
              </a:ext>
            </a:extLst>
          </p:cNvPr>
          <p:cNvSpPr>
            <a:spLocks noGrp="1"/>
          </p:cNvSpPr>
          <p:nvPr>
            <p:ph type="title"/>
          </p:nvPr>
        </p:nvSpPr>
        <p:spPr>
          <a:xfrm>
            <a:off x="188844" y="367553"/>
            <a:ext cx="10515600" cy="537882"/>
          </a:xfrm>
        </p:spPr>
        <p:txBody>
          <a:bodyPr>
            <a:normAutofit fontScale="90000"/>
          </a:bodyPr>
          <a:lstStyle/>
          <a:p>
            <a:pPr algn="ctr"/>
            <a:r>
              <a:rPr lang="en-US" b="1" dirty="0">
                <a:solidFill>
                  <a:srgbClr val="C00000"/>
                </a:solidFill>
              </a:rPr>
              <a:t>SQL Statements</a:t>
            </a:r>
          </a:p>
        </p:txBody>
      </p:sp>
      <p:sp>
        <p:nvSpPr>
          <p:cNvPr id="3" name="Content Placeholder 2">
            <a:extLst>
              <a:ext uri="{FF2B5EF4-FFF2-40B4-BE49-F238E27FC236}">
                <a16:creationId xmlns:a16="http://schemas.microsoft.com/office/drawing/2014/main" id="{345D67D1-F213-4F67-8EDF-AC616AADF48E}"/>
              </a:ext>
            </a:extLst>
          </p:cNvPr>
          <p:cNvSpPr>
            <a:spLocks noGrp="1"/>
          </p:cNvSpPr>
          <p:nvPr>
            <p:ph idx="1"/>
          </p:nvPr>
        </p:nvSpPr>
        <p:spPr>
          <a:xfrm>
            <a:off x="609600" y="1018095"/>
            <a:ext cx="10972800" cy="5108071"/>
          </a:xfrm>
        </p:spPr>
        <p:txBody>
          <a:bodyPr>
            <a:noAutofit/>
          </a:bodyPr>
          <a:lstStyle/>
          <a:p>
            <a:pPr marL="342900" indent="-342900">
              <a:buFont typeface="Arial" panose="020B0604020202020204" pitchFamily="34" charset="0"/>
              <a:buChar char="•"/>
            </a:pPr>
            <a:endParaRPr lang="en-IN" i="0" dirty="0">
              <a:effectLst/>
            </a:endParaRPr>
          </a:p>
          <a:p>
            <a:pPr indent="0"/>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56410042"/>
              </p:ext>
            </p:extLst>
          </p:nvPr>
        </p:nvGraphicFramePr>
        <p:xfrm>
          <a:off x="2160105" y="1172623"/>
          <a:ext cx="6858000" cy="4799013"/>
        </p:xfrm>
        <a:graphic>
          <a:graphicData uri="http://schemas.openxmlformats.org/drawingml/2006/table">
            <a:tbl>
              <a:tblPr/>
              <a:tblGrid>
                <a:gridCol w="1835150">
                  <a:extLst>
                    <a:ext uri="{9D8B030D-6E8A-4147-A177-3AD203B41FA5}">
                      <a16:colId xmlns:a16="http://schemas.microsoft.com/office/drawing/2014/main" val="20000"/>
                    </a:ext>
                  </a:extLst>
                </a:gridCol>
                <a:gridCol w="5022850">
                  <a:extLst>
                    <a:ext uri="{9D8B030D-6E8A-4147-A177-3AD203B41FA5}">
                      <a16:colId xmlns:a16="http://schemas.microsoft.com/office/drawing/2014/main" val="20001"/>
                    </a:ext>
                  </a:extLst>
                </a:gridCol>
              </a:tblGrid>
              <a:tr h="392113">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Helvetica" charset="0"/>
                          <a:cs typeface="Times New Roman" pitchFamily="18" charset="0"/>
                        </a:rPr>
                        <a:t>Statement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0" i="0" u="none" strike="noStrike" cap="none" normalizeH="0" baseline="0" dirty="0" smtClean="0">
                          <a:ln>
                            <a:noFill/>
                          </a:ln>
                          <a:solidFill>
                            <a:schemeClr val="tx1"/>
                          </a:solidFill>
                          <a:effectLst/>
                          <a:latin typeface="Helvetica" charset="0"/>
                          <a:cs typeface="Times New Roman" pitchFamily="18" charset="0"/>
                        </a:rPr>
                        <a:t>Description</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SELECT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0" i="0" u="none" strike="noStrike" cap="none" normalizeH="0" baseline="0" dirty="0" smtClean="0">
                          <a:ln>
                            <a:noFill/>
                          </a:ln>
                          <a:solidFill>
                            <a:schemeClr val="tx1"/>
                          </a:solidFill>
                          <a:effectLst/>
                          <a:latin typeface="Palatino Linotype" pitchFamily="18" charset="0"/>
                          <a:ea typeface="Times New Roman" pitchFamily="18" charset="0"/>
                          <a:cs typeface="Latha" pitchFamily="2"/>
                        </a:rPr>
                        <a:t>Data retrieval statement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INSERT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rowSpan="3">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Data Manipulation Language (DML)</a:t>
                      </a:r>
                    </a:p>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Add rows, change data, and delete few rows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2"/>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UPDATE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vMerge="1">
                  <a:txBody>
                    <a:bodyPr/>
                    <a:lstStyle/>
                    <a:p>
                      <a:endParaRPr lang="en-US"/>
                    </a:p>
                  </a:txBody>
                  <a:tcPr/>
                </a:tc>
                <a:extLst>
                  <a:ext uri="{0D108BD9-81ED-4DB2-BD59-A6C34878D82A}">
                    <a16:rowId xmlns:a16="http://schemas.microsoft.com/office/drawing/2014/main" val="10003"/>
                  </a:ext>
                </a:extLst>
              </a:tr>
              <a:tr h="36830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DELETE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vMerge="1">
                  <a:txBody>
                    <a:bodyPr/>
                    <a:lstStyle/>
                    <a:p>
                      <a:endParaRPr lang="en-US"/>
                    </a:p>
                  </a:txBody>
                  <a:tcPr/>
                </a:tc>
                <a:extLst>
                  <a:ext uri="{0D108BD9-81ED-4DB2-BD59-A6C34878D82A}">
                    <a16:rowId xmlns:a16="http://schemas.microsoft.com/office/drawing/2014/main" val="10004"/>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CREATE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rowSpan="4">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Create new tables/views, remove tables/ views, and change the schema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ALTER</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vMerge="1">
                  <a:txBody>
                    <a:bodyPr/>
                    <a:lstStyle/>
                    <a:p>
                      <a:endParaRPr lang="en-US"/>
                    </a:p>
                  </a:txBody>
                  <a:tcPr/>
                </a:tc>
                <a:extLst>
                  <a:ext uri="{0D108BD9-81ED-4DB2-BD59-A6C34878D82A}">
                    <a16:rowId xmlns:a16="http://schemas.microsoft.com/office/drawing/2014/main" val="10006"/>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DROP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vMerge="1">
                  <a:txBody>
                    <a:bodyPr/>
                    <a:lstStyle/>
                    <a:p>
                      <a:endParaRPr lang="en-US"/>
                    </a:p>
                  </a:txBody>
                  <a:tcPr/>
                </a:tc>
                <a:extLst>
                  <a:ext uri="{0D108BD9-81ED-4DB2-BD59-A6C34878D82A}">
                    <a16:rowId xmlns:a16="http://schemas.microsoft.com/office/drawing/2014/main" val="10007"/>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RENAME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vMerge="1">
                  <a:txBody>
                    <a:bodyPr/>
                    <a:lstStyle/>
                    <a:p>
                      <a:endParaRPr lang="en-US"/>
                    </a:p>
                  </a:txBody>
                  <a:tcPr/>
                </a:tc>
                <a:extLst>
                  <a:ext uri="{0D108BD9-81ED-4DB2-BD59-A6C34878D82A}">
                    <a16:rowId xmlns:a16="http://schemas.microsoft.com/office/drawing/2014/main" val="10008"/>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COMMIT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rowSpan="3">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Modified values of database are permanently written into disk, rollback the changes made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9"/>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ROLLBACK</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vMerge="1">
                  <a:txBody>
                    <a:bodyPr/>
                    <a:lstStyle/>
                    <a:p>
                      <a:endParaRPr lang="en-US"/>
                    </a:p>
                  </a:txBody>
                  <a:tcPr/>
                </a:tc>
                <a:extLst>
                  <a:ext uri="{0D108BD9-81ED-4DB2-BD59-A6C34878D82A}">
                    <a16:rowId xmlns:a16="http://schemas.microsoft.com/office/drawing/2014/main" val="10010"/>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err="1" smtClean="0">
                          <a:ln>
                            <a:noFill/>
                          </a:ln>
                          <a:solidFill>
                            <a:schemeClr val="tx1"/>
                          </a:solidFill>
                          <a:effectLst/>
                          <a:latin typeface="Arial Narrow" pitchFamily="34" charset="0"/>
                          <a:cs typeface="Times New Roman" pitchFamily="18" charset="0"/>
                        </a:rPr>
                        <a:t>SAVEPOINT</a:t>
                      </a:r>
                      <a:endParaRPr kumimoji="0" lang="en-US" sz="1800" b="1" i="0" u="none" strike="noStrike" cap="none" normalizeH="0" baseline="0" dirty="0" smtClean="0">
                        <a:ln>
                          <a:noFill/>
                        </a:ln>
                        <a:solidFill>
                          <a:schemeClr val="tx1"/>
                        </a:solidFill>
                        <a:effectLst/>
                        <a:latin typeface="Arial Narrow"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vMerge="1">
                  <a:txBody>
                    <a:bodyPr/>
                    <a:lstStyle/>
                    <a:p>
                      <a:endParaRPr lang="en-US"/>
                    </a:p>
                  </a:txBody>
                  <a:tcPr/>
                </a:tc>
                <a:extLst>
                  <a:ext uri="{0D108BD9-81ED-4DB2-BD59-A6C34878D82A}">
                    <a16:rowId xmlns:a16="http://schemas.microsoft.com/office/drawing/2014/main" val="10011"/>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GRANT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rowSpan="2">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0" i="0" u="none" strike="noStrike" cap="none" normalizeH="0" baseline="0" dirty="0" smtClean="0">
                          <a:ln>
                            <a:noFill/>
                          </a:ln>
                          <a:solidFill>
                            <a:schemeClr val="tx1"/>
                          </a:solidFill>
                          <a:effectLst/>
                          <a:latin typeface="Palatino Linotype" pitchFamily="18" charset="0"/>
                          <a:ea typeface="Times New Roman" pitchFamily="18" charset="0"/>
                          <a:cs typeface="Latha" pitchFamily="2"/>
                        </a:rPr>
                        <a:t>Access control can be assigned or changed</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12"/>
                  </a:ext>
                </a:extLst>
              </a:tr>
              <a:tr h="336550">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cs typeface="Times New Roman" pitchFamily="18" charset="0"/>
                        </a:rPr>
                        <a:t>REVOKE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vMerge="1">
                  <a:txBody>
                    <a:bodyPr/>
                    <a:lstStyle/>
                    <a:p>
                      <a:endParaRPr lang="en-US"/>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647065128"/>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3</a:t>
            </a:r>
            <a:endParaRPr lang="en-US" dirty="0"/>
          </a:p>
        </p:txBody>
      </p:sp>
      <p:sp>
        <p:nvSpPr>
          <p:cNvPr id="3" name="Content Placeholder 2"/>
          <p:cNvSpPr>
            <a:spLocks noGrp="1"/>
          </p:cNvSpPr>
          <p:nvPr>
            <p:ph idx="1"/>
          </p:nvPr>
        </p:nvSpPr>
        <p:spPr/>
        <p:txBody>
          <a:bodyPr/>
          <a:lstStyle/>
          <a:p>
            <a:r>
              <a:rPr lang="en-US" i="1" dirty="0"/>
              <a:t>Find </a:t>
            </a:r>
            <a:r>
              <a:rPr lang="en-US" i="1" dirty="0" err="1"/>
              <a:t>sid’s</a:t>
            </a:r>
            <a:r>
              <a:rPr lang="en-US" i="1" dirty="0"/>
              <a:t> of sailors who’ve reserved a red and a green boat</a:t>
            </a:r>
          </a:p>
          <a:p>
            <a:endParaRPr lang="en-US" dirty="0"/>
          </a:p>
          <a:p>
            <a:pPr marL="365760" indent="0"/>
            <a:r>
              <a:rPr lang="en-US" dirty="0"/>
              <a:t>SELECT </a:t>
            </a:r>
            <a:r>
              <a:rPr lang="en-US" dirty="0" err="1"/>
              <a:t>S.sid</a:t>
            </a:r>
            <a:endParaRPr lang="en-US" dirty="0"/>
          </a:p>
          <a:p>
            <a:pPr marL="365760" indent="0"/>
            <a:r>
              <a:rPr lang="en-US" dirty="0"/>
              <a:t>FROM    Sailors S, Boats B, Reserves R</a:t>
            </a:r>
          </a:p>
          <a:p>
            <a:pPr marL="365760" indent="0"/>
            <a:r>
              <a:rPr lang="en-US" dirty="0"/>
              <a:t>WHERE </a:t>
            </a:r>
            <a:r>
              <a:rPr lang="en-US" dirty="0" err="1"/>
              <a:t>S.sid</a:t>
            </a:r>
            <a:r>
              <a:rPr lang="en-US" dirty="0"/>
              <a:t>=</a:t>
            </a:r>
            <a:r>
              <a:rPr lang="en-US" dirty="0" err="1"/>
              <a:t>R.sid</a:t>
            </a:r>
            <a:r>
              <a:rPr lang="en-US" dirty="0"/>
              <a:t> AND </a:t>
            </a:r>
            <a:r>
              <a:rPr lang="en-US" dirty="0" err="1" smtClean="0"/>
              <a:t>R.bid</a:t>
            </a:r>
            <a:r>
              <a:rPr lang="en-US" dirty="0" smtClean="0"/>
              <a:t>=</a:t>
            </a:r>
            <a:r>
              <a:rPr lang="en-US" dirty="0" err="1" smtClean="0"/>
              <a:t>B.bid</a:t>
            </a:r>
            <a:r>
              <a:rPr lang="en-US" dirty="0" smtClean="0"/>
              <a:t> AND </a:t>
            </a:r>
            <a:r>
              <a:rPr lang="en-US" dirty="0" err="1"/>
              <a:t>B.color</a:t>
            </a:r>
            <a:r>
              <a:rPr lang="en-US" dirty="0"/>
              <a:t>=‘red’</a:t>
            </a:r>
          </a:p>
          <a:p>
            <a:pPr marL="365760" indent="0"/>
            <a:r>
              <a:rPr lang="en-US" dirty="0">
                <a:solidFill>
                  <a:srgbClr val="FF0000"/>
                </a:solidFill>
              </a:rPr>
              <a:t>INTERSECT</a:t>
            </a:r>
          </a:p>
          <a:p>
            <a:pPr marL="365760" indent="0"/>
            <a:r>
              <a:rPr lang="en-US" dirty="0"/>
              <a:t>SELECT </a:t>
            </a:r>
            <a:r>
              <a:rPr lang="en-US" dirty="0" err="1"/>
              <a:t>S.sid</a:t>
            </a:r>
            <a:endParaRPr lang="en-US" dirty="0"/>
          </a:p>
          <a:p>
            <a:pPr marL="365760" indent="0"/>
            <a:r>
              <a:rPr lang="en-US" dirty="0"/>
              <a:t>FROM    Sailors S, Boats B, Reserves R</a:t>
            </a:r>
          </a:p>
          <a:p>
            <a:pPr marL="365760" indent="0"/>
            <a:r>
              <a:rPr lang="en-US" dirty="0"/>
              <a:t>WHERE </a:t>
            </a:r>
            <a:r>
              <a:rPr lang="en-US" dirty="0" err="1"/>
              <a:t>S.sid</a:t>
            </a:r>
            <a:r>
              <a:rPr lang="en-US" dirty="0"/>
              <a:t>=</a:t>
            </a:r>
            <a:r>
              <a:rPr lang="en-US" dirty="0" err="1"/>
              <a:t>R.sid</a:t>
            </a:r>
            <a:r>
              <a:rPr lang="en-US" dirty="0"/>
              <a:t> AND </a:t>
            </a:r>
            <a:r>
              <a:rPr lang="en-US" dirty="0" err="1" smtClean="0"/>
              <a:t>R.bid</a:t>
            </a:r>
            <a:r>
              <a:rPr lang="en-US" dirty="0" smtClean="0"/>
              <a:t>=</a:t>
            </a:r>
            <a:r>
              <a:rPr lang="en-US" dirty="0" err="1" smtClean="0"/>
              <a:t>B.bid</a:t>
            </a:r>
            <a:r>
              <a:rPr lang="en-US" dirty="0" smtClean="0"/>
              <a:t> AND </a:t>
            </a:r>
            <a:r>
              <a:rPr lang="en-US" dirty="0" err="1"/>
              <a:t>B.color</a:t>
            </a:r>
            <a:r>
              <a:rPr lang="en-US" dirty="0"/>
              <a:t>=‘green’</a:t>
            </a:r>
          </a:p>
        </p:txBody>
      </p:sp>
      <p:sp>
        <p:nvSpPr>
          <p:cNvPr id="8" name="Right Arrow 7"/>
          <p:cNvSpPr/>
          <p:nvPr/>
        </p:nvSpPr>
        <p:spPr>
          <a:xfrm>
            <a:off x="8382000" y="3962400"/>
            <a:ext cx="685800" cy="3810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303" y="3315846"/>
            <a:ext cx="805834" cy="1256154"/>
          </a:xfrm>
          <a:prstGeom prst="rect">
            <a:avLst/>
          </a:prstGeom>
          <a:ln>
            <a:solidFill>
              <a:schemeClr val="accent1"/>
            </a:solidFill>
          </a:ln>
        </p:spPr>
      </p:pic>
    </p:spTree>
    <p:extLst>
      <p:ext uri="{BB962C8B-B14F-4D97-AF65-F5344CB8AC3E}">
        <p14:creationId xmlns:p14="http://schemas.microsoft.com/office/powerpoint/2010/main" val="688788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4</a:t>
            </a:r>
            <a:endParaRPr lang="en-US" dirty="0"/>
          </a:p>
        </p:txBody>
      </p:sp>
      <p:sp>
        <p:nvSpPr>
          <p:cNvPr id="3" name="Content Placeholder 2"/>
          <p:cNvSpPr>
            <a:spLocks noGrp="1"/>
          </p:cNvSpPr>
          <p:nvPr>
            <p:ph idx="1"/>
          </p:nvPr>
        </p:nvSpPr>
        <p:spPr/>
        <p:txBody>
          <a:bodyPr/>
          <a:lstStyle/>
          <a:p>
            <a:r>
              <a:rPr lang="en-US" i="1" dirty="0"/>
              <a:t>Find names of sailors who’ve reserved boat #103</a:t>
            </a:r>
          </a:p>
          <a:p>
            <a:endParaRPr lang="en-US" sz="1800" dirty="0"/>
          </a:p>
          <a:p>
            <a:pPr marL="365760" indent="0"/>
            <a:r>
              <a:rPr lang="en-US" dirty="0"/>
              <a:t>SELECT </a:t>
            </a:r>
            <a:r>
              <a:rPr lang="en-US" dirty="0" err="1"/>
              <a:t>S.sname</a:t>
            </a:r>
            <a:endParaRPr lang="en-US" dirty="0"/>
          </a:p>
          <a:p>
            <a:pPr marL="365760" indent="0"/>
            <a:r>
              <a:rPr lang="en-US" dirty="0"/>
              <a:t>FROM    Sailors S</a:t>
            </a:r>
          </a:p>
          <a:p>
            <a:pPr marL="365760" indent="0"/>
            <a:r>
              <a:rPr lang="en-US" dirty="0"/>
              <a:t>WHERE </a:t>
            </a:r>
            <a:r>
              <a:rPr lang="en-US" dirty="0" err="1"/>
              <a:t>S.sid</a:t>
            </a:r>
            <a:r>
              <a:rPr lang="en-US" dirty="0"/>
              <a:t> </a:t>
            </a:r>
            <a:r>
              <a:rPr lang="en-US" dirty="0">
                <a:solidFill>
                  <a:srgbClr val="FF0000"/>
                </a:solidFill>
              </a:rPr>
              <a:t>IN </a:t>
            </a:r>
          </a:p>
          <a:p>
            <a:pPr marL="365760" indent="0"/>
            <a:r>
              <a:rPr lang="en-US" dirty="0"/>
              <a:t>		(SELECT </a:t>
            </a:r>
            <a:r>
              <a:rPr lang="en-US" dirty="0" err="1"/>
              <a:t>R.sid</a:t>
            </a:r>
            <a:endParaRPr lang="en-US" dirty="0"/>
          </a:p>
          <a:p>
            <a:pPr marL="365760" indent="0"/>
            <a:r>
              <a:rPr lang="en-US" dirty="0"/>
              <a:t>		 FROM    Reserves R</a:t>
            </a:r>
          </a:p>
          <a:p>
            <a:pPr marL="365760" indent="0"/>
            <a:r>
              <a:rPr lang="en-US" dirty="0"/>
              <a:t>		 WHERE </a:t>
            </a:r>
            <a:r>
              <a:rPr lang="en-US" dirty="0" err="1"/>
              <a:t>R.bid</a:t>
            </a:r>
            <a:r>
              <a:rPr lang="en-US" dirty="0"/>
              <a:t>=103);</a:t>
            </a:r>
          </a:p>
          <a:p>
            <a:pPr marL="365760" indent="0"/>
            <a:endParaRPr lang="en-US" dirty="0"/>
          </a:p>
          <a:p>
            <a:pPr marL="457200" indent="-342900"/>
            <a:r>
              <a:rPr lang="en-US" dirty="0">
                <a:solidFill>
                  <a:schemeClr val="tx1"/>
                </a:solidFill>
              </a:rPr>
              <a:t>Subquery result does not change with each new Sailor row</a:t>
            </a:r>
            <a:r>
              <a:rPr lang="en-US" dirty="0" smtClean="0">
                <a:solidFill>
                  <a:schemeClr val="tx1"/>
                </a:solidFill>
              </a:rPr>
              <a:t>.</a:t>
            </a:r>
          </a:p>
          <a:p>
            <a:pPr marL="457200" indent="-342900"/>
            <a:r>
              <a:rPr lang="en-US" dirty="0"/>
              <a:t>Nested query is executed only once.</a:t>
            </a:r>
          </a:p>
        </p:txBody>
      </p:sp>
    </p:spTree>
    <p:extLst>
      <p:ext uri="{BB962C8B-B14F-4D97-AF65-F5344CB8AC3E}">
        <p14:creationId xmlns:p14="http://schemas.microsoft.com/office/powerpoint/2010/main" val="280347903"/>
      </p:ext>
    </p:extLst>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5</a:t>
            </a:r>
            <a:endParaRPr lang="en-US" dirty="0"/>
          </a:p>
        </p:txBody>
      </p:sp>
      <p:sp>
        <p:nvSpPr>
          <p:cNvPr id="3" name="Content Placeholder 2"/>
          <p:cNvSpPr>
            <a:spLocks noGrp="1"/>
          </p:cNvSpPr>
          <p:nvPr>
            <p:ph idx="1"/>
          </p:nvPr>
        </p:nvSpPr>
        <p:spPr/>
        <p:txBody>
          <a:bodyPr/>
          <a:lstStyle/>
          <a:p>
            <a:r>
              <a:rPr lang="en-US" i="1" dirty="0"/>
              <a:t>Find names of sailors who’ve reserved boat #103</a:t>
            </a:r>
          </a:p>
          <a:p>
            <a:endParaRPr lang="en-US" sz="1800" dirty="0"/>
          </a:p>
          <a:p>
            <a:pPr marL="365760" indent="0"/>
            <a:r>
              <a:rPr lang="en-US" dirty="0"/>
              <a:t>SELECT </a:t>
            </a:r>
            <a:r>
              <a:rPr lang="en-US" dirty="0" err="1"/>
              <a:t>S.sname</a:t>
            </a:r>
            <a:endParaRPr lang="en-US" dirty="0"/>
          </a:p>
          <a:p>
            <a:pPr marL="365760" indent="0"/>
            <a:r>
              <a:rPr lang="en-US" dirty="0"/>
              <a:t>FROM    Sailors S</a:t>
            </a:r>
          </a:p>
          <a:p>
            <a:pPr marL="365760" indent="0"/>
            <a:r>
              <a:rPr lang="en-US" dirty="0"/>
              <a:t>WHERE </a:t>
            </a:r>
            <a:r>
              <a:rPr lang="en-US" dirty="0" err="1"/>
              <a:t>S.sid</a:t>
            </a:r>
            <a:r>
              <a:rPr lang="en-US" dirty="0"/>
              <a:t> </a:t>
            </a:r>
            <a:r>
              <a:rPr lang="en-US" dirty="0">
                <a:solidFill>
                  <a:srgbClr val="FF0000"/>
                </a:solidFill>
              </a:rPr>
              <a:t>EXISTS </a:t>
            </a:r>
          </a:p>
          <a:p>
            <a:pPr marL="365760" indent="0"/>
            <a:r>
              <a:rPr lang="en-US" dirty="0"/>
              <a:t>		(SELECT *</a:t>
            </a:r>
          </a:p>
          <a:p>
            <a:pPr marL="365760" indent="0"/>
            <a:r>
              <a:rPr lang="en-US" dirty="0"/>
              <a:t>		 FROM    Reserves R</a:t>
            </a:r>
          </a:p>
          <a:p>
            <a:pPr marL="365760" indent="0"/>
            <a:r>
              <a:rPr lang="en-US" dirty="0"/>
              <a:t>		 WHERE </a:t>
            </a:r>
            <a:r>
              <a:rPr lang="en-US" dirty="0" err="1"/>
              <a:t>R.bid</a:t>
            </a:r>
            <a:r>
              <a:rPr lang="en-US" dirty="0"/>
              <a:t>=103 AND </a:t>
            </a:r>
            <a:r>
              <a:rPr lang="en-US" dirty="0" err="1">
                <a:solidFill>
                  <a:srgbClr val="FF0000"/>
                </a:solidFill>
              </a:rPr>
              <a:t>S.sid</a:t>
            </a:r>
            <a:r>
              <a:rPr lang="en-US" dirty="0">
                <a:solidFill>
                  <a:srgbClr val="FF0000"/>
                </a:solidFill>
              </a:rPr>
              <a:t>=</a:t>
            </a:r>
            <a:r>
              <a:rPr lang="en-US" dirty="0" err="1">
                <a:solidFill>
                  <a:srgbClr val="FF0000"/>
                </a:solidFill>
              </a:rPr>
              <a:t>R.sid</a:t>
            </a:r>
            <a:r>
              <a:rPr lang="en-US" dirty="0"/>
              <a:t>);</a:t>
            </a:r>
          </a:p>
          <a:p>
            <a:pPr marL="365760" indent="0"/>
            <a:endParaRPr lang="en-US" dirty="0"/>
          </a:p>
          <a:p>
            <a:pPr marL="457200" indent="-342900"/>
            <a:r>
              <a:rPr lang="en-US" dirty="0">
                <a:solidFill>
                  <a:schemeClr val="tx1"/>
                </a:solidFill>
              </a:rPr>
              <a:t>Correlation: subquery </a:t>
            </a:r>
            <a:r>
              <a:rPr lang="en-US" dirty="0" smtClean="0">
                <a:solidFill>
                  <a:schemeClr val="tx1"/>
                </a:solidFill>
              </a:rPr>
              <a:t>finds all </a:t>
            </a:r>
            <a:r>
              <a:rPr lang="en-US" dirty="0">
                <a:solidFill>
                  <a:schemeClr val="tx1"/>
                </a:solidFill>
              </a:rPr>
              <a:t>reservations </a:t>
            </a:r>
            <a:r>
              <a:rPr lang="en-US" dirty="0" smtClean="0">
                <a:solidFill>
                  <a:schemeClr val="tx1"/>
                </a:solidFill>
              </a:rPr>
              <a:t>for bid </a:t>
            </a:r>
            <a:r>
              <a:rPr lang="en-US" dirty="0">
                <a:solidFill>
                  <a:schemeClr val="tx1"/>
                </a:solidFill>
              </a:rPr>
              <a:t>103 from current </a:t>
            </a:r>
            <a:r>
              <a:rPr lang="en-US" dirty="0" err="1" smtClean="0">
                <a:solidFill>
                  <a:schemeClr val="tx1"/>
                </a:solidFill>
              </a:rPr>
              <a:t>sid</a:t>
            </a:r>
            <a:endParaRPr lang="en-US" dirty="0" smtClean="0">
              <a:solidFill>
                <a:schemeClr val="tx1"/>
              </a:solidFill>
            </a:endParaRPr>
          </a:p>
          <a:p>
            <a:pPr marL="457200" indent="-342900"/>
            <a:r>
              <a:rPr lang="en-US" dirty="0"/>
              <a:t>In case of correlation, subquery must be recomputed for each Sailors tuple.</a:t>
            </a:r>
          </a:p>
          <a:p>
            <a:pPr marL="708660" indent="-342900"/>
            <a:endParaRPr lang="en-US" dirty="0"/>
          </a:p>
        </p:txBody>
      </p:sp>
      <p:sp>
        <p:nvSpPr>
          <p:cNvPr id="7" name="Freeform 6"/>
          <p:cNvSpPr/>
          <p:nvPr/>
        </p:nvSpPr>
        <p:spPr>
          <a:xfrm>
            <a:off x="3244702" y="3028490"/>
            <a:ext cx="2430541" cy="1593206"/>
          </a:xfrm>
          <a:custGeom>
            <a:avLst/>
            <a:gdLst>
              <a:gd name="connsiteX0" fmla="*/ 0 w 734456"/>
              <a:gd name="connsiteY0" fmla="*/ 0 h 967563"/>
              <a:gd name="connsiteX1" fmla="*/ 95693 w 734456"/>
              <a:gd name="connsiteY1" fmla="*/ 10633 h 967563"/>
              <a:gd name="connsiteX2" fmla="*/ 170121 w 734456"/>
              <a:gd name="connsiteY2" fmla="*/ 42530 h 967563"/>
              <a:gd name="connsiteX3" fmla="*/ 212651 w 734456"/>
              <a:gd name="connsiteY3" fmla="*/ 63795 h 967563"/>
              <a:gd name="connsiteX4" fmla="*/ 308345 w 734456"/>
              <a:gd name="connsiteY4" fmla="*/ 85060 h 967563"/>
              <a:gd name="connsiteX5" fmla="*/ 350875 w 734456"/>
              <a:gd name="connsiteY5" fmla="*/ 106326 h 967563"/>
              <a:gd name="connsiteX6" fmla="*/ 435935 w 734456"/>
              <a:gd name="connsiteY6" fmla="*/ 170121 h 967563"/>
              <a:gd name="connsiteX7" fmla="*/ 467833 w 734456"/>
              <a:gd name="connsiteY7" fmla="*/ 180753 h 967563"/>
              <a:gd name="connsiteX8" fmla="*/ 510363 w 734456"/>
              <a:gd name="connsiteY8" fmla="*/ 223284 h 967563"/>
              <a:gd name="connsiteX9" fmla="*/ 563526 w 734456"/>
              <a:gd name="connsiteY9" fmla="*/ 287079 h 967563"/>
              <a:gd name="connsiteX10" fmla="*/ 606056 w 734456"/>
              <a:gd name="connsiteY10" fmla="*/ 340242 h 967563"/>
              <a:gd name="connsiteX11" fmla="*/ 616689 w 734456"/>
              <a:gd name="connsiteY11" fmla="*/ 372140 h 967563"/>
              <a:gd name="connsiteX12" fmla="*/ 648586 w 734456"/>
              <a:gd name="connsiteY12" fmla="*/ 414670 h 967563"/>
              <a:gd name="connsiteX13" fmla="*/ 680484 w 734456"/>
              <a:gd name="connsiteY13" fmla="*/ 467833 h 967563"/>
              <a:gd name="connsiteX14" fmla="*/ 691117 w 734456"/>
              <a:gd name="connsiteY14" fmla="*/ 499730 h 967563"/>
              <a:gd name="connsiteX15" fmla="*/ 712382 w 734456"/>
              <a:gd name="connsiteY15" fmla="*/ 531628 h 967563"/>
              <a:gd name="connsiteX16" fmla="*/ 723014 w 734456"/>
              <a:gd name="connsiteY16" fmla="*/ 967563 h 96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4456" h="967563">
                <a:moveTo>
                  <a:pt x="0" y="0"/>
                </a:moveTo>
                <a:cubicBezTo>
                  <a:pt x="31898" y="3544"/>
                  <a:pt x="64557" y="2849"/>
                  <a:pt x="95693" y="10633"/>
                </a:cubicBezTo>
                <a:cubicBezTo>
                  <a:pt x="121879" y="17179"/>
                  <a:pt x="145549" y="31361"/>
                  <a:pt x="170121" y="42530"/>
                </a:cubicBezTo>
                <a:cubicBezTo>
                  <a:pt x="184550" y="49089"/>
                  <a:pt x="197469" y="59241"/>
                  <a:pt x="212651" y="63795"/>
                </a:cubicBezTo>
                <a:cubicBezTo>
                  <a:pt x="290513" y="87154"/>
                  <a:pt x="254430" y="61953"/>
                  <a:pt x="308345" y="85060"/>
                </a:cubicBezTo>
                <a:cubicBezTo>
                  <a:pt x="322914" y="91304"/>
                  <a:pt x="337687" y="97534"/>
                  <a:pt x="350875" y="106326"/>
                </a:cubicBezTo>
                <a:cubicBezTo>
                  <a:pt x="380364" y="125986"/>
                  <a:pt x="402312" y="158914"/>
                  <a:pt x="435935" y="170121"/>
                </a:cubicBezTo>
                <a:lnTo>
                  <a:pt x="467833" y="180753"/>
                </a:lnTo>
                <a:cubicBezTo>
                  <a:pt x="482010" y="194930"/>
                  <a:pt x="497315" y="208062"/>
                  <a:pt x="510363" y="223284"/>
                </a:cubicBezTo>
                <a:cubicBezTo>
                  <a:pt x="599173" y="326896"/>
                  <a:pt x="452926" y="176479"/>
                  <a:pt x="563526" y="287079"/>
                </a:cubicBezTo>
                <a:cubicBezTo>
                  <a:pt x="590249" y="367253"/>
                  <a:pt x="551093" y="271539"/>
                  <a:pt x="606056" y="340242"/>
                </a:cubicBezTo>
                <a:cubicBezTo>
                  <a:pt x="613058" y="348994"/>
                  <a:pt x="611128" y="362409"/>
                  <a:pt x="616689" y="372140"/>
                </a:cubicBezTo>
                <a:cubicBezTo>
                  <a:pt x="625481" y="387526"/>
                  <a:pt x="637954" y="400493"/>
                  <a:pt x="648586" y="414670"/>
                </a:cubicBezTo>
                <a:cubicBezTo>
                  <a:pt x="678707" y="505027"/>
                  <a:pt x="636699" y="394858"/>
                  <a:pt x="680484" y="467833"/>
                </a:cubicBezTo>
                <a:cubicBezTo>
                  <a:pt x="686250" y="477443"/>
                  <a:pt x="686105" y="489706"/>
                  <a:pt x="691117" y="499730"/>
                </a:cubicBezTo>
                <a:cubicBezTo>
                  <a:pt x="696832" y="511160"/>
                  <a:pt x="705294" y="520995"/>
                  <a:pt x="712382" y="531628"/>
                </a:cubicBezTo>
                <a:cubicBezTo>
                  <a:pt x="754818" y="701378"/>
                  <a:pt x="723014" y="559545"/>
                  <a:pt x="723014" y="967563"/>
                </a:cubicBezTo>
              </a:path>
            </a:pathLst>
          </a:cu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effectLst>
                <a:glow rad="228600">
                  <a:schemeClr val="accent3">
                    <a:satMod val="175000"/>
                    <a:alpha val="40000"/>
                  </a:schemeClr>
                </a:glow>
              </a:effectLst>
            </a:endParaRPr>
          </a:p>
        </p:txBody>
      </p:sp>
    </p:spTree>
    <p:extLst>
      <p:ext uri="{BB962C8B-B14F-4D97-AF65-F5344CB8AC3E}">
        <p14:creationId xmlns:p14="http://schemas.microsoft.com/office/powerpoint/2010/main" val="956860458"/>
      </p:ext>
    </p:extLst>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6</a:t>
            </a:r>
            <a:endParaRPr lang="en-US" dirty="0"/>
          </a:p>
        </p:txBody>
      </p:sp>
      <p:sp>
        <p:nvSpPr>
          <p:cNvPr id="3" name="Content Placeholder 2"/>
          <p:cNvSpPr>
            <a:spLocks noGrp="1"/>
          </p:cNvSpPr>
          <p:nvPr>
            <p:ph idx="1"/>
          </p:nvPr>
        </p:nvSpPr>
        <p:spPr>
          <a:xfrm>
            <a:off x="500269" y="1292090"/>
            <a:ext cx="10972800" cy="4525963"/>
          </a:xfrm>
        </p:spPr>
        <p:txBody>
          <a:bodyPr/>
          <a:lstStyle/>
          <a:p>
            <a:r>
              <a:rPr lang="en-US" i="1" dirty="0"/>
              <a:t>Find the </a:t>
            </a:r>
            <a:r>
              <a:rPr lang="en-US" i="1" dirty="0" err="1"/>
              <a:t>sids</a:t>
            </a:r>
            <a:r>
              <a:rPr lang="en-US" i="1" dirty="0"/>
              <a:t> of all sailors who have reserved red boats </a:t>
            </a:r>
            <a:r>
              <a:rPr lang="en-US" b="1" i="1" dirty="0"/>
              <a:t>but not </a:t>
            </a:r>
            <a:r>
              <a:rPr lang="en-US" i="1" dirty="0"/>
              <a:t>green boats</a:t>
            </a:r>
          </a:p>
          <a:p>
            <a:endParaRPr lang="en-US" dirty="0"/>
          </a:p>
          <a:p>
            <a:pPr marL="365760" indent="0"/>
            <a:r>
              <a:rPr lang="en-US" dirty="0"/>
              <a:t>SELECT </a:t>
            </a:r>
            <a:r>
              <a:rPr lang="en-US" dirty="0" err="1"/>
              <a:t>S.sid</a:t>
            </a:r>
            <a:endParaRPr lang="en-US" dirty="0"/>
          </a:p>
          <a:p>
            <a:pPr marL="365760" indent="0"/>
            <a:r>
              <a:rPr lang="en-US" dirty="0"/>
              <a:t>FROM    Sailors S, Boats B, Reserves R</a:t>
            </a:r>
          </a:p>
          <a:p>
            <a:pPr marL="365760" indent="0"/>
            <a:r>
              <a:rPr lang="en-US" dirty="0"/>
              <a:t>WHERE </a:t>
            </a:r>
            <a:r>
              <a:rPr lang="en-US" dirty="0" err="1"/>
              <a:t>S.sid</a:t>
            </a:r>
            <a:r>
              <a:rPr lang="en-US" dirty="0"/>
              <a:t>=</a:t>
            </a:r>
            <a:r>
              <a:rPr lang="en-US" dirty="0" err="1"/>
              <a:t>R.sid</a:t>
            </a:r>
            <a:r>
              <a:rPr lang="en-US" dirty="0"/>
              <a:t> AND </a:t>
            </a:r>
            <a:r>
              <a:rPr lang="en-US" dirty="0" err="1"/>
              <a:t>R.bid</a:t>
            </a:r>
            <a:r>
              <a:rPr lang="en-US" dirty="0"/>
              <a:t>=</a:t>
            </a:r>
            <a:r>
              <a:rPr lang="en-US" dirty="0" err="1"/>
              <a:t>B.bid</a:t>
            </a:r>
            <a:r>
              <a:rPr lang="en-US" dirty="0"/>
              <a:t> AND </a:t>
            </a:r>
            <a:r>
              <a:rPr lang="en-US" dirty="0" err="1" smtClean="0"/>
              <a:t>B.color</a:t>
            </a:r>
            <a:r>
              <a:rPr lang="en-US" dirty="0"/>
              <a:t>=‘red’</a:t>
            </a:r>
          </a:p>
          <a:p>
            <a:pPr marL="365760" indent="0"/>
            <a:r>
              <a:rPr lang="en-US" dirty="0">
                <a:solidFill>
                  <a:srgbClr val="FF0000"/>
                </a:solidFill>
              </a:rPr>
              <a:t>MINUS</a:t>
            </a:r>
          </a:p>
          <a:p>
            <a:pPr marL="365760" indent="0"/>
            <a:r>
              <a:rPr lang="en-US" dirty="0"/>
              <a:t>SELECT S2.sid</a:t>
            </a:r>
          </a:p>
          <a:p>
            <a:pPr marL="365760" indent="0"/>
            <a:r>
              <a:rPr lang="en-US" dirty="0"/>
              <a:t>FROM    Sailors S2, Boats B2, Reserves R2</a:t>
            </a:r>
          </a:p>
          <a:p>
            <a:pPr marL="365760" indent="0"/>
            <a:r>
              <a:rPr lang="en-US" dirty="0"/>
              <a:t>WHERE S2.sid=R2.sid AND R2.bid=B2.bid AND </a:t>
            </a:r>
            <a:r>
              <a:rPr lang="en-US" dirty="0" smtClean="0"/>
              <a:t>B2.color</a:t>
            </a:r>
            <a:r>
              <a:rPr lang="en-US" dirty="0"/>
              <a:t>=‘green’;</a:t>
            </a:r>
          </a:p>
        </p:txBody>
      </p:sp>
    </p:spTree>
    <p:extLst>
      <p:ext uri="{BB962C8B-B14F-4D97-AF65-F5344CB8AC3E}">
        <p14:creationId xmlns:p14="http://schemas.microsoft.com/office/powerpoint/2010/main" val="955859325"/>
      </p:ext>
    </p:extLst>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7</a:t>
            </a:r>
            <a:endParaRPr lang="en-US" dirty="0"/>
          </a:p>
        </p:txBody>
      </p:sp>
      <p:pic>
        <p:nvPicPr>
          <p:cNvPr id="12" name="Picture 11"/>
          <p:cNvPicPr>
            <a:picLocks noChangeAspect="1"/>
          </p:cNvPicPr>
          <p:nvPr/>
        </p:nvPicPr>
        <p:blipFill>
          <a:blip r:embed="rId3"/>
          <a:stretch>
            <a:fillRect/>
          </a:stretch>
        </p:blipFill>
        <p:spPr>
          <a:xfrm>
            <a:off x="1160383" y="1103026"/>
            <a:ext cx="8638781" cy="5029636"/>
          </a:xfrm>
          <a:prstGeom prst="rect">
            <a:avLst/>
          </a:prstGeom>
        </p:spPr>
      </p:pic>
    </p:spTree>
    <p:extLst>
      <p:ext uri="{BB962C8B-B14F-4D97-AF65-F5344CB8AC3E}">
        <p14:creationId xmlns:p14="http://schemas.microsoft.com/office/powerpoint/2010/main" val="1620483728"/>
      </p:ext>
    </p:extLst>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7 – Method 2</a:t>
            </a:r>
            <a:endParaRPr lang="en-US" dirty="0"/>
          </a:p>
        </p:txBody>
      </p:sp>
      <p:sp>
        <p:nvSpPr>
          <p:cNvPr id="3" name="Content Placeholder 2"/>
          <p:cNvSpPr>
            <a:spLocks noGrp="1"/>
          </p:cNvSpPr>
          <p:nvPr>
            <p:ph idx="1"/>
          </p:nvPr>
        </p:nvSpPr>
        <p:spPr/>
        <p:txBody>
          <a:bodyPr/>
          <a:lstStyle/>
          <a:p>
            <a:pPr marL="82550" indent="0"/>
            <a:r>
              <a:rPr lang="en-US" dirty="0"/>
              <a:t>SELECT </a:t>
            </a:r>
            <a:r>
              <a:rPr lang="en-US" dirty="0" err="1"/>
              <a:t>S.sname</a:t>
            </a:r>
            <a:endParaRPr lang="en-US" dirty="0"/>
          </a:p>
          <a:p>
            <a:pPr marL="82550" indent="0"/>
            <a:r>
              <a:rPr lang="en-US" dirty="0"/>
              <a:t>FROM </a:t>
            </a:r>
            <a:r>
              <a:rPr lang="en-US" dirty="0" smtClean="0"/>
              <a:t>   Sailors </a:t>
            </a:r>
            <a:r>
              <a:rPr lang="en-US" dirty="0"/>
              <a:t>S</a:t>
            </a:r>
          </a:p>
          <a:p>
            <a:pPr marL="82550" indent="0"/>
            <a:r>
              <a:rPr lang="en-US" dirty="0"/>
              <a:t>WHERE NOT EXISTS </a:t>
            </a:r>
            <a:endParaRPr lang="en-US" dirty="0" smtClean="0"/>
          </a:p>
          <a:p>
            <a:pPr marL="82550" indent="0"/>
            <a:r>
              <a:rPr lang="en-US" dirty="0"/>
              <a:t>	</a:t>
            </a:r>
            <a:r>
              <a:rPr lang="en-US" dirty="0" smtClean="0"/>
              <a:t>(</a:t>
            </a:r>
            <a:r>
              <a:rPr lang="en-US" dirty="0"/>
              <a:t>SELECT </a:t>
            </a:r>
            <a:r>
              <a:rPr lang="en-US" dirty="0" err="1"/>
              <a:t>B.bid</a:t>
            </a:r>
            <a:endParaRPr lang="en-US" dirty="0"/>
          </a:p>
          <a:p>
            <a:pPr marL="82550" indent="0"/>
            <a:r>
              <a:rPr lang="en-US" dirty="0" smtClean="0"/>
              <a:t>	 </a:t>
            </a:r>
            <a:r>
              <a:rPr lang="en-US" smtClean="0"/>
              <a:t>FROM    Boats </a:t>
            </a:r>
            <a:r>
              <a:rPr lang="en-US" dirty="0"/>
              <a:t>B</a:t>
            </a:r>
          </a:p>
          <a:p>
            <a:pPr marL="82550" indent="0"/>
            <a:r>
              <a:rPr lang="en-US" dirty="0" smtClean="0"/>
              <a:t>	 WHERE </a:t>
            </a:r>
            <a:r>
              <a:rPr lang="en-US" dirty="0"/>
              <a:t>NOT EXISTS </a:t>
            </a:r>
            <a:endParaRPr lang="en-US" dirty="0" smtClean="0"/>
          </a:p>
          <a:p>
            <a:pPr marL="82550" indent="0"/>
            <a:r>
              <a:rPr lang="en-US" dirty="0"/>
              <a:t>	</a:t>
            </a:r>
            <a:r>
              <a:rPr lang="en-US" dirty="0" smtClean="0"/>
              <a:t>	(</a:t>
            </a:r>
            <a:r>
              <a:rPr lang="en-US" dirty="0"/>
              <a:t>SELECT </a:t>
            </a:r>
            <a:r>
              <a:rPr lang="en-US" dirty="0" err="1"/>
              <a:t>R.bid</a:t>
            </a:r>
            <a:endParaRPr lang="en-US" dirty="0"/>
          </a:p>
          <a:p>
            <a:pPr marL="82550" indent="0"/>
            <a:r>
              <a:rPr lang="en-US" dirty="0" smtClean="0"/>
              <a:t>		FROM     Reserves </a:t>
            </a:r>
            <a:r>
              <a:rPr lang="en-US" dirty="0"/>
              <a:t>R</a:t>
            </a:r>
          </a:p>
          <a:p>
            <a:pPr marL="82550" indent="0"/>
            <a:r>
              <a:rPr lang="en-US" dirty="0" smtClean="0"/>
              <a:t>		WHERE  </a:t>
            </a:r>
            <a:r>
              <a:rPr lang="en-US" dirty="0" err="1" smtClean="0"/>
              <a:t>R.bid</a:t>
            </a:r>
            <a:r>
              <a:rPr lang="en-US" dirty="0" smtClean="0"/>
              <a:t> </a:t>
            </a:r>
            <a:r>
              <a:rPr lang="en-US" dirty="0"/>
              <a:t>= </a:t>
            </a:r>
            <a:r>
              <a:rPr lang="en-US" dirty="0" err="1"/>
              <a:t>B.bid</a:t>
            </a:r>
            <a:r>
              <a:rPr lang="en-US" dirty="0"/>
              <a:t> </a:t>
            </a:r>
            <a:r>
              <a:rPr lang="en-US" dirty="0" smtClean="0"/>
              <a:t>AND </a:t>
            </a:r>
            <a:r>
              <a:rPr lang="en-US" dirty="0" err="1" smtClean="0"/>
              <a:t>R.sid</a:t>
            </a:r>
            <a:r>
              <a:rPr lang="en-US" dirty="0" smtClean="0"/>
              <a:t> </a:t>
            </a:r>
            <a:r>
              <a:rPr lang="en-US" dirty="0"/>
              <a:t>= </a:t>
            </a:r>
            <a:r>
              <a:rPr lang="en-US" dirty="0" err="1" smtClean="0"/>
              <a:t>S.sid</a:t>
            </a:r>
            <a:r>
              <a:rPr lang="en-US" dirty="0" smtClean="0"/>
              <a:t>)</a:t>
            </a:r>
          </a:p>
          <a:p>
            <a:pPr marL="82550" indent="0"/>
            <a:r>
              <a:rPr lang="en-US" dirty="0"/>
              <a:t> </a:t>
            </a:r>
            <a:r>
              <a:rPr lang="en-US" dirty="0" smtClean="0"/>
              <a:t>     	);</a:t>
            </a:r>
            <a:endParaRPr lang="en-US" dirty="0"/>
          </a:p>
        </p:txBody>
      </p:sp>
    </p:spTree>
    <p:extLst>
      <p:ext uri="{BB962C8B-B14F-4D97-AF65-F5344CB8AC3E}">
        <p14:creationId xmlns:p14="http://schemas.microsoft.com/office/powerpoint/2010/main" val="2070576818"/>
      </p:ext>
    </p:extLst>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103243" y="1162878"/>
            <a:ext cx="10614992" cy="5314122"/>
          </a:xfrm>
        </p:spPr>
        <p:txBody>
          <a:bodyPr/>
          <a:lstStyle/>
          <a:p>
            <a:r>
              <a:rPr lang="en-US" dirty="0" smtClean="0">
                <a:solidFill>
                  <a:schemeClr val="tx1"/>
                </a:solidFill>
              </a:rPr>
              <a:t>Write </a:t>
            </a:r>
            <a:r>
              <a:rPr lang="en-US" dirty="0">
                <a:solidFill>
                  <a:schemeClr val="tx1"/>
                </a:solidFill>
              </a:rPr>
              <a:t>SQL query with and without EXISTS clause to find the total sales of southern region. </a:t>
            </a:r>
            <a:endParaRPr lang="en-US" dirty="0" smtClean="0">
              <a:solidFill>
                <a:schemeClr val="tx1"/>
              </a:solidFill>
            </a:endParaRPr>
          </a:p>
          <a:p>
            <a:endParaRPr lang="en-US" dirty="0" smtClean="0">
              <a:solidFill>
                <a:schemeClr val="tx1"/>
              </a:solidFill>
            </a:endParaRPr>
          </a:p>
          <a:p>
            <a:endParaRPr lang="en-US" dirty="0"/>
          </a:p>
          <a:p>
            <a:endParaRPr lang="en-US" dirty="0" smtClean="0"/>
          </a:p>
          <a:p>
            <a:endParaRPr lang="en-US" dirty="0"/>
          </a:p>
          <a:p>
            <a:endParaRPr lang="en-US" dirty="0" smtClean="0"/>
          </a:p>
          <a:p>
            <a:pPr marL="365760" indent="0"/>
            <a:r>
              <a:rPr lang="en-US" sz="2000" dirty="0" smtClean="0"/>
              <a:t>SELECT </a:t>
            </a:r>
            <a:r>
              <a:rPr lang="en-US" sz="2000" dirty="0"/>
              <a:t>SUM(Sales)                        </a:t>
            </a:r>
            <a:r>
              <a:rPr lang="en-US" sz="2000" dirty="0" err="1">
                <a:solidFill>
                  <a:srgbClr val="FF0000"/>
                </a:solidFill>
              </a:rPr>
              <a:t>Ans</a:t>
            </a:r>
            <a:r>
              <a:rPr lang="en-US" sz="2000" dirty="0">
                <a:solidFill>
                  <a:srgbClr val="FF0000"/>
                </a:solidFill>
              </a:rPr>
              <a:t>: $2050</a:t>
            </a:r>
          </a:p>
          <a:p>
            <a:pPr marL="365760" indent="0"/>
            <a:r>
              <a:rPr lang="en-US" sz="2000" dirty="0"/>
              <a:t>FROM    Store </a:t>
            </a:r>
            <a:br>
              <a:rPr lang="en-US" sz="2000" dirty="0"/>
            </a:br>
            <a:r>
              <a:rPr lang="en-US" sz="2000" dirty="0"/>
              <a:t>WHERE  </a:t>
            </a:r>
            <a:r>
              <a:rPr lang="en-US" sz="2000" dirty="0">
                <a:solidFill>
                  <a:srgbClr val="FF0000"/>
                </a:solidFill>
              </a:rPr>
              <a:t>EXISTS</a:t>
            </a:r>
            <a:r>
              <a:rPr lang="en-US" sz="2000" dirty="0"/>
              <a:t/>
            </a:r>
            <a:br>
              <a:rPr lang="en-US" sz="2000" dirty="0"/>
            </a:br>
            <a:r>
              <a:rPr lang="en-US" sz="2000" dirty="0"/>
              <a:t>		(SELECT * </a:t>
            </a:r>
          </a:p>
          <a:p>
            <a:pPr marL="365760" indent="0"/>
            <a:r>
              <a:rPr lang="en-US" sz="2000" dirty="0"/>
              <a:t>		 FROM     Location</a:t>
            </a:r>
            <a:br>
              <a:rPr lang="en-US" sz="2000" dirty="0"/>
            </a:br>
            <a:r>
              <a:rPr lang="en-US" sz="2000" dirty="0"/>
              <a:t> 		 WHERE   </a:t>
            </a:r>
            <a:r>
              <a:rPr lang="en-US" sz="2000" dirty="0" err="1"/>
              <a:t>Region_name</a:t>
            </a:r>
            <a:r>
              <a:rPr lang="en-US" sz="2000" dirty="0"/>
              <a:t> = ‘South’ </a:t>
            </a:r>
            <a:r>
              <a:rPr lang="en-US" sz="2000" dirty="0" smtClean="0"/>
              <a:t>AND </a:t>
            </a:r>
            <a:r>
              <a:rPr lang="en-US" sz="2000" dirty="0" err="1" smtClean="0"/>
              <a:t>Store.Store_name</a:t>
            </a:r>
            <a:r>
              <a:rPr lang="en-US" sz="2000" dirty="0" smtClean="0"/>
              <a:t> </a:t>
            </a:r>
            <a:r>
              <a:rPr lang="en-US" sz="2000" dirty="0"/>
              <a:t>= </a:t>
            </a:r>
            <a:r>
              <a:rPr lang="en-US" sz="2000" dirty="0" err="1"/>
              <a:t>Location.Store_name</a:t>
            </a:r>
            <a:r>
              <a:rPr lang="en-US" sz="2000" dirty="0"/>
              <a:t>);</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06163422"/>
              </p:ext>
            </p:extLst>
          </p:nvPr>
        </p:nvGraphicFramePr>
        <p:xfrm>
          <a:off x="2667000" y="2358031"/>
          <a:ext cx="4343400" cy="1630680"/>
        </p:xfrm>
        <a:graphic>
          <a:graphicData uri="http://schemas.openxmlformats.org/drawingml/2006/table">
            <a:tbl>
              <a:tblPr firstRow="1" firstCol="1" bandRow="1">
                <a:tableStyleId>{22838BEF-8BB2-4498-84A7-C5851F593DF1}</a:tableStyleId>
              </a:tblPr>
              <a:tblGrid>
                <a:gridCol w="1651000">
                  <a:extLst>
                    <a:ext uri="{9D8B030D-6E8A-4147-A177-3AD203B41FA5}">
                      <a16:colId xmlns:a16="http://schemas.microsoft.com/office/drawing/2014/main" val="3760896856"/>
                    </a:ext>
                  </a:extLst>
                </a:gridCol>
                <a:gridCol w="1016000">
                  <a:extLst>
                    <a:ext uri="{9D8B030D-6E8A-4147-A177-3AD203B41FA5}">
                      <a16:colId xmlns:a16="http://schemas.microsoft.com/office/drawing/2014/main" val="2512319770"/>
                    </a:ext>
                  </a:extLst>
                </a:gridCol>
                <a:gridCol w="1676400">
                  <a:extLst>
                    <a:ext uri="{9D8B030D-6E8A-4147-A177-3AD203B41FA5}">
                      <a16:colId xmlns:a16="http://schemas.microsoft.com/office/drawing/2014/main" val="1371686738"/>
                    </a:ext>
                  </a:extLst>
                </a:gridCol>
              </a:tblGrid>
              <a:tr h="188754">
                <a:tc>
                  <a:txBody>
                    <a:bodyPr/>
                    <a:lstStyle/>
                    <a:p>
                      <a:pPr marL="0" marR="0">
                        <a:lnSpc>
                          <a:spcPct val="107000"/>
                        </a:lnSpc>
                        <a:spcBef>
                          <a:spcPts val="0"/>
                        </a:spcBef>
                        <a:spcAft>
                          <a:spcPts val="0"/>
                        </a:spcAft>
                      </a:pPr>
                      <a:r>
                        <a:rPr lang="en-US" sz="2000">
                          <a:effectLst/>
                        </a:rPr>
                        <a:t>Store_name</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Sales</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Date</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082717"/>
                  </a:ext>
                </a:extLst>
              </a:tr>
              <a:tr h="188754">
                <a:tc>
                  <a:txBody>
                    <a:bodyPr/>
                    <a:lstStyle/>
                    <a:p>
                      <a:pPr marL="0" marR="0">
                        <a:lnSpc>
                          <a:spcPct val="107000"/>
                        </a:lnSpc>
                        <a:spcBef>
                          <a:spcPts val="0"/>
                        </a:spcBef>
                        <a:spcAft>
                          <a:spcPts val="0"/>
                        </a:spcAft>
                      </a:pPr>
                      <a:r>
                        <a:rPr lang="en-US" sz="2000" b="0" dirty="0">
                          <a:effectLst/>
                        </a:rPr>
                        <a:t>Chennai</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effectLst/>
                        </a:rPr>
                        <a:t>1500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Jan-05-2017</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9471176"/>
                  </a:ext>
                </a:extLst>
              </a:tr>
              <a:tr h="188754">
                <a:tc>
                  <a:txBody>
                    <a:bodyPr/>
                    <a:lstStyle/>
                    <a:p>
                      <a:pPr marL="0" marR="0">
                        <a:lnSpc>
                          <a:spcPct val="107000"/>
                        </a:lnSpc>
                        <a:spcBef>
                          <a:spcPts val="0"/>
                        </a:spcBef>
                        <a:spcAft>
                          <a:spcPts val="0"/>
                        </a:spcAft>
                      </a:pPr>
                      <a:r>
                        <a:rPr lang="en-US" sz="2000" b="0" dirty="0">
                          <a:effectLst/>
                        </a:rPr>
                        <a:t>Bangalore</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effectLst/>
                        </a:rPr>
                        <a:t>250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Jan-07-2017</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3724755"/>
                  </a:ext>
                </a:extLst>
              </a:tr>
              <a:tr h="188754">
                <a:tc>
                  <a:txBody>
                    <a:bodyPr/>
                    <a:lstStyle/>
                    <a:p>
                      <a:pPr marL="0" marR="0">
                        <a:lnSpc>
                          <a:spcPct val="107000"/>
                        </a:lnSpc>
                        <a:spcBef>
                          <a:spcPts val="0"/>
                        </a:spcBef>
                        <a:spcAft>
                          <a:spcPts val="0"/>
                        </a:spcAft>
                      </a:pPr>
                      <a:r>
                        <a:rPr lang="en-US" sz="2000" b="0" dirty="0">
                          <a:effectLst/>
                        </a:rPr>
                        <a:t>Chennai</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effectLst/>
                        </a:rPr>
                        <a:t>300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Jan-08-2017</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3663871"/>
                  </a:ext>
                </a:extLst>
              </a:tr>
              <a:tr h="188754">
                <a:tc>
                  <a:txBody>
                    <a:bodyPr/>
                    <a:lstStyle/>
                    <a:p>
                      <a:pPr marL="0" marR="0">
                        <a:lnSpc>
                          <a:spcPct val="107000"/>
                        </a:lnSpc>
                        <a:spcBef>
                          <a:spcPts val="0"/>
                        </a:spcBef>
                        <a:spcAft>
                          <a:spcPts val="0"/>
                        </a:spcAft>
                      </a:pPr>
                      <a:r>
                        <a:rPr lang="en-US" sz="2000" b="0" dirty="0">
                          <a:effectLst/>
                        </a:rPr>
                        <a:t>Delhi</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effectLst/>
                        </a:rPr>
                        <a:t>700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Jan-08-2017</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321227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98428270"/>
              </p:ext>
            </p:extLst>
          </p:nvPr>
        </p:nvGraphicFramePr>
        <p:xfrm>
          <a:off x="7162800" y="2358032"/>
          <a:ext cx="3405668" cy="1630681"/>
        </p:xfrm>
        <a:graphic>
          <a:graphicData uri="http://schemas.openxmlformats.org/drawingml/2006/table">
            <a:tbl>
              <a:tblPr firstRow="1" firstCol="1" bandRow="1">
                <a:tableStyleId>{16D9F66E-5EB9-4882-86FB-DCBF35E3C3E4}</a:tableStyleId>
              </a:tblPr>
              <a:tblGrid>
                <a:gridCol w="1702834">
                  <a:extLst>
                    <a:ext uri="{9D8B030D-6E8A-4147-A177-3AD203B41FA5}">
                      <a16:colId xmlns:a16="http://schemas.microsoft.com/office/drawing/2014/main" val="3218651972"/>
                    </a:ext>
                  </a:extLst>
                </a:gridCol>
                <a:gridCol w="1702834">
                  <a:extLst>
                    <a:ext uri="{9D8B030D-6E8A-4147-A177-3AD203B41FA5}">
                      <a16:colId xmlns:a16="http://schemas.microsoft.com/office/drawing/2014/main" val="3825137331"/>
                    </a:ext>
                  </a:extLst>
                </a:gridCol>
              </a:tblGrid>
              <a:tr h="316731">
                <a:tc>
                  <a:txBody>
                    <a:bodyPr/>
                    <a:lstStyle/>
                    <a:p>
                      <a:pPr marL="0" marR="0" algn="l">
                        <a:lnSpc>
                          <a:spcPct val="107000"/>
                        </a:lnSpc>
                        <a:spcBef>
                          <a:spcPts val="0"/>
                        </a:spcBef>
                        <a:spcAft>
                          <a:spcPts val="0"/>
                        </a:spcAft>
                      </a:pPr>
                      <a:r>
                        <a:rPr lang="en-US" sz="1800">
                          <a:effectLst/>
                        </a:rPr>
                        <a:t>Region_name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Store_name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9791301"/>
                  </a:ext>
                </a:extLst>
              </a:tr>
              <a:tr h="316731">
                <a:tc>
                  <a:txBody>
                    <a:bodyPr/>
                    <a:lstStyle/>
                    <a:p>
                      <a:pPr marL="0" marR="0" algn="l">
                        <a:lnSpc>
                          <a:spcPct val="107000"/>
                        </a:lnSpc>
                        <a:spcBef>
                          <a:spcPts val="0"/>
                        </a:spcBef>
                        <a:spcAft>
                          <a:spcPts val="0"/>
                        </a:spcAft>
                      </a:pPr>
                      <a:r>
                        <a:rPr lang="en-US" sz="1800" b="0" dirty="0">
                          <a:effectLst/>
                        </a:rPr>
                        <a:t>North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a:effectLst/>
                        </a:rPr>
                        <a:t>Delhi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807422"/>
                  </a:ext>
                </a:extLst>
              </a:tr>
              <a:tr h="316731">
                <a:tc>
                  <a:txBody>
                    <a:bodyPr/>
                    <a:lstStyle/>
                    <a:p>
                      <a:pPr marL="0" marR="0" algn="l">
                        <a:lnSpc>
                          <a:spcPct val="107000"/>
                        </a:lnSpc>
                        <a:spcBef>
                          <a:spcPts val="0"/>
                        </a:spcBef>
                        <a:spcAft>
                          <a:spcPts val="0"/>
                        </a:spcAft>
                      </a:pPr>
                      <a:r>
                        <a:rPr lang="en-US" sz="1800" b="0" dirty="0">
                          <a:effectLst/>
                        </a:rPr>
                        <a:t>South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Chennai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446515"/>
                  </a:ext>
                </a:extLst>
              </a:tr>
              <a:tr h="316731">
                <a:tc>
                  <a:txBody>
                    <a:bodyPr/>
                    <a:lstStyle/>
                    <a:p>
                      <a:pPr marL="0" marR="0" algn="l">
                        <a:lnSpc>
                          <a:spcPct val="107000"/>
                        </a:lnSpc>
                        <a:spcBef>
                          <a:spcPts val="0"/>
                        </a:spcBef>
                        <a:spcAft>
                          <a:spcPts val="0"/>
                        </a:spcAft>
                      </a:pPr>
                      <a:r>
                        <a:rPr lang="en-US" sz="1800" b="0" dirty="0">
                          <a:effectLst/>
                        </a:rPr>
                        <a:t>South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Bangalore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1486463"/>
                  </a:ext>
                </a:extLst>
              </a:tr>
              <a:tr h="363757">
                <a:tc>
                  <a:txBody>
                    <a:bodyPr/>
                    <a:lstStyle/>
                    <a:p>
                      <a:pPr marL="0" marR="0" algn="l">
                        <a:lnSpc>
                          <a:spcPct val="107000"/>
                        </a:lnSpc>
                        <a:spcBef>
                          <a:spcPts val="0"/>
                        </a:spcBef>
                        <a:spcAft>
                          <a:spcPts val="0"/>
                        </a:spcAft>
                      </a:pPr>
                      <a:r>
                        <a:rPr lang="en-US" sz="1800" b="0" dirty="0">
                          <a:effectLst/>
                        </a:rPr>
                        <a:t>South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a:effectLst/>
                        </a:rPr>
                        <a:t>Hyderabad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6748603"/>
                  </a:ext>
                </a:extLst>
              </a:tr>
            </a:tbl>
          </a:graphicData>
        </a:graphic>
      </p:graphicFrame>
      <p:sp>
        <p:nvSpPr>
          <p:cNvPr id="8" name="Rectangle 7"/>
          <p:cNvSpPr/>
          <p:nvPr/>
        </p:nvSpPr>
        <p:spPr>
          <a:xfrm>
            <a:off x="2556983" y="1971262"/>
            <a:ext cx="840295" cy="400110"/>
          </a:xfrm>
          <a:prstGeom prst="rect">
            <a:avLst/>
          </a:prstGeom>
        </p:spPr>
        <p:txBody>
          <a:bodyPr wrap="none">
            <a:spAutoFit/>
          </a:bodyPr>
          <a:lstStyle/>
          <a:p>
            <a:r>
              <a:rPr lang="en-US" sz="2000" b="1" dirty="0">
                <a:ea typeface="Times New Roman" panose="02020603050405020304" pitchFamily="18" charset="0"/>
                <a:cs typeface="Arial" panose="020B0604020202020204" pitchFamily="34" charset="0"/>
              </a:rPr>
              <a:t>Store</a:t>
            </a:r>
            <a:endParaRPr lang="en-US" sz="2000" b="1" dirty="0">
              <a:cs typeface="Arial" panose="020B0604020202020204" pitchFamily="34" charset="0"/>
            </a:endParaRPr>
          </a:p>
        </p:txBody>
      </p:sp>
      <p:sp>
        <p:nvSpPr>
          <p:cNvPr id="9" name="Rectangle 8"/>
          <p:cNvSpPr/>
          <p:nvPr/>
        </p:nvSpPr>
        <p:spPr>
          <a:xfrm>
            <a:off x="7010400" y="1978090"/>
            <a:ext cx="1324402" cy="400110"/>
          </a:xfrm>
          <a:prstGeom prst="rect">
            <a:avLst/>
          </a:prstGeom>
        </p:spPr>
        <p:txBody>
          <a:bodyPr wrap="none">
            <a:spAutoFit/>
          </a:bodyPr>
          <a:lstStyle/>
          <a:p>
            <a:r>
              <a:rPr lang="en-US" sz="2000" b="1" dirty="0">
                <a:ea typeface="Times New Roman" panose="02020603050405020304" pitchFamily="18" charset="0"/>
                <a:cs typeface="Arial" panose="020B0604020202020204" pitchFamily="34" charset="0"/>
              </a:rPr>
              <a:t> Location</a:t>
            </a:r>
            <a:endParaRPr lang="en-US" sz="2000" b="1" dirty="0">
              <a:cs typeface="Arial" panose="020B0604020202020204" pitchFamily="34" charset="0"/>
            </a:endParaRPr>
          </a:p>
        </p:txBody>
      </p:sp>
    </p:spTree>
    <p:extLst>
      <p:ext uri="{BB962C8B-B14F-4D97-AF65-F5344CB8AC3E}">
        <p14:creationId xmlns:p14="http://schemas.microsoft.com/office/powerpoint/2010/main" val="503488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EXISTS</a:t>
            </a:r>
            <a:endParaRPr lang="en-US" dirty="0"/>
          </a:p>
        </p:txBody>
      </p:sp>
      <p:sp>
        <p:nvSpPr>
          <p:cNvPr id="3" name="Content Placeholder 2"/>
          <p:cNvSpPr>
            <a:spLocks noGrp="1"/>
          </p:cNvSpPr>
          <p:nvPr>
            <p:ph idx="1"/>
          </p:nvPr>
        </p:nvSpPr>
        <p:spPr>
          <a:xfrm>
            <a:off x="609600" y="1063490"/>
            <a:ext cx="10972800" cy="4525963"/>
          </a:xfrm>
        </p:spPr>
        <p:txBody>
          <a:bodyPr/>
          <a:lstStyle/>
          <a:p>
            <a:pPr marL="82550" indent="0"/>
            <a:r>
              <a:rPr lang="en-US" dirty="0"/>
              <a:t>SELECT SUM(Sales) </a:t>
            </a:r>
          </a:p>
          <a:p>
            <a:pPr marL="82550" indent="0"/>
            <a:r>
              <a:rPr lang="en-US" dirty="0"/>
              <a:t>FROM    Store </a:t>
            </a:r>
          </a:p>
          <a:p>
            <a:pPr marL="82550" indent="0"/>
            <a:r>
              <a:rPr lang="en-US" dirty="0"/>
              <a:t>WHERE </a:t>
            </a:r>
            <a:r>
              <a:rPr lang="en-US" dirty="0" err="1"/>
              <a:t>Store_name</a:t>
            </a:r>
            <a:r>
              <a:rPr lang="en-US" dirty="0"/>
              <a:t> </a:t>
            </a:r>
            <a:r>
              <a:rPr lang="en-US" dirty="0">
                <a:solidFill>
                  <a:srgbClr val="FF0000"/>
                </a:solidFill>
              </a:rPr>
              <a:t>IN </a:t>
            </a:r>
          </a:p>
          <a:p>
            <a:pPr marL="82550" indent="0"/>
            <a:r>
              <a:rPr lang="en-US" dirty="0"/>
              <a:t>	(SELECT </a:t>
            </a:r>
            <a:r>
              <a:rPr lang="en-US" dirty="0" err="1"/>
              <a:t>Store_name</a:t>
            </a:r>
            <a:r>
              <a:rPr lang="en-US" dirty="0"/>
              <a:t> </a:t>
            </a:r>
          </a:p>
          <a:p>
            <a:pPr marL="82550" indent="0"/>
            <a:r>
              <a:rPr lang="en-US" dirty="0"/>
              <a:t>	 FROM    Location</a:t>
            </a:r>
          </a:p>
          <a:p>
            <a:pPr marL="82550" indent="0"/>
            <a:r>
              <a:rPr lang="en-US" dirty="0"/>
              <a:t> 	 WHERE </a:t>
            </a:r>
            <a:r>
              <a:rPr lang="en-US" dirty="0" err="1"/>
              <a:t>Region_name</a:t>
            </a:r>
            <a:r>
              <a:rPr lang="en-US" dirty="0"/>
              <a:t> = 'South');</a:t>
            </a:r>
          </a:p>
          <a:p>
            <a:pPr marL="82550" indent="0"/>
            <a:endParaRPr lang="en-US" dirty="0"/>
          </a:p>
          <a:p>
            <a:pPr marL="82550" indent="0"/>
            <a:r>
              <a:rPr lang="en-US" dirty="0"/>
              <a:t>SELECT SUM(Sales) </a:t>
            </a:r>
          </a:p>
          <a:p>
            <a:pPr marL="82550" indent="0"/>
            <a:r>
              <a:rPr lang="en-US" dirty="0"/>
              <a:t>FROM    Store S, Location L</a:t>
            </a:r>
          </a:p>
          <a:p>
            <a:pPr marL="82550" indent="0"/>
            <a:r>
              <a:rPr lang="en-US" dirty="0"/>
              <a:t>WHERE </a:t>
            </a:r>
            <a:r>
              <a:rPr lang="en-US" dirty="0" err="1"/>
              <a:t>S.Store_name</a:t>
            </a:r>
            <a:r>
              <a:rPr lang="en-US" dirty="0"/>
              <a:t> = </a:t>
            </a:r>
            <a:r>
              <a:rPr lang="en-US" dirty="0" err="1"/>
              <a:t>L.Store_name</a:t>
            </a:r>
            <a:r>
              <a:rPr lang="en-US" dirty="0"/>
              <a:t> </a:t>
            </a:r>
            <a:r>
              <a:rPr lang="en-US" dirty="0" smtClean="0"/>
              <a:t>AND </a:t>
            </a:r>
            <a:r>
              <a:rPr lang="en-US" dirty="0" err="1" smtClean="0"/>
              <a:t>L.Region_name</a:t>
            </a:r>
            <a:r>
              <a:rPr lang="en-US" dirty="0" smtClean="0"/>
              <a:t> </a:t>
            </a:r>
            <a:r>
              <a:rPr lang="en-US" dirty="0"/>
              <a:t>= 'South'; </a:t>
            </a:r>
          </a:p>
          <a:p>
            <a:endParaRPr lang="en-US" dirty="0"/>
          </a:p>
        </p:txBody>
      </p:sp>
    </p:spTree>
    <p:extLst>
      <p:ext uri="{BB962C8B-B14F-4D97-AF65-F5344CB8AC3E}">
        <p14:creationId xmlns:p14="http://schemas.microsoft.com/office/powerpoint/2010/main" val="33308758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8D8-657E-D954-4E4E-3352ACC70981}"/>
              </a:ext>
            </a:extLst>
          </p:cNvPr>
          <p:cNvSpPr>
            <a:spLocks noGrp="1"/>
          </p:cNvSpPr>
          <p:nvPr>
            <p:ph type="title"/>
          </p:nvPr>
        </p:nvSpPr>
        <p:spPr>
          <a:xfrm>
            <a:off x="188844" y="340659"/>
            <a:ext cx="10515600" cy="555812"/>
          </a:xfrm>
        </p:spPr>
        <p:txBody>
          <a:bodyPr/>
          <a:lstStyle/>
          <a:p>
            <a:pPr algn="ctr"/>
            <a:r>
              <a:rPr lang="en-IN" b="1" i="0" dirty="0" smtClean="0">
                <a:solidFill>
                  <a:srgbClr val="C00000"/>
                </a:solidFill>
                <a:effectLst/>
                <a:latin typeface="Helvetica Neue"/>
              </a:rPr>
              <a:t>Exercise #4:</a:t>
            </a:r>
            <a:r>
              <a:rPr lang="en-IN" b="1" i="0" dirty="0">
                <a:solidFill>
                  <a:srgbClr val="C00000"/>
                </a:solidFill>
                <a:effectLst/>
                <a:latin typeface="Helvetica Neue"/>
              </a:rPr>
              <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815FCAC2-4C64-8F9F-1A11-D560203028BA}"/>
              </a:ext>
            </a:extLst>
          </p:cNvPr>
          <p:cNvSpPr>
            <a:spLocks noGrp="1"/>
          </p:cNvSpPr>
          <p:nvPr>
            <p:ph idx="1"/>
          </p:nvPr>
        </p:nvSpPr>
        <p:spPr>
          <a:xfrm>
            <a:off x="457201" y="1021977"/>
            <a:ext cx="11394140" cy="5495364"/>
          </a:xfrm>
        </p:spPr>
        <p:txBody>
          <a:bodyPr/>
          <a:lstStyle/>
          <a:p>
            <a:r>
              <a:rPr lang="en-US" dirty="0" smtClean="0"/>
              <a:t>STUDENT </a:t>
            </a:r>
            <a:r>
              <a:rPr lang="en-US" dirty="0"/>
              <a:t>(</a:t>
            </a:r>
            <a:r>
              <a:rPr lang="en-US" u="sng" dirty="0"/>
              <a:t>SID</a:t>
            </a:r>
            <a:r>
              <a:rPr lang="en-US" dirty="0"/>
              <a:t>, Sname, Branch)</a:t>
            </a:r>
          </a:p>
          <a:p>
            <a:r>
              <a:rPr lang="en-US" dirty="0"/>
              <a:t>FACULTY (</a:t>
            </a:r>
            <a:r>
              <a:rPr lang="en-US" u="sng" dirty="0"/>
              <a:t>FID</a:t>
            </a:r>
            <a:r>
              <a:rPr lang="en-US" dirty="0"/>
              <a:t>, Fname, Dept, Designation, Salary)</a:t>
            </a:r>
          </a:p>
          <a:p>
            <a:r>
              <a:rPr lang="en-US" dirty="0"/>
              <a:t>COURSE (</a:t>
            </a:r>
            <a:r>
              <a:rPr lang="en-US" u="sng" dirty="0"/>
              <a:t>CID</a:t>
            </a:r>
            <a:r>
              <a:rPr lang="en-US" dirty="0"/>
              <a:t>, CName, Credits)</a:t>
            </a:r>
          </a:p>
          <a:p>
            <a:r>
              <a:rPr lang="en-US" dirty="0"/>
              <a:t>ENRO (</a:t>
            </a:r>
            <a:r>
              <a:rPr lang="en-US" u="sng" dirty="0"/>
              <a:t>SID</a:t>
            </a:r>
            <a:r>
              <a:rPr lang="en-US" dirty="0"/>
              <a:t>, </a:t>
            </a:r>
            <a:r>
              <a:rPr lang="en-US" u="sng" dirty="0"/>
              <a:t>CID</a:t>
            </a:r>
            <a:r>
              <a:rPr lang="en-US" dirty="0"/>
              <a:t>, GRADE)</a:t>
            </a:r>
          </a:p>
          <a:p>
            <a:pPr marL="342900" indent="-342900" algn="l">
              <a:buFont typeface="Arial" panose="020B0604020202020204" pitchFamily="34" charset="0"/>
              <a:buChar char="•"/>
            </a:pPr>
            <a:endParaRPr lang="en-US" sz="2300" dirty="0">
              <a:solidFill>
                <a:srgbClr val="FF0000"/>
              </a:solidFill>
              <a:cs typeface="Calibri" panose="020F0502020204030204" pitchFamily="34" charset="0"/>
            </a:endParaRP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algn="l"/>
            <a:r>
              <a:rPr lang="en-US" sz="2300" dirty="0">
                <a:solidFill>
                  <a:srgbClr val="FF0000"/>
                </a:solidFill>
                <a:cs typeface="Calibri" panose="020F0502020204030204" pitchFamily="34" charset="0"/>
              </a:rPr>
              <a:t/>
            </a:r>
            <a:br>
              <a:rPr lang="en-US" sz="2300" dirty="0">
                <a:solidFill>
                  <a:srgbClr val="FF0000"/>
                </a:solidFill>
                <a:cs typeface="Calibri" panose="020F0502020204030204" pitchFamily="34" charset="0"/>
              </a:rPr>
            </a:br>
            <a:endParaRPr lang="en-US" sz="2300" b="0" i="0" dirty="0">
              <a:solidFill>
                <a:srgbClr val="FF0000"/>
              </a:solidFill>
              <a:effectLst/>
              <a:cs typeface="Calibri" panose="020F0502020204030204" pitchFamily="34" charset="0"/>
            </a:endParaRPr>
          </a:p>
          <a:p>
            <a:endParaRPr lang="en-IN" sz="2300" dirty="0">
              <a:cs typeface="Calibri" panose="020F0502020204030204" pitchFamily="34" charset="0"/>
            </a:endParaRPr>
          </a:p>
        </p:txBody>
      </p:sp>
    </p:spTree>
    <p:extLst>
      <p:ext uri="{BB962C8B-B14F-4D97-AF65-F5344CB8AC3E}">
        <p14:creationId xmlns:p14="http://schemas.microsoft.com/office/powerpoint/2010/main" val="2635267766"/>
      </p:ext>
    </p:extLst>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8D8-657E-D954-4E4E-3352ACC70981}"/>
              </a:ext>
            </a:extLst>
          </p:cNvPr>
          <p:cNvSpPr>
            <a:spLocks noGrp="1"/>
          </p:cNvSpPr>
          <p:nvPr>
            <p:ph type="title"/>
          </p:nvPr>
        </p:nvSpPr>
        <p:spPr>
          <a:xfrm>
            <a:off x="188844" y="340659"/>
            <a:ext cx="10515600" cy="555812"/>
          </a:xfrm>
        </p:spPr>
        <p:txBody>
          <a:bodyPr/>
          <a:lstStyle/>
          <a:p>
            <a:pPr algn="ctr"/>
            <a:r>
              <a:rPr lang="en-IN" b="1" i="0" dirty="0" smtClean="0">
                <a:solidFill>
                  <a:srgbClr val="C00000"/>
                </a:solidFill>
                <a:effectLst/>
                <a:latin typeface="Helvetica Neue"/>
              </a:rPr>
              <a:t>Query 1</a:t>
            </a:r>
            <a:r>
              <a:rPr lang="en-IN" b="1" i="0" dirty="0">
                <a:solidFill>
                  <a:srgbClr val="C00000"/>
                </a:solidFill>
                <a:effectLst/>
                <a:latin typeface="Helvetica Neue"/>
              </a:rPr>
              <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815FCAC2-4C64-8F9F-1A11-D560203028BA}"/>
              </a:ext>
            </a:extLst>
          </p:cNvPr>
          <p:cNvSpPr>
            <a:spLocks noGrp="1"/>
          </p:cNvSpPr>
          <p:nvPr>
            <p:ph idx="1"/>
          </p:nvPr>
        </p:nvSpPr>
        <p:spPr>
          <a:xfrm>
            <a:off x="457201" y="1021977"/>
            <a:ext cx="11394140" cy="5495364"/>
          </a:xfrm>
        </p:spPr>
        <p:txBody>
          <a:bodyPr/>
          <a:lstStyle/>
          <a:p>
            <a:r>
              <a:rPr lang="en-US" dirty="0" smtClean="0"/>
              <a:t>STUDENT </a:t>
            </a:r>
            <a:r>
              <a:rPr lang="en-US" dirty="0"/>
              <a:t>(</a:t>
            </a:r>
            <a:r>
              <a:rPr lang="en-US" u="sng" dirty="0"/>
              <a:t>SID</a:t>
            </a:r>
            <a:r>
              <a:rPr lang="en-US" dirty="0"/>
              <a:t>, Sname, Branch)</a:t>
            </a:r>
          </a:p>
          <a:p>
            <a:r>
              <a:rPr lang="en-US" dirty="0"/>
              <a:t>FACULTY (</a:t>
            </a:r>
            <a:r>
              <a:rPr lang="en-US" u="sng" dirty="0"/>
              <a:t>FID</a:t>
            </a:r>
            <a:r>
              <a:rPr lang="en-US" dirty="0"/>
              <a:t>, Fname, Dept, Designation, Salary)</a:t>
            </a:r>
          </a:p>
          <a:p>
            <a:r>
              <a:rPr lang="en-US" dirty="0"/>
              <a:t>COURSE (</a:t>
            </a:r>
            <a:r>
              <a:rPr lang="en-US" u="sng" dirty="0"/>
              <a:t>CID</a:t>
            </a:r>
            <a:r>
              <a:rPr lang="en-US" dirty="0"/>
              <a:t>, CName, Credits)</a:t>
            </a:r>
          </a:p>
          <a:p>
            <a:r>
              <a:rPr lang="en-US" dirty="0" smtClean="0"/>
              <a:t>ENROLL </a:t>
            </a:r>
            <a:r>
              <a:rPr lang="en-US" dirty="0"/>
              <a:t>(</a:t>
            </a:r>
            <a:r>
              <a:rPr lang="en-US" u="sng" dirty="0"/>
              <a:t>SID</a:t>
            </a:r>
            <a:r>
              <a:rPr lang="en-US" dirty="0"/>
              <a:t>, </a:t>
            </a:r>
            <a:r>
              <a:rPr lang="en-US" u="sng" dirty="0"/>
              <a:t>CID</a:t>
            </a:r>
            <a:r>
              <a:rPr lang="en-US" dirty="0"/>
              <a:t>, GRADE</a:t>
            </a:r>
            <a:r>
              <a:rPr lang="en-US" dirty="0" smtClean="0"/>
              <a:t>)</a:t>
            </a:r>
          </a:p>
          <a:p>
            <a:endParaRPr lang="en-US" dirty="0"/>
          </a:p>
          <a:p>
            <a:pPr marL="342900" indent="-342900">
              <a:buFont typeface="Arial" panose="020B0604020202020204" pitchFamily="34" charset="0"/>
              <a:buChar char="•"/>
            </a:pPr>
            <a:r>
              <a:rPr lang="en-US" b="1" i="1" dirty="0">
                <a:solidFill>
                  <a:srgbClr val="0070C0"/>
                </a:solidFill>
              </a:rPr>
              <a:t>Give 15% </a:t>
            </a:r>
            <a:r>
              <a:rPr lang="en-US" b="1" i="1" dirty="0" smtClean="0">
                <a:solidFill>
                  <a:srgbClr val="0070C0"/>
                </a:solidFill>
              </a:rPr>
              <a:t>salary hike to </a:t>
            </a:r>
            <a:r>
              <a:rPr lang="en-US" b="1" i="1" dirty="0">
                <a:solidFill>
                  <a:srgbClr val="0070C0"/>
                </a:solidFill>
              </a:rPr>
              <a:t>all </a:t>
            </a:r>
            <a:r>
              <a:rPr lang="en-US" b="1" i="1" dirty="0" smtClean="0">
                <a:solidFill>
                  <a:srgbClr val="0070C0"/>
                </a:solidFill>
              </a:rPr>
              <a:t>faculty.</a:t>
            </a:r>
            <a:endParaRPr lang="en-US" b="1" i="1" dirty="0" smtClean="0">
              <a:solidFill>
                <a:srgbClr val="0070C0"/>
              </a:solidFill>
            </a:endParaRPr>
          </a:p>
          <a:p>
            <a:pPr marL="342900" indent="-342900">
              <a:buFont typeface="Arial" panose="020B0604020202020204" pitchFamily="34" charset="0"/>
              <a:buChar char="•"/>
            </a:pPr>
            <a:endParaRPr lang="en-US" sz="2300" dirty="0">
              <a:solidFill>
                <a:srgbClr val="FF0000"/>
              </a:solidFill>
              <a:cs typeface="Calibri" panose="020F0502020204030204" pitchFamily="34" charset="0"/>
            </a:endParaRPr>
          </a:p>
          <a:p>
            <a:pPr indent="0"/>
            <a:r>
              <a:rPr lang="en-US" b="1" dirty="0">
                <a:solidFill>
                  <a:srgbClr val="FF0000"/>
                </a:solidFill>
                <a:cs typeface="Calibri" panose="020F0502020204030204" pitchFamily="34" charset="0"/>
              </a:rPr>
              <a:t> </a:t>
            </a:r>
            <a:r>
              <a:rPr lang="en-US" b="1" dirty="0" smtClean="0">
                <a:solidFill>
                  <a:srgbClr val="FF0000"/>
                </a:solidFill>
                <a:cs typeface="Calibri" panose="020F0502020204030204" pitchFamily="34" charset="0"/>
              </a:rPr>
              <a:t>    UPDATE FACULTY </a:t>
            </a:r>
            <a:endParaRPr lang="en-US" b="1" dirty="0" smtClean="0">
              <a:solidFill>
                <a:srgbClr val="FF0000"/>
              </a:solidFill>
              <a:cs typeface="Calibri" panose="020F0502020204030204" pitchFamily="34" charset="0"/>
            </a:endParaRPr>
          </a:p>
          <a:p>
            <a:pPr indent="0"/>
            <a:r>
              <a:rPr lang="en-US" b="1" dirty="0" smtClean="0">
                <a:solidFill>
                  <a:srgbClr val="FF0000"/>
                </a:solidFill>
                <a:cs typeface="Calibri" panose="020F0502020204030204" pitchFamily="34" charset="0"/>
              </a:rPr>
              <a:t>     SET Salary </a:t>
            </a:r>
            <a:r>
              <a:rPr lang="en-US" b="1" dirty="0" smtClean="0">
                <a:solidFill>
                  <a:srgbClr val="FF0000"/>
                </a:solidFill>
                <a:cs typeface="Calibri" panose="020F0502020204030204" pitchFamily="34" charset="0"/>
              </a:rPr>
              <a:t>= </a:t>
            </a:r>
            <a:r>
              <a:rPr lang="en-US" b="1" dirty="0" smtClean="0">
                <a:solidFill>
                  <a:srgbClr val="FF0000"/>
                </a:solidFill>
                <a:cs typeface="Calibri" panose="020F0502020204030204" pitchFamily="34" charset="0"/>
              </a:rPr>
              <a:t>Salary*1.15</a:t>
            </a:r>
            <a:r>
              <a:rPr lang="en-US" b="1" dirty="0" smtClean="0">
                <a:solidFill>
                  <a:srgbClr val="FF0000"/>
                </a:solidFill>
                <a:cs typeface="Calibri" panose="020F0502020204030204" pitchFamily="34" charset="0"/>
              </a:rPr>
              <a:t>;</a:t>
            </a: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algn="l"/>
            <a:r>
              <a:rPr lang="en-US" sz="2300" dirty="0">
                <a:solidFill>
                  <a:srgbClr val="FF0000"/>
                </a:solidFill>
                <a:cs typeface="Calibri" panose="020F0502020204030204" pitchFamily="34" charset="0"/>
              </a:rPr>
              <a:t/>
            </a:r>
            <a:br>
              <a:rPr lang="en-US" sz="2300" dirty="0">
                <a:solidFill>
                  <a:srgbClr val="FF0000"/>
                </a:solidFill>
                <a:cs typeface="Calibri" panose="020F0502020204030204" pitchFamily="34" charset="0"/>
              </a:rPr>
            </a:br>
            <a:endParaRPr lang="en-US" sz="2300" b="0" i="0" dirty="0">
              <a:solidFill>
                <a:srgbClr val="FF0000"/>
              </a:solidFill>
              <a:effectLst/>
              <a:cs typeface="Calibri" panose="020F0502020204030204" pitchFamily="34" charset="0"/>
            </a:endParaRPr>
          </a:p>
          <a:p>
            <a:endParaRPr lang="en-IN" sz="2300" dirty="0">
              <a:cs typeface="Calibri" panose="020F0502020204030204" pitchFamily="34" charset="0"/>
            </a:endParaRPr>
          </a:p>
        </p:txBody>
      </p:sp>
    </p:spTree>
    <p:extLst>
      <p:ext uri="{BB962C8B-B14F-4D97-AF65-F5344CB8AC3E}">
        <p14:creationId xmlns:p14="http://schemas.microsoft.com/office/powerpoint/2010/main" val="1619958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fade">
                                      <p:cBhvr>
                                        <p:cTn id="14" dur="1000"/>
                                        <p:tgtEl>
                                          <p:spTgt spid="3">
                                            <p:txEl>
                                              <p:pRg st="8" end="8"/>
                                            </p:txEl>
                                          </p:spTgt>
                                        </p:tgtEl>
                                      </p:cBhvr>
                                    </p:animEffect>
                                    <p:anim calcmode="lin" valueType="num">
                                      <p:cBhvr>
                                        <p:cTn id="1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0798-1F95-4AE4-98FC-D0DE60DA03E2}"/>
              </a:ext>
            </a:extLst>
          </p:cNvPr>
          <p:cNvSpPr>
            <a:spLocks noGrp="1"/>
          </p:cNvSpPr>
          <p:nvPr>
            <p:ph type="title"/>
          </p:nvPr>
        </p:nvSpPr>
        <p:spPr>
          <a:xfrm>
            <a:off x="188844" y="367553"/>
            <a:ext cx="10515600" cy="537882"/>
          </a:xfrm>
        </p:spPr>
        <p:txBody>
          <a:bodyPr>
            <a:normAutofit fontScale="90000"/>
          </a:bodyPr>
          <a:lstStyle/>
          <a:p>
            <a:pPr algn="ctr"/>
            <a:r>
              <a:rPr lang="en-US" b="1" dirty="0" err="1" smtClean="0">
                <a:solidFill>
                  <a:srgbClr val="C00000"/>
                </a:solidFill>
              </a:rPr>
              <a:t>DDL</a:t>
            </a:r>
            <a:r>
              <a:rPr lang="en-US" b="1" dirty="0" smtClean="0">
                <a:solidFill>
                  <a:srgbClr val="C00000"/>
                </a:solidFill>
              </a:rPr>
              <a:t> </a:t>
            </a:r>
            <a:r>
              <a:rPr lang="en-US" b="1" dirty="0">
                <a:solidFill>
                  <a:srgbClr val="C00000"/>
                </a:solidFill>
              </a:rPr>
              <a:t>Statements</a:t>
            </a:r>
          </a:p>
        </p:txBody>
      </p:sp>
      <p:sp>
        <p:nvSpPr>
          <p:cNvPr id="3" name="Content Placeholder 2">
            <a:extLst>
              <a:ext uri="{FF2B5EF4-FFF2-40B4-BE49-F238E27FC236}">
                <a16:creationId xmlns:a16="http://schemas.microsoft.com/office/drawing/2014/main" id="{345D67D1-F213-4F67-8EDF-AC616AADF48E}"/>
              </a:ext>
            </a:extLst>
          </p:cNvPr>
          <p:cNvSpPr>
            <a:spLocks noGrp="1"/>
          </p:cNvSpPr>
          <p:nvPr>
            <p:ph idx="1"/>
          </p:nvPr>
        </p:nvSpPr>
        <p:spPr>
          <a:xfrm>
            <a:off x="609600" y="1018095"/>
            <a:ext cx="10972800" cy="5108071"/>
          </a:xfrm>
        </p:spPr>
        <p:txBody>
          <a:bodyPr>
            <a:noAutofit/>
          </a:bodyPr>
          <a:lstStyle/>
          <a:p>
            <a:pPr marL="342900" indent="-342900">
              <a:buFont typeface="Arial" panose="020B0604020202020204" pitchFamily="34" charset="0"/>
              <a:buChar char="•"/>
            </a:pPr>
            <a:endParaRPr lang="en-IN" i="0" dirty="0">
              <a:effectLst/>
            </a:endParaRPr>
          </a:p>
          <a:p>
            <a:pPr indent="0"/>
            <a:r>
              <a:rPr lang="en-IN" dirty="0"/>
              <a:t/>
            </a:r>
            <a:br>
              <a:rPr lang="en-IN"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59545668"/>
              </p:ext>
            </p:extLst>
          </p:nvPr>
        </p:nvGraphicFramePr>
        <p:xfrm>
          <a:off x="2041663" y="1427577"/>
          <a:ext cx="7334250" cy="3475038"/>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775977437"/>
                    </a:ext>
                  </a:extLst>
                </a:gridCol>
                <a:gridCol w="5486400">
                  <a:extLst>
                    <a:ext uri="{9D8B030D-6E8A-4147-A177-3AD203B41FA5}">
                      <a16:colId xmlns:a16="http://schemas.microsoft.com/office/drawing/2014/main" val="19009138"/>
                    </a:ext>
                  </a:extLst>
                </a:gridCol>
              </a:tblGrid>
              <a:tr h="457242">
                <a:tc>
                  <a:txBody>
                    <a:bodyPr/>
                    <a:lstStyle/>
                    <a:p>
                      <a:r>
                        <a:rPr lang="en-US" sz="2400" dirty="0" smtClean="0"/>
                        <a:t>Object</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Meaning</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844280"/>
                  </a:ext>
                </a:extLst>
              </a:tr>
              <a:tr h="457242">
                <a:tc>
                  <a:txBody>
                    <a:bodyPr/>
                    <a:lstStyle/>
                    <a:p>
                      <a:r>
                        <a:rPr lang="en-US" altLang="en-US" sz="2400" dirty="0" smtClean="0"/>
                        <a:t>Table</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smtClean="0"/>
                        <a:t>A tabular structure that stores data</a:t>
                      </a: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598757"/>
                  </a:ext>
                </a:extLst>
              </a:tr>
              <a:tr h="823035">
                <a:tc>
                  <a:txBody>
                    <a:bodyPr/>
                    <a:lstStyle/>
                    <a:p>
                      <a:r>
                        <a:rPr lang="en-US" altLang="en-US" sz="2400" dirty="0" smtClean="0"/>
                        <a:t>View</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en-US" sz="2400" dirty="0" smtClean="0"/>
                        <a:t>A tabular structure similar to a table but it is a collection of one or more tables</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187201"/>
                  </a:ext>
                </a:extLst>
              </a:tr>
              <a:tr h="823035">
                <a:tc>
                  <a:txBody>
                    <a:bodyPr/>
                    <a:lstStyle/>
                    <a:p>
                      <a:r>
                        <a:rPr lang="en-US" altLang="en-US" sz="2400" dirty="0" smtClean="0"/>
                        <a:t>Sequence</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en-US" sz="2400" dirty="0" smtClean="0"/>
                        <a:t>Automatically generates sequence of numbers for primary keys</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155468"/>
                  </a:ext>
                </a:extLst>
              </a:tr>
              <a:tr h="457242">
                <a:tc>
                  <a:txBody>
                    <a:bodyPr/>
                    <a:lstStyle/>
                    <a:p>
                      <a:r>
                        <a:rPr lang="en-US" altLang="en-US" sz="2400" dirty="0" smtClean="0"/>
                        <a:t>Index</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en-US" sz="2400" dirty="0" smtClean="0"/>
                        <a:t>Provides an efficient access structure</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479126"/>
                  </a:ext>
                </a:extLst>
              </a:tr>
              <a:tr h="457242">
                <a:tc>
                  <a:txBody>
                    <a:bodyPr/>
                    <a:lstStyle/>
                    <a:p>
                      <a:r>
                        <a:rPr lang="en-US" altLang="en-US" sz="2400" dirty="0" smtClean="0"/>
                        <a:t>Synonym</a:t>
                      </a:r>
                      <a:endParaRPr lang="en-US" sz="24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smtClean="0"/>
                        <a:t>Gives alternate name to the object</a:t>
                      </a: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254440"/>
                  </a:ext>
                </a:extLst>
              </a:tr>
            </a:tbl>
          </a:graphicData>
        </a:graphic>
      </p:graphicFrame>
    </p:spTree>
    <p:extLst>
      <p:ext uri="{BB962C8B-B14F-4D97-AF65-F5344CB8AC3E}">
        <p14:creationId xmlns:p14="http://schemas.microsoft.com/office/powerpoint/2010/main" val="982705504"/>
      </p:ext>
    </p:extLst>
  </p:cSld>
  <p:clrMapOvr>
    <a:masterClrMapping/>
  </p:clrMapOvr>
  <p:transition spd="med"/>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8D8-657E-D954-4E4E-3352ACC70981}"/>
              </a:ext>
            </a:extLst>
          </p:cNvPr>
          <p:cNvSpPr>
            <a:spLocks noGrp="1"/>
          </p:cNvSpPr>
          <p:nvPr>
            <p:ph type="title"/>
          </p:nvPr>
        </p:nvSpPr>
        <p:spPr>
          <a:xfrm>
            <a:off x="188844" y="340659"/>
            <a:ext cx="10515600" cy="555812"/>
          </a:xfrm>
        </p:spPr>
        <p:txBody>
          <a:bodyPr/>
          <a:lstStyle/>
          <a:p>
            <a:pPr algn="ctr"/>
            <a:r>
              <a:rPr lang="en-IN" b="1" i="0" dirty="0" smtClean="0">
                <a:solidFill>
                  <a:srgbClr val="C00000"/>
                </a:solidFill>
                <a:effectLst/>
                <a:latin typeface="Helvetica Neue"/>
              </a:rPr>
              <a:t>Query 2</a:t>
            </a:r>
            <a:r>
              <a:rPr lang="en-IN" b="1" i="0" dirty="0">
                <a:solidFill>
                  <a:srgbClr val="C00000"/>
                </a:solidFill>
                <a:effectLst/>
                <a:latin typeface="Helvetica Neue"/>
              </a:rPr>
              <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815FCAC2-4C64-8F9F-1A11-D560203028BA}"/>
              </a:ext>
            </a:extLst>
          </p:cNvPr>
          <p:cNvSpPr>
            <a:spLocks noGrp="1"/>
          </p:cNvSpPr>
          <p:nvPr>
            <p:ph idx="1"/>
          </p:nvPr>
        </p:nvSpPr>
        <p:spPr>
          <a:xfrm>
            <a:off x="457201" y="1021977"/>
            <a:ext cx="11394140" cy="5495364"/>
          </a:xfrm>
        </p:spPr>
        <p:txBody>
          <a:bodyPr/>
          <a:lstStyle/>
          <a:p>
            <a:r>
              <a:rPr lang="en-US" dirty="0" smtClean="0"/>
              <a:t>STUDENT </a:t>
            </a:r>
            <a:r>
              <a:rPr lang="en-US" dirty="0"/>
              <a:t>(</a:t>
            </a:r>
            <a:r>
              <a:rPr lang="en-US" u="sng" dirty="0"/>
              <a:t>SID</a:t>
            </a:r>
            <a:r>
              <a:rPr lang="en-US" dirty="0"/>
              <a:t>, Sname, Branch)</a:t>
            </a:r>
          </a:p>
          <a:p>
            <a:r>
              <a:rPr lang="en-US" dirty="0"/>
              <a:t>FACULTY (</a:t>
            </a:r>
            <a:r>
              <a:rPr lang="en-US" u="sng" dirty="0"/>
              <a:t>FID</a:t>
            </a:r>
            <a:r>
              <a:rPr lang="en-US" dirty="0"/>
              <a:t>, Fname, Dept, Designation, Salary)</a:t>
            </a:r>
          </a:p>
          <a:p>
            <a:r>
              <a:rPr lang="en-US" dirty="0"/>
              <a:t>COURSE (</a:t>
            </a:r>
            <a:r>
              <a:rPr lang="en-US" u="sng" dirty="0"/>
              <a:t>CID</a:t>
            </a:r>
            <a:r>
              <a:rPr lang="en-US" dirty="0"/>
              <a:t>, CName, Credits)</a:t>
            </a:r>
          </a:p>
          <a:p>
            <a:r>
              <a:rPr lang="en-US" dirty="0" smtClean="0"/>
              <a:t>ENROLL </a:t>
            </a:r>
            <a:r>
              <a:rPr lang="en-US" dirty="0"/>
              <a:t>(</a:t>
            </a:r>
            <a:r>
              <a:rPr lang="en-US" u="sng" dirty="0"/>
              <a:t>SID</a:t>
            </a:r>
            <a:r>
              <a:rPr lang="en-US" dirty="0"/>
              <a:t>, </a:t>
            </a:r>
            <a:r>
              <a:rPr lang="en-US" u="sng" dirty="0"/>
              <a:t>CID</a:t>
            </a:r>
            <a:r>
              <a:rPr lang="en-US" dirty="0"/>
              <a:t>, GRADE</a:t>
            </a:r>
            <a:r>
              <a:rPr lang="en-US" dirty="0" smtClean="0"/>
              <a:t>)</a:t>
            </a:r>
          </a:p>
          <a:p>
            <a:endParaRPr lang="en-US" dirty="0"/>
          </a:p>
          <a:p>
            <a:pPr marL="342900" indent="-342900">
              <a:buFont typeface="Arial" panose="020B0604020202020204" pitchFamily="34" charset="0"/>
              <a:buChar char="•"/>
            </a:pPr>
            <a:r>
              <a:rPr lang="en-US" b="1" i="1" dirty="0">
                <a:solidFill>
                  <a:srgbClr val="0070C0"/>
                </a:solidFill>
              </a:rPr>
              <a:t>List all the departments having an average salary of above ₹20,000</a:t>
            </a:r>
            <a:endParaRPr lang="en-US" sz="2300" b="1" i="1" dirty="0" smtClean="0">
              <a:solidFill>
                <a:srgbClr val="FF0000"/>
              </a:solidFill>
              <a:cs typeface="Calibri" panose="020F0502020204030204" pitchFamily="34" charset="0"/>
            </a:endParaRPr>
          </a:p>
          <a:p>
            <a:pPr indent="0"/>
            <a:r>
              <a:rPr lang="en-US" b="1" dirty="0" smtClean="0">
                <a:solidFill>
                  <a:srgbClr val="FF0000"/>
                </a:solidFill>
                <a:cs typeface="Calibri" panose="020F0502020204030204" pitchFamily="34" charset="0"/>
              </a:rPr>
              <a:t> </a:t>
            </a:r>
          </a:p>
          <a:p>
            <a:pPr lvl="1" indent="0">
              <a:buNone/>
            </a:pPr>
            <a:r>
              <a:rPr lang="en-US" b="1" dirty="0" smtClean="0">
                <a:solidFill>
                  <a:srgbClr val="FF0000"/>
                </a:solidFill>
                <a:cs typeface="Calibri" panose="020F0502020204030204" pitchFamily="34" charset="0"/>
              </a:rPr>
              <a:t>SELECT </a:t>
            </a:r>
            <a:r>
              <a:rPr lang="en-US" b="1" dirty="0" err="1" smtClean="0">
                <a:solidFill>
                  <a:srgbClr val="FF0000"/>
                </a:solidFill>
                <a:cs typeface="Calibri" panose="020F0502020204030204" pitchFamily="34" charset="0"/>
              </a:rPr>
              <a:t>DEPT</a:t>
            </a:r>
            <a:r>
              <a:rPr lang="en-US" b="1" dirty="0" smtClean="0">
                <a:solidFill>
                  <a:srgbClr val="FF0000"/>
                </a:solidFill>
                <a:cs typeface="Calibri" panose="020F0502020204030204" pitchFamily="34" charset="0"/>
              </a:rPr>
              <a:t>, </a:t>
            </a:r>
            <a:r>
              <a:rPr lang="en-US" b="1" dirty="0" err="1" smtClean="0">
                <a:solidFill>
                  <a:srgbClr val="FF0000"/>
                </a:solidFill>
                <a:cs typeface="Calibri" panose="020F0502020204030204" pitchFamily="34" charset="0"/>
              </a:rPr>
              <a:t>AVG</a:t>
            </a:r>
            <a:r>
              <a:rPr lang="en-US" b="1" dirty="0" smtClean="0">
                <a:solidFill>
                  <a:srgbClr val="FF0000"/>
                </a:solidFill>
                <a:cs typeface="Calibri" panose="020F0502020204030204" pitchFamily="34" charset="0"/>
              </a:rPr>
              <a:t>(SALARY)</a:t>
            </a:r>
          </a:p>
          <a:p>
            <a:pPr lvl="1" indent="0">
              <a:buNone/>
            </a:pPr>
            <a:r>
              <a:rPr lang="en-US" b="1" dirty="0" smtClean="0">
                <a:solidFill>
                  <a:srgbClr val="FF0000"/>
                </a:solidFill>
                <a:cs typeface="Calibri" panose="020F0502020204030204" pitchFamily="34" charset="0"/>
              </a:rPr>
              <a:t>FROM </a:t>
            </a:r>
            <a:r>
              <a:rPr lang="en-US" b="1" dirty="0" smtClean="0">
                <a:solidFill>
                  <a:srgbClr val="FF0000"/>
                </a:solidFill>
                <a:cs typeface="Calibri" panose="020F0502020204030204" pitchFamily="34" charset="0"/>
              </a:rPr>
              <a:t>  FACULTY</a:t>
            </a:r>
            <a:endParaRPr lang="en-US" b="1" dirty="0" smtClean="0">
              <a:solidFill>
                <a:srgbClr val="FF0000"/>
              </a:solidFill>
              <a:cs typeface="Calibri" panose="020F0502020204030204" pitchFamily="34" charset="0"/>
            </a:endParaRPr>
          </a:p>
          <a:p>
            <a:pPr lvl="1" indent="0">
              <a:buNone/>
            </a:pPr>
            <a:r>
              <a:rPr lang="en-US" b="1" dirty="0" smtClean="0">
                <a:solidFill>
                  <a:srgbClr val="FF0000"/>
                </a:solidFill>
                <a:cs typeface="Calibri" panose="020F0502020204030204" pitchFamily="34" charset="0"/>
              </a:rPr>
              <a:t>GROUP BY </a:t>
            </a:r>
            <a:r>
              <a:rPr lang="en-US" b="1" dirty="0" err="1" smtClean="0">
                <a:solidFill>
                  <a:srgbClr val="FF0000"/>
                </a:solidFill>
                <a:cs typeface="Calibri" panose="020F0502020204030204" pitchFamily="34" charset="0"/>
              </a:rPr>
              <a:t>DEPT</a:t>
            </a:r>
            <a:endParaRPr lang="en-US" b="1" dirty="0" smtClean="0">
              <a:solidFill>
                <a:srgbClr val="FF0000"/>
              </a:solidFill>
              <a:cs typeface="Calibri" panose="020F0502020204030204" pitchFamily="34" charset="0"/>
            </a:endParaRPr>
          </a:p>
          <a:p>
            <a:pPr lvl="1" indent="0">
              <a:buNone/>
            </a:pPr>
            <a:r>
              <a:rPr lang="en-US" b="1" dirty="0" smtClean="0">
                <a:solidFill>
                  <a:srgbClr val="FF0000"/>
                </a:solidFill>
                <a:cs typeface="Calibri" panose="020F0502020204030204" pitchFamily="34" charset="0"/>
              </a:rPr>
              <a:t>HAVING </a:t>
            </a:r>
            <a:r>
              <a:rPr lang="en-US" b="1" dirty="0" err="1" smtClean="0">
                <a:solidFill>
                  <a:srgbClr val="FF0000"/>
                </a:solidFill>
                <a:cs typeface="Calibri" panose="020F0502020204030204" pitchFamily="34" charset="0"/>
              </a:rPr>
              <a:t>AVG</a:t>
            </a:r>
            <a:r>
              <a:rPr lang="en-US" b="1" dirty="0" smtClean="0">
                <a:solidFill>
                  <a:srgbClr val="FF0000"/>
                </a:solidFill>
                <a:cs typeface="Calibri" panose="020F0502020204030204" pitchFamily="34" charset="0"/>
              </a:rPr>
              <a:t>(SALARY</a:t>
            </a:r>
            <a:r>
              <a:rPr lang="en-US" b="1" dirty="0" smtClean="0">
                <a:solidFill>
                  <a:srgbClr val="FF0000"/>
                </a:solidFill>
                <a:cs typeface="Calibri" panose="020F0502020204030204" pitchFamily="34" charset="0"/>
              </a:rPr>
              <a:t>) &gt; 20000;</a:t>
            </a: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algn="l"/>
            <a:r>
              <a:rPr lang="en-US" sz="2300" dirty="0">
                <a:solidFill>
                  <a:srgbClr val="FF0000"/>
                </a:solidFill>
                <a:cs typeface="Calibri" panose="020F0502020204030204" pitchFamily="34" charset="0"/>
              </a:rPr>
              <a:t/>
            </a:r>
            <a:br>
              <a:rPr lang="en-US" sz="2300" dirty="0">
                <a:solidFill>
                  <a:srgbClr val="FF0000"/>
                </a:solidFill>
                <a:cs typeface="Calibri" panose="020F0502020204030204" pitchFamily="34" charset="0"/>
              </a:rPr>
            </a:br>
            <a:endParaRPr lang="en-US" sz="2300" b="0" i="0" dirty="0">
              <a:solidFill>
                <a:srgbClr val="FF0000"/>
              </a:solidFill>
              <a:effectLst/>
              <a:cs typeface="Calibri" panose="020F0502020204030204" pitchFamily="34" charset="0"/>
            </a:endParaRPr>
          </a:p>
          <a:p>
            <a:endParaRPr lang="en-IN" sz="2300" dirty="0">
              <a:cs typeface="Calibri" panose="020F0502020204030204" pitchFamily="34" charset="0"/>
            </a:endParaRPr>
          </a:p>
        </p:txBody>
      </p:sp>
    </p:spTree>
    <p:extLst>
      <p:ext uri="{BB962C8B-B14F-4D97-AF65-F5344CB8AC3E}">
        <p14:creationId xmlns:p14="http://schemas.microsoft.com/office/powerpoint/2010/main" val="28347377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1000"/>
                                        <p:tgtEl>
                                          <p:spTgt spid="3">
                                            <p:txEl>
                                              <p:pRg st="8" end="8"/>
                                            </p:txEl>
                                          </p:spTgt>
                                        </p:tgtEl>
                                      </p:cBhvr>
                                    </p:animEffect>
                                    <p:anim calcmode="lin" valueType="num">
                                      <p:cBhvr>
                                        <p:cTn id="1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1000"/>
                                        <p:tgtEl>
                                          <p:spTgt spid="3">
                                            <p:txEl>
                                              <p:pRg st="10" end="10"/>
                                            </p:txEl>
                                          </p:spTgt>
                                        </p:tgtEl>
                                      </p:cBhvr>
                                    </p:animEffect>
                                    <p:anim calcmode="lin" valueType="num">
                                      <p:cBhvr>
                                        <p:cTn id="1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8D8-657E-D954-4E4E-3352ACC70981}"/>
              </a:ext>
            </a:extLst>
          </p:cNvPr>
          <p:cNvSpPr>
            <a:spLocks noGrp="1"/>
          </p:cNvSpPr>
          <p:nvPr>
            <p:ph type="title"/>
          </p:nvPr>
        </p:nvSpPr>
        <p:spPr>
          <a:xfrm>
            <a:off x="188844" y="340659"/>
            <a:ext cx="10515600" cy="555812"/>
          </a:xfrm>
        </p:spPr>
        <p:txBody>
          <a:bodyPr/>
          <a:lstStyle/>
          <a:p>
            <a:pPr algn="ctr"/>
            <a:r>
              <a:rPr lang="en-IN" b="1" i="0" dirty="0" smtClean="0">
                <a:solidFill>
                  <a:srgbClr val="C00000"/>
                </a:solidFill>
                <a:effectLst/>
                <a:latin typeface="Helvetica Neue"/>
              </a:rPr>
              <a:t>Query 3</a:t>
            </a: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815FCAC2-4C64-8F9F-1A11-D560203028BA}"/>
              </a:ext>
            </a:extLst>
          </p:cNvPr>
          <p:cNvSpPr>
            <a:spLocks noGrp="1"/>
          </p:cNvSpPr>
          <p:nvPr>
            <p:ph idx="1"/>
          </p:nvPr>
        </p:nvSpPr>
        <p:spPr>
          <a:xfrm>
            <a:off x="457201" y="1021977"/>
            <a:ext cx="11394140" cy="5495364"/>
          </a:xfrm>
        </p:spPr>
        <p:txBody>
          <a:bodyPr/>
          <a:lstStyle/>
          <a:p>
            <a:r>
              <a:rPr lang="en-US" dirty="0" smtClean="0"/>
              <a:t>STUDENT </a:t>
            </a:r>
            <a:r>
              <a:rPr lang="en-US" dirty="0"/>
              <a:t>(</a:t>
            </a:r>
            <a:r>
              <a:rPr lang="en-US" u="sng" dirty="0"/>
              <a:t>SID</a:t>
            </a:r>
            <a:r>
              <a:rPr lang="en-US" dirty="0"/>
              <a:t>, Sname, Branch)</a:t>
            </a:r>
          </a:p>
          <a:p>
            <a:r>
              <a:rPr lang="en-US" dirty="0"/>
              <a:t>FACULTY (</a:t>
            </a:r>
            <a:r>
              <a:rPr lang="en-US" u="sng" dirty="0"/>
              <a:t>FID</a:t>
            </a:r>
            <a:r>
              <a:rPr lang="en-US" dirty="0"/>
              <a:t>, Fname, Dept, Designation, Salary)</a:t>
            </a:r>
          </a:p>
          <a:p>
            <a:r>
              <a:rPr lang="en-US" dirty="0"/>
              <a:t>COURSE (</a:t>
            </a:r>
            <a:r>
              <a:rPr lang="en-US" u="sng" dirty="0"/>
              <a:t>CID</a:t>
            </a:r>
            <a:r>
              <a:rPr lang="en-US" dirty="0"/>
              <a:t>, CName, Credits)</a:t>
            </a:r>
          </a:p>
          <a:p>
            <a:r>
              <a:rPr lang="en-US" dirty="0" smtClean="0"/>
              <a:t>ENROLL </a:t>
            </a:r>
            <a:r>
              <a:rPr lang="en-US" dirty="0"/>
              <a:t>(</a:t>
            </a:r>
            <a:r>
              <a:rPr lang="en-US" u="sng" dirty="0"/>
              <a:t>SID</a:t>
            </a:r>
            <a:r>
              <a:rPr lang="en-US" dirty="0"/>
              <a:t>, </a:t>
            </a:r>
            <a:r>
              <a:rPr lang="en-US" u="sng" dirty="0"/>
              <a:t>CID</a:t>
            </a:r>
            <a:r>
              <a:rPr lang="en-US" dirty="0"/>
              <a:t>, GRADE</a:t>
            </a:r>
            <a:r>
              <a:rPr lang="en-US" dirty="0" smtClean="0"/>
              <a:t>)</a:t>
            </a:r>
          </a:p>
          <a:p>
            <a:endParaRPr lang="en-US" dirty="0"/>
          </a:p>
          <a:p>
            <a:pPr marL="342900" indent="-342900">
              <a:buFont typeface="Arial" panose="020B0604020202020204" pitchFamily="34" charset="0"/>
              <a:buChar char="•"/>
            </a:pPr>
            <a:r>
              <a:rPr lang="en-US" b="1" i="1" dirty="0">
                <a:solidFill>
                  <a:srgbClr val="0070C0"/>
                </a:solidFill>
              </a:rPr>
              <a:t>List the names of all faculty members beginning with ‘R’ and ending with ‘U</a:t>
            </a:r>
            <a:r>
              <a:rPr lang="en-US" b="1" i="1" dirty="0" smtClean="0">
                <a:solidFill>
                  <a:srgbClr val="0070C0"/>
                </a:solidFill>
              </a:rPr>
              <a:t>’.</a:t>
            </a:r>
          </a:p>
          <a:p>
            <a:pPr indent="0"/>
            <a:r>
              <a:rPr lang="en-US" b="1" dirty="0" smtClean="0">
                <a:solidFill>
                  <a:srgbClr val="FF0000"/>
                </a:solidFill>
                <a:cs typeface="Calibri" panose="020F0502020204030204" pitchFamily="34" charset="0"/>
              </a:rPr>
              <a:t> </a:t>
            </a:r>
          </a:p>
          <a:p>
            <a:pPr lvl="1" indent="0">
              <a:buNone/>
            </a:pPr>
            <a:r>
              <a:rPr lang="en-US" b="1" dirty="0" smtClean="0">
                <a:solidFill>
                  <a:srgbClr val="FF0000"/>
                </a:solidFill>
                <a:cs typeface="Calibri" panose="020F0502020204030204" pitchFamily="34" charset="0"/>
              </a:rPr>
              <a:t>SELECT </a:t>
            </a:r>
            <a:r>
              <a:rPr lang="en-US" b="1" dirty="0" smtClean="0">
                <a:solidFill>
                  <a:srgbClr val="FF0000"/>
                </a:solidFill>
                <a:cs typeface="Calibri" panose="020F0502020204030204" pitchFamily="34" charset="0"/>
              </a:rPr>
              <a:t> </a:t>
            </a:r>
            <a:r>
              <a:rPr lang="en-US" b="1" dirty="0" err="1" smtClean="0">
                <a:solidFill>
                  <a:srgbClr val="FF0000"/>
                </a:solidFill>
                <a:cs typeface="Calibri" panose="020F0502020204030204" pitchFamily="34" charset="0"/>
              </a:rPr>
              <a:t>FNAME</a:t>
            </a:r>
            <a:endParaRPr lang="en-US" b="1" dirty="0" smtClean="0">
              <a:solidFill>
                <a:srgbClr val="FF0000"/>
              </a:solidFill>
              <a:cs typeface="Calibri" panose="020F0502020204030204" pitchFamily="34" charset="0"/>
            </a:endParaRPr>
          </a:p>
          <a:p>
            <a:pPr lvl="1" indent="0">
              <a:buNone/>
            </a:pPr>
            <a:r>
              <a:rPr lang="en-US" b="1" dirty="0" smtClean="0">
                <a:solidFill>
                  <a:srgbClr val="FF0000"/>
                </a:solidFill>
                <a:cs typeface="Calibri" panose="020F0502020204030204" pitchFamily="34" charset="0"/>
              </a:rPr>
              <a:t>FROM </a:t>
            </a:r>
            <a:r>
              <a:rPr lang="en-US" b="1" dirty="0" smtClean="0">
                <a:solidFill>
                  <a:srgbClr val="FF0000"/>
                </a:solidFill>
                <a:cs typeface="Calibri" panose="020F0502020204030204" pitchFamily="34" charset="0"/>
              </a:rPr>
              <a:t>  FACULTY</a:t>
            </a:r>
            <a:endParaRPr lang="en-US" b="1" dirty="0" smtClean="0">
              <a:solidFill>
                <a:srgbClr val="FF0000"/>
              </a:solidFill>
              <a:cs typeface="Calibri" panose="020F0502020204030204" pitchFamily="34" charset="0"/>
            </a:endParaRPr>
          </a:p>
          <a:p>
            <a:pPr lvl="1" indent="0">
              <a:buNone/>
            </a:pPr>
            <a:r>
              <a:rPr lang="en-US" b="1" dirty="0" smtClean="0">
                <a:solidFill>
                  <a:srgbClr val="FF0000"/>
                </a:solidFill>
                <a:cs typeface="Calibri" panose="020F0502020204030204" pitchFamily="34" charset="0"/>
              </a:rPr>
              <a:t>WHERE </a:t>
            </a:r>
            <a:r>
              <a:rPr lang="en-US" b="1" dirty="0" err="1" smtClean="0">
                <a:solidFill>
                  <a:srgbClr val="FF0000"/>
                </a:solidFill>
                <a:cs typeface="Calibri" panose="020F0502020204030204" pitchFamily="34" charset="0"/>
              </a:rPr>
              <a:t>FNAME</a:t>
            </a:r>
            <a:r>
              <a:rPr lang="en-US" b="1" dirty="0" smtClean="0">
                <a:solidFill>
                  <a:srgbClr val="FF0000"/>
                </a:solidFill>
                <a:cs typeface="Calibri" panose="020F0502020204030204" pitchFamily="34" charset="0"/>
              </a:rPr>
              <a:t> LIKE </a:t>
            </a:r>
            <a:r>
              <a:rPr lang="en-US" b="1" dirty="0" err="1" smtClean="0">
                <a:solidFill>
                  <a:srgbClr val="FF0000"/>
                </a:solidFill>
                <a:cs typeface="Calibri" panose="020F0502020204030204" pitchFamily="34" charset="0"/>
              </a:rPr>
              <a:t>R%U</a:t>
            </a:r>
            <a:r>
              <a:rPr lang="en-US" b="1" dirty="0" smtClean="0">
                <a:solidFill>
                  <a:srgbClr val="FF0000"/>
                </a:solidFill>
                <a:cs typeface="Calibri" panose="020F0502020204030204" pitchFamily="34" charset="0"/>
              </a:rPr>
              <a:t>;</a:t>
            </a: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algn="l"/>
            <a:r>
              <a:rPr lang="en-US" sz="2300" dirty="0">
                <a:solidFill>
                  <a:srgbClr val="FF0000"/>
                </a:solidFill>
                <a:cs typeface="Calibri" panose="020F0502020204030204" pitchFamily="34" charset="0"/>
              </a:rPr>
              <a:t/>
            </a:r>
            <a:br>
              <a:rPr lang="en-US" sz="2300" dirty="0">
                <a:solidFill>
                  <a:srgbClr val="FF0000"/>
                </a:solidFill>
                <a:cs typeface="Calibri" panose="020F0502020204030204" pitchFamily="34" charset="0"/>
              </a:rPr>
            </a:br>
            <a:endParaRPr lang="en-US" sz="2300" b="0" i="0" dirty="0">
              <a:solidFill>
                <a:srgbClr val="FF0000"/>
              </a:solidFill>
              <a:effectLst/>
              <a:cs typeface="Calibri" panose="020F0502020204030204" pitchFamily="34" charset="0"/>
            </a:endParaRPr>
          </a:p>
          <a:p>
            <a:endParaRPr lang="en-IN" sz="2300" dirty="0">
              <a:cs typeface="Calibri" panose="020F0502020204030204" pitchFamily="34" charset="0"/>
            </a:endParaRPr>
          </a:p>
        </p:txBody>
      </p:sp>
    </p:spTree>
    <p:extLst>
      <p:ext uri="{BB962C8B-B14F-4D97-AF65-F5344CB8AC3E}">
        <p14:creationId xmlns:p14="http://schemas.microsoft.com/office/powerpoint/2010/main" val="23146306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1000"/>
                                        <p:tgtEl>
                                          <p:spTgt spid="3">
                                            <p:txEl>
                                              <p:pRg st="8" end="8"/>
                                            </p:txEl>
                                          </p:spTgt>
                                        </p:tgtEl>
                                      </p:cBhvr>
                                    </p:animEffect>
                                    <p:anim calcmode="lin" valueType="num">
                                      <p:cBhvr>
                                        <p:cTn id="1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1000"/>
                                        <p:tgtEl>
                                          <p:spTgt spid="3">
                                            <p:txEl>
                                              <p:pRg st="9" end="9"/>
                                            </p:txEl>
                                          </p:spTgt>
                                        </p:tgtEl>
                                      </p:cBhvr>
                                    </p:animEffect>
                                    <p:anim calcmode="lin" valueType="num">
                                      <p:cBhvr>
                                        <p:cTn id="1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8D8-657E-D954-4E4E-3352ACC70981}"/>
              </a:ext>
            </a:extLst>
          </p:cNvPr>
          <p:cNvSpPr>
            <a:spLocks noGrp="1"/>
          </p:cNvSpPr>
          <p:nvPr>
            <p:ph type="title"/>
          </p:nvPr>
        </p:nvSpPr>
        <p:spPr>
          <a:xfrm>
            <a:off x="188844" y="340659"/>
            <a:ext cx="10515600" cy="555812"/>
          </a:xfrm>
        </p:spPr>
        <p:txBody>
          <a:bodyPr/>
          <a:lstStyle/>
          <a:p>
            <a:pPr algn="ctr"/>
            <a:r>
              <a:rPr lang="en-IN" b="1" i="0" dirty="0" smtClean="0">
                <a:solidFill>
                  <a:srgbClr val="C00000"/>
                </a:solidFill>
                <a:effectLst/>
                <a:latin typeface="Helvetica Neue"/>
              </a:rPr>
              <a:t>Query 4</a:t>
            </a: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815FCAC2-4C64-8F9F-1A11-D560203028BA}"/>
              </a:ext>
            </a:extLst>
          </p:cNvPr>
          <p:cNvSpPr>
            <a:spLocks noGrp="1"/>
          </p:cNvSpPr>
          <p:nvPr>
            <p:ph idx="1"/>
          </p:nvPr>
        </p:nvSpPr>
        <p:spPr>
          <a:xfrm>
            <a:off x="457201" y="1021977"/>
            <a:ext cx="11394140" cy="5495364"/>
          </a:xfrm>
        </p:spPr>
        <p:txBody>
          <a:bodyPr/>
          <a:lstStyle/>
          <a:p>
            <a:r>
              <a:rPr lang="en-US" dirty="0" smtClean="0"/>
              <a:t>STUDENT </a:t>
            </a:r>
            <a:r>
              <a:rPr lang="en-US" dirty="0"/>
              <a:t>(</a:t>
            </a:r>
            <a:r>
              <a:rPr lang="en-US" u="sng" dirty="0"/>
              <a:t>SID</a:t>
            </a:r>
            <a:r>
              <a:rPr lang="en-US" dirty="0"/>
              <a:t>, Sname, Branch)</a:t>
            </a:r>
          </a:p>
          <a:p>
            <a:r>
              <a:rPr lang="en-US" dirty="0"/>
              <a:t>FACULTY (</a:t>
            </a:r>
            <a:r>
              <a:rPr lang="en-US" u="sng" dirty="0"/>
              <a:t>FID</a:t>
            </a:r>
            <a:r>
              <a:rPr lang="en-US" dirty="0"/>
              <a:t>, Fname, Dept, Designation, Salary)</a:t>
            </a:r>
          </a:p>
          <a:p>
            <a:r>
              <a:rPr lang="en-US" dirty="0"/>
              <a:t>COURSE (</a:t>
            </a:r>
            <a:r>
              <a:rPr lang="en-US" u="sng" dirty="0"/>
              <a:t>CID</a:t>
            </a:r>
            <a:r>
              <a:rPr lang="en-US" dirty="0"/>
              <a:t>, CName, Credits)</a:t>
            </a:r>
          </a:p>
          <a:p>
            <a:r>
              <a:rPr lang="en-US" dirty="0" smtClean="0"/>
              <a:t>ENROLL </a:t>
            </a:r>
            <a:r>
              <a:rPr lang="en-US" dirty="0"/>
              <a:t>(</a:t>
            </a:r>
            <a:r>
              <a:rPr lang="en-US" u="sng" dirty="0"/>
              <a:t>SID</a:t>
            </a:r>
            <a:r>
              <a:rPr lang="en-US" dirty="0"/>
              <a:t>, </a:t>
            </a:r>
            <a:r>
              <a:rPr lang="en-US" u="sng" dirty="0"/>
              <a:t>CID</a:t>
            </a:r>
            <a:r>
              <a:rPr lang="en-US" dirty="0"/>
              <a:t>, GRADE</a:t>
            </a:r>
            <a:r>
              <a:rPr lang="en-US" dirty="0" smtClean="0"/>
              <a:t>)</a:t>
            </a:r>
          </a:p>
          <a:p>
            <a:endParaRPr lang="en-US" dirty="0"/>
          </a:p>
          <a:p>
            <a:pPr marL="342900" indent="-342900">
              <a:buFont typeface="Arial" panose="020B0604020202020204" pitchFamily="34" charset="0"/>
              <a:buChar char="•"/>
            </a:pPr>
            <a:r>
              <a:rPr lang="en-US" b="1" i="1" dirty="0">
                <a:solidFill>
                  <a:srgbClr val="0070C0"/>
                </a:solidFill>
              </a:rPr>
              <a:t>List </a:t>
            </a:r>
            <a:r>
              <a:rPr lang="en-US" b="1" i="1" dirty="0" smtClean="0">
                <a:solidFill>
                  <a:srgbClr val="0070C0"/>
                </a:solidFill>
              </a:rPr>
              <a:t>names </a:t>
            </a:r>
            <a:r>
              <a:rPr lang="en-US" b="1" i="1" dirty="0">
                <a:solidFill>
                  <a:srgbClr val="0070C0"/>
                </a:solidFill>
              </a:rPr>
              <a:t>of all the students enrolled </a:t>
            </a:r>
            <a:r>
              <a:rPr lang="en-US" b="1" i="1" dirty="0" smtClean="0">
                <a:solidFill>
                  <a:srgbClr val="0070C0"/>
                </a:solidFill>
              </a:rPr>
              <a:t>for </a:t>
            </a:r>
            <a:r>
              <a:rPr lang="en-US" b="1" i="1" dirty="0">
                <a:solidFill>
                  <a:srgbClr val="0070C0"/>
                </a:solidFill>
              </a:rPr>
              <a:t>the course </a:t>
            </a:r>
            <a:r>
              <a:rPr lang="en-US" b="1" i="1" dirty="0" smtClean="0">
                <a:solidFill>
                  <a:srgbClr val="0070C0"/>
                </a:solidFill>
              </a:rPr>
              <a:t>‘CS53</a:t>
            </a:r>
            <a:r>
              <a:rPr lang="en-US" b="1" i="1" dirty="0">
                <a:solidFill>
                  <a:srgbClr val="0070C0"/>
                </a:solidFill>
              </a:rPr>
              <a:t>’ </a:t>
            </a:r>
            <a:endParaRPr lang="en-US" b="1" i="1" dirty="0" smtClean="0">
              <a:solidFill>
                <a:srgbClr val="0070C0"/>
              </a:solidFill>
            </a:endParaRPr>
          </a:p>
          <a:p>
            <a:pPr indent="0"/>
            <a:r>
              <a:rPr lang="en-US" b="1" i="1" dirty="0">
                <a:solidFill>
                  <a:srgbClr val="0070C0"/>
                </a:solidFill>
              </a:rPr>
              <a:t> </a:t>
            </a:r>
            <a:r>
              <a:rPr lang="en-US" b="1" i="1" dirty="0" smtClean="0">
                <a:solidFill>
                  <a:srgbClr val="0070C0"/>
                </a:solidFill>
              </a:rPr>
              <a:t>    and </a:t>
            </a:r>
            <a:r>
              <a:rPr lang="en-US" b="1" i="1" dirty="0">
                <a:solidFill>
                  <a:srgbClr val="0070C0"/>
                </a:solidFill>
              </a:rPr>
              <a:t>have received </a:t>
            </a:r>
            <a:r>
              <a:rPr lang="en-US" b="1" i="1" dirty="0" smtClean="0">
                <a:solidFill>
                  <a:srgbClr val="0070C0"/>
                </a:solidFill>
              </a:rPr>
              <a:t>‘S’ </a:t>
            </a:r>
            <a:r>
              <a:rPr lang="en-US" b="1" i="1" dirty="0" smtClean="0">
                <a:solidFill>
                  <a:srgbClr val="0070C0"/>
                </a:solidFill>
              </a:rPr>
              <a:t>grade.</a:t>
            </a:r>
            <a:endParaRPr lang="en-US" b="1" i="1" dirty="0">
              <a:solidFill>
                <a:srgbClr val="0070C0"/>
              </a:solidFill>
            </a:endParaRPr>
          </a:p>
          <a:p>
            <a:pPr indent="0"/>
            <a:r>
              <a:rPr lang="en-US" b="1" dirty="0" smtClean="0">
                <a:solidFill>
                  <a:srgbClr val="FF0000"/>
                </a:solidFill>
                <a:cs typeface="Calibri" panose="020F0502020204030204" pitchFamily="34" charset="0"/>
              </a:rPr>
              <a:t> </a:t>
            </a:r>
          </a:p>
          <a:p>
            <a:pPr lvl="1" indent="0">
              <a:buNone/>
            </a:pPr>
            <a:r>
              <a:rPr lang="en-US" b="1" dirty="0" smtClean="0">
                <a:solidFill>
                  <a:srgbClr val="FF0000"/>
                </a:solidFill>
                <a:cs typeface="Calibri" panose="020F0502020204030204" pitchFamily="34" charset="0"/>
              </a:rPr>
              <a:t>SELECT </a:t>
            </a:r>
            <a:r>
              <a:rPr lang="en-US" b="1" dirty="0" err="1" smtClean="0">
                <a:solidFill>
                  <a:srgbClr val="FF0000"/>
                </a:solidFill>
                <a:cs typeface="Calibri" panose="020F0502020204030204" pitchFamily="34" charset="0"/>
              </a:rPr>
              <a:t>SNAME</a:t>
            </a:r>
            <a:endParaRPr lang="en-US" b="1" dirty="0" smtClean="0">
              <a:solidFill>
                <a:srgbClr val="FF0000"/>
              </a:solidFill>
              <a:cs typeface="Calibri" panose="020F0502020204030204" pitchFamily="34" charset="0"/>
            </a:endParaRPr>
          </a:p>
          <a:p>
            <a:pPr lvl="1" indent="0">
              <a:buNone/>
            </a:pPr>
            <a:r>
              <a:rPr lang="en-US" b="1" dirty="0" smtClean="0">
                <a:solidFill>
                  <a:srgbClr val="FF0000"/>
                </a:solidFill>
                <a:cs typeface="Calibri" panose="020F0502020204030204" pitchFamily="34" charset="0"/>
              </a:rPr>
              <a:t>FROM </a:t>
            </a:r>
            <a:r>
              <a:rPr lang="en-US" b="1" dirty="0" smtClean="0">
                <a:solidFill>
                  <a:srgbClr val="FF0000"/>
                </a:solidFill>
                <a:cs typeface="Calibri" panose="020F0502020204030204" pitchFamily="34" charset="0"/>
              </a:rPr>
              <a:t>  STUDENT </a:t>
            </a:r>
            <a:r>
              <a:rPr lang="en-US" b="1" dirty="0" smtClean="0">
                <a:solidFill>
                  <a:srgbClr val="FF0000"/>
                </a:solidFill>
                <a:cs typeface="Calibri" panose="020F0502020204030204" pitchFamily="34" charset="0"/>
              </a:rPr>
              <a:t>S, ENROLL E</a:t>
            </a:r>
          </a:p>
          <a:p>
            <a:pPr lvl="1" indent="0">
              <a:buNone/>
            </a:pPr>
            <a:r>
              <a:rPr lang="en-US" b="1" dirty="0" smtClean="0">
                <a:solidFill>
                  <a:srgbClr val="FF0000"/>
                </a:solidFill>
                <a:cs typeface="Calibri" panose="020F0502020204030204" pitchFamily="34" charset="0"/>
              </a:rPr>
              <a:t>WHERE </a:t>
            </a:r>
            <a:r>
              <a:rPr lang="en-US" b="1" dirty="0" err="1" smtClean="0">
                <a:solidFill>
                  <a:srgbClr val="FF0000"/>
                </a:solidFill>
                <a:cs typeface="Calibri" panose="020F0502020204030204" pitchFamily="34" charset="0"/>
              </a:rPr>
              <a:t>S.SID</a:t>
            </a:r>
            <a:r>
              <a:rPr lang="en-US" b="1" dirty="0" smtClean="0">
                <a:solidFill>
                  <a:srgbClr val="FF0000"/>
                </a:solidFill>
                <a:cs typeface="Calibri" panose="020F0502020204030204" pitchFamily="34" charset="0"/>
              </a:rPr>
              <a:t> = </a:t>
            </a:r>
            <a:r>
              <a:rPr lang="en-US" b="1" dirty="0" err="1" smtClean="0">
                <a:solidFill>
                  <a:srgbClr val="FF0000"/>
                </a:solidFill>
                <a:cs typeface="Calibri" panose="020F0502020204030204" pitchFamily="34" charset="0"/>
              </a:rPr>
              <a:t>E.SID</a:t>
            </a:r>
            <a:r>
              <a:rPr lang="en-US" b="1" dirty="0" smtClean="0">
                <a:solidFill>
                  <a:srgbClr val="FF0000"/>
                </a:solidFill>
                <a:cs typeface="Calibri" panose="020F0502020204030204" pitchFamily="34" charset="0"/>
              </a:rPr>
              <a:t> AND </a:t>
            </a:r>
            <a:r>
              <a:rPr lang="en-US" b="1" dirty="0" err="1" smtClean="0">
                <a:solidFill>
                  <a:srgbClr val="FF0000"/>
                </a:solidFill>
                <a:cs typeface="Calibri" panose="020F0502020204030204" pitchFamily="34" charset="0"/>
              </a:rPr>
              <a:t>E.CID</a:t>
            </a:r>
            <a:r>
              <a:rPr lang="en-US" b="1" dirty="0" smtClean="0">
                <a:solidFill>
                  <a:srgbClr val="FF0000"/>
                </a:solidFill>
                <a:cs typeface="Calibri" panose="020F0502020204030204" pitchFamily="34" charset="0"/>
              </a:rPr>
              <a:t> = ‘CS53’ AND </a:t>
            </a:r>
            <a:r>
              <a:rPr lang="en-US" b="1" dirty="0" err="1" smtClean="0">
                <a:solidFill>
                  <a:srgbClr val="FF0000"/>
                </a:solidFill>
                <a:cs typeface="Calibri" panose="020F0502020204030204" pitchFamily="34" charset="0"/>
              </a:rPr>
              <a:t>E.GRADE</a:t>
            </a:r>
            <a:r>
              <a:rPr lang="en-US" b="1" dirty="0" smtClean="0">
                <a:solidFill>
                  <a:srgbClr val="FF0000"/>
                </a:solidFill>
                <a:cs typeface="Calibri" panose="020F0502020204030204" pitchFamily="34" charset="0"/>
              </a:rPr>
              <a:t> = ‘S’;</a:t>
            </a: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algn="l"/>
            <a:r>
              <a:rPr lang="en-US" sz="2300" dirty="0">
                <a:solidFill>
                  <a:srgbClr val="FF0000"/>
                </a:solidFill>
                <a:cs typeface="Calibri" panose="020F0502020204030204" pitchFamily="34" charset="0"/>
              </a:rPr>
              <a:t/>
            </a:r>
            <a:br>
              <a:rPr lang="en-US" sz="2300" dirty="0">
                <a:solidFill>
                  <a:srgbClr val="FF0000"/>
                </a:solidFill>
                <a:cs typeface="Calibri" panose="020F0502020204030204" pitchFamily="34" charset="0"/>
              </a:rPr>
            </a:br>
            <a:endParaRPr lang="en-US" sz="2300" b="0" i="0" dirty="0">
              <a:solidFill>
                <a:srgbClr val="FF0000"/>
              </a:solidFill>
              <a:effectLst/>
              <a:cs typeface="Calibri" panose="020F0502020204030204" pitchFamily="34" charset="0"/>
            </a:endParaRPr>
          </a:p>
          <a:p>
            <a:endParaRPr lang="en-IN" sz="2300" dirty="0">
              <a:cs typeface="Calibri" panose="020F0502020204030204" pitchFamily="34" charset="0"/>
            </a:endParaRPr>
          </a:p>
        </p:txBody>
      </p:sp>
    </p:spTree>
    <p:extLst>
      <p:ext uri="{BB962C8B-B14F-4D97-AF65-F5344CB8AC3E}">
        <p14:creationId xmlns:p14="http://schemas.microsoft.com/office/powerpoint/2010/main" val="25667582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1000"/>
                                        <p:tgtEl>
                                          <p:spTgt spid="3">
                                            <p:txEl>
                                              <p:pRg st="9" end="9"/>
                                            </p:txEl>
                                          </p:spTgt>
                                        </p:tgtEl>
                                      </p:cBhvr>
                                    </p:animEffect>
                                    <p:anim calcmode="lin" valueType="num">
                                      <p:cBhvr>
                                        <p:cTn id="1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1000"/>
                                        <p:tgtEl>
                                          <p:spTgt spid="3">
                                            <p:txEl>
                                              <p:pRg st="10" end="10"/>
                                            </p:txEl>
                                          </p:spTgt>
                                        </p:tgtEl>
                                      </p:cBhvr>
                                    </p:animEffect>
                                    <p:anim calcmode="lin" valueType="num">
                                      <p:cBhvr>
                                        <p:cTn id="1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8966"/>
            <a:ext cx="10515600" cy="785191"/>
          </a:xfrm>
        </p:spPr>
        <p:txBody>
          <a:bodyPr/>
          <a:lstStyle/>
          <a:p>
            <a:r>
              <a:rPr lang="en-US" b="1" dirty="0" smtClean="0"/>
              <a:t>Summary</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1821113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435100" y="274638"/>
            <a:ext cx="7499350" cy="659640"/>
          </a:xfrm>
        </p:spPr>
        <p:txBody>
          <a:bodyPr/>
          <a:lstStyle/>
          <a:p>
            <a:pPr eaLnBrk="1" fontAlgn="auto" hangingPunct="1">
              <a:spcAft>
                <a:spcPts val="0"/>
              </a:spcAft>
              <a:defRPr/>
            </a:pPr>
            <a:r>
              <a:rPr lang="en-US" dirty="0" smtClean="0"/>
              <a:t>Basic Data Types in Oracle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89122668"/>
              </p:ext>
            </p:extLst>
          </p:nvPr>
        </p:nvGraphicFramePr>
        <p:xfrm>
          <a:off x="1831975" y="1305339"/>
          <a:ext cx="6954216" cy="4707839"/>
        </p:xfrm>
        <a:graphic>
          <a:graphicData uri="http://schemas.openxmlformats.org/drawingml/2006/table">
            <a:tbl>
              <a:tblPr/>
              <a:tblGrid>
                <a:gridCol w="1738554">
                  <a:extLst>
                    <a:ext uri="{9D8B030D-6E8A-4147-A177-3AD203B41FA5}">
                      <a16:colId xmlns:a16="http://schemas.microsoft.com/office/drawing/2014/main" val="20000"/>
                    </a:ext>
                  </a:extLst>
                </a:gridCol>
                <a:gridCol w="5215662">
                  <a:extLst>
                    <a:ext uri="{9D8B030D-6E8A-4147-A177-3AD203B41FA5}">
                      <a16:colId xmlns:a16="http://schemas.microsoft.com/office/drawing/2014/main" val="20001"/>
                    </a:ext>
                  </a:extLst>
                </a:gridCol>
              </a:tblGrid>
              <a:tr h="406763">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Helvetica" charset="0"/>
                          <a:cs typeface="Times New Roman" pitchFamily="18" charset="0"/>
                        </a:rPr>
                        <a:t>Data type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Helvetica" charset="0"/>
                          <a:cs typeface="Times New Roman" pitchFamily="18" charset="0"/>
                        </a:rPr>
                        <a:t>Description</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CHAR (size)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Fixed length character. Max = 2000.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VARCHAR2(size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Variable length character string. Max = 4000.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DATE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Date. Vaild range is from to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BLOB</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Binary large object. Max = 4GB.</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CLOB</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Character large object. Max = 4GB.</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BFILE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Pointer to binary OS file.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LONG</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Character data of variable size. Max = 2GB.</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LONG RAW</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Raw binary data. Rest is same as </a:t>
                      </a:r>
                      <a:r>
                        <a:rPr kumimoji="0" lang="en-US" sz="1600" b="0" i="0" u="none" strike="noStrike" cap="none" normalizeH="0" baseline="0" smtClean="0">
                          <a:ln>
                            <a:noFill/>
                          </a:ln>
                          <a:solidFill>
                            <a:schemeClr val="tx1"/>
                          </a:solidFill>
                          <a:effectLst/>
                          <a:latin typeface="Arial Narrow" pitchFamily="34" charset="0"/>
                          <a:ea typeface="Times New Roman" pitchFamily="18" charset="0"/>
                          <a:cs typeface="Latha" pitchFamily="2"/>
                        </a:rPr>
                        <a:t>LONG</a:t>
                      </a: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NUMBER(size)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Numbers. Max. size = 40 digits.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NUMBER(size,d)</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Numbers. Range = 1.0E-130 to 9.9E125.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DECIMAL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Same as </a:t>
                      </a:r>
                      <a:r>
                        <a:rPr kumimoji="0" lang="en-US" sz="1600" b="0" i="0" u="none" strike="noStrike" cap="none" normalizeH="0" baseline="0" smtClean="0">
                          <a:ln>
                            <a:noFill/>
                          </a:ln>
                          <a:solidFill>
                            <a:schemeClr val="tx1"/>
                          </a:solidFill>
                          <a:effectLst/>
                          <a:latin typeface="Arial Narrow" pitchFamily="34" charset="0"/>
                          <a:ea typeface="Times New Roman" pitchFamily="18" charset="0"/>
                          <a:cs typeface="Latha" pitchFamily="2"/>
                        </a:rPr>
                        <a:t>NUMBER</a:t>
                      </a: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 </a:t>
                      </a:r>
                      <a:r>
                        <a:rPr kumimoji="0" lang="en-US" sz="1600" b="0" i="0" u="none" strike="noStrike" cap="none" normalizeH="0" baseline="0" smtClean="0">
                          <a:ln>
                            <a:noFill/>
                          </a:ln>
                          <a:solidFill>
                            <a:schemeClr val="tx1"/>
                          </a:solidFill>
                          <a:effectLst/>
                          <a:latin typeface="Arial Narrow" pitchFamily="34" charset="0"/>
                          <a:ea typeface="Times New Roman" pitchFamily="18" charset="0"/>
                          <a:cs typeface="Latha" pitchFamily="2"/>
                        </a:rPr>
                        <a:t>size</a:t>
                      </a: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a:t>
                      </a:r>
                      <a:r>
                        <a:rPr kumimoji="0" lang="en-US" sz="1600" b="0" i="0" u="none" strike="noStrike" cap="none" normalizeH="0" baseline="0" smtClean="0">
                          <a:ln>
                            <a:noFill/>
                          </a:ln>
                          <a:solidFill>
                            <a:schemeClr val="tx1"/>
                          </a:solidFill>
                          <a:effectLst/>
                          <a:latin typeface="Arial Narrow" pitchFamily="34" charset="0"/>
                          <a:ea typeface="Times New Roman" pitchFamily="18" charset="0"/>
                          <a:cs typeface="Latha" pitchFamily="2"/>
                        </a:rPr>
                        <a:t>d</a:t>
                      </a: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 can't be specified.</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7725">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FLOAT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Same as </a:t>
                      </a:r>
                      <a:r>
                        <a:rPr kumimoji="0" lang="en-US" sz="1600" b="0" i="0" u="none" strike="noStrike" cap="none" normalizeH="0" baseline="0" smtClean="0">
                          <a:ln>
                            <a:noFill/>
                          </a:ln>
                          <a:solidFill>
                            <a:schemeClr val="tx1"/>
                          </a:solidFill>
                          <a:effectLst/>
                          <a:latin typeface="Arial Narrow" pitchFamily="34" charset="0"/>
                          <a:ea typeface="Times New Roman" pitchFamily="18" charset="0"/>
                          <a:cs typeface="Latha" pitchFamily="2"/>
                        </a:rPr>
                        <a:t>NUMBER</a:t>
                      </a:r>
                      <a:r>
                        <a:rPr kumimoji="0" lang="en-US" sz="1600" b="0" i="0" u="none" strike="noStrike" cap="none" normalizeH="0" baseline="0" smtClean="0">
                          <a:ln>
                            <a:noFill/>
                          </a:ln>
                          <a:solidFill>
                            <a:schemeClr val="tx1"/>
                          </a:solidFill>
                          <a:effectLst/>
                          <a:latin typeface="Palatino Linotype" pitchFamily="18" charset="0"/>
                          <a:ea typeface="Times New Roman" pitchFamily="18" charset="0"/>
                          <a:cs typeface="Latha" pitchFamily="2"/>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4188">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INTEGER</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ea typeface="Times New Roman" pitchFamily="18" charset="0"/>
                          <a:cs typeface="Latha" pitchFamily="2"/>
                        </a:rPr>
                        <a:t>Same as </a:t>
                      </a:r>
                      <a:r>
                        <a:rPr kumimoji="0" lang="en-US" sz="1600" b="0" i="0" u="none" strike="noStrike" cap="none" normalizeH="0" baseline="0" dirty="0" smtClean="0">
                          <a:ln>
                            <a:noFill/>
                          </a:ln>
                          <a:solidFill>
                            <a:schemeClr val="tx1"/>
                          </a:solidFill>
                          <a:effectLst/>
                          <a:latin typeface="Arial Narrow" pitchFamily="34" charset="0"/>
                          <a:ea typeface="Times New Roman" pitchFamily="18" charset="0"/>
                          <a:cs typeface="Latha" pitchFamily="2"/>
                        </a:rPr>
                        <a:t>NUMBER</a:t>
                      </a:r>
                      <a:r>
                        <a:rPr kumimoji="0" lang="en-US" sz="1600" b="0" i="0" u="none" strike="noStrike" cap="none" normalizeH="0" baseline="0" dirty="0" smtClean="0">
                          <a:ln>
                            <a:noFill/>
                          </a:ln>
                          <a:solidFill>
                            <a:schemeClr val="tx1"/>
                          </a:solidFill>
                          <a:effectLst/>
                          <a:latin typeface="Palatino Linotype" pitchFamily="18" charset="0"/>
                          <a:ea typeface="Times New Roman" pitchFamily="18" charset="0"/>
                          <a:cs typeface="Latha" pitchFamily="2"/>
                        </a:rPr>
                        <a:t>. </a:t>
                      </a:r>
                      <a:r>
                        <a:rPr kumimoji="0" lang="en-US" sz="1600" b="0" i="0" u="none" strike="noStrike" cap="none" normalizeH="0" baseline="0" dirty="0" smtClean="0">
                          <a:ln>
                            <a:noFill/>
                          </a:ln>
                          <a:solidFill>
                            <a:schemeClr val="tx1"/>
                          </a:solidFill>
                          <a:effectLst/>
                          <a:latin typeface="Arial Narrow" pitchFamily="34" charset="0"/>
                          <a:ea typeface="Times New Roman" pitchFamily="18" charset="0"/>
                          <a:cs typeface="Latha" pitchFamily="2"/>
                        </a:rPr>
                        <a:t>size</a:t>
                      </a:r>
                      <a:r>
                        <a:rPr kumimoji="0" lang="en-US" sz="1600" b="0" i="0" u="none" strike="noStrike" cap="none" normalizeH="0" baseline="0" dirty="0" smtClean="0">
                          <a:ln>
                            <a:noFill/>
                          </a:ln>
                          <a:solidFill>
                            <a:schemeClr val="tx1"/>
                          </a:solidFill>
                          <a:effectLst/>
                          <a:latin typeface="Palatino Linotype" pitchFamily="18" charset="0"/>
                          <a:ea typeface="Times New Roman" pitchFamily="18" charset="0"/>
                          <a:cs typeface="Latha" pitchFamily="2"/>
                        </a:rPr>
                        <a:t>/</a:t>
                      </a:r>
                      <a:r>
                        <a:rPr kumimoji="0" lang="en-US" sz="1600" b="0" i="0" u="none" strike="noStrike" cap="none" normalizeH="0" baseline="0" dirty="0" smtClean="0">
                          <a:ln>
                            <a:noFill/>
                          </a:ln>
                          <a:solidFill>
                            <a:schemeClr val="tx1"/>
                          </a:solidFill>
                          <a:effectLst/>
                          <a:latin typeface="Arial Narrow" pitchFamily="34" charset="0"/>
                          <a:ea typeface="Times New Roman" pitchFamily="18" charset="0"/>
                          <a:cs typeface="Latha" pitchFamily="2"/>
                        </a:rPr>
                        <a:t>d</a:t>
                      </a:r>
                      <a:r>
                        <a:rPr kumimoji="0" lang="en-US" sz="1600" b="0" i="0" u="none" strike="noStrike" cap="none" normalizeH="0" baseline="0" dirty="0" smtClean="0">
                          <a:ln>
                            <a:noFill/>
                          </a:ln>
                          <a:solidFill>
                            <a:schemeClr val="tx1"/>
                          </a:solidFill>
                          <a:effectLst/>
                          <a:latin typeface="Palatino Linotype" pitchFamily="18" charset="0"/>
                          <a:ea typeface="Times New Roman" pitchFamily="18" charset="0"/>
                          <a:cs typeface="Latha" pitchFamily="2"/>
                        </a:rPr>
                        <a:t> can't be specified.</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4188">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SMALLINT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ts val="100"/>
                        </a:spcBef>
                        <a:spcAft>
                          <a:spcPts val="10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cs typeface="Times New Roman" pitchFamily="18" charset="0"/>
                        </a:rPr>
                        <a:t>Same as </a:t>
                      </a:r>
                      <a:r>
                        <a:rPr kumimoji="0" lang="en-US" sz="1600" b="0" i="0" u="none" strike="noStrike" cap="none" normalizeH="0" baseline="0" dirty="0" smtClean="0">
                          <a:ln>
                            <a:noFill/>
                          </a:ln>
                          <a:solidFill>
                            <a:schemeClr val="tx1"/>
                          </a:solidFill>
                          <a:effectLst/>
                          <a:latin typeface="Arial Narrow" pitchFamily="34" charset="0"/>
                          <a:cs typeface="Times New Roman" pitchFamily="18" charset="0"/>
                        </a:rPr>
                        <a:t>NUMBER</a:t>
                      </a:r>
                      <a:r>
                        <a:rPr kumimoji="0" lang="en-US" sz="1600" b="0" i="0" u="none" strike="noStrike" cap="none" normalizeH="0" baseline="0" dirty="0" smtClean="0">
                          <a:ln>
                            <a:noFill/>
                          </a:ln>
                          <a:solidFill>
                            <a:schemeClr val="tx1"/>
                          </a:solidFill>
                          <a:effectLst/>
                          <a:latin typeface="Palatino Linotype" pitchFamily="18"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64979399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483C-A593-6697-AE57-2CDD6AC19997}"/>
              </a:ext>
            </a:extLst>
          </p:cNvPr>
          <p:cNvSpPr>
            <a:spLocks noGrp="1"/>
          </p:cNvSpPr>
          <p:nvPr>
            <p:ph type="title"/>
          </p:nvPr>
        </p:nvSpPr>
        <p:spPr>
          <a:xfrm>
            <a:off x="188844" y="240631"/>
            <a:ext cx="10515600" cy="588927"/>
          </a:xfrm>
        </p:spPr>
        <p:txBody>
          <a:bodyPr/>
          <a:lstStyle/>
          <a:p>
            <a:pPr algn="ctr"/>
            <a:r>
              <a:rPr lang="en-IN" b="1" dirty="0">
                <a:solidFill>
                  <a:srgbClr val="C00000"/>
                </a:solidFill>
              </a:rPr>
              <a:t>DDL - Data Definition Language (Create Statement)</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CEB2BE7B-5A48-4326-8E10-415CFA2B0FCC}"/>
              </a:ext>
            </a:extLst>
          </p:cNvPr>
          <p:cNvSpPr>
            <a:spLocks noGrp="1"/>
          </p:cNvSpPr>
          <p:nvPr>
            <p:ph idx="1"/>
          </p:nvPr>
        </p:nvSpPr>
        <p:spPr>
          <a:xfrm>
            <a:off x="609600" y="1074821"/>
            <a:ext cx="11155052" cy="5420246"/>
          </a:xfrm>
        </p:spPr>
        <p:txBody>
          <a:bodyPr>
            <a:normAutofit/>
          </a:bodyPr>
          <a:lstStyle/>
          <a:p>
            <a:pPr marL="0" indent="0">
              <a:buNone/>
            </a:pPr>
            <a:r>
              <a:rPr lang="en-IN" b="1" dirty="0">
                <a:solidFill>
                  <a:srgbClr val="C00000"/>
                </a:solidFill>
              </a:rPr>
              <a:t>1. CREATE TABLE Statement</a:t>
            </a:r>
          </a:p>
          <a:p>
            <a:r>
              <a:rPr lang="en-US" dirty="0"/>
              <a:t>This SQL statement creates the new table in the SQL database.</a:t>
            </a:r>
          </a:p>
          <a:p>
            <a:r>
              <a:rPr lang="en-US" dirty="0">
                <a:solidFill>
                  <a:srgbClr val="C00000"/>
                </a:solidFill>
              </a:rPr>
              <a:t>Syntax of CREATE TABLE Statement:</a:t>
            </a:r>
          </a:p>
          <a:p>
            <a:pPr marL="457200" lvl="1" indent="0">
              <a:buNone/>
            </a:pPr>
            <a:r>
              <a:rPr lang="en-US" dirty="0">
                <a:solidFill>
                  <a:srgbClr val="7030A0"/>
                </a:solidFill>
              </a:rPr>
              <a:t>CREATE TABLE table_name  </a:t>
            </a:r>
          </a:p>
          <a:p>
            <a:pPr marL="457200" lvl="1" indent="0">
              <a:buNone/>
            </a:pPr>
            <a:r>
              <a:rPr lang="en-US" dirty="0">
                <a:solidFill>
                  <a:srgbClr val="7030A0"/>
                </a:solidFill>
              </a:rPr>
              <a:t>(  </a:t>
            </a:r>
          </a:p>
          <a:p>
            <a:pPr marL="876289" lvl="2" indent="0">
              <a:buNone/>
            </a:pPr>
            <a:r>
              <a:rPr lang="en-US" dirty="0">
                <a:solidFill>
                  <a:srgbClr val="7030A0"/>
                </a:solidFill>
              </a:rPr>
              <a:t>column_name1 </a:t>
            </a:r>
            <a:r>
              <a:rPr lang="en-US" dirty="0" err="1">
                <a:solidFill>
                  <a:srgbClr val="7030A0"/>
                </a:solidFill>
              </a:rPr>
              <a:t>data_type</a:t>
            </a:r>
            <a:r>
              <a:rPr lang="en-US" dirty="0">
                <a:solidFill>
                  <a:srgbClr val="7030A0"/>
                </a:solidFill>
              </a:rPr>
              <a:t> [column1 constraint(s)],  </a:t>
            </a:r>
          </a:p>
          <a:p>
            <a:pPr marL="876289" lvl="2" indent="0">
              <a:buNone/>
            </a:pPr>
            <a:r>
              <a:rPr lang="en-US" dirty="0">
                <a:solidFill>
                  <a:srgbClr val="7030A0"/>
                </a:solidFill>
              </a:rPr>
              <a:t>column_name2 data_type [column2 constraint(s)],  </a:t>
            </a:r>
          </a:p>
          <a:p>
            <a:pPr marL="876289" lvl="2" indent="0">
              <a:buNone/>
            </a:pPr>
            <a:r>
              <a:rPr lang="en-US" dirty="0">
                <a:solidFill>
                  <a:srgbClr val="7030A0"/>
                </a:solidFill>
              </a:rPr>
              <a:t>.....  </a:t>
            </a:r>
          </a:p>
          <a:p>
            <a:pPr marL="876289" lvl="2" indent="0">
              <a:buNone/>
            </a:pPr>
            <a:r>
              <a:rPr lang="en-US" dirty="0">
                <a:solidFill>
                  <a:srgbClr val="7030A0"/>
                </a:solidFill>
              </a:rPr>
              <a:t>.....,  </a:t>
            </a:r>
          </a:p>
          <a:p>
            <a:pPr marL="876289" lvl="2" indent="0">
              <a:buNone/>
            </a:pPr>
            <a:r>
              <a:rPr lang="en-US" dirty="0">
                <a:solidFill>
                  <a:srgbClr val="7030A0"/>
                </a:solidFill>
              </a:rPr>
              <a:t>column_nameN data_type [columnN constraint(s)],  </a:t>
            </a:r>
          </a:p>
          <a:p>
            <a:pPr marL="876289" lvl="2" indent="0">
              <a:buNone/>
            </a:pPr>
            <a:r>
              <a:rPr lang="en-US" dirty="0">
                <a:solidFill>
                  <a:srgbClr val="7030A0"/>
                </a:solidFill>
              </a:rPr>
              <a:t>PRIMARY KEY(one or more col)  </a:t>
            </a:r>
          </a:p>
          <a:p>
            <a:pPr marL="457200" lvl="1" indent="0">
              <a:buNone/>
            </a:pPr>
            <a:r>
              <a:rPr lang="en-US" dirty="0">
                <a:solidFill>
                  <a:srgbClr val="7030A0"/>
                </a:solidFill>
              </a:rPr>
              <a:t>);  </a:t>
            </a:r>
          </a:p>
          <a:p>
            <a:endParaRPr lang="en-US" dirty="0"/>
          </a:p>
          <a:p>
            <a:endParaRPr lang="en-IN" dirty="0"/>
          </a:p>
        </p:txBody>
      </p:sp>
    </p:spTree>
    <p:extLst>
      <p:ext uri="{BB962C8B-B14F-4D97-AF65-F5344CB8AC3E}">
        <p14:creationId xmlns:p14="http://schemas.microsoft.com/office/powerpoint/2010/main" val="144803131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CAA5-51A6-19B8-9A6A-159B895E2F31}"/>
              </a:ext>
            </a:extLst>
          </p:cNvPr>
          <p:cNvSpPr>
            <a:spLocks noGrp="1"/>
          </p:cNvSpPr>
          <p:nvPr>
            <p:ph type="title"/>
          </p:nvPr>
        </p:nvSpPr>
        <p:spPr>
          <a:xfrm>
            <a:off x="188844" y="136525"/>
            <a:ext cx="10515600" cy="740168"/>
          </a:xfrm>
        </p:spPr>
        <p:txBody>
          <a:bodyPr/>
          <a:lstStyle/>
          <a:p>
            <a:pPr algn="ctr"/>
            <a:r>
              <a:rPr lang="en-IN" b="1" dirty="0">
                <a:solidFill>
                  <a:srgbClr val="C00000"/>
                </a:solidFill>
              </a:rPr>
              <a:t>DDL - Data Definition Language:Example</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F2AE5441-A0AB-DD4F-162B-C81B1BCDC523}"/>
              </a:ext>
            </a:extLst>
          </p:cNvPr>
          <p:cNvSpPr>
            <a:spLocks noGrp="1"/>
          </p:cNvSpPr>
          <p:nvPr>
            <p:ph idx="1"/>
          </p:nvPr>
        </p:nvSpPr>
        <p:spPr>
          <a:xfrm>
            <a:off x="609600" y="989814"/>
            <a:ext cx="10972800" cy="5366535"/>
          </a:xfrm>
        </p:spPr>
        <p:txBody>
          <a:bodyPr/>
          <a:lstStyle/>
          <a:p>
            <a:pPr marL="82550" indent="0">
              <a:spcBef>
                <a:spcPts val="0"/>
              </a:spcBef>
              <a:defRPr/>
            </a:pPr>
            <a:r>
              <a:rPr lang="en-US" b="1" dirty="0"/>
              <a:t>CREATE TABLE </a:t>
            </a:r>
            <a:r>
              <a:rPr lang="en-US" dirty="0"/>
              <a:t>EMPLOYEE</a:t>
            </a:r>
          </a:p>
          <a:p>
            <a:pPr marL="365760" indent="0">
              <a:spcBef>
                <a:spcPts val="0"/>
              </a:spcBef>
              <a:defRPr/>
            </a:pPr>
            <a:r>
              <a:rPr lang="en-US" dirty="0"/>
              <a:t>( </a:t>
            </a:r>
            <a:r>
              <a:rPr lang="en-US" dirty="0" err="1"/>
              <a:t>Fname</a:t>
            </a:r>
            <a:r>
              <a:rPr lang="en-US" dirty="0"/>
              <a:t> 	VARCHAR(15) </a:t>
            </a:r>
            <a:r>
              <a:rPr lang="en-US" b="1" dirty="0"/>
              <a:t>NOT NULL</a:t>
            </a:r>
            <a:r>
              <a:rPr lang="en-US" dirty="0"/>
              <a:t>,</a:t>
            </a:r>
          </a:p>
          <a:p>
            <a:pPr marL="365760" indent="0">
              <a:spcBef>
                <a:spcPts val="0"/>
              </a:spcBef>
              <a:defRPr/>
            </a:pPr>
            <a:r>
              <a:rPr lang="en-US" dirty="0" err="1"/>
              <a:t>Minit</a:t>
            </a:r>
            <a:r>
              <a:rPr lang="en-US" dirty="0"/>
              <a:t> 	</a:t>
            </a:r>
            <a:r>
              <a:rPr lang="en-US" dirty="0" smtClean="0"/>
              <a:t>CHAR</a:t>
            </a:r>
            <a:r>
              <a:rPr lang="en-US" dirty="0"/>
              <a:t>,</a:t>
            </a:r>
          </a:p>
          <a:p>
            <a:pPr marL="365760" indent="0">
              <a:spcBef>
                <a:spcPts val="0"/>
              </a:spcBef>
              <a:defRPr/>
            </a:pPr>
            <a:r>
              <a:rPr lang="en-US" dirty="0" err="1"/>
              <a:t>Lname</a:t>
            </a:r>
            <a:r>
              <a:rPr lang="en-US" dirty="0"/>
              <a:t> 	VARCHAR(15) </a:t>
            </a:r>
            <a:r>
              <a:rPr lang="en-US" b="1" dirty="0"/>
              <a:t>NOT NULL</a:t>
            </a:r>
            <a:r>
              <a:rPr lang="en-US" dirty="0"/>
              <a:t>,</a:t>
            </a:r>
          </a:p>
          <a:p>
            <a:pPr marL="365760" indent="0">
              <a:spcBef>
                <a:spcPts val="0"/>
              </a:spcBef>
              <a:defRPr/>
            </a:pPr>
            <a:r>
              <a:rPr lang="en-US" dirty="0"/>
              <a:t>SSN 		CHAR(9) </a:t>
            </a:r>
            <a:r>
              <a:rPr lang="en-US" b="1" dirty="0"/>
              <a:t>NOT NULL</a:t>
            </a:r>
            <a:r>
              <a:rPr lang="en-US" dirty="0"/>
              <a:t>,</a:t>
            </a:r>
          </a:p>
          <a:p>
            <a:pPr marL="365760" indent="0">
              <a:spcBef>
                <a:spcPts val="0"/>
              </a:spcBef>
              <a:defRPr/>
            </a:pPr>
            <a:r>
              <a:rPr lang="en-US" dirty="0" err="1"/>
              <a:t>Bdate</a:t>
            </a:r>
            <a:r>
              <a:rPr lang="en-US" dirty="0"/>
              <a:t> 	DATE,</a:t>
            </a:r>
          </a:p>
          <a:p>
            <a:pPr marL="365760" indent="0">
              <a:spcBef>
                <a:spcPts val="0"/>
              </a:spcBef>
              <a:defRPr/>
            </a:pPr>
            <a:r>
              <a:rPr lang="en-US" dirty="0"/>
              <a:t>Address 	VARCHAR(30),</a:t>
            </a:r>
          </a:p>
          <a:p>
            <a:pPr marL="365760" indent="0">
              <a:spcBef>
                <a:spcPts val="0"/>
              </a:spcBef>
              <a:defRPr/>
            </a:pPr>
            <a:r>
              <a:rPr lang="en-US" dirty="0"/>
              <a:t>Sex 		CHAR,</a:t>
            </a:r>
          </a:p>
          <a:p>
            <a:pPr marL="365760" indent="0">
              <a:spcBef>
                <a:spcPts val="0"/>
              </a:spcBef>
              <a:defRPr/>
            </a:pPr>
            <a:r>
              <a:rPr lang="en-US" dirty="0"/>
              <a:t>Salary 	DECIMAL(10,2),</a:t>
            </a:r>
          </a:p>
          <a:p>
            <a:pPr marL="365760" indent="0">
              <a:spcBef>
                <a:spcPts val="0"/>
              </a:spcBef>
              <a:defRPr/>
            </a:pPr>
            <a:r>
              <a:rPr lang="en-US" dirty="0" err="1"/>
              <a:t>Super_ssn</a:t>
            </a:r>
            <a:r>
              <a:rPr lang="en-US" dirty="0"/>
              <a:t> 	CHAR(9),</a:t>
            </a:r>
          </a:p>
          <a:p>
            <a:pPr marL="365760" indent="0">
              <a:spcBef>
                <a:spcPts val="0"/>
              </a:spcBef>
              <a:defRPr/>
            </a:pPr>
            <a:r>
              <a:rPr lang="en-US" dirty="0" err="1">
                <a:solidFill>
                  <a:srgbClr val="0070C0"/>
                </a:solidFill>
              </a:rPr>
              <a:t>DNo</a:t>
            </a:r>
            <a:r>
              <a:rPr lang="en-US" dirty="0">
                <a:solidFill>
                  <a:srgbClr val="0070C0"/>
                </a:solidFill>
              </a:rPr>
              <a:t> 	</a:t>
            </a:r>
            <a:r>
              <a:rPr lang="en-US" dirty="0" smtClean="0">
                <a:solidFill>
                  <a:srgbClr val="0070C0"/>
                </a:solidFill>
              </a:rPr>
              <a:t>INT </a:t>
            </a:r>
            <a:r>
              <a:rPr lang="en-US" b="1" dirty="0">
                <a:solidFill>
                  <a:srgbClr val="0070C0"/>
                </a:solidFill>
              </a:rPr>
              <a:t>NOT NULL</a:t>
            </a:r>
            <a:r>
              <a:rPr lang="en-US" dirty="0">
                <a:solidFill>
                  <a:srgbClr val="0070C0"/>
                </a:solidFill>
              </a:rPr>
              <a:t>,</a:t>
            </a:r>
          </a:p>
          <a:p>
            <a:pPr marL="365760" indent="0">
              <a:spcBef>
                <a:spcPts val="0"/>
              </a:spcBef>
              <a:defRPr/>
            </a:pPr>
            <a:r>
              <a:rPr lang="en-US" b="1" dirty="0"/>
              <a:t>PRIMARY KEY </a:t>
            </a:r>
            <a:r>
              <a:rPr lang="en-US" dirty="0"/>
              <a:t>(SSN),</a:t>
            </a:r>
          </a:p>
          <a:p>
            <a:pPr marL="365760" indent="0">
              <a:spcBef>
                <a:spcPts val="0"/>
              </a:spcBef>
              <a:defRPr/>
            </a:pPr>
            <a:r>
              <a:rPr lang="en-US" b="1" dirty="0"/>
              <a:t>FOREIGN KEY </a:t>
            </a:r>
            <a:r>
              <a:rPr lang="en-US" dirty="0"/>
              <a:t>(</a:t>
            </a:r>
            <a:r>
              <a:rPr lang="en-US" dirty="0" err="1"/>
              <a:t>Super_ssn</a:t>
            </a:r>
            <a:r>
              <a:rPr lang="en-US" dirty="0"/>
              <a:t>) </a:t>
            </a:r>
            <a:r>
              <a:rPr lang="en-US" b="1" dirty="0"/>
              <a:t>REFERENCES </a:t>
            </a:r>
            <a:r>
              <a:rPr lang="en-US" dirty="0"/>
              <a:t>EMPLOYEE(SSN),</a:t>
            </a:r>
          </a:p>
          <a:p>
            <a:pPr marL="365760" indent="0">
              <a:spcBef>
                <a:spcPts val="0"/>
              </a:spcBef>
              <a:defRPr/>
            </a:pPr>
            <a:r>
              <a:rPr lang="en-US" b="1" dirty="0">
                <a:solidFill>
                  <a:srgbClr val="0070C0"/>
                </a:solidFill>
              </a:rPr>
              <a:t>FOREIGN KEY </a:t>
            </a:r>
            <a:r>
              <a:rPr lang="en-US" dirty="0">
                <a:solidFill>
                  <a:srgbClr val="0070C0"/>
                </a:solidFill>
              </a:rPr>
              <a:t>(</a:t>
            </a:r>
            <a:r>
              <a:rPr lang="en-US" dirty="0" err="1">
                <a:solidFill>
                  <a:srgbClr val="0070C0"/>
                </a:solidFill>
              </a:rPr>
              <a:t>Dno</a:t>
            </a:r>
            <a:r>
              <a:rPr lang="en-US" dirty="0">
                <a:solidFill>
                  <a:srgbClr val="0070C0"/>
                </a:solidFill>
              </a:rPr>
              <a:t>) </a:t>
            </a:r>
            <a:r>
              <a:rPr lang="en-US" b="1" dirty="0">
                <a:solidFill>
                  <a:srgbClr val="0070C0"/>
                </a:solidFill>
              </a:rPr>
              <a:t>REFERENCES </a:t>
            </a:r>
            <a:r>
              <a:rPr lang="en-US" dirty="0">
                <a:solidFill>
                  <a:srgbClr val="0070C0"/>
                </a:solidFill>
              </a:rPr>
              <a:t>DEPARTMENT(</a:t>
            </a:r>
            <a:r>
              <a:rPr lang="en-US" dirty="0" err="1">
                <a:solidFill>
                  <a:srgbClr val="0070C0"/>
                </a:solidFill>
              </a:rPr>
              <a:t>Dnumber</a:t>
            </a:r>
            <a:r>
              <a:rPr lang="en-US" dirty="0">
                <a:solidFill>
                  <a:srgbClr val="0070C0"/>
                </a:solidFill>
              </a:rPr>
              <a:t>)</a:t>
            </a:r>
            <a:r>
              <a:rPr lang="en-US" dirty="0"/>
              <a:t> );</a:t>
            </a:r>
          </a:p>
          <a:p>
            <a:endParaRPr lang="en-IN" dirty="0"/>
          </a:p>
        </p:txBody>
      </p:sp>
    </p:spTree>
    <p:extLst>
      <p:ext uri="{BB962C8B-B14F-4D97-AF65-F5344CB8AC3E}">
        <p14:creationId xmlns:p14="http://schemas.microsoft.com/office/powerpoint/2010/main" val="96667270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CAA5-51A6-19B8-9A6A-159B895E2F31}"/>
              </a:ext>
            </a:extLst>
          </p:cNvPr>
          <p:cNvSpPr>
            <a:spLocks noGrp="1"/>
          </p:cNvSpPr>
          <p:nvPr>
            <p:ph type="title"/>
          </p:nvPr>
        </p:nvSpPr>
        <p:spPr>
          <a:xfrm>
            <a:off x="188844" y="136525"/>
            <a:ext cx="10515600" cy="740168"/>
          </a:xfrm>
        </p:spPr>
        <p:txBody>
          <a:bodyPr/>
          <a:lstStyle/>
          <a:p>
            <a:pPr algn="ctr"/>
            <a:r>
              <a:rPr lang="en-IN" b="1" dirty="0" err="1">
                <a:solidFill>
                  <a:srgbClr val="C00000"/>
                </a:solidFill>
              </a:rPr>
              <a:t>DDL</a:t>
            </a:r>
            <a:r>
              <a:rPr lang="en-IN" b="1" dirty="0">
                <a:solidFill>
                  <a:srgbClr val="C00000"/>
                </a:solidFill>
              </a:rPr>
              <a:t> </a:t>
            </a:r>
            <a:r>
              <a:rPr lang="en-IN" b="1" dirty="0" smtClean="0">
                <a:solidFill>
                  <a:srgbClr val="C00000"/>
                </a:solidFill>
              </a:rPr>
              <a:t>– </a:t>
            </a:r>
            <a:r>
              <a:rPr lang="en-IN" b="1" dirty="0" err="1" smtClean="0">
                <a:solidFill>
                  <a:srgbClr val="C00000"/>
                </a:solidFill>
              </a:rPr>
              <a:t>contd</a:t>
            </a:r>
            <a:r>
              <a:rPr lang="en-IN" b="1" dirty="0" smtClean="0">
                <a:solidFill>
                  <a:srgbClr val="C00000"/>
                </a:solidFill>
              </a:rPr>
              <a:t>…</a:t>
            </a:r>
            <a:r>
              <a:rPr lang="en-IN" b="1" dirty="0">
                <a:solidFill>
                  <a:srgbClr val="C00000"/>
                </a:solidFill>
              </a:rPr>
              <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F2AE5441-A0AB-DD4F-162B-C81B1BCDC523}"/>
              </a:ext>
            </a:extLst>
          </p:cNvPr>
          <p:cNvSpPr>
            <a:spLocks noGrp="1"/>
          </p:cNvSpPr>
          <p:nvPr>
            <p:ph idx="1"/>
          </p:nvPr>
        </p:nvSpPr>
        <p:spPr>
          <a:xfrm>
            <a:off x="609600" y="989814"/>
            <a:ext cx="10972800" cy="5366535"/>
          </a:xfrm>
        </p:spPr>
        <p:txBody>
          <a:bodyPr/>
          <a:lstStyle/>
          <a:p>
            <a:pPr marL="82550" indent="0">
              <a:spcBef>
                <a:spcPts val="0"/>
              </a:spcBef>
              <a:defRPr/>
            </a:pPr>
            <a:r>
              <a:rPr lang="en-US" b="1" dirty="0" smtClean="0"/>
              <a:t> </a:t>
            </a:r>
            <a:endParaRPr lang="en-US" dirty="0"/>
          </a:p>
          <a:p>
            <a:endParaRPr lang="en-IN" dirty="0"/>
          </a:p>
        </p:txBody>
      </p:sp>
      <p:pic>
        <p:nvPicPr>
          <p:cNvPr id="4" name="Picture 5"/>
          <p:cNvPicPr>
            <a:picLocks noChangeAspect="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435100" y="1219200"/>
            <a:ext cx="74136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524000" y="3386138"/>
            <a:ext cx="703897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520825" y="4654550"/>
            <a:ext cx="6424613"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064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402B-BB2C-48A3-9025-86C81478E549}"/>
              </a:ext>
            </a:extLst>
          </p:cNvPr>
          <p:cNvSpPr>
            <a:spLocks noGrp="1"/>
          </p:cNvSpPr>
          <p:nvPr>
            <p:ph type="title"/>
          </p:nvPr>
        </p:nvSpPr>
        <p:spPr>
          <a:xfrm>
            <a:off x="188844" y="226242"/>
            <a:ext cx="10515600" cy="641023"/>
          </a:xfrm>
        </p:spPr>
        <p:txBody>
          <a:bodyPr/>
          <a:lstStyle/>
          <a:p>
            <a:pPr algn="ctr"/>
            <a:r>
              <a:rPr lang="en-IN" b="1" dirty="0">
                <a:solidFill>
                  <a:srgbClr val="C00000"/>
                </a:solidFill>
              </a:rPr>
              <a:t>DDL - Data Definition Language (Alter statement)</a:t>
            </a:r>
            <a:br>
              <a:rPr lang="en-IN" b="1" dirty="0">
                <a:solidFill>
                  <a:srgbClr val="C00000"/>
                </a:solidFill>
              </a:rPr>
            </a:br>
            <a:endParaRPr lang="en-IN" b="1" dirty="0">
              <a:solidFill>
                <a:srgbClr val="C00000"/>
              </a:solidFill>
            </a:endParaRPr>
          </a:p>
        </p:txBody>
      </p:sp>
      <p:sp>
        <p:nvSpPr>
          <p:cNvPr id="5" name="Content Placeholder 2"/>
          <p:cNvSpPr txBox="1">
            <a:spLocks/>
          </p:cNvSpPr>
          <p:nvPr/>
        </p:nvSpPr>
        <p:spPr>
          <a:xfrm>
            <a:off x="1454978" y="1036230"/>
            <a:ext cx="7499350" cy="5344692"/>
          </a:xfrm>
          <a:prstGeom prst="rect">
            <a:avLst/>
          </a:prstGeom>
        </p:spPr>
        <p:txBody>
          <a:bodyPr/>
          <a:lstStyle>
            <a:lvl1pPr indent="190495" algn="l" rtl="0" eaLnBrk="1" fontAlgn="base" hangingPunct="1">
              <a:spcBef>
                <a:spcPct val="20000"/>
              </a:spcBef>
              <a:spcAft>
                <a:spcPct val="0"/>
              </a:spcAft>
              <a:buNone/>
              <a:defRPr lang="en-US" sz="2400" kern="1200" dirty="0" smtClean="0">
                <a:solidFill>
                  <a:schemeClr val="tx1"/>
                </a:solidFill>
                <a:latin typeface="Calibri" panose="020F0502020204030204" pitchFamily="34" charset="0"/>
                <a:ea typeface="+mn-ea"/>
                <a:cs typeface="Times New Roman" panose="02020603050405020304" pitchFamily="18" charset="0"/>
              </a:defRPr>
            </a:lvl1pPr>
            <a:lvl2pPr marL="761981" indent="-285744" algn="l" rtl="0" eaLnBrk="1" fontAlgn="base" hangingPunct="1">
              <a:spcBef>
                <a:spcPct val="20000"/>
              </a:spcBef>
              <a:spcAft>
                <a:spcPct val="0"/>
              </a:spcAft>
              <a:buChar char="–"/>
              <a:defRPr lang="en-US" sz="2400" kern="1200" dirty="0" smtClean="0">
                <a:solidFill>
                  <a:schemeClr val="tx1"/>
                </a:solidFill>
                <a:latin typeface="Calibri" panose="020F0502020204030204" pitchFamily="34" charset="0"/>
                <a:ea typeface="+mn-ea"/>
                <a:cs typeface="Times New Roman" panose="02020603050405020304" pitchFamily="18" charset="0"/>
              </a:defRPr>
            </a:lvl2pPr>
            <a:lvl3pPr marL="1181070" indent="-228594" algn="l" rtl="0" eaLnBrk="1" fontAlgn="base" hangingPunct="1">
              <a:spcBef>
                <a:spcPct val="20000"/>
              </a:spcBef>
              <a:spcAft>
                <a:spcPct val="0"/>
              </a:spcAft>
              <a:buChar char="•"/>
              <a:defRPr lang="en-US" sz="2400" kern="1200" dirty="0" smtClean="0">
                <a:solidFill>
                  <a:schemeClr val="tx1"/>
                </a:solidFill>
                <a:latin typeface="Calibri" panose="020F0502020204030204" pitchFamily="34" charset="0"/>
                <a:ea typeface="+mn-ea"/>
                <a:cs typeface="Times New Roman" panose="02020603050405020304" pitchFamily="18" charset="0"/>
              </a:defRPr>
            </a:lvl3pPr>
            <a:lvl4pPr marL="1600160" indent="-228594" algn="l" rtl="0" eaLnBrk="1" fontAlgn="base" hangingPunct="1">
              <a:spcBef>
                <a:spcPct val="20000"/>
              </a:spcBef>
              <a:spcAft>
                <a:spcPct val="0"/>
              </a:spcAft>
              <a:buChar char="–"/>
              <a:defRPr lang="en-US" sz="2400" kern="1200" dirty="0" smtClean="0">
                <a:solidFill>
                  <a:schemeClr val="tx1"/>
                </a:solidFill>
                <a:latin typeface="Calibri" panose="020F0502020204030204" pitchFamily="34" charset="0"/>
                <a:ea typeface="+mn-ea"/>
                <a:cs typeface="Times New Roman" panose="02020603050405020304" pitchFamily="18" charset="0"/>
              </a:defRPr>
            </a:lvl4pPr>
            <a:lvl5pPr marL="2057349" indent="-228594" algn="l" rtl="0" eaLnBrk="1" fontAlgn="base" hangingPunct="1">
              <a:spcBef>
                <a:spcPct val="20000"/>
              </a:spcBef>
              <a:spcAft>
                <a:spcPct val="0"/>
              </a:spcAft>
              <a:buChar char="»"/>
              <a:defRPr lang="en-IN" sz="2400" kern="1200" dirty="0">
                <a:solidFill>
                  <a:schemeClr val="tx1"/>
                </a:solidFill>
                <a:latin typeface="Calibri" panose="020F0502020204030204" pitchFamily="34" charset="0"/>
                <a:ea typeface="+mn-ea"/>
                <a:cs typeface="Times New Roman" panose="02020603050405020304" pitchFamily="18" charset="0"/>
              </a:defRPr>
            </a:lvl5pPr>
            <a:lvl6pPr marL="2514537" indent="-228594" algn="l" rtl="0" eaLnBrk="1" fontAlgn="base" hangingPunct="1">
              <a:spcBef>
                <a:spcPct val="20000"/>
              </a:spcBef>
              <a:spcAft>
                <a:spcPct val="0"/>
              </a:spcAft>
              <a:buChar char="»"/>
              <a:defRPr>
                <a:solidFill>
                  <a:schemeClr val="tx1"/>
                </a:solidFill>
                <a:latin typeface="+mn-lt"/>
              </a:defRPr>
            </a:lvl6pPr>
            <a:lvl7pPr marL="2971726" indent="-228594" algn="l" rtl="0" eaLnBrk="1" fontAlgn="base" hangingPunct="1">
              <a:spcBef>
                <a:spcPct val="20000"/>
              </a:spcBef>
              <a:spcAft>
                <a:spcPct val="0"/>
              </a:spcAft>
              <a:buChar char="»"/>
              <a:defRPr>
                <a:solidFill>
                  <a:schemeClr val="tx1"/>
                </a:solidFill>
                <a:latin typeface="+mn-lt"/>
              </a:defRPr>
            </a:lvl7pPr>
            <a:lvl8pPr marL="3428914" indent="-228594" algn="l" rtl="0" eaLnBrk="1" fontAlgn="base" hangingPunct="1">
              <a:spcBef>
                <a:spcPct val="20000"/>
              </a:spcBef>
              <a:spcAft>
                <a:spcPct val="0"/>
              </a:spcAft>
              <a:buChar char="»"/>
              <a:defRPr>
                <a:solidFill>
                  <a:schemeClr val="tx1"/>
                </a:solidFill>
                <a:latin typeface="+mn-lt"/>
              </a:defRPr>
            </a:lvl8pPr>
            <a:lvl9pPr marL="3886103" indent="-228594" algn="l" rtl="0" eaLnBrk="1" fontAlgn="base" hangingPunct="1">
              <a:spcBef>
                <a:spcPct val="20000"/>
              </a:spcBef>
              <a:spcAft>
                <a:spcPct val="0"/>
              </a:spcAft>
              <a:buChar char="»"/>
              <a:defRPr>
                <a:solidFill>
                  <a:schemeClr val="tx1"/>
                </a:solidFill>
                <a:latin typeface="+mn-lt"/>
              </a:defRPr>
            </a:lvl9pPr>
          </a:lstStyle>
          <a:p>
            <a:pPr marL="82550" indent="0">
              <a:spcBef>
                <a:spcPts val="0"/>
              </a:spcBef>
            </a:pPr>
            <a:r>
              <a:rPr lang="en-US" altLang="en-US" sz="2000" dirty="0" smtClean="0"/>
              <a:t>CREATE TABLE </a:t>
            </a:r>
            <a:r>
              <a:rPr lang="en-US" altLang="en-US" sz="2000" b="1" dirty="0" smtClean="0">
                <a:solidFill>
                  <a:srgbClr val="FF0000"/>
                </a:solidFill>
              </a:rPr>
              <a:t>ITEMS</a:t>
            </a:r>
            <a:r>
              <a:rPr lang="en-US" altLang="en-US" sz="2000" dirty="0" smtClean="0"/>
              <a:t> (</a:t>
            </a:r>
          </a:p>
          <a:p>
            <a:pPr marL="82550" indent="0">
              <a:spcBef>
                <a:spcPts val="0"/>
              </a:spcBef>
            </a:pPr>
            <a:r>
              <a:rPr lang="en-US" altLang="en-US" sz="2000" dirty="0" smtClean="0"/>
              <a:t>  </a:t>
            </a:r>
            <a:r>
              <a:rPr lang="en-US" altLang="en-US" sz="2000" dirty="0" err="1" smtClean="0"/>
              <a:t>ITEMID</a:t>
            </a:r>
            <a:r>
              <a:rPr lang="en-US" altLang="en-US" sz="2000" dirty="0" smtClean="0"/>
              <a:t> 	NUMBER(5),</a:t>
            </a:r>
          </a:p>
          <a:p>
            <a:pPr marL="82550" indent="0">
              <a:spcBef>
                <a:spcPts val="0"/>
              </a:spcBef>
            </a:pPr>
            <a:r>
              <a:rPr lang="en-US" altLang="en-US" sz="2000" dirty="0" smtClean="0"/>
              <a:t>  </a:t>
            </a:r>
            <a:r>
              <a:rPr lang="en-US" altLang="en-US" sz="2000" dirty="0" err="1" smtClean="0"/>
              <a:t>ITEMNAME</a:t>
            </a:r>
            <a:r>
              <a:rPr lang="en-US" altLang="en-US" sz="2000" dirty="0" smtClean="0"/>
              <a:t> 	VARCHAR2(10),</a:t>
            </a:r>
          </a:p>
          <a:p>
            <a:pPr marL="82550" indent="0">
              <a:spcBef>
                <a:spcPts val="0"/>
              </a:spcBef>
            </a:pPr>
            <a:r>
              <a:rPr lang="en-US" altLang="en-US" sz="2000" dirty="0" smtClean="0"/>
              <a:t>  PRICE 	NUMBER,</a:t>
            </a:r>
          </a:p>
          <a:p>
            <a:pPr marL="82550" indent="0">
              <a:spcBef>
                <a:spcPts val="0"/>
              </a:spcBef>
            </a:pPr>
            <a:r>
              <a:rPr lang="en-US" altLang="en-US" sz="2000" dirty="0" smtClean="0"/>
              <a:t>  CONSTRAINT "</a:t>
            </a:r>
            <a:r>
              <a:rPr lang="en-US" altLang="en-US" sz="2000" dirty="0" err="1" smtClean="0"/>
              <a:t>ITEM_PK</a:t>
            </a:r>
            <a:r>
              <a:rPr lang="en-US" altLang="en-US" sz="2000" dirty="0" smtClean="0"/>
              <a:t>" PRIMARY KEY(</a:t>
            </a:r>
            <a:r>
              <a:rPr lang="en-US" altLang="en-US" sz="2000" dirty="0" err="1" smtClean="0"/>
              <a:t>ITEMID</a:t>
            </a:r>
            <a:r>
              <a:rPr lang="en-US" altLang="en-US" sz="2000" dirty="0" smtClean="0"/>
              <a:t>));</a:t>
            </a:r>
          </a:p>
          <a:p>
            <a:pPr marL="82550" indent="0">
              <a:spcBef>
                <a:spcPts val="0"/>
              </a:spcBef>
            </a:pPr>
            <a:endParaRPr lang="en-US" altLang="en-US" sz="2000" dirty="0" smtClean="0"/>
          </a:p>
          <a:p>
            <a:pPr marL="82550" indent="0">
              <a:spcBef>
                <a:spcPts val="0"/>
              </a:spcBef>
            </a:pPr>
            <a:r>
              <a:rPr lang="en-US" altLang="en-US" sz="2000" b="1" dirty="0" err="1" smtClean="0">
                <a:latin typeface="Courier New" panose="02070309020205020404" pitchFamily="49" charset="0"/>
                <a:cs typeface="Courier New" panose="02070309020205020404" pitchFamily="49" charset="0"/>
              </a:rPr>
              <a:t>ITEMID</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ITEMNAME</a:t>
            </a:r>
            <a:r>
              <a:rPr lang="en-US" altLang="en-US" sz="2000" b="1" dirty="0" smtClean="0">
                <a:latin typeface="Courier New" panose="02070309020205020404" pitchFamily="49" charset="0"/>
                <a:cs typeface="Courier New" panose="02070309020205020404" pitchFamily="49" charset="0"/>
              </a:rPr>
              <a:t>       PRICE</a:t>
            </a:r>
          </a:p>
          <a:p>
            <a:pPr marL="82550" indent="0">
              <a:spcBef>
                <a:spcPts val="0"/>
              </a:spcBef>
            </a:pPr>
            <a:r>
              <a:rPr lang="en-US" altLang="en-US" sz="2000" b="1" dirty="0" smtClean="0">
                <a:latin typeface="Courier New" panose="02070309020205020404" pitchFamily="49" charset="0"/>
                <a:cs typeface="Courier New" panose="02070309020205020404" pitchFamily="49" charset="0"/>
              </a:rPr>
              <a:t>---------- ---------- ----------</a:t>
            </a:r>
          </a:p>
          <a:p>
            <a:pPr marL="82550" indent="0">
              <a:spcBef>
                <a:spcPts val="0"/>
              </a:spcBef>
            </a:pPr>
            <a:r>
              <a:rPr lang="en-US" altLang="en-US" sz="2000" b="1" dirty="0" smtClean="0">
                <a:latin typeface="Courier New" panose="02070309020205020404" pitchFamily="49" charset="0"/>
                <a:cs typeface="Courier New" panose="02070309020205020404" pitchFamily="49" charset="0"/>
              </a:rPr>
              <a:t> 1234e 	LED TV         50000</a:t>
            </a:r>
          </a:p>
          <a:p>
            <a:pPr marL="82550" indent="0">
              <a:spcBef>
                <a:spcPts val="0"/>
              </a:spcBef>
            </a:pPr>
            <a:r>
              <a:rPr lang="en-US" altLang="en-US" sz="2000" b="1" dirty="0" smtClean="0">
                <a:latin typeface="Courier New" panose="02070309020205020404" pitchFamily="49" charset="0"/>
                <a:cs typeface="Courier New" panose="02070309020205020404" pitchFamily="49" charset="0"/>
              </a:rPr>
              <a:t> 67890 	MOBILE         10000</a:t>
            </a:r>
          </a:p>
          <a:p>
            <a:pPr marL="82550" indent="0">
              <a:spcBef>
                <a:spcPts val="0"/>
              </a:spcBef>
            </a:pPr>
            <a:endParaRPr lang="en-US" altLang="en-US" sz="2000" dirty="0" smtClean="0"/>
          </a:p>
          <a:p>
            <a:pPr marL="82550" indent="0">
              <a:spcBef>
                <a:spcPts val="0"/>
              </a:spcBef>
              <a:spcAft>
                <a:spcPts val="600"/>
              </a:spcAft>
            </a:pPr>
            <a:r>
              <a:rPr lang="en-US" altLang="en-US" sz="2000" dirty="0" smtClean="0">
                <a:solidFill>
                  <a:srgbClr val="462AD2"/>
                </a:solidFill>
              </a:rPr>
              <a:t>ALTER TABLE ITEMS ADD (MAKE VARCHAR2(10));</a:t>
            </a:r>
          </a:p>
          <a:p>
            <a:pPr marL="82550" indent="0">
              <a:spcBef>
                <a:spcPts val="0"/>
              </a:spcBef>
            </a:pP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ITEMID</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ITEMNAME</a:t>
            </a:r>
            <a:r>
              <a:rPr lang="en-US" altLang="en-US" sz="2000" b="1" dirty="0" smtClean="0">
                <a:latin typeface="Courier New" panose="02070309020205020404" pitchFamily="49" charset="0"/>
                <a:cs typeface="Courier New" panose="02070309020205020404" pitchFamily="49" charset="0"/>
              </a:rPr>
              <a:t>        PRICE MAKE</a:t>
            </a:r>
          </a:p>
          <a:p>
            <a:pPr marL="82550" indent="0">
              <a:spcBef>
                <a:spcPts val="0"/>
              </a:spcBef>
            </a:pPr>
            <a:r>
              <a:rPr lang="en-US" altLang="en-US" sz="2000" b="1" dirty="0" smtClean="0">
                <a:latin typeface="Courier New" panose="02070309020205020404" pitchFamily="49" charset="0"/>
                <a:cs typeface="Courier New" panose="02070309020205020404" pitchFamily="49" charset="0"/>
              </a:rPr>
              <a:t>---------- ---------- ---------- ----------</a:t>
            </a:r>
          </a:p>
          <a:p>
            <a:pPr marL="82550" indent="0">
              <a:spcBef>
                <a:spcPts val="0"/>
              </a:spcBef>
            </a:pPr>
            <a:r>
              <a:rPr lang="en-US" altLang="en-US" sz="2000" b="1" dirty="0" smtClean="0">
                <a:latin typeface="Courier New" panose="02070309020205020404" pitchFamily="49" charset="0"/>
                <a:cs typeface="Courier New" panose="02070309020205020404" pitchFamily="49" charset="0"/>
              </a:rPr>
              <a:t>     12345 LED TV          50000</a:t>
            </a:r>
          </a:p>
          <a:p>
            <a:pPr marL="82550" indent="0">
              <a:spcBef>
                <a:spcPts val="0"/>
              </a:spcBef>
            </a:pPr>
            <a:r>
              <a:rPr lang="en-US" altLang="en-US" sz="2000" b="1" dirty="0" smtClean="0">
                <a:latin typeface="Courier New" panose="02070309020205020404" pitchFamily="49" charset="0"/>
                <a:cs typeface="Courier New" panose="02070309020205020404" pitchFamily="49" charset="0"/>
              </a:rPr>
              <a:t>     67890 MOBILE          10000</a:t>
            </a:r>
            <a:endParaRPr lang="en-US"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931002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402B-BB2C-48A3-9025-86C81478E549}"/>
              </a:ext>
            </a:extLst>
          </p:cNvPr>
          <p:cNvSpPr>
            <a:spLocks noGrp="1"/>
          </p:cNvSpPr>
          <p:nvPr>
            <p:ph type="title"/>
          </p:nvPr>
        </p:nvSpPr>
        <p:spPr>
          <a:xfrm>
            <a:off x="188844" y="226242"/>
            <a:ext cx="10515600" cy="641023"/>
          </a:xfrm>
        </p:spPr>
        <p:txBody>
          <a:bodyPr/>
          <a:lstStyle/>
          <a:p>
            <a:pPr algn="ctr"/>
            <a:r>
              <a:rPr lang="en-IN" b="1" dirty="0">
                <a:solidFill>
                  <a:srgbClr val="C00000"/>
                </a:solidFill>
              </a:rPr>
              <a:t>DDL - Data Definition Language (Alter statement)</a:t>
            </a:r>
            <a:br>
              <a:rPr lang="en-IN" b="1" dirty="0">
                <a:solidFill>
                  <a:srgbClr val="C00000"/>
                </a:solidFill>
              </a:rPr>
            </a:br>
            <a:endParaRPr lang="en-IN" b="1" dirty="0">
              <a:solidFill>
                <a:srgbClr val="C00000"/>
              </a:solidFill>
            </a:endParaRPr>
          </a:p>
        </p:txBody>
      </p:sp>
      <p:sp>
        <p:nvSpPr>
          <p:cNvPr id="5" name="Content Placeholder 2"/>
          <p:cNvSpPr txBox="1">
            <a:spLocks/>
          </p:cNvSpPr>
          <p:nvPr/>
        </p:nvSpPr>
        <p:spPr>
          <a:xfrm>
            <a:off x="1454977" y="1036230"/>
            <a:ext cx="9348857" cy="5344692"/>
          </a:xfrm>
          <a:prstGeom prst="rect">
            <a:avLst/>
          </a:prstGeom>
        </p:spPr>
        <p:txBody>
          <a:bodyPr/>
          <a:lstStyle>
            <a:lvl1pPr indent="190495" algn="l" rtl="0" eaLnBrk="1" fontAlgn="base" hangingPunct="1">
              <a:spcBef>
                <a:spcPct val="20000"/>
              </a:spcBef>
              <a:spcAft>
                <a:spcPct val="0"/>
              </a:spcAft>
              <a:buNone/>
              <a:defRPr lang="en-US" sz="2400" kern="1200" dirty="0" smtClean="0">
                <a:solidFill>
                  <a:schemeClr val="tx1"/>
                </a:solidFill>
                <a:latin typeface="Calibri" panose="020F0502020204030204" pitchFamily="34" charset="0"/>
                <a:ea typeface="+mn-ea"/>
                <a:cs typeface="Times New Roman" panose="02020603050405020304" pitchFamily="18" charset="0"/>
              </a:defRPr>
            </a:lvl1pPr>
            <a:lvl2pPr marL="761981" indent="-285744" algn="l" rtl="0" eaLnBrk="1" fontAlgn="base" hangingPunct="1">
              <a:spcBef>
                <a:spcPct val="20000"/>
              </a:spcBef>
              <a:spcAft>
                <a:spcPct val="0"/>
              </a:spcAft>
              <a:buChar char="–"/>
              <a:defRPr lang="en-US" sz="2400" kern="1200" dirty="0" smtClean="0">
                <a:solidFill>
                  <a:schemeClr val="tx1"/>
                </a:solidFill>
                <a:latin typeface="Calibri" panose="020F0502020204030204" pitchFamily="34" charset="0"/>
                <a:ea typeface="+mn-ea"/>
                <a:cs typeface="Times New Roman" panose="02020603050405020304" pitchFamily="18" charset="0"/>
              </a:defRPr>
            </a:lvl2pPr>
            <a:lvl3pPr marL="1181070" indent="-228594" algn="l" rtl="0" eaLnBrk="1" fontAlgn="base" hangingPunct="1">
              <a:spcBef>
                <a:spcPct val="20000"/>
              </a:spcBef>
              <a:spcAft>
                <a:spcPct val="0"/>
              </a:spcAft>
              <a:buChar char="•"/>
              <a:defRPr lang="en-US" sz="2400" kern="1200" dirty="0" smtClean="0">
                <a:solidFill>
                  <a:schemeClr val="tx1"/>
                </a:solidFill>
                <a:latin typeface="Calibri" panose="020F0502020204030204" pitchFamily="34" charset="0"/>
                <a:ea typeface="+mn-ea"/>
                <a:cs typeface="Times New Roman" panose="02020603050405020304" pitchFamily="18" charset="0"/>
              </a:defRPr>
            </a:lvl3pPr>
            <a:lvl4pPr marL="1600160" indent="-228594" algn="l" rtl="0" eaLnBrk="1" fontAlgn="base" hangingPunct="1">
              <a:spcBef>
                <a:spcPct val="20000"/>
              </a:spcBef>
              <a:spcAft>
                <a:spcPct val="0"/>
              </a:spcAft>
              <a:buChar char="–"/>
              <a:defRPr lang="en-US" sz="2400" kern="1200" dirty="0" smtClean="0">
                <a:solidFill>
                  <a:schemeClr val="tx1"/>
                </a:solidFill>
                <a:latin typeface="Calibri" panose="020F0502020204030204" pitchFamily="34" charset="0"/>
                <a:ea typeface="+mn-ea"/>
                <a:cs typeface="Times New Roman" panose="02020603050405020304" pitchFamily="18" charset="0"/>
              </a:defRPr>
            </a:lvl4pPr>
            <a:lvl5pPr marL="2057349" indent="-228594" algn="l" rtl="0" eaLnBrk="1" fontAlgn="base" hangingPunct="1">
              <a:spcBef>
                <a:spcPct val="20000"/>
              </a:spcBef>
              <a:spcAft>
                <a:spcPct val="0"/>
              </a:spcAft>
              <a:buChar char="»"/>
              <a:defRPr lang="en-IN" sz="2400" kern="1200" dirty="0">
                <a:solidFill>
                  <a:schemeClr val="tx1"/>
                </a:solidFill>
                <a:latin typeface="Calibri" panose="020F0502020204030204" pitchFamily="34" charset="0"/>
                <a:ea typeface="+mn-ea"/>
                <a:cs typeface="Times New Roman" panose="02020603050405020304" pitchFamily="18" charset="0"/>
              </a:defRPr>
            </a:lvl5pPr>
            <a:lvl6pPr marL="2514537" indent="-228594" algn="l" rtl="0" eaLnBrk="1" fontAlgn="base" hangingPunct="1">
              <a:spcBef>
                <a:spcPct val="20000"/>
              </a:spcBef>
              <a:spcAft>
                <a:spcPct val="0"/>
              </a:spcAft>
              <a:buChar char="»"/>
              <a:defRPr>
                <a:solidFill>
                  <a:schemeClr val="tx1"/>
                </a:solidFill>
                <a:latin typeface="+mn-lt"/>
              </a:defRPr>
            </a:lvl6pPr>
            <a:lvl7pPr marL="2971726" indent="-228594" algn="l" rtl="0" eaLnBrk="1" fontAlgn="base" hangingPunct="1">
              <a:spcBef>
                <a:spcPct val="20000"/>
              </a:spcBef>
              <a:spcAft>
                <a:spcPct val="0"/>
              </a:spcAft>
              <a:buChar char="»"/>
              <a:defRPr>
                <a:solidFill>
                  <a:schemeClr val="tx1"/>
                </a:solidFill>
                <a:latin typeface="+mn-lt"/>
              </a:defRPr>
            </a:lvl7pPr>
            <a:lvl8pPr marL="3428914" indent="-228594" algn="l" rtl="0" eaLnBrk="1" fontAlgn="base" hangingPunct="1">
              <a:spcBef>
                <a:spcPct val="20000"/>
              </a:spcBef>
              <a:spcAft>
                <a:spcPct val="0"/>
              </a:spcAft>
              <a:buChar char="»"/>
              <a:defRPr>
                <a:solidFill>
                  <a:schemeClr val="tx1"/>
                </a:solidFill>
                <a:latin typeface="+mn-lt"/>
              </a:defRPr>
            </a:lvl8pPr>
            <a:lvl9pPr marL="3886103" indent="-228594" algn="l" rtl="0" eaLnBrk="1" fontAlgn="base" hangingPunct="1">
              <a:spcBef>
                <a:spcPct val="20000"/>
              </a:spcBef>
              <a:spcAft>
                <a:spcPct val="0"/>
              </a:spcAft>
              <a:buChar char="»"/>
              <a:defRPr>
                <a:solidFill>
                  <a:schemeClr val="tx1"/>
                </a:solidFill>
                <a:latin typeface="+mn-lt"/>
              </a:defRPr>
            </a:lvl9pPr>
          </a:lstStyle>
          <a:p>
            <a:r>
              <a:rPr lang="en-US" sz="2200" b="1" dirty="0">
                <a:solidFill>
                  <a:srgbClr val="0070C0"/>
                </a:solidFill>
              </a:rPr>
              <a:t>MODIFY COLUMN</a:t>
            </a:r>
          </a:p>
          <a:p>
            <a:pPr marL="548640"/>
            <a:r>
              <a:rPr lang="en-US" sz="2200" dirty="0"/>
              <a:t>ALTER TABLE ITEMS MODIFY (MAKE VARCHAR2(20));</a:t>
            </a:r>
          </a:p>
          <a:p>
            <a:pPr marL="548640"/>
            <a:r>
              <a:rPr lang="en-US" sz="2200" dirty="0"/>
              <a:t>ALTER TABLE ITEMS MODIFY (PRICE NUMBER(10,2));</a:t>
            </a:r>
          </a:p>
          <a:p>
            <a:pPr marL="540703" lvl="1" indent="0">
              <a:buNone/>
            </a:pPr>
            <a:r>
              <a:rPr lang="en-US" sz="2200" dirty="0">
                <a:solidFill>
                  <a:srgbClr val="FF0000"/>
                </a:solidFill>
              </a:rPr>
              <a:t>ERROR at line 1:</a:t>
            </a:r>
          </a:p>
          <a:p>
            <a:pPr marL="540703" lvl="1" indent="0">
              <a:buNone/>
            </a:pPr>
            <a:r>
              <a:rPr lang="en-US" sz="2200" dirty="0">
                <a:solidFill>
                  <a:srgbClr val="FF0000"/>
                </a:solidFill>
              </a:rPr>
              <a:t>ORA-01440: column to be modified must be empty to decrease precision or scale</a:t>
            </a:r>
          </a:p>
          <a:p>
            <a:r>
              <a:rPr lang="en-US" sz="2200" b="1" dirty="0">
                <a:solidFill>
                  <a:srgbClr val="0070C0"/>
                </a:solidFill>
              </a:rPr>
              <a:t>DROP COLUMN</a:t>
            </a:r>
          </a:p>
          <a:p>
            <a:pPr marL="548640"/>
            <a:r>
              <a:rPr lang="en-US" sz="2200" b="1" dirty="0"/>
              <a:t>ALTER TABLE ITEMS DROP COLUMN MAKE;</a:t>
            </a:r>
          </a:p>
          <a:p>
            <a:pPr marL="586740" lvl="1" indent="0">
              <a:buNone/>
            </a:pPr>
            <a:r>
              <a:rPr lang="en-US" sz="2200" dirty="0">
                <a:solidFill>
                  <a:srgbClr val="0070C0"/>
                </a:solidFill>
              </a:rPr>
              <a:t>No issues!</a:t>
            </a:r>
          </a:p>
          <a:p>
            <a:pPr marL="548640"/>
            <a:r>
              <a:rPr lang="en-US" sz="2200" b="1" dirty="0"/>
              <a:t>ALTER TABLE ITEMS DROP COLUMN </a:t>
            </a:r>
            <a:r>
              <a:rPr lang="en-US" sz="2200" b="1" dirty="0" err="1"/>
              <a:t>ITEMNAME</a:t>
            </a:r>
            <a:r>
              <a:rPr lang="en-US" sz="2200" b="1" dirty="0"/>
              <a:t>;</a:t>
            </a:r>
          </a:p>
          <a:p>
            <a:pPr marL="266065" indent="0"/>
            <a:r>
              <a:rPr lang="en-US" sz="2200" dirty="0">
                <a:solidFill>
                  <a:srgbClr val="0070C0"/>
                </a:solidFill>
              </a:rPr>
              <a:t>     No issues!!</a:t>
            </a:r>
          </a:p>
          <a:p>
            <a:pPr marL="548640"/>
            <a:r>
              <a:rPr lang="en-US" sz="2200" b="1" dirty="0"/>
              <a:t>ALTER TABLE ITEMS DROP COLUMN </a:t>
            </a:r>
            <a:r>
              <a:rPr lang="en-US" sz="2200" b="1" dirty="0" err="1"/>
              <a:t>ITEMID</a:t>
            </a:r>
            <a:r>
              <a:rPr lang="en-US" sz="2200" b="1" dirty="0"/>
              <a:t>;</a:t>
            </a:r>
          </a:p>
          <a:p>
            <a:pPr marL="266065" indent="0"/>
            <a:r>
              <a:rPr lang="en-US" sz="2200" dirty="0">
                <a:solidFill>
                  <a:srgbClr val="0070C0"/>
                </a:solidFill>
              </a:rPr>
              <a:t>     No issues!!!</a:t>
            </a:r>
          </a:p>
        </p:txBody>
      </p:sp>
    </p:spTree>
    <p:extLst>
      <p:ext uri="{BB962C8B-B14F-4D97-AF65-F5344CB8AC3E}">
        <p14:creationId xmlns:p14="http://schemas.microsoft.com/office/powerpoint/2010/main" val="306366405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402B-BB2C-48A3-9025-86C81478E549}"/>
              </a:ext>
            </a:extLst>
          </p:cNvPr>
          <p:cNvSpPr>
            <a:spLocks noGrp="1"/>
          </p:cNvSpPr>
          <p:nvPr>
            <p:ph type="title"/>
          </p:nvPr>
        </p:nvSpPr>
        <p:spPr>
          <a:xfrm>
            <a:off x="188844" y="226242"/>
            <a:ext cx="10515600" cy="641023"/>
          </a:xfrm>
        </p:spPr>
        <p:txBody>
          <a:bodyPr/>
          <a:lstStyle/>
          <a:p>
            <a:pPr algn="ctr"/>
            <a:r>
              <a:rPr lang="en-IN" b="1" dirty="0">
                <a:solidFill>
                  <a:srgbClr val="C00000"/>
                </a:solidFill>
              </a:rPr>
              <a:t>DDL - Data Definition Language (Alter statement)</a:t>
            </a:r>
            <a:br>
              <a:rPr lang="en-IN" b="1" dirty="0">
                <a:solidFill>
                  <a:srgbClr val="C00000"/>
                </a:solidFill>
              </a:rPr>
            </a:br>
            <a:endParaRPr lang="en-IN" b="1" dirty="0">
              <a:solidFill>
                <a:srgbClr val="C00000"/>
              </a:solidFill>
            </a:endParaRPr>
          </a:p>
        </p:txBody>
      </p:sp>
      <p:sp>
        <p:nvSpPr>
          <p:cNvPr id="5" name="Content Placeholder 2"/>
          <p:cNvSpPr txBox="1">
            <a:spLocks/>
          </p:cNvSpPr>
          <p:nvPr/>
        </p:nvSpPr>
        <p:spPr>
          <a:xfrm>
            <a:off x="1454977" y="1036230"/>
            <a:ext cx="8315187" cy="5344692"/>
          </a:xfrm>
          <a:prstGeom prst="rect">
            <a:avLst/>
          </a:prstGeom>
        </p:spPr>
        <p:txBody>
          <a:bodyPr/>
          <a:lstStyle>
            <a:lvl1pPr indent="190495" algn="l" rtl="0" eaLnBrk="1" fontAlgn="base" hangingPunct="1">
              <a:spcBef>
                <a:spcPct val="20000"/>
              </a:spcBef>
              <a:spcAft>
                <a:spcPct val="0"/>
              </a:spcAft>
              <a:buNone/>
              <a:defRPr lang="en-US" sz="2400" kern="1200" dirty="0" smtClean="0">
                <a:solidFill>
                  <a:schemeClr val="tx1"/>
                </a:solidFill>
                <a:latin typeface="Calibri" panose="020F0502020204030204" pitchFamily="34" charset="0"/>
                <a:ea typeface="+mn-ea"/>
                <a:cs typeface="Times New Roman" panose="02020603050405020304" pitchFamily="18" charset="0"/>
              </a:defRPr>
            </a:lvl1pPr>
            <a:lvl2pPr marL="761981" indent="-285744" algn="l" rtl="0" eaLnBrk="1" fontAlgn="base" hangingPunct="1">
              <a:spcBef>
                <a:spcPct val="20000"/>
              </a:spcBef>
              <a:spcAft>
                <a:spcPct val="0"/>
              </a:spcAft>
              <a:buChar char="–"/>
              <a:defRPr lang="en-US" sz="2400" kern="1200" dirty="0" smtClean="0">
                <a:solidFill>
                  <a:schemeClr val="tx1"/>
                </a:solidFill>
                <a:latin typeface="Calibri" panose="020F0502020204030204" pitchFamily="34" charset="0"/>
                <a:ea typeface="+mn-ea"/>
                <a:cs typeface="Times New Roman" panose="02020603050405020304" pitchFamily="18" charset="0"/>
              </a:defRPr>
            </a:lvl2pPr>
            <a:lvl3pPr marL="1181070" indent="-228594" algn="l" rtl="0" eaLnBrk="1" fontAlgn="base" hangingPunct="1">
              <a:spcBef>
                <a:spcPct val="20000"/>
              </a:spcBef>
              <a:spcAft>
                <a:spcPct val="0"/>
              </a:spcAft>
              <a:buChar char="•"/>
              <a:defRPr lang="en-US" sz="2400" kern="1200" dirty="0" smtClean="0">
                <a:solidFill>
                  <a:schemeClr val="tx1"/>
                </a:solidFill>
                <a:latin typeface="Calibri" panose="020F0502020204030204" pitchFamily="34" charset="0"/>
                <a:ea typeface="+mn-ea"/>
                <a:cs typeface="Times New Roman" panose="02020603050405020304" pitchFamily="18" charset="0"/>
              </a:defRPr>
            </a:lvl3pPr>
            <a:lvl4pPr marL="1600160" indent="-228594" algn="l" rtl="0" eaLnBrk="1" fontAlgn="base" hangingPunct="1">
              <a:spcBef>
                <a:spcPct val="20000"/>
              </a:spcBef>
              <a:spcAft>
                <a:spcPct val="0"/>
              </a:spcAft>
              <a:buChar char="–"/>
              <a:defRPr lang="en-US" sz="2400" kern="1200" dirty="0" smtClean="0">
                <a:solidFill>
                  <a:schemeClr val="tx1"/>
                </a:solidFill>
                <a:latin typeface="Calibri" panose="020F0502020204030204" pitchFamily="34" charset="0"/>
                <a:ea typeface="+mn-ea"/>
                <a:cs typeface="Times New Roman" panose="02020603050405020304" pitchFamily="18" charset="0"/>
              </a:defRPr>
            </a:lvl4pPr>
            <a:lvl5pPr marL="2057349" indent="-228594" algn="l" rtl="0" eaLnBrk="1" fontAlgn="base" hangingPunct="1">
              <a:spcBef>
                <a:spcPct val="20000"/>
              </a:spcBef>
              <a:spcAft>
                <a:spcPct val="0"/>
              </a:spcAft>
              <a:buChar char="»"/>
              <a:defRPr lang="en-IN" sz="2400" kern="1200" dirty="0">
                <a:solidFill>
                  <a:schemeClr val="tx1"/>
                </a:solidFill>
                <a:latin typeface="Calibri" panose="020F0502020204030204" pitchFamily="34" charset="0"/>
                <a:ea typeface="+mn-ea"/>
                <a:cs typeface="Times New Roman" panose="02020603050405020304" pitchFamily="18" charset="0"/>
              </a:defRPr>
            </a:lvl5pPr>
            <a:lvl6pPr marL="2514537" indent="-228594" algn="l" rtl="0" eaLnBrk="1" fontAlgn="base" hangingPunct="1">
              <a:spcBef>
                <a:spcPct val="20000"/>
              </a:spcBef>
              <a:spcAft>
                <a:spcPct val="0"/>
              </a:spcAft>
              <a:buChar char="»"/>
              <a:defRPr>
                <a:solidFill>
                  <a:schemeClr val="tx1"/>
                </a:solidFill>
                <a:latin typeface="+mn-lt"/>
              </a:defRPr>
            </a:lvl6pPr>
            <a:lvl7pPr marL="2971726" indent="-228594" algn="l" rtl="0" eaLnBrk="1" fontAlgn="base" hangingPunct="1">
              <a:spcBef>
                <a:spcPct val="20000"/>
              </a:spcBef>
              <a:spcAft>
                <a:spcPct val="0"/>
              </a:spcAft>
              <a:buChar char="»"/>
              <a:defRPr>
                <a:solidFill>
                  <a:schemeClr val="tx1"/>
                </a:solidFill>
                <a:latin typeface="+mn-lt"/>
              </a:defRPr>
            </a:lvl7pPr>
            <a:lvl8pPr marL="3428914" indent="-228594" algn="l" rtl="0" eaLnBrk="1" fontAlgn="base" hangingPunct="1">
              <a:spcBef>
                <a:spcPct val="20000"/>
              </a:spcBef>
              <a:spcAft>
                <a:spcPct val="0"/>
              </a:spcAft>
              <a:buChar char="»"/>
              <a:defRPr>
                <a:solidFill>
                  <a:schemeClr val="tx1"/>
                </a:solidFill>
                <a:latin typeface="+mn-lt"/>
              </a:defRPr>
            </a:lvl8pPr>
            <a:lvl9pPr marL="3886103" indent="-228594" algn="l" rtl="0" eaLnBrk="1" fontAlgn="base" hangingPunct="1">
              <a:spcBef>
                <a:spcPct val="20000"/>
              </a:spcBef>
              <a:spcAft>
                <a:spcPct val="0"/>
              </a:spcAft>
              <a:buChar char="»"/>
              <a:defRPr>
                <a:solidFill>
                  <a:schemeClr val="tx1"/>
                </a:solidFill>
                <a:latin typeface="+mn-lt"/>
              </a:defRPr>
            </a:lvl9pPr>
          </a:lstStyle>
          <a:p>
            <a:pPr marL="82550" indent="0">
              <a:spcBef>
                <a:spcPts val="0"/>
              </a:spcBef>
            </a:pPr>
            <a:r>
              <a:rPr lang="en-US" sz="1800" dirty="0"/>
              <a:t>CREATE TABLE </a:t>
            </a:r>
            <a:r>
              <a:rPr lang="en-US" sz="1800" b="1" dirty="0">
                <a:solidFill>
                  <a:srgbClr val="FF0000"/>
                </a:solidFill>
              </a:rPr>
              <a:t>EMPLOYEE</a:t>
            </a:r>
            <a:r>
              <a:rPr lang="en-US" sz="1800" dirty="0"/>
              <a:t> (</a:t>
            </a:r>
          </a:p>
          <a:p>
            <a:pPr marL="274320" indent="0">
              <a:spcBef>
                <a:spcPts val="0"/>
              </a:spcBef>
            </a:pPr>
            <a:r>
              <a:rPr lang="en-US" sz="1800" dirty="0"/>
              <a:t>    </a:t>
            </a:r>
            <a:r>
              <a:rPr lang="en-US" sz="1800" dirty="0" err="1"/>
              <a:t>Fname</a:t>
            </a:r>
            <a:r>
              <a:rPr lang="en-US" sz="1800" dirty="0"/>
              <a:t> 	VARCHAR2(15) NOT NULL,</a:t>
            </a:r>
          </a:p>
          <a:p>
            <a:pPr marL="274320" indent="0">
              <a:spcBef>
                <a:spcPts val="0"/>
              </a:spcBef>
            </a:pPr>
            <a:r>
              <a:rPr lang="en-US" sz="1800" dirty="0"/>
              <a:t>    </a:t>
            </a:r>
            <a:r>
              <a:rPr lang="en-US" sz="1800" dirty="0" err="1"/>
              <a:t>Minit</a:t>
            </a:r>
            <a:r>
              <a:rPr lang="en-US" sz="1800" dirty="0"/>
              <a:t> 	CHAR,</a:t>
            </a:r>
          </a:p>
          <a:p>
            <a:pPr marL="274320" indent="0">
              <a:spcBef>
                <a:spcPts val="0"/>
              </a:spcBef>
            </a:pPr>
            <a:r>
              <a:rPr lang="en-US" sz="1800" dirty="0"/>
              <a:t>    </a:t>
            </a:r>
            <a:r>
              <a:rPr lang="en-US" sz="1800" dirty="0" err="1"/>
              <a:t>Lname</a:t>
            </a:r>
            <a:r>
              <a:rPr lang="en-US" sz="1800" dirty="0"/>
              <a:t> 	VARCHAR2(15) NOT NULL,</a:t>
            </a:r>
          </a:p>
          <a:p>
            <a:pPr marL="274320" indent="0">
              <a:spcBef>
                <a:spcPts val="0"/>
              </a:spcBef>
            </a:pPr>
            <a:r>
              <a:rPr lang="en-US" sz="1800" dirty="0"/>
              <a:t>    SSN 	CHAR(9) NOT NULL,</a:t>
            </a:r>
          </a:p>
          <a:p>
            <a:pPr marL="274320" indent="0">
              <a:spcBef>
                <a:spcPts val="0"/>
              </a:spcBef>
            </a:pPr>
            <a:r>
              <a:rPr lang="en-US" sz="1800" dirty="0"/>
              <a:t>    PRIMARY KEY (SSN)</a:t>
            </a:r>
          </a:p>
          <a:p>
            <a:pPr marL="82550" indent="0">
              <a:spcBef>
                <a:spcPts val="0"/>
              </a:spcBef>
            </a:pPr>
            <a:r>
              <a:rPr lang="en-US" sz="1800" dirty="0"/>
              <a:t>  );</a:t>
            </a:r>
          </a:p>
          <a:p>
            <a:pPr marL="82550" indent="0">
              <a:spcBef>
                <a:spcPts val="0"/>
              </a:spcBef>
            </a:pPr>
            <a:endParaRPr lang="en-US" sz="1800" dirty="0"/>
          </a:p>
          <a:p>
            <a:pPr marL="82550" indent="0">
              <a:spcBef>
                <a:spcPts val="0"/>
              </a:spcBef>
            </a:pPr>
            <a:r>
              <a:rPr lang="en-US" sz="1800" dirty="0"/>
              <a:t>CREATE TABLE </a:t>
            </a:r>
            <a:r>
              <a:rPr lang="en-US" sz="1800" b="1" dirty="0">
                <a:solidFill>
                  <a:srgbClr val="FF0000"/>
                </a:solidFill>
              </a:rPr>
              <a:t>DEPARTMENT</a:t>
            </a:r>
            <a:r>
              <a:rPr lang="en-US" sz="1800" dirty="0"/>
              <a:t>(</a:t>
            </a:r>
          </a:p>
          <a:p>
            <a:pPr marL="274320" indent="0">
              <a:spcBef>
                <a:spcPts val="0"/>
              </a:spcBef>
            </a:pPr>
            <a:r>
              <a:rPr lang="en-US" sz="1800" dirty="0"/>
              <a:t>  </a:t>
            </a:r>
            <a:r>
              <a:rPr lang="en-US" sz="1800" dirty="0" err="1"/>
              <a:t>DNUMBER</a:t>
            </a:r>
            <a:r>
              <a:rPr lang="en-US" sz="1800" dirty="0"/>
              <a:t> 	INT,</a:t>
            </a:r>
          </a:p>
          <a:p>
            <a:pPr marL="274320" indent="0">
              <a:spcBef>
                <a:spcPts val="0"/>
              </a:spcBef>
            </a:pPr>
            <a:r>
              <a:rPr lang="en-US" sz="1800" dirty="0"/>
              <a:t>  </a:t>
            </a:r>
            <a:r>
              <a:rPr lang="en-US" sz="1800" dirty="0" err="1"/>
              <a:t>DNAME</a:t>
            </a:r>
            <a:r>
              <a:rPr lang="en-US" sz="1800" dirty="0"/>
              <a:t> 	VARCHAR2(10) NOT NULL,</a:t>
            </a:r>
          </a:p>
          <a:p>
            <a:pPr marL="274320" indent="0">
              <a:spcBef>
                <a:spcPts val="0"/>
              </a:spcBef>
            </a:pPr>
            <a:r>
              <a:rPr lang="en-US" sz="1800" dirty="0"/>
              <a:t>  </a:t>
            </a:r>
            <a:r>
              <a:rPr lang="en-US" sz="1800" dirty="0" err="1"/>
              <a:t>MGR_SSN</a:t>
            </a:r>
            <a:r>
              <a:rPr lang="en-US" sz="1800" dirty="0"/>
              <a:t> 	CHAR(9),</a:t>
            </a:r>
          </a:p>
          <a:p>
            <a:pPr marL="274320" indent="0">
              <a:spcBef>
                <a:spcPts val="0"/>
              </a:spcBef>
            </a:pPr>
            <a:r>
              <a:rPr lang="en-US" sz="1800" dirty="0"/>
              <a:t>  PRIMARY KEY (</a:t>
            </a:r>
            <a:r>
              <a:rPr lang="en-US" sz="1800" dirty="0" err="1"/>
              <a:t>DNUMBER</a:t>
            </a:r>
            <a:r>
              <a:rPr lang="en-US" sz="1800" dirty="0"/>
              <a:t>),</a:t>
            </a:r>
          </a:p>
          <a:p>
            <a:pPr marL="274320" indent="0">
              <a:spcBef>
                <a:spcPts val="0"/>
              </a:spcBef>
            </a:pPr>
            <a:r>
              <a:rPr lang="en-US" sz="1800" dirty="0"/>
              <a:t>  FOREIGN KEY (</a:t>
            </a:r>
            <a:r>
              <a:rPr lang="en-US" sz="1800" dirty="0" err="1"/>
              <a:t>MGR_SSN</a:t>
            </a:r>
            <a:r>
              <a:rPr lang="en-US" sz="1800" dirty="0"/>
              <a:t>) REFERENCES EMPLOYEE(SSN)</a:t>
            </a:r>
          </a:p>
          <a:p>
            <a:pPr marL="82550" indent="0">
              <a:spcBef>
                <a:spcPts val="0"/>
              </a:spcBef>
            </a:pPr>
            <a:r>
              <a:rPr lang="en-US" sz="1800" dirty="0"/>
              <a:t>  );</a:t>
            </a:r>
          </a:p>
          <a:p>
            <a:pPr marL="82550" indent="0">
              <a:spcBef>
                <a:spcPts val="0"/>
              </a:spcBef>
            </a:pPr>
            <a:endParaRPr lang="en-US" sz="1800" dirty="0"/>
          </a:p>
          <a:p>
            <a:pPr>
              <a:spcBef>
                <a:spcPts val="0"/>
              </a:spcBef>
            </a:pPr>
            <a:r>
              <a:rPr lang="en-US" sz="1800" b="1" dirty="0">
                <a:solidFill>
                  <a:srgbClr val="0070C0"/>
                </a:solidFill>
                <a:latin typeface="Gadugi" panose="020B0502040204020203" pitchFamily="34" charset="0"/>
                <a:ea typeface="Gadugi" panose="020B0502040204020203" pitchFamily="34" charset="0"/>
              </a:rPr>
              <a:t>ALTER TABLE EMPLOYEE ADD (</a:t>
            </a:r>
            <a:r>
              <a:rPr lang="en-US" sz="1800" b="1" dirty="0" err="1">
                <a:solidFill>
                  <a:srgbClr val="0070C0"/>
                </a:solidFill>
                <a:latin typeface="Gadugi" panose="020B0502040204020203" pitchFamily="34" charset="0"/>
                <a:ea typeface="Gadugi" panose="020B0502040204020203" pitchFamily="34" charset="0"/>
              </a:rPr>
              <a:t>DNUMBER</a:t>
            </a:r>
            <a:r>
              <a:rPr lang="en-US" sz="1800" b="1" dirty="0">
                <a:solidFill>
                  <a:srgbClr val="0070C0"/>
                </a:solidFill>
                <a:latin typeface="Gadugi" panose="020B0502040204020203" pitchFamily="34" charset="0"/>
                <a:ea typeface="Gadugi" panose="020B0502040204020203" pitchFamily="34" charset="0"/>
              </a:rPr>
              <a:t> INT);</a:t>
            </a:r>
          </a:p>
          <a:p>
            <a:pPr>
              <a:spcBef>
                <a:spcPts val="0"/>
              </a:spcBef>
            </a:pPr>
            <a:r>
              <a:rPr lang="en-US" sz="1800" b="1" dirty="0">
                <a:solidFill>
                  <a:srgbClr val="0070C0"/>
                </a:solidFill>
                <a:latin typeface="Gadugi" panose="020B0502040204020203" pitchFamily="34" charset="0"/>
                <a:ea typeface="Gadugi" panose="020B0502040204020203" pitchFamily="34" charset="0"/>
              </a:rPr>
              <a:t>ALTER TABLE EMPLOYEE ADD CONSTRAINT "</a:t>
            </a:r>
            <a:r>
              <a:rPr lang="en-US" sz="1800" b="1" dirty="0" err="1">
                <a:solidFill>
                  <a:srgbClr val="0070C0"/>
                </a:solidFill>
                <a:latin typeface="Gadugi" panose="020B0502040204020203" pitchFamily="34" charset="0"/>
                <a:ea typeface="Gadugi" panose="020B0502040204020203" pitchFamily="34" charset="0"/>
              </a:rPr>
              <a:t>FK_DNO</a:t>
            </a:r>
            <a:r>
              <a:rPr lang="en-US" sz="1800" b="1" dirty="0">
                <a:solidFill>
                  <a:srgbClr val="0070C0"/>
                </a:solidFill>
                <a:latin typeface="Gadugi" panose="020B0502040204020203" pitchFamily="34" charset="0"/>
                <a:ea typeface="Gadugi" panose="020B0502040204020203" pitchFamily="34" charset="0"/>
              </a:rPr>
              <a:t>" FOREIGN  </a:t>
            </a:r>
          </a:p>
          <a:p>
            <a:pPr marL="82550" indent="0">
              <a:spcBef>
                <a:spcPts val="0"/>
              </a:spcBef>
            </a:pPr>
            <a:r>
              <a:rPr lang="en-US" sz="1800" b="1" dirty="0">
                <a:solidFill>
                  <a:srgbClr val="0070C0"/>
                </a:solidFill>
                <a:latin typeface="Gadugi" panose="020B0502040204020203" pitchFamily="34" charset="0"/>
                <a:ea typeface="Gadugi" panose="020B0502040204020203" pitchFamily="34" charset="0"/>
              </a:rPr>
              <a:t>           KEY(</a:t>
            </a:r>
            <a:r>
              <a:rPr lang="en-US" sz="1800" b="1" dirty="0" err="1">
                <a:solidFill>
                  <a:srgbClr val="0070C0"/>
                </a:solidFill>
                <a:latin typeface="Gadugi" panose="020B0502040204020203" pitchFamily="34" charset="0"/>
                <a:ea typeface="Gadugi" panose="020B0502040204020203" pitchFamily="34" charset="0"/>
              </a:rPr>
              <a:t>DNUMBER</a:t>
            </a:r>
            <a:r>
              <a:rPr lang="en-US" sz="1800" b="1" dirty="0">
                <a:solidFill>
                  <a:srgbClr val="0070C0"/>
                </a:solidFill>
                <a:latin typeface="Gadugi" panose="020B0502040204020203" pitchFamily="34" charset="0"/>
                <a:ea typeface="Gadugi" panose="020B0502040204020203" pitchFamily="34" charset="0"/>
              </a:rPr>
              <a:t>) REFERENCES DEPARTMENT(</a:t>
            </a:r>
            <a:r>
              <a:rPr lang="en-US" sz="1800" b="1" dirty="0" err="1">
                <a:solidFill>
                  <a:srgbClr val="0070C0"/>
                </a:solidFill>
                <a:latin typeface="Gadugi" panose="020B0502040204020203" pitchFamily="34" charset="0"/>
                <a:ea typeface="Gadugi" panose="020B0502040204020203" pitchFamily="34" charset="0"/>
              </a:rPr>
              <a:t>DNUMBER</a:t>
            </a:r>
            <a:r>
              <a:rPr lang="en-US" sz="1800" b="1" dirty="0">
                <a:solidFill>
                  <a:srgbClr val="0070C0"/>
                </a:solidFill>
                <a:latin typeface="Gadugi" panose="020B0502040204020203" pitchFamily="34" charset="0"/>
                <a:ea typeface="Gadugi" panose="020B0502040204020203" pitchFamily="34" charset="0"/>
              </a:rPr>
              <a:t>);</a:t>
            </a:r>
          </a:p>
        </p:txBody>
      </p:sp>
    </p:spTree>
    <p:extLst>
      <p:ext uri="{BB962C8B-B14F-4D97-AF65-F5344CB8AC3E}">
        <p14:creationId xmlns:p14="http://schemas.microsoft.com/office/powerpoint/2010/main" val="417321312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sz="quarter" idx="10"/>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845" t="2074"/>
          <a:stretch/>
        </p:blipFill>
        <p:spPr>
          <a:xfrm>
            <a:off x="934278" y="1421296"/>
            <a:ext cx="9972109" cy="2971800"/>
          </a:xfrm>
        </p:spPr>
      </p:pic>
      <p:sp>
        <p:nvSpPr>
          <p:cNvPr id="6" name="Rectangle 6"/>
          <p:cNvSpPr txBox="1">
            <a:spLocks noChangeArrowheads="1"/>
          </p:cNvSpPr>
          <p:nvPr/>
        </p:nvSpPr>
        <p:spPr>
          <a:xfrm>
            <a:off x="266494" y="616227"/>
            <a:ext cx="10515600" cy="5857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smtClean="0">
                <a:solidFill>
                  <a:srgbClr val="C00000"/>
                </a:solidFill>
              </a:rPr>
              <a:t>Module 2 Syllabus</a:t>
            </a:r>
            <a:endParaRPr lang="en-US" altLang="en-US" b="1" dirty="0">
              <a:solidFill>
                <a:srgbClr val="C00000"/>
              </a:solidFill>
            </a:endParaRPr>
          </a:p>
        </p:txBody>
      </p:sp>
    </p:spTree>
    <p:extLst>
      <p:ext uri="{BB962C8B-B14F-4D97-AF65-F5344CB8AC3E}">
        <p14:creationId xmlns:p14="http://schemas.microsoft.com/office/powerpoint/2010/main" val="798256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2447-DCD4-5D9B-FBE0-8FB50E932ADA}"/>
              </a:ext>
            </a:extLst>
          </p:cNvPr>
          <p:cNvSpPr>
            <a:spLocks noGrp="1"/>
          </p:cNvSpPr>
          <p:nvPr>
            <p:ph type="title"/>
          </p:nvPr>
        </p:nvSpPr>
        <p:spPr>
          <a:xfrm>
            <a:off x="188844" y="216815"/>
            <a:ext cx="10515600" cy="707011"/>
          </a:xfrm>
        </p:spPr>
        <p:txBody>
          <a:bodyPr/>
          <a:lstStyle/>
          <a:p>
            <a:pPr algn="ctr"/>
            <a:r>
              <a:rPr lang="en-IN" b="1" dirty="0">
                <a:solidFill>
                  <a:srgbClr val="C00000"/>
                </a:solidFill>
              </a:rPr>
              <a:t>DDL - Data Definition Language (Drop Statement)</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0EA87640-B333-49B2-9F99-A8010AA6A236}"/>
              </a:ext>
            </a:extLst>
          </p:cNvPr>
          <p:cNvSpPr>
            <a:spLocks noGrp="1"/>
          </p:cNvSpPr>
          <p:nvPr>
            <p:ph idx="1"/>
          </p:nvPr>
        </p:nvSpPr>
        <p:spPr>
          <a:xfrm>
            <a:off x="609600" y="923827"/>
            <a:ext cx="10972800" cy="5202339"/>
          </a:xfrm>
        </p:spPr>
        <p:txBody>
          <a:bodyPr>
            <a:normAutofit/>
          </a:bodyPr>
          <a:lstStyle/>
          <a:p>
            <a:pPr marL="0" indent="0">
              <a:buNone/>
            </a:pPr>
            <a:r>
              <a:rPr lang="en-US" b="1" dirty="0">
                <a:solidFill>
                  <a:srgbClr val="C00000"/>
                </a:solidFill>
              </a:rPr>
              <a:t>3. DROP TABLE </a:t>
            </a:r>
            <a:r>
              <a:rPr lang="en-US" b="1" dirty="0" smtClean="0">
                <a:solidFill>
                  <a:srgbClr val="C00000"/>
                </a:solidFill>
              </a:rPr>
              <a:t>Statement</a:t>
            </a:r>
          </a:p>
          <a:p>
            <a:pPr indent="0"/>
            <a:r>
              <a:rPr lang="en-US" dirty="0" smtClean="0"/>
              <a:t>This SQL statement deletes or removes the table and the structure, views, permissions, and triggers associated with that table.</a:t>
            </a:r>
          </a:p>
          <a:p>
            <a:r>
              <a:rPr lang="en-US" dirty="0" smtClean="0">
                <a:solidFill>
                  <a:srgbClr val="C00000"/>
                </a:solidFill>
              </a:rPr>
              <a:t>Syntax </a:t>
            </a:r>
            <a:r>
              <a:rPr lang="en-US" dirty="0">
                <a:solidFill>
                  <a:srgbClr val="C00000"/>
                </a:solidFill>
              </a:rPr>
              <a:t>of DROP TABLE Statement:</a:t>
            </a:r>
          </a:p>
          <a:p>
            <a:pPr marL="457200" lvl="1" indent="0">
              <a:buNone/>
            </a:pPr>
            <a:r>
              <a:rPr lang="en-US" dirty="0">
                <a:solidFill>
                  <a:srgbClr val="7030A0"/>
                </a:solidFill>
              </a:rPr>
              <a:t>DROP TABLE [ IF EXISTS ]  </a:t>
            </a:r>
          </a:p>
          <a:p>
            <a:pPr marL="457200" lvl="1" indent="0">
              <a:buNone/>
            </a:pPr>
            <a:r>
              <a:rPr lang="en-US" dirty="0" smtClean="0">
                <a:solidFill>
                  <a:srgbClr val="7030A0"/>
                </a:solidFill>
              </a:rPr>
              <a:t>	table_name1</a:t>
            </a:r>
            <a:r>
              <a:rPr lang="en-US" dirty="0">
                <a:solidFill>
                  <a:srgbClr val="7030A0"/>
                </a:solidFill>
              </a:rPr>
              <a:t>, table_name2, ……, table_nameN;  </a:t>
            </a:r>
          </a:p>
          <a:p>
            <a:pPr indent="0"/>
            <a:r>
              <a:rPr lang="en-US" dirty="0"/>
              <a:t>The above syntax of the drop statement deletes specified tables completely if they exist in the database.</a:t>
            </a:r>
          </a:p>
          <a:p>
            <a:r>
              <a:rPr lang="en-US" b="1" dirty="0"/>
              <a:t>Example of DROP TABLE Statement:</a:t>
            </a:r>
          </a:p>
          <a:p>
            <a:pPr marL="476237" lvl="1" indent="0">
              <a:buNone/>
            </a:pPr>
            <a:r>
              <a:rPr lang="en-US" dirty="0">
                <a:solidFill>
                  <a:srgbClr val="7030A0"/>
                </a:solidFill>
              </a:rPr>
              <a:t>DROP TABLE </a:t>
            </a:r>
            <a:r>
              <a:rPr lang="en-US" dirty="0" smtClean="0">
                <a:solidFill>
                  <a:srgbClr val="7030A0"/>
                </a:solidFill>
              </a:rPr>
              <a:t>Employee;   </a:t>
            </a:r>
            <a:endParaRPr lang="en-US" dirty="0">
              <a:solidFill>
                <a:srgbClr val="7030A0"/>
              </a:solidFill>
            </a:endParaRPr>
          </a:p>
          <a:p>
            <a:pPr indent="0"/>
            <a:r>
              <a:rPr lang="en-US" dirty="0"/>
              <a:t>This example drops the Employee_details table if it exists in the SQL database. This removes the complete information if available in the table.</a:t>
            </a:r>
            <a:endParaRPr lang="en-IN" dirty="0"/>
          </a:p>
        </p:txBody>
      </p:sp>
    </p:spTree>
    <p:extLst>
      <p:ext uri="{BB962C8B-B14F-4D97-AF65-F5344CB8AC3E}">
        <p14:creationId xmlns:p14="http://schemas.microsoft.com/office/powerpoint/2010/main" val="320270897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59A5-2AC4-9C91-556F-66DFA2E3B17A}"/>
              </a:ext>
            </a:extLst>
          </p:cNvPr>
          <p:cNvSpPr>
            <a:spLocks noGrp="1"/>
          </p:cNvSpPr>
          <p:nvPr>
            <p:ph type="title"/>
          </p:nvPr>
        </p:nvSpPr>
        <p:spPr>
          <a:xfrm>
            <a:off x="188844" y="136525"/>
            <a:ext cx="10515600" cy="670242"/>
          </a:xfrm>
        </p:spPr>
        <p:txBody>
          <a:bodyPr/>
          <a:lstStyle/>
          <a:p>
            <a:r>
              <a:rPr lang="en-IN" b="1" dirty="0">
                <a:solidFill>
                  <a:srgbClr val="C00000"/>
                </a:solidFill>
              </a:rPr>
              <a:t>DDL - Data Definition Language (Truncate Statement)</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1804E67B-25A6-CAD2-7ADC-F1C19757838B}"/>
              </a:ext>
            </a:extLst>
          </p:cNvPr>
          <p:cNvSpPr>
            <a:spLocks noGrp="1"/>
          </p:cNvSpPr>
          <p:nvPr>
            <p:ph idx="1"/>
          </p:nvPr>
        </p:nvSpPr>
        <p:spPr>
          <a:xfrm>
            <a:off x="609600" y="1036949"/>
            <a:ext cx="10972800" cy="5089218"/>
          </a:xfrm>
        </p:spPr>
        <p:txBody>
          <a:bodyPr/>
          <a:lstStyle/>
          <a:p>
            <a:pPr indent="0"/>
            <a:r>
              <a:rPr lang="en-US" sz="2000" b="1" dirty="0">
                <a:solidFill>
                  <a:srgbClr val="C00000"/>
                </a:solidFill>
              </a:rPr>
              <a:t>4. SQL TRUNCATE TABLE</a:t>
            </a:r>
          </a:p>
          <a:p>
            <a:pPr indent="0"/>
            <a:r>
              <a:rPr lang="en-US" sz="2000" dirty="0" smtClean="0"/>
              <a:t>A </a:t>
            </a:r>
            <a:r>
              <a:rPr lang="en-US" sz="2000" dirty="0"/>
              <a:t>truncate SQL statement is used to remove all rows (complete data) from a table. It is similar to the DELETE statement with no WHERE clause.</a:t>
            </a:r>
          </a:p>
          <a:p>
            <a:pPr indent="0"/>
            <a:r>
              <a:rPr lang="en-US" sz="2000" b="1" dirty="0">
                <a:solidFill>
                  <a:srgbClr val="C00000"/>
                </a:solidFill>
              </a:rPr>
              <a:t>TRUNCATE TABLE Vs DELETE TABLE</a:t>
            </a:r>
          </a:p>
          <a:p>
            <a:pPr indent="0"/>
            <a:r>
              <a:rPr lang="en-US" sz="2000" dirty="0" smtClean="0"/>
              <a:t>Truncate </a:t>
            </a:r>
            <a:r>
              <a:rPr lang="en-US" sz="2000" dirty="0"/>
              <a:t>table is faster and uses lesser resources than DELETE TABLE command.</a:t>
            </a:r>
          </a:p>
          <a:p>
            <a:pPr indent="0"/>
            <a:r>
              <a:rPr lang="en-US" sz="2000" b="1" dirty="0">
                <a:solidFill>
                  <a:srgbClr val="C00000"/>
                </a:solidFill>
              </a:rPr>
              <a:t>TRUNCATE TABLE Vs DROP TABLE</a:t>
            </a:r>
          </a:p>
          <a:p>
            <a:pPr indent="0"/>
            <a:r>
              <a:rPr lang="en-US" sz="2000" dirty="0" smtClean="0"/>
              <a:t>Drop </a:t>
            </a:r>
            <a:r>
              <a:rPr lang="en-US" sz="2000" dirty="0"/>
              <a:t>table command can also be used to delete complete table but it deletes table structure too. TRUNCATE TABLE doesn't delete the structure of the table.</a:t>
            </a:r>
          </a:p>
          <a:p>
            <a:pPr indent="0"/>
            <a:r>
              <a:rPr lang="en-US" sz="2000" dirty="0">
                <a:solidFill>
                  <a:srgbClr val="C00000"/>
                </a:solidFill>
              </a:rPr>
              <a:t>Syntax</a:t>
            </a:r>
            <a:r>
              <a:rPr lang="en-US" sz="2000" b="1" dirty="0"/>
              <a:t>:</a:t>
            </a:r>
          </a:p>
          <a:p>
            <a:pPr indent="0" algn="just"/>
            <a:r>
              <a:rPr lang="en-US" sz="2000" b="1" i="0" dirty="0">
                <a:solidFill>
                  <a:srgbClr val="7030A0"/>
                </a:solidFill>
                <a:effectLst/>
                <a:latin typeface="inter-regular"/>
              </a:rPr>
              <a:t>	TRUNCATE</a:t>
            </a:r>
            <a:r>
              <a:rPr lang="en-US" sz="2000" b="0" i="0" dirty="0">
                <a:solidFill>
                  <a:srgbClr val="7030A0"/>
                </a:solidFill>
                <a:effectLst/>
                <a:latin typeface="inter-regular"/>
              </a:rPr>
              <a:t> </a:t>
            </a:r>
            <a:r>
              <a:rPr lang="en-US" sz="2000" b="1" i="0" dirty="0">
                <a:solidFill>
                  <a:srgbClr val="7030A0"/>
                </a:solidFill>
                <a:effectLst/>
                <a:latin typeface="inter-regular"/>
              </a:rPr>
              <a:t>TABLE</a:t>
            </a:r>
            <a:r>
              <a:rPr lang="en-US" sz="2000" b="0" i="0" dirty="0">
                <a:solidFill>
                  <a:srgbClr val="7030A0"/>
                </a:solidFill>
                <a:effectLst/>
                <a:latin typeface="inter-regular"/>
              </a:rPr>
              <a:t> table_name;  </a:t>
            </a:r>
          </a:p>
          <a:p>
            <a:pPr indent="0" algn="just"/>
            <a:r>
              <a:rPr lang="en-US" sz="2000" b="1" i="0" dirty="0">
                <a:solidFill>
                  <a:srgbClr val="C00000"/>
                </a:solidFill>
                <a:effectLst/>
                <a:latin typeface="inter-regular"/>
              </a:rPr>
              <a:t>For example:</a:t>
            </a:r>
            <a:r>
              <a:rPr lang="en-US" sz="2000" b="1" dirty="0">
                <a:solidFill>
                  <a:srgbClr val="C00000"/>
                </a:solidFill>
                <a:latin typeface="inter-regular"/>
              </a:rPr>
              <a:t> </a:t>
            </a:r>
            <a:r>
              <a:rPr lang="en-US" sz="2000" b="1" i="0" dirty="0">
                <a:solidFill>
                  <a:srgbClr val="C00000"/>
                </a:solidFill>
                <a:effectLst/>
                <a:latin typeface="inter-regular"/>
              </a:rPr>
              <a:t> </a:t>
            </a:r>
            <a:r>
              <a:rPr lang="en-US" sz="2000" b="0" i="0" dirty="0">
                <a:effectLst/>
                <a:latin typeface="inter-regular"/>
              </a:rPr>
              <a:t>Write following command to truncate the data of employee table</a:t>
            </a:r>
          </a:p>
          <a:p>
            <a:pPr indent="0" algn="just"/>
            <a:r>
              <a:rPr lang="en-US" sz="2000" b="1" i="0" dirty="0">
                <a:solidFill>
                  <a:srgbClr val="7030A0"/>
                </a:solidFill>
                <a:effectLst/>
                <a:latin typeface="inter-regular"/>
              </a:rPr>
              <a:t>	TRUNCATE</a:t>
            </a:r>
            <a:r>
              <a:rPr lang="en-US" sz="2000" b="0" i="0" dirty="0">
                <a:solidFill>
                  <a:srgbClr val="7030A0"/>
                </a:solidFill>
                <a:effectLst/>
                <a:latin typeface="inter-regular"/>
              </a:rPr>
              <a:t> </a:t>
            </a:r>
            <a:r>
              <a:rPr lang="en-US" sz="2000" b="1" i="0" dirty="0">
                <a:solidFill>
                  <a:srgbClr val="7030A0"/>
                </a:solidFill>
                <a:effectLst/>
                <a:latin typeface="inter-regular"/>
              </a:rPr>
              <a:t>TABLE</a:t>
            </a:r>
            <a:r>
              <a:rPr lang="en-US" sz="2000" b="0" i="0" dirty="0">
                <a:solidFill>
                  <a:srgbClr val="7030A0"/>
                </a:solidFill>
                <a:effectLst/>
                <a:latin typeface="inter-regular"/>
              </a:rPr>
              <a:t> Employee;  </a:t>
            </a:r>
          </a:p>
          <a:p>
            <a:pPr indent="0" algn="just"/>
            <a:r>
              <a:rPr lang="en-US" sz="2000" b="1" i="0" dirty="0">
                <a:solidFill>
                  <a:srgbClr val="FF0000"/>
                </a:solidFill>
                <a:effectLst/>
                <a:latin typeface="inter-bold"/>
              </a:rPr>
              <a:t>Note:</a:t>
            </a:r>
            <a:r>
              <a:rPr lang="en-US" sz="2000" b="0" i="0" dirty="0">
                <a:solidFill>
                  <a:srgbClr val="FF0000"/>
                </a:solidFill>
                <a:effectLst/>
                <a:latin typeface="inter-regular"/>
              </a:rPr>
              <a:t> The rollback process is not possible after truncate table statement. Once you truncate a table you cannot use a flashback table statement to retrieve the content of the table.</a:t>
            </a:r>
          </a:p>
          <a:p>
            <a:pPr indent="0"/>
            <a:endParaRPr lang="en-IN" sz="2000" dirty="0"/>
          </a:p>
        </p:txBody>
      </p:sp>
    </p:spTree>
    <p:extLst>
      <p:ext uri="{BB962C8B-B14F-4D97-AF65-F5344CB8AC3E}">
        <p14:creationId xmlns:p14="http://schemas.microsoft.com/office/powerpoint/2010/main" val="89363668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59A5-2AC4-9C91-556F-66DFA2E3B17A}"/>
              </a:ext>
            </a:extLst>
          </p:cNvPr>
          <p:cNvSpPr>
            <a:spLocks noGrp="1"/>
          </p:cNvSpPr>
          <p:nvPr>
            <p:ph type="title"/>
          </p:nvPr>
        </p:nvSpPr>
        <p:spPr>
          <a:xfrm>
            <a:off x="188844" y="136525"/>
            <a:ext cx="10515600" cy="670242"/>
          </a:xfrm>
        </p:spPr>
        <p:txBody>
          <a:bodyPr/>
          <a:lstStyle/>
          <a:p>
            <a:r>
              <a:rPr lang="en-IN" b="1" dirty="0" smtClean="0">
                <a:solidFill>
                  <a:srgbClr val="C00000"/>
                </a:solidFill>
              </a:rPr>
              <a:t>Constraints in SQL</a:t>
            </a:r>
            <a:endParaRPr lang="en-IN" dirty="0"/>
          </a:p>
        </p:txBody>
      </p:sp>
      <p:sp>
        <p:nvSpPr>
          <p:cNvPr id="3" name="Content Placeholder 2">
            <a:extLst>
              <a:ext uri="{FF2B5EF4-FFF2-40B4-BE49-F238E27FC236}">
                <a16:creationId xmlns:a16="http://schemas.microsoft.com/office/drawing/2014/main" id="{1804E67B-25A6-CAD2-7ADC-F1C19757838B}"/>
              </a:ext>
            </a:extLst>
          </p:cNvPr>
          <p:cNvSpPr>
            <a:spLocks noGrp="1"/>
          </p:cNvSpPr>
          <p:nvPr>
            <p:ph idx="1"/>
          </p:nvPr>
        </p:nvSpPr>
        <p:spPr>
          <a:xfrm>
            <a:off x="609600" y="1036949"/>
            <a:ext cx="10972800" cy="5089218"/>
          </a:xfrm>
        </p:spPr>
        <p:txBody>
          <a:bodyPr/>
          <a:lstStyle/>
          <a:p>
            <a:pPr marL="342900" indent="-342900">
              <a:buFont typeface="Arial" panose="020B0604020202020204" pitchFamily="34" charset="0"/>
              <a:buChar char="•"/>
            </a:pPr>
            <a:r>
              <a:rPr lang="en-US" altLang="en-US" sz="2000" dirty="0" smtClean="0"/>
              <a:t>NOT </a:t>
            </a:r>
            <a:r>
              <a:rPr lang="en-US" altLang="en-US" sz="2000" dirty="0"/>
              <a:t>NULL</a:t>
            </a:r>
          </a:p>
          <a:p>
            <a:pPr marL="342900" indent="-342900">
              <a:buFont typeface="Arial" panose="020B0604020202020204" pitchFamily="34" charset="0"/>
              <a:buChar char="•"/>
            </a:pPr>
            <a:r>
              <a:rPr lang="en-US" altLang="en-US" sz="2000" dirty="0"/>
              <a:t>UNIQUE Key</a:t>
            </a:r>
          </a:p>
          <a:p>
            <a:pPr marL="342900" indent="-342900">
              <a:buFont typeface="Arial" panose="020B0604020202020204" pitchFamily="34" charset="0"/>
              <a:buChar char="•"/>
            </a:pPr>
            <a:r>
              <a:rPr lang="en-US" altLang="en-US" sz="2000" dirty="0"/>
              <a:t>PRIMARY KEY</a:t>
            </a:r>
          </a:p>
          <a:p>
            <a:pPr marL="342900" indent="-342900">
              <a:buFont typeface="Arial" panose="020B0604020202020204" pitchFamily="34" charset="0"/>
              <a:buChar char="•"/>
            </a:pPr>
            <a:r>
              <a:rPr lang="en-US" altLang="en-US" sz="2000" dirty="0"/>
              <a:t>FOREIGN KEY</a:t>
            </a:r>
          </a:p>
          <a:p>
            <a:pPr marL="342900" indent="-342900">
              <a:buFont typeface="Arial" panose="020B0604020202020204" pitchFamily="34" charset="0"/>
              <a:buChar char="•"/>
            </a:pPr>
            <a:r>
              <a:rPr lang="en-US" altLang="en-US" sz="2000" dirty="0"/>
              <a:t>CHECK</a:t>
            </a:r>
          </a:p>
          <a:p>
            <a:pPr indent="0"/>
            <a:endParaRPr lang="en-US" sz="2000" b="0" i="0" dirty="0">
              <a:solidFill>
                <a:srgbClr val="FF0000"/>
              </a:solidFill>
              <a:effectLst/>
              <a:latin typeface="inter-regular"/>
            </a:endParaRPr>
          </a:p>
          <a:p>
            <a:pPr indent="0"/>
            <a:endParaRPr lang="en-IN" sz="2000" dirty="0"/>
          </a:p>
        </p:txBody>
      </p:sp>
      <p:sp>
        <p:nvSpPr>
          <p:cNvPr id="4" name="Rectangle 1"/>
          <p:cNvSpPr>
            <a:spLocks noChangeArrowheads="1"/>
          </p:cNvSpPr>
          <p:nvPr/>
        </p:nvSpPr>
        <p:spPr bwMode="auto">
          <a:xfrm>
            <a:off x="3226905" y="2521226"/>
            <a:ext cx="6324600" cy="2308225"/>
          </a:xfrm>
          <a:prstGeom prst="rect">
            <a:avLst/>
          </a:prstGeom>
          <a:noFill/>
          <a:ln w="9525">
            <a:solidFill>
              <a:schemeClr val="tx2">
                <a:lumMod val="60000"/>
                <a:lumOff val="40000"/>
              </a:schemeClr>
            </a:solidFill>
            <a:miter lim="800000"/>
            <a:headEnd/>
            <a:tailEnd/>
          </a:ln>
          <a:effectLst/>
        </p:spPr>
        <p:txBody>
          <a:bodyPr anchor="ctr">
            <a:spAutoFit/>
          </a:bodyPr>
          <a:lstStyle/>
          <a:p>
            <a:pPr>
              <a:tabLst>
                <a:tab pos="720725" algn="l"/>
                <a:tab pos="1152525" algn="l"/>
                <a:tab pos="1751013" algn="l"/>
              </a:tabLst>
              <a:defRPr/>
            </a:pPr>
            <a:r>
              <a:rPr lang="en-US" b="1" dirty="0">
                <a:latin typeface="Palatino Linotype" pitchFamily="18" charset="0"/>
                <a:ea typeface="Times New Roman" pitchFamily="18" charset="0"/>
                <a:cs typeface="Times New Roman" pitchFamily="18" charset="0"/>
              </a:rPr>
              <a:t>Syntax</a:t>
            </a:r>
            <a:endParaRPr lang="en-US" dirty="0"/>
          </a:p>
          <a:p>
            <a:pPr>
              <a:tabLst>
                <a:tab pos="720725" algn="l"/>
                <a:tab pos="1152525" algn="l"/>
                <a:tab pos="1751013" algn="l"/>
              </a:tabLst>
              <a:defRPr/>
            </a:pPr>
            <a:r>
              <a:rPr lang="en-US" dirty="0">
                <a:latin typeface="Courier New" pitchFamily="49" charset="0"/>
                <a:ea typeface="Times New Roman" pitchFamily="18" charset="0"/>
                <a:cs typeface="Courier New" pitchFamily="49" charset="0"/>
              </a:rPr>
              <a:t>	CREATE TABLE [</a:t>
            </a:r>
            <a:r>
              <a:rPr lang="en-US" i="1" dirty="0">
                <a:latin typeface="Courier New" pitchFamily="49" charset="0"/>
                <a:ea typeface="Times New Roman" pitchFamily="18" charset="0"/>
                <a:cs typeface="Courier New" pitchFamily="49" charset="0"/>
              </a:rPr>
              <a:t>schema</a:t>
            </a:r>
            <a:r>
              <a:rPr lang="en-US" dirty="0">
                <a:latin typeface="Courier New" pitchFamily="49" charset="0"/>
                <a:ea typeface="Times New Roman" pitchFamily="18" charset="0"/>
                <a:cs typeface="Courier New" pitchFamily="49" charset="0"/>
              </a:rPr>
              <a:t>.]</a:t>
            </a:r>
            <a:r>
              <a:rPr lang="en-US" i="1" dirty="0">
                <a:latin typeface="Courier New" pitchFamily="49" charset="0"/>
                <a:ea typeface="Times New Roman" pitchFamily="18" charset="0"/>
                <a:cs typeface="Courier New" pitchFamily="49" charset="0"/>
              </a:rPr>
              <a:t>table</a:t>
            </a:r>
            <a:endParaRPr lang="en-US" dirty="0"/>
          </a:p>
          <a:p>
            <a:pPr>
              <a:tabLst>
                <a:tab pos="720725" algn="l"/>
                <a:tab pos="1152525" algn="l"/>
                <a:tab pos="1751013" algn="l"/>
              </a:tabLst>
              <a:defRPr/>
            </a:pPr>
            <a:r>
              <a:rPr lang="en-US" dirty="0">
                <a:latin typeface="Courier New" pitchFamily="49" charset="0"/>
                <a:ea typeface="Times New Roman" pitchFamily="18" charset="0"/>
                <a:cs typeface="Courier New" pitchFamily="49" charset="0"/>
              </a:rPr>
              <a:t>	   (</a:t>
            </a:r>
            <a:r>
              <a:rPr lang="en-US" i="1" dirty="0">
                <a:latin typeface="Courier New" pitchFamily="49" charset="0"/>
                <a:ea typeface="Times New Roman" pitchFamily="18" charset="0"/>
                <a:cs typeface="Courier New" pitchFamily="49" charset="0"/>
              </a:rPr>
              <a:t>column</a:t>
            </a:r>
            <a:r>
              <a:rPr lang="en-US" dirty="0">
                <a:latin typeface="Courier New" pitchFamily="49" charset="0"/>
                <a:ea typeface="Times New Roman" pitchFamily="18" charset="0"/>
                <a:cs typeface="Courier New" pitchFamily="49" charset="0"/>
              </a:rPr>
              <a:t> </a:t>
            </a:r>
            <a:r>
              <a:rPr lang="en-US" i="1" dirty="0">
                <a:latin typeface="Courier New" pitchFamily="49" charset="0"/>
                <a:ea typeface="Times New Roman" pitchFamily="18" charset="0"/>
                <a:cs typeface="Courier New" pitchFamily="49" charset="0"/>
              </a:rPr>
              <a:t>data type</a:t>
            </a:r>
            <a:r>
              <a:rPr lang="en-US" dirty="0">
                <a:latin typeface="Courier New" pitchFamily="49" charset="0"/>
                <a:ea typeface="Times New Roman" pitchFamily="18" charset="0"/>
                <a:cs typeface="Courier New" pitchFamily="49" charset="0"/>
              </a:rPr>
              <a:t> [DEFAULT 			 </a:t>
            </a:r>
            <a:r>
              <a:rPr lang="en-US" i="1" dirty="0" err="1">
                <a:latin typeface="Courier New" pitchFamily="49" charset="0"/>
                <a:ea typeface="Times New Roman" pitchFamily="18" charset="0"/>
                <a:cs typeface="Courier New" pitchFamily="49" charset="0"/>
              </a:rPr>
              <a:t>expr</a:t>
            </a:r>
            <a:r>
              <a:rPr lang="en-US" dirty="0">
                <a:latin typeface="Courier New" pitchFamily="49" charset="0"/>
                <a:ea typeface="Times New Roman" pitchFamily="18" charset="0"/>
                <a:cs typeface="Courier New" pitchFamily="49" charset="0"/>
              </a:rPr>
              <a:t>]</a:t>
            </a:r>
            <a:r>
              <a:rPr lang="en-US" b="1" dirty="0">
                <a:latin typeface="Courier New" pitchFamily="49" charset="0"/>
                <a:ea typeface="Times New Roman" pitchFamily="18" charset="0"/>
                <a:cs typeface="Courier New" pitchFamily="49" charset="0"/>
              </a:rPr>
              <a:t>[</a:t>
            </a:r>
            <a:r>
              <a:rPr lang="en-US" b="1" i="1" dirty="0" err="1">
                <a:latin typeface="Courier New" pitchFamily="49" charset="0"/>
                <a:ea typeface="Times New Roman" pitchFamily="18" charset="0"/>
                <a:cs typeface="Courier New" pitchFamily="49" charset="0"/>
              </a:rPr>
              <a:t>column_constraint</a:t>
            </a:r>
            <a:r>
              <a:rPr lang="en-US" b="1" dirty="0">
                <a:latin typeface="Courier New" pitchFamily="49" charset="0"/>
                <a:ea typeface="Times New Roman" pitchFamily="18" charset="0"/>
                <a:cs typeface="Courier New" pitchFamily="49" charset="0"/>
              </a:rPr>
              <a:t>]</a:t>
            </a:r>
            <a:r>
              <a:rPr lang="en-US" dirty="0">
                <a:latin typeface="Courier New" pitchFamily="49" charset="0"/>
                <a:ea typeface="Times New Roman" pitchFamily="18" charset="0"/>
                <a:cs typeface="Courier New" pitchFamily="49" charset="0"/>
              </a:rPr>
              <a:t>,</a:t>
            </a:r>
            <a:endParaRPr lang="en-US" dirty="0"/>
          </a:p>
          <a:p>
            <a:pPr>
              <a:tabLst>
                <a:tab pos="720725" algn="l"/>
                <a:tab pos="1152525" algn="l"/>
                <a:tab pos="1751013" algn="l"/>
              </a:tabLst>
              <a:defRPr/>
            </a:pPr>
            <a:r>
              <a:rPr lang="en-US" dirty="0">
                <a:latin typeface="Courier New" pitchFamily="49" charset="0"/>
                <a:ea typeface="Times New Roman" pitchFamily="18" charset="0"/>
                <a:cs typeface="Courier New" pitchFamily="49" charset="0"/>
              </a:rPr>
              <a:t>		</a:t>
            </a:r>
            <a:r>
              <a:rPr lang="en-US" dirty="0">
                <a:latin typeface="Arial"/>
                <a:ea typeface="Times New Roman" pitchFamily="18" charset="0"/>
                <a:cs typeface="Courier New" pitchFamily="49" charset="0"/>
              </a:rPr>
              <a:t>…………</a:t>
            </a:r>
            <a:endParaRPr lang="en-US" dirty="0"/>
          </a:p>
          <a:p>
            <a:pPr>
              <a:tabLst>
                <a:tab pos="720725" algn="l"/>
                <a:tab pos="1152525" algn="l"/>
                <a:tab pos="1751013" algn="l"/>
              </a:tabLst>
              <a:defRPr/>
            </a:pPr>
            <a:r>
              <a:rPr lang="en-US" dirty="0">
                <a:latin typeface="Courier New" pitchFamily="49" charset="0"/>
                <a:ea typeface="Times New Roman" pitchFamily="18" charset="0"/>
                <a:cs typeface="Courier New" pitchFamily="49" charset="0"/>
              </a:rPr>
              <a:t>	     </a:t>
            </a:r>
            <a:r>
              <a:rPr lang="en-US" b="1" dirty="0">
                <a:latin typeface="Courier New" pitchFamily="49" charset="0"/>
                <a:ea typeface="Times New Roman" pitchFamily="18" charset="0"/>
                <a:cs typeface="Courier New" pitchFamily="49" charset="0"/>
              </a:rPr>
              <a:t>[CONSTRAINT </a:t>
            </a:r>
            <a:r>
              <a:rPr lang="en-US" b="1" dirty="0" err="1">
                <a:latin typeface="Courier New" pitchFamily="49" charset="0"/>
                <a:ea typeface="Times New Roman" pitchFamily="18" charset="0"/>
                <a:cs typeface="Courier New" pitchFamily="49" charset="0"/>
              </a:rPr>
              <a:t>constraint_name</a:t>
            </a:r>
            <a:r>
              <a:rPr lang="en-US" b="1" dirty="0">
                <a:latin typeface="Courier New" pitchFamily="49" charset="0"/>
                <a:ea typeface="Times New Roman" pitchFamily="18" charset="0"/>
                <a:cs typeface="Courier New" pitchFamily="49" charset="0"/>
              </a:rPr>
              <a:t>] 			  </a:t>
            </a:r>
            <a:r>
              <a:rPr lang="en-US" b="1" dirty="0" err="1">
                <a:latin typeface="Courier New" pitchFamily="49" charset="0"/>
                <a:ea typeface="Times New Roman" pitchFamily="18" charset="0"/>
                <a:cs typeface="Courier New" pitchFamily="49" charset="0"/>
              </a:rPr>
              <a:t>constraint_type</a:t>
            </a:r>
            <a:r>
              <a:rPr lang="en-US" dirty="0">
                <a:latin typeface="Courier New" pitchFamily="49" charset="0"/>
                <a:ea typeface="Times New Roman" pitchFamily="18" charset="0"/>
                <a:cs typeface="Courier New" pitchFamily="49" charset="0"/>
              </a:rPr>
              <a:t> </a:t>
            </a:r>
            <a:r>
              <a:rPr lang="en-US" b="1" dirty="0">
                <a:latin typeface="Courier New" pitchFamily="49" charset="0"/>
                <a:ea typeface="Times New Roman" pitchFamily="18" charset="0"/>
                <a:cs typeface="Courier New" pitchFamily="49" charset="0"/>
              </a:rPr>
              <a:t>(column, ...)</a:t>
            </a:r>
            <a:r>
              <a:rPr lang="en-US" dirty="0">
                <a:latin typeface="Courier New" pitchFamily="49" charset="0"/>
                <a:ea typeface="Times New Roman" pitchFamily="18" charset="0"/>
                <a:cs typeface="Courier New" pitchFamily="49" charset="0"/>
              </a:rPr>
              <a:t>,</a:t>
            </a:r>
            <a:endParaRPr lang="en-US" dirty="0"/>
          </a:p>
          <a:p>
            <a:pPr>
              <a:tabLst>
                <a:tab pos="720725" algn="l"/>
                <a:tab pos="1152525" algn="l"/>
                <a:tab pos="1751013" algn="l"/>
              </a:tabLst>
              <a:defRPr/>
            </a:pPr>
            <a:r>
              <a:rPr lang="en-US" dirty="0">
                <a:latin typeface="Courier New" pitchFamily="49" charset="0"/>
                <a:ea typeface="Times New Roman" pitchFamily="18" charset="0"/>
                <a:cs typeface="Courier New" pitchFamily="49" charset="0"/>
              </a:rPr>
              <a:t>        );</a:t>
            </a:r>
            <a:endParaRPr lang="en-US" dirty="0"/>
          </a:p>
        </p:txBody>
      </p:sp>
    </p:spTree>
    <p:extLst>
      <p:ext uri="{BB962C8B-B14F-4D97-AF65-F5344CB8AC3E}">
        <p14:creationId xmlns:p14="http://schemas.microsoft.com/office/powerpoint/2010/main" val="414207818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0C3E-C638-FBA5-F7E8-293E1C040167}"/>
              </a:ext>
            </a:extLst>
          </p:cNvPr>
          <p:cNvSpPr>
            <a:spLocks noGrp="1"/>
          </p:cNvSpPr>
          <p:nvPr>
            <p:ph type="title"/>
          </p:nvPr>
        </p:nvSpPr>
        <p:spPr>
          <a:xfrm>
            <a:off x="188843" y="216812"/>
            <a:ext cx="10972799" cy="697588"/>
          </a:xfrm>
        </p:spPr>
        <p:txBody>
          <a:bodyPr/>
          <a:lstStyle/>
          <a:p>
            <a:pPr algn="ctr"/>
            <a:r>
              <a:rPr lang="en-IN" b="1" dirty="0">
                <a:solidFill>
                  <a:srgbClr val="C00000"/>
                </a:solidFill>
              </a:rPr>
              <a:t>DML - Data Manipulation Language (Select Statement)</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24B56790-B768-450A-B3A2-377DB703D50E}"/>
              </a:ext>
            </a:extLst>
          </p:cNvPr>
          <p:cNvSpPr>
            <a:spLocks noGrp="1"/>
          </p:cNvSpPr>
          <p:nvPr>
            <p:ph idx="1"/>
          </p:nvPr>
        </p:nvSpPr>
        <p:spPr>
          <a:xfrm>
            <a:off x="609600" y="1150070"/>
            <a:ext cx="10972800" cy="5279009"/>
          </a:xfrm>
        </p:spPr>
        <p:txBody>
          <a:bodyPr>
            <a:normAutofit/>
          </a:bodyPr>
          <a:lstStyle/>
          <a:p>
            <a:pPr indent="0"/>
            <a:r>
              <a:rPr lang="en-US" dirty="0"/>
              <a:t>Let's discuss each statement in short one by one with syntax and one example:</a:t>
            </a:r>
          </a:p>
          <a:p>
            <a:pPr indent="0"/>
            <a:r>
              <a:rPr lang="en-US" b="1" dirty="0">
                <a:solidFill>
                  <a:srgbClr val="C00000"/>
                </a:solidFill>
              </a:rPr>
              <a:t>5. SELECT Statement</a:t>
            </a:r>
          </a:p>
          <a:p>
            <a:pPr marL="800100" lvl="1" indent="-342900"/>
            <a:r>
              <a:rPr lang="en-US" dirty="0"/>
              <a:t>This SQL statement reads the data from the SQL database and shows it as the output to the database user.</a:t>
            </a:r>
          </a:p>
          <a:p>
            <a:pPr indent="0"/>
            <a:r>
              <a:rPr lang="en-US" dirty="0">
                <a:solidFill>
                  <a:srgbClr val="C00000"/>
                </a:solidFill>
              </a:rPr>
              <a:t>Syntax of SELECT Statement:</a:t>
            </a:r>
          </a:p>
          <a:p>
            <a:pPr lvl="1" indent="0">
              <a:buNone/>
            </a:pPr>
            <a:r>
              <a:rPr lang="en-US" dirty="0" smtClean="0">
                <a:solidFill>
                  <a:srgbClr val="7030A0"/>
                </a:solidFill>
              </a:rPr>
              <a:t>	SELECT </a:t>
            </a:r>
            <a:r>
              <a:rPr lang="en-US" dirty="0">
                <a:solidFill>
                  <a:srgbClr val="7030A0"/>
                </a:solidFill>
              </a:rPr>
              <a:t>column_name1, column_name2, .…, column_nameN  </a:t>
            </a:r>
          </a:p>
          <a:p>
            <a:pPr lvl="1" indent="0">
              <a:buNone/>
            </a:pPr>
            <a:r>
              <a:rPr lang="en-US" dirty="0">
                <a:solidFill>
                  <a:srgbClr val="7030A0"/>
                </a:solidFill>
              </a:rPr>
              <a:t>  </a:t>
            </a:r>
            <a:r>
              <a:rPr lang="en-US" dirty="0" smtClean="0">
                <a:solidFill>
                  <a:srgbClr val="7030A0"/>
                </a:solidFill>
              </a:rPr>
              <a:t>FROM </a:t>
            </a:r>
            <a:r>
              <a:rPr lang="en-US" dirty="0" err="1">
                <a:solidFill>
                  <a:srgbClr val="7030A0"/>
                </a:solidFill>
              </a:rPr>
              <a:t>table_name</a:t>
            </a:r>
            <a:r>
              <a:rPr lang="en-US" dirty="0">
                <a:solidFill>
                  <a:srgbClr val="7030A0"/>
                </a:solidFill>
              </a:rPr>
              <a:t> </a:t>
            </a:r>
          </a:p>
          <a:p>
            <a:pPr lvl="1" indent="0">
              <a:buNone/>
            </a:pPr>
            <a:r>
              <a:rPr lang="en-US" dirty="0">
                <a:solidFill>
                  <a:srgbClr val="7030A0"/>
                </a:solidFill>
              </a:rPr>
              <a:t>  </a:t>
            </a:r>
            <a:r>
              <a:rPr lang="en-US" dirty="0" smtClean="0">
                <a:solidFill>
                  <a:srgbClr val="7030A0"/>
                </a:solidFill>
              </a:rPr>
              <a:t>[ </a:t>
            </a:r>
            <a:r>
              <a:rPr lang="en-US" dirty="0">
                <a:solidFill>
                  <a:srgbClr val="7030A0"/>
                </a:solidFill>
              </a:rPr>
              <a:t>WHERE condition ]  </a:t>
            </a:r>
          </a:p>
          <a:p>
            <a:pPr lvl="1" indent="0">
              <a:buNone/>
            </a:pPr>
            <a:r>
              <a:rPr lang="en-US" dirty="0">
                <a:solidFill>
                  <a:srgbClr val="7030A0"/>
                </a:solidFill>
              </a:rPr>
              <a:t>  </a:t>
            </a:r>
            <a:r>
              <a:rPr lang="en-US" dirty="0" smtClean="0">
                <a:solidFill>
                  <a:srgbClr val="7030A0"/>
                </a:solidFill>
              </a:rPr>
              <a:t>[ </a:t>
            </a:r>
            <a:r>
              <a:rPr lang="en-US" dirty="0">
                <a:solidFill>
                  <a:srgbClr val="7030A0"/>
                </a:solidFill>
              </a:rPr>
              <a:t>ORDER BY order_column_name1 [ ASC | DESC ], .... ];  </a:t>
            </a:r>
            <a:endParaRPr lang="en-US" dirty="0" smtClean="0">
              <a:solidFill>
                <a:srgbClr val="7030A0"/>
              </a:solidFill>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450577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0C3E-C638-FBA5-F7E8-293E1C040167}"/>
              </a:ext>
            </a:extLst>
          </p:cNvPr>
          <p:cNvSpPr>
            <a:spLocks noGrp="1"/>
          </p:cNvSpPr>
          <p:nvPr>
            <p:ph type="title"/>
          </p:nvPr>
        </p:nvSpPr>
        <p:spPr>
          <a:xfrm>
            <a:off x="188843" y="216812"/>
            <a:ext cx="10972799" cy="697588"/>
          </a:xfrm>
        </p:spPr>
        <p:txBody>
          <a:bodyPr/>
          <a:lstStyle/>
          <a:p>
            <a:r>
              <a:rPr lang="en-IN" b="1" dirty="0" smtClean="0">
                <a:solidFill>
                  <a:srgbClr val="C00000"/>
                </a:solidFill>
              </a:rPr>
              <a:t>Query 0</a:t>
            </a:r>
            <a:r>
              <a:rPr lang="en-IN" b="1" dirty="0">
                <a:solidFill>
                  <a:srgbClr val="C00000"/>
                </a:solidFill>
              </a:rPr>
              <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24B56790-B768-450A-B3A2-377DB703D50E}"/>
              </a:ext>
            </a:extLst>
          </p:cNvPr>
          <p:cNvSpPr>
            <a:spLocks noGrp="1"/>
          </p:cNvSpPr>
          <p:nvPr>
            <p:ph idx="1"/>
          </p:nvPr>
        </p:nvSpPr>
        <p:spPr>
          <a:xfrm>
            <a:off x="609600" y="1150070"/>
            <a:ext cx="10972800" cy="5279009"/>
          </a:xfrm>
        </p:spPr>
        <p:txBody>
          <a:bodyPr>
            <a:normAutofit/>
          </a:bodyPr>
          <a:lstStyle/>
          <a:p>
            <a:pPr indent="0">
              <a:spcAft>
                <a:spcPts val="1200"/>
              </a:spcAft>
            </a:pPr>
            <a:r>
              <a:rPr lang="en-US" b="1" dirty="0" smtClean="0">
                <a:solidFill>
                  <a:srgbClr val="0070C0"/>
                </a:solidFill>
              </a:rPr>
              <a:t>Query: Get </a:t>
            </a:r>
            <a:r>
              <a:rPr lang="en-US" b="1" dirty="0" err="1">
                <a:solidFill>
                  <a:srgbClr val="0070C0"/>
                </a:solidFill>
              </a:rPr>
              <a:t>Fname</a:t>
            </a:r>
            <a:r>
              <a:rPr lang="en-US" b="1" dirty="0">
                <a:solidFill>
                  <a:srgbClr val="0070C0"/>
                </a:solidFill>
              </a:rPr>
              <a:t> and Salary of all employees.</a:t>
            </a:r>
          </a:p>
          <a:p>
            <a:pPr indent="0"/>
            <a:r>
              <a:rPr lang="en-US" b="1" dirty="0"/>
              <a:t>SELECT </a:t>
            </a:r>
            <a:r>
              <a:rPr lang="en-US" b="1" dirty="0" err="1"/>
              <a:t>Fname</a:t>
            </a:r>
            <a:r>
              <a:rPr lang="en-US" b="1" dirty="0"/>
              <a:t>, Salary</a:t>
            </a:r>
          </a:p>
          <a:p>
            <a:pPr indent="0"/>
            <a:r>
              <a:rPr lang="en-US" b="1" dirty="0"/>
              <a:t>FROM	Employee;</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8388518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69E8-44DD-905B-8B6C-979D4268E028}"/>
              </a:ext>
            </a:extLst>
          </p:cNvPr>
          <p:cNvSpPr>
            <a:spLocks noGrp="1"/>
          </p:cNvSpPr>
          <p:nvPr>
            <p:ph type="title"/>
          </p:nvPr>
        </p:nvSpPr>
        <p:spPr>
          <a:xfrm>
            <a:off x="188844" y="360947"/>
            <a:ext cx="10515600" cy="553452"/>
          </a:xfrm>
        </p:spPr>
        <p:txBody>
          <a:bodyPr/>
          <a:lstStyle/>
          <a:p>
            <a:pPr algn="ctr"/>
            <a:r>
              <a:rPr lang="en-IN" b="1" dirty="0">
                <a:solidFill>
                  <a:srgbClr val="C00000"/>
                </a:solidFill>
              </a:rPr>
              <a:t>SQL - WHERE Clause</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D7C7C352-DED9-14D3-0318-A50AE7A7417E}"/>
              </a:ext>
            </a:extLst>
          </p:cNvPr>
          <p:cNvSpPr>
            <a:spLocks noGrp="1"/>
          </p:cNvSpPr>
          <p:nvPr>
            <p:ph idx="1"/>
          </p:nvPr>
        </p:nvSpPr>
        <p:spPr>
          <a:xfrm>
            <a:off x="188844" y="1122947"/>
            <a:ext cx="11393556" cy="5502442"/>
          </a:xfrm>
        </p:spPr>
        <p:txBody>
          <a:bodyPr/>
          <a:lstStyle/>
          <a:p>
            <a:pPr marL="342900" indent="-342900">
              <a:buFont typeface="Arial" panose="020B0604020202020204" pitchFamily="34" charset="0"/>
              <a:buChar char="•"/>
            </a:pPr>
            <a:r>
              <a:rPr lang="en-US" sz="2000" dirty="0"/>
              <a:t>The SQL WHERE clause is used to specify a condition while fetching the data from a single table or by joining with multiple tables. If the given condition is satisfied, then only it returns a specific value from the table. </a:t>
            </a:r>
          </a:p>
          <a:p>
            <a:pPr marL="342900" indent="-342900">
              <a:buFont typeface="Arial" panose="020B0604020202020204" pitchFamily="34" charset="0"/>
              <a:buChar char="•"/>
            </a:pPr>
            <a:r>
              <a:rPr lang="en-US" sz="2000" dirty="0"/>
              <a:t>WHERE clause is use to filter the records and fetching only the necessary records.</a:t>
            </a:r>
          </a:p>
          <a:p>
            <a:pPr marL="342900" indent="-342900">
              <a:buFont typeface="Arial" panose="020B0604020202020204" pitchFamily="34" charset="0"/>
              <a:buChar char="•"/>
            </a:pPr>
            <a:r>
              <a:rPr lang="en-US" sz="2000" dirty="0"/>
              <a:t>The WHERE clause is not only used in the SELECT statement, but it is also used in the UPDATE, DELETE statement, etc., which we would examine in the subsequent chapters.</a:t>
            </a:r>
          </a:p>
          <a:p>
            <a:r>
              <a:rPr lang="en-US" sz="2000" dirty="0">
                <a:solidFill>
                  <a:srgbClr val="C00000"/>
                </a:solidFill>
              </a:rPr>
              <a:t>Syntax : The basic syntax of the SELECT statement with the WHERE clause </a:t>
            </a:r>
          </a:p>
          <a:p>
            <a:pPr marL="476237" lvl="1" indent="0">
              <a:buNone/>
            </a:pPr>
            <a:r>
              <a:rPr lang="en-US" sz="2000" dirty="0">
                <a:solidFill>
                  <a:srgbClr val="7030A0"/>
                </a:solidFill>
              </a:rPr>
              <a:t>SELECT column1, column2, columnN</a:t>
            </a:r>
          </a:p>
          <a:p>
            <a:pPr marL="476237" lvl="1" indent="0">
              <a:buNone/>
            </a:pPr>
            <a:r>
              <a:rPr lang="en-US" sz="2000" dirty="0">
                <a:solidFill>
                  <a:srgbClr val="7030A0"/>
                </a:solidFill>
              </a:rPr>
              <a:t>FROM table_name</a:t>
            </a:r>
          </a:p>
          <a:p>
            <a:pPr marL="476237" lvl="1" indent="0">
              <a:buNone/>
            </a:pPr>
            <a:r>
              <a:rPr lang="en-US" sz="2000" dirty="0">
                <a:solidFill>
                  <a:srgbClr val="7030A0"/>
                </a:solidFill>
              </a:rPr>
              <a:t>WHERE [condition</a:t>
            </a:r>
            <a:r>
              <a:rPr lang="en-US" sz="2000" dirty="0" smtClean="0">
                <a:solidFill>
                  <a:srgbClr val="7030A0"/>
                </a:solidFill>
              </a:rPr>
              <a:t>]</a:t>
            </a:r>
            <a:endParaRPr lang="en-IN" sz="2000" dirty="0">
              <a:solidFill>
                <a:srgbClr val="7030A0"/>
              </a:solidFill>
            </a:endParaRPr>
          </a:p>
          <a:p>
            <a:pPr>
              <a:defRPr/>
            </a:pPr>
            <a:r>
              <a:rPr lang="en-US" sz="2000" b="1" dirty="0"/>
              <a:t>Q1: </a:t>
            </a:r>
            <a:r>
              <a:rPr lang="en-US" sz="2000" dirty="0"/>
              <a:t>Retrieve the birth date and address of the employee(s) whose name is ‘John B. Smith’.</a:t>
            </a:r>
          </a:p>
          <a:p>
            <a:pPr marL="365760" indent="0">
              <a:defRPr/>
            </a:pPr>
            <a:r>
              <a:rPr lang="en-US" sz="2000" b="1" dirty="0"/>
              <a:t>SELECT 	</a:t>
            </a:r>
            <a:r>
              <a:rPr lang="en-US" sz="2000" dirty="0" err="1"/>
              <a:t>Bdate</a:t>
            </a:r>
            <a:r>
              <a:rPr lang="en-US" sz="2000" dirty="0"/>
              <a:t>, Address</a:t>
            </a:r>
          </a:p>
          <a:p>
            <a:pPr marL="365760" indent="0">
              <a:defRPr/>
            </a:pPr>
            <a:r>
              <a:rPr lang="en-US" sz="2000" b="1" dirty="0"/>
              <a:t>FROM 	</a:t>
            </a:r>
            <a:r>
              <a:rPr lang="en-US" sz="2000" dirty="0"/>
              <a:t>EMPLOYEE</a:t>
            </a:r>
          </a:p>
          <a:p>
            <a:pPr marL="365760" indent="0">
              <a:defRPr/>
            </a:pPr>
            <a:r>
              <a:rPr lang="en-US" sz="2000" b="1" dirty="0"/>
              <a:t>WHERE 	</a:t>
            </a:r>
            <a:r>
              <a:rPr lang="en-US" sz="2000" dirty="0" err="1"/>
              <a:t>Fname</a:t>
            </a:r>
            <a:r>
              <a:rPr lang="en-US" sz="2000" dirty="0"/>
              <a:t>=‘John’ </a:t>
            </a:r>
            <a:r>
              <a:rPr lang="en-US" sz="2000" b="1" dirty="0"/>
              <a:t>AND </a:t>
            </a:r>
            <a:r>
              <a:rPr lang="en-US" sz="2000" dirty="0" err="1"/>
              <a:t>Minit</a:t>
            </a:r>
            <a:r>
              <a:rPr lang="en-US" sz="2000" dirty="0"/>
              <a:t>=‘B’ </a:t>
            </a:r>
            <a:r>
              <a:rPr lang="en-US" sz="2000" b="1" dirty="0"/>
              <a:t>AND </a:t>
            </a:r>
            <a:r>
              <a:rPr lang="en-US" sz="2000" dirty="0" err="1"/>
              <a:t>Lname</a:t>
            </a:r>
            <a:r>
              <a:rPr lang="en-US" sz="2000" dirty="0"/>
              <a:t>=‘Smith’;</a:t>
            </a:r>
          </a:p>
          <a:p>
            <a:pPr marL="476237" lvl="1" indent="0">
              <a:buNone/>
            </a:pPr>
            <a:endParaRPr lang="en-US" dirty="0" smtClean="0">
              <a:solidFill>
                <a:srgbClr val="7030A0"/>
              </a:solidFill>
            </a:endParaRPr>
          </a:p>
        </p:txBody>
      </p:sp>
    </p:spTree>
    <p:extLst>
      <p:ext uri="{BB962C8B-B14F-4D97-AF65-F5344CB8AC3E}">
        <p14:creationId xmlns:p14="http://schemas.microsoft.com/office/powerpoint/2010/main" val="303408512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51B1-F1EA-C2DB-A5D7-ED741FECFE2F}"/>
              </a:ext>
            </a:extLst>
          </p:cNvPr>
          <p:cNvSpPr>
            <a:spLocks noGrp="1"/>
          </p:cNvSpPr>
          <p:nvPr>
            <p:ph type="title"/>
          </p:nvPr>
        </p:nvSpPr>
        <p:spPr>
          <a:xfrm>
            <a:off x="188844" y="280738"/>
            <a:ext cx="10515600" cy="585536"/>
          </a:xfrm>
        </p:spPr>
        <p:txBody>
          <a:bodyPr/>
          <a:lstStyle/>
          <a:p>
            <a:pPr algn="ctr"/>
            <a:r>
              <a:rPr lang="en-US" b="1" dirty="0">
                <a:solidFill>
                  <a:srgbClr val="C00000"/>
                </a:solidFill>
              </a:rPr>
              <a:t>SQL - AND and OR Conjunctive Operators</a:t>
            </a:r>
            <a:br>
              <a:rPr lang="en-US"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48886D2D-80B7-E706-112A-70E0C1A91301}"/>
              </a:ext>
            </a:extLst>
          </p:cNvPr>
          <p:cNvSpPr>
            <a:spLocks noGrp="1"/>
          </p:cNvSpPr>
          <p:nvPr>
            <p:ph idx="1"/>
          </p:nvPr>
        </p:nvSpPr>
        <p:spPr>
          <a:xfrm>
            <a:off x="894521" y="1063487"/>
            <a:ext cx="10704444" cy="5513775"/>
          </a:xfrm>
        </p:spPr>
        <p:txBody>
          <a:bodyPr/>
          <a:lstStyle/>
          <a:p>
            <a:pPr marL="342900" indent="-342900">
              <a:buFont typeface="Arial" panose="020B0604020202020204" pitchFamily="34" charset="0"/>
              <a:buChar char="•"/>
            </a:pPr>
            <a:r>
              <a:rPr lang="en-US" sz="2200" dirty="0"/>
              <a:t>The SQL AND &amp; OR operators are used to combine multiple conditions to narrow data in an SQL statement. These two operators are called as the conjunctive operators.</a:t>
            </a:r>
          </a:p>
          <a:p>
            <a:pPr marL="342900" indent="-342900">
              <a:buFont typeface="Arial" panose="020B0604020202020204" pitchFamily="34" charset="0"/>
              <a:buChar char="•"/>
            </a:pPr>
            <a:r>
              <a:rPr lang="en-US" sz="2200" dirty="0">
                <a:solidFill>
                  <a:srgbClr val="C00000"/>
                </a:solidFill>
              </a:rPr>
              <a:t>The AND Operator: </a:t>
            </a:r>
            <a:r>
              <a:rPr lang="en-US" sz="2200" dirty="0"/>
              <a:t>The AND operator allows the existence of multiple conditions in an SQL statement's WHERE clause.</a:t>
            </a:r>
          </a:p>
          <a:p>
            <a:pPr marL="342900" indent="-342900">
              <a:buFont typeface="Arial" panose="020B0604020202020204" pitchFamily="34" charset="0"/>
              <a:buChar char="•"/>
            </a:pPr>
            <a:r>
              <a:rPr lang="en-US" sz="2200" dirty="0">
                <a:solidFill>
                  <a:srgbClr val="C00000"/>
                </a:solidFill>
              </a:rPr>
              <a:t>Syntax: The basic syntax of the AND operator with a WHERE clause is as follows −</a:t>
            </a:r>
          </a:p>
          <a:p>
            <a:pPr lvl="1" indent="0">
              <a:buNone/>
            </a:pPr>
            <a:r>
              <a:rPr lang="en-US" sz="2200" dirty="0">
                <a:solidFill>
                  <a:srgbClr val="7030A0"/>
                </a:solidFill>
              </a:rPr>
              <a:t>SELECT column1, column2, columnN</a:t>
            </a:r>
          </a:p>
          <a:p>
            <a:pPr lvl="1" indent="0">
              <a:buNone/>
            </a:pPr>
            <a:r>
              <a:rPr lang="en-US" sz="2200" dirty="0">
                <a:solidFill>
                  <a:srgbClr val="7030A0"/>
                </a:solidFill>
              </a:rPr>
              <a:t>FROM table_name</a:t>
            </a:r>
          </a:p>
          <a:p>
            <a:pPr lvl="1" indent="0">
              <a:buNone/>
            </a:pPr>
            <a:r>
              <a:rPr lang="en-US" sz="2200" b="1" dirty="0">
                <a:solidFill>
                  <a:srgbClr val="7030A0"/>
                </a:solidFill>
              </a:rPr>
              <a:t>WHERE [condition1] AND [condition2]...AND [conditionN];</a:t>
            </a:r>
          </a:p>
          <a:p>
            <a:pPr marL="342900" indent="-342900">
              <a:buFont typeface="Arial" panose="020B0604020202020204" pitchFamily="34" charset="0"/>
              <a:buChar char="•"/>
            </a:pPr>
            <a:r>
              <a:rPr lang="en-US" sz="2200" dirty="0">
                <a:solidFill>
                  <a:srgbClr val="C00000"/>
                </a:solidFill>
              </a:rPr>
              <a:t>The OR Operator: </a:t>
            </a:r>
            <a:r>
              <a:rPr lang="en-US" sz="2200" dirty="0"/>
              <a:t>The OR operator is used to combine multiple conditions in an SQL statement's WHERE clause.</a:t>
            </a:r>
          </a:p>
          <a:p>
            <a:pPr marL="342900" indent="-342900">
              <a:buFont typeface="Arial" panose="020B0604020202020204" pitchFamily="34" charset="0"/>
              <a:buChar char="•"/>
            </a:pPr>
            <a:r>
              <a:rPr lang="en-US" sz="2200" dirty="0">
                <a:solidFill>
                  <a:srgbClr val="C00000"/>
                </a:solidFill>
              </a:rPr>
              <a:t>Syntax: The basic syntax of the OR operator with a WHERE clause is as follows −</a:t>
            </a:r>
          </a:p>
          <a:p>
            <a:pPr lvl="1" indent="0">
              <a:buNone/>
            </a:pPr>
            <a:r>
              <a:rPr lang="en-US" sz="2200" dirty="0">
                <a:solidFill>
                  <a:srgbClr val="7030A0"/>
                </a:solidFill>
              </a:rPr>
              <a:t>SELECT column1, column2, columnN</a:t>
            </a:r>
          </a:p>
          <a:p>
            <a:pPr lvl="1" indent="0">
              <a:buNone/>
            </a:pPr>
            <a:r>
              <a:rPr lang="en-US" sz="2200" dirty="0">
                <a:solidFill>
                  <a:srgbClr val="7030A0"/>
                </a:solidFill>
              </a:rPr>
              <a:t>FROM table_name</a:t>
            </a:r>
          </a:p>
          <a:p>
            <a:pPr lvl="1" indent="0">
              <a:buNone/>
            </a:pPr>
            <a:r>
              <a:rPr lang="en-US" sz="2200" b="1" dirty="0">
                <a:solidFill>
                  <a:srgbClr val="7030A0"/>
                </a:solidFill>
              </a:rPr>
              <a:t>WHERE [condition1] OR [condition2]...OR [</a:t>
            </a:r>
            <a:r>
              <a:rPr lang="en-US" sz="2200" b="1" dirty="0" err="1">
                <a:solidFill>
                  <a:srgbClr val="7030A0"/>
                </a:solidFill>
              </a:rPr>
              <a:t>conditionN</a:t>
            </a:r>
            <a:r>
              <a:rPr lang="en-US" sz="2200" b="1" dirty="0" smtClean="0">
                <a:solidFill>
                  <a:srgbClr val="7030A0"/>
                </a:solidFill>
              </a:rPr>
              <a:t>];</a:t>
            </a:r>
            <a:endParaRPr lang="en-IN" sz="2200" b="1" dirty="0">
              <a:solidFill>
                <a:srgbClr val="7030A0"/>
              </a:solidFill>
            </a:endParaRPr>
          </a:p>
        </p:txBody>
      </p:sp>
    </p:spTree>
    <p:extLst>
      <p:ext uri="{BB962C8B-B14F-4D97-AF65-F5344CB8AC3E}">
        <p14:creationId xmlns:p14="http://schemas.microsoft.com/office/powerpoint/2010/main" val="247865163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05B3-6D25-3EE3-F21A-BE9F22A4CEB4}"/>
              </a:ext>
            </a:extLst>
          </p:cNvPr>
          <p:cNvSpPr>
            <a:spLocks noGrp="1"/>
          </p:cNvSpPr>
          <p:nvPr>
            <p:ph type="title"/>
          </p:nvPr>
        </p:nvSpPr>
        <p:spPr>
          <a:xfrm>
            <a:off x="188844" y="224589"/>
            <a:ext cx="10515600" cy="625644"/>
          </a:xfrm>
        </p:spPr>
        <p:txBody>
          <a:bodyPr/>
          <a:lstStyle/>
          <a:p>
            <a:pPr algn="ctr"/>
            <a:r>
              <a:rPr lang="en-IN" b="1" dirty="0">
                <a:solidFill>
                  <a:srgbClr val="C00000"/>
                </a:solidFill>
              </a:rPr>
              <a:t>SQL - SORTING Results</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CD19500B-AFA8-942C-6987-1F757DC0477A}"/>
              </a:ext>
            </a:extLst>
          </p:cNvPr>
          <p:cNvSpPr>
            <a:spLocks noGrp="1"/>
          </p:cNvSpPr>
          <p:nvPr>
            <p:ph idx="1"/>
          </p:nvPr>
        </p:nvSpPr>
        <p:spPr>
          <a:xfrm>
            <a:off x="609600" y="1203159"/>
            <a:ext cx="10972800" cy="4923008"/>
          </a:xfrm>
        </p:spPr>
        <p:txBody>
          <a:bodyPr/>
          <a:lstStyle/>
          <a:p>
            <a:pPr marL="342900" indent="-342900">
              <a:buFont typeface="Arial" panose="020B0604020202020204" pitchFamily="34" charset="0"/>
              <a:buChar char="•"/>
            </a:pPr>
            <a:r>
              <a:rPr lang="en-US" dirty="0"/>
              <a:t>The SQL ORDER BY clause is used to sort the data in ascending or descending order, based on one or more columns. Some databases sort the query results in an ascending order by default.</a:t>
            </a:r>
          </a:p>
          <a:p>
            <a:pPr marL="342900" indent="-342900">
              <a:buFont typeface="Arial" panose="020B0604020202020204" pitchFamily="34" charset="0"/>
              <a:buChar char="•"/>
            </a:pPr>
            <a:r>
              <a:rPr lang="en-US" dirty="0">
                <a:solidFill>
                  <a:srgbClr val="C00000"/>
                </a:solidFill>
              </a:rPr>
              <a:t>Syntax: ORDER BY clause which would be used to sort the result in an ascending or descending order is as follows −</a:t>
            </a:r>
          </a:p>
          <a:p>
            <a:pPr lvl="1" indent="0">
              <a:buNone/>
            </a:pPr>
            <a:r>
              <a:rPr lang="en-US" b="1" dirty="0">
                <a:solidFill>
                  <a:srgbClr val="0000CC"/>
                </a:solidFill>
              </a:rPr>
              <a:t>SELECT column-list</a:t>
            </a:r>
          </a:p>
          <a:p>
            <a:pPr lvl="1" indent="0">
              <a:buNone/>
            </a:pPr>
            <a:r>
              <a:rPr lang="en-US" b="1" dirty="0">
                <a:solidFill>
                  <a:srgbClr val="0000CC"/>
                </a:solidFill>
              </a:rPr>
              <a:t>FROM table_name</a:t>
            </a:r>
          </a:p>
          <a:p>
            <a:pPr lvl="1" indent="0">
              <a:buNone/>
            </a:pPr>
            <a:r>
              <a:rPr lang="en-US" b="1" dirty="0">
                <a:solidFill>
                  <a:srgbClr val="0000CC"/>
                </a:solidFill>
              </a:rPr>
              <a:t>[WHERE condition]</a:t>
            </a:r>
          </a:p>
          <a:p>
            <a:pPr lvl="1" indent="0">
              <a:buNone/>
            </a:pPr>
            <a:r>
              <a:rPr lang="en-US" b="1" dirty="0">
                <a:solidFill>
                  <a:srgbClr val="0000CC"/>
                </a:solidFill>
              </a:rPr>
              <a:t>[ORDER BY column1, column2, .. columnN] [ASC | DESC];</a:t>
            </a:r>
          </a:p>
          <a:p>
            <a:pPr marL="342900" indent="-342900">
              <a:buFont typeface="Arial" panose="020B0604020202020204" pitchFamily="34" charset="0"/>
              <a:buChar char="•"/>
            </a:pPr>
            <a:r>
              <a:rPr lang="en-US" dirty="0"/>
              <a:t>You can use more than one column in the ORDER BY clause. Make sure that whatever column you are using to sort, that column should be in the column-list.</a:t>
            </a:r>
            <a:endParaRPr lang="en-IN" dirty="0"/>
          </a:p>
        </p:txBody>
      </p:sp>
    </p:spTree>
    <p:extLst>
      <p:ext uri="{BB962C8B-B14F-4D97-AF65-F5344CB8AC3E}">
        <p14:creationId xmlns:p14="http://schemas.microsoft.com/office/powerpoint/2010/main" val="150281359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A9BC-2443-1B36-ECE1-C76F76C211D4}"/>
              </a:ext>
            </a:extLst>
          </p:cNvPr>
          <p:cNvSpPr>
            <a:spLocks noGrp="1"/>
          </p:cNvSpPr>
          <p:nvPr>
            <p:ph type="title"/>
          </p:nvPr>
        </p:nvSpPr>
        <p:spPr>
          <a:xfrm>
            <a:off x="188844" y="208547"/>
            <a:ext cx="10515600" cy="611585"/>
          </a:xfrm>
        </p:spPr>
        <p:txBody>
          <a:bodyPr/>
          <a:lstStyle/>
          <a:p>
            <a:pPr algn="ctr"/>
            <a:r>
              <a:rPr lang="en-IN" b="1" dirty="0">
                <a:solidFill>
                  <a:srgbClr val="C00000"/>
                </a:solidFill>
              </a:rPr>
              <a:t>DML - Select Statement: Example</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39A8D8DC-0A10-7B3E-0F28-DF49C98CA7AF}"/>
              </a:ext>
            </a:extLst>
          </p:cNvPr>
          <p:cNvSpPr>
            <a:spLocks noGrp="1"/>
          </p:cNvSpPr>
          <p:nvPr>
            <p:ph idx="1"/>
          </p:nvPr>
        </p:nvSpPr>
        <p:spPr>
          <a:xfrm>
            <a:off x="609600" y="1112363"/>
            <a:ext cx="10972800" cy="5013803"/>
          </a:xfrm>
        </p:spPr>
        <p:txBody>
          <a:bodyPr/>
          <a:lstStyle/>
          <a:p>
            <a:r>
              <a:rPr lang="en-US" b="1" dirty="0">
                <a:solidFill>
                  <a:srgbClr val="C00000"/>
                </a:solidFill>
              </a:rPr>
              <a:t>Example of SELECT Statement:</a:t>
            </a:r>
          </a:p>
          <a:p>
            <a:pPr marL="476237" lvl="1" indent="0">
              <a:buNone/>
            </a:pPr>
            <a:r>
              <a:rPr lang="en-US" b="1" dirty="0">
                <a:solidFill>
                  <a:srgbClr val="0000CC"/>
                </a:solidFill>
              </a:rPr>
              <a:t>SELECT </a:t>
            </a:r>
            <a:r>
              <a:rPr lang="en-US" b="1" dirty="0" smtClean="0">
                <a:solidFill>
                  <a:srgbClr val="0000CC"/>
                </a:solidFill>
              </a:rPr>
              <a:t>	SSN, </a:t>
            </a:r>
            <a:r>
              <a:rPr lang="en-US" b="1" dirty="0" err="1" smtClean="0">
                <a:solidFill>
                  <a:srgbClr val="0000CC"/>
                </a:solidFill>
              </a:rPr>
              <a:t>FName</a:t>
            </a:r>
            <a:r>
              <a:rPr lang="en-US" b="1" dirty="0">
                <a:solidFill>
                  <a:srgbClr val="0000CC"/>
                </a:solidFill>
              </a:rPr>
              <a:t>, </a:t>
            </a:r>
            <a:r>
              <a:rPr lang="en-US" b="1" dirty="0" err="1" smtClean="0">
                <a:solidFill>
                  <a:srgbClr val="0000CC"/>
                </a:solidFill>
              </a:rPr>
              <a:t>LName</a:t>
            </a:r>
            <a:r>
              <a:rPr lang="en-US" b="1" dirty="0">
                <a:solidFill>
                  <a:srgbClr val="0000CC"/>
                </a:solidFill>
              </a:rPr>
              <a:t>, </a:t>
            </a:r>
            <a:r>
              <a:rPr lang="en-US" b="1" dirty="0" smtClean="0">
                <a:solidFill>
                  <a:srgbClr val="0000CC"/>
                </a:solidFill>
              </a:rPr>
              <a:t>Salary  </a:t>
            </a:r>
            <a:endParaRPr lang="en-US" b="1" dirty="0">
              <a:solidFill>
                <a:srgbClr val="0000CC"/>
              </a:solidFill>
            </a:endParaRPr>
          </a:p>
          <a:p>
            <a:pPr marL="476237" lvl="1" indent="0">
              <a:buNone/>
            </a:pPr>
            <a:r>
              <a:rPr lang="en-US" b="1" dirty="0">
                <a:solidFill>
                  <a:srgbClr val="0000CC"/>
                </a:solidFill>
              </a:rPr>
              <a:t>FROM </a:t>
            </a:r>
            <a:r>
              <a:rPr lang="en-US" b="1" dirty="0" smtClean="0">
                <a:solidFill>
                  <a:srgbClr val="0000CC"/>
                </a:solidFill>
              </a:rPr>
              <a:t>	Employee</a:t>
            </a:r>
            <a:endParaRPr lang="en-US" b="1" dirty="0">
              <a:solidFill>
                <a:srgbClr val="0000CC"/>
              </a:solidFill>
            </a:endParaRPr>
          </a:p>
          <a:p>
            <a:pPr marL="476237" lvl="1" indent="0">
              <a:buNone/>
            </a:pPr>
            <a:r>
              <a:rPr lang="en-US" b="1" dirty="0">
                <a:solidFill>
                  <a:srgbClr val="0000CC"/>
                </a:solidFill>
              </a:rPr>
              <a:t>WHERE </a:t>
            </a:r>
            <a:r>
              <a:rPr lang="en-US" b="1" dirty="0" smtClean="0">
                <a:solidFill>
                  <a:srgbClr val="0000CC"/>
                </a:solidFill>
              </a:rPr>
              <a:t>	Salary </a:t>
            </a:r>
            <a:r>
              <a:rPr lang="en-US" b="1" dirty="0">
                <a:solidFill>
                  <a:srgbClr val="0000CC"/>
                </a:solidFill>
              </a:rPr>
              <a:t>= 100000  </a:t>
            </a:r>
          </a:p>
          <a:p>
            <a:pPr marL="476237" lvl="1" indent="0">
              <a:buNone/>
            </a:pPr>
            <a:r>
              <a:rPr lang="en-US" b="1" dirty="0">
                <a:solidFill>
                  <a:srgbClr val="0000CC"/>
                </a:solidFill>
              </a:rPr>
              <a:t>ORDER BY </a:t>
            </a:r>
            <a:r>
              <a:rPr lang="en-US" b="1" dirty="0" err="1" smtClean="0">
                <a:solidFill>
                  <a:srgbClr val="0000CC"/>
                </a:solidFill>
              </a:rPr>
              <a:t>LName</a:t>
            </a:r>
            <a:r>
              <a:rPr lang="en-US" b="1" dirty="0" smtClean="0">
                <a:solidFill>
                  <a:srgbClr val="0000CC"/>
                </a:solidFill>
              </a:rPr>
              <a:t>;</a:t>
            </a:r>
          </a:p>
          <a:p>
            <a:pPr marL="476237" lvl="1" indent="0">
              <a:buNone/>
            </a:pPr>
            <a:endParaRPr lang="en-US" dirty="0">
              <a:solidFill>
                <a:srgbClr val="7030A0"/>
              </a:solidFill>
            </a:endParaRPr>
          </a:p>
          <a:p>
            <a:pPr marL="342900" indent="-342900">
              <a:buFont typeface="Arial" panose="020B0604020202020204" pitchFamily="34" charset="0"/>
              <a:buChar char="•"/>
            </a:pPr>
            <a:r>
              <a:rPr lang="en-US" dirty="0"/>
              <a:t>This example shows </a:t>
            </a:r>
            <a:r>
              <a:rPr lang="en-US" b="1" dirty="0"/>
              <a:t>the Emp_ID, First_Name, Last_Name, </a:t>
            </a:r>
            <a:r>
              <a:rPr lang="en-US" b="1" dirty="0" smtClean="0"/>
              <a:t>and Salary </a:t>
            </a:r>
            <a:r>
              <a:rPr lang="en-US" b="1" dirty="0"/>
              <a:t>of those employees from the </a:t>
            </a:r>
            <a:r>
              <a:rPr lang="en-US" b="1" dirty="0" smtClean="0"/>
              <a:t>Employee </a:t>
            </a:r>
            <a:r>
              <a:rPr lang="en-US" b="1" dirty="0"/>
              <a:t>table whose Salary is 100000</a:t>
            </a:r>
            <a:r>
              <a:rPr lang="en-US" dirty="0"/>
              <a:t>. The output shows all the specified details according to the ascending alphabetical order of </a:t>
            </a:r>
            <a:r>
              <a:rPr lang="en-US" dirty="0" err="1" smtClean="0"/>
              <a:t>LName</a:t>
            </a:r>
            <a:r>
              <a:rPr lang="en-US" dirty="0"/>
              <a:t>.</a:t>
            </a:r>
          </a:p>
          <a:p>
            <a:endParaRPr lang="en-IN" dirty="0"/>
          </a:p>
        </p:txBody>
      </p:sp>
    </p:spTree>
    <p:extLst>
      <p:ext uri="{BB962C8B-B14F-4D97-AF65-F5344CB8AC3E}">
        <p14:creationId xmlns:p14="http://schemas.microsoft.com/office/powerpoint/2010/main" val="8207461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F06-F8F1-2FB5-7CB2-0B8FE66C2A75}"/>
              </a:ext>
            </a:extLst>
          </p:cNvPr>
          <p:cNvSpPr>
            <a:spLocks noGrp="1"/>
          </p:cNvSpPr>
          <p:nvPr>
            <p:ph type="title"/>
          </p:nvPr>
        </p:nvSpPr>
        <p:spPr>
          <a:xfrm>
            <a:off x="188843" y="176463"/>
            <a:ext cx="11233135" cy="719086"/>
          </a:xfrm>
        </p:spPr>
        <p:txBody>
          <a:bodyPr/>
          <a:lstStyle/>
          <a:p>
            <a:pPr algn="ctr"/>
            <a:r>
              <a:rPr lang="en-IN" b="1" dirty="0">
                <a:solidFill>
                  <a:srgbClr val="C00000"/>
                </a:solidFill>
              </a:rPr>
              <a:t>DML - Data Manipulation Language(Update Statement</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2AC61A39-B0CB-48CC-AC32-D2A52D2B04B6}"/>
              </a:ext>
            </a:extLst>
          </p:cNvPr>
          <p:cNvSpPr>
            <a:spLocks noGrp="1"/>
          </p:cNvSpPr>
          <p:nvPr>
            <p:ph idx="1"/>
          </p:nvPr>
        </p:nvSpPr>
        <p:spPr>
          <a:xfrm>
            <a:off x="609600" y="1299411"/>
            <a:ext cx="10972800" cy="4826756"/>
          </a:xfrm>
        </p:spPr>
        <p:txBody>
          <a:bodyPr>
            <a:normAutofit/>
          </a:bodyPr>
          <a:lstStyle/>
          <a:p>
            <a:pPr marL="0" indent="0">
              <a:buNone/>
            </a:pPr>
            <a:r>
              <a:rPr lang="en-US" b="1" dirty="0">
                <a:solidFill>
                  <a:srgbClr val="C00000"/>
                </a:solidFill>
              </a:rPr>
              <a:t>6.  UPDATE Statement: </a:t>
            </a:r>
          </a:p>
          <a:p>
            <a:pPr lvl="1"/>
            <a:r>
              <a:rPr lang="en-US" dirty="0"/>
              <a:t>This SQL statement changes or modifies the stored data in the SQL database.</a:t>
            </a:r>
          </a:p>
          <a:p>
            <a:pPr lvl="1"/>
            <a:endParaRPr lang="en-US" dirty="0"/>
          </a:p>
          <a:p>
            <a:r>
              <a:rPr lang="en-US" dirty="0">
                <a:solidFill>
                  <a:srgbClr val="C00000"/>
                </a:solidFill>
              </a:rPr>
              <a:t>Syntax of UPDATE Statement:</a:t>
            </a:r>
          </a:p>
          <a:p>
            <a:pPr marL="457200" lvl="1" indent="0">
              <a:buNone/>
            </a:pPr>
            <a:r>
              <a:rPr lang="en-US" b="1" dirty="0">
                <a:solidFill>
                  <a:srgbClr val="0000CC"/>
                </a:solidFill>
              </a:rPr>
              <a:t>UPDATE table_name  </a:t>
            </a:r>
          </a:p>
          <a:p>
            <a:pPr marL="457200" lvl="1" indent="0">
              <a:buNone/>
            </a:pPr>
            <a:r>
              <a:rPr lang="en-US" b="1" dirty="0">
                <a:solidFill>
                  <a:srgbClr val="0000CC"/>
                </a:solidFill>
              </a:rPr>
              <a:t>SET column_name1 = new_value_1, column_name2 = new_value_2, ...., column_nameN = new_value_N  </a:t>
            </a:r>
          </a:p>
          <a:p>
            <a:pPr marL="457200" lvl="1" indent="0">
              <a:buNone/>
            </a:pPr>
            <a:r>
              <a:rPr lang="en-US" b="1" dirty="0">
                <a:solidFill>
                  <a:srgbClr val="0000CC"/>
                </a:solidFill>
              </a:rPr>
              <a:t>[ WHERE  CONDITION ];  </a:t>
            </a:r>
          </a:p>
        </p:txBody>
      </p:sp>
    </p:spTree>
    <p:extLst>
      <p:ext uri="{BB962C8B-B14F-4D97-AF65-F5344CB8AC3E}">
        <p14:creationId xmlns:p14="http://schemas.microsoft.com/office/powerpoint/2010/main" val="376302547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a:xfrm>
            <a:off x="117407" y="228601"/>
            <a:ext cx="10515600" cy="585788"/>
          </a:xfrm>
        </p:spPr>
        <p:txBody>
          <a:bodyPr/>
          <a:lstStyle/>
          <a:p>
            <a:pPr algn="ctr" eaLnBrk="1" hangingPunct="1"/>
            <a:r>
              <a:rPr lang="en-US" altLang="en-US" b="1" dirty="0">
                <a:solidFill>
                  <a:srgbClr val="C00000"/>
                </a:solidFill>
              </a:rPr>
              <a:t>Session Outline</a:t>
            </a:r>
          </a:p>
        </p:txBody>
      </p:sp>
      <p:sp>
        <p:nvSpPr>
          <p:cNvPr id="19459" name="Rectangle 7"/>
          <p:cNvSpPr>
            <a:spLocks noGrp="1" noChangeArrowheads="1"/>
          </p:cNvSpPr>
          <p:nvPr>
            <p:ph idx="1"/>
          </p:nvPr>
        </p:nvSpPr>
        <p:spPr>
          <a:xfrm>
            <a:off x="395287" y="1214441"/>
            <a:ext cx="10972800" cy="4525963"/>
          </a:xfrm>
        </p:spPr>
        <p:txBody>
          <a:bodyPr/>
          <a:lstStyle/>
          <a:p>
            <a:pPr marL="285750" indent="-285750">
              <a:lnSpc>
                <a:spcPct val="115000"/>
              </a:lnSpc>
              <a:spcAft>
                <a:spcPts val="1000"/>
              </a:spcAft>
              <a:buFont typeface="Arial" panose="020B0604020202020204" pitchFamily="34" charset="0"/>
              <a:buChar char="•"/>
            </a:pPr>
            <a:r>
              <a:rPr lang="en-IN" sz="2800" dirty="0">
                <a:solidFill>
                  <a:srgbClr val="000000"/>
                </a:solidFill>
                <a:effectLst/>
                <a:latin typeface="Helvetica" pitchFamily="2" charset="0"/>
                <a:ea typeface="Calibri" panose="020F0502020204030204" pitchFamily="34" charset="0"/>
              </a:rPr>
              <a:t>Introduction to Structured Query Language (SQL)</a:t>
            </a:r>
          </a:p>
          <a:p>
            <a:pPr marL="285750" indent="-285750">
              <a:lnSpc>
                <a:spcPct val="115000"/>
              </a:lnSpc>
              <a:spcAft>
                <a:spcPts val="1000"/>
              </a:spcAft>
              <a:buFont typeface="Arial" panose="020B0604020202020204" pitchFamily="34" charset="0"/>
              <a:buChar char="•"/>
            </a:pPr>
            <a:r>
              <a:rPr lang="en-IN" sz="2800" dirty="0">
                <a:solidFill>
                  <a:srgbClr val="000000"/>
                </a:solidFill>
                <a:effectLst/>
                <a:latin typeface="Helvetica" pitchFamily="2" charset="0"/>
                <a:ea typeface="Calibri" panose="020F0502020204030204" pitchFamily="34" charset="0"/>
              </a:rPr>
              <a:t>Features of SQL</a:t>
            </a:r>
            <a:endParaRPr lang="en-IN" sz="2800" dirty="0">
              <a:solidFill>
                <a:srgbClr val="000000"/>
              </a:solidFill>
              <a:latin typeface="Helvetica" pitchFamily="2" charset="0"/>
              <a:ea typeface="Calibri" panose="020F0502020204030204" pitchFamily="34" charset="0"/>
            </a:endParaRPr>
          </a:p>
          <a:p>
            <a:pPr marL="285750" indent="-285750">
              <a:lnSpc>
                <a:spcPct val="115000"/>
              </a:lnSpc>
              <a:spcAft>
                <a:spcPts val="1000"/>
              </a:spcAft>
              <a:buFont typeface="Arial" panose="020B0604020202020204" pitchFamily="34" charset="0"/>
              <a:buChar char="•"/>
            </a:pPr>
            <a:r>
              <a:rPr lang="en-IN" sz="2800" dirty="0">
                <a:solidFill>
                  <a:srgbClr val="000000"/>
                </a:solidFill>
                <a:effectLst/>
                <a:latin typeface="Helvetica" pitchFamily="2" charset="0"/>
                <a:ea typeface="Calibri" panose="020F0502020204030204" pitchFamily="34" charset="0"/>
              </a:rPr>
              <a:t>DDL Statements</a:t>
            </a:r>
          </a:p>
          <a:p>
            <a:pPr marL="285750" indent="-285750">
              <a:lnSpc>
                <a:spcPct val="115000"/>
              </a:lnSpc>
              <a:spcAft>
                <a:spcPts val="1000"/>
              </a:spcAft>
              <a:buFont typeface="Arial" panose="020B0604020202020204" pitchFamily="34" charset="0"/>
              <a:buChar char="•"/>
            </a:pPr>
            <a:r>
              <a:rPr lang="en-IN" altLang="en-US" sz="2800" dirty="0">
                <a:solidFill>
                  <a:srgbClr val="000000"/>
                </a:solidFill>
                <a:latin typeface="Helvetica" pitchFamily="2" charset="0"/>
              </a:rPr>
              <a:t>DML Statements</a:t>
            </a:r>
          </a:p>
          <a:p>
            <a:pPr marL="285750" indent="-285750">
              <a:lnSpc>
                <a:spcPct val="115000"/>
              </a:lnSpc>
              <a:spcAft>
                <a:spcPts val="1000"/>
              </a:spcAft>
              <a:buFont typeface="Arial" panose="020B0604020202020204" pitchFamily="34" charset="0"/>
              <a:buChar char="•"/>
            </a:pPr>
            <a:r>
              <a:rPr lang="en-US" altLang="en-US" sz="2800" dirty="0">
                <a:solidFill>
                  <a:srgbClr val="000000"/>
                </a:solidFill>
                <a:latin typeface="Helvetica" pitchFamily="2" charset="0"/>
              </a:rPr>
              <a:t>Substring handling and other features of SQL</a:t>
            </a:r>
            <a:endParaRPr lang="en-IN" altLang="en-US" sz="2800" dirty="0">
              <a:solidFill>
                <a:srgbClr val="000000"/>
              </a:solidFill>
              <a:latin typeface="Helvetica" pitchFamily="2" charset="0"/>
            </a:endParaRPr>
          </a:p>
          <a:p>
            <a:pPr marL="285750" indent="-285750">
              <a:lnSpc>
                <a:spcPct val="115000"/>
              </a:lnSpc>
              <a:spcAft>
                <a:spcPts val="1000"/>
              </a:spcAft>
              <a:buFont typeface="Arial" panose="020B0604020202020204" pitchFamily="34" charset="0"/>
              <a:buChar char="•"/>
            </a:pPr>
            <a:endParaRPr lang="en-IN" altLang="en-US" sz="2800" dirty="0">
              <a:solidFill>
                <a:srgbClr val="000000"/>
              </a:solidFill>
              <a:latin typeface="Helvetica" pitchFamily="2" charset="0"/>
            </a:endParaRPr>
          </a:p>
          <a:p>
            <a:pPr marL="285750" indent="-285750">
              <a:lnSpc>
                <a:spcPct val="115000"/>
              </a:lnSpc>
              <a:spcAft>
                <a:spcPts val="1000"/>
              </a:spcAft>
              <a:buFont typeface="Arial" panose="020B0604020202020204" pitchFamily="34" charset="0"/>
              <a:buChar char="•"/>
            </a:pPr>
            <a:endParaRPr lang="en-US" altLang="en-US" sz="2800" dirty="0">
              <a:latin typeface="Helvetica" pitchFamily="2" charset="0"/>
            </a:endParaRPr>
          </a:p>
          <a:p>
            <a:pPr indent="0">
              <a:lnSpc>
                <a:spcPct val="115000"/>
              </a:lnSpc>
              <a:spcAft>
                <a:spcPts val="1000"/>
              </a:spcAft>
            </a:pPr>
            <a:endParaRPr lang="en-IN" sz="2800" dirty="0">
              <a:solidFill>
                <a:srgbClr val="000000"/>
              </a:solidFill>
              <a:effectLst/>
              <a:latin typeface="Helvetica" pitchFamily="2" charset="0"/>
              <a:ea typeface="Calibri" panose="020F0502020204030204" pitchFamily="34" charset="0"/>
            </a:endParaRPr>
          </a:p>
          <a:p>
            <a:pPr marL="285750" indent="-285750">
              <a:buFont typeface="Arial" panose="020B0604020202020204" pitchFamily="34" charset="0"/>
              <a:buChar char="•"/>
            </a:pPr>
            <a:endParaRPr lang="en-IN" sz="2800" dirty="0">
              <a:solidFill>
                <a:srgbClr val="000000"/>
              </a:solidFill>
              <a:effectLst/>
              <a:latin typeface="Helvetica" pitchFamily="2" charset="0"/>
              <a:ea typeface="Calibri" panose="020F0502020204030204" pitchFamily="34" charset="0"/>
            </a:endParaRPr>
          </a:p>
        </p:txBody>
      </p:sp>
    </p:spTree>
    <p:extLst>
      <p:ext uri="{BB962C8B-B14F-4D97-AF65-F5344CB8AC3E}">
        <p14:creationId xmlns:p14="http://schemas.microsoft.com/office/powerpoint/2010/main" val="268640981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7077-C16B-8D60-9655-313C5A458CC0}"/>
              </a:ext>
            </a:extLst>
          </p:cNvPr>
          <p:cNvSpPr>
            <a:spLocks noGrp="1"/>
          </p:cNvSpPr>
          <p:nvPr>
            <p:ph type="title"/>
          </p:nvPr>
        </p:nvSpPr>
        <p:spPr>
          <a:xfrm>
            <a:off x="188844" y="288757"/>
            <a:ext cx="10515600" cy="657727"/>
          </a:xfrm>
        </p:spPr>
        <p:txBody>
          <a:bodyPr/>
          <a:lstStyle/>
          <a:p>
            <a:pPr algn="ctr"/>
            <a:r>
              <a:rPr lang="en-IN" b="1" dirty="0">
                <a:solidFill>
                  <a:srgbClr val="C00000"/>
                </a:solidFill>
              </a:rPr>
              <a:t>DML - Update Statement : Example</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4244612C-61F6-E054-34DE-E01A3987C718}"/>
              </a:ext>
            </a:extLst>
          </p:cNvPr>
          <p:cNvSpPr>
            <a:spLocks noGrp="1"/>
          </p:cNvSpPr>
          <p:nvPr>
            <p:ph idx="1"/>
          </p:nvPr>
        </p:nvSpPr>
        <p:spPr>
          <a:xfrm>
            <a:off x="609600" y="1325033"/>
            <a:ext cx="10972800" cy="4801133"/>
          </a:xfrm>
        </p:spPr>
        <p:txBody>
          <a:bodyPr/>
          <a:lstStyle/>
          <a:p>
            <a:r>
              <a:rPr lang="en-US" sz="2600" b="1" dirty="0"/>
              <a:t>Example of UPDATE Statement:</a:t>
            </a:r>
            <a:endParaRPr lang="en-US" sz="2600" dirty="0"/>
          </a:p>
          <a:p>
            <a:pPr marL="457200" lvl="1" indent="0">
              <a:buNone/>
            </a:pPr>
            <a:r>
              <a:rPr lang="en-US" sz="2600" b="1" dirty="0">
                <a:solidFill>
                  <a:srgbClr val="0000CC"/>
                </a:solidFill>
              </a:rPr>
              <a:t>UPDATE </a:t>
            </a:r>
            <a:r>
              <a:rPr lang="en-US" sz="2600" b="1" dirty="0" smtClean="0">
                <a:solidFill>
                  <a:srgbClr val="0000CC"/>
                </a:solidFill>
              </a:rPr>
              <a:t>	Employee  </a:t>
            </a:r>
            <a:endParaRPr lang="en-US" sz="2600" b="1" dirty="0">
              <a:solidFill>
                <a:srgbClr val="0000CC"/>
              </a:solidFill>
            </a:endParaRPr>
          </a:p>
          <a:p>
            <a:pPr marL="457200" lvl="1" indent="0">
              <a:buNone/>
            </a:pPr>
            <a:r>
              <a:rPr lang="en-US" sz="2600" b="1" dirty="0">
                <a:solidFill>
                  <a:srgbClr val="0000CC"/>
                </a:solidFill>
              </a:rPr>
              <a:t>SET </a:t>
            </a:r>
            <a:r>
              <a:rPr lang="en-US" sz="2600" b="1" dirty="0" smtClean="0">
                <a:solidFill>
                  <a:srgbClr val="0000CC"/>
                </a:solidFill>
              </a:rPr>
              <a:t>	Salary </a:t>
            </a:r>
            <a:r>
              <a:rPr lang="en-US" sz="2600" b="1" dirty="0">
                <a:solidFill>
                  <a:srgbClr val="0000CC"/>
                </a:solidFill>
              </a:rPr>
              <a:t>= </a:t>
            </a:r>
            <a:r>
              <a:rPr lang="en-US" sz="2600" b="1" dirty="0" smtClean="0">
                <a:solidFill>
                  <a:srgbClr val="0000CC"/>
                </a:solidFill>
              </a:rPr>
              <a:t>500000  </a:t>
            </a:r>
            <a:endParaRPr lang="en-US" sz="2600" b="1" dirty="0">
              <a:solidFill>
                <a:srgbClr val="0000CC"/>
              </a:solidFill>
            </a:endParaRPr>
          </a:p>
          <a:p>
            <a:pPr marL="457200" lvl="1" indent="0">
              <a:buNone/>
            </a:pPr>
            <a:r>
              <a:rPr lang="en-US" sz="2600" b="1" dirty="0">
                <a:solidFill>
                  <a:srgbClr val="0000CC"/>
                </a:solidFill>
              </a:rPr>
              <a:t>WHERE </a:t>
            </a:r>
            <a:r>
              <a:rPr lang="en-US" sz="2600" b="1" dirty="0" smtClean="0">
                <a:solidFill>
                  <a:srgbClr val="0000CC"/>
                </a:solidFill>
              </a:rPr>
              <a:t>	SSN </a:t>
            </a:r>
            <a:r>
              <a:rPr lang="en-US" sz="2600" b="1" dirty="0">
                <a:solidFill>
                  <a:srgbClr val="0000CC"/>
                </a:solidFill>
              </a:rPr>
              <a:t>= </a:t>
            </a:r>
            <a:r>
              <a:rPr lang="en-US" sz="2600" b="1" dirty="0" smtClean="0">
                <a:solidFill>
                  <a:srgbClr val="0000CC"/>
                </a:solidFill>
              </a:rPr>
              <a:t>12345678;  </a:t>
            </a:r>
            <a:endParaRPr lang="en-US" sz="2600" b="1" dirty="0">
              <a:solidFill>
                <a:srgbClr val="0000CC"/>
              </a:solidFill>
            </a:endParaRPr>
          </a:p>
          <a:p>
            <a:endParaRPr lang="en-US" sz="2600" dirty="0"/>
          </a:p>
          <a:p>
            <a:pPr indent="0"/>
            <a:r>
              <a:rPr lang="en-US" sz="2600" dirty="0" smtClean="0"/>
              <a:t>This </a:t>
            </a:r>
            <a:r>
              <a:rPr lang="en-US" sz="2600" dirty="0"/>
              <a:t>example changes the Salary of those employees of the </a:t>
            </a:r>
            <a:r>
              <a:rPr lang="en-US" sz="2600" dirty="0" smtClean="0"/>
              <a:t>Employee </a:t>
            </a:r>
            <a:r>
              <a:rPr lang="en-US" sz="2600" dirty="0"/>
              <a:t>table  </a:t>
            </a:r>
            <a:r>
              <a:rPr lang="en-US" sz="2600" dirty="0" smtClean="0"/>
              <a:t>whose SSN </a:t>
            </a:r>
            <a:r>
              <a:rPr lang="en-US" sz="2600" dirty="0"/>
              <a:t>is 10 in the table.</a:t>
            </a:r>
            <a:endParaRPr lang="en-IN" sz="2600" dirty="0"/>
          </a:p>
          <a:p>
            <a:endParaRPr lang="en-IN" sz="2600" dirty="0"/>
          </a:p>
        </p:txBody>
      </p:sp>
    </p:spTree>
    <p:extLst>
      <p:ext uri="{BB962C8B-B14F-4D97-AF65-F5344CB8AC3E}">
        <p14:creationId xmlns:p14="http://schemas.microsoft.com/office/powerpoint/2010/main" val="3672107410"/>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4E3E-A46E-1CFC-9888-BED0AE6F7B2F}"/>
              </a:ext>
            </a:extLst>
          </p:cNvPr>
          <p:cNvSpPr>
            <a:spLocks noGrp="1"/>
          </p:cNvSpPr>
          <p:nvPr>
            <p:ph type="title"/>
          </p:nvPr>
        </p:nvSpPr>
        <p:spPr>
          <a:xfrm>
            <a:off x="188844" y="179109"/>
            <a:ext cx="10832082" cy="801280"/>
          </a:xfrm>
        </p:spPr>
        <p:txBody>
          <a:bodyPr/>
          <a:lstStyle/>
          <a:p>
            <a:pPr algn="ctr"/>
            <a:r>
              <a:rPr lang="en-IN" b="1" dirty="0">
                <a:solidFill>
                  <a:srgbClr val="C00000"/>
                </a:solidFill>
              </a:rPr>
              <a:t>DML – Data Manipulation Language (Delete Statement)</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5CB4AD19-00A4-4730-A75B-C05B8F56299F}"/>
              </a:ext>
            </a:extLst>
          </p:cNvPr>
          <p:cNvSpPr>
            <a:spLocks noGrp="1"/>
          </p:cNvSpPr>
          <p:nvPr>
            <p:ph idx="1"/>
          </p:nvPr>
        </p:nvSpPr>
        <p:spPr>
          <a:xfrm>
            <a:off x="609600" y="1106905"/>
            <a:ext cx="10972800" cy="5019261"/>
          </a:xfrm>
        </p:spPr>
        <p:txBody>
          <a:bodyPr>
            <a:normAutofit/>
          </a:bodyPr>
          <a:lstStyle/>
          <a:p>
            <a:pPr marL="0" indent="0">
              <a:buNone/>
            </a:pPr>
            <a:r>
              <a:rPr lang="en-IN" b="1" dirty="0">
                <a:solidFill>
                  <a:srgbClr val="C00000"/>
                </a:solidFill>
              </a:rPr>
              <a:t>7. DELETE Statement</a:t>
            </a:r>
          </a:p>
          <a:p>
            <a:pPr lvl="1"/>
            <a:r>
              <a:rPr lang="en-US" b="0" i="0" dirty="0">
                <a:effectLst/>
                <a:latin typeface="inter-regular"/>
              </a:rPr>
              <a:t>This SQL statement deletes the stored data from the SQL database.</a:t>
            </a:r>
          </a:p>
          <a:p>
            <a:pPr lvl="1"/>
            <a:endParaRPr lang="en-US" b="0" i="0" dirty="0">
              <a:solidFill>
                <a:srgbClr val="333333"/>
              </a:solidFill>
              <a:effectLst/>
              <a:latin typeface="inter-regular"/>
            </a:endParaRPr>
          </a:p>
          <a:p>
            <a:pPr algn="just"/>
            <a:r>
              <a:rPr lang="en-US" i="0" dirty="0">
                <a:solidFill>
                  <a:srgbClr val="C00000"/>
                </a:solidFill>
                <a:effectLst/>
                <a:latin typeface="inter-bold"/>
              </a:rPr>
              <a:t>Syntax of DELETE Statement:</a:t>
            </a:r>
            <a:endParaRPr lang="en-US" i="0" dirty="0">
              <a:solidFill>
                <a:srgbClr val="C00000"/>
              </a:solidFill>
              <a:effectLst/>
              <a:latin typeface="inter-regular"/>
            </a:endParaRPr>
          </a:p>
          <a:p>
            <a:pPr marL="457200" lvl="1" indent="0" algn="just">
              <a:buNone/>
            </a:pPr>
            <a:r>
              <a:rPr lang="en-US" b="1" i="0" dirty="0">
                <a:solidFill>
                  <a:srgbClr val="0000CC"/>
                </a:solidFill>
                <a:effectLst/>
                <a:latin typeface="inter-regular"/>
              </a:rPr>
              <a:t>DELETE</a:t>
            </a:r>
            <a:r>
              <a:rPr lang="en-US" b="0" i="0" dirty="0">
                <a:solidFill>
                  <a:srgbClr val="0000CC"/>
                </a:solidFill>
                <a:effectLst/>
                <a:latin typeface="inter-regular"/>
              </a:rPr>
              <a:t> </a:t>
            </a:r>
            <a:r>
              <a:rPr lang="en-US" b="1" i="0" dirty="0">
                <a:solidFill>
                  <a:srgbClr val="0000CC"/>
                </a:solidFill>
                <a:effectLst/>
                <a:latin typeface="inter-regular"/>
              </a:rPr>
              <a:t>FROM</a:t>
            </a:r>
            <a:r>
              <a:rPr lang="en-US" b="0" i="0" dirty="0">
                <a:solidFill>
                  <a:srgbClr val="0000CC"/>
                </a:solidFill>
                <a:effectLst/>
                <a:latin typeface="inter-regular"/>
              </a:rPr>
              <a:t> table_name  </a:t>
            </a:r>
          </a:p>
          <a:p>
            <a:pPr marL="457200" lvl="1" indent="0" algn="just">
              <a:buNone/>
            </a:pPr>
            <a:r>
              <a:rPr lang="en-US" b="0" i="0" dirty="0">
                <a:solidFill>
                  <a:srgbClr val="0000CC"/>
                </a:solidFill>
                <a:effectLst/>
                <a:latin typeface="inter-regular"/>
              </a:rPr>
              <a:t>[ </a:t>
            </a:r>
            <a:r>
              <a:rPr lang="en-US" b="1" i="0" dirty="0">
                <a:solidFill>
                  <a:srgbClr val="0000CC"/>
                </a:solidFill>
                <a:effectLst/>
                <a:latin typeface="inter-regular"/>
              </a:rPr>
              <a:t>WHERE</a:t>
            </a:r>
            <a:r>
              <a:rPr lang="en-US" b="0" i="0" dirty="0">
                <a:solidFill>
                  <a:srgbClr val="0000CC"/>
                </a:solidFill>
                <a:effectLst/>
                <a:latin typeface="inter-regular"/>
              </a:rPr>
              <a:t> CONDITION ];  </a:t>
            </a:r>
          </a:p>
          <a:p>
            <a:endParaRPr lang="en-IN" dirty="0">
              <a:solidFill>
                <a:srgbClr val="0000CC"/>
              </a:solidFill>
            </a:endParaRPr>
          </a:p>
        </p:txBody>
      </p:sp>
    </p:spTree>
    <p:extLst>
      <p:ext uri="{BB962C8B-B14F-4D97-AF65-F5344CB8AC3E}">
        <p14:creationId xmlns:p14="http://schemas.microsoft.com/office/powerpoint/2010/main" val="1540773176"/>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97FC-5D4C-D8FC-4AFA-A438A5EEC5D7}"/>
              </a:ext>
            </a:extLst>
          </p:cNvPr>
          <p:cNvSpPr>
            <a:spLocks noGrp="1"/>
          </p:cNvSpPr>
          <p:nvPr>
            <p:ph type="title"/>
          </p:nvPr>
        </p:nvSpPr>
        <p:spPr>
          <a:xfrm>
            <a:off x="188844" y="352926"/>
            <a:ext cx="10515600" cy="577516"/>
          </a:xfrm>
        </p:spPr>
        <p:txBody>
          <a:bodyPr/>
          <a:lstStyle/>
          <a:p>
            <a:pPr algn="ctr"/>
            <a:r>
              <a:rPr lang="en-IN" b="1" dirty="0">
                <a:solidFill>
                  <a:srgbClr val="C00000"/>
                </a:solidFill>
              </a:rPr>
              <a:t>DML –Delete Statement: Example</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292D2057-58DE-2035-F3B0-6BF30AB7BE04}"/>
              </a:ext>
            </a:extLst>
          </p:cNvPr>
          <p:cNvSpPr>
            <a:spLocks noGrp="1"/>
          </p:cNvSpPr>
          <p:nvPr>
            <p:ph idx="1"/>
          </p:nvPr>
        </p:nvSpPr>
        <p:spPr>
          <a:xfrm>
            <a:off x="465221" y="1155033"/>
            <a:ext cx="11117179" cy="4971134"/>
          </a:xfrm>
        </p:spPr>
        <p:txBody>
          <a:bodyPr/>
          <a:lstStyle/>
          <a:p>
            <a:pPr algn="just"/>
            <a:r>
              <a:rPr lang="en-US" b="1" i="0" dirty="0">
                <a:solidFill>
                  <a:srgbClr val="333333"/>
                </a:solidFill>
                <a:effectLst/>
                <a:latin typeface="inter-bold"/>
              </a:rPr>
              <a:t>Example of DELETE Statement:</a:t>
            </a:r>
            <a:endParaRPr lang="en-US" b="0" i="0" dirty="0">
              <a:solidFill>
                <a:srgbClr val="333333"/>
              </a:solidFill>
              <a:effectLst/>
              <a:latin typeface="inter-regular"/>
            </a:endParaRPr>
          </a:p>
          <a:p>
            <a:pPr marL="457200" lvl="1" indent="0" algn="just">
              <a:buNone/>
            </a:pPr>
            <a:endParaRPr lang="en-US" b="1" i="0" dirty="0" smtClean="0">
              <a:solidFill>
                <a:srgbClr val="7030A0"/>
              </a:solidFill>
              <a:effectLst/>
              <a:latin typeface="inter-regular"/>
            </a:endParaRPr>
          </a:p>
          <a:p>
            <a:pPr marL="457200" lvl="1" indent="0" algn="just">
              <a:buNone/>
            </a:pPr>
            <a:r>
              <a:rPr lang="en-US" b="1" i="0" dirty="0" smtClean="0">
                <a:solidFill>
                  <a:srgbClr val="0000CC"/>
                </a:solidFill>
                <a:effectLst/>
                <a:latin typeface="inter-regular"/>
              </a:rPr>
              <a:t>DELETE</a:t>
            </a:r>
            <a:r>
              <a:rPr lang="en-US" b="0" i="0" dirty="0">
                <a:solidFill>
                  <a:srgbClr val="0000CC"/>
                </a:solidFill>
                <a:effectLst/>
                <a:latin typeface="inter-regular"/>
              </a:rPr>
              <a:t> </a:t>
            </a:r>
            <a:r>
              <a:rPr lang="en-US" b="1" i="0" dirty="0">
                <a:solidFill>
                  <a:srgbClr val="0000CC"/>
                </a:solidFill>
                <a:effectLst/>
                <a:latin typeface="inter-regular"/>
              </a:rPr>
              <a:t>FROM</a:t>
            </a:r>
            <a:r>
              <a:rPr lang="en-US" b="0" i="0" dirty="0">
                <a:solidFill>
                  <a:srgbClr val="0000CC"/>
                </a:solidFill>
                <a:effectLst/>
                <a:latin typeface="inter-regular"/>
              </a:rPr>
              <a:t> </a:t>
            </a:r>
            <a:r>
              <a:rPr lang="en-US" b="0" i="0" dirty="0" smtClean="0">
                <a:solidFill>
                  <a:srgbClr val="0000CC"/>
                </a:solidFill>
                <a:effectLst/>
                <a:latin typeface="inter-regular"/>
              </a:rPr>
              <a:t>Employee</a:t>
            </a:r>
            <a:r>
              <a:rPr lang="en-US" b="0" i="0" dirty="0">
                <a:solidFill>
                  <a:srgbClr val="0000CC"/>
                </a:solidFill>
                <a:effectLst/>
                <a:latin typeface="inter-regular"/>
              </a:rPr>
              <a:t>  </a:t>
            </a:r>
          </a:p>
          <a:p>
            <a:pPr marL="457200" lvl="1" indent="0" algn="just">
              <a:buNone/>
            </a:pPr>
            <a:r>
              <a:rPr lang="en-US" b="1" i="0" dirty="0">
                <a:solidFill>
                  <a:srgbClr val="0000CC"/>
                </a:solidFill>
                <a:effectLst/>
                <a:latin typeface="inter-regular"/>
              </a:rPr>
              <a:t>WHERE</a:t>
            </a:r>
            <a:r>
              <a:rPr lang="en-US" b="0" i="0" dirty="0">
                <a:solidFill>
                  <a:srgbClr val="0000CC"/>
                </a:solidFill>
                <a:effectLst/>
                <a:latin typeface="inter-regular"/>
              </a:rPr>
              <a:t> </a:t>
            </a:r>
            <a:r>
              <a:rPr lang="en-US" b="0" i="0" dirty="0" err="1" smtClean="0">
                <a:solidFill>
                  <a:srgbClr val="0000CC"/>
                </a:solidFill>
                <a:effectLst/>
                <a:latin typeface="inter-regular"/>
              </a:rPr>
              <a:t>FName</a:t>
            </a:r>
            <a:r>
              <a:rPr lang="en-US" b="0" i="0" dirty="0">
                <a:solidFill>
                  <a:srgbClr val="0000CC"/>
                </a:solidFill>
                <a:effectLst/>
                <a:latin typeface="inter-regular"/>
              </a:rPr>
              <a:t> = </a:t>
            </a:r>
            <a:r>
              <a:rPr lang="en-US" b="0" i="0" dirty="0" smtClean="0">
                <a:solidFill>
                  <a:srgbClr val="0000CC"/>
                </a:solidFill>
                <a:effectLst/>
                <a:latin typeface="inter-regular"/>
              </a:rPr>
              <a:t>'Scott’ </a:t>
            </a:r>
            <a:r>
              <a:rPr lang="en-US" b="0" i="0" dirty="0">
                <a:solidFill>
                  <a:srgbClr val="0000CC"/>
                </a:solidFill>
                <a:effectLst/>
                <a:latin typeface="inter-regular"/>
              </a:rPr>
              <a:t>;  </a:t>
            </a:r>
          </a:p>
          <a:p>
            <a:pPr algn="just"/>
            <a:endParaRPr lang="en-US" b="0" i="0" dirty="0" smtClean="0">
              <a:solidFill>
                <a:srgbClr val="0000CC"/>
              </a:solidFill>
              <a:effectLst/>
              <a:latin typeface="inter-regular"/>
            </a:endParaRPr>
          </a:p>
          <a:p>
            <a:pPr indent="0" algn="just"/>
            <a:r>
              <a:rPr lang="en-US" b="0" i="0" dirty="0" smtClean="0">
                <a:effectLst/>
                <a:latin typeface="inter-regular"/>
              </a:rPr>
              <a:t>This </a:t>
            </a:r>
            <a:r>
              <a:rPr lang="en-US" b="0" i="0" dirty="0">
                <a:effectLst/>
                <a:latin typeface="inter-regular"/>
              </a:rPr>
              <a:t>example deletes the record of those employees from the </a:t>
            </a:r>
            <a:r>
              <a:rPr lang="en-US" b="1" i="0" dirty="0" smtClean="0">
                <a:effectLst/>
                <a:latin typeface="inter-bold"/>
              </a:rPr>
              <a:t>Employee</a:t>
            </a:r>
            <a:r>
              <a:rPr lang="en-US" b="0" i="0" dirty="0">
                <a:effectLst/>
                <a:latin typeface="inter-regular"/>
              </a:rPr>
              <a:t> table whose </a:t>
            </a:r>
            <a:r>
              <a:rPr lang="en-US" b="1" i="0" dirty="0" err="1" smtClean="0">
                <a:effectLst/>
                <a:latin typeface="inter-bold"/>
              </a:rPr>
              <a:t>FName</a:t>
            </a:r>
            <a:r>
              <a:rPr lang="en-US" b="0" i="0" dirty="0">
                <a:effectLst/>
                <a:latin typeface="inter-regular"/>
              </a:rPr>
              <a:t> is </a:t>
            </a:r>
            <a:r>
              <a:rPr lang="en-US" b="1" i="0" dirty="0" smtClean="0">
                <a:effectLst/>
                <a:latin typeface="inter-bold"/>
              </a:rPr>
              <a:t>Scott</a:t>
            </a:r>
            <a:r>
              <a:rPr lang="en-US" b="0" i="0" dirty="0">
                <a:effectLst/>
                <a:latin typeface="inter-regular"/>
              </a:rPr>
              <a:t> in the table.</a:t>
            </a:r>
          </a:p>
          <a:p>
            <a:pPr marL="0" indent="0">
              <a:buNone/>
            </a:pPr>
            <a:endParaRPr lang="en-IN" dirty="0"/>
          </a:p>
          <a:p>
            <a:endParaRPr lang="en-IN" dirty="0"/>
          </a:p>
        </p:txBody>
      </p:sp>
    </p:spTree>
    <p:extLst>
      <p:ext uri="{BB962C8B-B14F-4D97-AF65-F5344CB8AC3E}">
        <p14:creationId xmlns:p14="http://schemas.microsoft.com/office/powerpoint/2010/main" val="297824761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121A-5681-2D48-46E4-7FBC25F0F591}"/>
              </a:ext>
            </a:extLst>
          </p:cNvPr>
          <p:cNvSpPr>
            <a:spLocks noGrp="1"/>
          </p:cNvSpPr>
          <p:nvPr>
            <p:ph type="title"/>
          </p:nvPr>
        </p:nvSpPr>
        <p:spPr>
          <a:xfrm>
            <a:off x="188843" y="150829"/>
            <a:ext cx="10928335" cy="669303"/>
          </a:xfrm>
        </p:spPr>
        <p:txBody>
          <a:bodyPr/>
          <a:lstStyle/>
          <a:p>
            <a:pPr algn="ctr"/>
            <a:r>
              <a:rPr lang="en-IN" b="1" dirty="0">
                <a:solidFill>
                  <a:srgbClr val="C00000"/>
                </a:solidFill>
              </a:rPr>
              <a:t>DML - Data Manipulation Language (Insert statement)</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27CE0202-FC3B-44AA-A75B-4D372A160CA1}"/>
              </a:ext>
            </a:extLst>
          </p:cNvPr>
          <p:cNvSpPr>
            <a:spLocks noGrp="1"/>
          </p:cNvSpPr>
          <p:nvPr>
            <p:ph idx="1"/>
          </p:nvPr>
        </p:nvSpPr>
        <p:spPr>
          <a:xfrm>
            <a:off x="429099" y="969114"/>
            <a:ext cx="9927475" cy="5571240"/>
          </a:xfrm>
        </p:spPr>
        <p:txBody>
          <a:bodyPr>
            <a:noAutofit/>
          </a:bodyPr>
          <a:lstStyle/>
          <a:p>
            <a:pPr marL="0" indent="0" algn="just">
              <a:spcBef>
                <a:spcPts val="600"/>
              </a:spcBef>
              <a:buNone/>
            </a:pPr>
            <a:r>
              <a:rPr lang="en-US" sz="2200" b="1" i="0" dirty="0">
                <a:solidFill>
                  <a:srgbClr val="C00000"/>
                </a:solidFill>
                <a:effectLst/>
                <a:latin typeface="erdana"/>
              </a:rPr>
              <a:t>8. INSERT INTO Statement</a:t>
            </a:r>
          </a:p>
          <a:p>
            <a:pPr marL="0" indent="0">
              <a:spcBef>
                <a:spcPts val="600"/>
              </a:spcBef>
              <a:buNone/>
            </a:pPr>
            <a:r>
              <a:rPr lang="en-US" sz="2200" b="0" i="0" dirty="0">
                <a:effectLst/>
                <a:latin typeface="inter-regular"/>
              </a:rPr>
              <a:t>This SQL statement inserts the data or records in the existing table of the SQL database. This statement can easily insert single and multiple records in a single query statement.</a:t>
            </a:r>
          </a:p>
          <a:p>
            <a:pPr marL="0" indent="0" algn="just">
              <a:spcBef>
                <a:spcPts val="600"/>
              </a:spcBef>
              <a:buNone/>
            </a:pPr>
            <a:r>
              <a:rPr lang="en-US" sz="2200" i="0" dirty="0">
                <a:solidFill>
                  <a:srgbClr val="C00000"/>
                </a:solidFill>
                <a:effectLst/>
                <a:latin typeface="inter-bold"/>
              </a:rPr>
              <a:t>Syntax of insert a single record:</a:t>
            </a:r>
            <a:endParaRPr lang="en-US" sz="2200" i="0" dirty="0">
              <a:solidFill>
                <a:srgbClr val="C00000"/>
              </a:solidFill>
              <a:effectLst/>
              <a:latin typeface="inter-regular"/>
            </a:endParaRPr>
          </a:p>
          <a:p>
            <a:pPr marL="457200" lvl="1" indent="0" algn="just">
              <a:spcBef>
                <a:spcPts val="600"/>
              </a:spcBef>
              <a:buNone/>
            </a:pPr>
            <a:r>
              <a:rPr lang="en-US" sz="2200" b="1" i="0" dirty="0">
                <a:solidFill>
                  <a:srgbClr val="0000CC"/>
                </a:solidFill>
                <a:effectLst/>
                <a:latin typeface="inter-regular"/>
              </a:rPr>
              <a:t>INSERT</a:t>
            </a:r>
            <a:r>
              <a:rPr lang="en-US" sz="2200" b="0" i="0" dirty="0">
                <a:solidFill>
                  <a:srgbClr val="0000CC"/>
                </a:solidFill>
                <a:effectLst/>
                <a:latin typeface="inter-regular"/>
              </a:rPr>
              <a:t> </a:t>
            </a:r>
            <a:r>
              <a:rPr lang="en-US" sz="2200" b="1" i="0" dirty="0">
                <a:solidFill>
                  <a:srgbClr val="0000CC"/>
                </a:solidFill>
                <a:effectLst/>
                <a:latin typeface="inter-regular"/>
              </a:rPr>
              <a:t>INTO</a:t>
            </a:r>
            <a:r>
              <a:rPr lang="en-US" sz="2200" b="0" i="0" dirty="0">
                <a:solidFill>
                  <a:srgbClr val="0000CC"/>
                </a:solidFill>
                <a:effectLst/>
                <a:latin typeface="inter-regular"/>
              </a:rPr>
              <a:t> table_name </a:t>
            </a:r>
            <a:r>
              <a:rPr lang="en-US" sz="2200" b="0" i="0" dirty="0" smtClean="0">
                <a:solidFill>
                  <a:srgbClr val="0000CC"/>
                </a:solidFill>
                <a:effectLst/>
                <a:latin typeface="inter-regular"/>
              </a:rPr>
              <a:t>(col_name1</a:t>
            </a:r>
            <a:r>
              <a:rPr lang="en-US" sz="2200" b="0" i="0" dirty="0">
                <a:solidFill>
                  <a:srgbClr val="0000CC"/>
                </a:solidFill>
                <a:effectLst/>
                <a:latin typeface="inter-regular"/>
              </a:rPr>
              <a:t>,   </a:t>
            </a:r>
            <a:r>
              <a:rPr lang="en-US" sz="2200" b="0" i="0" dirty="0" smtClean="0">
                <a:solidFill>
                  <a:srgbClr val="0000CC"/>
                </a:solidFill>
                <a:effectLst/>
                <a:latin typeface="inter-regular"/>
              </a:rPr>
              <a:t>col_name2</a:t>
            </a:r>
            <a:r>
              <a:rPr lang="en-US" sz="2200" b="0" i="0" dirty="0">
                <a:solidFill>
                  <a:srgbClr val="0000CC"/>
                </a:solidFill>
                <a:effectLst/>
                <a:latin typeface="inter-regular"/>
              </a:rPr>
              <a:t>, .…,   </a:t>
            </a:r>
            <a:r>
              <a:rPr lang="en-US" sz="2200" b="0" i="0" dirty="0" err="1" smtClean="0">
                <a:solidFill>
                  <a:srgbClr val="0000CC"/>
                </a:solidFill>
                <a:effectLst/>
                <a:latin typeface="inter-regular"/>
              </a:rPr>
              <a:t>col_nameN</a:t>
            </a:r>
            <a:r>
              <a:rPr lang="en-US" sz="2200" b="0" i="0" dirty="0" smtClean="0">
                <a:solidFill>
                  <a:srgbClr val="0000CC"/>
                </a:solidFill>
                <a:effectLst/>
                <a:latin typeface="inter-regular"/>
              </a:rPr>
              <a:t>)</a:t>
            </a:r>
          </a:p>
          <a:p>
            <a:pPr marL="457200" lvl="1" indent="0" algn="just">
              <a:spcBef>
                <a:spcPts val="600"/>
              </a:spcBef>
              <a:buNone/>
            </a:pPr>
            <a:r>
              <a:rPr lang="en-US" sz="2200" b="1" i="0" dirty="0" smtClean="0">
                <a:solidFill>
                  <a:srgbClr val="0000CC"/>
                </a:solidFill>
                <a:effectLst/>
                <a:latin typeface="inter-regular"/>
              </a:rPr>
              <a:t>VALUES</a:t>
            </a:r>
            <a:r>
              <a:rPr lang="en-US" sz="2200" b="0" i="0" dirty="0">
                <a:solidFill>
                  <a:srgbClr val="0000CC"/>
                </a:solidFill>
                <a:effectLst/>
                <a:latin typeface="inter-regular"/>
              </a:rPr>
              <a:t>   (value_1,   value_2, ..…,   </a:t>
            </a:r>
            <a:r>
              <a:rPr lang="en-US" sz="2200" b="0" i="0" dirty="0" err="1" smtClean="0">
                <a:solidFill>
                  <a:srgbClr val="0000CC"/>
                </a:solidFill>
                <a:effectLst/>
                <a:latin typeface="inter-regular"/>
              </a:rPr>
              <a:t>value_N</a:t>
            </a:r>
            <a:r>
              <a:rPr lang="en-US" sz="2200" b="0" i="0" dirty="0" smtClean="0">
                <a:solidFill>
                  <a:srgbClr val="0000CC"/>
                </a:solidFill>
                <a:effectLst/>
                <a:latin typeface="inter-regular"/>
              </a:rPr>
              <a:t>);</a:t>
            </a:r>
            <a:r>
              <a:rPr lang="en-US" sz="2200" b="0" i="0" dirty="0">
                <a:solidFill>
                  <a:srgbClr val="0000CC"/>
                </a:solidFill>
                <a:effectLst/>
                <a:latin typeface="inter-regular"/>
              </a:rPr>
              <a:t>  </a:t>
            </a:r>
            <a:endParaRPr lang="en-US" sz="2200" b="0" i="0" dirty="0" smtClean="0">
              <a:solidFill>
                <a:srgbClr val="0000CC"/>
              </a:solidFill>
              <a:effectLst/>
              <a:latin typeface="inter-regular"/>
            </a:endParaRPr>
          </a:p>
          <a:p>
            <a:pPr marL="457200" lvl="1" indent="0" algn="just">
              <a:spcBef>
                <a:spcPts val="600"/>
              </a:spcBef>
              <a:buNone/>
            </a:pPr>
            <a:endParaRPr lang="en-US" sz="2200" b="0" i="0" dirty="0">
              <a:solidFill>
                <a:srgbClr val="7030A0"/>
              </a:solidFill>
              <a:effectLst/>
              <a:latin typeface="inter-regular"/>
            </a:endParaRPr>
          </a:p>
          <a:p>
            <a:pPr marL="0" indent="0" algn="just">
              <a:spcBef>
                <a:spcPts val="600"/>
              </a:spcBef>
              <a:buNone/>
            </a:pPr>
            <a:r>
              <a:rPr lang="en-US" sz="2200" b="1" i="0" dirty="0">
                <a:solidFill>
                  <a:srgbClr val="333333"/>
                </a:solidFill>
                <a:effectLst/>
                <a:latin typeface="inter-bold"/>
              </a:rPr>
              <a:t>Example of insert a single record:</a:t>
            </a:r>
            <a:endParaRPr lang="en-US" sz="2200" b="0" i="0" dirty="0">
              <a:solidFill>
                <a:srgbClr val="333333"/>
              </a:solidFill>
              <a:effectLst/>
              <a:latin typeface="inter-regular"/>
            </a:endParaRPr>
          </a:p>
          <a:p>
            <a:pPr marL="457200" lvl="1" indent="0">
              <a:spcBef>
                <a:spcPts val="600"/>
              </a:spcBef>
              <a:buNone/>
            </a:pPr>
            <a:r>
              <a:rPr lang="en-US" sz="2200" b="1" i="0" dirty="0">
                <a:solidFill>
                  <a:srgbClr val="0000CC"/>
                </a:solidFill>
                <a:effectLst/>
                <a:latin typeface="inter-regular"/>
              </a:rPr>
              <a:t>INSERT</a:t>
            </a:r>
            <a:r>
              <a:rPr lang="en-US" sz="2200" b="0" i="0" dirty="0">
                <a:solidFill>
                  <a:srgbClr val="0000CC"/>
                </a:solidFill>
                <a:effectLst/>
                <a:latin typeface="inter-regular"/>
              </a:rPr>
              <a:t> </a:t>
            </a:r>
            <a:r>
              <a:rPr lang="en-US" sz="2200" b="1" i="0" dirty="0">
                <a:solidFill>
                  <a:srgbClr val="0000CC"/>
                </a:solidFill>
                <a:effectLst/>
                <a:latin typeface="inter-regular"/>
              </a:rPr>
              <a:t>INTO</a:t>
            </a:r>
            <a:r>
              <a:rPr lang="en-US" sz="2200" b="0" i="0" dirty="0">
                <a:solidFill>
                  <a:srgbClr val="0000CC"/>
                </a:solidFill>
                <a:effectLst/>
                <a:latin typeface="inter-regular"/>
              </a:rPr>
              <a:t> </a:t>
            </a:r>
            <a:r>
              <a:rPr lang="en-US" sz="2200" b="0" i="0" dirty="0" smtClean="0">
                <a:solidFill>
                  <a:srgbClr val="0000CC"/>
                </a:solidFill>
                <a:effectLst/>
                <a:latin typeface="inter-regular"/>
              </a:rPr>
              <a:t>Employee</a:t>
            </a:r>
            <a:r>
              <a:rPr lang="en-US" sz="2200" b="0" i="0" dirty="0">
                <a:solidFill>
                  <a:srgbClr val="0000CC"/>
                </a:solidFill>
                <a:effectLst/>
                <a:latin typeface="inter-regular"/>
              </a:rPr>
              <a:t> </a:t>
            </a:r>
            <a:r>
              <a:rPr lang="en-US" sz="2200" b="0" i="0" dirty="0" smtClean="0">
                <a:solidFill>
                  <a:srgbClr val="0000CC"/>
                </a:solidFill>
                <a:effectLst/>
                <a:latin typeface="inter-regular"/>
              </a:rPr>
              <a:t>(SSN,</a:t>
            </a:r>
            <a:r>
              <a:rPr lang="en-US" sz="2200" b="0" i="0" dirty="0">
                <a:solidFill>
                  <a:srgbClr val="0000CC"/>
                </a:solidFill>
                <a:effectLst/>
                <a:latin typeface="inter-regular"/>
              </a:rPr>
              <a:t>   </a:t>
            </a:r>
            <a:r>
              <a:rPr lang="en-US" sz="2200" b="0" i="0" dirty="0" err="1" smtClean="0">
                <a:solidFill>
                  <a:srgbClr val="0000CC"/>
                </a:solidFill>
                <a:effectLst/>
                <a:latin typeface="inter-regular"/>
              </a:rPr>
              <a:t>Fname</a:t>
            </a:r>
            <a:r>
              <a:rPr lang="en-US" sz="2200" b="0" i="0" dirty="0">
                <a:solidFill>
                  <a:srgbClr val="0000CC"/>
                </a:solidFill>
                <a:effectLst/>
                <a:latin typeface="inter-regular"/>
              </a:rPr>
              <a:t>,  </a:t>
            </a:r>
            <a:r>
              <a:rPr lang="en-US" sz="2200" b="0" i="0" dirty="0" err="1" smtClean="0">
                <a:solidFill>
                  <a:srgbClr val="0000CC"/>
                </a:solidFill>
                <a:effectLst/>
                <a:latin typeface="inter-regular"/>
              </a:rPr>
              <a:t>Lname</a:t>
            </a:r>
            <a:r>
              <a:rPr lang="en-US" sz="2200" b="0" i="0" dirty="0">
                <a:solidFill>
                  <a:srgbClr val="0000CC"/>
                </a:solidFill>
                <a:effectLst/>
                <a:latin typeface="inter-regular"/>
              </a:rPr>
              <a:t>,  Salary,  </a:t>
            </a:r>
            <a:r>
              <a:rPr lang="en-US" sz="2200" b="0" i="0" dirty="0" err="1" smtClean="0">
                <a:solidFill>
                  <a:srgbClr val="0000CC"/>
                </a:solidFill>
                <a:effectLst/>
                <a:latin typeface="inter-regular"/>
              </a:rPr>
              <a:t>DNo</a:t>
            </a:r>
            <a:r>
              <a:rPr lang="en-US" sz="2200" b="0" i="0" dirty="0" smtClean="0">
                <a:solidFill>
                  <a:srgbClr val="0000CC"/>
                </a:solidFill>
                <a:effectLst/>
                <a:latin typeface="inter-regular"/>
              </a:rPr>
              <a:t>)</a:t>
            </a:r>
            <a:r>
              <a:rPr lang="en-US" sz="2200" b="0" i="0" dirty="0">
                <a:solidFill>
                  <a:srgbClr val="0000CC"/>
                </a:solidFill>
                <a:effectLst/>
                <a:latin typeface="inter-regular"/>
              </a:rPr>
              <a:t>  </a:t>
            </a:r>
            <a:endParaRPr lang="en-US" sz="2200" b="0" i="0" dirty="0" smtClean="0">
              <a:solidFill>
                <a:srgbClr val="0000CC"/>
              </a:solidFill>
              <a:effectLst/>
              <a:latin typeface="inter-regular"/>
            </a:endParaRPr>
          </a:p>
          <a:p>
            <a:pPr marL="457200" lvl="1" indent="0">
              <a:spcBef>
                <a:spcPts val="600"/>
              </a:spcBef>
              <a:buNone/>
            </a:pPr>
            <a:r>
              <a:rPr lang="en-US" sz="2200" b="1" i="0" dirty="0" smtClean="0">
                <a:solidFill>
                  <a:srgbClr val="0000CC"/>
                </a:solidFill>
                <a:effectLst/>
                <a:latin typeface="inter-regular"/>
              </a:rPr>
              <a:t>VALUES</a:t>
            </a:r>
            <a:r>
              <a:rPr lang="en-US" sz="2200" b="0" i="0" dirty="0">
                <a:solidFill>
                  <a:srgbClr val="0000CC"/>
                </a:solidFill>
                <a:effectLst/>
                <a:latin typeface="inter-regular"/>
              </a:rPr>
              <a:t>   (101,   </a:t>
            </a:r>
            <a:r>
              <a:rPr lang="en-US" sz="2200" b="0" i="0" dirty="0" smtClean="0">
                <a:solidFill>
                  <a:srgbClr val="0000CC"/>
                </a:solidFill>
                <a:effectLst/>
                <a:latin typeface="inter-regular"/>
              </a:rPr>
              <a:t>’</a:t>
            </a:r>
            <a:r>
              <a:rPr lang="en-US" sz="2200" b="0" i="0" dirty="0" err="1" smtClean="0">
                <a:solidFill>
                  <a:srgbClr val="0000CC"/>
                </a:solidFill>
                <a:effectLst/>
                <a:latin typeface="inter-regular"/>
              </a:rPr>
              <a:t>Akhil</a:t>
            </a:r>
            <a:r>
              <a:rPr lang="en-US" sz="2200" b="0" i="0" dirty="0" smtClean="0">
                <a:solidFill>
                  <a:srgbClr val="0000CC"/>
                </a:solidFill>
                <a:effectLst/>
                <a:latin typeface="inter-regular"/>
              </a:rPr>
              <a:t>’,</a:t>
            </a:r>
            <a:r>
              <a:rPr lang="en-US" sz="2200" b="0" i="0" dirty="0">
                <a:solidFill>
                  <a:srgbClr val="0000CC"/>
                </a:solidFill>
                <a:effectLst/>
                <a:latin typeface="inter-regular"/>
              </a:rPr>
              <a:t>  </a:t>
            </a:r>
            <a:r>
              <a:rPr lang="en-US" sz="2200" b="0" i="0" dirty="0" smtClean="0">
                <a:solidFill>
                  <a:srgbClr val="0000CC"/>
                </a:solidFill>
                <a:effectLst/>
                <a:latin typeface="inter-regular"/>
              </a:rPr>
              <a:t>’Sharma’,</a:t>
            </a:r>
            <a:r>
              <a:rPr lang="en-US" sz="2200" b="0" i="0" dirty="0">
                <a:solidFill>
                  <a:srgbClr val="0000CC"/>
                </a:solidFill>
                <a:effectLst/>
                <a:latin typeface="inter-regular"/>
              </a:rPr>
              <a:t>  40000,  </a:t>
            </a:r>
            <a:r>
              <a:rPr lang="en-US" sz="2200" b="0" i="0" dirty="0" smtClean="0">
                <a:solidFill>
                  <a:srgbClr val="0000CC"/>
                </a:solidFill>
                <a:effectLst/>
                <a:latin typeface="inter-regular"/>
              </a:rPr>
              <a:t>30</a:t>
            </a:r>
            <a:r>
              <a:rPr lang="en-US" sz="2200" b="0" i="0" dirty="0">
                <a:solidFill>
                  <a:srgbClr val="0000CC"/>
                </a:solidFill>
                <a:effectLst/>
                <a:latin typeface="inter-regular"/>
              </a:rPr>
              <a:t>  );  </a:t>
            </a:r>
          </a:p>
          <a:p>
            <a:pPr marL="0" indent="0">
              <a:spcBef>
                <a:spcPts val="600"/>
              </a:spcBef>
              <a:buNone/>
            </a:pPr>
            <a:r>
              <a:rPr lang="en-US" sz="2200" b="0" i="0" dirty="0">
                <a:effectLst/>
                <a:latin typeface="inter-regular"/>
              </a:rPr>
              <a:t>This example inserts </a:t>
            </a:r>
            <a:r>
              <a:rPr lang="en-US" sz="2200" b="1" i="0" dirty="0">
                <a:effectLst/>
                <a:latin typeface="inter-bold"/>
              </a:rPr>
              <a:t>101</a:t>
            </a:r>
            <a:r>
              <a:rPr lang="en-US" sz="2200" b="0" i="0" dirty="0">
                <a:effectLst/>
                <a:latin typeface="inter-regular"/>
              </a:rPr>
              <a:t> in the first column, </a:t>
            </a:r>
            <a:r>
              <a:rPr lang="en-US" sz="2200" b="1" i="0" dirty="0">
                <a:effectLst/>
                <a:latin typeface="inter-bold"/>
              </a:rPr>
              <a:t>Akhil</a:t>
            </a:r>
            <a:r>
              <a:rPr lang="en-US" sz="2200" b="0" i="0" dirty="0">
                <a:effectLst/>
                <a:latin typeface="inter-regular"/>
              </a:rPr>
              <a:t> in the second column, </a:t>
            </a:r>
            <a:r>
              <a:rPr lang="en-US" sz="2200" b="1" i="0" dirty="0">
                <a:effectLst/>
                <a:latin typeface="inter-bold"/>
              </a:rPr>
              <a:t>Sharma</a:t>
            </a:r>
            <a:r>
              <a:rPr lang="en-US" sz="2200" b="0" i="0" dirty="0">
                <a:effectLst/>
                <a:latin typeface="inter-regular"/>
              </a:rPr>
              <a:t> in the third column, </a:t>
            </a:r>
            <a:r>
              <a:rPr lang="en-US" sz="2200" b="1" i="0" dirty="0">
                <a:effectLst/>
                <a:latin typeface="inter-bold"/>
              </a:rPr>
              <a:t>40000</a:t>
            </a:r>
            <a:r>
              <a:rPr lang="en-US" sz="2200" b="0" i="0" dirty="0">
                <a:effectLst/>
                <a:latin typeface="inter-regular"/>
              </a:rPr>
              <a:t> in the fourth column, and </a:t>
            </a:r>
            <a:r>
              <a:rPr lang="en-US" sz="2200" b="1" i="0" dirty="0" smtClean="0">
                <a:effectLst/>
                <a:latin typeface="inter-regular"/>
              </a:rPr>
              <a:t>30</a:t>
            </a:r>
            <a:r>
              <a:rPr lang="en-US" sz="2200" b="0" i="0" dirty="0">
                <a:effectLst/>
                <a:latin typeface="inter-regular"/>
              </a:rPr>
              <a:t> in the last column of the table </a:t>
            </a:r>
            <a:r>
              <a:rPr lang="en-US" sz="2200" b="1" i="0" dirty="0" smtClean="0">
                <a:effectLst/>
                <a:latin typeface="inter-bold"/>
              </a:rPr>
              <a:t>Employee</a:t>
            </a:r>
            <a:r>
              <a:rPr lang="en-US" sz="2200" b="0" i="0" dirty="0" smtClean="0">
                <a:effectLst/>
                <a:latin typeface="inter-regular"/>
              </a:rPr>
              <a:t>.</a:t>
            </a:r>
            <a:endParaRPr lang="en-US" sz="2200" b="0" i="0" dirty="0">
              <a:effectLst/>
              <a:latin typeface="inter-regular"/>
            </a:endParaRPr>
          </a:p>
          <a:p>
            <a:pPr marL="0" indent="0">
              <a:spcBef>
                <a:spcPts val="600"/>
              </a:spcBef>
              <a:buNone/>
            </a:pPr>
            <a:r>
              <a:rPr lang="en-US" sz="2200" dirty="0"/>
              <a:t/>
            </a:r>
            <a:br>
              <a:rPr lang="en-US" sz="2200" dirty="0"/>
            </a:br>
            <a:endParaRPr lang="en-IN" sz="2200" dirty="0"/>
          </a:p>
        </p:txBody>
      </p:sp>
    </p:spTree>
    <p:extLst>
      <p:ext uri="{BB962C8B-B14F-4D97-AF65-F5344CB8AC3E}">
        <p14:creationId xmlns:p14="http://schemas.microsoft.com/office/powerpoint/2010/main" val="368077715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121A-5681-2D48-46E4-7FBC25F0F591}"/>
              </a:ext>
            </a:extLst>
          </p:cNvPr>
          <p:cNvSpPr>
            <a:spLocks noGrp="1"/>
          </p:cNvSpPr>
          <p:nvPr>
            <p:ph type="title"/>
          </p:nvPr>
        </p:nvSpPr>
        <p:spPr>
          <a:xfrm>
            <a:off x="188843" y="150829"/>
            <a:ext cx="10928335" cy="669303"/>
          </a:xfrm>
        </p:spPr>
        <p:txBody>
          <a:bodyPr/>
          <a:lstStyle/>
          <a:p>
            <a:r>
              <a:rPr lang="en-IN" b="1" dirty="0" smtClean="0">
                <a:solidFill>
                  <a:srgbClr val="C00000"/>
                </a:solidFill>
              </a:rPr>
              <a:t>Insert statement Example</a:t>
            </a:r>
            <a:r>
              <a:rPr lang="en-IN" b="1" dirty="0">
                <a:solidFill>
                  <a:srgbClr val="C00000"/>
                </a:solidFill>
              </a:rPr>
              <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27CE0202-FC3B-44AA-A75B-4D372A160CA1}"/>
              </a:ext>
            </a:extLst>
          </p:cNvPr>
          <p:cNvSpPr>
            <a:spLocks noGrp="1"/>
          </p:cNvSpPr>
          <p:nvPr>
            <p:ph idx="1"/>
          </p:nvPr>
        </p:nvSpPr>
        <p:spPr>
          <a:xfrm>
            <a:off x="429099" y="969114"/>
            <a:ext cx="9927475" cy="5571240"/>
          </a:xfrm>
        </p:spPr>
        <p:txBody>
          <a:bodyPr>
            <a:noAutofit/>
          </a:bodyPr>
          <a:lstStyle/>
          <a:p>
            <a:pPr marL="0" indent="0" algn="just">
              <a:spcBef>
                <a:spcPts val="600"/>
              </a:spcBef>
              <a:buNone/>
            </a:pPr>
            <a:r>
              <a:rPr lang="en-US" sz="2200" b="1" i="0" dirty="0">
                <a:solidFill>
                  <a:srgbClr val="C00000"/>
                </a:solidFill>
                <a:effectLst/>
                <a:latin typeface="erdana"/>
              </a:rPr>
              <a:t>8. INSERT INTO Statement</a:t>
            </a:r>
          </a:p>
          <a:p>
            <a:pPr marL="0" indent="0" algn="just">
              <a:spcBef>
                <a:spcPts val="600"/>
              </a:spcBef>
              <a:buNone/>
            </a:pPr>
            <a:r>
              <a:rPr lang="en-US" sz="2200" b="0" i="0" dirty="0">
                <a:effectLst/>
                <a:latin typeface="inter-regular"/>
              </a:rPr>
              <a:t>This SQL statement inserts the data or records in the existing table of the SQL database. This statement can easily insert single and multiple records in a single query statement.</a:t>
            </a:r>
          </a:p>
          <a:p>
            <a:pPr marL="0" indent="0" algn="just">
              <a:spcBef>
                <a:spcPts val="600"/>
              </a:spcBef>
              <a:buNone/>
            </a:pPr>
            <a:r>
              <a:rPr lang="en-US" sz="2200" i="0" dirty="0">
                <a:solidFill>
                  <a:srgbClr val="C00000"/>
                </a:solidFill>
                <a:effectLst/>
                <a:latin typeface="inter-bold"/>
              </a:rPr>
              <a:t>Syntax of insert a single record:</a:t>
            </a:r>
            <a:endParaRPr lang="en-US" sz="2200" i="0" dirty="0">
              <a:solidFill>
                <a:srgbClr val="C00000"/>
              </a:solidFill>
              <a:effectLst/>
              <a:latin typeface="inter-regular"/>
            </a:endParaRPr>
          </a:p>
          <a:p>
            <a:pPr marL="457200" lvl="1" indent="0" algn="just">
              <a:spcBef>
                <a:spcPts val="600"/>
              </a:spcBef>
              <a:buNone/>
            </a:pPr>
            <a:r>
              <a:rPr lang="en-US" sz="2200" b="1" i="0" dirty="0">
                <a:solidFill>
                  <a:srgbClr val="0000CC"/>
                </a:solidFill>
                <a:effectLst/>
                <a:latin typeface="inter-regular"/>
              </a:rPr>
              <a:t>INSERT</a:t>
            </a:r>
            <a:r>
              <a:rPr lang="en-US" sz="2200" b="0" i="0" dirty="0">
                <a:solidFill>
                  <a:srgbClr val="0000CC"/>
                </a:solidFill>
                <a:effectLst/>
                <a:latin typeface="inter-regular"/>
              </a:rPr>
              <a:t> </a:t>
            </a:r>
            <a:r>
              <a:rPr lang="en-US" sz="2200" b="1" i="0" dirty="0">
                <a:solidFill>
                  <a:srgbClr val="0000CC"/>
                </a:solidFill>
                <a:effectLst/>
                <a:latin typeface="inter-regular"/>
              </a:rPr>
              <a:t>INTO</a:t>
            </a:r>
            <a:r>
              <a:rPr lang="en-US" sz="2200" b="0" i="0" dirty="0">
                <a:solidFill>
                  <a:srgbClr val="0000CC"/>
                </a:solidFill>
                <a:effectLst/>
                <a:latin typeface="inter-regular"/>
              </a:rPr>
              <a:t> table_name </a:t>
            </a:r>
            <a:r>
              <a:rPr lang="en-US" sz="2200" b="0" i="0" dirty="0" smtClean="0">
                <a:solidFill>
                  <a:srgbClr val="0000CC"/>
                </a:solidFill>
                <a:effectLst/>
                <a:latin typeface="inter-regular"/>
              </a:rPr>
              <a:t>(col_name1</a:t>
            </a:r>
            <a:r>
              <a:rPr lang="en-US" sz="2200" b="0" i="0" dirty="0">
                <a:solidFill>
                  <a:srgbClr val="0000CC"/>
                </a:solidFill>
                <a:effectLst/>
                <a:latin typeface="inter-regular"/>
              </a:rPr>
              <a:t>,   </a:t>
            </a:r>
            <a:r>
              <a:rPr lang="en-US" sz="2200" b="0" i="0" dirty="0" smtClean="0">
                <a:solidFill>
                  <a:srgbClr val="0000CC"/>
                </a:solidFill>
                <a:effectLst/>
                <a:latin typeface="inter-regular"/>
              </a:rPr>
              <a:t>col_name2</a:t>
            </a:r>
            <a:r>
              <a:rPr lang="en-US" sz="2200" b="0" i="0" dirty="0">
                <a:solidFill>
                  <a:srgbClr val="0000CC"/>
                </a:solidFill>
                <a:effectLst/>
                <a:latin typeface="inter-regular"/>
              </a:rPr>
              <a:t>, .…,   </a:t>
            </a:r>
            <a:r>
              <a:rPr lang="en-US" sz="2200" b="0" i="0" dirty="0" err="1" smtClean="0">
                <a:solidFill>
                  <a:srgbClr val="0000CC"/>
                </a:solidFill>
                <a:effectLst/>
                <a:latin typeface="inter-regular"/>
              </a:rPr>
              <a:t>col_nameN</a:t>
            </a:r>
            <a:r>
              <a:rPr lang="en-US" sz="2200" b="0" i="0" dirty="0" smtClean="0">
                <a:solidFill>
                  <a:srgbClr val="0000CC"/>
                </a:solidFill>
                <a:effectLst/>
                <a:latin typeface="inter-regular"/>
              </a:rPr>
              <a:t>)</a:t>
            </a:r>
          </a:p>
          <a:p>
            <a:pPr marL="457200" lvl="1" indent="0" algn="just">
              <a:spcBef>
                <a:spcPts val="600"/>
              </a:spcBef>
              <a:buNone/>
            </a:pPr>
            <a:r>
              <a:rPr lang="en-US" sz="2200" b="1" i="0" dirty="0" smtClean="0">
                <a:solidFill>
                  <a:srgbClr val="0000CC"/>
                </a:solidFill>
                <a:effectLst/>
                <a:latin typeface="inter-regular"/>
              </a:rPr>
              <a:t>VALUES</a:t>
            </a:r>
            <a:r>
              <a:rPr lang="en-US" sz="2200" b="0" i="0" dirty="0">
                <a:solidFill>
                  <a:srgbClr val="0000CC"/>
                </a:solidFill>
                <a:effectLst/>
                <a:latin typeface="inter-regular"/>
              </a:rPr>
              <a:t>   (value_1,   value_2, ..…,   </a:t>
            </a:r>
            <a:r>
              <a:rPr lang="en-US" sz="2200" b="0" i="0" dirty="0" err="1" smtClean="0">
                <a:solidFill>
                  <a:srgbClr val="0000CC"/>
                </a:solidFill>
                <a:effectLst/>
                <a:latin typeface="inter-regular"/>
              </a:rPr>
              <a:t>value_N</a:t>
            </a:r>
            <a:r>
              <a:rPr lang="en-US" sz="2200" b="0" i="0" dirty="0" smtClean="0">
                <a:solidFill>
                  <a:srgbClr val="0000CC"/>
                </a:solidFill>
                <a:effectLst/>
                <a:latin typeface="inter-regular"/>
              </a:rPr>
              <a:t>);</a:t>
            </a:r>
            <a:r>
              <a:rPr lang="en-US" sz="2200" b="0" i="0" dirty="0">
                <a:solidFill>
                  <a:srgbClr val="0000CC"/>
                </a:solidFill>
                <a:effectLst/>
                <a:latin typeface="inter-regular"/>
              </a:rPr>
              <a:t>  </a:t>
            </a:r>
            <a:endParaRPr lang="en-US" sz="2200" b="0" i="0" dirty="0" smtClean="0">
              <a:solidFill>
                <a:srgbClr val="0000CC"/>
              </a:solidFill>
              <a:effectLst/>
              <a:latin typeface="inter-regular"/>
            </a:endParaRPr>
          </a:p>
          <a:p>
            <a:pPr marL="457200" lvl="1" indent="0" algn="just">
              <a:spcBef>
                <a:spcPts val="600"/>
              </a:spcBef>
              <a:buNone/>
            </a:pPr>
            <a:endParaRPr lang="en-US" sz="2200" b="0" i="0" dirty="0">
              <a:solidFill>
                <a:srgbClr val="7030A0"/>
              </a:solidFill>
              <a:effectLst/>
              <a:latin typeface="inter-regular"/>
            </a:endParaRPr>
          </a:p>
          <a:p>
            <a:pPr marL="0" indent="0" algn="just">
              <a:spcBef>
                <a:spcPts val="600"/>
              </a:spcBef>
              <a:buNone/>
            </a:pPr>
            <a:r>
              <a:rPr lang="en-US" sz="2200" b="1" i="0" dirty="0">
                <a:solidFill>
                  <a:srgbClr val="333333"/>
                </a:solidFill>
                <a:effectLst/>
                <a:latin typeface="inter-bold"/>
              </a:rPr>
              <a:t>Example of insert a single record:</a:t>
            </a:r>
            <a:endParaRPr lang="en-US" sz="2200" b="0" i="0" dirty="0">
              <a:solidFill>
                <a:srgbClr val="333333"/>
              </a:solidFill>
              <a:effectLst/>
              <a:latin typeface="inter-regular"/>
            </a:endParaRPr>
          </a:p>
          <a:p>
            <a:pPr marL="457200" lvl="1" indent="0">
              <a:spcBef>
                <a:spcPts val="600"/>
              </a:spcBef>
              <a:buNone/>
            </a:pPr>
            <a:r>
              <a:rPr lang="en-US" sz="2200" b="1" i="0" dirty="0">
                <a:solidFill>
                  <a:srgbClr val="0000CC"/>
                </a:solidFill>
                <a:effectLst/>
                <a:latin typeface="inter-regular"/>
              </a:rPr>
              <a:t>INSERT</a:t>
            </a:r>
            <a:r>
              <a:rPr lang="en-US" sz="2200" b="0" i="0" dirty="0">
                <a:solidFill>
                  <a:srgbClr val="0000CC"/>
                </a:solidFill>
                <a:effectLst/>
                <a:latin typeface="inter-regular"/>
              </a:rPr>
              <a:t> </a:t>
            </a:r>
            <a:r>
              <a:rPr lang="en-US" sz="2200" b="1" i="0" dirty="0">
                <a:solidFill>
                  <a:srgbClr val="0000CC"/>
                </a:solidFill>
                <a:effectLst/>
                <a:latin typeface="inter-regular"/>
              </a:rPr>
              <a:t>INTO</a:t>
            </a:r>
            <a:r>
              <a:rPr lang="en-US" sz="2200" b="0" i="0" dirty="0">
                <a:solidFill>
                  <a:srgbClr val="0000CC"/>
                </a:solidFill>
                <a:effectLst/>
                <a:latin typeface="inter-regular"/>
              </a:rPr>
              <a:t> </a:t>
            </a:r>
            <a:r>
              <a:rPr lang="en-US" sz="2200" b="0" i="0" dirty="0" smtClean="0">
                <a:solidFill>
                  <a:srgbClr val="0000CC"/>
                </a:solidFill>
                <a:effectLst/>
                <a:latin typeface="inter-regular"/>
              </a:rPr>
              <a:t>Employee</a:t>
            </a:r>
            <a:r>
              <a:rPr lang="en-US" sz="2200" b="0" i="0" dirty="0">
                <a:solidFill>
                  <a:srgbClr val="0000CC"/>
                </a:solidFill>
                <a:effectLst/>
                <a:latin typeface="inter-regular"/>
              </a:rPr>
              <a:t> </a:t>
            </a:r>
            <a:r>
              <a:rPr lang="en-US" sz="2200" b="0" i="0" dirty="0" smtClean="0">
                <a:solidFill>
                  <a:srgbClr val="0000CC"/>
                </a:solidFill>
                <a:effectLst/>
                <a:latin typeface="inter-regular"/>
              </a:rPr>
              <a:t>(SSN,</a:t>
            </a:r>
            <a:r>
              <a:rPr lang="en-US" sz="2200" b="0" i="0" dirty="0">
                <a:solidFill>
                  <a:srgbClr val="0000CC"/>
                </a:solidFill>
                <a:effectLst/>
                <a:latin typeface="inter-regular"/>
              </a:rPr>
              <a:t>   </a:t>
            </a:r>
            <a:r>
              <a:rPr lang="en-US" sz="2200" b="0" i="0" dirty="0" err="1" smtClean="0">
                <a:solidFill>
                  <a:srgbClr val="0000CC"/>
                </a:solidFill>
                <a:effectLst/>
                <a:latin typeface="inter-regular"/>
              </a:rPr>
              <a:t>Fname</a:t>
            </a:r>
            <a:r>
              <a:rPr lang="en-US" sz="2200" b="0" i="0" dirty="0">
                <a:solidFill>
                  <a:srgbClr val="0000CC"/>
                </a:solidFill>
                <a:effectLst/>
                <a:latin typeface="inter-regular"/>
              </a:rPr>
              <a:t>,  </a:t>
            </a:r>
            <a:r>
              <a:rPr lang="en-US" sz="2200" b="0" i="0" dirty="0" err="1" smtClean="0">
                <a:solidFill>
                  <a:srgbClr val="0000CC"/>
                </a:solidFill>
                <a:effectLst/>
                <a:latin typeface="inter-regular"/>
              </a:rPr>
              <a:t>Lname</a:t>
            </a:r>
            <a:r>
              <a:rPr lang="en-US" sz="2200" b="0" i="0" dirty="0">
                <a:solidFill>
                  <a:srgbClr val="0000CC"/>
                </a:solidFill>
                <a:effectLst/>
                <a:latin typeface="inter-regular"/>
              </a:rPr>
              <a:t>,  Salary,  </a:t>
            </a:r>
            <a:r>
              <a:rPr lang="en-US" sz="2200" b="0" i="0" dirty="0" err="1" smtClean="0">
                <a:solidFill>
                  <a:srgbClr val="0000CC"/>
                </a:solidFill>
                <a:effectLst/>
                <a:latin typeface="inter-regular"/>
              </a:rPr>
              <a:t>DNo</a:t>
            </a:r>
            <a:r>
              <a:rPr lang="en-US" sz="2200" b="0" i="0" dirty="0" smtClean="0">
                <a:solidFill>
                  <a:srgbClr val="0000CC"/>
                </a:solidFill>
                <a:effectLst/>
                <a:latin typeface="inter-regular"/>
              </a:rPr>
              <a:t>)</a:t>
            </a:r>
            <a:r>
              <a:rPr lang="en-US" sz="2200" b="0" i="0" dirty="0">
                <a:solidFill>
                  <a:srgbClr val="0000CC"/>
                </a:solidFill>
                <a:effectLst/>
                <a:latin typeface="inter-regular"/>
              </a:rPr>
              <a:t>  </a:t>
            </a:r>
            <a:endParaRPr lang="en-US" sz="2200" b="0" i="0" dirty="0" smtClean="0">
              <a:solidFill>
                <a:srgbClr val="0000CC"/>
              </a:solidFill>
              <a:effectLst/>
              <a:latin typeface="inter-regular"/>
            </a:endParaRPr>
          </a:p>
          <a:p>
            <a:pPr marL="457200" lvl="1" indent="0">
              <a:spcBef>
                <a:spcPts val="600"/>
              </a:spcBef>
              <a:buNone/>
            </a:pPr>
            <a:r>
              <a:rPr lang="en-US" sz="2200" b="1" i="0" dirty="0" smtClean="0">
                <a:solidFill>
                  <a:srgbClr val="0000CC"/>
                </a:solidFill>
                <a:effectLst/>
                <a:latin typeface="inter-regular"/>
              </a:rPr>
              <a:t>VALUES</a:t>
            </a:r>
            <a:r>
              <a:rPr lang="en-US" sz="2200" b="0" i="0" dirty="0">
                <a:solidFill>
                  <a:srgbClr val="0000CC"/>
                </a:solidFill>
                <a:effectLst/>
                <a:latin typeface="inter-regular"/>
              </a:rPr>
              <a:t>   (101,   </a:t>
            </a:r>
            <a:r>
              <a:rPr lang="en-US" sz="2200" b="0" i="0" dirty="0" smtClean="0">
                <a:solidFill>
                  <a:srgbClr val="0000CC"/>
                </a:solidFill>
                <a:effectLst/>
                <a:latin typeface="inter-regular"/>
              </a:rPr>
              <a:t>’</a:t>
            </a:r>
            <a:r>
              <a:rPr lang="en-US" sz="2200" b="0" i="0" dirty="0" err="1" smtClean="0">
                <a:solidFill>
                  <a:srgbClr val="0000CC"/>
                </a:solidFill>
                <a:effectLst/>
                <a:latin typeface="inter-regular"/>
              </a:rPr>
              <a:t>Akhil</a:t>
            </a:r>
            <a:r>
              <a:rPr lang="en-US" sz="2200" b="0" i="0" dirty="0" smtClean="0">
                <a:solidFill>
                  <a:srgbClr val="0000CC"/>
                </a:solidFill>
                <a:effectLst/>
                <a:latin typeface="inter-regular"/>
              </a:rPr>
              <a:t>’,</a:t>
            </a:r>
            <a:r>
              <a:rPr lang="en-US" sz="2200" b="0" i="0" dirty="0">
                <a:solidFill>
                  <a:srgbClr val="0000CC"/>
                </a:solidFill>
                <a:effectLst/>
                <a:latin typeface="inter-regular"/>
              </a:rPr>
              <a:t>  </a:t>
            </a:r>
            <a:r>
              <a:rPr lang="en-US" sz="2200" b="0" i="0" dirty="0" smtClean="0">
                <a:solidFill>
                  <a:srgbClr val="0000CC"/>
                </a:solidFill>
                <a:effectLst/>
                <a:latin typeface="inter-regular"/>
              </a:rPr>
              <a:t>’Sharma’,</a:t>
            </a:r>
            <a:r>
              <a:rPr lang="en-US" sz="2200" b="0" i="0" dirty="0">
                <a:solidFill>
                  <a:srgbClr val="0000CC"/>
                </a:solidFill>
                <a:effectLst/>
                <a:latin typeface="inter-regular"/>
              </a:rPr>
              <a:t>  40000,  </a:t>
            </a:r>
            <a:r>
              <a:rPr lang="en-US" sz="2200" b="0" i="0" dirty="0" smtClean="0">
                <a:solidFill>
                  <a:srgbClr val="0000CC"/>
                </a:solidFill>
                <a:effectLst/>
                <a:latin typeface="inter-regular"/>
              </a:rPr>
              <a:t>30);</a:t>
            </a:r>
            <a:r>
              <a:rPr lang="en-US" sz="2200" b="0" i="0" dirty="0">
                <a:solidFill>
                  <a:srgbClr val="7030A0"/>
                </a:solidFill>
                <a:effectLst/>
                <a:latin typeface="inter-regular"/>
              </a:rPr>
              <a:t>  </a:t>
            </a:r>
          </a:p>
          <a:p>
            <a:pPr marL="0" indent="0" algn="just">
              <a:spcBef>
                <a:spcPts val="600"/>
              </a:spcBef>
              <a:buNone/>
            </a:pPr>
            <a:r>
              <a:rPr lang="en-US" sz="2200" b="0" i="0" dirty="0">
                <a:effectLst/>
                <a:latin typeface="inter-regular"/>
              </a:rPr>
              <a:t>This example inserts </a:t>
            </a:r>
            <a:r>
              <a:rPr lang="en-US" sz="2200" b="1" i="0" dirty="0">
                <a:effectLst/>
                <a:latin typeface="inter-bold"/>
              </a:rPr>
              <a:t>101</a:t>
            </a:r>
            <a:r>
              <a:rPr lang="en-US" sz="2200" b="0" i="0" dirty="0">
                <a:effectLst/>
                <a:latin typeface="inter-regular"/>
              </a:rPr>
              <a:t> in the first column, </a:t>
            </a:r>
            <a:r>
              <a:rPr lang="en-US" sz="2200" b="1" i="0" dirty="0">
                <a:effectLst/>
                <a:latin typeface="inter-bold"/>
              </a:rPr>
              <a:t>Akhil</a:t>
            </a:r>
            <a:r>
              <a:rPr lang="en-US" sz="2200" b="0" i="0" dirty="0">
                <a:effectLst/>
                <a:latin typeface="inter-regular"/>
              </a:rPr>
              <a:t> in the second column, </a:t>
            </a:r>
            <a:r>
              <a:rPr lang="en-US" sz="2200" b="1" i="0" dirty="0">
                <a:effectLst/>
                <a:latin typeface="inter-bold"/>
              </a:rPr>
              <a:t>Sharma</a:t>
            </a:r>
            <a:r>
              <a:rPr lang="en-US" sz="2200" b="0" i="0" dirty="0">
                <a:effectLst/>
                <a:latin typeface="inter-regular"/>
              </a:rPr>
              <a:t> in the third column, </a:t>
            </a:r>
            <a:r>
              <a:rPr lang="en-US" sz="2200" b="1" i="0" dirty="0">
                <a:effectLst/>
                <a:latin typeface="inter-bold"/>
              </a:rPr>
              <a:t>40000</a:t>
            </a:r>
            <a:r>
              <a:rPr lang="en-US" sz="2200" b="0" i="0" dirty="0">
                <a:effectLst/>
                <a:latin typeface="inter-regular"/>
              </a:rPr>
              <a:t> in the fourth column, and </a:t>
            </a:r>
            <a:r>
              <a:rPr lang="en-US" sz="2200" b="1" i="0" dirty="0" smtClean="0">
                <a:effectLst/>
                <a:latin typeface="inter-regular"/>
              </a:rPr>
              <a:t>30</a:t>
            </a:r>
            <a:r>
              <a:rPr lang="en-US" sz="2200" b="0" i="0" dirty="0">
                <a:effectLst/>
                <a:latin typeface="inter-regular"/>
              </a:rPr>
              <a:t> in the last column of the table </a:t>
            </a:r>
            <a:r>
              <a:rPr lang="en-US" sz="2200" b="1" i="0" dirty="0" smtClean="0">
                <a:effectLst/>
                <a:latin typeface="inter-bold"/>
              </a:rPr>
              <a:t>Employee</a:t>
            </a:r>
            <a:r>
              <a:rPr lang="en-US" sz="2200" b="0" i="0" dirty="0" smtClean="0">
                <a:effectLst/>
                <a:latin typeface="inter-regular"/>
              </a:rPr>
              <a:t>.</a:t>
            </a:r>
            <a:endParaRPr lang="en-US" sz="2200" b="0" i="0" dirty="0">
              <a:effectLst/>
              <a:latin typeface="inter-regular"/>
            </a:endParaRPr>
          </a:p>
          <a:p>
            <a:pPr marL="0" indent="0">
              <a:spcBef>
                <a:spcPts val="600"/>
              </a:spcBef>
              <a:buNone/>
            </a:pPr>
            <a:r>
              <a:rPr lang="en-US" sz="2200" dirty="0"/>
              <a:t/>
            </a:r>
            <a:br>
              <a:rPr lang="en-US" sz="2200" dirty="0"/>
            </a:br>
            <a:endParaRPr lang="en-IN" sz="2200" dirty="0"/>
          </a:p>
        </p:txBody>
      </p:sp>
    </p:spTree>
    <p:extLst>
      <p:ext uri="{BB962C8B-B14F-4D97-AF65-F5344CB8AC3E}">
        <p14:creationId xmlns:p14="http://schemas.microsoft.com/office/powerpoint/2010/main" val="151550535"/>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44B4-BE3B-E336-FE77-ED164C314F8E}"/>
              </a:ext>
            </a:extLst>
          </p:cNvPr>
          <p:cNvSpPr>
            <a:spLocks noGrp="1"/>
          </p:cNvSpPr>
          <p:nvPr>
            <p:ph type="title"/>
          </p:nvPr>
        </p:nvSpPr>
        <p:spPr>
          <a:xfrm>
            <a:off x="188844" y="336884"/>
            <a:ext cx="10515600" cy="624651"/>
          </a:xfrm>
        </p:spPr>
        <p:txBody>
          <a:bodyPr/>
          <a:lstStyle/>
          <a:p>
            <a:pPr algn="ctr"/>
            <a:r>
              <a:rPr lang="en-IN" b="1" dirty="0">
                <a:solidFill>
                  <a:srgbClr val="C00000"/>
                </a:solidFill>
              </a:rPr>
              <a:t>DDL - </a:t>
            </a:r>
            <a:r>
              <a:rPr lang="en-US" b="1" dirty="0">
                <a:solidFill>
                  <a:srgbClr val="C00000"/>
                </a:solidFill>
              </a:rPr>
              <a:t>CREATE DATABASE Statement</a:t>
            </a:r>
            <a:br>
              <a:rPr lang="en-US" b="1" dirty="0">
                <a:solidFill>
                  <a:srgbClr val="C00000"/>
                </a:solidFill>
              </a:rPr>
            </a:br>
            <a:r>
              <a:rPr lang="en-IN" b="1" dirty="0">
                <a:solidFill>
                  <a:srgbClr val="C00000"/>
                </a:solidFill>
              </a:rPr>
              <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E6839DCE-E611-417C-A75A-7E1F139AA2A8}"/>
              </a:ext>
            </a:extLst>
          </p:cNvPr>
          <p:cNvSpPr>
            <a:spLocks noGrp="1"/>
          </p:cNvSpPr>
          <p:nvPr>
            <p:ph idx="1"/>
          </p:nvPr>
        </p:nvSpPr>
        <p:spPr>
          <a:xfrm>
            <a:off x="368969" y="1283368"/>
            <a:ext cx="11263708" cy="4842798"/>
          </a:xfrm>
        </p:spPr>
        <p:txBody>
          <a:bodyPr>
            <a:normAutofit/>
          </a:bodyPr>
          <a:lstStyle/>
          <a:p>
            <a:pPr marL="0" indent="0">
              <a:buNone/>
            </a:pPr>
            <a:r>
              <a:rPr lang="en-US" b="1" dirty="0">
                <a:solidFill>
                  <a:srgbClr val="C00000"/>
                </a:solidFill>
              </a:rPr>
              <a:t>9. CREATE DATABASE </a:t>
            </a:r>
            <a:r>
              <a:rPr lang="en-US" b="1" dirty="0" smtClean="0">
                <a:solidFill>
                  <a:srgbClr val="C00000"/>
                </a:solidFill>
              </a:rPr>
              <a:t>Statement</a:t>
            </a:r>
          </a:p>
          <a:p>
            <a:pPr marL="0" indent="0">
              <a:buNone/>
            </a:pPr>
            <a:r>
              <a:rPr lang="en-US" b="0" i="0" dirty="0" smtClean="0">
                <a:effectLst/>
                <a:latin typeface="inter-regular"/>
              </a:rPr>
              <a:t>This </a:t>
            </a:r>
            <a:r>
              <a:rPr lang="en-US" b="0" i="0" dirty="0">
                <a:effectLst/>
                <a:latin typeface="inter-regular"/>
              </a:rPr>
              <a:t>SQL statement creates the new database in the database management system.</a:t>
            </a:r>
          </a:p>
          <a:p>
            <a:pPr algn="just"/>
            <a:endParaRPr lang="en-US" b="0" i="0" dirty="0">
              <a:solidFill>
                <a:srgbClr val="333333"/>
              </a:solidFill>
              <a:effectLst/>
              <a:latin typeface="inter-regular"/>
            </a:endParaRPr>
          </a:p>
          <a:p>
            <a:pPr algn="just"/>
            <a:r>
              <a:rPr lang="en-US" i="0" dirty="0">
                <a:solidFill>
                  <a:srgbClr val="C00000"/>
                </a:solidFill>
                <a:effectLst/>
                <a:latin typeface="inter-bold"/>
              </a:rPr>
              <a:t>Syntax of CREATE DATABASE Statement:</a:t>
            </a:r>
            <a:endParaRPr lang="en-US" dirty="0">
              <a:solidFill>
                <a:srgbClr val="C00000"/>
              </a:solidFill>
              <a:latin typeface="inter-regular"/>
            </a:endParaRPr>
          </a:p>
          <a:p>
            <a:pPr marL="457200" lvl="1" indent="0" algn="just">
              <a:buNone/>
            </a:pPr>
            <a:r>
              <a:rPr lang="en-US" b="1" i="0" dirty="0">
                <a:solidFill>
                  <a:srgbClr val="0000CC"/>
                </a:solidFill>
                <a:effectLst/>
                <a:latin typeface="inter-regular"/>
              </a:rPr>
              <a:t>CREATE</a:t>
            </a:r>
            <a:r>
              <a:rPr lang="en-US" b="0" i="0" dirty="0">
                <a:solidFill>
                  <a:srgbClr val="0000CC"/>
                </a:solidFill>
                <a:effectLst/>
                <a:latin typeface="inter-regular"/>
              </a:rPr>
              <a:t> </a:t>
            </a:r>
            <a:r>
              <a:rPr lang="en-US" b="1" i="0" dirty="0">
                <a:solidFill>
                  <a:srgbClr val="0000CC"/>
                </a:solidFill>
                <a:effectLst/>
                <a:latin typeface="inter-regular"/>
              </a:rPr>
              <a:t>DATABASE</a:t>
            </a:r>
            <a:r>
              <a:rPr lang="en-US" b="0" i="0" dirty="0">
                <a:solidFill>
                  <a:srgbClr val="0000CC"/>
                </a:solidFill>
                <a:effectLst/>
                <a:latin typeface="inter-regular"/>
              </a:rPr>
              <a:t> database_name;  </a:t>
            </a:r>
            <a:endParaRPr lang="en-US" b="0" i="0" dirty="0" smtClean="0">
              <a:solidFill>
                <a:srgbClr val="0000CC"/>
              </a:solidFill>
              <a:effectLst/>
              <a:latin typeface="inter-regular"/>
            </a:endParaRPr>
          </a:p>
          <a:p>
            <a:pPr marL="457200" lvl="1" indent="0" algn="just">
              <a:buNone/>
            </a:pPr>
            <a:endParaRPr lang="en-US" b="0" i="0" dirty="0">
              <a:solidFill>
                <a:srgbClr val="7030A0"/>
              </a:solidFill>
              <a:effectLst/>
              <a:latin typeface="inter-regular"/>
            </a:endParaRPr>
          </a:p>
          <a:p>
            <a:pPr algn="just"/>
            <a:r>
              <a:rPr lang="en-US" b="1" i="0" dirty="0">
                <a:solidFill>
                  <a:srgbClr val="333333"/>
                </a:solidFill>
                <a:effectLst/>
                <a:latin typeface="inter-bold"/>
              </a:rPr>
              <a:t>Example of CREATE DATABASE Statement:</a:t>
            </a:r>
            <a:endParaRPr lang="en-US" dirty="0">
              <a:solidFill>
                <a:srgbClr val="333333"/>
              </a:solidFill>
              <a:latin typeface="inter-regular"/>
            </a:endParaRPr>
          </a:p>
          <a:p>
            <a:pPr marL="457200" lvl="1" indent="0" algn="just">
              <a:buNone/>
            </a:pPr>
            <a:r>
              <a:rPr lang="en-US" b="1" i="0" dirty="0">
                <a:solidFill>
                  <a:srgbClr val="0000CC"/>
                </a:solidFill>
                <a:effectLst/>
                <a:latin typeface="inter-regular"/>
              </a:rPr>
              <a:t>CREATE</a:t>
            </a:r>
            <a:r>
              <a:rPr lang="en-US" b="0" i="0" dirty="0">
                <a:solidFill>
                  <a:srgbClr val="0000CC"/>
                </a:solidFill>
                <a:effectLst/>
                <a:latin typeface="inter-regular"/>
              </a:rPr>
              <a:t> </a:t>
            </a:r>
            <a:r>
              <a:rPr lang="en-US" b="1" i="0" dirty="0">
                <a:solidFill>
                  <a:srgbClr val="0000CC"/>
                </a:solidFill>
                <a:effectLst/>
                <a:latin typeface="inter-regular"/>
              </a:rPr>
              <a:t>DATABASE</a:t>
            </a:r>
            <a:r>
              <a:rPr lang="en-US" b="0" i="0" dirty="0">
                <a:solidFill>
                  <a:srgbClr val="0000CC"/>
                </a:solidFill>
                <a:effectLst/>
                <a:latin typeface="inter-regular"/>
              </a:rPr>
              <a:t> Company;   </a:t>
            </a:r>
          </a:p>
          <a:p>
            <a:pPr algn="just"/>
            <a:r>
              <a:rPr lang="en-US" b="0" i="0" dirty="0">
                <a:effectLst/>
                <a:latin typeface="inter-regular"/>
              </a:rPr>
              <a:t>The above example creates the company database in the system.</a:t>
            </a:r>
          </a:p>
          <a:p>
            <a:pPr algn="just"/>
            <a:endParaRPr lang="en-US" b="0" i="0" dirty="0">
              <a:solidFill>
                <a:srgbClr val="333333"/>
              </a:solidFill>
              <a:effectLst/>
              <a:latin typeface="inter-regular"/>
            </a:endParaRPr>
          </a:p>
          <a:p>
            <a:pPr marL="0" indent="0">
              <a:buNone/>
            </a:pPr>
            <a:endParaRPr lang="en-US" b="1" dirty="0">
              <a:solidFill>
                <a:srgbClr val="C00000"/>
              </a:solidFill>
            </a:endParaRPr>
          </a:p>
          <a:p>
            <a:pPr marL="0" indent="0">
              <a:buNone/>
            </a:pPr>
            <a:endParaRPr lang="en-IN" dirty="0"/>
          </a:p>
        </p:txBody>
      </p:sp>
    </p:spTree>
    <p:extLst>
      <p:ext uri="{BB962C8B-B14F-4D97-AF65-F5344CB8AC3E}">
        <p14:creationId xmlns:p14="http://schemas.microsoft.com/office/powerpoint/2010/main" val="548088332"/>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1484-1AB6-39EE-0C99-F131DE5E6EA5}"/>
              </a:ext>
            </a:extLst>
          </p:cNvPr>
          <p:cNvSpPr>
            <a:spLocks noGrp="1"/>
          </p:cNvSpPr>
          <p:nvPr>
            <p:ph type="title"/>
          </p:nvPr>
        </p:nvSpPr>
        <p:spPr>
          <a:xfrm>
            <a:off x="188844" y="288757"/>
            <a:ext cx="10515600" cy="641685"/>
          </a:xfrm>
        </p:spPr>
        <p:txBody>
          <a:bodyPr/>
          <a:lstStyle/>
          <a:p>
            <a:pPr algn="ctr"/>
            <a:r>
              <a:rPr lang="en-IN" b="1" dirty="0">
                <a:solidFill>
                  <a:srgbClr val="C00000"/>
                </a:solidFill>
              </a:rPr>
              <a:t>DDL - </a:t>
            </a:r>
            <a:r>
              <a:rPr lang="en-US" b="1" dirty="0">
                <a:solidFill>
                  <a:srgbClr val="C00000"/>
                </a:solidFill>
              </a:rPr>
              <a:t>DROP DATABASE Statement</a:t>
            </a:r>
            <a:br>
              <a:rPr lang="en-US" b="1" dirty="0">
                <a:solidFill>
                  <a:srgbClr val="C00000"/>
                </a:solidFill>
              </a:rPr>
            </a:br>
            <a:r>
              <a:rPr lang="en-IN" b="1" dirty="0">
                <a:solidFill>
                  <a:srgbClr val="C00000"/>
                </a:solidFill>
              </a:rPr>
              <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603FC8FD-AEEB-7FC9-6C21-65F60F0F1B65}"/>
              </a:ext>
            </a:extLst>
          </p:cNvPr>
          <p:cNvSpPr>
            <a:spLocks noGrp="1"/>
          </p:cNvSpPr>
          <p:nvPr>
            <p:ph idx="1"/>
          </p:nvPr>
        </p:nvSpPr>
        <p:spPr>
          <a:xfrm>
            <a:off x="609600" y="1138989"/>
            <a:ext cx="10972800" cy="4987177"/>
          </a:xfrm>
        </p:spPr>
        <p:txBody>
          <a:bodyPr/>
          <a:lstStyle/>
          <a:p>
            <a:pPr marL="0" indent="0" algn="just">
              <a:buNone/>
            </a:pPr>
            <a:r>
              <a:rPr lang="en-IN" b="1" i="0" dirty="0">
                <a:solidFill>
                  <a:srgbClr val="C00000"/>
                </a:solidFill>
                <a:effectLst/>
                <a:latin typeface="erdana"/>
              </a:rPr>
              <a:t>10. DROP DATABASE Statement</a:t>
            </a:r>
          </a:p>
          <a:p>
            <a:pPr algn="just"/>
            <a:r>
              <a:rPr lang="en-IN" b="0" i="0" dirty="0">
                <a:effectLst/>
                <a:latin typeface="inter-regular"/>
              </a:rPr>
              <a:t>This SQL statement deletes the existing database with all the data tables and views from the database management system.</a:t>
            </a:r>
          </a:p>
          <a:p>
            <a:pPr algn="just"/>
            <a:endParaRPr lang="en-IN" b="0" i="0" dirty="0">
              <a:solidFill>
                <a:srgbClr val="333333"/>
              </a:solidFill>
              <a:effectLst/>
              <a:latin typeface="inter-regular"/>
            </a:endParaRPr>
          </a:p>
          <a:p>
            <a:pPr algn="just"/>
            <a:r>
              <a:rPr lang="en-IN" i="0" dirty="0">
                <a:solidFill>
                  <a:srgbClr val="C00000"/>
                </a:solidFill>
                <a:effectLst/>
                <a:latin typeface="inter-bold"/>
              </a:rPr>
              <a:t>Syntax of DROP DATABASE Statement:</a:t>
            </a:r>
          </a:p>
          <a:p>
            <a:pPr lvl="1" algn="just"/>
            <a:r>
              <a:rPr lang="en-IN" b="1" i="0" dirty="0">
                <a:solidFill>
                  <a:srgbClr val="0000CC"/>
                </a:solidFill>
                <a:effectLst/>
                <a:latin typeface="inter-regular"/>
              </a:rPr>
              <a:t>DROP</a:t>
            </a:r>
            <a:r>
              <a:rPr lang="en-IN" b="0" i="0" dirty="0">
                <a:solidFill>
                  <a:srgbClr val="0000CC"/>
                </a:solidFill>
                <a:effectLst/>
                <a:latin typeface="inter-regular"/>
              </a:rPr>
              <a:t> </a:t>
            </a:r>
            <a:r>
              <a:rPr lang="en-IN" b="1" i="0" dirty="0">
                <a:solidFill>
                  <a:srgbClr val="0000CC"/>
                </a:solidFill>
                <a:effectLst/>
                <a:latin typeface="inter-regular"/>
              </a:rPr>
              <a:t>DATABASE</a:t>
            </a:r>
            <a:r>
              <a:rPr lang="en-IN" b="0" i="0" dirty="0">
                <a:solidFill>
                  <a:srgbClr val="0000CC"/>
                </a:solidFill>
                <a:effectLst/>
                <a:latin typeface="inter-regular"/>
              </a:rPr>
              <a:t> database_name;  </a:t>
            </a:r>
            <a:endParaRPr lang="en-IN" b="0" i="0" dirty="0" smtClean="0">
              <a:solidFill>
                <a:srgbClr val="0000CC"/>
              </a:solidFill>
              <a:effectLst/>
              <a:latin typeface="inter-regular"/>
            </a:endParaRPr>
          </a:p>
          <a:p>
            <a:pPr lvl="1" algn="just"/>
            <a:endParaRPr lang="en-IN" b="0" i="0" dirty="0">
              <a:solidFill>
                <a:srgbClr val="7030A0"/>
              </a:solidFill>
              <a:effectLst/>
              <a:latin typeface="inter-regular"/>
            </a:endParaRPr>
          </a:p>
          <a:p>
            <a:pPr algn="just"/>
            <a:r>
              <a:rPr lang="en-IN" b="1" i="0" dirty="0">
                <a:solidFill>
                  <a:srgbClr val="333333"/>
                </a:solidFill>
                <a:effectLst/>
                <a:latin typeface="inter-bold"/>
              </a:rPr>
              <a:t>Example of DROP DATABASE Statement:</a:t>
            </a:r>
          </a:p>
          <a:p>
            <a:pPr lvl="1" algn="just"/>
            <a:r>
              <a:rPr lang="en-IN" b="1" i="0" dirty="0">
                <a:solidFill>
                  <a:srgbClr val="0000CC"/>
                </a:solidFill>
                <a:effectLst/>
                <a:latin typeface="inter-regular"/>
              </a:rPr>
              <a:t>DROP</a:t>
            </a:r>
            <a:r>
              <a:rPr lang="en-IN" b="0" i="0" dirty="0">
                <a:solidFill>
                  <a:srgbClr val="0000CC"/>
                </a:solidFill>
                <a:effectLst/>
                <a:latin typeface="inter-regular"/>
              </a:rPr>
              <a:t> </a:t>
            </a:r>
            <a:r>
              <a:rPr lang="en-IN" b="1" i="0" dirty="0">
                <a:solidFill>
                  <a:srgbClr val="0000CC"/>
                </a:solidFill>
                <a:effectLst/>
                <a:latin typeface="inter-regular"/>
              </a:rPr>
              <a:t>DATABASE</a:t>
            </a:r>
            <a:r>
              <a:rPr lang="en-IN" b="0" i="0" dirty="0">
                <a:solidFill>
                  <a:srgbClr val="0000CC"/>
                </a:solidFill>
                <a:effectLst/>
                <a:latin typeface="inter-regular"/>
              </a:rPr>
              <a:t> Company; </a:t>
            </a:r>
            <a:r>
              <a:rPr lang="en-IN" b="0" i="0" dirty="0">
                <a:solidFill>
                  <a:srgbClr val="7030A0"/>
                </a:solidFill>
                <a:effectLst/>
                <a:latin typeface="inter-regular"/>
              </a:rPr>
              <a:t>  </a:t>
            </a:r>
          </a:p>
          <a:p>
            <a:pPr algn="just"/>
            <a:r>
              <a:rPr lang="en-IN" b="0" i="0" dirty="0">
                <a:effectLst/>
                <a:latin typeface="inter-regular"/>
              </a:rPr>
              <a:t>The above example deletes the company database from the system.</a:t>
            </a:r>
          </a:p>
          <a:p>
            <a:endParaRPr lang="en-IN" dirty="0"/>
          </a:p>
        </p:txBody>
      </p:sp>
    </p:spTree>
    <p:extLst>
      <p:ext uri="{BB962C8B-B14F-4D97-AF65-F5344CB8AC3E}">
        <p14:creationId xmlns:p14="http://schemas.microsoft.com/office/powerpoint/2010/main" val="3019146331"/>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973F-09BD-16BB-122C-788253AF3F71}"/>
              </a:ext>
            </a:extLst>
          </p:cNvPr>
          <p:cNvSpPr>
            <a:spLocks noGrp="1"/>
          </p:cNvSpPr>
          <p:nvPr>
            <p:ph type="title"/>
          </p:nvPr>
        </p:nvSpPr>
        <p:spPr>
          <a:xfrm>
            <a:off x="188844" y="240631"/>
            <a:ext cx="10515600" cy="737937"/>
          </a:xfrm>
        </p:spPr>
        <p:txBody>
          <a:bodyPr/>
          <a:lstStyle/>
          <a:p>
            <a:pPr algn="ctr"/>
            <a:r>
              <a:rPr lang="en-IN" b="1" dirty="0">
                <a:solidFill>
                  <a:srgbClr val="C00000"/>
                </a:solidFill>
              </a:rPr>
              <a:t>DCL - Data Control Language (Grant statement)</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490D0D4C-71A8-482D-534A-577365596944}"/>
              </a:ext>
            </a:extLst>
          </p:cNvPr>
          <p:cNvSpPr>
            <a:spLocks noGrp="1"/>
          </p:cNvSpPr>
          <p:nvPr>
            <p:ph idx="1"/>
          </p:nvPr>
        </p:nvSpPr>
        <p:spPr>
          <a:xfrm>
            <a:off x="609600" y="978569"/>
            <a:ext cx="10972800" cy="5147598"/>
          </a:xfrm>
        </p:spPr>
        <p:txBody>
          <a:bodyPr/>
          <a:lstStyle/>
          <a:p>
            <a:pPr marL="342900" indent="-342900">
              <a:buFont typeface="Arial" panose="020B0604020202020204" pitchFamily="34" charset="0"/>
              <a:buChar char="•"/>
            </a:pPr>
            <a:r>
              <a:rPr lang="en-US" dirty="0"/>
              <a:t>DCL commands are used to enforce database security in a multiple user database environment. </a:t>
            </a:r>
            <a:r>
              <a:rPr lang="en-US" b="1" dirty="0"/>
              <a:t>Two types of DCL commands are GRANT and REVOKE</a:t>
            </a:r>
            <a:r>
              <a:rPr lang="en-US" dirty="0"/>
              <a:t>. Only Database Administrator's or owner's of the database object can provide/remove privileges on a database object.</a:t>
            </a:r>
          </a:p>
          <a:p>
            <a:pPr indent="0"/>
            <a:r>
              <a:rPr lang="en-US" b="1" dirty="0">
                <a:solidFill>
                  <a:srgbClr val="C00000"/>
                </a:solidFill>
              </a:rPr>
              <a:t>11.   SQL GRANT Command</a:t>
            </a:r>
          </a:p>
          <a:p>
            <a:pPr marL="1104881" lvl="1" indent="-342900">
              <a:buFont typeface="Arial" panose="020B0604020202020204" pitchFamily="34" charset="0"/>
              <a:buChar char="•"/>
            </a:pPr>
            <a:r>
              <a:rPr lang="en-US" dirty="0"/>
              <a:t>SQL GRANT is a command used to provide access or privileges on the database objects to the users.</a:t>
            </a:r>
          </a:p>
          <a:p>
            <a:pPr marL="342900" indent="-342900">
              <a:buFont typeface="Arial" panose="020B0604020202020204" pitchFamily="34" charset="0"/>
              <a:buChar char="•"/>
            </a:pPr>
            <a:r>
              <a:rPr lang="en-US" dirty="0">
                <a:solidFill>
                  <a:srgbClr val="C00000"/>
                </a:solidFill>
              </a:rPr>
              <a:t>The Syntax for the GRANT command is:</a:t>
            </a:r>
          </a:p>
          <a:p>
            <a:pPr lvl="1" indent="0">
              <a:buNone/>
            </a:pPr>
            <a:r>
              <a:rPr lang="en-US" b="1" dirty="0">
                <a:solidFill>
                  <a:srgbClr val="0000CC"/>
                </a:solidFill>
              </a:rPr>
              <a:t>GRANT privilege_name</a:t>
            </a:r>
          </a:p>
          <a:p>
            <a:pPr lvl="1" indent="0">
              <a:buNone/>
            </a:pPr>
            <a:r>
              <a:rPr lang="en-US" b="1" dirty="0">
                <a:solidFill>
                  <a:srgbClr val="0000CC"/>
                </a:solidFill>
              </a:rPr>
              <a:t>ON object_name</a:t>
            </a:r>
          </a:p>
          <a:p>
            <a:pPr lvl="1" indent="0">
              <a:buNone/>
            </a:pPr>
            <a:r>
              <a:rPr lang="en-US" b="1" dirty="0">
                <a:solidFill>
                  <a:srgbClr val="0000CC"/>
                </a:solidFill>
              </a:rPr>
              <a:t>TO {user_name |PUBLIC |role_name}</a:t>
            </a:r>
          </a:p>
          <a:p>
            <a:pPr lvl="1" indent="0">
              <a:buNone/>
            </a:pPr>
            <a:r>
              <a:rPr lang="en-US" b="1" dirty="0">
                <a:solidFill>
                  <a:srgbClr val="0000CC"/>
                </a:solidFill>
              </a:rPr>
              <a:t>[WITH GRANT OPTION];</a:t>
            </a:r>
            <a:endParaRPr lang="en-IN" b="1" dirty="0">
              <a:solidFill>
                <a:srgbClr val="0000CC"/>
              </a:solidFill>
            </a:endParaRPr>
          </a:p>
        </p:txBody>
      </p:sp>
    </p:spTree>
    <p:extLst>
      <p:ext uri="{BB962C8B-B14F-4D97-AF65-F5344CB8AC3E}">
        <p14:creationId xmlns:p14="http://schemas.microsoft.com/office/powerpoint/2010/main" val="253929402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1ADA-F46C-B06F-E871-3BDFFE91B73F}"/>
              </a:ext>
            </a:extLst>
          </p:cNvPr>
          <p:cNvSpPr>
            <a:spLocks noGrp="1"/>
          </p:cNvSpPr>
          <p:nvPr>
            <p:ph type="title"/>
          </p:nvPr>
        </p:nvSpPr>
        <p:spPr>
          <a:xfrm>
            <a:off x="188844" y="136525"/>
            <a:ext cx="10515600" cy="858086"/>
          </a:xfrm>
        </p:spPr>
        <p:txBody>
          <a:bodyPr/>
          <a:lstStyle/>
          <a:p>
            <a:pPr algn="ctr"/>
            <a:r>
              <a:rPr lang="en-IN" b="1" dirty="0">
                <a:solidFill>
                  <a:srgbClr val="C00000"/>
                </a:solidFill>
              </a:rPr>
              <a:t>DCL - Data Control Language (Grant statement)</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5F8A0F4E-B440-AEAB-3488-B30CD73BC092}"/>
              </a:ext>
            </a:extLst>
          </p:cNvPr>
          <p:cNvSpPr>
            <a:spLocks noGrp="1"/>
          </p:cNvSpPr>
          <p:nvPr>
            <p:ph idx="1"/>
          </p:nvPr>
        </p:nvSpPr>
        <p:spPr>
          <a:xfrm>
            <a:off x="609600" y="1411705"/>
            <a:ext cx="10972800" cy="4714461"/>
          </a:xfrm>
        </p:spPr>
        <p:txBody>
          <a:bodyPr/>
          <a:lstStyle/>
          <a:p>
            <a:pPr marL="342900" indent="-342900">
              <a:spcAft>
                <a:spcPts val="1200"/>
              </a:spcAft>
              <a:buFont typeface="Arial" panose="020B0604020202020204" pitchFamily="34" charset="0"/>
              <a:buChar char="•"/>
            </a:pPr>
            <a:r>
              <a:rPr lang="en-US" b="1" dirty="0"/>
              <a:t>privilege_name </a:t>
            </a:r>
            <a:r>
              <a:rPr lang="en-US" dirty="0"/>
              <a:t>is the access right or privilege granted to the user. Some of the access rights are ALL, EXECUTE, and SELECT.</a:t>
            </a:r>
          </a:p>
          <a:p>
            <a:pPr marL="342900" indent="-342900">
              <a:spcAft>
                <a:spcPts val="1200"/>
              </a:spcAft>
              <a:buFont typeface="Arial" panose="020B0604020202020204" pitchFamily="34" charset="0"/>
              <a:buChar char="•"/>
            </a:pPr>
            <a:r>
              <a:rPr lang="en-US" b="1" dirty="0"/>
              <a:t>object_name </a:t>
            </a:r>
            <a:r>
              <a:rPr lang="en-US" dirty="0"/>
              <a:t>is the name of an database object like TABLE, VIEW, STORED PROC and SEQUENCE.</a:t>
            </a:r>
          </a:p>
          <a:p>
            <a:pPr marL="342900" indent="-342900">
              <a:spcAft>
                <a:spcPts val="1200"/>
              </a:spcAft>
              <a:buFont typeface="Arial" panose="020B0604020202020204" pitchFamily="34" charset="0"/>
              <a:buChar char="•"/>
            </a:pPr>
            <a:r>
              <a:rPr lang="en-US" b="1" dirty="0"/>
              <a:t>user_name</a:t>
            </a:r>
            <a:r>
              <a:rPr lang="en-US" dirty="0"/>
              <a:t> is the name of the user to whom an access right is being granted.</a:t>
            </a:r>
          </a:p>
          <a:p>
            <a:pPr marL="342900" indent="-342900">
              <a:spcAft>
                <a:spcPts val="1200"/>
              </a:spcAft>
              <a:buFont typeface="Arial" panose="020B0604020202020204" pitchFamily="34" charset="0"/>
              <a:buChar char="•"/>
            </a:pPr>
            <a:r>
              <a:rPr lang="en-US" b="1" dirty="0"/>
              <a:t>PUBLIC</a:t>
            </a:r>
            <a:r>
              <a:rPr lang="en-US" dirty="0"/>
              <a:t> is used to grant access rights to all users.</a:t>
            </a:r>
          </a:p>
          <a:p>
            <a:pPr marL="342900" indent="-342900">
              <a:spcAft>
                <a:spcPts val="1200"/>
              </a:spcAft>
              <a:buFont typeface="Arial" panose="020B0604020202020204" pitchFamily="34" charset="0"/>
              <a:buChar char="•"/>
            </a:pPr>
            <a:r>
              <a:rPr lang="en-US" b="1" dirty="0"/>
              <a:t>ROLES</a:t>
            </a:r>
            <a:r>
              <a:rPr lang="en-US" dirty="0"/>
              <a:t> are a set of privileges grouped together.</a:t>
            </a:r>
          </a:p>
          <a:p>
            <a:pPr marL="342900" indent="-342900">
              <a:spcAft>
                <a:spcPts val="1200"/>
              </a:spcAft>
              <a:buFont typeface="Arial" panose="020B0604020202020204" pitchFamily="34" charset="0"/>
              <a:buChar char="•"/>
            </a:pPr>
            <a:r>
              <a:rPr lang="en-US" b="1" dirty="0"/>
              <a:t>WITH GRANT OPTION </a:t>
            </a:r>
            <a:r>
              <a:rPr lang="en-US" dirty="0"/>
              <a:t>- allows a user to grant access rights to other users.</a:t>
            </a:r>
            <a:endParaRPr lang="en-IN" dirty="0"/>
          </a:p>
        </p:txBody>
      </p:sp>
    </p:spTree>
    <p:extLst>
      <p:ext uri="{BB962C8B-B14F-4D97-AF65-F5344CB8AC3E}">
        <p14:creationId xmlns:p14="http://schemas.microsoft.com/office/powerpoint/2010/main" val="3734890656"/>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A67E-D3C0-5A19-0951-5E032597E178}"/>
              </a:ext>
            </a:extLst>
          </p:cNvPr>
          <p:cNvSpPr>
            <a:spLocks noGrp="1"/>
          </p:cNvSpPr>
          <p:nvPr>
            <p:ph type="title"/>
          </p:nvPr>
        </p:nvSpPr>
        <p:spPr>
          <a:xfrm>
            <a:off x="188844" y="136525"/>
            <a:ext cx="10515600" cy="761833"/>
          </a:xfrm>
        </p:spPr>
        <p:txBody>
          <a:bodyPr/>
          <a:lstStyle/>
          <a:p>
            <a:pPr algn="ctr"/>
            <a:r>
              <a:rPr lang="en-IN" b="1" dirty="0">
                <a:solidFill>
                  <a:srgbClr val="C00000"/>
                </a:solidFill>
              </a:rPr>
              <a:t>DCL - Grant statement- Example</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08E9019F-8814-D8CA-5F26-61FCCE9A70BD}"/>
              </a:ext>
            </a:extLst>
          </p:cNvPr>
          <p:cNvSpPr>
            <a:spLocks noGrp="1"/>
          </p:cNvSpPr>
          <p:nvPr>
            <p:ph idx="1"/>
          </p:nvPr>
        </p:nvSpPr>
        <p:spPr>
          <a:xfrm>
            <a:off x="609600" y="1363579"/>
            <a:ext cx="10025270" cy="4762587"/>
          </a:xfrm>
        </p:spPr>
        <p:txBody>
          <a:bodyPr/>
          <a:lstStyle/>
          <a:p>
            <a:pPr marL="342900" indent="-342900">
              <a:buFont typeface="Arial" panose="020B0604020202020204" pitchFamily="34" charset="0"/>
              <a:buChar char="•"/>
            </a:pPr>
            <a:r>
              <a:rPr lang="en-US" b="1" dirty="0">
                <a:solidFill>
                  <a:srgbClr val="7030A0"/>
                </a:solidFill>
              </a:rPr>
              <a:t> </a:t>
            </a:r>
            <a:r>
              <a:rPr lang="en-US" b="1" dirty="0">
                <a:solidFill>
                  <a:srgbClr val="0000CC"/>
                </a:solidFill>
              </a:rPr>
              <a:t>GRANT SELECT ON employee TO user1; </a:t>
            </a:r>
          </a:p>
          <a:p>
            <a:pPr indent="0"/>
            <a:r>
              <a:rPr lang="en-US" dirty="0"/>
              <a:t>	This command grants a SELECT permission on employee table to user1.</a:t>
            </a:r>
          </a:p>
          <a:p>
            <a:pPr indent="0"/>
            <a:endParaRPr lang="en-US" dirty="0"/>
          </a:p>
          <a:p>
            <a:pPr marL="342900" indent="-342900">
              <a:buFont typeface="Arial" panose="020B0604020202020204" pitchFamily="34" charset="0"/>
              <a:buChar char="•"/>
            </a:pPr>
            <a:r>
              <a:rPr lang="en-US" dirty="0">
                <a:solidFill>
                  <a:srgbClr val="FF0000"/>
                </a:solidFill>
              </a:rPr>
              <a:t>Note: You should use the WITH GRANT option carefully</a:t>
            </a:r>
          </a:p>
          <a:p>
            <a:pPr lvl="1" indent="0">
              <a:buNone/>
            </a:pPr>
            <a:r>
              <a:rPr lang="en-US" dirty="0" smtClean="0">
                <a:solidFill>
                  <a:srgbClr val="FF0000"/>
                </a:solidFill>
              </a:rPr>
              <a:t>For example, </a:t>
            </a:r>
            <a:r>
              <a:rPr lang="en-US" dirty="0">
                <a:solidFill>
                  <a:srgbClr val="FF0000"/>
                </a:solidFill>
              </a:rPr>
              <a:t>if you GRANT SELECT privilege on employee table to user1 using the WITH GRANT option, then user1 can GRANT SELECT privilege on employee table to another user, such as user2 etc. Later, if you REVOKE the SELECT privilege on employee from user1, still user2 will have SELECT privilege on employee table.</a:t>
            </a:r>
            <a:endParaRPr lang="en-IN" dirty="0">
              <a:solidFill>
                <a:srgbClr val="FF0000"/>
              </a:solidFill>
            </a:endParaRPr>
          </a:p>
        </p:txBody>
      </p:sp>
    </p:spTree>
    <p:extLst>
      <p:ext uri="{BB962C8B-B14F-4D97-AF65-F5344CB8AC3E}">
        <p14:creationId xmlns:p14="http://schemas.microsoft.com/office/powerpoint/2010/main" val="24030739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E89149-757C-4979-AB5F-F0E64104A4DB}"/>
              </a:ext>
            </a:extLst>
          </p:cNvPr>
          <p:cNvSpPr>
            <a:spLocks noGrp="1"/>
          </p:cNvSpPr>
          <p:nvPr>
            <p:ph type="title"/>
          </p:nvPr>
        </p:nvSpPr>
        <p:spPr>
          <a:xfrm>
            <a:off x="188844" y="256674"/>
            <a:ext cx="10515600" cy="609600"/>
          </a:xfrm>
        </p:spPr>
        <p:txBody>
          <a:bodyPr/>
          <a:lstStyle/>
          <a:p>
            <a:pPr algn="ctr"/>
            <a:r>
              <a:rPr lang="en-US" b="1" dirty="0">
                <a:solidFill>
                  <a:srgbClr val="C00000"/>
                </a:solidFill>
              </a:rPr>
              <a:t>Introduction to SQL</a:t>
            </a:r>
            <a:endParaRPr lang="en-IN" b="1" dirty="0">
              <a:solidFill>
                <a:srgbClr val="C00000"/>
              </a:solidFill>
            </a:endParaRPr>
          </a:p>
        </p:txBody>
      </p:sp>
      <p:sp>
        <p:nvSpPr>
          <p:cNvPr id="4" name="Content Placeholder 3">
            <a:extLst>
              <a:ext uri="{FF2B5EF4-FFF2-40B4-BE49-F238E27FC236}">
                <a16:creationId xmlns:a16="http://schemas.microsoft.com/office/drawing/2014/main" id="{078DB777-34EE-40FB-9EDA-164C8726E14E}"/>
              </a:ext>
            </a:extLst>
          </p:cNvPr>
          <p:cNvSpPr>
            <a:spLocks noGrp="1"/>
          </p:cNvSpPr>
          <p:nvPr>
            <p:ph idx="1"/>
          </p:nvPr>
        </p:nvSpPr>
        <p:spPr>
          <a:xfrm>
            <a:off x="609600" y="1325033"/>
            <a:ext cx="10025270" cy="4801133"/>
          </a:xfrm>
        </p:spPr>
        <p:txBody>
          <a:bodyPr/>
          <a:lstStyle/>
          <a:p>
            <a:pPr marL="342900" indent="-342900">
              <a:spcAft>
                <a:spcPts val="1200"/>
              </a:spcAft>
              <a:buFont typeface="Arial" panose="020B0604020202020204" pitchFamily="34" charset="0"/>
              <a:buChar char="•"/>
            </a:pPr>
            <a:r>
              <a:rPr lang="en-US" dirty="0"/>
              <a:t>SQL stands for </a:t>
            </a:r>
            <a:r>
              <a:rPr lang="en-US" dirty="0">
                <a:solidFill>
                  <a:srgbClr val="0000CC"/>
                </a:solidFill>
              </a:rPr>
              <a:t>Structured Query Language</a:t>
            </a:r>
            <a:r>
              <a:rPr lang="en-US" dirty="0"/>
              <a:t>. It is used for storing and managing data in </a:t>
            </a:r>
            <a:r>
              <a:rPr lang="en-US" dirty="0">
                <a:solidFill>
                  <a:srgbClr val="0000CC"/>
                </a:solidFill>
              </a:rPr>
              <a:t>relational database management system (RDMS).</a:t>
            </a:r>
          </a:p>
          <a:p>
            <a:pPr marL="342900" indent="-342900">
              <a:spcAft>
                <a:spcPts val="1200"/>
              </a:spcAft>
              <a:buFont typeface="Arial" panose="020B0604020202020204" pitchFamily="34" charset="0"/>
              <a:buChar char="•"/>
            </a:pPr>
            <a:r>
              <a:rPr lang="en-US" dirty="0"/>
              <a:t>It is a standard language for Relational Database System. It enables a user to create, read, update and delete relational databases and tables.</a:t>
            </a:r>
          </a:p>
          <a:p>
            <a:pPr marL="342900" indent="-342900">
              <a:spcAft>
                <a:spcPts val="1200"/>
              </a:spcAft>
              <a:buFont typeface="Arial" panose="020B0604020202020204" pitchFamily="34" charset="0"/>
              <a:buChar char="•"/>
            </a:pPr>
            <a:r>
              <a:rPr lang="en-US" dirty="0"/>
              <a:t>All the RDBMS like MySQL, Informix, Oracle, IBM Db2, MS SQL Server or Hive use SQL as their standard database language.</a:t>
            </a:r>
          </a:p>
          <a:p>
            <a:pPr marL="342900" indent="-342900">
              <a:spcAft>
                <a:spcPts val="1200"/>
              </a:spcAft>
              <a:buFont typeface="Arial" panose="020B0604020202020204" pitchFamily="34" charset="0"/>
              <a:buChar char="•"/>
            </a:pPr>
            <a:r>
              <a:rPr lang="en-US" dirty="0"/>
              <a:t>SQL allows users to query the database in a number of ways, using English-like statements.</a:t>
            </a:r>
            <a:endParaRPr lang="en-IN" dirty="0"/>
          </a:p>
        </p:txBody>
      </p:sp>
    </p:spTree>
    <p:extLst>
      <p:ext uri="{BB962C8B-B14F-4D97-AF65-F5344CB8AC3E}">
        <p14:creationId xmlns:p14="http://schemas.microsoft.com/office/powerpoint/2010/main" val="427909440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AF93-609D-2252-A395-EF8BE7B0CDE3}"/>
              </a:ext>
            </a:extLst>
          </p:cNvPr>
          <p:cNvSpPr>
            <a:spLocks noGrp="1"/>
          </p:cNvSpPr>
          <p:nvPr>
            <p:ph type="title"/>
          </p:nvPr>
        </p:nvSpPr>
        <p:spPr>
          <a:xfrm>
            <a:off x="188844" y="240632"/>
            <a:ext cx="10515600" cy="689811"/>
          </a:xfrm>
        </p:spPr>
        <p:txBody>
          <a:bodyPr/>
          <a:lstStyle/>
          <a:p>
            <a:pPr algn="ctr"/>
            <a:r>
              <a:rPr lang="en-IN" b="1" dirty="0">
                <a:solidFill>
                  <a:srgbClr val="C00000"/>
                </a:solidFill>
              </a:rPr>
              <a:t>DCL - Data Control Language (Revoke statement)</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64EFE999-5A49-0349-9A2B-CCC18F24CBE9}"/>
              </a:ext>
            </a:extLst>
          </p:cNvPr>
          <p:cNvSpPr>
            <a:spLocks noGrp="1"/>
          </p:cNvSpPr>
          <p:nvPr>
            <p:ph idx="1"/>
          </p:nvPr>
        </p:nvSpPr>
        <p:spPr>
          <a:xfrm>
            <a:off x="609600" y="1155031"/>
            <a:ext cx="10972800" cy="4971135"/>
          </a:xfrm>
        </p:spPr>
        <p:txBody>
          <a:bodyPr/>
          <a:lstStyle/>
          <a:p>
            <a:pPr indent="0"/>
            <a:r>
              <a:rPr lang="en-US" b="1" dirty="0">
                <a:solidFill>
                  <a:srgbClr val="C00000"/>
                </a:solidFill>
              </a:rPr>
              <a:t>12: REVOKE Statement</a:t>
            </a:r>
          </a:p>
          <a:p>
            <a:pPr indent="0"/>
            <a:r>
              <a:rPr lang="en-US" dirty="0" smtClean="0"/>
              <a:t>The </a:t>
            </a:r>
            <a:r>
              <a:rPr lang="en-US" dirty="0"/>
              <a:t>REVOKE command removes user access rights or privileges to the database objects.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solidFill>
                  <a:srgbClr val="C00000"/>
                </a:solidFill>
              </a:rPr>
              <a:t>The Syntax for the REVOKE command is:</a:t>
            </a:r>
          </a:p>
          <a:p>
            <a:pPr marL="1104881" lvl="1" indent="-342900">
              <a:buFont typeface="Arial" panose="020B0604020202020204" pitchFamily="34" charset="0"/>
              <a:buChar char="•"/>
            </a:pPr>
            <a:endParaRPr lang="en-US" dirty="0"/>
          </a:p>
          <a:p>
            <a:pPr lvl="1" indent="0">
              <a:buNone/>
            </a:pPr>
            <a:r>
              <a:rPr lang="en-US" b="1" dirty="0">
                <a:solidFill>
                  <a:srgbClr val="0000CC"/>
                </a:solidFill>
              </a:rPr>
              <a:t>REVOKE privilege_name</a:t>
            </a:r>
          </a:p>
          <a:p>
            <a:pPr lvl="1" indent="0">
              <a:buNone/>
            </a:pPr>
            <a:r>
              <a:rPr lang="en-US" b="1" dirty="0">
                <a:solidFill>
                  <a:srgbClr val="0000CC"/>
                </a:solidFill>
              </a:rPr>
              <a:t>ON object_name</a:t>
            </a:r>
          </a:p>
          <a:p>
            <a:pPr lvl="1" indent="0">
              <a:buNone/>
            </a:pPr>
            <a:r>
              <a:rPr lang="en-US" b="1" dirty="0">
                <a:solidFill>
                  <a:srgbClr val="0000CC"/>
                </a:solidFill>
              </a:rPr>
              <a:t>FROM {user_name |PUBLIC |role_name}</a:t>
            </a:r>
            <a:endParaRPr lang="en-IN" b="1" dirty="0">
              <a:solidFill>
                <a:srgbClr val="0000CC"/>
              </a:solidFill>
            </a:endParaRPr>
          </a:p>
        </p:txBody>
      </p:sp>
    </p:spTree>
    <p:extLst>
      <p:ext uri="{BB962C8B-B14F-4D97-AF65-F5344CB8AC3E}">
        <p14:creationId xmlns:p14="http://schemas.microsoft.com/office/powerpoint/2010/main" val="1372631736"/>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A67E-D3C0-5A19-0951-5E032597E178}"/>
              </a:ext>
            </a:extLst>
          </p:cNvPr>
          <p:cNvSpPr>
            <a:spLocks noGrp="1"/>
          </p:cNvSpPr>
          <p:nvPr>
            <p:ph type="title"/>
          </p:nvPr>
        </p:nvSpPr>
        <p:spPr>
          <a:xfrm>
            <a:off x="327990" y="136525"/>
            <a:ext cx="10376453" cy="761833"/>
          </a:xfrm>
        </p:spPr>
        <p:txBody>
          <a:bodyPr/>
          <a:lstStyle/>
          <a:p>
            <a:pPr algn="ctr"/>
            <a:r>
              <a:rPr lang="en-IN" b="1" dirty="0">
                <a:solidFill>
                  <a:srgbClr val="C00000"/>
                </a:solidFill>
              </a:rPr>
              <a:t>DCL - Revoke statement- Example</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08E9019F-8814-D8CA-5F26-61FCCE9A70BD}"/>
              </a:ext>
            </a:extLst>
          </p:cNvPr>
          <p:cNvSpPr>
            <a:spLocks noGrp="1"/>
          </p:cNvSpPr>
          <p:nvPr>
            <p:ph idx="1"/>
          </p:nvPr>
        </p:nvSpPr>
        <p:spPr>
          <a:xfrm>
            <a:off x="609600" y="1251284"/>
            <a:ext cx="9876183" cy="4874882"/>
          </a:xfrm>
        </p:spPr>
        <p:txBody>
          <a:bodyPr/>
          <a:lstStyle/>
          <a:p>
            <a:pPr marL="342900" indent="-342900">
              <a:buFont typeface="Arial" panose="020B0604020202020204" pitchFamily="34" charset="0"/>
              <a:buChar char="•"/>
            </a:pPr>
            <a:r>
              <a:rPr lang="en-US" b="1" dirty="0">
                <a:solidFill>
                  <a:srgbClr val="7030A0"/>
                </a:solidFill>
                <a:cs typeface="Calibri" panose="020F0502020204030204" pitchFamily="34" charset="0"/>
              </a:rPr>
              <a:t> </a:t>
            </a:r>
            <a:r>
              <a:rPr lang="en-US" b="1" i="0" dirty="0">
                <a:solidFill>
                  <a:srgbClr val="0000CC"/>
                </a:solidFill>
                <a:effectLst/>
                <a:cs typeface="Calibri" panose="020F0502020204030204" pitchFamily="34" charset="0"/>
              </a:rPr>
              <a:t>REVOKE SELECT ON employee FROM user1;</a:t>
            </a:r>
          </a:p>
          <a:p>
            <a:pPr marL="1104881" lvl="1" indent="-342900">
              <a:buFont typeface="Arial" panose="020B0604020202020204" pitchFamily="34" charset="0"/>
              <a:buChar char="•"/>
            </a:pPr>
            <a:r>
              <a:rPr lang="en-US" b="0" i="0" dirty="0">
                <a:solidFill>
                  <a:srgbClr val="333333"/>
                </a:solidFill>
                <a:effectLst/>
                <a:cs typeface="Calibri" panose="020F0502020204030204" pitchFamily="34" charset="0"/>
              </a:rPr>
              <a:t>This command will REVOKE a SELECT privilege on employee table from user1</a:t>
            </a:r>
            <a:r>
              <a:rPr lang="en-US" b="0" i="0" dirty="0" smtClean="0">
                <a:solidFill>
                  <a:srgbClr val="333333"/>
                </a:solidFill>
                <a:effectLst/>
                <a:cs typeface="Calibri" panose="020F0502020204030204" pitchFamily="34" charset="0"/>
              </a:rPr>
              <a:t>.</a:t>
            </a:r>
          </a:p>
          <a:p>
            <a:pPr marL="1104881" lvl="1" indent="-342900">
              <a:buFont typeface="Arial" panose="020B0604020202020204" pitchFamily="34" charset="0"/>
              <a:buChar char="•"/>
            </a:pPr>
            <a:endParaRPr lang="en-US" b="0" i="0" dirty="0">
              <a:solidFill>
                <a:srgbClr val="333333"/>
              </a:solidFill>
              <a:effectLst/>
              <a:cs typeface="Calibri" panose="020F0502020204030204" pitchFamily="34" charset="0"/>
            </a:endParaRPr>
          </a:p>
          <a:p>
            <a:pPr marL="342900" indent="-342900">
              <a:buFont typeface="Arial" panose="020B0604020202020204" pitchFamily="34" charset="0"/>
              <a:buChar char="•"/>
            </a:pPr>
            <a:r>
              <a:rPr lang="en-US" dirty="0">
                <a:solidFill>
                  <a:srgbClr val="FF0000"/>
                </a:solidFill>
                <a:cs typeface="Calibri" panose="020F0502020204030204" pitchFamily="34" charset="0"/>
              </a:rPr>
              <a:t>Note: </a:t>
            </a:r>
            <a:r>
              <a:rPr lang="en-US" b="0" i="0" dirty="0">
                <a:solidFill>
                  <a:srgbClr val="FF0000"/>
                </a:solidFill>
                <a:effectLst/>
                <a:cs typeface="Calibri" panose="020F0502020204030204" pitchFamily="34" charset="0"/>
              </a:rPr>
              <a:t>When you REVOKE SELECT privilege on a table from a user, the user will not be able to SELECT data from that table anymore. However, if the user has received SELECT privileges on that table from more than one users, he/she can SELECT from that table until everyone who granted the permission revokes it. You cannot REVOKE privileges if they were not initially granted by you.</a:t>
            </a:r>
            <a:endParaRPr lang="en-IN" dirty="0">
              <a:solidFill>
                <a:srgbClr val="FF0000"/>
              </a:solidFill>
              <a:cs typeface="Calibri" panose="020F0502020204030204" pitchFamily="34" charset="0"/>
            </a:endParaRPr>
          </a:p>
        </p:txBody>
      </p:sp>
    </p:spTree>
    <p:extLst>
      <p:ext uri="{BB962C8B-B14F-4D97-AF65-F5344CB8AC3E}">
        <p14:creationId xmlns:p14="http://schemas.microsoft.com/office/powerpoint/2010/main" val="514756882"/>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DD8C-E80C-24A4-519E-758761B70F56}"/>
              </a:ext>
            </a:extLst>
          </p:cNvPr>
          <p:cNvSpPr>
            <a:spLocks noGrp="1"/>
          </p:cNvSpPr>
          <p:nvPr>
            <p:ph type="title"/>
          </p:nvPr>
        </p:nvSpPr>
        <p:spPr>
          <a:xfrm>
            <a:off x="188844" y="272716"/>
            <a:ext cx="10515600" cy="818147"/>
          </a:xfrm>
        </p:spPr>
        <p:txBody>
          <a:bodyPr/>
          <a:lstStyle/>
          <a:p>
            <a:pPr algn="ctr"/>
            <a:r>
              <a:rPr lang="en-US" b="1" i="0" dirty="0">
                <a:solidFill>
                  <a:srgbClr val="C00000"/>
                </a:solidFill>
                <a:effectLst/>
                <a:latin typeface="Segoe UI" panose="020B0502040204020203" pitchFamily="34" charset="0"/>
              </a:rPr>
              <a:t>SUBSTRING() Function</a:t>
            </a:r>
            <a:r>
              <a:rPr lang="en-US" b="1" i="0" dirty="0">
                <a:solidFill>
                  <a:srgbClr val="C00000"/>
                </a:solidFill>
                <a:effectLst/>
                <a:latin typeface="Verdana" panose="020B0604030504040204" pitchFamily="34" charset="0"/>
              </a:rPr>
              <a:t/>
            </a:r>
            <a:br>
              <a:rPr lang="en-US" b="1" i="0" dirty="0">
                <a:solidFill>
                  <a:srgbClr val="C00000"/>
                </a:solidFill>
                <a:effectLst/>
                <a:latin typeface="Verdana" panose="020B0604030504040204" pitchFamily="34" charset="0"/>
              </a:rPr>
            </a:br>
            <a:r>
              <a:rPr lang="en-US" b="1" i="0" dirty="0">
                <a:solidFill>
                  <a:srgbClr val="C00000"/>
                </a:solidFill>
                <a:effectLst/>
                <a:latin typeface="Verdana" panose="020B0604030504040204" pitchFamily="34" charset="0"/>
              </a:rPr>
              <a:t/>
            </a:r>
            <a:br>
              <a:rPr lang="en-US" b="1" i="0" dirty="0">
                <a:solidFill>
                  <a:srgbClr val="C00000"/>
                </a:solidFill>
                <a:effectLst/>
                <a:latin typeface="Verdana" panose="020B0604030504040204" pitchFamily="34" charset="0"/>
              </a:rPr>
            </a:br>
            <a:endParaRPr lang="en-IN" b="1" dirty="0">
              <a:solidFill>
                <a:srgbClr val="C00000"/>
              </a:solidFill>
            </a:endParaRPr>
          </a:p>
        </p:txBody>
      </p:sp>
      <p:sp>
        <p:nvSpPr>
          <p:cNvPr id="3" name="Content Placeholder 2">
            <a:extLst>
              <a:ext uri="{FF2B5EF4-FFF2-40B4-BE49-F238E27FC236}">
                <a16:creationId xmlns:a16="http://schemas.microsoft.com/office/drawing/2014/main" id="{21BE2B96-33B9-0267-F144-D7017804B156}"/>
              </a:ext>
            </a:extLst>
          </p:cNvPr>
          <p:cNvSpPr>
            <a:spLocks noGrp="1"/>
          </p:cNvSpPr>
          <p:nvPr>
            <p:ph idx="1"/>
          </p:nvPr>
        </p:nvSpPr>
        <p:spPr>
          <a:xfrm>
            <a:off x="336884" y="1090863"/>
            <a:ext cx="10963907" cy="5035303"/>
          </a:xfrm>
        </p:spPr>
        <p:txBody>
          <a:bodyPr/>
          <a:lstStyle/>
          <a:p>
            <a:pPr marL="342900" indent="-342900">
              <a:buFont typeface="Arial" panose="020B0604020202020204" pitchFamily="34" charset="0"/>
              <a:buChar char="•"/>
            </a:pPr>
            <a:r>
              <a:rPr lang="en-US" dirty="0"/>
              <a:t>The SUBSTRING() extracts a substring with a specified length starting from a location in an input string.</a:t>
            </a:r>
          </a:p>
          <a:p>
            <a:pPr marL="342900" indent="-342900">
              <a:buFont typeface="Arial" panose="020B0604020202020204" pitchFamily="34" charset="0"/>
              <a:buChar char="•"/>
            </a:pPr>
            <a:r>
              <a:rPr lang="en-US" dirty="0">
                <a:solidFill>
                  <a:srgbClr val="C00000"/>
                </a:solidFill>
              </a:rPr>
              <a:t>The syntax of the SUBSTRING() function:</a:t>
            </a:r>
          </a:p>
          <a:p>
            <a:pPr lvl="1" indent="0">
              <a:buNone/>
            </a:pPr>
            <a:r>
              <a:rPr lang="en-US" dirty="0">
                <a:solidFill>
                  <a:srgbClr val="7030A0"/>
                </a:solidFill>
              </a:rPr>
              <a:t>SUBSTRING(input_string, start, length);</a:t>
            </a:r>
          </a:p>
          <a:p>
            <a:pPr marL="342900" indent="-342900">
              <a:buFont typeface="Arial" panose="020B0604020202020204" pitchFamily="34" charset="0"/>
              <a:buChar char="•"/>
            </a:pPr>
            <a:r>
              <a:rPr lang="en-US" dirty="0"/>
              <a:t>In this syntax:</a:t>
            </a:r>
          </a:p>
          <a:p>
            <a:pPr marL="1104881" lvl="1" indent="-342900">
              <a:buFont typeface="Arial" panose="020B0604020202020204" pitchFamily="34" charset="0"/>
              <a:buChar char="•"/>
            </a:pPr>
            <a:r>
              <a:rPr lang="en-US" dirty="0">
                <a:solidFill>
                  <a:srgbClr val="C00000"/>
                </a:solidFill>
              </a:rPr>
              <a:t>input_string </a:t>
            </a:r>
            <a:r>
              <a:rPr lang="en-US" dirty="0"/>
              <a:t>can be a character, binary, text, ntext, or image expression.</a:t>
            </a:r>
          </a:p>
          <a:p>
            <a:pPr marL="1104881" lvl="1" indent="-342900">
              <a:buFont typeface="Arial" panose="020B0604020202020204" pitchFamily="34" charset="0"/>
              <a:buChar char="•"/>
            </a:pPr>
            <a:r>
              <a:rPr lang="en-US" dirty="0">
                <a:solidFill>
                  <a:srgbClr val="C00000"/>
                </a:solidFill>
              </a:rPr>
              <a:t>start</a:t>
            </a:r>
            <a:r>
              <a:rPr lang="en-US" dirty="0"/>
              <a:t> is an integer that specifies the location where the returned substring starts. </a:t>
            </a:r>
            <a:r>
              <a:rPr lang="en-US" b="1" dirty="0"/>
              <a:t>Note that the first character in the input_string is 1, not zero.</a:t>
            </a:r>
          </a:p>
          <a:p>
            <a:pPr marL="1104881" lvl="1" indent="-342900">
              <a:buFont typeface="Arial" panose="020B0604020202020204" pitchFamily="34" charset="0"/>
              <a:buChar char="•"/>
            </a:pPr>
            <a:r>
              <a:rPr lang="en-US" dirty="0">
                <a:solidFill>
                  <a:srgbClr val="C00000"/>
                </a:solidFill>
              </a:rPr>
              <a:t>length</a:t>
            </a:r>
            <a:r>
              <a:rPr lang="en-US" dirty="0"/>
              <a:t> is a positive integer that specifies the number of characters of the substring to be returned. The SUBSTRING() function raises an error if the length is negative. </a:t>
            </a:r>
            <a:r>
              <a:rPr lang="en-US" b="1" dirty="0"/>
              <a:t>If start + length &gt; the length of input_string, the substring will begin at the start and include the remaining characters of the input_string.</a:t>
            </a:r>
            <a:endParaRPr lang="en-IN" b="1" dirty="0"/>
          </a:p>
        </p:txBody>
      </p:sp>
    </p:spTree>
    <p:extLst>
      <p:ext uri="{BB962C8B-B14F-4D97-AF65-F5344CB8AC3E}">
        <p14:creationId xmlns:p14="http://schemas.microsoft.com/office/powerpoint/2010/main" val="1444989170"/>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CDBB-62A9-E4FE-EA19-9A238C06D997}"/>
              </a:ext>
            </a:extLst>
          </p:cNvPr>
          <p:cNvSpPr>
            <a:spLocks noGrp="1"/>
          </p:cNvSpPr>
          <p:nvPr>
            <p:ph type="title"/>
          </p:nvPr>
        </p:nvSpPr>
        <p:spPr>
          <a:xfrm>
            <a:off x="188844" y="320841"/>
            <a:ext cx="10515600" cy="593559"/>
          </a:xfrm>
        </p:spPr>
        <p:txBody>
          <a:bodyPr/>
          <a:lstStyle/>
          <a:p>
            <a:pPr algn="ctr"/>
            <a:r>
              <a:rPr lang="en-IN" b="1" dirty="0">
                <a:solidFill>
                  <a:srgbClr val="C00000"/>
                </a:solidFill>
              </a:rPr>
              <a:t> SUBSTRING() E</a:t>
            </a:r>
            <a:r>
              <a:rPr lang="en-IN" b="1" dirty="0" smtClean="0">
                <a:solidFill>
                  <a:srgbClr val="C00000"/>
                </a:solidFill>
              </a:rPr>
              <a:t>xample-1</a:t>
            </a:r>
            <a:endParaRPr lang="en-IN" b="1" dirty="0">
              <a:solidFill>
                <a:srgbClr val="C00000"/>
              </a:solidFill>
            </a:endParaRPr>
          </a:p>
        </p:txBody>
      </p:sp>
      <p:sp>
        <p:nvSpPr>
          <p:cNvPr id="3" name="Content Placeholder 2">
            <a:extLst>
              <a:ext uri="{FF2B5EF4-FFF2-40B4-BE49-F238E27FC236}">
                <a16:creationId xmlns:a16="http://schemas.microsoft.com/office/drawing/2014/main" id="{9A56C32E-32FE-384F-AA3B-3569FA1BE671}"/>
              </a:ext>
            </a:extLst>
          </p:cNvPr>
          <p:cNvSpPr>
            <a:spLocks noGrp="1"/>
          </p:cNvSpPr>
          <p:nvPr>
            <p:ph idx="1"/>
          </p:nvPr>
        </p:nvSpPr>
        <p:spPr>
          <a:xfrm>
            <a:off x="609600" y="1074821"/>
            <a:ext cx="10972800" cy="5051346"/>
          </a:xfrm>
        </p:spPr>
        <p:txBody>
          <a:bodyPr/>
          <a:lstStyle/>
          <a:p>
            <a:pPr indent="0"/>
            <a:r>
              <a:rPr lang="en-US" dirty="0">
                <a:solidFill>
                  <a:srgbClr val="C00000"/>
                </a:solidFill>
                <a:cs typeface="Calibri" panose="020F0502020204030204" pitchFamily="34" charset="0"/>
              </a:rPr>
              <a:t>A) Using SUBSTRING() function with literal strings</a:t>
            </a:r>
          </a:p>
          <a:p>
            <a:pPr marL="342900" indent="-342900">
              <a:buFont typeface="Arial" panose="020B0604020202020204" pitchFamily="34" charset="0"/>
              <a:buChar char="•"/>
            </a:pPr>
            <a:r>
              <a:rPr lang="en-US" dirty="0">
                <a:cs typeface="Calibri" panose="020F0502020204030204" pitchFamily="34" charset="0"/>
              </a:rPr>
              <a:t>This example extracts a substring with the length of 6, starting from the fifth character, in the 'SQL Server SUBSTRING' string.</a:t>
            </a:r>
          </a:p>
          <a:p>
            <a:pPr indent="0"/>
            <a:r>
              <a:rPr lang="en-US" dirty="0">
                <a:solidFill>
                  <a:srgbClr val="7030A0"/>
                </a:solidFill>
                <a:cs typeface="Calibri" panose="020F0502020204030204" pitchFamily="34" charset="0"/>
              </a:rPr>
              <a:t>	</a:t>
            </a:r>
            <a:r>
              <a:rPr lang="en-US" b="0" i="0" dirty="0">
                <a:solidFill>
                  <a:srgbClr val="7030A0"/>
                </a:solidFill>
                <a:effectLst/>
                <a:cs typeface="Calibri" panose="020F0502020204030204" pitchFamily="34" charset="0"/>
              </a:rPr>
              <a:t>SELECT SUBSTRING('SQL Server SUBSTRING', 5, 6) result;</a:t>
            </a:r>
          </a:p>
          <a:p>
            <a:pPr marL="342900" indent="-342900">
              <a:buFont typeface="Arial" panose="020B0604020202020204" pitchFamily="34" charset="0"/>
              <a:buChar char="•"/>
            </a:pPr>
            <a:r>
              <a:rPr lang="en-US" b="0" i="0" dirty="0">
                <a:solidFill>
                  <a:srgbClr val="C00000"/>
                </a:solidFill>
                <a:effectLst/>
                <a:cs typeface="Calibri" panose="020F0502020204030204" pitchFamily="34" charset="0"/>
              </a:rPr>
              <a:t>output:</a:t>
            </a:r>
          </a:p>
          <a:p>
            <a:pPr lvl="1" indent="0">
              <a:buNone/>
            </a:pPr>
            <a:r>
              <a:rPr lang="en-US" b="0" i="0" dirty="0">
                <a:solidFill>
                  <a:srgbClr val="FF0000"/>
                </a:solidFill>
                <a:effectLst/>
                <a:cs typeface="Calibri" panose="020F0502020204030204" pitchFamily="34" charset="0"/>
              </a:rPr>
              <a:t>result</a:t>
            </a:r>
          </a:p>
          <a:p>
            <a:pPr lvl="1" indent="0">
              <a:buNone/>
            </a:pPr>
            <a:r>
              <a:rPr lang="en-US" b="0" i="0" dirty="0">
                <a:solidFill>
                  <a:srgbClr val="FF0000"/>
                </a:solidFill>
                <a:effectLst/>
                <a:cs typeface="Calibri" panose="020F0502020204030204" pitchFamily="34" charset="0"/>
              </a:rPr>
              <a:t>------</a:t>
            </a:r>
          </a:p>
          <a:p>
            <a:pPr lvl="1" indent="0">
              <a:buNone/>
            </a:pPr>
            <a:r>
              <a:rPr lang="en-US" b="0" i="0" dirty="0">
                <a:solidFill>
                  <a:srgbClr val="FF0000"/>
                </a:solidFill>
                <a:effectLst/>
                <a:cs typeface="Calibri" panose="020F0502020204030204" pitchFamily="34" charset="0"/>
              </a:rPr>
              <a:t>Server</a:t>
            </a:r>
          </a:p>
          <a:p>
            <a:pPr lvl="1" indent="0">
              <a:buNone/>
            </a:pPr>
            <a:r>
              <a:rPr lang="en-US" b="0" i="0" dirty="0">
                <a:solidFill>
                  <a:srgbClr val="FF0000"/>
                </a:solidFill>
                <a:effectLst/>
                <a:cs typeface="Calibri" panose="020F0502020204030204" pitchFamily="34" charset="0"/>
              </a:rPr>
              <a:t>(1 row affected)</a:t>
            </a:r>
          </a:p>
          <a:p>
            <a:pPr lvl="1" indent="0">
              <a:buNone/>
            </a:pPr>
            <a:endParaRPr lang="en-US" dirty="0">
              <a:solidFill>
                <a:srgbClr val="FF0000"/>
              </a:solidFill>
              <a:cs typeface="Calibri" panose="020F0502020204030204" pitchFamily="34" charset="0"/>
            </a:endParaRPr>
          </a:p>
          <a:p>
            <a:pPr indent="0"/>
            <a:endParaRPr lang="en-US" dirty="0">
              <a:cs typeface="Calibri" panose="020F0502020204030204" pitchFamily="34" charset="0"/>
            </a:endParaRPr>
          </a:p>
          <a:p>
            <a:pPr marL="342900" indent="-342900">
              <a:buFont typeface="Arial" panose="020B0604020202020204" pitchFamily="34" charset="0"/>
              <a:buChar char="•"/>
            </a:pPr>
            <a:endParaRPr lang="en-IN" dirty="0">
              <a:cs typeface="Calibri" panose="020F0502020204030204" pitchFamily="34" charset="0"/>
            </a:endParaRPr>
          </a:p>
        </p:txBody>
      </p:sp>
    </p:spTree>
    <p:extLst>
      <p:ext uri="{BB962C8B-B14F-4D97-AF65-F5344CB8AC3E}">
        <p14:creationId xmlns:p14="http://schemas.microsoft.com/office/powerpoint/2010/main" val="3734598563"/>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C9EB-E0C2-9DD8-7C7A-56CDE16F9A02}"/>
              </a:ext>
            </a:extLst>
          </p:cNvPr>
          <p:cNvSpPr>
            <a:spLocks noGrp="1"/>
          </p:cNvSpPr>
          <p:nvPr>
            <p:ph type="title"/>
          </p:nvPr>
        </p:nvSpPr>
        <p:spPr>
          <a:xfrm>
            <a:off x="188844" y="352927"/>
            <a:ext cx="10515600" cy="625642"/>
          </a:xfrm>
        </p:spPr>
        <p:txBody>
          <a:bodyPr/>
          <a:lstStyle/>
          <a:p>
            <a:pPr algn="ctr"/>
            <a:r>
              <a:rPr lang="en-IN" b="1" dirty="0">
                <a:solidFill>
                  <a:srgbClr val="C00000"/>
                </a:solidFill>
              </a:rPr>
              <a:t> SUBSTRING() examples-2</a:t>
            </a:r>
            <a:endParaRPr lang="en-IN" dirty="0"/>
          </a:p>
        </p:txBody>
      </p:sp>
      <p:sp>
        <p:nvSpPr>
          <p:cNvPr id="3" name="Content Placeholder 2">
            <a:extLst>
              <a:ext uri="{FF2B5EF4-FFF2-40B4-BE49-F238E27FC236}">
                <a16:creationId xmlns:a16="http://schemas.microsoft.com/office/drawing/2014/main" id="{68BD7E7B-57E7-36CA-3409-3EADBCCD03ED}"/>
              </a:ext>
            </a:extLst>
          </p:cNvPr>
          <p:cNvSpPr>
            <a:spLocks noGrp="1"/>
          </p:cNvSpPr>
          <p:nvPr>
            <p:ph idx="1"/>
          </p:nvPr>
        </p:nvSpPr>
        <p:spPr>
          <a:xfrm>
            <a:off x="336884" y="1106905"/>
            <a:ext cx="11614484" cy="5019262"/>
          </a:xfrm>
        </p:spPr>
        <p:txBody>
          <a:bodyPr/>
          <a:lstStyle/>
          <a:p>
            <a:r>
              <a:rPr lang="en-US" dirty="0">
                <a:solidFill>
                  <a:srgbClr val="C00000"/>
                </a:solidFill>
              </a:rPr>
              <a:t>B) Using  SUBSTRING() function with table columns</a:t>
            </a:r>
          </a:p>
          <a:p>
            <a:pPr marL="342900" indent="-342900">
              <a:buFont typeface="Arial" panose="020B0604020202020204" pitchFamily="34" charset="0"/>
              <a:buChar char="•"/>
            </a:pPr>
            <a:r>
              <a:rPr lang="en-US" dirty="0">
                <a:solidFill>
                  <a:srgbClr val="C00000"/>
                </a:solidFill>
              </a:rPr>
              <a:t>The example returns the names attribute in the first column, the first letter of the name attribute in the second column, and the third and fourth characters in the final column.</a:t>
            </a:r>
          </a:p>
          <a:p>
            <a:pPr marL="476237" lvl="1" indent="0">
              <a:buNone/>
            </a:pPr>
            <a:r>
              <a:rPr lang="en-US" dirty="0">
                <a:solidFill>
                  <a:srgbClr val="7030A0"/>
                </a:solidFill>
              </a:rPr>
              <a:t>SELECT name, SUBSTRING(name, 1, 1) AS Initial ,</a:t>
            </a:r>
          </a:p>
          <a:p>
            <a:pPr marL="476237" lvl="1" indent="0">
              <a:buNone/>
            </a:pPr>
            <a:r>
              <a:rPr lang="en-US" dirty="0">
                <a:solidFill>
                  <a:srgbClr val="7030A0"/>
                </a:solidFill>
              </a:rPr>
              <a:t>SUBSTRING(name, 3, 2) AS ThirdAndFourthCharacters</a:t>
            </a:r>
          </a:p>
          <a:p>
            <a:pPr marL="476237" lvl="1" indent="0">
              <a:buNone/>
            </a:pPr>
            <a:r>
              <a:rPr lang="en-US" dirty="0">
                <a:solidFill>
                  <a:srgbClr val="7030A0"/>
                </a:solidFill>
              </a:rPr>
              <a:t>FROM sys.databases  </a:t>
            </a:r>
          </a:p>
          <a:p>
            <a:pPr marL="476237" lvl="1" indent="0">
              <a:buNone/>
            </a:pPr>
            <a:r>
              <a:rPr lang="en-US" dirty="0">
                <a:solidFill>
                  <a:srgbClr val="7030A0"/>
                </a:solidFill>
              </a:rPr>
              <a:t>WHERE database_id &lt; 5; </a:t>
            </a:r>
          </a:p>
          <a:p>
            <a:pPr marL="342900" indent="-342900">
              <a:buFont typeface="Arial" panose="020B0604020202020204" pitchFamily="34" charset="0"/>
              <a:buChar char="•"/>
            </a:pPr>
            <a:r>
              <a:rPr lang="en-US" dirty="0">
                <a:solidFill>
                  <a:srgbClr val="FF0000"/>
                </a:solidFill>
              </a:rPr>
              <a:t>Output</a:t>
            </a:r>
            <a:r>
              <a:rPr lang="en-US" dirty="0">
                <a:solidFill>
                  <a:srgbClr val="7030A0"/>
                </a:solidFill>
              </a:rPr>
              <a:t>:</a:t>
            </a:r>
            <a:endParaRPr lang="en-IN" dirty="0">
              <a:solidFill>
                <a:srgbClr val="7030A0"/>
              </a:solidFill>
            </a:endParaRPr>
          </a:p>
        </p:txBody>
      </p:sp>
      <p:graphicFrame>
        <p:nvGraphicFramePr>
          <p:cNvPr id="6" name="Table 6">
            <a:extLst>
              <a:ext uri="{FF2B5EF4-FFF2-40B4-BE49-F238E27FC236}">
                <a16:creationId xmlns:a16="http://schemas.microsoft.com/office/drawing/2014/main" id="{7DC73B5A-01A3-1634-CA9B-BDF4BAF71BED}"/>
              </a:ext>
            </a:extLst>
          </p:cNvPr>
          <p:cNvGraphicFramePr>
            <a:graphicFrameLocks noGrp="1"/>
          </p:cNvGraphicFramePr>
          <p:nvPr>
            <p:extLst>
              <p:ext uri="{D42A27DB-BD31-4B8C-83A1-F6EECF244321}">
                <p14:modId xmlns:p14="http://schemas.microsoft.com/office/powerpoint/2010/main" val="3796888863"/>
              </p:ext>
            </p:extLst>
          </p:nvPr>
        </p:nvGraphicFramePr>
        <p:xfrm>
          <a:off x="2288672" y="4370579"/>
          <a:ext cx="5892802" cy="1828800"/>
        </p:xfrm>
        <a:graphic>
          <a:graphicData uri="http://schemas.openxmlformats.org/drawingml/2006/table">
            <a:tbl>
              <a:tblPr firstRow="1" bandRow="1">
                <a:tableStyleId>{5C22544A-7EE6-4342-B048-85BDC9FD1C3A}</a:tableStyleId>
              </a:tblPr>
              <a:tblGrid>
                <a:gridCol w="1341388">
                  <a:extLst>
                    <a:ext uri="{9D8B030D-6E8A-4147-A177-3AD203B41FA5}">
                      <a16:colId xmlns:a16="http://schemas.microsoft.com/office/drawing/2014/main" val="3848605017"/>
                    </a:ext>
                  </a:extLst>
                </a:gridCol>
                <a:gridCol w="853308">
                  <a:extLst>
                    <a:ext uri="{9D8B030D-6E8A-4147-A177-3AD203B41FA5}">
                      <a16:colId xmlns:a16="http://schemas.microsoft.com/office/drawing/2014/main" val="3345873039"/>
                    </a:ext>
                  </a:extLst>
                </a:gridCol>
                <a:gridCol w="3698106">
                  <a:extLst>
                    <a:ext uri="{9D8B030D-6E8A-4147-A177-3AD203B41FA5}">
                      <a16:colId xmlns:a16="http://schemas.microsoft.com/office/drawing/2014/main" val="2947774308"/>
                    </a:ext>
                  </a:extLst>
                </a:gridCol>
              </a:tblGrid>
              <a:tr h="341518">
                <a:tc>
                  <a:txBody>
                    <a:bodyPr/>
                    <a:lstStyle/>
                    <a:p>
                      <a:pPr algn="l" fontAlgn="t"/>
                      <a:r>
                        <a:rPr lang="en-IN" dirty="0">
                          <a:effectLst/>
                        </a:rPr>
                        <a:t>name</a:t>
                      </a:r>
                    </a:p>
                  </a:txBody>
                  <a:tcPr/>
                </a:tc>
                <a:tc>
                  <a:txBody>
                    <a:bodyPr/>
                    <a:lstStyle/>
                    <a:p>
                      <a:pPr algn="l" fontAlgn="t"/>
                      <a:r>
                        <a:rPr lang="en-IN" dirty="0">
                          <a:effectLst/>
                        </a:rPr>
                        <a:t>Initial</a:t>
                      </a:r>
                    </a:p>
                  </a:txBody>
                  <a:tcPr/>
                </a:tc>
                <a:tc>
                  <a:txBody>
                    <a:bodyPr/>
                    <a:lstStyle/>
                    <a:p>
                      <a:pPr algn="l" fontAlgn="t"/>
                      <a:r>
                        <a:rPr lang="en-IN" dirty="0" err="1">
                          <a:effectLst/>
                        </a:rPr>
                        <a:t>ThirdAndFourthCharacters</a:t>
                      </a:r>
                      <a:endParaRPr lang="en-IN" dirty="0">
                        <a:effectLst/>
                      </a:endParaRPr>
                    </a:p>
                  </a:txBody>
                  <a:tcPr/>
                </a:tc>
                <a:extLst>
                  <a:ext uri="{0D108BD9-81ED-4DB2-BD59-A6C34878D82A}">
                    <a16:rowId xmlns:a16="http://schemas.microsoft.com/office/drawing/2014/main" val="1105870478"/>
                  </a:ext>
                </a:extLst>
              </a:tr>
              <a:tr h="341518">
                <a:tc>
                  <a:txBody>
                    <a:bodyPr/>
                    <a:lstStyle/>
                    <a:p>
                      <a:pPr algn="l" fontAlgn="t"/>
                      <a:r>
                        <a:rPr lang="en-IN">
                          <a:effectLst/>
                        </a:rPr>
                        <a:t>master</a:t>
                      </a:r>
                    </a:p>
                  </a:txBody>
                  <a:tcPr/>
                </a:tc>
                <a:tc>
                  <a:txBody>
                    <a:bodyPr/>
                    <a:lstStyle/>
                    <a:p>
                      <a:pPr algn="l" fontAlgn="t"/>
                      <a:r>
                        <a:rPr lang="en-IN" dirty="0">
                          <a:effectLst/>
                        </a:rPr>
                        <a:t>M</a:t>
                      </a:r>
                    </a:p>
                  </a:txBody>
                  <a:tcPr/>
                </a:tc>
                <a:tc>
                  <a:txBody>
                    <a:bodyPr/>
                    <a:lstStyle/>
                    <a:p>
                      <a:pPr algn="l" fontAlgn="t"/>
                      <a:r>
                        <a:rPr lang="en-IN" dirty="0">
                          <a:effectLst/>
                        </a:rPr>
                        <a:t>St</a:t>
                      </a:r>
                    </a:p>
                  </a:txBody>
                  <a:tcPr/>
                </a:tc>
                <a:extLst>
                  <a:ext uri="{0D108BD9-81ED-4DB2-BD59-A6C34878D82A}">
                    <a16:rowId xmlns:a16="http://schemas.microsoft.com/office/drawing/2014/main" val="3183611226"/>
                  </a:ext>
                </a:extLst>
              </a:tr>
              <a:tr h="341518">
                <a:tc>
                  <a:txBody>
                    <a:bodyPr/>
                    <a:lstStyle/>
                    <a:p>
                      <a:pPr algn="l" fontAlgn="t"/>
                      <a:r>
                        <a:rPr lang="en-IN" dirty="0">
                          <a:effectLst/>
                        </a:rPr>
                        <a:t>tempdb</a:t>
                      </a:r>
                    </a:p>
                  </a:txBody>
                  <a:tcPr/>
                </a:tc>
                <a:tc>
                  <a:txBody>
                    <a:bodyPr/>
                    <a:lstStyle/>
                    <a:p>
                      <a:pPr algn="l" fontAlgn="t"/>
                      <a:r>
                        <a:rPr lang="en-IN" dirty="0">
                          <a:effectLst/>
                        </a:rPr>
                        <a:t>T</a:t>
                      </a:r>
                    </a:p>
                  </a:txBody>
                  <a:tcPr/>
                </a:tc>
                <a:tc>
                  <a:txBody>
                    <a:bodyPr/>
                    <a:lstStyle/>
                    <a:p>
                      <a:pPr algn="l" fontAlgn="t"/>
                      <a:r>
                        <a:rPr lang="en-IN" dirty="0">
                          <a:effectLst/>
                        </a:rPr>
                        <a:t>Mp</a:t>
                      </a:r>
                    </a:p>
                  </a:txBody>
                  <a:tcPr/>
                </a:tc>
                <a:extLst>
                  <a:ext uri="{0D108BD9-81ED-4DB2-BD59-A6C34878D82A}">
                    <a16:rowId xmlns:a16="http://schemas.microsoft.com/office/drawing/2014/main" val="499631910"/>
                  </a:ext>
                </a:extLst>
              </a:tr>
              <a:tr h="341518">
                <a:tc>
                  <a:txBody>
                    <a:bodyPr/>
                    <a:lstStyle/>
                    <a:p>
                      <a:pPr algn="l" fontAlgn="t"/>
                      <a:r>
                        <a:rPr lang="en-IN">
                          <a:effectLst/>
                        </a:rPr>
                        <a:t>model</a:t>
                      </a:r>
                    </a:p>
                  </a:txBody>
                  <a:tcPr/>
                </a:tc>
                <a:tc>
                  <a:txBody>
                    <a:bodyPr/>
                    <a:lstStyle/>
                    <a:p>
                      <a:pPr algn="l" fontAlgn="t"/>
                      <a:r>
                        <a:rPr lang="en-IN" dirty="0">
                          <a:effectLst/>
                        </a:rPr>
                        <a:t>M</a:t>
                      </a:r>
                    </a:p>
                  </a:txBody>
                  <a:tcPr/>
                </a:tc>
                <a:tc>
                  <a:txBody>
                    <a:bodyPr/>
                    <a:lstStyle/>
                    <a:p>
                      <a:pPr algn="l" fontAlgn="t"/>
                      <a:r>
                        <a:rPr lang="en-IN" dirty="0">
                          <a:effectLst/>
                        </a:rPr>
                        <a:t>De</a:t>
                      </a:r>
                    </a:p>
                  </a:txBody>
                  <a:tcPr/>
                </a:tc>
                <a:extLst>
                  <a:ext uri="{0D108BD9-81ED-4DB2-BD59-A6C34878D82A}">
                    <a16:rowId xmlns:a16="http://schemas.microsoft.com/office/drawing/2014/main" val="685263731"/>
                  </a:ext>
                </a:extLst>
              </a:tr>
              <a:tr h="341518">
                <a:tc>
                  <a:txBody>
                    <a:bodyPr/>
                    <a:lstStyle/>
                    <a:p>
                      <a:pPr algn="l" fontAlgn="t"/>
                      <a:r>
                        <a:rPr lang="en-IN" dirty="0">
                          <a:effectLst/>
                        </a:rPr>
                        <a:t>msdb</a:t>
                      </a:r>
                    </a:p>
                  </a:txBody>
                  <a:tcPr/>
                </a:tc>
                <a:tc>
                  <a:txBody>
                    <a:bodyPr/>
                    <a:lstStyle/>
                    <a:p>
                      <a:pPr algn="l" fontAlgn="t"/>
                      <a:r>
                        <a:rPr lang="en-IN" dirty="0">
                          <a:effectLst/>
                        </a:rPr>
                        <a:t>M</a:t>
                      </a:r>
                    </a:p>
                  </a:txBody>
                  <a:tcPr/>
                </a:tc>
                <a:tc>
                  <a:txBody>
                    <a:bodyPr/>
                    <a:lstStyle/>
                    <a:p>
                      <a:pPr algn="l" fontAlgn="t"/>
                      <a:r>
                        <a:rPr lang="en-IN" dirty="0">
                          <a:effectLst/>
                        </a:rPr>
                        <a:t>Db</a:t>
                      </a:r>
                    </a:p>
                  </a:txBody>
                  <a:tcPr/>
                </a:tc>
                <a:extLst>
                  <a:ext uri="{0D108BD9-81ED-4DB2-BD59-A6C34878D82A}">
                    <a16:rowId xmlns:a16="http://schemas.microsoft.com/office/drawing/2014/main" val="2129021489"/>
                  </a:ext>
                </a:extLst>
              </a:tr>
            </a:tbl>
          </a:graphicData>
        </a:graphic>
      </p:graphicFrame>
    </p:spTree>
    <p:extLst>
      <p:ext uri="{BB962C8B-B14F-4D97-AF65-F5344CB8AC3E}">
        <p14:creationId xmlns:p14="http://schemas.microsoft.com/office/powerpoint/2010/main" val="1863092489"/>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8D72-2983-A120-B5F9-8D34A98D765F}"/>
              </a:ext>
            </a:extLst>
          </p:cNvPr>
          <p:cNvSpPr>
            <a:spLocks noGrp="1"/>
          </p:cNvSpPr>
          <p:nvPr>
            <p:ph type="title"/>
          </p:nvPr>
        </p:nvSpPr>
        <p:spPr>
          <a:xfrm>
            <a:off x="188844" y="304799"/>
            <a:ext cx="10515600" cy="645459"/>
          </a:xfrm>
        </p:spPr>
        <p:txBody>
          <a:bodyPr/>
          <a:lstStyle/>
          <a:p>
            <a:pPr algn="ctr"/>
            <a:r>
              <a:rPr lang="en-IN" b="1" dirty="0">
                <a:solidFill>
                  <a:srgbClr val="C00000"/>
                </a:solidFill>
              </a:rPr>
              <a:t>REPLACE() function</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A0E203B7-A7E4-ED78-A231-6DD8E1CDBF66}"/>
              </a:ext>
            </a:extLst>
          </p:cNvPr>
          <p:cNvSpPr>
            <a:spLocks noGrp="1"/>
          </p:cNvSpPr>
          <p:nvPr>
            <p:ph idx="1"/>
          </p:nvPr>
        </p:nvSpPr>
        <p:spPr>
          <a:xfrm>
            <a:off x="609600" y="1030941"/>
            <a:ext cx="10972800" cy="5095225"/>
          </a:xfrm>
        </p:spPr>
        <p:txBody>
          <a:bodyPr/>
          <a:lstStyle/>
          <a:p>
            <a:pPr marL="342900" indent="-342900">
              <a:buFont typeface="Arial" panose="020B0604020202020204" pitchFamily="34" charset="0"/>
              <a:buChar char="•"/>
            </a:pPr>
            <a:r>
              <a:rPr lang="en-US" dirty="0"/>
              <a:t>Replace in SQL is a built-in function that allows you to replace all the incidents of a substring within a specified string with a new substring.</a:t>
            </a:r>
          </a:p>
          <a:p>
            <a:pPr marL="342900" indent="-342900">
              <a:buFont typeface="Arial" panose="020B0604020202020204" pitchFamily="34" charset="0"/>
              <a:buChar char="•"/>
            </a:pPr>
            <a:r>
              <a:rPr lang="en-US" dirty="0"/>
              <a:t>To replace all occurrences of a substring within a string with a new substring.</a:t>
            </a:r>
          </a:p>
          <a:p>
            <a:pPr marL="342900" indent="-342900">
              <a:buFont typeface="Arial" panose="020B0604020202020204" pitchFamily="34" charset="0"/>
              <a:buChar char="•"/>
            </a:pPr>
            <a:r>
              <a:rPr lang="en-US" dirty="0">
                <a:solidFill>
                  <a:srgbClr val="C00000"/>
                </a:solidFill>
              </a:rPr>
              <a:t>Syntax</a:t>
            </a:r>
          </a:p>
          <a:p>
            <a:pPr lvl="1" indent="0">
              <a:buNone/>
            </a:pPr>
            <a:r>
              <a:rPr lang="en-US" dirty="0">
                <a:solidFill>
                  <a:srgbClr val="7030A0"/>
                </a:solidFill>
              </a:rPr>
              <a:t>REPLACE(</a:t>
            </a:r>
            <a:r>
              <a:rPr lang="en-US" dirty="0" err="1">
                <a:solidFill>
                  <a:srgbClr val="7030A0"/>
                </a:solidFill>
              </a:rPr>
              <a:t>input_string</a:t>
            </a:r>
            <a:r>
              <a:rPr lang="en-US" dirty="0">
                <a:solidFill>
                  <a:srgbClr val="7030A0"/>
                </a:solidFill>
              </a:rPr>
              <a:t>, substring, </a:t>
            </a:r>
            <a:r>
              <a:rPr lang="en-US" dirty="0" err="1">
                <a:solidFill>
                  <a:srgbClr val="7030A0"/>
                </a:solidFill>
              </a:rPr>
              <a:t>new_substring</a:t>
            </a:r>
            <a:r>
              <a:rPr lang="en-US" dirty="0">
                <a:solidFill>
                  <a:srgbClr val="7030A0"/>
                </a:solidFill>
              </a:rPr>
              <a:t>);</a:t>
            </a:r>
          </a:p>
          <a:p>
            <a:pPr marL="342900" indent="-342900">
              <a:buFont typeface="Arial" panose="020B0604020202020204" pitchFamily="34" charset="0"/>
              <a:buChar char="•"/>
            </a:pPr>
            <a:r>
              <a:rPr lang="en-US" dirty="0"/>
              <a:t>In this syntax:</a:t>
            </a:r>
          </a:p>
          <a:p>
            <a:pPr marL="1104881" lvl="1" indent="-342900">
              <a:buFont typeface="Arial" panose="020B0604020202020204" pitchFamily="34" charset="0"/>
              <a:buChar char="•"/>
            </a:pPr>
            <a:r>
              <a:rPr lang="en-US" dirty="0" err="1">
                <a:solidFill>
                  <a:srgbClr val="7030A0"/>
                </a:solidFill>
              </a:rPr>
              <a:t>input_string</a:t>
            </a:r>
            <a:r>
              <a:rPr lang="en-US" dirty="0">
                <a:solidFill>
                  <a:srgbClr val="7030A0"/>
                </a:solidFill>
              </a:rPr>
              <a:t> </a:t>
            </a:r>
            <a:r>
              <a:rPr lang="en-US" dirty="0"/>
              <a:t>is any string expression to be searched.</a:t>
            </a:r>
          </a:p>
          <a:p>
            <a:pPr marL="1104881" lvl="1" indent="-342900">
              <a:buFont typeface="Arial" panose="020B0604020202020204" pitchFamily="34" charset="0"/>
              <a:buChar char="•"/>
            </a:pPr>
            <a:r>
              <a:rPr lang="en-US" dirty="0">
                <a:solidFill>
                  <a:srgbClr val="7030A0"/>
                </a:solidFill>
              </a:rPr>
              <a:t>substring</a:t>
            </a:r>
            <a:r>
              <a:rPr lang="en-US" dirty="0"/>
              <a:t> is the substring to be replaced.</a:t>
            </a:r>
          </a:p>
          <a:p>
            <a:pPr marL="1104881" lvl="1" indent="-342900">
              <a:buFont typeface="Arial" panose="020B0604020202020204" pitchFamily="34" charset="0"/>
              <a:buChar char="•"/>
            </a:pPr>
            <a:r>
              <a:rPr lang="en-US" dirty="0" err="1">
                <a:solidFill>
                  <a:srgbClr val="7030A0"/>
                </a:solidFill>
              </a:rPr>
              <a:t>new_substring</a:t>
            </a:r>
            <a:r>
              <a:rPr lang="en-US" dirty="0">
                <a:solidFill>
                  <a:srgbClr val="7030A0"/>
                </a:solidFill>
              </a:rPr>
              <a:t> </a:t>
            </a:r>
            <a:r>
              <a:rPr lang="en-US" dirty="0"/>
              <a:t>is the replacement string.</a:t>
            </a:r>
          </a:p>
          <a:p>
            <a:pPr marL="342900" indent="-342900">
              <a:buFont typeface="Arial" panose="020B0604020202020204" pitchFamily="34" charset="0"/>
              <a:buChar char="•"/>
            </a:pPr>
            <a:r>
              <a:rPr lang="en-US" dirty="0"/>
              <a:t>The REPLACE() function returns a new string in which all occurrences of the substring are replaced by the </a:t>
            </a:r>
            <a:r>
              <a:rPr lang="en-US" dirty="0" err="1"/>
              <a:t>new_substring</a:t>
            </a:r>
            <a:r>
              <a:rPr lang="en-US" dirty="0"/>
              <a:t>.</a:t>
            </a:r>
          </a:p>
          <a:p>
            <a:pPr marL="342900" indent="-342900">
              <a:buFont typeface="Arial" panose="020B0604020202020204" pitchFamily="34" charset="0"/>
              <a:buChar char="•"/>
            </a:pPr>
            <a:r>
              <a:rPr lang="en-US" dirty="0"/>
              <a:t> It returns NULL if any argument is NULL.</a:t>
            </a:r>
            <a:endParaRPr lang="en-IN" dirty="0"/>
          </a:p>
        </p:txBody>
      </p:sp>
    </p:spTree>
    <p:extLst>
      <p:ext uri="{BB962C8B-B14F-4D97-AF65-F5344CB8AC3E}">
        <p14:creationId xmlns:p14="http://schemas.microsoft.com/office/powerpoint/2010/main" val="3645860700"/>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5D6C-FF50-3975-181C-1AB5E29CA5E9}"/>
              </a:ext>
            </a:extLst>
          </p:cNvPr>
          <p:cNvSpPr>
            <a:spLocks noGrp="1"/>
          </p:cNvSpPr>
          <p:nvPr>
            <p:ph type="title"/>
          </p:nvPr>
        </p:nvSpPr>
        <p:spPr>
          <a:xfrm>
            <a:off x="188844" y="272716"/>
            <a:ext cx="10515600" cy="689810"/>
          </a:xfrm>
        </p:spPr>
        <p:txBody>
          <a:bodyPr/>
          <a:lstStyle/>
          <a:p>
            <a:pPr algn="ctr"/>
            <a:r>
              <a:rPr lang="en-US" b="1" dirty="0">
                <a:solidFill>
                  <a:srgbClr val="C00000"/>
                </a:solidFill>
              </a:rPr>
              <a:t>Distinct Keyword</a:t>
            </a:r>
            <a:endParaRPr lang="en-IN" b="1" dirty="0">
              <a:solidFill>
                <a:srgbClr val="C00000"/>
              </a:solidFill>
            </a:endParaRPr>
          </a:p>
        </p:txBody>
      </p:sp>
      <p:sp>
        <p:nvSpPr>
          <p:cNvPr id="3" name="Content Placeholder 2">
            <a:extLst>
              <a:ext uri="{FF2B5EF4-FFF2-40B4-BE49-F238E27FC236}">
                <a16:creationId xmlns:a16="http://schemas.microsoft.com/office/drawing/2014/main" id="{C1107CA5-FBD5-2BBA-35DA-DB2931D20A55}"/>
              </a:ext>
            </a:extLst>
          </p:cNvPr>
          <p:cNvSpPr>
            <a:spLocks noGrp="1"/>
          </p:cNvSpPr>
          <p:nvPr>
            <p:ph idx="1"/>
          </p:nvPr>
        </p:nvSpPr>
        <p:spPr>
          <a:xfrm>
            <a:off x="609600" y="1235243"/>
            <a:ext cx="10972800" cy="4890924"/>
          </a:xfrm>
        </p:spPr>
        <p:txBody>
          <a:bodyPr/>
          <a:lstStyle/>
          <a:p>
            <a:pPr marL="342900" indent="-342900">
              <a:buFont typeface="Arial" panose="020B0604020202020204" pitchFamily="34" charset="0"/>
              <a:buChar char="•"/>
            </a:pPr>
            <a:r>
              <a:rPr lang="en-US" dirty="0"/>
              <a:t>The SQL DISTINCT keyword is used in conjunction with the SELECT statement to eliminate all the duplicate records and fetching only unique records.</a:t>
            </a:r>
          </a:p>
          <a:p>
            <a:pPr marL="342900" indent="-342900">
              <a:buFont typeface="Arial" panose="020B0604020202020204" pitchFamily="34" charset="0"/>
              <a:buChar char="•"/>
            </a:pPr>
            <a:r>
              <a:rPr lang="en-US" dirty="0"/>
              <a:t>There may be a situation when you have multiple duplicate records in a table, it makes more sense to fetch only those unique records instead of fetching duplicate records.</a:t>
            </a:r>
          </a:p>
          <a:p>
            <a:pPr marL="342900" indent="-342900">
              <a:buFont typeface="Arial" panose="020B0604020202020204" pitchFamily="34" charset="0"/>
              <a:buChar char="•"/>
            </a:pPr>
            <a:r>
              <a:rPr lang="en-US" dirty="0">
                <a:solidFill>
                  <a:srgbClr val="C00000"/>
                </a:solidFill>
              </a:rPr>
              <a:t>Syntax</a:t>
            </a:r>
          </a:p>
          <a:p>
            <a:pPr lvl="1" indent="0">
              <a:buNone/>
            </a:pPr>
            <a:r>
              <a:rPr lang="en-US" b="1" dirty="0">
                <a:solidFill>
                  <a:srgbClr val="0000CC"/>
                </a:solidFill>
              </a:rPr>
              <a:t>SELECT DISTINCT column1, column2,.....columnN</a:t>
            </a:r>
          </a:p>
          <a:p>
            <a:pPr lvl="1" indent="0">
              <a:buNone/>
            </a:pPr>
            <a:r>
              <a:rPr lang="en-US" b="1" dirty="0">
                <a:solidFill>
                  <a:srgbClr val="0000CC"/>
                </a:solidFill>
              </a:rPr>
              <a:t>FROM table_name</a:t>
            </a:r>
          </a:p>
          <a:p>
            <a:pPr lvl="1" indent="0">
              <a:buNone/>
            </a:pPr>
            <a:r>
              <a:rPr lang="en-US" b="1" dirty="0">
                <a:solidFill>
                  <a:srgbClr val="0000CC"/>
                </a:solidFill>
              </a:rPr>
              <a:t>WHERE [condition]</a:t>
            </a:r>
            <a:endParaRPr lang="en-IN" b="1" dirty="0">
              <a:solidFill>
                <a:srgbClr val="0000CC"/>
              </a:solidFill>
            </a:endParaRPr>
          </a:p>
        </p:txBody>
      </p:sp>
      <p:sp>
        <p:nvSpPr>
          <p:cNvPr id="4" name="Rectangle 3"/>
          <p:cNvSpPr/>
          <p:nvPr/>
        </p:nvSpPr>
        <p:spPr>
          <a:xfrm>
            <a:off x="1328531" y="5004209"/>
            <a:ext cx="3412434" cy="1015663"/>
          </a:xfrm>
          <a:prstGeom prst="rect">
            <a:avLst/>
          </a:prstGeom>
          <a:solidFill>
            <a:schemeClr val="accent6">
              <a:lumMod val="40000"/>
              <a:lumOff val="60000"/>
            </a:schemeClr>
          </a:solidFill>
        </p:spPr>
        <p:txBody>
          <a:bodyPr wrap="square">
            <a:spAutoFit/>
          </a:bodyPr>
          <a:lstStyle/>
          <a:p>
            <a:r>
              <a:rPr lang="en-US" sz="2000" dirty="0" smtClean="0"/>
              <a:t>Example:</a:t>
            </a:r>
          </a:p>
          <a:p>
            <a:r>
              <a:rPr lang="en-US" sz="2000" dirty="0" smtClean="0">
                <a:solidFill>
                  <a:srgbClr val="FF0000"/>
                </a:solidFill>
              </a:rPr>
              <a:t>SELECT</a:t>
            </a:r>
            <a:r>
              <a:rPr lang="en-US" sz="2000" dirty="0" smtClean="0">
                <a:solidFill>
                  <a:srgbClr val="462AD2"/>
                </a:solidFill>
              </a:rPr>
              <a:t> </a:t>
            </a:r>
            <a:r>
              <a:rPr lang="en-US" sz="2000" dirty="0">
                <a:solidFill>
                  <a:srgbClr val="FF0000"/>
                </a:solidFill>
              </a:rPr>
              <a:t>DISTINCT</a:t>
            </a:r>
            <a:r>
              <a:rPr lang="en-US" sz="2000" dirty="0">
                <a:solidFill>
                  <a:srgbClr val="462AD2"/>
                </a:solidFill>
              </a:rPr>
              <a:t> JOB</a:t>
            </a:r>
          </a:p>
          <a:p>
            <a:r>
              <a:rPr lang="en-US" sz="2000" dirty="0" smtClean="0">
                <a:solidFill>
                  <a:srgbClr val="FF0000"/>
                </a:solidFill>
              </a:rPr>
              <a:t>FROM</a:t>
            </a:r>
            <a:r>
              <a:rPr lang="en-US" sz="2000" dirty="0" smtClean="0">
                <a:solidFill>
                  <a:srgbClr val="462AD2"/>
                </a:solidFill>
              </a:rPr>
              <a:t>    EMPLOYEE;</a:t>
            </a:r>
            <a:endParaRPr lang="en-US" sz="2000" dirty="0">
              <a:solidFill>
                <a:srgbClr val="462AD2"/>
              </a:solidFill>
            </a:endParaRPr>
          </a:p>
        </p:txBody>
      </p:sp>
    </p:spTree>
    <p:extLst>
      <p:ext uri="{BB962C8B-B14F-4D97-AF65-F5344CB8AC3E}">
        <p14:creationId xmlns:p14="http://schemas.microsoft.com/office/powerpoint/2010/main" val="304556428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4E5C-F234-D795-9602-DC267F4689E8}"/>
              </a:ext>
            </a:extLst>
          </p:cNvPr>
          <p:cNvSpPr>
            <a:spLocks noGrp="1"/>
          </p:cNvSpPr>
          <p:nvPr>
            <p:ph type="title"/>
          </p:nvPr>
        </p:nvSpPr>
        <p:spPr>
          <a:xfrm>
            <a:off x="236970" y="320841"/>
            <a:ext cx="10515600" cy="689811"/>
          </a:xfrm>
        </p:spPr>
        <p:txBody>
          <a:bodyPr/>
          <a:lstStyle/>
          <a:p>
            <a:pPr algn="ctr"/>
            <a:r>
              <a:rPr lang="en-IN" b="1" dirty="0">
                <a:solidFill>
                  <a:srgbClr val="C00000"/>
                </a:solidFill>
              </a:rPr>
              <a:t>SQL - LIKE Operator</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37BF0C87-5DE3-E995-4985-26E9C9FC4662}"/>
              </a:ext>
            </a:extLst>
          </p:cNvPr>
          <p:cNvSpPr>
            <a:spLocks noGrp="1"/>
          </p:cNvSpPr>
          <p:nvPr>
            <p:ph idx="1"/>
          </p:nvPr>
        </p:nvSpPr>
        <p:spPr>
          <a:xfrm>
            <a:off x="609600" y="1187117"/>
            <a:ext cx="10972800" cy="4939050"/>
          </a:xfrm>
        </p:spPr>
        <p:txBody>
          <a:bodyPr/>
          <a:lstStyle/>
          <a:p>
            <a:pPr marL="342900" indent="-342900">
              <a:buFont typeface="Arial" panose="020B0604020202020204" pitchFamily="34" charset="0"/>
              <a:buChar char="•"/>
            </a:pPr>
            <a:r>
              <a:rPr lang="en-US" dirty="0"/>
              <a:t>The LIKE operator is used in a WHERE clause to search for a specified pattern in a column.</a:t>
            </a:r>
          </a:p>
          <a:p>
            <a:pPr marL="342900" indent="-342900">
              <a:buFont typeface="Arial" panose="020B0604020202020204" pitchFamily="34" charset="0"/>
              <a:buChar char="•"/>
            </a:pPr>
            <a:r>
              <a:rPr lang="en-US" dirty="0"/>
              <a:t>There are two wildcards often used in conjunction with the LIKE operator:</a:t>
            </a:r>
          </a:p>
          <a:p>
            <a:pPr marL="1104881" lvl="1" indent="-342900">
              <a:buFont typeface="Arial" panose="020B0604020202020204" pitchFamily="34" charset="0"/>
              <a:buChar char="•"/>
            </a:pPr>
            <a:r>
              <a:rPr lang="en-US" dirty="0"/>
              <a:t> The percent sign (%) represents zero, one, or multiple characters</a:t>
            </a:r>
          </a:p>
          <a:p>
            <a:pPr marL="1104881" lvl="1" indent="-342900">
              <a:buFont typeface="Arial" panose="020B0604020202020204" pitchFamily="34" charset="0"/>
              <a:buChar char="•"/>
            </a:pPr>
            <a:r>
              <a:rPr lang="en-US" dirty="0"/>
              <a:t> The underscore sign (_) represents one, single character</a:t>
            </a:r>
          </a:p>
          <a:p>
            <a:pPr marL="342900" indent="-342900">
              <a:buFont typeface="Arial" panose="020B0604020202020204" pitchFamily="34" charset="0"/>
              <a:buChar char="•"/>
            </a:pPr>
            <a:r>
              <a:rPr lang="en-US" b="1" dirty="0">
                <a:solidFill>
                  <a:srgbClr val="C00000"/>
                </a:solidFill>
              </a:rPr>
              <a:t>You can also combine any number of conditions using AND or OR operators.</a:t>
            </a:r>
          </a:p>
          <a:p>
            <a:pPr marL="342900" indent="-342900">
              <a:buFont typeface="Arial" panose="020B0604020202020204" pitchFamily="34" charset="0"/>
              <a:buChar char="•"/>
            </a:pPr>
            <a:r>
              <a:rPr lang="en-US" dirty="0">
                <a:solidFill>
                  <a:srgbClr val="C00000"/>
                </a:solidFill>
              </a:rPr>
              <a:t>Syntax-</a:t>
            </a:r>
          </a:p>
          <a:p>
            <a:pPr lvl="1" indent="0">
              <a:buNone/>
            </a:pPr>
            <a:r>
              <a:rPr lang="en-US" b="1" dirty="0">
                <a:solidFill>
                  <a:srgbClr val="0000CC"/>
                </a:solidFill>
              </a:rPr>
              <a:t>SELECT column1, column2, ...</a:t>
            </a:r>
          </a:p>
          <a:p>
            <a:pPr lvl="1" indent="0">
              <a:buNone/>
            </a:pPr>
            <a:r>
              <a:rPr lang="en-US" b="1" dirty="0">
                <a:solidFill>
                  <a:srgbClr val="0000CC"/>
                </a:solidFill>
              </a:rPr>
              <a:t>FROM table_name</a:t>
            </a:r>
          </a:p>
          <a:p>
            <a:pPr lvl="1" indent="0">
              <a:buNone/>
            </a:pPr>
            <a:r>
              <a:rPr lang="en-US" b="1" dirty="0">
                <a:solidFill>
                  <a:srgbClr val="0000CC"/>
                </a:solidFill>
              </a:rPr>
              <a:t>WHERE columnN LIKE pattern;</a:t>
            </a:r>
            <a:endParaRPr lang="en-IN" b="1" dirty="0">
              <a:solidFill>
                <a:srgbClr val="0000CC"/>
              </a:solidFill>
            </a:endParaRPr>
          </a:p>
        </p:txBody>
      </p:sp>
      <p:sp>
        <p:nvSpPr>
          <p:cNvPr id="4" name="Rectangle 3"/>
          <p:cNvSpPr/>
          <p:nvPr/>
        </p:nvSpPr>
        <p:spPr>
          <a:xfrm>
            <a:off x="6576392" y="4040761"/>
            <a:ext cx="4058478" cy="1015663"/>
          </a:xfrm>
          <a:prstGeom prst="rect">
            <a:avLst/>
          </a:prstGeom>
          <a:solidFill>
            <a:schemeClr val="accent6">
              <a:lumMod val="40000"/>
              <a:lumOff val="60000"/>
            </a:schemeClr>
          </a:solidFill>
        </p:spPr>
        <p:txBody>
          <a:bodyPr wrap="square">
            <a:spAutoFit/>
          </a:bodyPr>
          <a:lstStyle/>
          <a:p>
            <a:pPr marL="82550"/>
            <a:r>
              <a:rPr lang="en-US" altLang="en-US" sz="2000" dirty="0">
                <a:solidFill>
                  <a:srgbClr val="FF0000"/>
                </a:solidFill>
              </a:rPr>
              <a:t>SELECT</a:t>
            </a:r>
            <a:r>
              <a:rPr lang="en-US" altLang="en-US" sz="2000" dirty="0"/>
              <a:t> </a:t>
            </a:r>
            <a:r>
              <a:rPr lang="en-US" altLang="en-US" sz="2000" dirty="0" err="1" smtClean="0"/>
              <a:t>FNAME</a:t>
            </a:r>
            <a:r>
              <a:rPr lang="en-US" altLang="en-US" sz="2000" dirty="0"/>
              <a:t>, JOB, </a:t>
            </a:r>
            <a:r>
              <a:rPr lang="en-US" altLang="en-US" sz="2000" dirty="0" smtClean="0"/>
              <a:t>SALARY</a:t>
            </a:r>
            <a:endParaRPr lang="en-US" altLang="en-US" sz="2000" dirty="0"/>
          </a:p>
          <a:p>
            <a:pPr marL="82550"/>
            <a:r>
              <a:rPr lang="en-US" altLang="en-US" sz="2000" dirty="0">
                <a:solidFill>
                  <a:srgbClr val="FF0000"/>
                </a:solidFill>
              </a:rPr>
              <a:t>FROM</a:t>
            </a:r>
            <a:r>
              <a:rPr lang="en-US" altLang="en-US" sz="2000" dirty="0"/>
              <a:t>    </a:t>
            </a:r>
            <a:r>
              <a:rPr lang="en-US" altLang="en-US" sz="2000" dirty="0" smtClean="0"/>
              <a:t>EMPLOYEE</a:t>
            </a:r>
            <a:endParaRPr lang="en-US" altLang="en-US" sz="2000" dirty="0"/>
          </a:p>
          <a:p>
            <a:pPr marL="82550"/>
            <a:r>
              <a:rPr lang="en-US" altLang="en-US" sz="2000" dirty="0">
                <a:solidFill>
                  <a:srgbClr val="FF0000"/>
                </a:solidFill>
              </a:rPr>
              <a:t>WHERE</a:t>
            </a:r>
            <a:r>
              <a:rPr lang="en-US" altLang="en-US" sz="2000" dirty="0"/>
              <a:t> </a:t>
            </a:r>
            <a:r>
              <a:rPr lang="en-US" altLang="en-US" sz="2000" dirty="0" err="1" smtClean="0"/>
              <a:t>FNAME</a:t>
            </a:r>
            <a:r>
              <a:rPr lang="en-US" altLang="en-US" sz="2000" dirty="0" smtClean="0"/>
              <a:t> </a:t>
            </a:r>
            <a:r>
              <a:rPr lang="en-US" altLang="en-US" sz="2000" dirty="0">
                <a:solidFill>
                  <a:srgbClr val="FF0000"/>
                </a:solidFill>
              </a:rPr>
              <a:t>LIKE</a:t>
            </a:r>
            <a:r>
              <a:rPr lang="en-US" altLang="en-US" sz="2000" dirty="0"/>
              <a:t> 'M%';</a:t>
            </a:r>
          </a:p>
        </p:txBody>
      </p:sp>
      <p:sp>
        <p:nvSpPr>
          <p:cNvPr id="5" name="Rectangle 4"/>
          <p:cNvSpPr/>
          <p:nvPr/>
        </p:nvSpPr>
        <p:spPr>
          <a:xfrm>
            <a:off x="6435673" y="5202837"/>
            <a:ext cx="4825361" cy="1015663"/>
          </a:xfrm>
          <a:prstGeom prst="rect">
            <a:avLst/>
          </a:prstGeom>
          <a:solidFill>
            <a:schemeClr val="accent5">
              <a:lumMod val="20000"/>
              <a:lumOff val="80000"/>
            </a:schemeClr>
          </a:solidFill>
        </p:spPr>
        <p:txBody>
          <a:bodyPr wrap="square">
            <a:spAutoFit/>
          </a:bodyPr>
          <a:lstStyle/>
          <a:p>
            <a:pPr marL="82550"/>
            <a:r>
              <a:rPr lang="en-US" altLang="en-US" sz="2000" dirty="0">
                <a:solidFill>
                  <a:srgbClr val="FF0000"/>
                </a:solidFill>
              </a:rPr>
              <a:t>SELECT</a:t>
            </a:r>
            <a:r>
              <a:rPr lang="en-US" altLang="en-US" sz="2000" dirty="0"/>
              <a:t> </a:t>
            </a:r>
            <a:r>
              <a:rPr lang="en-US" altLang="en-US" sz="2000" dirty="0" err="1" smtClean="0"/>
              <a:t>FNAME</a:t>
            </a:r>
            <a:r>
              <a:rPr lang="en-US" altLang="en-US" sz="2000" dirty="0"/>
              <a:t>, JOB, </a:t>
            </a:r>
            <a:r>
              <a:rPr lang="en-US" altLang="en-US" sz="2000" dirty="0" err="1"/>
              <a:t>HIREDATE</a:t>
            </a:r>
            <a:endParaRPr lang="en-US" altLang="en-US" sz="2000" dirty="0"/>
          </a:p>
          <a:p>
            <a:pPr marL="82550"/>
            <a:r>
              <a:rPr lang="en-US" altLang="en-US" sz="2000" dirty="0">
                <a:solidFill>
                  <a:srgbClr val="FF0000"/>
                </a:solidFill>
              </a:rPr>
              <a:t>FROM</a:t>
            </a:r>
            <a:r>
              <a:rPr lang="en-US" altLang="en-US" sz="2000" dirty="0"/>
              <a:t> </a:t>
            </a:r>
            <a:r>
              <a:rPr lang="en-US" altLang="en-US" sz="2000" dirty="0" smtClean="0"/>
              <a:t>	   EMPLOYEE</a:t>
            </a:r>
            <a:endParaRPr lang="en-US" altLang="en-US" sz="2000" dirty="0"/>
          </a:p>
          <a:p>
            <a:pPr marL="82550"/>
            <a:r>
              <a:rPr lang="en-US" altLang="en-US" sz="2000" dirty="0">
                <a:solidFill>
                  <a:srgbClr val="FF0000"/>
                </a:solidFill>
              </a:rPr>
              <a:t>WHERE</a:t>
            </a:r>
            <a:r>
              <a:rPr lang="en-US" altLang="en-US" sz="2000" dirty="0"/>
              <a:t> </a:t>
            </a:r>
            <a:r>
              <a:rPr lang="en-US" altLang="en-US" sz="2000" dirty="0" err="1"/>
              <a:t>HIREDATE</a:t>
            </a:r>
            <a:r>
              <a:rPr lang="en-US" altLang="en-US" sz="2000" dirty="0"/>
              <a:t> </a:t>
            </a:r>
            <a:r>
              <a:rPr lang="en-US" altLang="en-US" sz="2000" dirty="0">
                <a:solidFill>
                  <a:srgbClr val="FF0000"/>
                </a:solidFill>
              </a:rPr>
              <a:t>LIKE</a:t>
            </a:r>
            <a:r>
              <a:rPr lang="en-US" altLang="en-US" sz="2000" dirty="0"/>
              <a:t> '__-FEB-81';</a:t>
            </a:r>
          </a:p>
        </p:txBody>
      </p:sp>
    </p:spTree>
    <p:extLst>
      <p:ext uri="{BB962C8B-B14F-4D97-AF65-F5344CB8AC3E}">
        <p14:creationId xmlns:p14="http://schemas.microsoft.com/office/powerpoint/2010/main" val="1275541143"/>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BB40-4EC8-D0A5-1524-130F7D6B261F}"/>
              </a:ext>
            </a:extLst>
          </p:cNvPr>
          <p:cNvSpPr>
            <a:spLocks noGrp="1"/>
          </p:cNvSpPr>
          <p:nvPr>
            <p:ph type="title"/>
          </p:nvPr>
        </p:nvSpPr>
        <p:spPr>
          <a:xfrm>
            <a:off x="188844" y="352927"/>
            <a:ext cx="10515600" cy="545432"/>
          </a:xfrm>
        </p:spPr>
        <p:txBody>
          <a:bodyPr/>
          <a:lstStyle/>
          <a:p>
            <a:r>
              <a:rPr lang="en-US" b="1" dirty="0">
                <a:solidFill>
                  <a:srgbClr val="C00000"/>
                </a:solidFill>
              </a:rPr>
              <a:t>Examples :LIKE operators with '%' and '_' wildcards:</a:t>
            </a:r>
            <a:br>
              <a:rPr lang="en-US" b="1" dirty="0">
                <a:solidFill>
                  <a:srgbClr val="C00000"/>
                </a:solidFill>
              </a:rPr>
            </a:br>
            <a:r>
              <a:rPr lang="en-US" b="1" dirty="0">
                <a:solidFill>
                  <a:srgbClr val="C00000"/>
                </a:solidFill>
              </a:rPr>
              <a:t/>
            </a:r>
            <a:br>
              <a:rPr lang="en-US" b="1" dirty="0">
                <a:solidFill>
                  <a:srgbClr val="C00000"/>
                </a:solidFill>
              </a:rPr>
            </a:br>
            <a:endParaRPr lang="en-IN" b="1" dirty="0">
              <a:solidFill>
                <a:srgbClr val="C00000"/>
              </a:solidFill>
            </a:endParaRPr>
          </a:p>
        </p:txBody>
      </p:sp>
      <p:graphicFrame>
        <p:nvGraphicFramePr>
          <p:cNvPr id="5" name="Table 5">
            <a:extLst>
              <a:ext uri="{FF2B5EF4-FFF2-40B4-BE49-F238E27FC236}">
                <a16:creationId xmlns:a16="http://schemas.microsoft.com/office/drawing/2014/main" id="{AEA6EF09-7ACE-2747-E0F1-8A6CF14EB2FE}"/>
              </a:ext>
            </a:extLst>
          </p:cNvPr>
          <p:cNvGraphicFramePr>
            <a:graphicFrameLocks noGrp="1"/>
          </p:cNvGraphicFramePr>
          <p:nvPr>
            <p:ph idx="1"/>
            <p:extLst>
              <p:ext uri="{D42A27DB-BD31-4B8C-83A1-F6EECF244321}">
                <p14:modId xmlns:p14="http://schemas.microsoft.com/office/powerpoint/2010/main" val="2980843696"/>
              </p:ext>
            </p:extLst>
          </p:nvPr>
        </p:nvGraphicFramePr>
        <p:xfrm>
          <a:off x="433136" y="1058779"/>
          <a:ext cx="10529725" cy="4905708"/>
        </p:xfrm>
        <a:graphic>
          <a:graphicData uri="http://schemas.openxmlformats.org/drawingml/2006/table">
            <a:tbl>
              <a:tblPr firstRow="1" bandRow="1">
                <a:tableStyleId>{69CF1AB2-1976-4502-BF36-3FF5EA218861}</a:tableStyleId>
              </a:tblPr>
              <a:tblGrid>
                <a:gridCol w="4207485">
                  <a:extLst>
                    <a:ext uri="{9D8B030D-6E8A-4147-A177-3AD203B41FA5}">
                      <a16:colId xmlns:a16="http://schemas.microsoft.com/office/drawing/2014/main" val="2832138831"/>
                    </a:ext>
                  </a:extLst>
                </a:gridCol>
                <a:gridCol w="6322240">
                  <a:extLst>
                    <a:ext uri="{9D8B030D-6E8A-4147-A177-3AD203B41FA5}">
                      <a16:colId xmlns:a16="http://schemas.microsoft.com/office/drawing/2014/main" val="798454275"/>
                    </a:ext>
                  </a:extLst>
                </a:gridCol>
              </a:tblGrid>
              <a:tr h="580343">
                <a:tc>
                  <a:txBody>
                    <a:bodyPr/>
                    <a:lstStyle/>
                    <a:p>
                      <a:pPr algn="l" fontAlgn="t"/>
                      <a:r>
                        <a:rPr lang="en-IN" dirty="0">
                          <a:effectLst/>
                        </a:rPr>
                        <a:t>LIKE Operator</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Description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617434"/>
                  </a:ext>
                </a:extLst>
              </a:tr>
              <a:tr h="580343">
                <a:tc>
                  <a:txBody>
                    <a:bodyPr/>
                    <a:lstStyle/>
                    <a:p>
                      <a:pPr algn="l" fontAlgn="t"/>
                      <a:r>
                        <a:rPr lang="en-IN" dirty="0">
                          <a:effectLst/>
                        </a:rPr>
                        <a:t>WHERE </a:t>
                      </a:r>
                      <a:r>
                        <a:rPr lang="en-IN" dirty="0" err="1">
                          <a:effectLst/>
                        </a:rPr>
                        <a:t>CustomerName</a:t>
                      </a:r>
                      <a:r>
                        <a:rPr lang="en-IN" dirty="0">
                          <a:effectLst/>
                        </a:rPr>
                        <a:t> LIKE 'a%'</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effectLst/>
                        </a:rPr>
                        <a:t>Finds any values that start with "a"</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0846237"/>
                  </a:ext>
                </a:extLst>
              </a:tr>
              <a:tr h="580343">
                <a:tc>
                  <a:txBody>
                    <a:bodyPr/>
                    <a:lstStyle/>
                    <a:p>
                      <a:pPr algn="l" fontAlgn="t"/>
                      <a:r>
                        <a:rPr lang="en-IN" dirty="0">
                          <a:effectLst/>
                        </a:rPr>
                        <a:t>WHERE </a:t>
                      </a:r>
                      <a:r>
                        <a:rPr lang="en-IN" dirty="0" err="1">
                          <a:effectLst/>
                        </a:rPr>
                        <a:t>CustomerName</a:t>
                      </a:r>
                      <a:r>
                        <a:rPr lang="en-IN" dirty="0">
                          <a:effectLst/>
                        </a:rPr>
                        <a:t> LIKE '%a'</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effectLst/>
                        </a:rPr>
                        <a:t>Finds any values that end with "a"</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4617470"/>
                  </a:ext>
                </a:extLst>
              </a:tr>
              <a:tr h="580343">
                <a:tc>
                  <a:txBody>
                    <a:bodyPr/>
                    <a:lstStyle/>
                    <a:p>
                      <a:pPr algn="l" fontAlgn="t"/>
                      <a:r>
                        <a:rPr lang="en-IN">
                          <a:effectLst/>
                        </a:rPr>
                        <a:t>WHERE CustomerName LIKE '%or%'</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effectLst/>
                        </a:rPr>
                        <a:t>Finds any values that have "or" in any position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146022"/>
                  </a:ext>
                </a:extLst>
              </a:tr>
              <a:tr h="580343">
                <a:tc>
                  <a:txBody>
                    <a:bodyPr/>
                    <a:lstStyle/>
                    <a:p>
                      <a:pPr algn="l" fontAlgn="t"/>
                      <a:r>
                        <a:rPr lang="en-IN">
                          <a:effectLst/>
                        </a:rPr>
                        <a:t>WHERE CustomerName LIKE '_r%'</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effectLst/>
                        </a:rPr>
                        <a:t>Finds any values that have "r" in the second position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4472884"/>
                  </a:ext>
                </a:extLst>
              </a:tr>
              <a:tr h="691019">
                <a:tc>
                  <a:txBody>
                    <a:bodyPr/>
                    <a:lstStyle/>
                    <a:p>
                      <a:pPr algn="l" fontAlgn="t"/>
                      <a:r>
                        <a:rPr lang="en-IN">
                          <a:effectLst/>
                        </a:rPr>
                        <a:t>WHERE CustomerName LIKE 'a_%'</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effectLst/>
                        </a:rPr>
                        <a:t>Finds any values that start with "a" and are at least 2 characters in length</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5730280"/>
                  </a:ext>
                </a:extLst>
              </a:tr>
              <a:tr h="732631">
                <a:tc>
                  <a:txBody>
                    <a:bodyPr/>
                    <a:lstStyle/>
                    <a:p>
                      <a:pPr algn="l" fontAlgn="t"/>
                      <a:r>
                        <a:rPr lang="en-IN">
                          <a:effectLst/>
                        </a:rPr>
                        <a:t>WHERE CustomerName LIKE 'a__%'</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effectLst/>
                        </a:rPr>
                        <a:t>Finds any values that start with "a" and are at least 3 characters in length</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4643054"/>
                  </a:ext>
                </a:extLst>
              </a:tr>
              <a:tr h="580343">
                <a:tc>
                  <a:txBody>
                    <a:bodyPr/>
                    <a:lstStyle/>
                    <a:p>
                      <a:pPr algn="l" fontAlgn="t"/>
                      <a:r>
                        <a:rPr lang="en-US" dirty="0">
                          <a:effectLst/>
                        </a:rPr>
                        <a:t>WHERE ContactName LIKE 'a%o'</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effectLst/>
                        </a:rPr>
                        <a:t>Finds any values that start with "a" and ends with "o"</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785325"/>
                  </a:ext>
                </a:extLst>
              </a:tr>
            </a:tbl>
          </a:graphicData>
        </a:graphic>
      </p:graphicFrame>
    </p:spTree>
    <p:extLst>
      <p:ext uri="{BB962C8B-B14F-4D97-AF65-F5344CB8AC3E}">
        <p14:creationId xmlns:p14="http://schemas.microsoft.com/office/powerpoint/2010/main" val="3677722816"/>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6A4C-7CF1-E4D7-66B2-04F85532E3FF}"/>
              </a:ext>
            </a:extLst>
          </p:cNvPr>
          <p:cNvSpPr>
            <a:spLocks noGrp="1"/>
          </p:cNvSpPr>
          <p:nvPr>
            <p:ph type="title"/>
          </p:nvPr>
        </p:nvSpPr>
        <p:spPr>
          <a:xfrm>
            <a:off x="188844" y="136525"/>
            <a:ext cx="10515600" cy="693034"/>
          </a:xfrm>
        </p:spPr>
        <p:txBody>
          <a:bodyPr/>
          <a:lstStyle/>
          <a:p>
            <a:pPr algn="ctr"/>
            <a:r>
              <a:rPr lang="en-IN" b="1" dirty="0">
                <a:solidFill>
                  <a:srgbClr val="C00000"/>
                </a:solidFill>
              </a:rPr>
              <a:t>Practice Exercise #1.1: (create)</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11F2EE23-48C3-F489-CDC9-416E422F574F}"/>
              </a:ext>
            </a:extLst>
          </p:cNvPr>
          <p:cNvSpPr>
            <a:spLocks noGrp="1"/>
          </p:cNvSpPr>
          <p:nvPr>
            <p:ph idx="1"/>
          </p:nvPr>
        </p:nvSpPr>
        <p:spPr>
          <a:xfrm>
            <a:off x="1021580" y="1046375"/>
            <a:ext cx="9166030" cy="5448693"/>
          </a:xfrm>
        </p:spPr>
        <p:txBody>
          <a:bodyPr/>
          <a:lstStyle/>
          <a:p>
            <a:pPr indent="0"/>
            <a:r>
              <a:rPr lang="en-US" dirty="0"/>
              <a:t>Q1: Create the table </a:t>
            </a:r>
            <a:r>
              <a:rPr lang="en-US" b="1" dirty="0"/>
              <a:t>suppliers</a:t>
            </a:r>
            <a:r>
              <a:rPr lang="en-US" dirty="0"/>
              <a:t> that contains four columns: </a:t>
            </a:r>
            <a:r>
              <a:rPr lang="en-US" dirty="0" smtClean="0"/>
              <a:t>     </a:t>
            </a:r>
            <a:r>
              <a:rPr lang="en-US" dirty="0" err="1" smtClean="0"/>
              <a:t>supplier_id</a:t>
            </a:r>
            <a:r>
              <a:rPr lang="en-US" dirty="0"/>
              <a:t>, supplier_name, city, state and supplier_id is primary </a:t>
            </a:r>
            <a:r>
              <a:rPr lang="en-US" dirty="0" smtClean="0"/>
              <a:t>key.</a:t>
            </a:r>
            <a:endParaRPr lang="en-US" dirty="0"/>
          </a:p>
          <a:p>
            <a:pPr indent="0"/>
            <a:endParaRPr lang="en-US" dirty="0"/>
          </a:p>
          <a:p>
            <a:pPr indent="0"/>
            <a:r>
              <a:rPr lang="en-US" dirty="0">
                <a:solidFill>
                  <a:srgbClr val="FF0000"/>
                </a:solidFill>
              </a:rPr>
              <a:t>Solution:</a:t>
            </a:r>
          </a:p>
          <a:p>
            <a:pPr lvl="1" indent="0">
              <a:buNone/>
            </a:pPr>
            <a:r>
              <a:rPr lang="en-US" dirty="0">
                <a:solidFill>
                  <a:srgbClr val="0000CC"/>
                </a:solidFill>
              </a:rPr>
              <a:t>CREATE TABLE suppliers</a:t>
            </a:r>
          </a:p>
          <a:p>
            <a:pPr lvl="1" indent="0">
              <a:buNone/>
            </a:pPr>
            <a:r>
              <a:rPr lang="en-US" dirty="0">
                <a:solidFill>
                  <a:srgbClr val="0000CC"/>
                </a:solidFill>
              </a:rPr>
              <a:t>( supplier_id int NOT NULL,</a:t>
            </a:r>
          </a:p>
          <a:p>
            <a:pPr lvl="1" indent="0">
              <a:buNone/>
            </a:pPr>
            <a:r>
              <a:rPr lang="en-US" dirty="0">
                <a:solidFill>
                  <a:srgbClr val="0000CC"/>
                </a:solidFill>
              </a:rPr>
              <a:t>  supplier_name char(50) NOT NULL,</a:t>
            </a:r>
          </a:p>
          <a:p>
            <a:pPr lvl="1" indent="0">
              <a:buNone/>
            </a:pPr>
            <a:r>
              <a:rPr lang="en-US" dirty="0">
                <a:solidFill>
                  <a:srgbClr val="0000CC"/>
                </a:solidFill>
              </a:rPr>
              <a:t>  city char(50),</a:t>
            </a:r>
          </a:p>
          <a:p>
            <a:pPr lvl="1" indent="0">
              <a:buNone/>
            </a:pPr>
            <a:r>
              <a:rPr lang="en-US" dirty="0">
                <a:solidFill>
                  <a:srgbClr val="0000CC"/>
                </a:solidFill>
              </a:rPr>
              <a:t>  state char(25),</a:t>
            </a:r>
          </a:p>
          <a:p>
            <a:pPr lvl="1" indent="0">
              <a:buNone/>
            </a:pPr>
            <a:r>
              <a:rPr lang="en-US" dirty="0">
                <a:solidFill>
                  <a:srgbClr val="0000CC"/>
                </a:solidFill>
              </a:rPr>
              <a:t>  CONSTRAINT </a:t>
            </a:r>
            <a:r>
              <a:rPr lang="en-US" dirty="0" err="1">
                <a:solidFill>
                  <a:srgbClr val="0000CC"/>
                </a:solidFill>
              </a:rPr>
              <a:t>suppliers_pk</a:t>
            </a:r>
            <a:r>
              <a:rPr lang="en-US" dirty="0">
                <a:solidFill>
                  <a:srgbClr val="0000CC"/>
                </a:solidFill>
              </a:rPr>
              <a:t> PRIMARY KEY (supplier_id)</a:t>
            </a:r>
          </a:p>
          <a:p>
            <a:pPr lvl="1" indent="0">
              <a:buNone/>
            </a:pPr>
            <a:r>
              <a:rPr lang="en-US" dirty="0">
                <a:solidFill>
                  <a:srgbClr val="0000CC"/>
                </a:solidFill>
              </a:rPr>
              <a:t>);</a:t>
            </a:r>
          </a:p>
          <a:p>
            <a:pPr marL="342900" indent="-342900">
              <a:buFont typeface="Arial" panose="020B0604020202020204" pitchFamily="34" charset="0"/>
              <a:buChar char="•"/>
            </a:pPr>
            <a:endParaRPr lang="en-US" dirty="0"/>
          </a:p>
          <a:p>
            <a:endParaRPr lang="en-US" dirty="0"/>
          </a:p>
          <a:p>
            <a:endParaRPr lang="en-IN" dirty="0"/>
          </a:p>
        </p:txBody>
      </p:sp>
    </p:spTree>
    <p:extLst>
      <p:ext uri="{BB962C8B-B14F-4D97-AF65-F5344CB8AC3E}">
        <p14:creationId xmlns:p14="http://schemas.microsoft.com/office/powerpoint/2010/main" val="1376253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442E-BAFF-6AB8-96CB-2F845C8D6169}"/>
              </a:ext>
            </a:extLst>
          </p:cNvPr>
          <p:cNvSpPr>
            <a:spLocks noGrp="1"/>
          </p:cNvSpPr>
          <p:nvPr>
            <p:ph type="title"/>
          </p:nvPr>
        </p:nvSpPr>
        <p:spPr>
          <a:xfrm>
            <a:off x="188844" y="176462"/>
            <a:ext cx="10515600" cy="802106"/>
          </a:xfrm>
        </p:spPr>
        <p:txBody>
          <a:bodyPr/>
          <a:lstStyle/>
          <a:p>
            <a:pPr algn="ctr"/>
            <a:r>
              <a:rPr lang="en-US" b="1" dirty="0">
                <a:solidFill>
                  <a:srgbClr val="C00000"/>
                </a:solidFill>
              </a:rPr>
              <a:t>Structured Query </a:t>
            </a:r>
            <a:r>
              <a:rPr lang="en-US" b="1" dirty="0" err="1">
                <a:solidFill>
                  <a:srgbClr val="C00000"/>
                </a:solidFill>
              </a:rPr>
              <a:t>Langauage</a:t>
            </a:r>
            <a:r>
              <a:rPr lang="en-US" b="1" dirty="0">
                <a:solidFill>
                  <a:srgbClr val="C00000"/>
                </a:solidFill>
              </a:rPr>
              <a:t> (SQL)</a:t>
            </a:r>
            <a:endParaRPr lang="en-IN" b="1" dirty="0">
              <a:solidFill>
                <a:srgbClr val="C00000"/>
              </a:solidFill>
            </a:endParaRPr>
          </a:p>
        </p:txBody>
      </p:sp>
      <p:sp>
        <p:nvSpPr>
          <p:cNvPr id="3" name="Content Placeholder 2">
            <a:extLst>
              <a:ext uri="{FF2B5EF4-FFF2-40B4-BE49-F238E27FC236}">
                <a16:creationId xmlns:a16="http://schemas.microsoft.com/office/drawing/2014/main" id="{F5B71AF8-68F1-F137-0B54-6862035BF967}"/>
              </a:ext>
            </a:extLst>
          </p:cNvPr>
          <p:cNvSpPr>
            <a:spLocks noGrp="1"/>
          </p:cNvSpPr>
          <p:nvPr>
            <p:ph idx="1"/>
          </p:nvPr>
        </p:nvSpPr>
        <p:spPr>
          <a:xfrm>
            <a:off x="609600" y="1600203"/>
            <a:ext cx="9727096" cy="4525963"/>
          </a:xfrm>
        </p:spPr>
        <p:txBody>
          <a:bodyPr/>
          <a:lstStyle/>
          <a:p>
            <a:pPr marL="342900" indent="-342900">
              <a:buFont typeface="Arial" panose="020B0604020202020204" pitchFamily="34" charset="0"/>
              <a:buChar char="•"/>
            </a:pPr>
            <a:r>
              <a:rPr lang="en-US" dirty="0"/>
              <a:t>SQL is a language used for interacting with Relational Database management Systems(RDBMS)</a:t>
            </a:r>
          </a:p>
          <a:p>
            <a:pPr marL="342900" indent="-342900">
              <a:buFont typeface="Arial" panose="020B0604020202020204" pitchFamily="34" charset="0"/>
              <a:buChar char="•"/>
            </a:pPr>
            <a:r>
              <a:rPr lang="en-US" dirty="0"/>
              <a:t>You can use SQL to get the RDBMS to do things for you</a:t>
            </a:r>
          </a:p>
          <a:p>
            <a:pPr marL="1104881" lvl="1" indent="-342900">
              <a:buFont typeface="Arial" panose="020B0604020202020204" pitchFamily="34" charset="0"/>
              <a:buChar char="•"/>
            </a:pPr>
            <a:r>
              <a:rPr lang="en-US" dirty="0"/>
              <a:t>Create, retrieve, update and delete data</a:t>
            </a:r>
          </a:p>
          <a:p>
            <a:pPr marL="1104881" lvl="1" indent="-342900">
              <a:buFont typeface="Arial" panose="020B0604020202020204" pitchFamily="34" charset="0"/>
              <a:buChar char="•"/>
            </a:pPr>
            <a:r>
              <a:rPr lang="en-US" dirty="0"/>
              <a:t>Create and manage databases</a:t>
            </a:r>
          </a:p>
          <a:p>
            <a:pPr marL="1104881" lvl="1" indent="-342900">
              <a:buFont typeface="Arial" panose="020B0604020202020204" pitchFamily="34" charset="0"/>
              <a:buChar char="•"/>
            </a:pPr>
            <a:r>
              <a:rPr lang="en-US" dirty="0"/>
              <a:t>Design and create database tables</a:t>
            </a:r>
          </a:p>
          <a:p>
            <a:pPr marL="1104881" lvl="1" indent="-342900">
              <a:buFont typeface="Arial" panose="020B0604020202020204" pitchFamily="34" charset="0"/>
              <a:buChar char="•"/>
            </a:pPr>
            <a:r>
              <a:rPr lang="en-US" dirty="0"/>
              <a:t>Perform administration tasks (Security, user management, import/export, </a:t>
            </a:r>
            <a:r>
              <a:rPr lang="en-US" dirty="0" err="1"/>
              <a:t>etc</a:t>
            </a:r>
            <a:r>
              <a:rPr lang="en-US" dirty="0"/>
              <a:t>)</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202552692"/>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471E-8456-FCD7-0916-B25F8DCBCA82}"/>
              </a:ext>
            </a:extLst>
          </p:cNvPr>
          <p:cNvSpPr>
            <a:spLocks noGrp="1"/>
          </p:cNvSpPr>
          <p:nvPr>
            <p:ph type="title"/>
          </p:nvPr>
        </p:nvSpPr>
        <p:spPr>
          <a:xfrm>
            <a:off x="188844" y="301214"/>
            <a:ext cx="10515600" cy="623261"/>
          </a:xfrm>
        </p:spPr>
        <p:txBody>
          <a:bodyPr/>
          <a:lstStyle/>
          <a:p>
            <a:pPr algn="ctr"/>
            <a:r>
              <a:rPr lang="en-IN" b="1" dirty="0">
                <a:solidFill>
                  <a:srgbClr val="C00000"/>
                </a:solidFill>
              </a:rPr>
              <a:t>Practice Exercise #1.2 (insert)</a:t>
            </a:r>
            <a:br>
              <a:rPr lang="en-IN" b="1" dirty="0">
                <a:solidFill>
                  <a:srgbClr val="C00000"/>
                </a:solidFill>
              </a:rPr>
            </a:br>
            <a:endParaRPr lang="en-IN" b="1" dirty="0"/>
          </a:p>
        </p:txBody>
      </p:sp>
      <p:sp>
        <p:nvSpPr>
          <p:cNvPr id="3" name="Content Placeholder 2">
            <a:extLst>
              <a:ext uri="{FF2B5EF4-FFF2-40B4-BE49-F238E27FC236}">
                <a16:creationId xmlns:a16="http://schemas.microsoft.com/office/drawing/2014/main" id="{60DF37B4-F0BC-309F-3153-5F17B08B1B20}"/>
              </a:ext>
            </a:extLst>
          </p:cNvPr>
          <p:cNvSpPr>
            <a:spLocks noGrp="1"/>
          </p:cNvSpPr>
          <p:nvPr>
            <p:ph idx="1"/>
          </p:nvPr>
        </p:nvSpPr>
        <p:spPr>
          <a:xfrm>
            <a:off x="386499" y="924475"/>
            <a:ext cx="10317945" cy="5632311"/>
          </a:xfrm>
        </p:spPr>
        <p:txBody>
          <a:bodyPr/>
          <a:lstStyle/>
          <a:p>
            <a:pPr marL="342900" indent="-342900"/>
            <a:r>
              <a:rPr lang="en-US" dirty="0"/>
              <a:t>Q2:  Insert some records in the table suppliers that contains four columns: supplier_id, supplier_name, city, state and supplier_id is primary key</a:t>
            </a:r>
          </a:p>
          <a:p>
            <a:pPr marL="342900" indent="-342900">
              <a:spcBef>
                <a:spcPts val="600"/>
              </a:spcBef>
            </a:pPr>
            <a:r>
              <a:rPr lang="en-US" dirty="0">
                <a:solidFill>
                  <a:srgbClr val="FF0000"/>
                </a:solidFill>
              </a:rPr>
              <a:t>Solution:</a:t>
            </a:r>
          </a:p>
          <a:p>
            <a:pPr lvl="1" indent="0">
              <a:spcBef>
                <a:spcPts val="0"/>
              </a:spcBef>
              <a:buNone/>
            </a:pPr>
            <a:r>
              <a:rPr lang="en-US" sz="2400" dirty="0">
                <a:solidFill>
                  <a:srgbClr val="0000CC"/>
                </a:solidFill>
              </a:rPr>
              <a:t>INSERT INTO suppliers     (supplier_id, supplier_name, city, state)</a:t>
            </a:r>
          </a:p>
          <a:p>
            <a:pPr lvl="1" indent="0">
              <a:spcBef>
                <a:spcPts val="0"/>
              </a:spcBef>
              <a:buNone/>
            </a:pPr>
            <a:r>
              <a:rPr lang="en-US" sz="2400" dirty="0">
                <a:solidFill>
                  <a:srgbClr val="0000CC"/>
                </a:solidFill>
              </a:rPr>
              <a:t>VALUES   (100, 'Microsoft', 'Redmond', 'Washington’),</a:t>
            </a:r>
          </a:p>
          <a:p>
            <a:pPr>
              <a:spcBef>
                <a:spcPts val="0"/>
              </a:spcBef>
            </a:pPr>
            <a:r>
              <a:rPr lang="en-IN" dirty="0">
                <a:solidFill>
                  <a:srgbClr val="0000CC"/>
                </a:solidFill>
              </a:rPr>
              <a:t>		(200, 'Google', 'Mountain View', 'California’),</a:t>
            </a:r>
          </a:p>
          <a:p>
            <a:pPr>
              <a:spcBef>
                <a:spcPts val="0"/>
              </a:spcBef>
            </a:pPr>
            <a:r>
              <a:rPr lang="en-IN" dirty="0">
                <a:solidFill>
                  <a:srgbClr val="0000CC"/>
                </a:solidFill>
              </a:rPr>
              <a:t>		(300, 'Oracle', 'Redwood City', 'California’),</a:t>
            </a:r>
          </a:p>
          <a:p>
            <a:pPr>
              <a:spcBef>
                <a:spcPts val="0"/>
              </a:spcBef>
            </a:pPr>
            <a:r>
              <a:rPr lang="en-IN" dirty="0">
                <a:solidFill>
                  <a:srgbClr val="0000CC"/>
                </a:solidFill>
              </a:rPr>
              <a:t>		(400, 'Kimberly-Clark', 'Irving', 'Texas’),</a:t>
            </a:r>
          </a:p>
          <a:p>
            <a:pPr>
              <a:spcBef>
                <a:spcPts val="0"/>
              </a:spcBef>
            </a:pPr>
            <a:r>
              <a:rPr lang="en-IN" dirty="0">
                <a:solidFill>
                  <a:srgbClr val="0000CC"/>
                </a:solidFill>
              </a:rPr>
              <a:t>		(500, 'Tyson Foods', 'Springdale', 'Arkansas’),</a:t>
            </a:r>
          </a:p>
          <a:p>
            <a:pPr>
              <a:spcBef>
                <a:spcPts val="0"/>
              </a:spcBef>
            </a:pPr>
            <a:r>
              <a:rPr lang="en-IN" dirty="0">
                <a:solidFill>
                  <a:srgbClr val="0000CC"/>
                </a:solidFill>
                <a:latin typeface="Calibri" panose="020F0502020204030204" pitchFamily="34" charset="0"/>
                <a:cs typeface="Calibri" panose="020F0502020204030204" pitchFamily="34" charset="0"/>
              </a:rPr>
              <a:t>		(600, 'SC Johnson', 'Racine', 'Wisconsin’),</a:t>
            </a:r>
          </a:p>
          <a:p>
            <a:pPr>
              <a:spcBef>
                <a:spcPts val="0"/>
              </a:spcBef>
            </a:pPr>
            <a:r>
              <a:rPr lang="en-IN" dirty="0">
                <a:solidFill>
                  <a:srgbClr val="0000CC"/>
                </a:solidFill>
                <a:latin typeface="Calibri" panose="020F0502020204030204" pitchFamily="34" charset="0"/>
                <a:cs typeface="Calibri" panose="020F0502020204030204" pitchFamily="34" charset="0"/>
              </a:rPr>
              <a:t>		(700, 'Dole Food Company', 'Westlake Village', 'California’),</a:t>
            </a:r>
          </a:p>
          <a:p>
            <a:pPr>
              <a:spcBef>
                <a:spcPts val="0"/>
              </a:spcBef>
            </a:pPr>
            <a:r>
              <a:rPr lang="en-IN" dirty="0">
                <a:solidFill>
                  <a:srgbClr val="0000CC"/>
                </a:solidFill>
                <a:latin typeface="Calibri" panose="020F0502020204030204" pitchFamily="34" charset="0"/>
                <a:cs typeface="Calibri" panose="020F0502020204030204" pitchFamily="34" charset="0"/>
              </a:rPr>
              <a:t>		(800, 'Flowers Foods', 'Thomasville', 'Georgia’),</a:t>
            </a:r>
          </a:p>
          <a:p>
            <a:pPr>
              <a:spcBef>
                <a:spcPts val="0"/>
              </a:spcBef>
            </a:pPr>
            <a:r>
              <a:rPr lang="en-IN" dirty="0">
                <a:solidFill>
                  <a:srgbClr val="0000CC"/>
                </a:solidFill>
                <a:latin typeface="Calibri" panose="020F0502020204030204" pitchFamily="34" charset="0"/>
                <a:cs typeface="Calibri" panose="020F0502020204030204" pitchFamily="34" charset="0"/>
              </a:rPr>
              <a:t>		(900, 'Electronic Arts', 'Redwood City', 'California');</a:t>
            </a:r>
          </a:p>
          <a:p>
            <a:pPr>
              <a:spcBef>
                <a:spcPts val="0"/>
              </a:spcBef>
            </a:pPr>
            <a:endParaRPr lang="en-IN" dirty="0">
              <a:solidFill>
                <a:srgbClr val="FF0000"/>
              </a:solidFill>
            </a:endParaRPr>
          </a:p>
        </p:txBody>
      </p:sp>
    </p:spTree>
    <p:extLst>
      <p:ext uri="{BB962C8B-B14F-4D97-AF65-F5344CB8AC3E}">
        <p14:creationId xmlns:p14="http://schemas.microsoft.com/office/powerpoint/2010/main" val="11872690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anim calcmode="lin" valueType="num">
                                      <p:cBhvr>
                                        <p:cTn id="5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B4AA-6A5D-9339-03F1-6A9F9C7C57F8}"/>
              </a:ext>
            </a:extLst>
          </p:cNvPr>
          <p:cNvSpPr>
            <a:spLocks noGrp="1"/>
          </p:cNvSpPr>
          <p:nvPr>
            <p:ph type="title"/>
          </p:nvPr>
        </p:nvSpPr>
        <p:spPr>
          <a:xfrm>
            <a:off x="188844" y="226243"/>
            <a:ext cx="10515600" cy="678730"/>
          </a:xfrm>
        </p:spPr>
        <p:txBody>
          <a:bodyPr/>
          <a:lstStyle/>
          <a:p>
            <a:pPr algn="ctr"/>
            <a:r>
              <a:rPr lang="en-US" b="1" dirty="0">
                <a:solidFill>
                  <a:srgbClr val="C00000"/>
                </a:solidFill>
              </a:rPr>
              <a:t>Practice Exercise #1.3: (select)</a:t>
            </a:r>
            <a:br>
              <a:rPr lang="en-US"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FD0B879B-ECDF-28C3-39CF-0A3B9D7F634B}"/>
              </a:ext>
            </a:extLst>
          </p:cNvPr>
          <p:cNvSpPr>
            <a:spLocks noGrp="1"/>
          </p:cNvSpPr>
          <p:nvPr>
            <p:ph idx="1"/>
          </p:nvPr>
        </p:nvSpPr>
        <p:spPr>
          <a:xfrm>
            <a:off x="609600" y="904973"/>
            <a:ext cx="10972800" cy="5221193"/>
          </a:xfrm>
        </p:spPr>
        <p:txBody>
          <a:bodyPr/>
          <a:lstStyle/>
          <a:p>
            <a:pPr indent="0"/>
            <a:r>
              <a:rPr lang="en-US" dirty="0"/>
              <a:t>Q3: Based on the supplier table, select the unique city values that reside in the state of California and </a:t>
            </a:r>
            <a:r>
              <a:rPr lang="en-US" dirty="0" smtClean="0"/>
              <a:t>show </a:t>
            </a:r>
            <a:r>
              <a:rPr lang="en-US" dirty="0"/>
              <a:t>the results in descending order by city:</a:t>
            </a:r>
          </a:p>
          <a:p>
            <a:pPr marL="342900" indent="-342900">
              <a:buFont typeface="Arial" panose="020B0604020202020204" pitchFamily="34" charset="0"/>
              <a:buChar char="•"/>
            </a:pPr>
            <a:r>
              <a:rPr lang="en-US" dirty="0">
                <a:solidFill>
                  <a:srgbClr val="FF0000"/>
                </a:solidFill>
              </a:rPr>
              <a:t>Solution:</a:t>
            </a:r>
          </a:p>
          <a:p>
            <a:pPr marL="476237" lvl="1" indent="0">
              <a:buNone/>
            </a:pPr>
            <a:r>
              <a:rPr lang="en-US" dirty="0">
                <a:solidFill>
                  <a:srgbClr val="0000CC"/>
                </a:solidFill>
              </a:rPr>
              <a:t>SELECT DISTINCT city</a:t>
            </a:r>
          </a:p>
          <a:p>
            <a:pPr marL="476237" lvl="1" indent="0">
              <a:buNone/>
            </a:pPr>
            <a:r>
              <a:rPr lang="en-US" dirty="0">
                <a:solidFill>
                  <a:srgbClr val="0000CC"/>
                </a:solidFill>
              </a:rPr>
              <a:t>FROM suppliers</a:t>
            </a:r>
          </a:p>
          <a:p>
            <a:pPr marL="476237" lvl="1" indent="0">
              <a:buNone/>
            </a:pPr>
            <a:r>
              <a:rPr lang="en-US" dirty="0">
                <a:solidFill>
                  <a:srgbClr val="0000CC"/>
                </a:solidFill>
              </a:rPr>
              <a:t>WHERE state = 'California'</a:t>
            </a:r>
          </a:p>
          <a:p>
            <a:pPr marL="476237" lvl="1" indent="0">
              <a:buNone/>
            </a:pPr>
            <a:r>
              <a:rPr lang="en-US" dirty="0">
                <a:solidFill>
                  <a:srgbClr val="0000CC"/>
                </a:solidFill>
              </a:rPr>
              <a:t>ORDER BY city DESC;</a:t>
            </a:r>
          </a:p>
          <a:p>
            <a:pPr marL="342900" indent="-342900" algn="l">
              <a:buFont typeface="Arial" panose="020B0604020202020204" pitchFamily="34" charset="0"/>
              <a:buChar char="•"/>
            </a:pPr>
            <a:r>
              <a:rPr lang="en-US" b="0" i="0" dirty="0">
                <a:effectLst/>
                <a:latin typeface="Helvetica Neue"/>
              </a:rPr>
              <a:t>These are the results that you should see:</a:t>
            </a:r>
          </a:p>
          <a:p>
            <a:pPr indent="0"/>
            <a:r>
              <a:rPr lang="en-US" dirty="0">
                <a:solidFill>
                  <a:srgbClr val="FF0000"/>
                </a:solidFill>
              </a:rPr>
              <a:t/>
            </a:r>
            <a:br>
              <a:rPr lang="en-US" dirty="0">
                <a:solidFill>
                  <a:srgbClr val="FF0000"/>
                </a:solidFill>
              </a:rPr>
            </a:br>
            <a:endParaRPr lang="en-IN" dirty="0">
              <a:solidFill>
                <a:srgbClr val="FF0000"/>
              </a:solidFill>
            </a:endParaRPr>
          </a:p>
        </p:txBody>
      </p:sp>
      <p:graphicFrame>
        <p:nvGraphicFramePr>
          <p:cNvPr id="5" name="Table 5">
            <a:extLst>
              <a:ext uri="{FF2B5EF4-FFF2-40B4-BE49-F238E27FC236}">
                <a16:creationId xmlns:a16="http://schemas.microsoft.com/office/drawing/2014/main" id="{40B49D92-FB80-5A0F-6F51-6145D11D0E87}"/>
              </a:ext>
            </a:extLst>
          </p:cNvPr>
          <p:cNvGraphicFramePr>
            <a:graphicFrameLocks noGrp="1"/>
          </p:cNvGraphicFramePr>
          <p:nvPr>
            <p:extLst>
              <p:ext uri="{D42A27DB-BD31-4B8C-83A1-F6EECF244321}">
                <p14:modId xmlns:p14="http://schemas.microsoft.com/office/powerpoint/2010/main" val="1479971559"/>
              </p:ext>
            </p:extLst>
          </p:nvPr>
        </p:nvGraphicFramePr>
        <p:xfrm>
          <a:off x="7300493" y="4160525"/>
          <a:ext cx="2419977" cy="2150496"/>
        </p:xfrm>
        <a:graphic>
          <a:graphicData uri="http://schemas.openxmlformats.org/drawingml/2006/table">
            <a:tbl>
              <a:tblPr firstRow="1" bandRow="1">
                <a:tableStyleId>{073A0DAA-6AF3-43AB-8588-CEC1D06C72B9}</a:tableStyleId>
              </a:tblPr>
              <a:tblGrid>
                <a:gridCol w="2419977">
                  <a:extLst>
                    <a:ext uri="{9D8B030D-6E8A-4147-A177-3AD203B41FA5}">
                      <a16:colId xmlns:a16="http://schemas.microsoft.com/office/drawing/2014/main" val="2483781501"/>
                    </a:ext>
                  </a:extLst>
                </a:gridCol>
              </a:tblGrid>
              <a:tr h="537624">
                <a:tc>
                  <a:txBody>
                    <a:bodyPr/>
                    <a:lstStyle/>
                    <a:p>
                      <a:pPr algn="ctr"/>
                      <a:r>
                        <a:rPr lang="en-IN" dirty="0">
                          <a:effectLst/>
                        </a:rPr>
                        <a:t>city</a:t>
                      </a:r>
                      <a:endParaRPr lang="en-IN" b="0" dirty="0">
                        <a:solidFill>
                          <a:srgbClr val="FFFFFF"/>
                        </a:solidFill>
                        <a:effectLst/>
                      </a:endParaRP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802262"/>
                  </a:ext>
                </a:extLst>
              </a:tr>
              <a:tr h="537624">
                <a:tc>
                  <a:txBody>
                    <a:bodyPr/>
                    <a:lstStyle/>
                    <a:p>
                      <a:pPr algn="ctr"/>
                      <a:r>
                        <a:rPr lang="en-IN" dirty="0">
                          <a:effectLst/>
                        </a:rPr>
                        <a:t>Westlake Village</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026756"/>
                  </a:ext>
                </a:extLst>
              </a:tr>
              <a:tr h="537624">
                <a:tc>
                  <a:txBody>
                    <a:bodyPr/>
                    <a:lstStyle/>
                    <a:p>
                      <a:pPr algn="ctr"/>
                      <a:r>
                        <a:rPr lang="en-IN">
                          <a:effectLst/>
                        </a:rPr>
                        <a:t>Redwood City</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547168"/>
                  </a:ext>
                </a:extLst>
              </a:tr>
              <a:tr h="537624">
                <a:tc>
                  <a:txBody>
                    <a:bodyPr/>
                    <a:lstStyle/>
                    <a:p>
                      <a:pPr algn="ctr"/>
                      <a:r>
                        <a:rPr lang="en-IN" dirty="0">
                          <a:effectLst/>
                        </a:rPr>
                        <a:t>Mountain View</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179322"/>
                  </a:ext>
                </a:extLst>
              </a:tr>
            </a:tbl>
          </a:graphicData>
        </a:graphic>
      </p:graphicFrame>
      <p:sp>
        <p:nvSpPr>
          <p:cNvPr id="4" name="Rectangle 3"/>
          <p:cNvSpPr/>
          <p:nvPr/>
        </p:nvSpPr>
        <p:spPr>
          <a:xfrm>
            <a:off x="4747591" y="1777086"/>
            <a:ext cx="6672469" cy="400110"/>
          </a:xfrm>
          <a:prstGeom prst="rect">
            <a:avLst/>
          </a:prstGeom>
          <a:solidFill>
            <a:schemeClr val="accent2">
              <a:lumMod val="60000"/>
              <a:lumOff val="40000"/>
            </a:schemeClr>
          </a:solidFill>
        </p:spPr>
        <p:txBody>
          <a:bodyPr wrap="square">
            <a:spAutoFit/>
          </a:bodyPr>
          <a:lstStyle/>
          <a:p>
            <a:pPr algn="ctr"/>
            <a:r>
              <a:rPr lang="en-US" sz="2000" b="1" dirty="0" smtClean="0"/>
              <a:t>Suppliers (</a:t>
            </a:r>
            <a:r>
              <a:rPr lang="en-US" sz="2000" b="1" dirty="0" err="1" smtClean="0"/>
              <a:t>supplier_id</a:t>
            </a:r>
            <a:r>
              <a:rPr lang="en-US" sz="2000" b="1" dirty="0"/>
              <a:t>, </a:t>
            </a:r>
            <a:r>
              <a:rPr lang="en-US" sz="2000" b="1" dirty="0" err="1"/>
              <a:t>supplier_name</a:t>
            </a:r>
            <a:r>
              <a:rPr lang="en-US" sz="2000" b="1" dirty="0"/>
              <a:t>, city, </a:t>
            </a:r>
            <a:r>
              <a:rPr lang="en-US" sz="2000" b="1" dirty="0" smtClean="0"/>
              <a:t>state)</a:t>
            </a:r>
            <a:endParaRPr lang="en-US" sz="2000" b="1" dirty="0"/>
          </a:p>
        </p:txBody>
      </p:sp>
    </p:spTree>
    <p:extLst>
      <p:ext uri="{BB962C8B-B14F-4D97-AF65-F5344CB8AC3E}">
        <p14:creationId xmlns:p14="http://schemas.microsoft.com/office/powerpoint/2010/main" val="42773292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3304-7F42-8270-1916-BC928E332468}"/>
              </a:ext>
            </a:extLst>
          </p:cNvPr>
          <p:cNvSpPr>
            <a:spLocks noGrp="1"/>
          </p:cNvSpPr>
          <p:nvPr>
            <p:ph type="title"/>
          </p:nvPr>
        </p:nvSpPr>
        <p:spPr>
          <a:xfrm>
            <a:off x="188844" y="192505"/>
            <a:ext cx="10515600" cy="625643"/>
          </a:xfrm>
        </p:spPr>
        <p:txBody>
          <a:bodyPr/>
          <a:lstStyle/>
          <a:p>
            <a:pPr algn="ctr"/>
            <a:r>
              <a:rPr lang="en-US" b="1" dirty="0">
                <a:solidFill>
                  <a:srgbClr val="C00000"/>
                </a:solidFill>
              </a:rPr>
              <a:t>Practice Exercise #1.4: (update)</a:t>
            </a:r>
            <a:br>
              <a:rPr lang="en-US" b="1" dirty="0">
                <a:solidFill>
                  <a:srgbClr val="C00000"/>
                </a:solidFill>
              </a:rPr>
            </a:br>
            <a:endParaRPr lang="en-IN" dirty="0"/>
          </a:p>
        </p:txBody>
      </p:sp>
      <p:sp>
        <p:nvSpPr>
          <p:cNvPr id="3" name="Content Placeholder 2">
            <a:extLst>
              <a:ext uri="{FF2B5EF4-FFF2-40B4-BE49-F238E27FC236}">
                <a16:creationId xmlns:a16="http://schemas.microsoft.com/office/drawing/2014/main" id="{E92F13A1-3536-E11B-AC9C-5F09250899DA}"/>
              </a:ext>
            </a:extLst>
          </p:cNvPr>
          <p:cNvSpPr>
            <a:spLocks noGrp="1"/>
          </p:cNvSpPr>
          <p:nvPr>
            <p:ph idx="1"/>
          </p:nvPr>
        </p:nvSpPr>
        <p:spPr>
          <a:xfrm>
            <a:off x="385007" y="962526"/>
            <a:ext cx="11197393" cy="5393823"/>
          </a:xfrm>
        </p:spPr>
        <p:txBody>
          <a:bodyPr/>
          <a:lstStyle/>
          <a:p>
            <a:pPr indent="0"/>
            <a:r>
              <a:rPr lang="en-IN" dirty="0"/>
              <a:t>Q4: </a:t>
            </a:r>
            <a:r>
              <a:rPr lang="en-US" dirty="0"/>
              <a:t>Based on the suppliers table populated with the following data, update the city to 'Boise' and the state to "Idaho" for all records whose supplier_name is "Microsoft".</a:t>
            </a:r>
          </a:p>
          <a:p>
            <a:pPr indent="0"/>
            <a:r>
              <a:rPr lang="en-US" dirty="0">
                <a:solidFill>
                  <a:srgbClr val="FF0000"/>
                </a:solidFill>
              </a:rPr>
              <a:t>Solution:	</a:t>
            </a:r>
            <a:r>
              <a:rPr lang="en-US" dirty="0">
                <a:solidFill>
                  <a:srgbClr val="0000CC"/>
                </a:solidFill>
              </a:rPr>
              <a:t>UPDATE suppliers </a:t>
            </a:r>
            <a:endParaRPr lang="en-US" dirty="0" smtClean="0">
              <a:solidFill>
                <a:srgbClr val="0000CC"/>
              </a:solidFill>
            </a:endParaRPr>
          </a:p>
          <a:p>
            <a:pPr indent="0"/>
            <a:r>
              <a:rPr lang="en-US" dirty="0">
                <a:solidFill>
                  <a:srgbClr val="0000CC"/>
                </a:solidFill>
              </a:rPr>
              <a:t>	</a:t>
            </a:r>
            <a:r>
              <a:rPr lang="en-US" dirty="0" smtClean="0">
                <a:solidFill>
                  <a:srgbClr val="0000CC"/>
                </a:solidFill>
              </a:rPr>
              <a:t>	SET </a:t>
            </a:r>
            <a:r>
              <a:rPr lang="en-US" dirty="0">
                <a:solidFill>
                  <a:srgbClr val="0000CC"/>
                </a:solidFill>
              </a:rPr>
              <a:t>city = 'Boise</a:t>
            </a:r>
            <a:r>
              <a:rPr lang="en-US" dirty="0" smtClean="0">
                <a:solidFill>
                  <a:srgbClr val="0000CC"/>
                </a:solidFill>
              </a:rPr>
              <a:t>’, state </a:t>
            </a:r>
            <a:r>
              <a:rPr lang="en-US" dirty="0">
                <a:solidFill>
                  <a:srgbClr val="0000CC"/>
                </a:solidFill>
              </a:rPr>
              <a:t>= 'Idaho’ </a:t>
            </a:r>
            <a:endParaRPr lang="en-US" dirty="0" smtClean="0">
              <a:solidFill>
                <a:srgbClr val="0000CC"/>
              </a:solidFill>
            </a:endParaRPr>
          </a:p>
          <a:p>
            <a:pPr indent="0"/>
            <a:r>
              <a:rPr lang="en-US" dirty="0">
                <a:solidFill>
                  <a:srgbClr val="0000CC"/>
                </a:solidFill>
              </a:rPr>
              <a:t>	</a:t>
            </a:r>
            <a:r>
              <a:rPr lang="en-US" dirty="0" smtClean="0">
                <a:solidFill>
                  <a:srgbClr val="0000CC"/>
                </a:solidFill>
              </a:rPr>
              <a:t>	WHERE </a:t>
            </a:r>
            <a:r>
              <a:rPr lang="en-US" dirty="0">
                <a:solidFill>
                  <a:srgbClr val="0000CC"/>
                </a:solidFill>
              </a:rPr>
              <a:t>supplier_name = 'Microsoft’;</a:t>
            </a:r>
          </a:p>
          <a:p>
            <a:pPr indent="0"/>
            <a:r>
              <a:rPr lang="en-US" dirty="0"/>
              <a:t>The supplier table </a:t>
            </a:r>
          </a:p>
          <a:p>
            <a:pPr indent="0"/>
            <a:r>
              <a:rPr lang="en-US" dirty="0"/>
              <a:t>would now look like this</a:t>
            </a:r>
            <a:endParaRPr lang="en-IN" dirty="0"/>
          </a:p>
        </p:txBody>
      </p:sp>
      <p:graphicFrame>
        <p:nvGraphicFramePr>
          <p:cNvPr id="9" name="Table 9">
            <a:extLst>
              <a:ext uri="{FF2B5EF4-FFF2-40B4-BE49-F238E27FC236}">
                <a16:creationId xmlns:a16="http://schemas.microsoft.com/office/drawing/2014/main" id="{A441380A-DB26-D690-56F6-60BC8A097031}"/>
              </a:ext>
            </a:extLst>
          </p:cNvPr>
          <p:cNvGraphicFramePr>
            <a:graphicFrameLocks noGrp="1"/>
          </p:cNvGraphicFramePr>
          <p:nvPr>
            <p:extLst>
              <p:ext uri="{D42A27DB-BD31-4B8C-83A1-F6EECF244321}">
                <p14:modId xmlns:p14="http://schemas.microsoft.com/office/powerpoint/2010/main" val="810459042"/>
              </p:ext>
            </p:extLst>
          </p:nvPr>
        </p:nvGraphicFramePr>
        <p:xfrm>
          <a:off x="4652968" y="3094326"/>
          <a:ext cx="7055327" cy="3291840"/>
        </p:xfrm>
        <a:graphic>
          <a:graphicData uri="http://schemas.openxmlformats.org/drawingml/2006/table">
            <a:tbl>
              <a:tblPr firstRow="1" bandRow="1">
                <a:tableStyleId>{B301B821-A1FF-4177-AEE7-76D212191A09}</a:tableStyleId>
              </a:tblPr>
              <a:tblGrid>
                <a:gridCol w="1373619">
                  <a:extLst>
                    <a:ext uri="{9D8B030D-6E8A-4147-A177-3AD203B41FA5}">
                      <a16:colId xmlns:a16="http://schemas.microsoft.com/office/drawing/2014/main" val="833971547"/>
                    </a:ext>
                  </a:extLst>
                </a:gridCol>
                <a:gridCol w="1940515">
                  <a:extLst>
                    <a:ext uri="{9D8B030D-6E8A-4147-A177-3AD203B41FA5}">
                      <a16:colId xmlns:a16="http://schemas.microsoft.com/office/drawing/2014/main" val="3584327481"/>
                    </a:ext>
                  </a:extLst>
                </a:gridCol>
                <a:gridCol w="1977361">
                  <a:extLst>
                    <a:ext uri="{9D8B030D-6E8A-4147-A177-3AD203B41FA5}">
                      <a16:colId xmlns:a16="http://schemas.microsoft.com/office/drawing/2014/main" val="2670203769"/>
                    </a:ext>
                  </a:extLst>
                </a:gridCol>
                <a:gridCol w="1763832">
                  <a:extLst>
                    <a:ext uri="{9D8B030D-6E8A-4147-A177-3AD203B41FA5}">
                      <a16:colId xmlns:a16="http://schemas.microsoft.com/office/drawing/2014/main" val="3825198522"/>
                    </a:ext>
                  </a:extLst>
                </a:gridCol>
              </a:tblGrid>
              <a:tr h="235698">
                <a:tc>
                  <a:txBody>
                    <a:bodyPr/>
                    <a:lstStyle/>
                    <a:p>
                      <a:pPr algn="l"/>
                      <a:r>
                        <a:rPr lang="en-IN" sz="1600" dirty="0" err="1">
                          <a:effectLst/>
                        </a:rPr>
                        <a:t>supplier_id</a:t>
                      </a:r>
                      <a:endParaRPr lang="en-IN" sz="1600" b="0" dirty="0">
                        <a:solidFill>
                          <a:srgbClr val="FFFFFF"/>
                        </a:solidFill>
                        <a:effectLst/>
                      </a:endParaRP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a:effectLst/>
                        </a:rPr>
                        <a:t>supplier_name</a:t>
                      </a:r>
                      <a:endParaRPr lang="en-IN" sz="1600" b="0">
                        <a:solidFill>
                          <a:srgbClr val="FFFFFF"/>
                        </a:solidFill>
                        <a:effectLst/>
                      </a:endParaRP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a:effectLst/>
                        </a:rPr>
                        <a:t>city</a:t>
                      </a:r>
                      <a:endParaRPr lang="en-IN" sz="1600" b="0">
                        <a:solidFill>
                          <a:srgbClr val="FFFFFF"/>
                        </a:solidFill>
                        <a:effectLst/>
                      </a:endParaRP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a:effectLst/>
                        </a:rPr>
                        <a:t>state</a:t>
                      </a:r>
                      <a:endParaRPr lang="en-IN" sz="1600" b="0">
                        <a:solidFill>
                          <a:srgbClr val="FFFFFF"/>
                        </a:solidFill>
                        <a:effectLst/>
                      </a:endParaRP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067131"/>
                  </a:ext>
                </a:extLst>
              </a:tr>
              <a:tr h="235698">
                <a:tc>
                  <a:txBody>
                    <a:bodyPr/>
                    <a:lstStyle/>
                    <a:p>
                      <a:r>
                        <a:rPr lang="en-IN" sz="1600" dirty="0">
                          <a:effectLst/>
                        </a:rPr>
                        <a:t>100</a:t>
                      </a:r>
                      <a:endParaRPr lang="en-IN" sz="1600" dirty="0">
                        <a:solidFill>
                          <a:srgbClr val="FF0000"/>
                        </a:solidFill>
                        <a:effectLst/>
                      </a:endParaRP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effectLst/>
                        </a:rPr>
                        <a:t>Microsoft</a:t>
                      </a:r>
                      <a:endParaRPr lang="en-IN" sz="1600" dirty="0">
                        <a:solidFill>
                          <a:srgbClr val="FF0000"/>
                        </a:solidFill>
                        <a:effectLst/>
                      </a:endParaRP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effectLst/>
                        </a:rPr>
                        <a:t>Boise</a:t>
                      </a:r>
                      <a:endParaRPr lang="en-IN" sz="1600" dirty="0">
                        <a:solidFill>
                          <a:srgbClr val="FF0000"/>
                        </a:solidFill>
                        <a:effectLst/>
                      </a:endParaRP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effectLst/>
                        </a:rPr>
                        <a:t>Idaho</a:t>
                      </a:r>
                      <a:endParaRPr lang="en-IN" sz="1600" dirty="0">
                        <a:solidFill>
                          <a:srgbClr val="FF0000"/>
                        </a:solidFill>
                        <a:effectLst/>
                      </a:endParaRP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118027"/>
                  </a:ext>
                </a:extLst>
              </a:tr>
              <a:tr h="235698">
                <a:tc>
                  <a:txBody>
                    <a:bodyPr/>
                    <a:lstStyle/>
                    <a:p>
                      <a:r>
                        <a:rPr lang="en-IN" sz="1600">
                          <a:effectLst/>
                        </a:rPr>
                        <a:t>200</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Google</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Mountain View</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California</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863830"/>
                  </a:ext>
                </a:extLst>
              </a:tr>
              <a:tr h="235698">
                <a:tc>
                  <a:txBody>
                    <a:bodyPr/>
                    <a:lstStyle/>
                    <a:p>
                      <a:r>
                        <a:rPr lang="en-IN" sz="1600">
                          <a:effectLst/>
                        </a:rPr>
                        <a:t>300</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effectLst/>
                        </a:rPr>
                        <a:t>Oracle</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Redwood City</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California</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701653"/>
                  </a:ext>
                </a:extLst>
              </a:tr>
              <a:tr h="235698">
                <a:tc>
                  <a:txBody>
                    <a:bodyPr/>
                    <a:lstStyle/>
                    <a:p>
                      <a:r>
                        <a:rPr lang="en-IN" sz="1600">
                          <a:effectLst/>
                        </a:rPr>
                        <a:t>400</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Kimberly-Clark</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Irving</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Texas</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175647"/>
                  </a:ext>
                </a:extLst>
              </a:tr>
              <a:tr h="235698">
                <a:tc>
                  <a:txBody>
                    <a:bodyPr/>
                    <a:lstStyle/>
                    <a:p>
                      <a:r>
                        <a:rPr lang="en-IN" sz="1600">
                          <a:effectLst/>
                        </a:rPr>
                        <a:t>500</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Tyson Foods</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Springdale</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Arkansas</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422070"/>
                  </a:ext>
                </a:extLst>
              </a:tr>
              <a:tr h="235698">
                <a:tc>
                  <a:txBody>
                    <a:bodyPr/>
                    <a:lstStyle/>
                    <a:p>
                      <a:r>
                        <a:rPr lang="en-IN" sz="1600">
                          <a:effectLst/>
                        </a:rPr>
                        <a:t>600</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SC Johnson</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Racine</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Wisconsin</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1112478"/>
                  </a:ext>
                </a:extLst>
              </a:tr>
              <a:tr h="428542">
                <a:tc>
                  <a:txBody>
                    <a:bodyPr/>
                    <a:lstStyle/>
                    <a:p>
                      <a:r>
                        <a:rPr lang="en-IN" sz="1600">
                          <a:effectLst/>
                        </a:rPr>
                        <a:t>700</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Dole Food Company</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effectLst/>
                        </a:rPr>
                        <a:t>Westlake Village</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California</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524947"/>
                  </a:ext>
                </a:extLst>
              </a:tr>
              <a:tr h="235698">
                <a:tc>
                  <a:txBody>
                    <a:bodyPr/>
                    <a:lstStyle/>
                    <a:p>
                      <a:r>
                        <a:rPr lang="en-IN" sz="1600">
                          <a:effectLst/>
                        </a:rPr>
                        <a:t>800</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Flowers Foods</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Thomasville</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effectLst/>
                        </a:rPr>
                        <a:t>Georgia</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4192765"/>
                  </a:ext>
                </a:extLst>
              </a:tr>
              <a:tr h="235698">
                <a:tc>
                  <a:txBody>
                    <a:bodyPr/>
                    <a:lstStyle/>
                    <a:p>
                      <a:r>
                        <a:rPr lang="en-IN" sz="1600" dirty="0">
                          <a:effectLst/>
                        </a:rPr>
                        <a:t>900</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Electronic Arts</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effectLst/>
                        </a:rPr>
                        <a:t>Redwood City</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effectLst/>
                        </a:rPr>
                        <a:t>California</a:t>
                      </a:r>
                    </a:p>
                  </a:txBody>
                  <a:tcPr marL="76200" marR="7620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01838"/>
                  </a:ext>
                </a:extLst>
              </a:tr>
            </a:tbl>
          </a:graphicData>
        </a:graphic>
      </p:graphicFrame>
    </p:spTree>
    <p:extLst>
      <p:ext uri="{BB962C8B-B14F-4D97-AF65-F5344CB8AC3E}">
        <p14:creationId xmlns:p14="http://schemas.microsoft.com/office/powerpoint/2010/main" val="36895595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3304-7F42-8270-1916-BC928E332468}"/>
              </a:ext>
            </a:extLst>
          </p:cNvPr>
          <p:cNvSpPr>
            <a:spLocks noGrp="1"/>
          </p:cNvSpPr>
          <p:nvPr>
            <p:ph type="title"/>
          </p:nvPr>
        </p:nvSpPr>
        <p:spPr>
          <a:xfrm>
            <a:off x="188844" y="192505"/>
            <a:ext cx="10515600" cy="625643"/>
          </a:xfrm>
        </p:spPr>
        <p:txBody>
          <a:bodyPr/>
          <a:lstStyle/>
          <a:p>
            <a:pPr algn="ctr"/>
            <a:r>
              <a:rPr lang="en-US" b="1" dirty="0">
                <a:solidFill>
                  <a:srgbClr val="C00000"/>
                </a:solidFill>
              </a:rPr>
              <a:t>Practice Exercise #1.5: (delete)</a:t>
            </a:r>
            <a:br>
              <a:rPr lang="en-US" b="1" dirty="0">
                <a:solidFill>
                  <a:srgbClr val="C00000"/>
                </a:solidFill>
              </a:rPr>
            </a:br>
            <a:endParaRPr lang="en-IN" dirty="0"/>
          </a:p>
        </p:txBody>
      </p:sp>
      <p:sp>
        <p:nvSpPr>
          <p:cNvPr id="3" name="Content Placeholder 2">
            <a:extLst>
              <a:ext uri="{FF2B5EF4-FFF2-40B4-BE49-F238E27FC236}">
                <a16:creationId xmlns:a16="http://schemas.microsoft.com/office/drawing/2014/main" id="{E92F13A1-3536-E11B-AC9C-5F09250899DA}"/>
              </a:ext>
            </a:extLst>
          </p:cNvPr>
          <p:cNvSpPr>
            <a:spLocks noGrp="1"/>
          </p:cNvSpPr>
          <p:nvPr>
            <p:ph idx="1"/>
          </p:nvPr>
        </p:nvSpPr>
        <p:spPr>
          <a:xfrm>
            <a:off x="385007" y="962526"/>
            <a:ext cx="11438025" cy="5393823"/>
          </a:xfrm>
        </p:spPr>
        <p:txBody>
          <a:bodyPr/>
          <a:lstStyle/>
          <a:p>
            <a:pPr indent="0" algn="l"/>
            <a:r>
              <a:rPr lang="en-US" b="0" dirty="0">
                <a:solidFill>
                  <a:srgbClr val="333333"/>
                </a:solidFill>
                <a:effectLst/>
                <a:cs typeface="Calibri" panose="020F0502020204030204" pitchFamily="34" charset="0"/>
              </a:rPr>
              <a:t>Q5: Based on the suppliers table, delete the supplier record whose state is 'California' and supplier_name is not Google:</a:t>
            </a:r>
          </a:p>
          <a:p>
            <a:r>
              <a:rPr lang="en-US" dirty="0">
                <a:solidFill>
                  <a:srgbClr val="FF0000"/>
                </a:solidFill>
                <a:cs typeface="Calibri" panose="020F0502020204030204" pitchFamily="34" charset="0"/>
              </a:rPr>
              <a:t>Solution:	</a:t>
            </a:r>
            <a:r>
              <a:rPr lang="en-US" b="1" dirty="0">
                <a:solidFill>
                  <a:srgbClr val="0000CC"/>
                </a:solidFill>
                <a:cs typeface="Calibri" panose="020F0502020204030204" pitchFamily="34" charset="0"/>
              </a:rPr>
              <a:t>DELETE FROM suppliers </a:t>
            </a:r>
            <a:endParaRPr lang="en-US" b="1" dirty="0" smtClean="0">
              <a:solidFill>
                <a:srgbClr val="0000CC"/>
              </a:solidFill>
              <a:cs typeface="Calibri" panose="020F0502020204030204" pitchFamily="34" charset="0"/>
            </a:endParaRPr>
          </a:p>
          <a:p>
            <a:r>
              <a:rPr lang="en-US" b="1" dirty="0">
                <a:solidFill>
                  <a:srgbClr val="0000CC"/>
                </a:solidFill>
                <a:cs typeface="Calibri" panose="020F0502020204030204" pitchFamily="34" charset="0"/>
              </a:rPr>
              <a:t>	</a:t>
            </a:r>
            <a:r>
              <a:rPr lang="en-US" b="1" dirty="0" smtClean="0">
                <a:solidFill>
                  <a:srgbClr val="0000CC"/>
                </a:solidFill>
                <a:cs typeface="Calibri" panose="020F0502020204030204" pitchFamily="34" charset="0"/>
              </a:rPr>
              <a:t>	WHERE </a:t>
            </a:r>
            <a:r>
              <a:rPr lang="en-US" b="1" dirty="0">
                <a:solidFill>
                  <a:srgbClr val="0000CC"/>
                </a:solidFill>
                <a:cs typeface="Calibri" panose="020F0502020204030204" pitchFamily="34" charset="0"/>
              </a:rPr>
              <a:t>state = 'California</a:t>
            </a:r>
            <a:r>
              <a:rPr lang="en-US" b="1" dirty="0" smtClean="0">
                <a:solidFill>
                  <a:srgbClr val="0000CC"/>
                </a:solidFill>
                <a:cs typeface="Calibri" panose="020F0502020204030204" pitchFamily="34" charset="0"/>
              </a:rPr>
              <a:t>’ AND </a:t>
            </a:r>
            <a:r>
              <a:rPr lang="en-US" b="1" dirty="0">
                <a:solidFill>
                  <a:srgbClr val="0000CC"/>
                </a:solidFill>
                <a:cs typeface="Calibri" panose="020F0502020204030204" pitchFamily="34" charset="0"/>
              </a:rPr>
              <a:t>supplier_name &lt;&gt; 'Google’;</a:t>
            </a:r>
          </a:p>
          <a:p>
            <a:pPr algn="l"/>
            <a:r>
              <a:rPr lang="en-US" b="0" dirty="0">
                <a:effectLst/>
                <a:cs typeface="Calibri" panose="020F0502020204030204" pitchFamily="34" charset="0"/>
              </a:rPr>
              <a:t>There would be 3 records deleted and the suppliers table would now look like this:</a:t>
            </a:r>
          </a:p>
          <a:p>
            <a:r>
              <a:rPr lang="en-US" dirty="0">
                <a:cs typeface="Calibri" panose="020F0502020204030204" pitchFamily="34" charset="0"/>
              </a:rPr>
              <a:t/>
            </a:r>
            <a:br>
              <a:rPr lang="en-US" dirty="0">
                <a:cs typeface="Calibri" panose="020F0502020204030204" pitchFamily="34" charset="0"/>
              </a:rPr>
            </a:br>
            <a:endParaRPr lang="en-US" dirty="0">
              <a:solidFill>
                <a:srgbClr val="FF0000"/>
              </a:solidFill>
              <a:cs typeface="Calibri" panose="020F0502020204030204" pitchFamily="34" charset="0"/>
            </a:endParaRPr>
          </a:p>
        </p:txBody>
      </p:sp>
      <p:graphicFrame>
        <p:nvGraphicFramePr>
          <p:cNvPr id="9" name="Table 9">
            <a:extLst>
              <a:ext uri="{FF2B5EF4-FFF2-40B4-BE49-F238E27FC236}">
                <a16:creationId xmlns:a16="http://schemas.microsoft.com/office/drawing/2014/main" id="{A441380A-DB26-D690-56F6-60BC8A097031}"/>
              </a:ext>
            </a:extLst>
          </p:cNvPr>
          <p:cNvGraphicFramePr>
            <a:graphicFrameLocks noGrp="1"/>
          </p:cNvGraphicFramePr>
          <p:nvPr>
            <p:extLst>
              <p:ext uri="{D42A27DB-BD31-4B8C-83A1-F6EECF244321}">
                <p14:modId xmlns:p14="http://schemas.microsoft.com/office/powerpoint/2010/main" val="781769456"/>
              </p:ext>
            </p:extLst>
          </p:nvPr>
        </p:nvGraphicFramePr>
        <p:xfrm>
          <a:off x="1331493" y="3320711"/>
          <a:ext cx="8871286" cy="3051679"/>
        </p:xfrm>
        <a:graphic>
          <a:graphicData uri="http://schemas.openxmlformats.org/drawingml/2006/table">
            <a:tbl>
              <a:tblPr firstRow="1" bandRow="1">
                <a:tableStyleId>{5DA37D80-6434-44D0-A028-1B22A696006F}</a:tableStyleId>
              </a:tblPr>
              <a:tblGrid>
                <a:gridCol w="2119255">
                  <a:extLst>
                    <a:ext uri="{9D8B030D-6E8A-4147-A177-3AD203B41FA5}">
                      <a16:colId xmlns:a16="http://schemas.microsoft.com/office/drawing/2014/main" val="833971547"/>
                    </a:ext>
                  </a:extLst>
                </a:gridCol>
                <a:gridCol w="2250677">
                  <a:extLst>
                    <a:ext uri="{9D8B030D-6E8A-4147-A177-3AD203B41FA5}">
                      <a16:colId xmlns:a16="http://schemas.microsoft.com/office/drawing/2014/main" val="3584327481"/>
                    </a:ext>
                  </a:extLst>
                </a:gridCol>
                <a:gridCol w="2250677">
                  <a:extLst>
                    <a:ext uri="{9D8B030D-6E8A-4147-A177-3AD203B41FA5}">
                      <a16:colId xmlns:a16="http://schemas.microsoft.com/office/drawing/2014/main" val="2670203769"/>
                    </a:ext>
                  </a:extLst>
                </a:gridCol>
                <a:gridCol w="2250677">
                  <a:extLst>
                    <a:ext uri="{9D8B030D-6E8A-4147-A177-3AD203B41FA5}">
                      <a16:colId xmlns:a16="http://schemas.microsoft.com/office/drawing/2014/main" val="3825198522"/>
                    </a:ext>
                  </a:extLst>
                </a:gridCol>
              </a:tblGrid>
              <a:tr h="580573">
                <a:tc>
                  <a:txBody>
                    <a:bodyPr/>
                    <a:lstStyle/>
                    <a:p>
                      <a:pPr algn="l"/>
                      <a:r>
                        <a:rPr lang="en-IN" dirty="0" err="1">
                          <a:solidFill>
                            <a:schemeClr val="bg1"/>
                          </a:solidFill>
                          <a:effectLst/>
                        </a:rPr>
                        <a:t>supplier_id</a:t>
                      </a:r>
                      <a:endParaRPr lang="en-IN" b="0" dirty="0">
                        <a:solidFill>
                          <a:schemeClr val="bg1"/>
                        </a:solidFill>
                        <a:effectLst/>
                      </a:endParaRPr>
                    </a:p>
                  </a:txBody>
                  <a:tcPr marL="76200" marR="76200" marT="30480" marB="30480" anchor="ctr">
                    <a:solidFill>
                      <a:srgbClr val="C00000"/>
                    </a:solidFill>
                  </a:tcPr>
                </a:tc>
                <a:tc>
                  <a:txBody>
                    <a:bodyPr/>
                    <a:lstStyle/>
                    <a:p>
                      <a:pPr algn="l"/>
                      <a:r>
                        <a:rPr lang="en-IN" dirty="0" err="1">
                          <a:solidFill>
                            <a:schemeClr val="bg1"/>
                          </a:solidFill>
                          <a:effectLst/>
                        </a:rPr>
                        <a:t>supplier_name</a:t>
                      </a:r>
                      <a:endParaRPr lang="en-IN" b="0" dirty="0">
                        <a:solidFill>
                          <a:schemeClr val="bg1"/>
                        </a:solidFill>
                        <a:effectLst/>
                      </a:endParaRPr>
                    </a:p>
                  </a:txBody>
                  <a:tcPr marL="76200" marR="76200" marT="30480" marB="30480" anchor="ctr">
                    <a:solidFill>
                      <a:srgbClr val="C00000"/>
                    </a:solidFill>
                  </a:tcPr>
                </a:tc>
                <a:tc>
                  <a:txBody>
                    <a:bodyPr/>
                    <a:lstStyle/>
                    <a:p>
                      <a:pPr algn="l"/>
                      <a:r>
                        <a:rPr lang="en-IN" dirty="0">
                          <a:solidFill>
                            <a:schemeClr val="bg1"/>
                          </a:solidFill>
                          <a:effectLst/>
                        </a:rPr>
                        <a:t>city</a:t>
                      </a:r>
                      <a:endParaRPr lang="en-IN" b="0" dirty="0">
                        <a:solidFill>
                          <a:schemeClr val="bg1"/>
                        </a:solidFill>
                        <a:effectLst/>
                      </a:endParaRPr>
                    </a:p>
                  </a:txBody>
                  <a:tcPr marL="76200" marR="76200" marT="30480" marB="30480" anchor="ctr">
                    <a:solidFill>
                      <a:srgbClr val="C00000"/>
                    </a:solidFill>
                  </a:tcPr>
                </a:tc>
                <a:tc>
                  <a:txBody>
                    <a:bodyPr/>
                    <a:lstStyle/>
                    <a:p>
                      <a:pPr algn="l"/>
                      <a:r>
                        <a:rPr lang="en-IN" dirty="0">
                          <a:solidFill>
                            <a:schemeClr val="bg1"/>
                          </a:solidFill>
                          <a:effectLst/>
                        </a:rPr>
                        <a:t>state</a:t>
                      </a:r>
                      <a:endParaRPr lang="en-IN" b="0" dirty="0">
                        <a:solidFill>
                          <a:schemeClr val="bg1"/>
                        </a:solidFill>
                        <a:effectLst/>
                      </a:endParaRPr>
                    </a:p>
                  </a:txBody>
                  <a:tcPr marL="76200" marR="76200" marT="30480" marB="30480" anchor="ctr">
                    <a:solidFill>
                      <a:srgbClr val="C00000"/>
                    </a:solidFill>
                  </a:tcPr>
                </a:tc>
                <a:extLst>
                  <a:ext uri="{0D108BD9-81ED-4DB2-BD59-A6C34878D82A}">
                    <a16:rowId xmlns:a16="http://schemas.microsoft.com/office/drawing/2014/main" val="3407067131"/>
                  </a:ext>
                </a:extLst>
              </a:tr>
              <a:tr h="411851">
                <a:tc>
                  <a:txBody>
                    <a:bodyPr/>
                    <a:lstStyle/>
                    <a:p>
                      <a:r>
                        <a:rPr lang="en-IN">
                          <a:effectLst/>
                        </a:rPr>
                        <a:t>100</a:t>
                      </a:r>
                    </a:p>
                  </a:txBody>
                  <a:tcPr marL="76200" marR="76200" marT="30480" marB="30480" anchor="ctr"/>
                </a:tc>
                <a:tc>
                  <a:txBody>
                    <a:bodyPr/>
                    <a:lstStyle/>
                    <a:p>
                      <a:r>
                        <a:rPr lang="en-IN">
                          <a:effectLst/>
                        </a:rPr>
                        <a:t>Microsoft</a:t>
                      </a:r>
                    </a:p>
                  </a:txBody>
                  <a:tcPr marL="76200" marR="76200" marT="30480" marB="30480" anchor="ctr"/>
                </a:tc>
                <a:tc>
                  <a:txBody>
                    <a:bodyPr/>
                    <a:lstStyle/>
                    <a:p>
                      <a:r>
                        <a:rPr lang="en-IN">
                          <a:effectLst/>
                        </a:rPr>
                        <a:t>Redmond</a:t>
                      </a:r>
                    </a:p>
                  </a:txBody>
                  <a:tcPr marL="76200" marR="76200" marT="30480" marB="30480" anchor="ctr"/>
                </a:tc>
                <a:tc>
                  <a:txBody>
                    <a:bodyPr/>
                    <a:lstStyle/>
                    <a:p>
                      <a:r>
                        <a:rPr lang="en-IN">
                          <a:effectLst/>
                        </a:rPr>
                        <a:t>Washington</a:t>
                      </a:r>
                    </a:p>
                  </a:txBody>
                  <a:tcPr marL="76200" marR="76200" marT="30480" marB="30480" anchor="ctr"/>
                </a:tc>
                <a:extLst>
                  <a:ext uri="{0D108BD9-81ED-4DB2-BD59-A6C34878D82A}">
                    <a16:rowId xmlns:a16="http://schemas.microsoft.com/office/drawing/2014/main" val="3549118027"/>
                  </a:ext>
                </a:extLst>
              </a:tr>
              <a:tr h="411851">
                <a:tc>
                  <a:txBody>
                    <a:bodyPr/>
                    <a:lstStyle/>
                    <a:p>
                      <a:r>
                        <a:rPr lang="en-IN">
                          <a:effectLst/>
                        </a:rPr>
                        <a:t>200</a:t>
                      </a:r>
                    </a:p>
                  </a:txBody>
                  <a:tcPr marL="76200" marR="76200" marT="30480" marB="30480" anchor="ctr"/>
                </a:tc>
                <a:tc>
                  <a:txBody>
                    <a:bodyPr/>
                    <a:lstStyle/>
                    <a:p>
                      <a:r>
                        <a:rPr lang="en-IN">
                          <a:effectLst/>
                        </a:rPr>
                        <a:t>Google</a:t>
                      </a:r>
                    </a:p>
                  </a:txBody>
                  <a:tcPr marL="76200" marR="76200" marT="30480" marB="30480" anchor="ctr"/>
                </a:tc>
                <a:tc>
                  <a:txBody>
                    <a:bodyPr/>
                    <a:lstStyle/>
                    <a:p>
                      <a:r>
                        <a:rPr lang="en-IN">
                          <a:effectLst/>
                        </a:rPr>
                        <a:t>Mountain View</a:t>
                      </a:r>
                    </a:p>
                  </a:txBody>
                  <a:tcPr marL="76200" marR="76200" marT="30480" marB="30480" anchor="ctr"/>
                </a:tc>
                <a:tc>
                  <a:txBody>
                    <a:bodyPr/>
                    <a:lstStyle/>
                    <a:p>
                      <a:r>
                        <a:rPr lang="en-IN">
                          <a:effectLst/>
                        </a:rPr>
                        <a:t>California</a:t>
                      </a:r>
                    </a:p>
                  </a:txBody>
                  <a:tcPr marL="76200" marR="76200" marT="30480" marB="30480" anchor="ctr"/>
                </a:tc>
                <a:extLst>
                  <a:ext uri="{0D108BD9-81ED-4DB2-BD59-A6C34878D82A}">
                    <a16:rowId xmlns:a16="http://schemas.microsoft.com/office/drawing/2014/main" val="4277863830"/>
                  </a:ext>
                </a:extLst>
              </a:tr>
              <a:tr h="411851">
                <a:tc>
                  <a:txBody>
                    <a:bodyPr/>
                    <a:lstStyle/>
                    <a:p>
                      <a:r>
                        <a:rPr lang="en-IN">
                          <a:effectLst/>
                        </a:rPr>
                        <a:t>400</a:t>
                      </a:r>
                    </a:p>
                  </a:txBody>
                  <a:tcPr marL="76200" marR="76200" marT="30480" marB="30480" anchor="ctr"/>
                </a:tc>
                <a:tc>
                  <a:txBody>
                    <a:bodyPr/>
                    <a:lstStyle/>
                    <a:p>
                      <a:r>
                        <a:rPr lang="en-IN">
                          <a:effectLst/>
                        </a:rPr>
                        <a:t>Kimberly-Clark</a:t>
                      </a:r>
                    </a:p>
                  </a:txBody>
                  <a:tcPr marL="76200" marR="76200" marT="30480" marB="30480" anchor="ctr"/>
                </a:tc>
                <a:tc>
                  <a:txBody>
                    <a:bodyPr/>
                    <a:lstStyle/>
                    <a:p>
                      <a:r>
                        <a:rPr lang="en-IN">
                          <a:effectLst/>
                        </a:rPr>
                        <a:t>Irving</a:t>
                      </a:r>
                    </a:p>
                  </a:txBody>
                  <a:tcPr marL="76200" marR="76200" marT="30480" marB="30480" anchor="ctr"/>
                </a:tc>
                <a:tc>
                  <a:txBody>
                    <a:bodyPr/>
                    <a:lstStyle/>
                    <a:p>
                      <a:r>
                        <a:rPr lang="en-IN">
                          <a:effectLst/>
                        </a:rPr>
                        <a:t>Texas</a:t>
                      </a:r>
                    </a:p>
                  </a:txBody>
                  <a:tcPr marL="76200" marR="76200" marT="30480" marB="30480" anchor="ctr"/>
                </a:tc>
                <a:extLst>
                  <a:ext uri="{0D108BD9-81ED-4DB2-BD59-A6C34878D82A}">
                    <a16:rowId xmlns:a16="http://schemas.microsoft.com/office/drawing/2014/main" val="1598701653"/>
                  </a:ext>
                </a:extLst>
              </a:tr>
              <a:tr h="411851">
                <a:tc>
                  <a:txBody>
                    <a:bodyPr/>
                    <a:lstStyle/>
                    <a:p>
                      <a:r>
                        <a:rPr lang="en-IN">
                          <a:effectLst/>
                        </a:rPr>
                        <a:t>500</a:t>
                      </a:r>
                    </a:p>
                  </a:txBody>
                  <a:tcPr marL="76200" marR="76200" marT="30480" marB="30480" anchor="ctr"/>
                </a:tc>
                <a:tc>
                  <a:txBody>
                    <a:bodyPr/>
                    <a:lstStyle/>
                    <a:p>
                      <a:r>
                        <a:rPr lang="en-IN">
                          <a:effectLst/>
                        </a:rPr>
                        <a:t>Tyson Foods</a:t>
                      </a:r>
                    </a:p>
                  </a:txBody>
                  <a:tcPr marL="76200" marR="76200" marT="30480" marB="30480" anchor="ctr"/>
                </a:tc>
                <a:tc>
                  <a:txBody>
                    <a:bodyPr/>
                    <a:lstStyle/>
                    <a:p>
                      <a:r>
                        <a:rPr lang="en-IN">
                          <a:effectLst/>
                        </a:rPr>
                        <a:t>Springdale</a:t>
                      </a:r>
                    </a:p>
                  </a:txBody>
                  <a:tcPr marL="76200" marR="76200" marT="30480" marB="30480" anchor="ctr"/>
                </a:tc>
                <a:tc>
                  <a:txBody>
                    <a:bodyPr/>
                    <a:lstStyle/>
                    <a:p>
                      <a:r>
                        <a:rPr lang="en-IN">
                          <a:effectLst/>
                        </a:rPr>
                        <a:t>Arkansas</a:t>
                      </a:r>
                    </a:p>
                  </a:txBody>
                  <a:tcPr marL="76200" marR="76200" marT="30480" marB="30480" anchor="ctr"/>
                </a:tc>
                <a:extLst>
                  <a:ext uri="{0D108BD9-81ED-4DB2-BD59-A6C34878D82A}">
                    <a16:rowId xmlns:a16="http://schemas.microsoft.com/office/drawing/2014/main" val="3467175647"/>
                  </a:ext>
                </a:extLst>
              </a:tr>
              <a:tr h="411851">
                <a:tc>
                  <a:txBody>
                    <a:bodyPr/>
                    <a:lstStyle/>
                    <a:p>
                      <a:r>
                        <a:rPr lang="en-IN">
                          <a:effectLst/>
                        </a:rPr>
                        <a:t>600</a:t>
                      </a:r>
                    </a:p>
                  </a:txBody>
                  <a:tcPr marL="76200" marR="76200" marT="30480" marB="30480" anchor="ctr"/>
                </a:tc>
                <a:tc>
                  <a:txBody>
                    <a:bodyPr/>
                    <a:lstStyle/>
                    <a:p>
                      <a:r>
                        <a:rPr lang="en-IN">
                          <a:effectLst/>
                        </a:rPr>
                        <a:t>SC Johnson</a:t>
                      </a:r>
                    </a:p>
                  </a:txBody>
                  <a:tcPr marL="76200" marR="76200" marT="30480" marB="30480" anchor="ctr"/>
                </a:tc>
                <a:tc>
                  <a:txBody>
                    <a:bodyPr/>
                    <a:lstStyle/>
                    <a:p>
                      <a:r>
                        <a:rPr lang="en-IN">
                          <a:effectLst/>
                        </a:rPr>
                        <a:t>Racine</a:t>
                      </a:r>
                    </a:p>
                  </a:txBody>
                  <a:tcPr marL="76200" marR="76200" marT="30480" marB="30480" anchor="ctr"/>
                </a:tc>
                <a:tc>
                  <a:txBody>
                    <a:bodyPr/>
                    <a:lstStyle/>
                    <a:p>
                      <a:r>
                        <a:rPr lang="en-IN">
                          <a:effectLst/>
                        </a:rPr>
                        <a:t>Wisconsin</a:t>
                      </a:r>
                    </a:p>
                  </a:txBody>
                  <a:tcPr marL="76200" marR="76200" marT="30480" marB="30480" anchor="ctr"/>
                </a:tc>
                <a:extLst>
                  <a:ext uri="{0D108BD9-81ED-4DB2-BD59-A6C34878D82A}">
                    <a16:rowId xmlns:a16="http://schemas.microsoft.com/office/drawing/2014/main" val="3605422070"/>
                  </a:ext>
                </a:extLst>
              </a:tr>
              <a:tr h="411851">
                <a:tc>
                  <a:txBody>
                    <a:bodyPr/>
                    <a:lstStyle/>
                    <a:p>
                      <a:r>
                        <a:rPr lang="en-IN">
                          <a:effectLst/>
                        </a:rPr>
                        <a:t>800</a:t>
                      </a:r>
                    </a:p>
                  </a:txBody>
                  <a:tcPr marL="76200" marR="76200" marT="30480" marB="30480" anchor="ctr"/>
                </a:tc>
                <a:tc>
                  <a:txBody>
                    <a:bodyPr/>
                    <a:lstStyle/>
                    <a:p>
                      <a:r>
                        <a:rPr lang="en-IN">
                          <a:effectLst/>
                        </a:rPr>
                        <a:t>Flowers Foods</a:t>
                      </a:r>
                    </a:p>
                  </a:txBody>
                  <a:tcPr marL="76200" marR="76200" marT="30480" marB="30480" anchor="ctr"/>
                </a:tc>
                <a:tc>
                  <a:txBody>
                    <a:bodyPr/>
                    <a:lstStyle/>
                    <a:p>
                      <a:r>
                        <a:rPr lang="en-IN">
                          <a:effectLst/>
                        </a:rPr>
                        <a:t>Thomasville</a:t>
                      </a:r>
                    </a:p>
                  </a:txBody>
                  <a:tcPr marL="76200" marR="76200" marT="30480" marB="30480" anchor="ctr"/>
                </a:tc>
                <a:tc>
                  <a:txBody>
                    <a:bodyPr/>
                    <a:lstStyle/>
                    <a:p>
                      <a:r>
                        <a:rPr lang="en-IN" dirty="0">
                          <a:effectLst/>
                        </a:rPr>
                        <a:t>Georgia</a:t>
                      </a:r>
                    </a:p>
                  </a:txBody>
                  <a:tcPr marL="76200" marR="76200" marT="30480" marB="30480" anchor="ctr"/>
                </a:tc>
                <a:extLst>
                  <a:ext uri="{0D108BD9-81ED-4DB2-BD59-A6C34878D82A}">
                    <a16:rowId xmlns:a16="http://schemas.microsoft.com/office/drawing/2014/main" val="2041112478"/>
                  </a:ext>
                </a:extLst>
              </a:tr>
            </a:tbl>
          </a:graphicData>
        </a:graphic>
      </p:graphicFrame>
    </p:spTree>
    <p:extLst>
      <p:ext uri="{BB962C8B-B14F-4D97-AF65-F5344CB8AC3E}">
        <p14:creationId xmlns:p14="http://schemas.microsoft.com/office/powerpoint/2010/main" val="17527140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C884-9857-B2B9-5D3C-F14F82254010}"/>
              </a:ext>
            </a:extLst>
          </p:cNvPr>
          <p:cNvSpPr>
            <a:spLocks noGrp="1"/>
          </p:cNvSpPr>
          <p:nvPr>
            <p:ph type="title"/>
          </p:nvPr>
        </p:nvSpPr>
        <p:spPr>
          <a:xfrm>
            <a:off x="188844" y="136525"/>
            <a:ext cx="10515600" cy="711887"/>
          </a:xfrm>
        </p:spPr>
        <p:txBody>
          <a:bodyPr/>
          <a:lstStyle/>
          <a:p>
            <a:pPr algn="ctr"/>
            <a:r>
              <a:rPr lang="en-IN" b="1" i="0" dirty="0">
                <a:solidFill>
                  <a:srgbClr val="C00000"/>
                </a:solidFill>
                <a:effectLst/>
                <a:latin typeface="Helvetica Neue"/>
              </a:rPr>
              <a:t>Practice Exercise #</a:t>
            </a:r>
            <a:r>
              <a:rPr lang="en-IN" b="1" dirty="0">
                <a:solidFill>
                  <a:srgbClr val="C00000"/>
                </a:solidFill>
                <a:latin typeface="Helvetica Neue"/>
              </a:rPr>
              <a:t>2</a:t>
            </a:r>
            <a:r>
              <a:rPr lang="en-IN" b="1" i="0" dirty="0">
                <a:solidFill>
                  <a:srgbClr val="C00000"/>
                </a:solidFill>
                <a:effectLst/>
                <a:latin typeface="Helvetica Neue"/>
              </a:rPr>
              <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solidFill>
                <a:srgbClr val="C00000"/>
              </a:solidFill>
            </a:endParaRPr>
          </a:p>
        </p:txBody>
      </p:sp>
      <p:sp>
        <p:nvSpPr>
          <p:cNvPr id="3" name="Content Placeholder 2">
            <a:extLst>
              <a:ext uri="{FF2B5EF4-FFF2-40B4-BE49-F238E27FC236}">
                <a16:creationId xmlns:a16="http://schemas.microsoft.com/office/drawing/2014/main" id="{F919B092-E923-0D0C-2D2A-4EB4B2708881}"/>
              </a:ext>
            </a:extLst>
          </p:cNvPr>
          <p:cNvSpPr>
            <a:spLocks noGrp="1"/>
          </p:cNvSpPr>
          <p:nvPr>
            <p:ph idx="1"/>
          </p:nvPr>
        </p:nvSpPr>
        <p:spPr>
          <a:xfrm>
            <a:off x="609600" y="1046375"/>
            <a:ext cx="10972800" cy="5309975"/>
          </a:xfrm>
        </p:spPr>
        <p:txBody>
          <a:bodyPr/>
          <a:lstStyle/>
          <a:p>
            <a:pPr indent="0" algn="l"/>
            <a:r>
              <a:rPr lang="en-US" sz="2200" dirty="0">
                <a:latin typeface="Helvetica Neue"/>
              </a:rPr>
              <a:t>Sample </a:t>
            </a:r>
            <a:r>
              <a:rPr lang="en-US" sz="2200" b="0" i="1" dirty="0" smtClean="0">
                <a:effectLst/>
                <a:latin typeface="Helvetica Neue"/>
              </a:rPr>
              <a:t>employee</a:t>
            </a:r>
            <a:r>
              <a:rPr lang="en-US" sz="2200" b="0" i="0" dirty="0">
                <a:effectLst/>
                <a:latin typeface="Helvetica Neue"/>
              </a:rPr>
              <a:t> table </a:t>
            </a:r>
            <a:r>
              <a:rPr lang="en-US" sz="2200" dirty="0">
                <a:latin typeface="Helvetica Neue"/>
              </a:rPr>
              <a:t>for the queries:</a:t>
            </a:r>
            <a:endParaRPr lang="en-US" sz="2200" b="0" i="0" dirty="0">
              <a:effectLst/>
              <a:latin typeface="Helvetica Neue"/>
            </a:endParaRPr>
          </a:p>
          <a:p>
            <a:pPr indent="0" algn="l"/>
            <a:endParaRPr lang="en-US" sz="2200" dirty="0">
              <a:solidFill>
                <a:srgbClr val="0000CC"/>
              </a:solidFill>
              <a:latin typeface="Helvetica Neue"/>
            </a:endParaRPr>
          </a:p>
          <a:p>
            <a:pPr indent="0" algn="l"/>
            <a:r>
              <a:rPr lang="en-US" sz="2200" b="1" i="0" dirty="0">
                <a:solidFill>
                  <a:srgbClr val="0000CC"/>
                </a:solidFill>
                <a:effectLst/>
                <a:latin typeface="Helvetica Neue"/>
              </a:rPr>
              <a:t>CREATE TABLE </a:t>
            </a:r>
            <a:r>
              <a:rPr lang="en-US" sz="2200" b="1" i="0" dirty="0" smtClean="0">
                <a:solidFill>
                  <a:srgbClr val="0000CC"/>
                </a:solidFill>
                <a:effectLst/>
                <a:latin typeface="Helvetica Neue"/>
              </a:rPr>
              <a:t>employee</a:t>
            </a:r>
            <a:endParaRPr lang="en-US" sz="2200" b="1" i="0" dirty="0">
              <a:solidFill>
                <a:srgbClr val="0000CC"/>
              </a:solidFill>
              <a:effectLst/>
              <a:latin typeface="Helvetica Neue"/>
            </a:endParaRPr>
          </a:p>
          <a:p>
            <a:pPr indent="0" algn="l"/>
            <a:r>
              <a:rPr lang="en-US" sz="2200" b="1" i="0" dirty="0">
                <a:solidFill>
                  <a:srgbClr val="0000CC"/>
                </a:solidFill>
                <a:effectLst/>
                <a:latin typeface="Helvetica Neue"/>
              </a:rPr>
              <a:t>( </a:t>
            </a:r>
            <a:endParaRPr lang="en-US" sz="2200" b="1" i="0" dirty="0" smtClean="0">
              <a:solidFill>
                <a:srgbClr val="0000CC"/>
              </a:solidFill>
              <a:effectLst/>
              <a:latin typeface="Helvetica Neue"/>
            </a:endParaRPr>
          </a:p>
          <a:p>
            <a:pPr indent="0" algn="l"/>
            <a:r>
              <a:rPr lang="en-US" sz="2200" b="1" dirty="0">
                <a:solidFill>
                  <a:srgbClr val="0000CC"/>
                </a:solidFill>
                <a:latin typeface="Helvetica Neue"/>
              </a:rPr>
              <a:t>	</a:t>
            </a:r>
            <a:r>
              <a:rPr lang="en-US" sz="2200" b="1" i="0" dirty="0" err="1" smtClean="0">
                <a:solidFill>
                  <a:srgbClr val="0000CC"/>
                </a:solidFill>
                <a:effectLst/>
                <a:latin typeface="Helvetica Neue"/>
              </a:rPr>
              <a:t>employee_number</a:t>
            </a:r>
            <a:r>
              <a:rPr lang="en-US" sz="2200" b="1" i="0" dirty="0" smtClean="0">
                <a:solidFill>
                  <a:srgbClr val="0000CC"/>
                </a:solidFill>
                <a:effectLst/>
                <a:latin typeface="Helvetica Neue"/>
              </a:rPr>
              <a:t> </a:t>
            </a:r>
            <a:r>
              <a:rPr lang="en-US" sz="2200" b="1" i="0" dirty="0">
                <a:solidFill>
                  <a:srgbClr val="0000CC"/>
                </a:solidFill>
                <a:effectLst/>
                <a:latin typeface="Helvetica Neue"/>
              </a:rPr>
              <a:t>int NOT NULL,</a:t>
            </a:r>
          </a:p>
          <a:p>
            <a:pPr lvl="1" indent="0">
              <a:buNone/>
            </a:pPr>
            <a:r>
              <a:rPr lang="en-US" sz="2200" b="1" i="0" dirty="0">
                <a:solidFill>
                  <a:srgbClr val="0000CC"/>
                </a:solidFill>
                <a:effectLst/>
                <a:latin typeface="Helvetica Neue"/>
              </a:rPr>
              <a:t>  </a:t>
            </a:r>
            <a:r>
              <a:rPr lang="en-US" sz="2200" b="1" i="0" dirty="0" err="1">
                <a:solidFill>
                  <a:srgbClr val="0000CC"/>
                </a:solidFill>
                <a:effectLst/>
                <a:latin typeface="Helvetica Neue"/>
              </a:rPr>
              <a:t>last_name</a:t>
            </a:r>
            <a:r>
              <a:rPr lang="en-US" sz="2200" b="1" i="0" dirty="0">
                <a:solidFill>
                  <a:srgbClr val="0000CC"/>
                </a:solidFill>
                <a:effectLst/>
                <a:latin typeface="Helvetica Neue"/>
              </a:rPr>
              <a:t> </a:t>
            </a:r>
            <a:r>
              <a:rPr lang="en-US" sz="2200" b="1" i="0" dirty="0" smtClean="0">
                <a:solidFill>
                  <a:srgbClr val="0000CC"/>
                </a:solidFill>
                <a:effectLst/>
                <a:latin typeface="Helvetica Neue"/>
              </a:rPr>
              <a:t>varchar(50</a:t>
            </a:r>
            <a:r>
              <a:rPr lang="en-US" sz="2200" b="1" i="0" dirty="0">
                <a:solidFill>
                  <a:srgbClr val="0000CC"/>
                </a:solidFill>
                <a:effectLst/>
                <a:latin typeface="Helvetica Neue"/>
              </a:rPr>
              <a:t>) NOT NULL,</a:t>
            </a:r>
          </a:p>
          <a:p>
            <a:pPr lvl="1" indent="0">
              <a:buNone/>
            </a:pPr>
            <a:r>
              <a:rPr lang="en-US" sz="2200" b="1" i="0" dirty="0">
                <a:solidFill>
                  <a:srgbClr val="0000CC"/>
                </a:solidFill>
                <a:effectLst/>
                <a:latin typeface="Helvetica Neue"/>
              </a:rPr>
              <a:t>  </a:t>
            </a:r>
            <a:r>
              <a:rPr lang="en-US" sz="2200" b="1" i="0" dirty="0" err="1">
                <a:solidFill>
                  <a:srgbClr val="0000CC"/>
                </a:solidFill>
                <a:effectLst/>
                <a:latin typeface="Helvetica Neue"/>
              </a:rPr>
              <a:t>first_name</a:t>
            </a:r>
            <a:r>
              <a:rPr lang="en-US" sz="2200" b="1" i="0" dirty="0">
                <a:solidFill>
                  <a:srgbClr val="0000CC"/>
                </a:solidFill>
                <a:effectLst/>
                <a:latin typeface="Helvetica Neue"/>
              </a:rPr>
              <a:t> </a:t>
            </a:r>
            <a:r>
              <a:rPr lang="en-US" sz="2200" b="1" i="0" dirty="0" smtClean="0">
                <a:solidFill>
                  <a:srgbClr val="0000CC"/>
                </a:solidFill>
                <a:effectLst/>
                <a:latin typeface="Helvetica Neue"/>
              </a:rPr>
              <a:t>varchar(50</a:t>
            </a:r>
            <a:r>
              <a:rPr lang="en-US" sz="2200" b="1" i="0" dirty="0">
                <a:solidFill>
                  <a:srgbClr val="0000CC"/>
                </a:solidFill>
                <a:effectLst/>
                <a:latin typeface="Helvetica Neue"/>
              </a:rPr>
              <a:t>) NOT NULL,</a:t>
            </a:r>
          </a:p>
          <a:p>
            <a:pPr lvl="1" indent="0">
              <a:buNone/>
            </a:pPr>
            <a:r>
              <a:rPr lang="en-US" sz="2200" b="1" i="0" dirty="0">
                <a:solidFill>
                  <a:srgbClr val="0000CC"/>
                </a:solidFill>
                <a:effectLst/>
                <a:latin typeface="Helvetica Neue"/>
              </a:rPr>
              <a:t>  salary int,</a:t>
            </a:r>
          </a:p>
          <a:p>
            <a:pPr lvl="1" indent="0">
              <a:buNone/>
            </a:pPr>
            <a:r>
              <a:rPr lang="en-US" sz="2200" b="1" i="0" dirty="0">
                <a:solidFill>
                  <a:srgbClr val="0000CC"/>
                </a:solidFill>
                <a:effectLst/>
                <a:latin typeface="Helvetica Neue"/>
              </a:rPr>
              <a:t>  dept_id int, </a:t>
            </a:r>
            <a:endParaRPr lang="en-US" sz="2200" b="1" i="0" dirty="0" smtClean="0">
              <a:solidFill>
                <a:srgbClr val="0000CC"/>
              </a:solidFill>
              <a:effectLst/>
              <a:latin typeface="Helvetica Neue"/>
            </a:endParaRPr>
          </a:p>
          <a:p>
            <a:pPr lvl="1" indent="0">
              <a:buNone/>
            </a:pPr>
            <a:r>
              <a:rPr lang="en-US" sz="2200" b="1" dirty="0">
                <a:solidFill>
                  <a:srgbClr val="0000CC"/>
                </a:solidFill>
                <a:latin typeface="Helvetica Neue"/>
              </a:rPr>
              <a:t>	</a:t>
            </a:r>
            <a:r>
              <a:rPr lang="en-US" sz="2200" b="1" i="0" dirty="0" err="1" smtClean="0">
                <a:solidFill>
                  <a:srgbClr val="0000CC"/>
                </a:solidFill>
                <a:effectLst/>
                <a:latin typeface="Helvetica Neue"/>
              </a:rPr>
              <a:t>emailid</a:t>
            </a:r>
            <a:r>
              <a:rPr lang="en-US" sz="2200" b="1" i="0" dirty="0" smtClean="0">
                <a:solidFill>
                  <a:srgbClr val="0000CC"/>
                </a:solidFill>
                <a:effectLst/>
                <a:latin typeface="Helvetica Neue"/>
              </a:rPr>
              <a:t> </a:t>
            </a:r>
            <a:r>
              <a:rPr lang="en-US" sz="2200" b="1" i="0" dirty="0">
                <a:solidFill>
                  <a:srgbClr val="0000CC"/>
                </a:solidFill>
                <a:effectLst/>
                <a:latin typeface="Helvetica Neue"/>
              </a:rPr>
              <a:t>varchar(100),</a:t>
            </a:r>
          </a:p>
          <a:p>
            <a:pPr lvl="1" indent="0">
              <a:buNone/>
            </a:pPr>
            <a:r>
              <a:rPr lang="en-US" sz="2200" b="1" i="0" dirty="0">
                <a:solidFill>
                  <a:srgbClr val="0000CC"/>
                </a:solidFill>
                <a:effectLst/>
                <a:latin typeface="Helvetica Neue"/>
              </a:rPr>
              <a:t>  CONSTRAINT </a:t>
            </a:r>
            <a:r>
              <a:rPr lang="en-US" sz="2200" b="1" i="0" dirty="0" err="1" smtClean="0">
                <a:solidFill>
                  <a:srgbClr val="0000CC"/>
                </a:solidFill>
                <a:effectLst/>
                <a:latin typeface="Helvetica Neue"/>
              </a:rPr>
              <a:t>employee_pk</a:t>
            </a:r>
            <a:r>
              <a:rPr lang="en-US" sz="2200" b="1" i="0" dirty="0" smtClean="0">
                <a:solidFill>
                  <a:srgbClr val="0000CC"/>
                </a:solidFill>
                <a:effectLst/>
                <a:latin typeface="Helvetica Neue"/>
              </a:rPr>
              <a:t> </a:t>
            </a:r>
            <a:r>
              <a:rPr lang="en-US" sz="2200" b="1" i="0" dirty="0">
                <a:solidFill>
                  <a:srgbClr val="0000CC"/>
                </a:solidFill>
                <a:effectLst/>
                <a:latin typeface="Helvetica Neue"/>
              </a:rPr>
              <a:t>PRIMARY KEY (employee_number)</a:t>
            </a:r>
          </a:p>
          <a:p>
            <a:pPr indent="0" algn="l"/>
            <a:r>
              <a:rPr lang="en-US" sz="2200" b="1" i="0" dirty="0">
                <a:solidFill>
                  <a:srgbClr val="0000CC"/>
                </a:solidFill>
                <a:effectLst/>
                <a:latin typeface="Helvetica Neue"/>
              </a:rPr>
              <a:t>);</a:t>
            </a:r>
          </a:p>
          <a:p>
            <a:pPr indent="0" algn="l"/>
            <a:endParaRPr lang="en-US" sz="2200" b="0" i="0" dirty="0">
              <a:solidFill>
                <a:srgbClr val="0000CC"/>
              </a:solidFill>
              <a:effectLst/>
              <a:latin typeface="Helvetica Neue"/>
            </a:endParaRPr>
          </a:p>
        </p:txBody>
      </p:sp>
    </p:spTree>
    <p:extLst>
      <p:ext uri="{BB962C8B-B14F-4D97-AF65-F5344CB8AC3E}">
        <p14:creationId xmlns:p14="http://schemas.microsoft.com/office/powerpoint/2010/main" val="3204613270"/>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AFF9-2BA7-6E37-CAA9-BB44D8AB1A83}"/>
              </a:ext>
            </a:extLst>
          </p:cNvPr>
          <p:cNvSpPr>
            <a:spLocks noGrp="1"/>
          </p:cNvSpPr>
          <p:nvPr>
            <p:ph type="title"/>
          </p:nvPr>
        </p:nvSpPr>
        <p:spPr>
          <a:xfrm>
            <a:off x="188844" y="128337"/>
            <a:ext cx="10515600" cy="737936"/>
          </a:xfrm>
        </p:spPr>
        <p:txBody>
          <a:bodyPr/>
          <a:lstStyle/>
          <a:p>
            <a:pPr algn="ctr"/>
            <a:r>
              <a:rPr lang="en-IN" b="1" i="0" dirty="0">
                <a:solidFill>
                  <a:srgbClr val="C00000"/>
                </a:solidFill>
                <a:effectLst/>
                <a:latin typeface="Helvetica Neue"/>
              </a:rPr>
              <a:t>Practice Exercise #2:</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1E3DBF3F-BA72-0602-DFB4-DDE4A31912DF}"/>
              </a:ext>
            </a:extLst>
          </p:cNvPr>
          <p:cNvSpPr>
            <a:spLocks noGrp="1"/>
          </p:cNvSpPr>
          <p:nvPr>
            <p:ph idx="1"/>
          </p:nvPr>
        </p:nvSpPr>
        <p:spPr>
          <a:xfrm>
            <a:off x="609600" y="989815"/>
            <a:ext cx="10972800" cy="5136352"/>
          </a:xfrm>
        </p:spPr>
        <p:txBody>
          <a:bodyPr/>
          <a:lstStyle/>
          <a:p>
            <a:r>
              <a:rPr lang="en-US" dirty="0"/>
              <a:t>INSERT INTO </a:t>
            </a:r>
            <a:r>
              <a:rPr lang="en-US" dirty="0" smtClean="0"/>
              <a:t>employee</a:t>
            </a:r>
            <a:endParaRPr lang="en-US" dirty="0"/>
          </a:p>
          <a:p>
            <a:r>
              <a:rPr lang="en-US" dirty="0"/>
              <a:t>(employee_number, last_name, first_name, salary, dept_id, emailid)</a:t>
            </a:r>
          </a:p>
          <a:p>
            <a:r>
              <a:rPr lang="en-US" dirty="0"/>
              <a:t>VALUES</a:t>
            </a:r>
          </a:p>
          <a:p>
            <a:r>
              <a:rPr lang="en-US" dirty="0"/>
              <a:t>(1001, 'Smith', 'John', 62000, 500, ‘smith@gmail.com’),</a:t>
            </a:r>
          </a:p>
          <a:p>
            <a:r>
              <a:rPr lang="en-US" dirty="0"/>
              <a:t>(1002, 'Anderson', 'Jane', 57500, 500, ‘anderson@gmail.com’),</a:t>
            </a:r>
          </a:p>
          <a:p>
            <a:r>
              <a:rPr lang="en-US" dirty="0"/>
              <a:t>(1003, 'Everest', 'Brad', 71000, 501, ‘everest@ny.com’),</a:t>
            </a:r>
          </a:p>
          <a:p>
            <a:r>
              <a:rPr lang="en-US" dirty="0"/>
              <a:t>(1004, 'Horvath', 'Jack', 42000, 501, ‘horvath@yahoo.com’);</a:t>
            </a:r>
          </a:p>
          <a:p>
            <a:r>
              <a:rPr lang="en-US" dirty="0"/>
              <a:t>(1005, ‘Mohan', ‘Radha’, 55000, 502, ‘mohan@yahoo.com’);</a:t>
            </a:r>
          </a:p>
          <a:p>
            <a:endParaRPr lang="en-US" dirty="0" smtClean="0">
              <a:solidFill>
                <a:srgbClr val="C00000"/>
              </a:solidFill>
            </a:endParaRPr>
          </a:p>
          <a:p>
            <a:r>
              <a:rPr lang="en-US" b="1" dirty="0" smtClean="0">
                <a:solidFill>
                  <a:srgbClr val="FF0000"/>
                </a:solidFill>
              </a:rPr>
              <a:t>*Note: This INSERT statement will not work in Oracle SQL, but works in MySQL.</a:t>
            </a:r>
            <a:endParaRPr lang="en-US" b="1" dirty="0">
              <a:solidFill>
                <a:srgbClr val="FF0000"/>
              </a:solidFill>
            </a:endParaRPr>
          </a:p>
          <a:p>
            <a:endParaRPr lang="en-US" dirty="0">
              <a:solidFill>
                <a:srgbClr val="C00000"/>
              </a:solidFill>
            </a:endParaRPr>
          </a:p>
          <a:p>
            <a:endParaRPr lang="en-US" sz="2400" b="1" i="0" dirty="0">
              <a:effectLst/>
              <a:latin typeface="Helvetica Neue"/>
            </a:endParaRPr>
          </a:p>
          <a:p>
            <a:endParaRPr lang="en-US" dirty="0">
              <a:solidFill>
                <a:srgbClr val="C00000"/>
              </a:solidFill>
            </a:endParaRPr>
          </a:p>
          <a:p>
            <a:pPr indent="0" algn="l"/>
            <a:endParaRPr lang="en-US" b="0" i="0" dirty="0">
              <a:solidFill>
                <a:srgbClr val="0000CC"/>
              </a:solidFill>
              <a:effectLst/>
              <a:latin typeface="Helvetica Neue"/>
            </a:endParaRPr>
          </a:p>
          <a:p>
            <a:endParaRPr lang="en-US" dirty="0">
              <a:solidFill>
                <a:srgbClr val="C00000"/>
              </a:solidFill>
            </a:endParaRPr>
          </a:p>
          <a:p>
            <a:endParaRPr lang="en-US" dirty="0">
              <a:solidFill>
                <a:srgbClr val="C00000"/>
              </a:solidFill>
            </a:endParaRPr>
          </a:p>
          <a:p>
            <a:r>
              <a:rPr lang="en-US" dirty="0">
                <a:solidFill>
                  <a:srgbClr val="C00000"/>
                </a:solidFill>
              </a:rPr>
              <a:t/>
            </a:r>
            <a:br>
              <a:rPr lang="en-US" dirty="0">
                <a:solidFill>
                  <a:srgbClr val="C00000"/>
                </a:solidFill>
              </a:rPr>
            </a:br>
            <a:endParaRPr lang="en-US" dirty="0">
              <a:solidFill>
                <a:srgbClr val="C00000"/>
              </a:solidFill>
            </a:endParaRPr>
          </a:p>
          <a:p>
            <a:endParaRPr lang="en-IN" dirty="0">
              <a:solidFill>
                <a:srgbClr val="C00000"/>
              </a:solidFill>
            </a:endParaRPr>
          </a:p>
        </p:txBody>
      </p:sp>
    </p:spTree>
    <p:extLst>
      <p:ext uri="{BB962C8B-B14F-4D97-AF65-F5344CB8AC3E}">
        <p14:creationId xmlns:p14="http://schemas.microsoft.com/office/powerpoint/2010/main" val="4052101698"/>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16FC-DC4F-9DE3-B6A1-A4E1F57B6510}"/>
              </a:ext>
            </a:extLst>
          </p:cNvPr>
          <p:cNvSpPr>
            <a:spLocks noGrp="1"/>
          </p:cNvSpPr>
          <p:nvPr>
            <p:ph type="title"/>
          </p:nvPr>
        </p:nvSpPr>
        <p:spPr>
          <a:xfrm>
            <a:off x="188844" y="320843"/>
            <a:ext cx="10515600" cy="625642"/>
          </a:xfrm>
        </p:spPr>
        <p:txBody>
          <a:bodyPr/>
          <a:lstStyle/>
          <a:p>
            <a:pPr algn="ctr"/>
            <a:r>
              <a:rPr lang="en-IN" b="1" i="0" dirty="0">
                <a:solidFill>
                  <a:srgbClr val="C00000"/>
                </a:solidFill>
                <a:effectLst/>
                <a:latin typeface="Helvetica Neue"/>
              </a:rPr>
              <a:t>Practice Exercise #2:</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BDD12F6D-C029-05A4-E0A8-6A5FFB4D9C0B}"/>
              </a:ext>
            </a:extLst>
          </p:cNvPr>
          <p:cNvSpPr>
            <a:spLocks noGrp="1"/>
          </p:cNvSpPr>
          <p:nvPr>
            <p:ph idx="1"/>
          </p:nvPr>
        </p:nvSpPr>
        <p:spPr>
          <a:xfrm>
            <a:off x="609600" y="1106905"/>
            <a:ext cx="10972800" cy="5019261"/>
          </a:xfrm>
        </p:spPr>
        <p:txBody>
          <a:bodyPr/>
          <a:lstStyle/>
          <a:p>
            <a:pPr marL="457200" indent="-457200">
              <a:spcAft>
                <a:spcPts val="1200"/>
              </a:spcAft>
              <a:buFont typeface="+mj-lt"/>
              <a:buAutoNum type="arabicPeriod"/>
            </a:pPr>
            <a:r>
              <a:rPr lang="en-US" dirty="0" smtClean="0">
                <a:cs typeface="Calibri" panose="020F0502020204030204" pitchFamily="34" charset="0"/>
              </a:rPr>
              <a:t>S</a:t>
            </a:r>
            <a:r>
              <a:rPr lang="en-US" sz="2400" i="0" dirty="0" smtClean="0">
                <a:effectLst/>
                <a:cs typeface="Calibri" panose="020F0502020204030204" pitchFamily="34" charset="0"/>
              </a:rPr>
              <a:t>elect </a:t>
            </a:r>
            <a:r>
              <a:rPr lang="en-US" sz="2400" i="0" dirty="0">
                <a:effectLst/>
                <a:cs typeface="Calibri" panose="020F0502020204030204" pitchFamily="34" charset="0"/>
              </a:rPr>
              <a:t>all fields from the </a:t>
            </a:r>
            <a:r>
              <a:rPr lang="en-US" sz="2400" i="1" dirty="0" smtClean="0">
                <a:effectLst/>
                <a:cs typeface="Calibri" panose="020F0502020204030204" pitchFamily="34" charset="0"/>
              </a:rPr>
              <a:t>employee</a:t>
            </a:r>
            <a:r>
              <a:rPr lang="en-US" sz="2400" i="0" dirty="0">
                <a:effectLst/>
                <a:cs typeface="Calibri" panose="020F0502020204030204" pitchFamily="34" charset="0"/>
              </a:rPr>
              <a:t> table whose salary is less than or equal to $52,500 (no sorting is required)</a:t>
            </a:r>
          </a:p>
          <a:p>
            <a:pPr marL="457200" indent="-457200">
              <a:spcAft>
                <a:spcPts val="1200"/>
              </a:spcAft>
              <a:buFont typeface="+mj-lt"/>
              <a:buAutoNum type="arabicPeriod"/>
            </a:pPr>
            <a:r>
              <a:rPr lang="en-US" dirty="0">
                <a:cs typeface="Calibri" panose="020F0502020204030204" pitchFamily="34" charset="0"/>
              </a:rPr>
              <a:t>Select the details of the employee whose first name starts with B.</a:t>
            </a:r>
          </a:p>
          <a:p>
            <a:pPr marL="457200" indent="-457200">
              <a:spcAft>
                <a:spcPts val="1200"/>
              </a:spcAft>
              <a:buFont typeface="+mj-lt"/>
              <a:buAutoNum type="arabicPeriod"/>
            </a:pPr>
            <a:r>
              <a:rPr lang="en-US" sz="2400" i="0" dirty="0">
                <a:effectLst/>
                <a:cs typeface="Calibri" panose="020F0502020204030204" pitchFamily="34" charset="0"/>
              </a:rPr>
              <a:t>Print name and Id of employee whose email-id is in Gmail.</a:t>
            </a:r>
          </a:p>
          <a:p>
            <a:pPr marL="457200" indent="-457200" algn="l">
              <a:spcAft>
                <a:spcPts val="1200"/>
              </a:spcAft>
              <a:buFont typeface="+mj-lt"/>
              <a:buAutoNum type="arabicPeriod"/>
            </a:pPr>
            <a:r>
              <a:rPr lang="en-US" i="0" dirty="0">
                <a:solidFill>
                  <a:srgbClr val="222222"/>
                </a:solidFill>
                <a:effectLst/>
                <a:cs typeface="Calibri" panose="020F0502020204030204" pitchFamily="34" charset="0"/>
              </a:rPr>
              <a:t>Select the details of the employee who work either for department 501 or 502.</a:t>
            </a:r>
          </a:p>
          <a:p>
            <a:pPr marL="457200" indent="-457200" algn="l">
              <a:spcAft>
                <a:spcPts val="1200"/>
              </a:spcAft>
              <a:buFont typeface="+mj-lt"/>
              <a:buAutoNum type="arabicPeriod"/>
            </a:pPr>
            <a:r>
              <a:rPr lang="en-US" dirty="0">
                <a:solidFill>
                  <a:srgbClr val="222222"/>
                </a:solidFill>
                <a:cs typeface="Calibri" panose="020F0502020204030204" pitchFamily="34" charset="0"/>
              </a:rPr>
              <a:t>Select all the employees working in department 501 in descending order of their salary.</a:t>
            </a:r>
            <a:endParaRPr lang="en-US" i="0" dirty="0">
              <a:solidFill>
                <a:srgbClr val="222222"/>
              </a:solidFill>
              <a:effectLst/>
              <a:cs typeface="Calibri" panose="020F0502020204030204" pitchFamily="34" charset="0"/>
            </a:endParaRPr>
          </a:p>
          <a:p>
            <a:pPr>
              <a:spcAft>
                <a:spcPts val="1200"/>
              </a:spcAft>
            </a:pPr>
            <a:r>
              <a:rPr lang="en-US" i="0" dirty="0">
                <a:solidFill>
                  <a:srgbClr val="222222"/>
                </a:solidFill>
                <a:effectLst/>
                <a:cs typeface="Calibri" panose="020F0502020204030204" pitchFamily="34" charset="0"/>
              </a:rPr>
              <a:t/>
            </a:r>
            <a:br>
              <a:rPr lang="en-US" i="0" dirty="0">
                <a:solidFill>
                  <a:srgbClr val="222222"/>
                </a:solidFill>
                <a:effectLst/>
                <a:cs typeface="Calibri" panose="020F0502020204030204" pitchFamily="34" charset="0"/>
              </a:rPr>
            </a:br>
            <a:endParaRPr lang="en-US" sz="2400" i="0" dirty="0">
              <a:effectLst/>
              <a:cs typeface="Calibri" panose="020F0502020204030204" pitchFamily="34" charset="0"/>
            </a:endParaRPr>
          </a:p>
          <a:p>
            <a:pPr>
              <a:spcAft>
                <a:spcPts val="1200"/>
              </a:spcAft>
            </a:pPr>
            <a:endParaRPr lang="en-IN" dirty="0">
              <a:cs typeface="Calibri" panose="020F0502020204030204" pitchFamily="34" charset="0"/>
            </a:endParaRPr>
          </a:p>
        </p:txBody>
      </p:sp>
    </p:spTree>
    <p:extLst>
      <p:ext uri="{BB962C8B-B14F-4D97-AF65-F5344CB8AC3E}">
        <p14:creationId xmlns:p14="http://schemas.microsoft.com/office/powerpoint/2010/main" val="395343024"/>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D83A-E1C0-0DB6-97AC-5B4EBE71B119}"/>
              </a:ext>
            </a:extLst>
          </p:cNvPr>
          <p:cNvSpPr>
            <a:spLocks noGrp="1"/>
          </p:cNvSpPr>
          <p:nvPr>
            <p:ph type="title"/>
          </p:nvPr>
        </p:nvSpPr>
        <p:spPr>
          <a:xfrm>
            <a:off x="188844" y="136525"/>
            <a:ext cx="10515600" cy="664753"/>
          </a:xfrm>
        </p:spPr>
        <p:txBody>
          <a:bodyPr/>
          <a:lstStyle/>
          <a:p>
            <a:pPr algn="ctr"/>
            <a:r>
              <a:rPr lang="en-US" b="1" dirty="0">
                <a:solidFill>
                  <a:srgbClr val="C00000"/>
                </a:solidFill>
              </a:rPr>
              <a:t>Solution for Practice Exercise #2</a:t>
            </a:r>
            <a:endParaRPr lang="en-IN" b="1" dirty="0">
              <a:solidFill>
                <a:srgbClr val="C00000"/>
              </a:solidFill>
            </a:endParaRPr>
          </a:p>
        </p:txBody>
      </p:sp>
      <p:sp>
        <p:nvSpPr>
          <p:cNvPr id="3" name="Content Placeholder 2">
            <a:extLst>
              <a:ext uri="{FF2B5EF4-FFF2-40B4-BE49-F238E27FC236}">
                <a16:creationId xmlns:a16="http://schemas.microsoft.com/office/drawing/2014/main" id="{D4BBAB9E-06D6-5887-8256-2C43F041B794}"/>
              </a:ext>
            </a:extLst>
          </p:cNvPr>
          <p:cNvSpPr>
            <a:spLocks noGrp="1"/>
          </p:cNvSpPr>
          <p:nvPr>
            <p:ph idx="1"/>
          </p:nvPr>
        </p:nvSpPr>
        <p:spPr>
          <a:xfrm>
            <a:off x="368968" y="1112363"/>
            <a:ext cx="11213432" cy="5013803"/>
          </a:xfrm>
        </p:spPr>
        <p:txBody>
          <a:bodyPr/>
          <a:lstStyle/>
          <a:p>
            <a:pPr marL="342900" indent="-342900">
              <a:buFont typeface="Arial" panose="020B0604020202020204" pitchFamily="34" charset="0"/>
              <a:buChar char="•"/>
            </a:pPr>
            <a:r>
              <a:rPr lang="en-US" dirty="0">
                <a:solidFill>
                  <a:srgbClr val="00B050"/>
                </a:solidFill>
              </a:rPr>
              <a:t>Solution 1: </a:t>
            </a:r>
          </a:p>
          <a:p>
            <a:pPr marL="342900" indent="-342900"/>
            <a:r>
              <a:rPr lang="en-US" dirty="0">
                <a:solidFill>
                  <a:srgbClr val="FF0000"/>
                </a:solidFill>
              </a:rPr>
              <a:t>	SELECT * FROM </a:t>
            </a:r>
            <a:r>
              <a:rPr lang="en-US" dirty="0" smtClean="0">
                <a:solidFill>
                  <a:srgbClr val="FF0000"/>
                </a:solidFill>
              </a:rPr>
              <a:t>employee </a:t>
            </a:r>
            <a:r>
              <a:rPr lang="en-US" dirty="0">
                <a:solidFill>
                  <a:srgbClr val="FF0000"/>
                </a:solidFill>
              </a:rPr>
              <a:t>WHERE salary &lt;= 52500;</a:t>
            </a:r>
          </a:p>
          <a:p>
            <a:pPr marL="342900" indent="-342900" algn="l">
              <a:buFont typeface="Arial" panose="020B0604020202020204" pitchFamily="34" charset="0"/>
              <a:buChar char="•"/>
            </a:pPr>
            <a:r>
              <a:rPr lang="en-US" b="0" i="0" dirty="0">
                <a:solidFill>
                  <a:srgbClr val="333333"/>
                </a:solidFill>
                <a:effectLst/>
                <a:latin typeface="Helvetica Neue"/>
              </a:rPr>
              <a:t>Output:</a:t>
            </a:r>
          </a:p>
          <a:p>
            <a:pPr marL="342900" indent="-342900" algn="l">
              <a:buFont typeface="Arial" panose="020B0604020202020204" pitchFamily="34" charset="0"/>
              <a:buChar char="•"/>
            </a:pPr>
            <a:endParaRPr lang="en-US" b="0" i="0" dirty="0">
              <a:solidFill>
                <a:srgbClr val="333333"/>
              </a:solidFill>
              <a:effectLst/>
              <a:latin typeface="Helvetica Neue"/>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solidFill>
                  <a:srgbClr val="00B050"/>
                </a:solidFill>
              </a:rPr>
              <a:t>Solution 2:</a:t>
            </a:r>
          </a:p>
          <a:p>
            <a:pPr indent="0"/>
            <a:r>
              <a:rPr lang="en-US" dirty="0">
                <a:solidFill>
                  <a:srgbClr val="FF0000"/>
                </a:solidFill>
              </a:rPr>
              <a:t>	SELECT * FROM </a:t>
            </a:r>
            <a:r>
              <a:rPr lang="en-US" dirty="0" smtClean="0">
                <a:solidFill>
                  <a:srgbClr val="FF0000"/>
                </a:solidFill>
              </a:rPr>
              <a:t>employee </a:t>
            </a:r>
            <a:r>
              <a:rPr lang="en-US" dirty="0">
                <a:solidFill>
                  <a:srgbClr val="FF0000"/>
                </a:solidFill>
              </a:rPr>
              <a:t>WHERE first_name like ‘b%’</a:t>
            </a:r>
          </a:p>
          <a:p>
            <a:pPr marL="342900" indent="-342900">
              <a:buFont typeface="Arial" panose="020B0604020202020204" pitchFamily="34" charset="0"/>
              <a:buChar char="•"/>
            </a:pPr>
            <a:r>
              <a:rPr lang="en-US" dirty="0"/>
              <a:t>Output:-</a:t>
            </a:r>
          </a:p>
          <a:p>
            <a:pPr indent="0"/>
            <a:r>
              <a:rPr lang="en-US" dirty="0"/>
              <a:t/>
            </a:r>
            <a:br>
              <a:rPr lang="en-US" dirty="0"/>
            </a:br>
            <a:endParaRPr lang="en-US" dirty="0"/>
          </a:p>
          <a:p>
            <a:pPr marL="342900" indent="-342900">
              <a:buFont typeface="Arial" panose="020B0604020202020204" pitchFamily="34" charset="0"/>
              <a:buChar char="•"/>
            </a:pPr>
            <a:endParaRPr lang="en-IN" dirty="0"/>
          </a:p>
        </p:txBody>
      </p:sp>
      <p:graphicFrame>
        <p:nvGraphicFramePr>
          <p:cNvPr id="7" name="Table 7">
            <a:extLst>
              <a:ext uri="{FF2B5EF4-FFF2-40B4-BE49-F238E27FC236}">
                <a16:creationId xmlns:a16="http://schemas.microsoft.com/office/drawing/2014/main" id="{5EE32CC6-C6A8-D495-EC58-04390E5DFE1F}"/>
              </a:ext>
            </a:extLst>
          </p:cNvPr>
          <p:cNvGraphicFramePr>
            <a:graphicFrameLocks noGrp="1"/>
          </p:cNvGraphicFramePr>
          <p:nvPr>
            <p:extLst>
              <p:ext uri="{D42A27DB-BD31-4B8C-83A1-F6EECF244321}">
                <p14:modId xmlns:p14="http://schemas.microsoft.com/office/powerpoint/2010/main" val="2476812474"/>
              </p:ext>
            </p:extLst>
          </p:nvPr>
        </p:nvGraphicFramePr>
        <p:xfrm>
          <a:off x="737937" y="4625897"/>
          <a:ext cx="10122570" cy="892524"/>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579684734"/>
                    </a:ext>
                  </a:extLst>
                </a:gridCol>
                <a:gridCol w="1272674">
                  <a:extLst>
                    <a:ext uri="{9D8B030D-6E8A-4147-A177-3AD203B41FA5}">
                      <a16:colId xmlns:a16="http://schemas.microsoft.com/office/drawing/2014/main" val="2741061919"/>
                    </a:ext>
                  </a:extLst>
                </a:gridCol>
                <a:gridCol w="1687095">
                  <a:extLst>
                    <a:ext uri="{9D8B030D-6E8A-4147-A177-3AD203B41FA5}">
                      <a16:colId xmlns:a16="http://schemas.microsoft.com/office/drawing/2014/main" val="4120458454"/>
                    </a:ext>
                  </a:extLst>
                </a:gridCol>
                <a:gridCol w="1687095">
                  <a:extLst>
                    <a:ext uri="{9D8B030D-6E8A-4147-A177-3AD203B41FA5}">
                      <a16:colId xmlns:a16="http://schemas.microsoft.com/office/drawing/2014/main" val="847280479"/>
                    </a:ext>
                  </a:extLst>
                </a:gridCol>
                <a:gridCol w="1144336">
                  <a:extLst>
                    <a:ext uri="{9D8B030D-6E8A-4147-A177-3AD203B41FA5}">
                      <a16:colId xmlns:a16="http://schemas.microsoft.com/office/drawing/2014/main" val="213519777"/>
                    </a:ext>
                  </a:extLst>
                </a:gridCol>
                <a:gridCol w="2229854">
                  <a:extLst>
                    <a:ext uri="{9D8B030D-6E8A-4147-A177-3AD203B41FA5}">
                      <a16:colId xmlns:a16="http://schemas.microsoft.com/office/drawing/2014/main" val="4152678553"/>
                    </a:ext>
                  </a:extLst>
                </a:gridCol>
              </a:tblGrid>
              <a:tr h="214916">
                <a:tc>
                  <a:txBody>
                    <a:bodyPr/>
                    <a:lstStyle/>
                    <a:p>
                      <a:pPr algn="l"/>
                      <a:r>
                        <a:rPr lang="en-IN" b="0" dirty="0" err="1">
                          <a:solidFill>
                            <a:srgbClr val="FFFFFF"/>
                          </a:solidFill>
                          <a:effectLst/>
                        </a:rPr>
                        <a:t>employee_number</a:t>
                      </a:r>
                      <a:endParaRPr lang="en-IN" b="0" dirty="0">
                        <a:solidFill>
                          <a:srgbClr val="FFFFFF"/>
                        </a:solidFill>
                        <a:effectLst/>
                      </a:endParaRPr>
                    </a:p>
                  </a:txBody>
                  <a:tcPr marL="76200" marR="76200" marT="30480" marB="30480" anchor="ctr"/>
                </a:tc>
                <a:tc>
                  <a:txBody>
                    <a:bodyPr/>
                    <a:lstStyle/>
                    <a:p>
                      <a:pPr algn="l"/>
                      <a:r>
                        <a:rPr lang="en-IN" b="0" dirty="0">
                          <a:solidFill>
                            <a:srgbClr val="FFFFFF"/>
                          </a:solidFill>
                          <a:effectLst/>
                        </a:rPr>
                        <a:t>last_name</a:t>
                      </a:r>
                    </a:p>
                  </a:txBody>
                  <a:tcPr marL="76200" marR="76200" marT="30480" marB="30480" anchor="ctr"/>
                </a:tc>
                <a:tc>
                  <a:txBody>
                    <a:bodyPr/>
                    <a:lstStyle/>
                    <a:p>
                      <a:pPr algn="l"/>
                      <a:r>
                        <a:rPr lang="en-IN" b="0" dirty="0" err="1">
                          <a:solidFill>
                            <a:srgbClr val="FFFFFF"/>
                          </a:solidFill>
                          <a:effectLst/>
                        </a:rPr>
                        <a:t>first_name</a:t>
                      </a:r>
                      <a:endParaRPr lang="en-IN" b="0" dirty="0">
                        <a:solidFill>
                          <a:srgbClr val="FFFFFF"/>
                        </a:solidFill>
                        <a:effectLst/>
                      </a:endParaRPr>
                    </a:p>
                  </a:txBody>
                  <a:tcPr marL="76200" marR="76200" marT="30480" marB="30480" anchor="ctr"/>
                </a:tc>
                <a:tc>
                  <a:txBody>
                    <a:bodyPr/>
                    <a:lstStyle/>
                    <a:p>
                      <a:pPr algn="l"/>
                      <a:r>
                        <a:rPr lang="en-IN" b="0" dirty="0">
                          <a:solidFill>
                            <a:srgbClr val="FFFFFF"/>
                          </a:solidFill>
                          <a:effectLst/>
                        </a:rPr>
                        <a:t>salary</a:t>
                      </a:r>
                    </a:p>
                  </a:txBody>
                  <a:tcPr marL="76200" marR="76200" marT="30480" marB="30480" anchor="ctr"/>
                </a:tc>
                <a:tc>
                  <a:txBody>
                    <a:bodyPr/>
                    <a:lstStyle/>
                    <a:p>
                      <a:pPr algn="l"/>
                      <a:r>
                        <a:rPr lang="en-IN" b="0" dirty="0">
                          <a:solidFill>
                            <a:srgbClr val="FFFFFF"/>
                          </a:solidFill>
                          <a:effectLst/>
                        </a:rPr>
                        <a:t>dept_id</a:t>
                      </a:r>
                    </a:p>
                  </a:txBody>
                  <a:tcPr marL="76200" marR="76200" marT="30480" marB="30480" anchor="ctr"/>
                </a:tc>
                <a:tc>
                  <a:txBody>
                    <a:bodyPr/>
                    <a:lstStyle/>
                    <a:p>
                      <a:r>
                        <a:rPr lang="en-US" dirty="0">
                          <a:solidFill>
                            <a:schemeClr val="bg1"/>
                          </a:solidFill>
                        </a:rPr>
                        <a:t>emailid</a:t>
                      </a:r>
                      <a:endParaRPr lang="en-IN" dirty="0">
                        <a:solidFill>
                          <a:schemeClr val="bg1"/>
                        </a:solidFill>
                      </a:endParaRPr>
                    </a:p>
                  </a:txBody>
                  <a:tcPr/>
                </a:tc>
                <a:extLst>
                  <a:ext uri="{0D108BD9-81ED-4DB2-BD59-A6C34878D82A}">
                    <a16:rowId xmlns:a16="http://schemas.microsoft.com/office/drawing/2014/main" val="3063456408"/>
                  </a:ext>
                </a:extLst>
              </a:tr>
              <a:tr h="526764">
                <a:tc>
                  <a:txBody>
                    <a:bodyPr/>
                    <a:lstStyle/>
                    <a:p>
                      <a:r>
                        <a:rPr lang="en-US" dirty="0"/>
                        <a:t>1003</a:t>
                      </a:r>
                      <a:endParaRPr lang="en-IN" dirty="0"/>
                    </a:p>
                  </a:txBody>
                  <a:tcPr/>
                </a:tc>
                <a:tc>
                  <a:txBody>
                    <a:bodyPr/>
                    <a:lstStyle/>
                    <a:p>
                      <a:r>
                        <a:rPr lang="en-US" dirty="0"/>
                        <a:t>Everest</a:t>
                      </a:r>
                      <a:endParaRPr lang="en-IN" dirty="0"/>
                    </a:p>
                  </a:txBody>
                  <a:tcPr/>
                </a:tc>
                <a:tc>
                  <a:txBody>
                    <a:bodyPr/>
                    <a:lstStyle/>
                    <a:p>
                      <a:r>
                        <a:rPr lang="en-US" dirty="0"/>
                        <a:t>Brad</a:t>
                      </a:r>
                      <a:endParaRPr lang="en-IN" dirty="0"/>
                    </a:p>
                  </a:txBody>
                  <a:tcPr/>
                </a:tc>
                <a:tc>
                  <a:txBody>
                    <a:bodyPr/>
                    <a:lstStyle/>
                    <a:p>
                      <a:r>
                        <a:rPr lang="en-US" dirty="0"/>
                        <a:t>71000</a:t>
                      </a:r>
                      <a:endParaRPr lang="en-IN" dirty="0"/>
                    </a:p>
                  </a:txBody>
                  <a:tcPr/>
                </a:tc>
                <a:tc>
                  <a:txBody>
                    <a:bodyPr/>
                    <a:lstStyle/>
                    <a:p>
                      <a:r>
                        <a:rPr lang="en-US" dirty="0"/>
                        <a:t>501</a:t>
                      </a:r>
                      <a:endParaRPr lang="en-IN" dirty="0"/>
                    </a:p>
                  </a:txBody>
                  <a:tcPr/>
                </a:tc>
                <a:tc>
                  <a:txBody>
                    <a:bodyPr/>
                    <a:lstStyle/>
                    <a:p>
                      <a:r>
                        <a:rPr lang="en-US" dirty="0"/>
                        <a:t>Everest@ny.com</a:t>
                      </a:r>
                      <a:endParaRPr lang="en-IN" dirty="0"/>
                    </a:p>
                  </a:txBody>
                  <a:tcPr/>
                </a:tc>
                <a:extLst>
                  <a:ext uri="{0D108BD9-81ED-4DB2-BD59-A6C34878D82A}">
                    <a16:rowId xmlns:a16="http://schemas.microsoft.com/office/drawing/2014/main" val="3768017111"/>
                  </a:ext>
                </a:extLst>
              </a:tr>
            </a:tbl>
          </a:graphicData>
        </a:graphic>
      </p:graphicFrame>
      <p:graphicFrame>
        <p:nvGraphicFramePr>
          <p:cNvPr id="8" name="Table 8">
            <a:extLst>
              <a:ext uri="{FF2B5EF4-FFF2-40B4-BE49-F238E27FC236}">
                <a16:creationId xmlns:a16="http://schemas.microsoft.com/office/drawing/2014/main" id="{A3F5BA65-DAB2-B9A4-561B-E1C91B5650D6}"/>
              </a:ext>
            </a:extLst>
          </p:cNvPr>
          <p:cNvGraphicFramePr>
            <a:graphicFrameLocks noGrp="1"/>
          </p:cNvGraphicFramePr>
          <p:nvPr>
            <p:extLst>
              <p:ext uri="{D42A27DB-BD31-4B8C-83A1-F6EECF244321}">
                <p14:modId xmlns:p14="http://schemas.microsoft.com/office/powerpoint/2010/main" val="2922304297"/>
              </p:ext>
            </p:extLst>
          </p:nvPr>
        </p:nvGraphicFramePr>
        <p:xfrm>
          <a:off x="1034715" y="2498290"/>
          <a:ext cx="10122570" cy="741680"/>
        </p:xfrm>
        <a:graphic>
          <a:graphicData uri="http://schemas.openxmlformats.org/drawingml/2006/table">
            <a:tbl>
              <a:tblPr firstRow="1" bandRow="1">
                <a:tableStyleId>{5C22544A-7EE6-4342-B048-85BDC9FD1C3A}</a:tableStyleId>
              </a:tblPr>
              <a:tblGrid>
                <a:gridCol w="2133601">
                  <a:extLst>
                    <a:ext uri="{9D8B030D-6E8A-4147-A177-3AD203B41FA5}">
                      <a16:colId xmlns:a16="http://schemas.microsoft.com/office/drawing/2014/main" val="3192938643"/>
                    </a:ext>
                  </a:extLst>
                </a:gridCol>
                <a:gridCol w="1411705">
                  <a:extLst>
                    <a:ext uri="{9D8B030D-6E8A-4147-A177-3AD203B41FA5}">
                      <a16:colId xmlns:a16="http://schemas.microsoft.com/office/drawing/2014/main" val="4130204501"/>
                    </a:ext>
                  </a:extLst>
                </a:gridCol>
                <a:gridCol w="1515979">
                  <a:extLst>
                    <a:ext uri="{9D8B030D-6E8A-4147-A177-3AD203B41FA5}">
                      <a16:colId xmlns:a16="http://schemas.microsoft.com/office/drawing/2014/main" val="3827961134"/>
                    </a:ext>
                  </a:extLst>
                </a:gridCol>
                <a:gridCol w="1187116">
                  <a:extLst>
                    <a:ext uri="{9D8B030D-6E8A-4147-A177-3AD203B41FA5}">
                      <a16:colId xmlns:a16="http://schemas.microsoft.com/office/drawing/2014/main" val="1686655125"/>
                    </a:ext>
                  </a:extLst>
                </a:gridCol>
                <a:gridCol w="1251284">
                  <a:extLst>
                    <a:ext uri="{9D8B030D-6E8A-4147-A177-3AD203B41FA5}">
                      <a16:colId xmlns:a16="http://schemas.microsoft.com/office/drawing/2014/main" val="1618796614"/>
                    </a:ext>
                  </a:extLst>
                </a:gridCol>
                <a:gridCol w="2622885">
                  <a:extLst>
                    <a:ext uri="{9D8B030D-6E8A-4147-A177-3AD203B41FA5}">
                      <a16:colId xmlns:a16="http://schemas.microsoft.com/office/drawing/2014/main" val="3924556866"/>
                    </a:ext>
                  </a:extLst>
                </a:gridCol>
              </a:tblGrid>
              <a:tr h="370840">
                <a:tc>
                  <a:txBody>
                    <a:bodyPr/>
                    <a:lstStyle/>
                    <a:p>
                      <a:pPr algn="l"/>
                      <a:r>
                        <a:rPr lang="en-IN" b="0" dirty="0">
                          <a:solidFill>
                            <a:srgbClr val="FFFFFF"/>
                          </a:solidFill>
                          <a:effectLst/>
                        </a:rPr>
                        <a:t>employee_number</a:t>
                      </a:r>
                    </a:p>
                  </a:txBody>
                  <a:tcPr marL="76200" marR="76200" marT="30480" marB="30480" anchor="ctr"/>
                </a:tc>
                <a:tc>
                  <a:txBody>
                    <a:bodyPr/>
                    <a:lstStyle/>
                    <a:p>
                      <a:pPr algn="l"/>
                      <a:r>
                        <a:rPr lang="en-IN" b="0" dirty="0" err="1">
                          <a:solidFill>
                            <a:srgbClr val="FFFFFF"/>
                          </a:solidFill>
                          <a:effectLst/>
                        </a:rPr>
                        <a:t>last_name</a:t>
                      </a:r>
                      <a:endParaRPr lang="en-IN" b="0" dirty="0">
                        <a:solidFill>
                          <a:srgbClr val="FFFFFF"/>
                        </a:solidFill>
                        <a:effectLst/>
                      </a:endParaRPr>
                    </a:p>
                  </a:txBody>
                  <a:tcPr marL="76200" marR="76200" marT="30480" marB="30480" anchor="ctr"/>
                </a:tc>
                <a:tc>
                  <a:txBody>
                    <a:bodyPr/>
                    <a:lstStyle/>
                    <a:p>
                      <a:pPr algn="l"/>
                      <a:r>
                        <a:rPr lang="en-IN" b="0" dirty="0" err="1">
                          <a:solidFill>
                            <a:srgbClr val="FFFFFF"/>
                          </a:solidFill>
                          <a:effectLst/>
                        </a:rPr>
                        <a:t>first_name</a:t>
                      </a:r>
                      <a:endParaRPr lang="en-IN" b="0" dirty="0">
                        <a:solidFill>
                          <a:srgbClr val="FFFFFF"/>
                        </a:solidFill>
                        <a:effectLst/>
                      </a:endParaRPr>
                    </a:p>
                  </a:txBody>
                  <a:tcPr marL="76200" marR="76200" marT="30480" marB="30480" anchor="ctr"/>
                </a:tc>
                <a:tc>
                  <a:txBody>
                    <a:bodyPr/>
                    <a:lstStyle/>
                    <a:p>
                      <a:pPr algn="l"/>
                      <a:r>
                        <a:rPr lang="en-IN" b="0" dirty="0">
                          <a:solidFill>
                            <a:srgbClr val="FFFFFF"/>
                          </a:solidFill>
                          <a:effectLst/>
                        </a:rPr>
                        <a:t>Salary</a:t>
                      </a:r>
                    </a:p>
                  </a:txBody>
                  <a:tcPr marL="76200" marR="76200" marT="30480" marB="30480" anchor="ctr"/>
                </a:tc>
                <a:tc>
                  <a:txBody>
                    <a:bodyPr/>
                    <a:lstStyle/>
                    <a:p>
                      <a:pPr algn="l"/>
                      <a:r>
                        <a:rPr lang="en-IN" b="0" dirty="0" err="1">
                          <a:solidFill>
                            <a:srgbClr val="FFFFFF"/>
                          </a:solidFill>
                          <a:effectLst/>
                        </a:rPr>
                        <a:t>dept_id</a:t>
                      </a:r>
                      <a:endParaRPr lang="en-IN" b="0" dirty="0">
                        <a:solidFill>
                          <a:srgbClr val="FFFFFF"/>
                        </a:solidFill>
                        <a:effectLst/>
                      </a:endParaRPr>
                    </a:p>
                  </a:txBody>
                  <a:tcPr marL="76200" marR="76200" marT="30480" marB="30480" anchor="ctr"/>
                </a:tc>
                <a:tc>
                  <a:txBody>
                    <a:bodyPr/>
                    <a:lstStyle/>
                    <a:p>
                      <a:r>
                        <a:rPr lang="en-US" dirty="0">
                          <a:solidFill>
                            <a:schemeClr val="bg1"/>
                          </a:solidFill>
                        </a:rPr>
                        <a:t>Emailid</a:t>
                      </a:r>
                      <a:endParaRPr lang="en-IN" dirty="0">
                        <a:solidFill>
                          <a:schemeClr val="bg1"/>
                        </a:solidFill>
                      </a:endParaRPr>
                    </a:p>
                  </a:txBody>
                  <a:tcPr/>
                </a:tc>
                <a:extLst>
                  <a:ext uri="{0D108BD9-81ED-4DB2-BD59-A6C34878D82A}">
                    <a16:rowId xmlns:a16="http://schemas.microsoft.com/office/drawing/2014/main" val="2549878017"/>
                  </a:ext>
                </a:extLst>
              </a:tr>
              <a:tr h="370840">
                <a:tc>
                  <a:txBody>
                    <a:bodyPr/>
                    <a:lstStyle/>
                    <a:p>
                      <a:r>
                        <a:rPr lang="en-IN" dirty="0">
                          <a:effectLst/>
                        </a:rPr>
                        <a:t>1004</a:t>
                      </a:r>
                    </a:p>
                  </a:txBody>
                  <a:tcPr marL="76200" marR="76200" marT="30480" marB="30480" anchor="ctr"/>
                </a:tc>
                <a:tc>
                  <a:txBody>
                    <a:bodyPr/>
                    <a:lstStyle/>
                    <a:p>
                      <a:r>
                        <a:rPr lang="en-IN" dirty="0">
                          <a:effectLst/>
                        </a:rPr>
                        <a:t>Horvath</a:t>
                      </a:r>
                    </a:p>
                  </a:txBody>
                  <a:tcPr marL="76200" marR="76200" marT="30480" marB="30480" anchor="ctr"/>
                </a:tc>
                <a:tc>
                  <a:txBody>
                    <a:bodyPr/>
                    <a:lstStyle/>
                    <a:p>
                      <a:r>
                        <a:rPr lang="en-IN" dirty="0">
                          <a:effectLst/>
                        </a:rPr>
                        <a:t>Jack</a:t>
                      </a:r>
                    </a:p>
                  </a:txBody>
                  <a:tcPr marL="76200" marR="76200" marT="30480" marB="30480" anchor="ctr"/>
                </a:tc>
                <a:tc>
                  <a:txBody>
                    <a:bodyPr/>
                    <a:lstStyle/>
                    <a:p>
                      <a:r>
                        <a:rPr lang="en-IN" dirty="0">
                          <a:effectLst/>
                        </a:rPr>
                        <a:t>42000</a:t>
                      </a:r>
                    </a:p>
                  </a:txBody>
                  <a:tcPr marL="76200" marR="76200" marT="30480" marB="30480" anchor="ctr"/>
                </a:tc>
                <a:tc>
                  <a:txBody>
                    <a:bodyPr/>
                    <a:lstStyle/>
                    <a:p>
                      <a:r>
                        <a:rPr lang="en-IN" dirty="0">
                          <a:effectLst/>
                        </a:rPr>
                        <a:t>501</a:t>
                      </a:r>
                    </a:p>
                  </a:txBody>
                  <a:tcPr marL="76200" marR="76200" marT="30480" marB="30480" anchor="ctr"/>
                </a:tc>
                <a:tc>
                  <a:txBody>
                    <a:bodyPr/>
                    <a:lstStyle/>
                    <a:p>
                      <a:r>
                        <a:rPr lang="en-IN" dirty="0"/>
                        <a:t>horvath@yahoo.com</a:t>
                      </a:r>
                    </a:p>
                  </a:txBody>
                  <a:tcPr/>
                </a:tc>
                <a:extLst>
                  <a:ext uri="{0D108BD9-81ED-4DB2-BD59-A6C34878D82A}">
                    <a16:rowId xmlns:a16="http://schemas.microsoft.com/office/drawing/2014/main" val="2151374452"/>
                  </a:ext>
                </a:extLst>
              </a:tr>
            </a:tbl>
          </a:graphicData>
        </a:graphic>
      </p:graphicFrame>
    </p:spTree>
    <p:extLst>
      <p:ext uri="{BB962C8B-B14F-4D97-AF65-F5344CB8AC3E}">
        <p14:creationId xmlns:p14="http://schemas.microsoft.com/office/powerpoint/2010/main" val="2411229383"/>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D83A-E1C0-0DB6-97AC-5B4EBE71B119}"/>
              </a:ext>
            </a:extLst>
          </p:cNvPr>
          <p:cNvSpPr>
            <a:spLocks noGrp="1"/>
          </p:cNvSpPr>
          <p:nvPr>
            <p:ph type="title"/>
          </p:nvPr>
        </p:nvSpPr>
        <p:spPr>
          <a:xfrm>
            <a:off x="188844" y="136525"/>
            <a:ext cx="10515600" cy="664753"/>
          </a:xfrm>
        </p:spPr>
        <p:txBody>
          <a:bodyPr/>
          <a:lstStyle/>
          <a:p>
            <a:pPr algn="ctr"/>
            <a:r>
              <a:rPr lang="en-US" b="1" dirty="0">
                <a:solidFill>
                  <a:srgbClr val="C00000"/>
                </a:solidFill>
              </a:rPr>
              <a:t>Solution for Practice Exercise #2</a:t>
            </a:r>
            <a:endParaRPr lang="en-IN" b="1" dirty="0">
              <a:solidFill>
                <a:srgbClr val="C00000"/>
              </a:solidFill>
            </a:endParaRPr>
          </a:p>
        </p:txBody>
      </p:sp>
      <p:sp>
        <p:nvSpPr>
          <p:cNvPr id="3" name="Content Placeholder 2">
            <a:extLst>
              <a:ext uri="{FF2B5EF4-FFF2-40B4-BE49-F238E27FC236}">
                <a16:creationId xmlns:a16="http://schemas.microsoft.com/office/drawing/2014/main" id="{D4BBAB9E-06D6-5887-8256-2C43F041B794}"/>
              </a:ext>
            </a:extLst>
          </p:cNvPr>
          <p:cNvSpPr>
            <a:spLocks noGrp="1"/>
          </p:cNvSpPr>
          <p:nvPr>
            <p:ph idx="1"/>
          </p:nvPr>
        </p:nvSpPr>
        <p:spPr>
          <a:xfrm>
            <a:off x="368968" y="946485"/>
            <a:ext cx="11213432" cy="5179682"/>
          </a:xfrm>
        </p:spPr>
        <p:txBody>
          <a:bodyPr/>
          <a:lstStyle/>
          <a:p>
            <a:pPr marL="342900" indent="-342900">
              <a:buFont typeface="Arial" panose="020B0604020202020204" pitchFamily="34" charset="0"/>
              <a:buChar char="•"/>
            </a:pPr>
            <a:r>
              <a:rPr lang="en-US" dirty="0">
                <a:solidFill>
                  <a:srgbClr val="00B050"/>
                </a:solidFill>
              </a:rPr>
              <a:t>Solution 3: </a:t>
            </a:r>
          </a:p>
          <a:p>
            <a:pPr marL="342900" indent="-342900"/>
            <a:r>
              <a:rPr lang="en-US" dirty="0">
                <a:solidFill>
                  <a:srgbClr val="FF0000"/>
                </a:solidFill>
              </a:rPr>
              <a:t>	SELECT </a:t>
            </a:r>
            <a:r>
              <a:rPr lang="en-US" dirty="0" err="1">
                <a:solidFill>
                  <a:srgbClr val="FF0000"/>
                </a:solidFill>
              </a:rPr>
              <a:t>employee_number</a:t>
            </a:r>
            <a:r>
              <a:rPr lang="en-US" dirty="0">
                <a:solidFill>
                  <a:srgbClr val="FF0000"/>
                </a:solidFill>
              </a:rPr>
              <a:t> as </a:t>
            </a:r>
            <a:r>
              <a:rPr lang="en-US" dirty="0" err="1">
                <a:solidFill>
                  <a:srgbClr val="FF0000"/>
                </a:solidFill>
              </a:rPr>
              <a:t>E_no</a:t>
            </a:r>
            <a:r>
              <a:rPr lang="en-US" dirty="0">
                <a:solidFill>
                  <a:srgbClr val="FF0000"/>
                </a:solidFill>
              </a:rPr>
              <a:t>, </a:t>
            </a:r>
            <a:r>
              <a:rPr lang="en-US" dirty="0" err="1">
                <a:solidFill>
                  <a:srgbClr val="FF0000"/>
                </a:solidFill>
              </a:rPr>
              <a:t>last_name</a:t>
            </a:r>
            <a:r>
              <a:rPr lang="en-US" dirty="0">
                <a:solidFill>
                  <a:srgbClr val="FF0000"/>
                </a:solidFill>
              </a:rPr>
              <a:t>, </a:t>
            </a:r>
            <a:r>
              <a:rPr lang="en-US" dirty="0" err="1">
                <a:solidFill>
                  <a:srgbClr val="FF0000"/>
                </a:solidFill>
              </a:rPr>
              <a:t>first_name</a:t>
            </a:r>
            <a:r>
              <a:rPr lang="en-US" dirty="0">
                <a:solidFill>
                  <a:srgbClr val="FF0000"/>
                </a:solidFill>
              </a:rPr>
              <a:t> FROM </a:t>
            </a:r>
            <a:r>
              <a:rPr lang="en-US" dirty="0" smtClean="0">
                <a:solidFill>
                  <a:srgbClr val="FF0000"/>
                </a:solidFill>
              </a:rPr>
              <a:t>employee </a:t>
            </a:r>
            <a:r>
              <a:rPr lang="en-US" dirty="0">
                <a:solidFill>
                  <a:srgbClr val="FF0000"/>
                </a:solidFill>
              </a:rPr>
              <a:t>where emailid like '%@gmail.com’;</a:t>
            </a:r>
          </a:p>
          <a:p>
            <a:pPr marL="342900" indent="-342900" algn="l">
              <a:buFont typeface="Arial" panose="020B0604020202020204" pitchFamily="34" charset="0"/>
              <a:buChar char="•"/>
            </a:pPr>
            <a:r>
              <a:rPr lang="en-US" b="0" i="0" dirty="0">
                <a:solidFill>
                  <a:srgbClr val="333333"/>
                </a:solidFill>
                <a:effectLst/>
                <a:latin typeface="Helvetica Neue"/>
              </a:rPr>
              <a:t>Output</a:t>
            </a:r>
          </a:p>
          <a:p>
            <a:pPr marL="342900" indent="-342900" algn="l">
              <a:buFont typeface="Arial" panose="020B0604020202020204" pitchFamily="34" charset="0"/>
              <a:buChar char="•"/>
            </a:pPr>
            <a:endParaRPr lang="en-US" b="0" i="0" dirty="0">
              <a:solidFill>
                <a:srgbClr val="333333"/>
              </a:solidFill>
              <a:effectLst/>
              <a:latin typeface="Helvetica Neue"/>
            </a:endParaRPr>
          </a:p>
          <a:p>
            <a:pPr marL="342900" indent="-342900">
              <a:buFont typeface="Arial" panose="020B0604020202020204" pitchFamily="34" charset="0"/>
              <a:buChar char="•"/>
            </a:pPr>
            <a:r>
              <a:rPr lang="en-US" dirty="0">
                <a:solidFill>
                  <a:srgbClr val="00B050"/>
                </a:solidFill>
              </a:rPr>
              <a:t>Solution 4:</a:t>
            </a:r>
          </a:p>
          <a:p>
            <a:pPr indent="0"/>
            <a:r>
              <a:rPr lang="en-US" dirty="0">
                <a:solidFill>
                  <a:srgbClr val="FF0000"/>
                </a:solidFill>
              </a:rPr>
              <a:t>SELECT * FROM </a:t>
            </a:r>
            <a:r>
              <a:rPr lang="en-US" dirty="0" smtClean="0">
                <a:solidFill>
                  <a:srgbClr val="FF0000"/>
                </a:solidFill>
              </a:rPr>
              <a:t>employee </a:t>
            </a:r>
            <a:r>
              <a:rPr lang="en-US" dirty="0">
                <a:solidFill>
                  <a:srgbClr val="FF0000"/>
                </a:solidFill>
              </a:rPr>
              <a:t>WHERE </a:t>
            </a:r>
            <a:r>
              <a:rPr lang="en-US" dirty="0" err="1">
                <a:solidFill>
                  <a:srgbClr val="FF0000"/>
                </a:solidFill>
              </a:rPr>
              <a:t>dept_id</a:t>
            </a:r>
            <a:r>
              <a:rPr lang="en-US" dirty="0">
                <a:solidFill>
                  <a:srgbClr val="FF0000"/>
                </a:solidFill>
              </a:rPr>
              <a:t>=501 or </a:t>
            </a:r>
            <a:r>
              <a:rPr lang="en-US" dirty="0" err="1">
                <a:solidFill>
                  <a:srgbClr val="FF0000"/>
                </a:solidFill>
              </a:rPr>
              <a:t>dept_id</a:t>
            </a:r>
            <a:r>
              <a:rPr lang="en-US" dirty="0">
                <a:solidFill>
                  <a:srgbClr val="FF0000"/>
                </a:solidFill>
              </a:rPr>
              <a:t>=502;		or</a:t>
            </a:r>
          </a:p>
          <a:p>
            <a:pPr indent="0"/>
            <a:r>
              <a:rPr lang="en-US" dirty="0">
                <a:solidFill>
                  <a:srgbClr val="FF0000"/>
                </a:solidFill>
              </a:rPr>
              <a:t>SELECT * FROM </a:t>
            </a:r>
            <a:r>
              <a:rPr lang="en-US" dirty="0" smtClean="0">
                <a:solidFill>
                  <a:srgbClr val="FF0000"/>
                </a:solidFill>
              </a:rPr>
              <a:t>employee </a:t>
            </a:r>
            <a:r>
              <a:rPr lang="en-US" dirty="0">
                <a:solidFill>
                  <a:srgbClr val="FF0000"/>
                </a:solidFill>
              </a:rPr>
              <a:t>WHERE </a:t>
            </a:r>
            <a:r>
              <a:rPr lang="en-US" dirty="0" err="1">
                <a:solidFill>
                  <a:srgbClr val="FF0000"/>
                </a:solidFill>
              </a:rPr>
              <a:t>dept_id</a:t>
            </a:r>
            <a:r>
              <a:rPr lang="en-US" dirty="0">
                <a:solidFill>
                  <a:srgbClr val="FF0000"/>
                </a:solidFill>
              </a:rPr>
              <a:t> in (501, 502)</a:t>
            </a:r>
          </a:p>
          <a:p>
            <a:pPr indent="0"/>
            <a:r>
              <a:rPr lang="en-US" dirty="0"/>
              <a:t>Output:-</a:t>
            </a:r>
          </a:p>
          <a:p>
            <a:pPr indent="0"/>
            <a:r>
              <a:rPr lang="en-US" dirty="0"/>
              <a:t/>
            </a:r>
            <a:br>
              <a:rPr lang="en-US" dirty="0"/>
            </a:br>
            <a:endParaRPr lang="en-US" dirty="0"/>
          </a:p>
          <a:p>
            <a:pPr marL="342900" indent="-342900">
              <a:buFont typeface="Arial" panose="020B0604020202020204" pitchFamily="34" charset="0"/>
              <a:buChar char="•"/>
            </a:pPr>
            <a:endParaRPr lang="en-IN" dirty="0"/>
          </a:p>
        </p:txBody>
      </p:sp>
      <p:graphicFrame>
        <p:nvGraphicFramePr>
          <p:cNvPr id="7" name="Table 7">
            <a:extLst>
              <a:ext uri="{FF2B5EF4-FFF2-40B4-BE49-F238E27FC236}">
                <a16:creationId xmlns:a16="http://schemas.microsoft.com/office/drawing/2014/main" id="{5EE32CC6-C6A8-D495-EC58-04390E5DFE1F}"/>
              </a:ext>
            </a:extLst>
          </p:cNvPr>
          <p:cNvGraphicFramePr>
            <a:graphicFrameLocks noGrp="1"/>
          </p:cNvGraphicFramePr>
          <p:nvPr>
            <p:extLst>
              <p:ext uri="{D42A27DB-BD31-4B8C-83A1-F6EECF244321}">
                <p14:modId xmlns:p14="http://schemas.microsoft.com/office/powerpoint/2010/main" val="3919005852"/>
              </p:ext>
            </p:extLst>
          </p:nvPr>
        </p:nvGraphicFramePr>
        <p:xfrm>
          <a:off x="1780669" y="4673859"/>
          <a:ext cx="10122570" cy="173736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579684734"/>
                    </a:ext>
                  </a:extLst>
                </a:gridCol>
                <a:gridCol w="1272674">
                  <a:extLst>
                    <a:ext uri="{9D8B030D-6E8A-4147-A177-3AD203B41FA5}">
                      <a16:colId xmlns:a16="http://schemas.microsoft.com/office/drawing/2014/main" val="2741061919"/>
                    </a:ext>
                  </a:extLst>
                </a:gridCol>
                <a:gridCol w="1687095">
                  <a:extLst>
                    <a:ext uri="{9D8B030D-6E8A-4147-A177-3AD203B41FA5}">
                      <a16:colId xmlns:a16="http://schemas.microsoft.com/office/drawing/2014/main" val="4120458454"/>
                    </a:ext>
                  </a:extLst>
                </a:gridCol>
                <a:gridCol w="1339515">
                  <a:extLst>
                    <a:ext uri="{9D8B030D-6E8A-4147-A177-3AD203B41FA5}">
                      <a16:colId xmlns:a16="http://schemas.microsoft.com/office/drawing/2014/main" val="847280479"/>
                    </a:ext>
                  </a:extLst>
                </a:gridCol>
                <a:gridCol w="1251285">
                  <a:extLst>
                    <a:ext uri="{9D8B030D-6E8A-4147-A177-3AD203B41FA5}">
                      <a16:colId xmlns:a16="http://schemas.microsoft.com/office/drawing/2014/main" val="213519777"/>
                    </a:ext>
                  </a:extLst>
                </a:gridCol>
                <a:gridCol w="2470485">
                  <a:extLst>
                    <a:ext uri="{9D8B030D-6E8A-4147-A177-3AD203B41FA5}">
                      <a16:colId xmlns:a16="http://schemas.microsoft.com/office/drawing/2014/main" val="4152678553"/>
                    </a:ext>
                  </a:extLst>
                </a:gridCol>
              </a:tblGrid>
              <a:tr h="326413">
                <a:tc>
                  <a:txBody>
                    <a:bodyPr/>
                    <a:lstStyle/>
                    <a:p>
                      <a:pPr algn="l"/>
                      <a:r>
                        <a:rPr lang="en-IN" b="0" dirty="0">
                          <a:solidFill>
                            <a:srgbClr val="FFFFFF"/>
                          </a:solidFill>
                          <a:effectLst/>
                        </a:rPr>
                        <a:t>employee_number</a:t>
                      </a:r>
                    </a:p>
                  </a:txBody>
                  <a:tcPr marL="76200" marR="76200" marT="30480" marB="30480" anchor="ctr"/>
                </a:tc>
                <a:tc>
                  <a:txBody>
                    <a:bodyPr/>
                    <a:lstStyle/>
                    <a:p>
                      <a:pPr algn="l"/>
                      <a:r>
                        <a:rPr lang="en-IN" b="0" dirty="0">
                          <a:solidFill>
                            <a:srgbClr val="FFFFFF"/>
                          </a:solidFill>
                          <a:effectLst/>
                        </a:rPr>
                        <a:t>last_name</a:t>
                      </a:r>
                    </a:p>
                  </a:txBody>
                  <a:tcPr marL="76200" marR="76200" marT="30480" marB="30480" anchor="ctr"/>
                </a:tc>
                <a:tc>
                  <a:txBody>
                    <a:bodyPr/>
                    <a:lstStyle/>
                    <a:p>
                      <a:pPr algn="l"/>
                      <a:r>
                        <a:rPr lang="en-IN" b="0" dirty="0" err="1">
                          <a:solidFill>
                            <a:srgbClr val="FFFFFF"/>
                          </a:solidFill>
                          <a:effectLst/>
                        </a:rPr>
                        <a:t>first_name</a:t>
                      </a:r>
                      <a:endParaRPr lang="en-IN" b="0" dirty="0">
                        <a:solidFill>
                          <a:srgbClr val="FFFFFF"/>
                        </a:solidFill>
                        <a:effectLst/>
                      </a:endParaRPr>
                    </a:p>
                  </a:txBody>
                  <a:tcPr marL="76200" marR="76200" marT="30480" marB="30480" anchor="ctr"/>
                </a:tc>
                <a:tc>
                  <a:txBody>
                    <a:bodyPr/>
                    <a:lstStyle/>
                    <a:p>
                      <a:pPr algn="l"/>
                      <a:r>
                        <a:rPr lang="en-IN" b="0" dirty="0">
                          <a:solidFill>
                            <a:srgbClr val="FFFFFF"/>
                          </a:solidFill>
                          <a:effectLst/>
                        </a:rPr>
                        <a:t>salary</a:t>
                      </a:r>
                    </a:p>
                  </a:txBody>
                  <a:tcPr marL="76200" marR="76200" marT="30480" marB="30480" anchor="ctr"/>
                </a:tc>
                <a:tc>
                  <a:txBody>
                    <a:bodyPr/>
                    <a:lstStyle/>
                    <a:p>
                      <a:pPr algn="l"/>
                      <a:r>
                        <a:rPr lang="en-IN" b="0" dirty="0" err="1">
                          <a:solidFill>
                            <a:srgbClr val="FFFFFF"/>
                          </a:solidFill>
                          <a:effectLst/>
                        </a:rPr>
                        <a:t>dept_id</a:t>
                      </a:r>
                      <a:endParaRPr lang="en-IN" b="0" dirty="0">
                        <a:solidFill>
                          <a:srgbClr val="FFFFFF"/>
                        </a:solidFill>
                        <a:effectLst/>
                      </a:endParaRPr>
                    </a:p>
                  </a:txBody>
                  <a:tcPr marL="76200" marR="76200" marT="30480" marB="30480" anchor="ctr"/>
                </a:tc>
                <a:tc>
                  <a:txBody>
                    <a:bodyPr/>
                    <a:lstStyle/>
                    <a:p>
                      <a:r>
                        <a:rPr lang="en-US" dirty="0">
                          <a:solidFill>
                            <a:schemeClr val="bg1"/>
                          </a:solidFill>
                        </a:rPr>
                        <a:t>emailid</a:t>
                      </a:r>
                      <a:endParaRPr lang="en-IN" dirty="0">
                        <a:solidFill>
                          <a:schemeClr val="bg1"/>
                        </a:solidFill>
                      </a:endParaRPr>
                    </a:p>
                  </a:txBody>
                  <a:tcPr/>
                </a:tc>
                <a:extLst>
                  <a:ext uri="{0D108BD9-81ED-4DB2-BD59-A6C34878D82A}">
                    <a16:rowId xmlns:a16="http://schemas.microsoft.com/office/drawing/2014/main" val="3063456408"/>
                  </a:ext>
                </a:extLst>
              </a:tr>
              <a:tr h="326413">
                <a:tc>
                  <a:txBody>
                    <a:bodyPr/>
                    <a:lstStyle/>
                    <a:p>
                      <a:r>
                        <a:rPr lang="en-US" dirty="0"/>
                        <a:t>1003</a:t>
                      </a:r>
                      <a:endParaRPr lang="en-IN" dirty="0"/>
                    </a:p>
                  </a:txBody>
                  <a:tcPr/>
                </a:tc>
                <a:tc>
                  <a:txBody>
                    <a:bodyPr/>
                    <a:lstStyle/>
                    <a:p>
                      <a:r>
                        <a:rPr lang="en-US" dirty="0"/>
                        <a:t>Everest</a:t>
                      </a:r>
                      <a:endParaRPr lang="en-IN" dirty="0"/>
                    </a:p>
                  </a:txBody>
                  <a:tcPr/>
                </a:tc>
                <a:tc>
                  <a:txBody>
                    <a:bodyPr/>
                    <a:lstStyle/>
                    <a:p>
                      <a:r>
                        <a:rPr lang="en-US" dirty="0"/>
                        <a:t>Brad</a:t>
                      </a:r>
                      <a:endParaRPr lang="en-IN" dirty="0"/>
                    </a:p>
                  </a:txBody>
                  <a:tcPr/>
                </a:tc>
                <a:tc>
                  <a:txBody>
                    <a:bodyPr/>
                    <a:lstStyle/>
                    <a:p>
                      <a:r>
                        <a:rPr lang="en-US" dirty="0"/>
                        <a:t>71000</a:t>
                      </a:r>
                      <a:endParaRPr lang="en-IN" dirty="0"/>
                    </a:p>
                  </a:txBody>
                  <a:tcPr/>
                </a:tc>
                <a:tc>
                  <a:txBody>
                    <a:bodyPr/>
                    <a:lstStyle/>
                    <a:p>
                      <a:r>
                        <a:rPr lang="en-US" dirty="0"/>
                        <a:t>501</a:t>
                      </a:r>
                      <a:endParaRPr lang="en-IN" dirty="0"/>
                    </a:p>
                  </a:txBody>
                  <a:tcPr/>
                </a:tc>
                <a:tc>
                  <a:txBody>
                    <a:bodyPr/>
                    <a:lstStyle/>
                    <a:p>
                      <a:r>
                        <a:rPr lang="en-US" dirty="0"/>
                        <a:t>Everest@ny.com</a:t>
                      </a:r>
                      <a:endParaRPr lang="en-IN" dirty="0"/>
                    </a:p>
                  </a:txBody>
                  <a:tcPr/>
                </a:tc>
                <a:extLst>
                  <a:ext uri="{0D108BD9-81ED-4DB2-BD59-A6C34878D82A}">
                    <a16:rowId xmlns:a16="http://schemas.microsoft.com/office/drawing/2014/main" val="3768017111"/>
                  </a:ext>
                </a:extLst>
              </a:tr>
              <a:tr h="326413">
                <a:tc>
                  <a:txBody>
                    <a:bodyPr/>
                    <a:lstStyle/>
                    <a:p>
                      <a:r>
                        <a:rPr lang="en-US" dirty="0"/>
                        <a:t>1004</a:t>
                      </a:r>
                      <a:endParaRPr lang="en-IN" dirty="0"/>
                    </a:p>
                  </a:txBody>
                  <a:tcPr/>
                </a:tc>
                <a:tc>
                  <a:txBody>
                    <a:bodyPr/>
                    <a:lstStyle/>
                    <a:p>
                      <a:r>
                        <a:rPr lang="en-US" dirty="0"/>
                        <a:t>Horvath</a:t>
                      </a:r>
                      <a:endParaRPr lang="en-IN" dirty="0"/>
                    </a:p>
                  </a:txBody>
                  <a:tcPr/>
                </a:tc>
                <a:tc>
                  <a:txBody>
                    <a:bodyPr/>
                    <a:lstStyle/>
                    <a:p>
                      <a:r>
                        <a:rPr lang="en-US" dirty="0"/>
                        <a:t>Jack</a:t>
                      </a:r>
                      <a:endParaRPr lang="en-IN" dirty="0"/>
                    </a:p>
                  </a:txBody>
                  <a:tcPr/>
                </a:tc>
                <a:tc>
                  <a:txBody>
                    <a:bodyPr/>
                    <a:lstStyle/>
                    <a:p>
                      <a:r>
                        <a:rPr lang="en-US" dirty="0"/>
                        <a:t>42000</a:t>
                      </a:r>
                      <a:endParaRPr lang="en-IN" dirty="0"/>
                    </a:p>
                  </a:txBody>
                  <a:tcPr/>
                </a:tc>
                <a:tc>
                  <a:txBody>
                    <a:bodyPr/>
                    <a:lstStyle/>
                    <a:p>
                      <a:r>
                        <a:rPr lang="en-US" dirty="0"/>
                        <a:t>501</a:t>
                      </a:r>
                      <a:endParaRPr lang="en-IN" dirty="0"/>
                    </a:p>
                  </a:txBody>
                  <a:tcPr/>
                </a:tc>
                <a:tc>
                  <a:txBody>
                    <a:bodyPr/>
                    <a:lstStyle/>
                    <a:p>
                      <a:r>
                        <a:rPr lang="en-US" dirty="0"/>
                        <a:t>Horvath@yahoo.com</a:t>
                      </a:r>
                      <a:endParaRPr lang="en-IN" dirty="0"/>
                    </a:p>
                  </a:txBody>
                  <a:tcPr/>
                </a:tc>
                <a:extLst>
                  <a:ext uri="{0D108BD9-81ED-4DB2-BD59-A6C34878D82A}">
                    <a16:rowId xmlns:a16="http://schemas.microsoft.com/office/drawing/2014/main" val="259927505"/>
                  </a:ext>
                </a:extLst>
              </a:tr>
              <a:tr h="571222">
                <a:tc>
                  <a:txBody>
                    <a:bodyPr/>
                    <a:lstStyle/>
                    <a:p>
                      <a:r>
                        <a:rPr lang="en-IN" dirty="0"/>
                        <a:t>1005</a:t>
                      </a:r>
                    </a:p>
                    <a:p>
                      <a:endParaRPr lang="en-IN" dirty="0"/>
                    </a:p>
                  </a:txBody>
                  <a:tcPr/>
                </a:tc>
                <a:tc>
                  <a:txBody>
                    <a:bodyPr/>
                    <a:lstStyle/>
                    <a:p>
                      <a:r>
                        <a:rPr lang="en-US" dirty="0"/>
                        <a:t>Mohan</a:t>
                      </a:r>
                      <a:endParaRPr lang="en-IN" dirty="0"/>
                    </a:p>
                  </a:txBody>
                  <a:tcPr/>
                </a:tc>
                <a:tc>
                  <a:txBody>
                    <a:bodyPr/>
                    <a:lstStyle/>
                    <a:p>
                      <a:r>
                        <a:rPr lang="en-US" dirty="0"/>
                        <a:t>Radha</a:t>
                      </a:r>
                      <a:endParaRPr lang="en-IN" dirty="0"/>
                    </a:p>
                  </a:txBody>
                  <a:tcPr/>
                </a:tc>
                <a:tc>
                  <a:txBody>
                    <a:bodyPr/>
                    <a:lstStyle/>
                    <a:p>
                      <a:r>
                        <a:rPr lang="en-US" dirty="0"/>
                        <a:t>55000</a:t>
                      </a:r>
                      <a:endParaRPr lang="en-IN" dirty="0"/>
                    </a:p>
                  </a:txBody>
                  <a:tcPr/>
                </a:tc>
                <a:tc>
                  <a:txBody>
                    <a:bodyPr/>
                    <a:lstStyle/>
                    <a:p>
                      <a:r>
                        <a:rPr lang="en-US" dirty="0"/>
                        <a:t>502</a:t>
                      </a:r>
                      <a:endParaRPr lang="en-IN" dirty="0"/>
                    </a:p>
                  </a:txBody>
                  <a:tcPr/>
                </a:tc>
                <a:tc>
                  <a:txBody>
                    <a:bodyPr/>
                    <a:lstStyle/>
                    <a:p>
                      <a:r>
                        <a:rPr lang="en-US" dirty="0"/>
                        <a:t>mohan@yahoo.com</a:t>
                      </a:r>
                      <a:endParaRPr lang="en-IN" dirty="0"/>
                    </a:p>
                  </a:txBody>
                  <a:tcPr/>
                </a:tc>
                <a:extLst>
                  <a:ext uri="{0D108BD9-81ED-4DB2-BD59-A6C34878D82A}">
                    <a16:rowId xmlns:a16="http://schemas.microsoft.com/office/drawing/2014/main" val="904213012"/>
                  </a:ext>
                </a:extLst>
              </a:tr>
            </a:tbl>
          </a:graphicData>
        </a:graphic>
      </p:graphicFrame>
      <p:graphicFrame>
        <p:nvGraphicFramePr>
          <p:cNvPr id="8" name="Table 8">
            <a:extLst>
              <a:ext uri="{FF2B5EF4-FFF2-40B4-BE49-F238E27FC236}">
                <a16:creationId xmlns:a16="http://schemas.microsoft.com/office/drawing/2014/main" id="{A3F5BA65-DAB2-B9A4-561B-E1C91B5650D6}"/>
              </a:ext>
            </a:extLst>
          </p:cNvPr>
          <p:cNvGraphicFramePr>
            <a:graphicFrameLocks noGrp="1"/>
          </p:cNvGraphicFramePr>
          <p:nvPr>
            <p:extLst>
              <p:ext uri="{D42A27DB-BD31-4B8C-83A1-F6EECF244321}">
                <p14:modId xmlns:p14="http://schemas.microsoft.com/office/powerpoint/2010/main" val="3678581270"/>
              </p:ext>
            </p:extLst>
          </p:nvPr>
        </p:nvGraphicFramePr>
        <p:xfrm>
          <a:off x="2911640" y="2305786"/>
          <a:ext cx="5863393" cy="1076960"/>
        </p:xfrm>
        <a:graphic>
          <a:graphicData uri="http://schemas.openxmlformats.org/drawingml/2006/table">
            <a:tbl>
              <a:tblPr firstRow="1" bandRow="1">
                <a:tableStyleId>{5C22544A-7EE6-4342-B048-85BDC9FD1C3A}</a:tableStyleId>
              </a:tblPr>
              <a:tblGrid>
                <a:gridCol w="1570388">
                  <a:extLst>
                    <a:ext uri="{9D8B030D-6E8A-4147-A177-3AD203B41FA5}">
                      <a16:colId xmlns:a16="http://schemas.microsoft.com/office/drawing/2014/main" val="3192938643"/>
                    </a:ext>
                  </a:extLst>
                </a:gridCol>
                <a:gridCol w="2536775">
                  <a:extLst>
                    <a:ext uri="{9D8B030D-6E8A-4147-A177-3AD203B41FA5}">
                      <a16:colId xmlns:a16="http://schemas.microsoft.com/office/drawing/2014/main" val="4130204501"/>
                    </a:ext>
                  </a:extLst>
                </a:gridCol>
                <a:gridCol w="1756230">
                  <a:extLst>
                    <a:ext uri="{9D8B030D-6E8A-4147-A177-3AD203B41FA5}">
                      <a16:colId xmlns:a16="http://schemas.microsoft.com/office/drawing/2014/main" val="3827961134"/>
                    </a:ext>
                  </a:extLst>
                </a:gridCol>
              </a:tblGrid>
              <a:tr h="370840">
                <a:tc>
                  <a:txBody>
                    <a:bodyPr/>
                    <a:lstStyle/>
                    <a:p>
                      <a:pPr algn="l"/>
                      <a:r>
                        <a:rPr lang="en-IN" b="0" dirty="0" err="1">
                          <a:solidFill>
                            <a:srgbClr val="FFFFFF"/>
                          </a:solidFill>
                          <a:effectLst/>
                        </a:rPr>
                        <a:t>E_no</a:t>
                      </a:r>
                      <a:endParaRPr lang="en-IN" b="0" dirty="0">
                        <a:solidFill>
                          <a:srgbClr val="FFFFFF"/>
                        </a:solidFill>
                        <a:effectLst/>
                      </a:endParaRPr>
                    </a:p>
                  </a:txBody>
                  <a:tcPr marL="76200" marR="76200" marT="30480" marB="30480" anchor="ctr"/>
                </a:tc>
                <a:tc>
                  <a:txBody>
                    <a:bodyPr/>
                    <a:lstStyle/>
                    <a:p>
                      <a:pPr algn="l"/>
                      <a:r>
                        <a:rPr lang="en-IN" b="0" dirty="0">
                          <a:solidFill>
                            <a:srgbClr val="FFFFFF"/>
                          </a:solidFill>
                          <a:effectLst/>
                        </a:rPr>
                        <a:t>last_name</a:t>
                      </a:r>
                    </a:p>
                  </a:txBody>
                  <a:tcPr marL="76200" marR="76200" marT="30480" marB="30480" anchor="ctr"/>
                </a:tc>
                <a:tc>
                  <a:txBody>
                    <a:bodyPr/>
                    <a:lstStyle/>
                    <a:p>
                      <a:pPr algn="l"/>
                      <a:r>
                        <a:rPr lang="en-IN" b="0" dirty="0">
                          <a:solidFill>
                            <a:srgbClr val="FFFFFF"/>
                          </a:solidFill>
                          <a:effectLst/>
                        </a:rPr>
                        <a:t>first_name</a:t>
                      </a:r>
                    </a:p>
                  </a:txBody>
                  <a:tcPr marL="76200" marR="76200" marT="30480" marB="30480" anchor="ctr"/>
                </a:tc>
                <a:extLst>
                  <a:ext uri="{0D108BD9-81ED-4DB2-BD59-A6C34878D82A}">
                    <a16:rowId xmlns:a16="http://schemas.microsoft.com/office/drawing/2014/main" val="2549878017"/>
                  </a:ext>
                </a:extLst>
              </a:tr>
              <a:tr h="370840">
                <a:tc>
                  <a:txBody>
                    <a:bodyPr/>
                    <a:lstStyle/>
                    <a:p>
                      <a:r>
                        <a:rPr lang="en-IN" dirty="0">
                          <a:effectLst/>
                        </a:rPr>
                        <a:t>1001</a:t>
                      </a:r>
                    </a:p>
                  </a:txBody>
                  <a:tcPr marL="76200" marR="76200" marT="30480" marB="30480" anchor="ctr"/>
                </a:tc>
                <a:tc>
                  <a:txBody>
                    <a:bodyPr/>
                    <a:lstStyle/>
                    <a:p>
                      <a:r>
                        <a:rPr lang="en-IN" dirty="0">
                          <a:effectLst/>
                        </a:rPr>
                        <a:t>smith</a:t>
                      </a:r>
                    </a:p>
                  </a:txBody>
                  <a:tcPr marL="76200" marR="76200" marT="30480" marB="30480" anchor="ctr"/>
                </a:tc>
                <a:tc>
                  <a:txBody>
                    <a:bodyPr/>
                    <a:lstStyle/>
                    <a:p>
                      <a:r>
                        <a:rPr lang="en-US" dirty="0">
                          <a:effectLst/>
                        </a:rPr>
                        <a:t>J</a:t>
                      </a:r>
                      <a:r>
                        <a:rPr lang="en-IN" dirty="0" err="1">
                          <a:effectLst/>
                        </a:rPr>
                        <a:t>ohn</a:t>
                      </a:r>
                      <a:endParaRPr lang="en-IN" dirty="0">
                        <a:effectLst/>
                      </a:endParaRPr>
                    </a:p>
                  </a:txBody>
                  <a:tcPr marL="76200" marR="76200" marT="30480" marB="30480" anchor="ctr"/>
                </a:tc>
                <a:extLst>
                  <a:ext uri="{0D108BD9-81ED-4DB2-BD59-A6C34878D82A}">
                    <a16:rowId xmlns:a16="http://schemas.microsoft.com/office/drawing/2014/main" val="2151374452"/>
                  </a:ext>
                </a:extLst>
              </a:tr>
              <a:tr h="193043">
                <a:tc>
                  <a:txBody>
                    <a:bodyPr/>
                    <a:lstStyle/>
                    <a:p>
                      <a:r>
                        <a:rPr lang="en-US" dirty="0">
                          <a:effectLst/>
                        </a:rPr>
                        <a:t>1002</a:t>
                      </a:r>
                      <a:endParaRPr lang="en-IN" dirty="0">
                        <a:effectLst/>
                      </a:endParaRPr>
                    </a:p>
                  </a:txBody>
                  <a:tcPr marL="76200" marR="76200" marT="30480" marB="30480" anchor="ctr"/>
                </a:tc>
                <a:tc>
                  <a:txBody>
                    <a:bodyPr/>
                    <a:lstStyle/>
                    <a:p>
                      <a:r>
                        <a:rPr lang="en-US" dirty="0">
                          <a:effectLst/>
                        </a:rPr>
                        <a:t>Anderson</a:t>
                      </a:r>
                      <a:endParaRPr lang="en-IN" dirty="0">
                        <a:effectLst/>
                      </a:endParaRPr>
                    </a:p>
                  </a:txBody>
                  <a:tcPr marL="76200" marR="76200" marT="30480" marB="30480" anchor="ctr"/>
                </a:tc>
                <a:tc>
                  <a:txBody>
                    <a:bodyPr/>
                    <a:lstStyle/>
                    <a:p>
                      <a:r>
                        <a:rPr lang="en-US" dirty="0" err="1">
                          <a:effectLst/>
                        </a:rPr>
                        <a:t>Jano</a:t>
                      </a:r>
                      <a:endParaRPr lang="en-IN" dirty="0">
                        <a:effectLst/>
                      </a:endParaRPr>
                    </a:p>
                  </a:txBody>
                  <a:tcPr marL="76200" marR="76200" marT="30480" marB="30480" anchor="ctr"/>
                </a:tc>
                <a:extLst>
                  <a:ext uri="{0D108BD9-81ED-4DB2-BD59-A6C34878D82A}">
                    <a16:rowId xmlns:a16="http://schemas.microsoft.com/office/drawing/2014/main" val="3489095441"/>
                  </a:ext>
                </a:extLst>
              </a:tr>
            </a:tbl>
          </a:graphicData>
        </a:graphic>
      </p:graphicFrame>
    </p:spTree>
    <p:extLst>
      <p:ext uri="{BB962C8B-B14F-4D97-AF65-F5344CB8AC3E}">
        <p14:creationId xmlns:p14="http://schemas.microsoft.com/office/powerpoint/2010/main" val="608487537"/>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D83A-E1C0-0DB6-97AC-5B4EBE71B119}"/>
              </a:ext>
            </a:extLst>
          </p:cNvPr>
          <p:cNvSpPr>
            <a:spLocks noGrp="1"/>
          </p:cNvSpPr>
          <p:nvPr>
            <p:ph type="title"/>
          </p:nvPr>
        </p:nvSpPr>
        <p:spPr>
          <a:xfrm>
            <a:off x="188844" y="136525"/>
            <a:ext cx="10515600" cy="664753"/>
          </a:xfrm>
        </p:spPr>
        <p:txBody>
          <a:bodyPr/>
          <a:lstStyle/>
          <a:p>
            <a:pPr algn="ctr"/>
            <a:r>
              <a:rPr lang="en-US" b="1" dirty="0">
                <a:solidFill>
                  <a:srgbClr val="C00000"/>
                </a:solidFill>
              </a:rPr>
              <a:t>Solution for Practice Exercise #2</a:t>
            </a:r>
            <a:endParaRPr lang="en-IN" b="1" dirty="0">
              <a:solidFill>
                <a:srgbClr val="C00000"/>
              </a:solidFill>
            </a:endParaRPr>
          </a:p>
        </p:txBody>
      </p:sp>
      <p:sp>
        <p:nvSpPr>
          <p:cNvPr id="3" name="Content Placeholder 2">
            <a:extLst>
              <a:ext uri="{FF2B5EF4-FFF2-40B4-BE49-F238E27FC236}">
                <a16:creationId xmlns:a16="http://schemas.microsoft.com/office/drawing/2014/main" id="{D4BBAB9E-06D6-5887-8256-2C43F041B794}"/>
              </a:ext>
            </a:extLst>
          </p:cNvPr>
          <p:cNvSpPr>
            <a:spLocks noGrp="1"/>
          </p:cNvSpPr>
          <p:nvPr>
            <p:ph idx="1"/>
          </p:nvPr>
        </p:nvSpPr>
        <p:spPr>
          <a:xfrm>
            <a:off x="368968" y="1112363"/>
            <a:ext cx="11213432" cy="5013803"/>
          </a:xfrm>
        </p:spPr>
        <p:txBody>
          <a:bodyPr/>
          <a:lstStyle/>
          <a:p>
            <a:pPr marL="342900" indent="-342900">
              <a:buFont typeface="Arial" panose="020B0604020202020204" pitchFamily="34" charset="0"/>
              <a:buChar char="•"/>
            </a:pPr>
            <a:r>
              <a:rPr lang="en-US" dirty="0">
                <a:solidFill>
                  <a:srgbClr val="FF0000"/>
                </a:solidFill>
              </a:rPr>
              <a:t>Solution 5: </a:t>
            </a:r>
          </a:p>
          <a:p>
            <a:pPr marL="342900" indent="-342900"/>
            <a:r>
              <a:rPr lang="en-US" dirty="0">
                <a:solidFill>
                  <a:srgbClr val="FF0000"/>
                </a:solidFill>
              </a:rPr>
              <a:t>	SELECT * FROM employees WHERE dept=501 ORDER BY salary DESC;</a:t>
            </a:r>
          </a:p>
          <a:p>
            <a:pPr marL="342900" indent="-342900"/>
            <a:endParaRPr lang="en-US" dirty="0">
              <a:solidFill>
                <a:srgbClr val="FF0000"/>
              </a:solidFill>
            </a:endParaRPr>
          </a:p>
          <a:p>
            <a:pPr marL="342900" indent="-342900" algn="l">
              <a:buFont typeface="Arial" panose="020B0604020202020204" pitchFamily="34" charset="0"/>
              <a:buChar char="•"/>
            </a:pPr>
            <a:r>
              <a:rPr lang="en-US" b="0" i="0" dirty="0">
                <a:solidFill>
                  <a:srgbClr val="333333"/>
                </a:solidFill>
                <a:effectLst/>
                <a:latin typeface="Helvetica Neue"/>
              </a:rPr>
              <a:t>Output</a:t>
            </a:r>
          </a:p>
          <a:p>
            <a:pPr marL="342900" indent="-342900" algn="l">
              <a:buFont typeface="Arial" panose="020B0604020202020204" pitchFamily="34" charset="0"/>
              <a:buChar char="•"/>
            </a:pPr>
            <a:endParaRPr lang="en-US" b="0" i="0" dirty="0">
              <a:solidFill>
                <a:srgbClr val="333333"/>
              </a:solidFill>
              <a:effectLst/>
              <a:latin typeface="Helvetica Neue"/>
            </a:endParaRPr>
          </a:p>
          <a:p>
            <a:pPr marL="342900" indent="-342900">
              <a:buFont typeface="Arial" panose="020B0604020202020204" pitchFamily="34" charset="0"/>
              <a:buChar char="•"/>
            </a:pPr>
            <a:endParaRPr lang="en-IN" dirty="0"/>
          </a:p>
        </p:txBody>
      </p:sp>
      <p:graphicFrame>
        <p:nvGraphicFramePr>
          <p:cNvPr id="7" name="Table 7">
            <a:extLst>
              <a:ext uri="{FF2B5EF4-FFF2-40B4-BE49-F238E27FC236}">
                <a16:creationId xmlns:a16="http://schemas.microsoft.com/office/drawing/2014/main" id="{5EE32CC6-C6A8-D495-EC58-04390E5DFE1F}"/>
              </a:ext>
            </a:extLst>
          </p:cNvPr>
          <p:cNvGraphicFramePr>
            <a:graphicFrameLocks noGrp="1"/>
          </p:cNvGraphicFramePr>
          <p:nvPr>
            <p:extLst>
              <p:ext uri="{D42A27DB-BD31-4B8C-83A1-F6EECF244321}">
                <p14:modId xmlns:p14="http://schemas.microsoft.com/office/powerpoint/2010/main" val="4053181203"/>
              </p:ext>
            </p:extLst>
          </p:nvPr>
        </p:nvGraphicFramePr>
        <p:xfrm>
          <a:off x="946481" y="3213446"/>
          <a:ext cx="10122570" cy="1129942"/>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579684734"/>
                    </a:ext>
                  </a:extLst>
                </a:gridCol>
                <a:gridCol w="1272674">
                  <a:extLst>
                    <a:ext uri="{9D8B030D-6E8A-4147-A177-3AD203B41FA5}">
                      <a16:colId xmlns:a16="http://schemas.microsoft.com/office/drawing/2014/main" val="2741061919"/>
                    </a:ext>
                  </a:extLst>
                </a:gridCol>
                <a:gridCol w="1687095">
                  <a:extLst>
                    <a:ext uri="{9D8B030D-6E8A-4147-A177-3AD203B41FA5}">
                      <a16:colId xmlns:a16="http://schemas.microsoft.com/office/drawing/2014/main" val="4120458454"/>
                    </a:ext>
                  </a:extLst>
                </a:gridCol>
                <a:gridCol w="1339515">
                  <a:extLst>
                    <a:ext uri="{9D8B030D-6E8A-4147-A177-3AD203B41FA5}">
                      <a16:colId xmlns:a16="http://schemas.microsoft.com/office/drawing/2014/main" val="847280479"/>
                    </a:ext>
                  </a:extLst>
                </a:gridCol>
                <a:gridCol w="1251285">
                  <a:extLst>
                    <a:ext uri="{9D8B030D-6E8A-4147-A177-3AD203B41FA5}">
                      <a16:colId xmlns:a16="http://schemas.microsoft.com/office/drawing/2014/main" val="213519777"/>
                    </a:ext>
                  </a:extLst>
                </a:gridCol>
                <a:gridCol w="2470485">
                  <a:extLst>
                    <a:ext uri="{9D8B030D-6E8A-4147-A177-3AD203B41FA5}">
                      <a16:colId xmlns:a16="http://schemas.microsoft.com/office/drawing/2014/main" val="4152678553"/>
                    </a:ext>
                  </a:extLst>
                </a:gridCol>
              </a:tblGrid>
              <a:tr h="324055">
                <a:tc>
                  <a:txBody>
                    <a:bodyPr/>
                    <a:lstStyle/>
                    <a:p>
                      <a:pPr algn="l"/>
                      <a:r>
                        <a:rPr lang="en-IN" b="0" dirty="0" err="1">
                          <a:solidFill>
                            <a:srgbClr val="FFFFFF"/>
                          </a:solidFill>
                          <a:effectLst/>
                        </a:rPr>
                        <a:t>employee_number</a:t>
                      </a:r>
                      <a:endParaRPr lang="en-IN" b="0" dirty="0">
                        <a:solidFill>
                          <a:srgbClr val="FFFFFF"/>
                        </a:solidFill>
                        <a:effectLst/>
                      </a:endParaRPr>
                    </a:p>
                  </a:txBody>
                  <a:tcPr marL="76200" marR="76200" marT="30480" marB="30480" anchor="ctr"/>
                </a:tc>
                <a:tc>
                  <a:txBody>
                    <a:bodyPr/>
                    <a:lstStyle/>
                    <a:p>
                      <a:pPr algn="l"/>
                      <a:r>
                        <a:rPr lang="en-IN" b="0" dirty="0" err="1">
                          <a:solidFill>
                            <a:srgbClr val="FFFFFF"/>
                          </a:solidFill>
                          <a:effectLst/>
                        </a:rPr>
                        <a:t>last_name</a:t>
                      </a:r>
                      <a:endParaRPr lang="en-IN" b="0" dirty="0">
                        <a:solidFill>
                          <a:srgbClr val="FFFFFF"/>
                        </a:solidFill>
                        <a:effectLst/>
                      </a:endParaRPr>
                    </a:p>
                  </a:txBody>
                  <a:tcPr marL="76200" marR="76200" marT="30480" marB="30480" anchor="ctr"/>
                </a:tc>
                <a:tc>
                  <a:txBody>
                    <a:bodyPr/>
                    <a:lstStyle/>
                    <a:p>
                      <a:pPr algn="l"/>
                      <a:r>
                        <a:rPr lang="en-IN" b="0" dirty="0" err="1">
                          <a:solidFill>
                            <a:srgbClr val="FFFFFF"/>
                          </a:solidFill>
                          <a:effectLst/>
                        </a:rPr>
                        <a:t>first_name</a:t>
                      </a:r>
                      <a:endParaRPr lang="en-IN" b="0" dirty="0">
                        <a:solidFill>
                          <a:srgbClr val="FFFFFF"/>
                        </a:solidFill>
                        <a:effectLst/>
                      </a:endParaRPr>
                    </a:p>
                  </a:txBody>
                  <a:tcPr marL="76200" marR="76200" marT="30480" marB="30480" anchor="ctr"/>
                </a:tc>
                <a:tc>
                  <a:txBody>
                    <a:bodyPr/>
                    <a:lstStyle/>
                    <a:p>
                      <a:pPr algn="l"/>
                      <a:r>
                        <a:rPr lang="en-IN" b="0" dirty="0">
                          <a:solidFill>
                            <a:srgbClr val="FFFFFF"/>
                          </a:solidFill>
                          <a:effectLst/>
                        </a:rPr>
                        <a:t>salary</a:t>
                      </a:r>
                    </a:p>
                  </a:txBody>
                  <a:tcPr marL="76200" marR="76200" marT="30480" marB="30480" anchor="ctr"/>
                </a:tc>
                <a:tc>
                  <a:txBody>
                    <a:bodyPr/>
                    <a:lstStyle/>
                    <a:p>
                      <a:pPr algn="l"/>
                      <a:r>
                        <a:rPr lang="en-IN" b="0" dirty="0">
                          <a:solidFill>
                            <a:srgbClr val="FFFFFF"/>
                          </a:solidFill>
                          <a:effectLst/>
                        </a:rPr>
                        <a:t>dept_id</a:t>
                      </a:r>
                    </a:p>
                  </a:txBody>
                  <a:tcPr marL="76200" marR="76200" marT="30480" marB="30480" anchor="ctr"/>
                </a:tc>
                <a:tc>
                  <a:txBody>
                    <a:bodyPr/>
                    <a:lstStyle/>
                    <a:p>
                      <a:r>
                        <a:rPr lang="en-US" dirty="0">
                          <a:solidFill>
                            <a:schemeClr val="bg1"/>
                          </a:solidFill>
                        </a:rPr>
                        <a:t>emailid</a:t>
                      </a:r>
                      <a:endParaRPr lang="en-IN" dirty="0">
                        <a:solidFill>
                          <a:schemeClr val="bg1"/>
                        </a:solidFill>
                      </a:endParaRPr>
                    </a:p>
                  </a:txBody>
                  <a:tcPr/>
                </a:tc>
                <a:extLst>
                  <a:ext uri="{0D108BD9-81ED-4DB2-BD59-A6C34878D82A}">
                    <a16:rowId xmlns:a16="http://schemas.microsoft.com/office/drawing/2014/main" val="3063456408"/>
                  </a:ext>
                </a:extLst>
              </a:tr>
              <a:tr h="382091">
                <a:tc>
                  <a:txBody>
                    <a:bodyPr/>
                    <a:lstStyle/>
                    <a:p>
                      <a:r>
                        <a:rPr lang="en-US" dirty="0"/>
                        <a:t>1003</a:t>
                      </a:r>
                      <a:endParaRPr lang="en-IN" dirty="0"/>
                    </a:p>
                  </a:txBody>
                  <a:tcPr/>
                </a:tc>
                <a:tc>
                  <a:txBody>
                    <a:bodyPr/>
                    <a:lstStyle/>
                    <a:p>
                      <a:r>
                        <a:rPr lang="en-US" dirty="0"/>
                        <a:t>Everest</a:t>
                      </a:r>
                      <a:endParaRPr lang="en-IN" dirty="0"/>
                    </a:p>
                  </a:txBody>
                  <a:tcPr/>
                </a:tc>
                <a:tc>
                  <a:txBody>
                    <a:bodyPr/>
                    <a:lstStyle/>
                    <a:p>
                      <a:r>
                        <a:rPr lang="en-US" dirty="0"/>
                        <a:t>Brad</a:t>
                      </a:r>
                      <a:endParaRPr lang="en-IN" dirty="0"/>
                    </a:p>
                  </a:txBody>
                  <a:tcPr/>
                </a:tc>
                <a:tc>
                  <a:txBody>
                    <a:bodyPr/>
                    <a:lstStyle/>
                    <a:p>
                      <a:r>
                        <a:rPr lang="en-US" dirty="0"/>
                        <a:t>71000</a:t>
                      </a:r>
                      <a:endParaRPr lang="en-IN" dirty="0"/>
                    </a:p>
                  </a:txBody>
                  <a:tcPr/>
                </a:tc>
                <a:tc>
                  <a:txBody>
                    <a:bodyPr/>
                    <a:lstStyle/>
                    <a:p>
                      <a:r>
                        <a:rPr lang="en-US" dirty="0"/>
                        <a:t>501</a:t>
                      </a:r>
                      <a:endParaRPr lang="en-IN" dirty="0"/>
                    </a:p>
                  </a:txBody>
                  <a:tcPr/>
                </a:tc>
                <a:tc>
                  <a:txBody>
                    <a:bodyPr/>
                    <a:lstStyle/>
                    <a:p>
                      <a:r>
                        <a:rPr lang="en-US" dirty="0"/>
                        <a:t>Everest@ny.com</a:t>
                      </a:r>
                      <a:endParaRPr lang="en-IN" dirty="0"/>
                    </a:p>
                  </a:txBody>
                  <a:tcPr/>
                </a:tc>
                <a:extLst>
                  <a:ext uri="{0D108BD9-81ED-4DB2-BD59-A6C34878D82A}">
                    <a16:rowId xmlns:a16="http://schemas.microsoft.com/office/drawing/2014/main" val="3768017111"/>
                  </a:ext>
                </a:extLst>
              </a:tr>
              <a:tr h="382091">
                <a:tc>
                  <a:txBody>
                    <a:bodyPr/>
                    <a:lstStyle/>
                    <a:p>
                      <a:r>
                        <a:rPr lang="en-US" dirty="0"/>
                        <a:t>1004</a:t>
                      </a:r>
                      <a:endParaRPr lang="en-IN" dirty="0"/>
                    </a:p>
                  </a:txBody>
                  <a:tcPr/>
                </a:tc>
                <a:tc>
                  <a:txBody>
                    <a:bodyPr/>
                    <a:lstStyle/>
                    <a:p>
                      <a:r>
                        <a:rPr lang="en-US" dirty="0"/>
                        <a:t>Horvath</a:t>
                      </a:r>
                      <a:endParaRPr lang="en-IN" dirty="0"/>
                    </a:p>
                  </a:txBody>
                  <a:tcPr/>
                </a:tc>
                <a:tc>
                  <a:txBody>
                    <a:bodyPr/>
                    <a:lstStyle/>
                    <a:p>
                      <a:r>
                        <a:rPr lang="en-US" dirty="0"/>
                        <a:t>Jack</a:t>
                      </a:r>
                      <a:endParaRPr lang="en-IN" dirty="0"/>
                    </a:p>
                  </a:txBody>
                  <a:tcPr/>
                </a:tc>
                <a:tc>
                  <a:txBody>
                    <a:bodyPr/>
                    <a:lstStyle/>
                    <a:p>
                      <a:r>
                        <a:rPr lang="en-US" dirty="0"/>
                        <a:t>42000</a:t>
                      </a:r>
                      <a:endParaRPr lang="en-IN" dirty="0"/>
                    </a:p>
                  </a:txBody>
                  <a:tcPr/>
                </a:tc>
                <a:tc>
                  <a:txBody>
                    <a:bodyPr/>
                    <a:lstStyle/>
                    <a:p>
                      <a:r>
                        <a:rPr lang="en-US" dirty="0"/>
                        <a:t>501</a:t>
                      </a:r>
                      <a:endParaRPr lang="en-IN" dirty="0"/>
                    </a:p>
                  </a:txBody>
                  <a:tcPr/>
                </a:tc>
                <a:tc>
                  <a:txBody>
                    <a:bodyPr/>
                    <a:lstStyle/>
                    <a:p>
                      <a:r>
                        <a:rPr lang="en-US" dirty="0"/>
                        <a:t>Horvath@yahoo.com</a:t>
                      </a:r>
                      <a:endParaRPr lang="en-IN" dirty="0"/>
                    </a:p>
                  </a:txBody>
                  <a:tcPr/>
                </a:tc>
                <a:extLst>
                  <a:ext uri="{0D108BD9-81ED-4DB2-BD59-A6C34878D82A}">
                    <a16:rowId xmlns:a16="http://schemas.microsoft.com/office/drawing/2014/main" val="259927505"/>
                  </a:ext>
                </a:extLst>
              </a:tr>
            </a:tbl>
          </a:graphicData>
        </a:graphic>
      </p:graphicFrame>
    </p:spTree>
    <p:extLst>
      <p:ext uri="{BB962C8B-B14F-4D97-AF65-F5344CB8AC3E}">
        <p14:creationId xmlns:p14="http://schemas.microsoft.com/office/powerpoint/2010/main" val="66969254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445D-1EB0-48F1-A9F1-FCD55D8BADEB}"/>
              </a:ext>
            </a:extLst>
          </p:cNvPr>
          <p:cNvSpPr>
            <a:spLocks noGrp="1"/>
          </p:cNvSpPr>
          <p:nvPr>
            <p:ph type="title"/>
          </p:nvPr>
        </p:nvSpPr>
        <p:spPr>
          <a:xfrm>
            <a:off x="188844" y="208547"/>
            <a:ext cx="10515600" cy="677573"/>
          </a:xfrm>
        </p:spPr>
        <p:txBody>
          <a:bodyPr>
            <a:normAutofit/>
          </a:bodyPr>
          <a:lstStyle/>
          <a:p>
            <a:pPr algn="ctr"/>
            <a:r>
              <a:rPr lang="en-IN" b="1" dirty="0">
                <a:solidFill>
                  <a:srgbClr val="C00000"/>
                </a:solidFill>
              </a:rPr>
              <a:t>SQL Rules</a:t>
            </a:r>
          </a:p>
        </p:txBody>
      </p:sp>
      <p:sp>
        <p:nvSpPr>
          <p:cNvPr id="3" name="Content Placeholder 2">
            <a:extLst>
              <a:ext uri="{FF2B5EF4-FFF2-40B4-BE49-F238E27FC236}">
                <a16:creationId xmlns:a16="http://schemas.microsoft.com/office/drawing/2014/main" id="{C690CA1F-7D98-40B4-AB44-90EDB7DCCA31}"/>
              </a:ext>
            </a:extLst>
          </p:cNvPr>
          <p:cNvSpPr>
            <a:spLocks noGrp="1"/>
          </p:cNvSpPr>
          <p:nvPr>
            <p:ph idx="1"/>
          </p:nvPr>
        </p:nvSpPr>
        <p:spPr/>
        <p:txBody>
          <a:bodyPr>
            <a:normAutofit/>
          </a:bodyPr>
          <a:lstStyle/>
          <a:p>
            <a:pPr marL="342900" indent="-342900">
              <a:spcAft>
                <a:spcPts val="1200"/>
              </a:spcAft>
              <a:buFont typeface="Arial" panose="020B0604020202020204" pitchFamily="34" charset="0"/>
              <a:buChar char="•"/>
            </a:pPr>
            <a:r>
              <a:rPr lang="en-US" dirty="0"/>
              <a:t>SQL follows the following rules:</a:t>
            </a:r>
          </a:p>
          <a:p>
            <a:pPr lvl="1">
              <a:spcAft>
                <a:spcPts val="1200"/>
              </a:spcAft>
            </a:pPr>
            <a:r>
              <a:rPr lang="en-US" dirty="0" smtClean="0"/>
              <a:t>Structure </a:t>
            </a:r>
            <a:r>
              <a:rPr lang="en-US" dirty="0"/>
              <a:t>query language is not case sensitive. Generally, keywords of SQL are written in uppercase.</a:t>
            </a:r>
          </a:p>
          <a:p>
            <a:pPr lvl="1">
              <a:spcAft>
                <a:spcPts val="1200"/>
              </a:spcAft>
            </a:pPr>
            <a:r>
              <a:rPr lang="en-US" dirty="0"/>
              <a:t>Statements of SQL are dependent on text lines. We can use a single SQL statement on one or multiple text line.</a:t>
            </a:r>
          </a:p>
          <a:p>
            <a:pPr lvl="1">
              <a:spcAft>
                <a:spcPts val="1200"/>
              </a:spcAft>
            </a:pPr>
            <a:r>
              <a:rPr lang="en-US" dirty="0"/>
              <a:t>Using the SQL statements, you can perform most of the actions in a database.</a:t>
            </a:r>
          </a:p>
          <a:p>
            <a:pPr lvl="1">
              <a:spcAft>
                <a:spcPts val="1200"/>
              </a:spcAft>
            </a:pPr>
            <a:r>
              <a:rPr lang="en-US" dirty="0"/>
              <a:t>SQL depends on tuple relational calculus and relational algebra.</a:t>
            </a:r>
            <a:endParaRPr lang="en-IN" dirty="0"/>
          </a:p>
        </p:txBody>
      </p:sp>
    </p:spTree>
    <p:extLst>
      <p:ext uri="{BB962C8B-B14F-4D97-AF65-F5344CB8AC3E}">
        <p14:creationId xmlns:p14="http://schemas.microsoft.com/office/powerpoint/2010/main" val="1845995518"/>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8D8-657E-D954-4E4E-3352ACC70981}"/>
              </a:ext>
            </a:extLst>
          </p:cNvPr>
          <p:cNvSpPr>
            <a:spLocks noGrp="1"/>
          </p:cNvSpPr>
          <p:nvPr>
            <p:ph type="title"/>
          </p:nvPr>
        </p:nvSpPr>
        <p:spPr>
          <a:xfrm>
            <a:off x="188844" y="340659"/>
            <a:ext cx="10515600" cy="555812"/>
          </a:xfrm>
        </p:spPr>
        <p:txBody>
          <a:bodyPr/>
          <a:lstStyle/>
          <a:p>
            <a:pPr algn="ctr"/>
            <a:r>
              <a:rPr lang="en-IN" b="1" i="0" dirty="0">
                <a:solidFill>
                  <a:srgbClr val="C00000"/>
                </a:solidFill>
                <a:effectLst/>
                <a:latin typeface="Helvetica Neue"/>
              </a:rPr>
              <a:t>Practice Exercise #3</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815FCAC2-4C64-8F9F-1A11-D560203028BA}"/>
              </a:ext>
            </a:extLst>
          </p:cNvPr>
          <p:cNvSpPr>
            <a:spLocks noGrp="1"/>
          </p:cNvSpPr>
          <p:nvPr>
            <p:ph idx="1"/>
          </p:nvPr>
        </p:nvSpPr>
        <p:spPr>
          <a:xfrm>
            <a:off x="609600" y="1021977"/>
            <a:ext cx="10972800" cy="5104190"/>
          </a:xfrm>
        </p:spPr>
        <p:txBody>
          <a:bodyPr/>
          <a:lstStyle/>
          <a:p>
            <a:r>
              <a:rPr lang="en-US" sz="2400" dirty="0">
                <a:latin typeface="Helvetica Neue"/>
              </a:rPr>
              <a:t>Sample </a:t>
            </a:r>
            <a:r>
              <a:rPr lang="en-US" i="1" dirty="0">
                <a:latin typeface="Helvetica Neue"/>
              </a:rPr>
              <a:t>customers</a:t>
            </a:r>
            <a:r>
              <a:rPr lang="en-US" sz="2400" b="0" i="0" dirty="0">
                <a:effectLst/>
                <a:latin typeface="Helvetica Neue"/>
              </a:rPr>
              <a:t> table:</a:t>
            </a:r>
          </a:p>
          <a:p>
            <a:endParaRPr lang="en-US" sz="2400" b="0" i="0" dirty="0">
              <a:effectLst/>
              <a:latin typeface="Helvetica Neue"/>
            </a:endParaRPr>
          </a:p>
          <a:p>
            <a:endParaRPr lang="en-IN" dirty="0"/>
          </a:p>
        </p:txBody>
      </p:sp>
      <p:graphicFrame>
        <p:nvGraphicFramePr>
          <p:cNvPr id="5" name="Table 5">
            <a:extLst>
              <a:ext uri="{FF2B5EF4-FFF2-40B4-BE49-F238E27FC236}">
                <a16:creationId xmlns:a16="http://schemas.microsoft.com/office/drawing/2014/main" id="{26533DE4-BEEA-D232-F02E-03B3DB38BCA6}"/>
              </a:ext>
            </a:extLst>
          </p:cNvPr>
          <p:cNvGraphicFramePr>
            <a:graphicFrameLocks noGrp="1"/>
          </p:cNvGraphicFramePr>
          <p:nvPr>
            <p:extLst>
              <p:ext uri="{D42A27DB-BD31-4B8C-83A1-F6EECF244321}">
                <p14:modId xmlns:p14="http://schemas.microsoft.com/office/powerpoint/2010/main" val="157618906"/>
              </p:ext>
            </p:extLst>
          </p:nvPr>
        </p:nvGraphicFramePr>
        <p:xfrm>
          <a:off x="2032000" y="1874697"/>
          <a:ext cx="8423965" cy="3708400"/>
        </p:xfrm>
        <a:graphic>
          <a:graphicData uri="http://schemas.openxmlformats.org/drawingml/2006/table">
            <a:tbl>
              <a:tblPr firstRow="1" bandRow="1">
                <a:tableStyleId>{BDBED569-4797-4DF1-A0F4-6AAB3CD982D8}</a:tableStyleId>
              </a:tblPr>
              <a:tblGrid>
                <a:gridCol w="1318356">
                  <a:extLst>
                    <a:ext uri="{9D8B030D-6E8A-4147-A177-3AD203B41FA5}">
                      <a16:colId xmlns:a16="http://schemas.microsoft.com/office/drawing/2014/main" val="713512235"/>
                    </a:ext>
                  </a:extLst>
                </a:gridCol>
                <a:gridCol w="1737785">
                  <a:extLst>
                    <a:ext uri="{9D8B030D-6E8A-4147-A177-3AD203B41FA5}">
                      <a16:colId xmlns:a16="http://schemas.microsoft.com/office/drawing/2014/main" val="2457069928"/>
                    </a:ext>
                  </a:extLst>
                </a:gridCol>
                <a:gridCol w="1554351">
                  <a:extLst>
                    <a:ext uri="{9D8B030D-6E8A-4147-A177-3AD203B41FA5}">
                      <a16:colId xmlns:a16="http://schemas.microsoft.com/office/drawing/2014/main" val="3521517372"/>
                    </a:ext>
                  </a:extLst>
                </a:gridCol>
                <a:gridCol w="1168178">
                  <a:extLst>
                    <a:ext uri="{9D8B030D-6E8A-4147-A177-3AD203B41FA5}">
                      <a16:colId xmlns:a16="http://schemas.microsoft.com/office/drawing/2014/main" val="1822618615"/>
                    </a:ext>
                  </a:extLst>
                </a:gridCol>
                <a:gridCol w="2645295">
                  <a:extLst>
                    <a:ext uri="{9D8B030D-6E8A-4147-A177-3AD203B41FA5}">
                      <a16:colId xmlns:a16="http://schemas.microsoft.com/office/drawing/2014/main" val="1047768874"/>
                    </a:ext>
                  </a:extLst>
                </a:gridCol>
              </a:tblGrid>
              <a:tr h="370840">
                <a:tc>
                  <a:txBody>
                    <a:bodyPr/>
                    <a:lstStyle/>
                    <a:p>
                      <a:r>
                        <a:rPr lang="en-US" dirty="0"/>
                        <a:t>Cust_id</a:t>
                      </a:r>
                      <a:endParaRPr lang="en-IN" dirty="0"/>
                    </a:p>
                  </a:txBody>
                  <a:tcPr/>
                </a:tc>
                <a:tc>
                  <a:txBody>
                    <a:bodyPr/>
                    <a:lstStyle/>
                    <a:p>
                      <a:r>
                        <a:rPr lang="en-US" dirty="0"/>
                        <a:t>First_name</a:t>
                      </a:r>
                      <a:endParaRPr lang="en-IN" dirty="0"/>
                    </a:p>
                  </a:txBody>
                  <a:tcPr/>
                </a:tc>
                <a:tc>
                  <a:txBody>
                    <a:bodyPr/>
                    <a:lstStyle/>
                    <a:p>
                      <a:r>
                        <a:rPr lang="en-US" dirty="0" err="1"/>
                        <a:t>Last_name</a:t>
                      </a:r>
                      <a:endParaRPr lang="en-IN" dirty="0"/>
                    </a:p>
                  </a:txBody>
                  <a:tcPr/>
                </a:tc>
                <a:tc>
                  <a:txBody>
                    <a:bodyPr/>
                    <a:lstStyle/>
                    <a:p>
                      <a:r>
                        <a:rPr lang="en-US" dirty="0"/>
                        <a:t>Gender</a:t>
                      </a:r>
                      <a:endParaRPr lang="en-IN" dirty="0"/>
                    </a:p>
                  </a:txBody>
                  <a:tcPr/>
                </a:tc>
                <a:tc>
                  <a:txBody>
                    <a:bodyPr/>
                    <a:lstStyle/>
                    <a:p>
                      <a:r>
                        <a:rPr lang="en-US" dirty="0" err="1"/>
                        <a:t>Phone_number</a:t>
                      </a:r>
                      <a:endParaRPr lang="en-IN" dirty="0"/>
                    </a:p>
                  </a:txBody>
                  <a:tcPr/>
                </a:tc>
                <a:extLst>
                  <a:ext uri="{0D108BD9-81ED-4DB2-BD59-A6C34878D82A}">
                    <a16:rowId xmlns:a16="http://schemas.microsoft.com/office/drawing/2014/main" val="4042415512"/>
                  </a:ext>
                </a:extLst>
              </a:tr>
              <a:tr h="370840">
                <a:tc>
                  <a:txBody>
                    <a:bodyPr/>
                    <a:lstStyle/>
                    <a:p>
                      <a:r>
                        <a:rPr lang="en-US" dirty="0"/>
                        <a:t>100</a:t>
                      </a:r>
                      <a:endParaRPr lang="en-IN" dirty="0"/>
                    </a:p>
                  </a:txBody>
                  <a:tcPr/>
                </a:tc>
                <a:tc>
                  <a:txBody>
                    <a:bodyPr/>
                    <a:lstStyle/>
                    <a:p>
                      <a:r>
                        <a:rPr lang="en-US" dirty="0"/>
                        <a:t>Steven</a:t>
                      </a:r>
                      <a:endParaRPr lang="en-IN" dirty="0"/>
                    </a:p>
                  </a:txBody>
                  <a:tcPr/>
                </a:tc>
                <a:tc>
                  <a:txBody>
                    <a:bodyPr/>
                    <a:lstStyle/>
                    <a:p>
                      <a:r>
                        <a:rPr lang="en-US" dirty="0"/>
                        <a:t>Austin</a:t>
                      </a:r>
                      <a:endParaRPr lang="en-IN" dirty="0"/>
                    </a:p>
                  </a:txBody>
                  <a:tcPr/>
                </a:tc>
                <a:tc>
                  <a:txBody>
                    <a:bodyPr/>
                    <a:lstStyle/>
                    <a:p>
                      <a:r>
                        <a:rPr lang="en-US" dirty="0"/>
                        <a:t>M</a:t>
                      </a:r>
                      <a:endParaRPr lang="en-IN" dirty="0"/>
                    </a:p>
                  </a:txBody>
                  <a:tcPr/>
                </a:tc>
                <a:tc>
                  <a:txBody>
                    <a:bodyPr/>
                    <a:lstStyle/>
                    <a:p>
                      <a:r>
                        <a:rPr lang="en-US" dirty="0"/>
                        <a:t>515.123.4567</a:t>
                      </a:r>
                      <a:endParaRPr lang="en-IN" dirty="0"/>
                    </a:p>
                  </a:txBody>
                  <a:tcPr/>
                </a:tc>
                <a:extLst>
                  <a:ext uri="{0D108BD9-81ED-4DB2-BD59-A6C34878D82A}">
                    <a16:rowId xmlns:a16="http://schemas.microsoft.com/office/drawing/2014/main" val="3465842538"/>
                  </a:ext>
                </a:extLst>
              </a:tr>
              <a:tr h="370840">
                <a:tc>
                  <a:txBody>
                    <a:bodyPr/>
                    <a:lstStyle/>
                    <a:p>
                      <a:r>
                        <a:rPr lang="en-US" dirty="0"/>
                        <a:t>101</a:t>
                      </a:r>
                      <a:endParaRPr lang="en-IN" dirty="0"/>
                    </a:p>
                  </a:txBody>
                  <a:tcPr/>
                </a:tc>
                <a:tc>
                  <a:txBody>
                    <a:bodyPr/>
                    <a:lstStyle/>
                    <a:p>
                      <a:r>
                        <a:rPr lang="en-US" dirty="0"/>
                        <a:t>Neena</a:t>
                      </a:r>
                      <a:endParaRPr lang="en-IN" dirty="0"/>
                    </a:p>
                  </a:txBody>
                  <a:tcPr/>
                </a:tc>
                <a:tc>
                  <a:txBody>
                    <a:bodyPr/>
                    <a:lstStyle/>
                    <a:p>
                      <a:r>
                        <a:rPr lang="en-US" dirty="0"/>
                        <a:t>Singh</a:t>
                      </a:r>
                      <a:endParaRPr lang="en-IN" dirty="0"/>
                    </a:p>
                  </a:txBody>
                  <a:tcPr/>
                </a:tc>
                <a:tc>
                  <a:txBody>
                    <a:bodyPr/>
                    <a:lstStyle/>
                    <a:p>
                      <a:r>
                        <a:rPr lang="en-US" dirty="0"/>
                        <a:t>F</a:t>
                      </a:r>
                      <a:endParaRPr lang="en-IN" dirty="0"/>
                    </a:p>
                  </a:txBody>
                  <a:tcPr/>
                </a:tc>
                <a:tc>
                  <a:txBody>
                    <a:bodyPr/>
                    <a:lstStyle/>
                    <a:p>
                      <a:r>
                        <a:rPr lang="en-US" dirty="0"/>
                        <a:t>515.124.4568</a:t>
                      </a:r>
                      <a:endParaRPr lang="en-IN" dirty="0"/>
                    </a:p>
                  </a:txBody>
                  <a:tcPr/>
                </a:tc>
                <a:extLst>
                  <a:ext uri="{0D108BD9-81ED-4DB2-BD59-A6C34878D82A}">
                    <a16:rowId xmlns:a16="http://schemas.microsoft.com/office/drawing/2014/main" val="1585808483"/>
                  </a:ext>
                </a:extLst>
              </a:tr>
              <a:tr h="370840">
                <a:tc>
                  <a:txBody>
                    <a:bodyPr/>
                    <a:lstStyle/>
                    <a:p>
                      <a:r>
                        <a:rPr lang="en-US" dirty="0"/>
                        <a:t>102</a:t>
                      </a:r>
                      <a:endParaRPr lang="en-IN" dirty="0"/>
                    </a:p>
                  </a:txBody>
                  <a:tcPr/>
                </a:tc>
                <a:tc>
                  <a:txBody>
                    <a:bodyPr/>
                    <a:lstStyle/>
                    <a:p>
                      <a:r>
                        <a:rPr lang="en-US" dirty="0"/>
                        <a:t>Bruce</a:t>
                      </a:r>
                      <a:endParaRPr lang="en-IN" dirty="0"/>
                    </a:p>
                  </a:txBody>
                  <a:tcPr/>
                </a:tc>
                <a:tc>
                  <a:txBody>
                    <a:bodyPr/>
                    <a:lstStyle/>
                    <a:p>
                      <a:r>
                        <a:rPr lang="en-US" dirty="0"/>
                        <a:t>King</a:t>
                      </a:r>
                      <a:endParaRPr lang="en-IN" dirty="0"/>
                    </a:p>
                  </a:txBody>
                  <a:tcPr/>
                </a:tc>
                <a:tc>
                  <a:txBody>
                    <a:bodyPr/>
                    <a:lstStyle/>
                    <a:p>
                      <a:r>
                        <a:rPr lang="en-US" dirty="0"/>
                        <a:t>M</a:t>
                      </a:r>
                      <a:endParaRPr lang="en-IN" dirty="0"/>
                    </a:p>
                  </a:txBody>
                  <a:tcPr/>
                </a:tc>
                <a:tc>
                  <a:txBody>
                    <a:bodyPr/>
                    <a:lstStyle/>
                    <a:p>
                      <a:r>
                        <a:rPr lang="en-US" dirty="0"/>
                        <a:t>516.124.4569</a:t>
                      </a:r>
                      <a:endParaRPr lang="en-IN" dirty="0"/>
                    </a:p>
                  </a:txBody>
                  <a:tcPr/>
                </a:tc>
                <a:extLst>
                  <a:ext uri="{0D108BD9-81ED-4DB2-BD59-A6C34878D82A}">
                    <a16:rowId xmlns:a16="http://schemas.microsoft.com/office/drawing/2014/main" val="4217384267"/>
                  </a:ext>
                </a:extLst>
              </a:tr>
              <a:tr h="370840">
                <a:tc>
                  <a:txBody>
                    <a:bodyPr/>
                    <a:lstStyle/>
                    <a:p>
                      <a:r>
                        <a:rPr lang="en-US" dirty="0"/>
                        <a:t>103</a:t>
                      </a:r>
                      <a:endParaRPr lang="en-IN" dirty="0"/>
                    </a:p>
                  </a:txBody>
                  <a:tcPr/>
                </a:tc>
                <a:tc>
                  <a:txBody>
                    <a:bodyPr/>
                    <a:lstStyle/>
                    <a:p>
                      <a:r>
                        <a:rPr lang="en-US" dirty="0"/>
                        <a:t>David</a:t>
                      </a:r>
                      <a:endParaRPr lang="en-IN" dirty="0"/>
                    </a:p>
                  </a:txBody>
                  <a:tcPr/>
                </a:tc>
                <a:tc>
                  <a:txBody>
                    <a:bodyPr/>
                    <a:lstStyle/>
                    <a:p>
                      <a:r>
                        <a:rPr lang="en-US" dirty="0"/>
                        <a:t>Russell</a:t>
                      </a:r>
                      <a:endParaRPr lang="en-IN" dirty="0"/>
                    </a:p>
                  </a:txBody>
                  <a:tcPr/>
                </a:tc>
                <a:tc>
                  <a:txBody>
                    <a:bodyPr/>
                    <a:lstStyle/>
                    <a:p>
                      <a:r>
                        <a:rPr lang="en-US" dirty="0"/>
                        <a:t>M</a:t>
                      </a:r>
                      <a:endParaRPr lang="en-IN" dirty="0"/>
                    </a:p>
                  </a:txBody>
                  <a:tcPr/>
                </a:tc>
                <a:tc>
                  <a:txBody>
                    <a:bodyPr/>
                    <a:lstStyle/>
                    <a:p>
                      <a:r>
                        <a:rPr lang="en-US" dirty="0"/>
                        <a:t>590.123.4560</a:t>
                      </a:r>
                      <a:endParaRPr lang="en-IN" dirty="0"/>
                    </a:p>
                  </a:txBody>
                  <a:tcPr/>
                </a:tc>
                <a:extLst>
                  <a:ext uri="{0D108BD9-81ED-4DB2-BD59-A6C34878D82A}">
                    <a16:rowId xmlns:a16="http://schemas.microsoft.com/office/drawing/2014/main" val="1178122036"/>
                  </a:ext>
                </a:extLst>
              </a:tr>
              <a:tr h="370840">
                <a:tc>
                  <a:txBody>
                    <a:bodyPr/>
                    <a:lstStyle/>
                    <a:p>
                      <a:r>
                        <a:rPr lang="en-US" dirty="0"/>
                        <a:t>104</a:t>
                      </a:r>
                      <a:endParaRPr lang="en-IN" dirty="0"/>
                    </a:p>
                  </a:txBody>
                  <a:tcPr/>
                </a:tc>
                <a:tc>
                  <a:txBody>
                    <a:bodyPr/>
                    <a:lstStyle/>
                    <a:p>
                      <a:r>
                        <a:rPr lang="en-US" dirty="0"/>
                        <a:t>Den</a:t>
                      </a:r>
                      <a:endParaRPr lang="en-IN" dirty="0"/>
                    </a:p>
                  </a:txBody>
                  <a:tcPr/>
                </a:tc>
                <a:tc>
                  <a:txBody>
                    <a:bodyPr/>
                    <a:lstStyle/>
                    <a:p>
                      <a:r>
                        <a:rPr lang="en-US" dirty="0"/>
                        <a:t>Lee</a:t>
                      </a:r>
                      <a:endParaRPr lang="en-IN" dirty="0"/>
                    </a:p>
                  </a:txBody>
                  <a:tcPr/>
                </a:tc>
                <a:tc>
                  <a:txBody>
                    <a:bodyPr/>
                    <a:lstStyle/>
                    <a:p>
                      <a:r>
                        <a:rPr lang="en-US" dirty="0"/>
                        <a:t>M</a:t>
                      </a:r>
                      <a:endParaRPr lang="en-IN" dirty="0"/>
                    </a:p>
                  </a:txBody>
                  <a:tcPr/>
                </a:tc>
                <a:tc>
                  <a:txBody>
                    <a:bodyPr/>
                    <a:lstStyle/>
                    <a:p>
                      <a:r>
                        <a:rPr lang="en-US" dirty="0"/>
                        <a:t>590.124.4561</a:t>
                      </a:r>
                      <a:endParaRPr lang="en-IN" dirty="0"/>
                    </a:p>
                  </a:txBody>
                  <a:tcPr/>
                </a:tc>
                <a:extLst>
                  <a:ext uri="{0D108BD9-81ED-4DB2-BD59-A6C34878D82A}">
                    <a16:rowId xmlns:a16="http://schemas.microsoft.com/office/drawing/2014/main" val="294067690"/>
                  </a:ext>
                </a:extLst>
              </a:tr>
              <a:tr h="370840">
                <a:tc>
                  <a:txBody>
                    <a:bodyPr/>
                    <a:lstStyle/>
                    <a:p>
                      <a:r>
                        <a:rPr lang="en-US" dirty="0"/>
                        <a:t>105</a:t>
                      </a:r>
                      <a:endParaRPr lang="en-IN" dirty="0"/>
                    </a:p>
                  </a:txBody>
                  <a:tcPr/>
                </a:tc>
                <a:tc>
                  <a:txBody>
                    <a:bodyPr/>
                    <a:lstStyle/>
                    <a:p>
                      <a:r>
                        <a:rPr lang="en-US" dirty="0"/>
                        <a:t>John</a:t>
                      </a:r>
                      <a:endParaRPr lang="en-IN" dirty="0"/>
                    </a:p>
                  </a:txBody>
                  <a:tcPr/>
                </a:tc>
                <a:tc>
                  <a:txBody>
                    <a:bodyPr/>
                    <a:lstStyle/>
                    <a:p>
                      <a:r>
                        <a:rPr lang="en-US" dirty="0"/>
                        <a:t>Gates</a:t>
                      </a:r>
                      <a:endParaRPr lang="en-IN" dirty="0"/>
                    </a:p>
                  </a:txBody>
                  <a:tcPr/>
                </a:tc>
                <a:tc>
                  <a:txBody>
                    <a:bodyPr/>
                    <a:lstStyle/>
                    <a:p>
                      <a:r>
                        <a:rPr lang="en-US" dirty="0"/>
                        <a:t>M</a:t>
                      </a:r>
                      <a:endParaRPr lang="en-IN" dirty="0"/>
                    </a:p>
                  </a:txBody>
                  <a:tcPr/>
                </a:tc>
                <a:tc>
                  <a:txBody>
                    <a:bodyPr/>
                    <a:lstStyle/>
                    <a:p>
                      <a:r>
                        <a:rPr lang="en-US" dirty="0"/>
                        <a:t>590.423.4565</a:t>
                      </a:r>
                      <a:endParaRPr lang="en-IN" dirty="0"/>
                    </a:p>
                  </a:txBody>
                  <a:tcPr/>
                </a:tc>
                <a:extLst>
                  <a:ext uri="{0D108BD9-81ED-4DB2-BD59-A6C34878D82A}">
                    <a16:rowId xmlns:a16="http://schemas.microsoft.com/office/drawing/2014/main" val="2042405789"/>
                  </a:ext>
                </a:extLst>
              </a:tr>
              <a:tr h="370840">
                <a:tc>
                  <a:txBody>
                    <a:bodyPr/>
                    <a:lstStyle/>
                    <a:p>
                      <a:r>
                        <a:rPr lang="en-US" dirty="0"/>
                        <a:t>106</a:t>
                      </a:r>
                      <a:endParaRPr lang="en-IN" dirty="0"/>
                    </a:p>
                  </a:txBody>
                  <a:tcPr/>
                </a:tc>
                <a:tc>
                  <a:txBody>
                    <a:bodyPr/>
                    <a:lstStyle/>
                    <a:p>
                      <a:r>
                        <a:rPr lang="en-US" dirty="0"/>
                        <a:t>Amit</a:t>
                      </a:r>
                      <a:endParaRPr lang="en-IN" dirty="0"/>
                    </a:p>
                  </a:txBody>
                  <a:tcPr/>
                </a:tc>
                <a:tc>
                  <a:txBody>
                    <a:bodyPr/>
                    <a:lstStyle/>
                    <a:p>
                      <a:r>
                        <a:rPr lang="en-US" dirty="0"/>
                        <a:t>Banda</a:t>
                      </a:r>
                      <a:endParaRPr lang="en-IN" dirty="0"/>
                    </a:p>
                  </a:txBody>
                  <a:tcPr/>
                </a:tc>
                <a:tc>
                  <a:txBody>
                    <a:bodyPr/>
                    <a:lstStyle/>
                    <a:p>
                      <a:r>
                        <a:rPr lang="en-US" dirty="0"/>
                        <a:t>M</a:t>
                      </a:r>
                      <a:endParaRPr lang="en-IN" dirty="0"/>
                    </a:p>
                  </a:txBody>
                  <a:tcPr/>
                </a:tc>
                <a:tc>
                  <a:txBody>
                    <a:bodyPr/>
                    <a:lstStyle/>
                    <a:p>
                      <a:r>
                        <a:rPr lang="en-US" dirty="0"/>
                        <a:t>515.124.4550</a:t>
                      </a:r>
                      <a:endParaRPr lang="en-IN" dirty="0"/>
                    </a:p>
                  </a:txBody>
                  <a:tcPr/>
                </a:tc>
                <a:extLst>
                  <a:ext uri="{0D108BD9-81ED-4DB2-BD59-A6C34878D82A}">
                    <a16:rowId xmlns:a16="http://schemas.microsoft.com/office/drawing/2014/main" val="100151366"/>
                  </a:ext>
                </a:extLst>
              </a:tr>
              <a:tr h="370840">
                <a:tc>
                  <a:txBody>
                    <a:bodyPr/>
                    <a:lstStyle/>
                    <a:p>
                      <a:r>
                        <a:rPr lang="en-US" dirty="0"/>
                        <a:t>107</a:t>
                      </a:r>
                      <a:endParaRPr lang="en-IN" dirty="0"/>
                    </a:p>
                  </a:txBody>
                  <a:tcPr/>
                </a:tc>
                <a:tc>
                  <a:txBody>
                    <a:bodyPr/>
                    <a:lstStyle/>
                    <a:p>
                      <a:r>
                        <a:rPr lang="en-US" dirty="0"/>
                        <a:t>Sundar</a:t>
                      </a:r>
                      <a:endParaRPr lang="en-IN" dirty="0"/>
                    </a:p>
                  </a:txBody>
                  <a:tcPr/>
                </a:tc>
                <a:tc>
                  <a:txBody>
                    <a:bodyPr/>
                    <a:lstStyle/>
                    <a:p>
                      <a:r>
                        <a:rPr lang="en-US" dirty="0"/>
                        <a:t>Bhatt</a:t>
                      </a:r>
                      <a:endParaRPr lang="en-IN" dirty="0"/>
                    </a:p>
                  </a:txBody>
                  <a:tcPr/>
                </a:tc>
                <a:tc>
                  <a:txBody>
                    <a:bodyPr/>
                    <a:lstStyle/>
                    <a:p>
                      <a:r>
                        <a:rPr lang="en-US" dirty="0"/>
                        <a:t>M</a:t>
                      </a:r>
                      <a:endParaRPr lang="en-IN" dirty="0"/>
                    </a:p>
                  </a:txBody>
                  <a:tcPr/>
                </a:tc>
                <a:tc>
                  <a:txBody>
                    <a:bodyPr/>
                    <a:lstStyle/>
                    <a:p>
                      <a:r>
                        <a:rPr lang="en-US" dirty="0"/>
                        <a:t>590.124.4566</a:t>
                      </a:r>
                      <a:endParaRPr lang="en-IN" dirty="0"/>
                    </a:p>
                  </a:txBody>
                  <a:tcPr/>
                </a:tc>
                <a:extLst>
                  <a:ext uri="{0D108BD9-81ED-4DB2-BD59-A6C34878D82A}">
                    <a16:rowId xmlns:a16="http://schemas.microsoft.com/office/drawing/2014/main" val="1299128433"/>
                  </a:ext>
                </a:extLst>
              </a:tr>
              <a:tr h="370840">
                <a:tc>
                  <a:txBody>
                    <a:bodyPr/>
                    <a:lstStyle/>
                    <a:p>
                      <a:r>
                        <a:rPr lang="en-US" dirty="0"/>
                        <a:t>108</a:t>
                      </a:r>
                      <a:endParaRPr lang="en-IN" dirty="0"/>
                    </a:p>
                  </a:txBody>
                  <a:tcPr/>
                </a:tc>
                <a:tc>
                  <a:txBody>
                    <a:bodyPr/>
                    <a:lstStyle/>
                    <a:p>
                      <a:r>
                        <a:rPr lang="en-US" dirty="0"/>
                        <a:t>Clara</a:t>
                      </a:r>
                      <a:endParaRPr lang="en-IN" dirty="0"/>
                    </a:p>
                  </a:txBody>
                  <a:tcPr/>
                </a:tc>
                <a:tc>
                  <a:txBody>
                    <a:bodyPr/>
                    <a:lstStyle/>
                    <a:p>
                      <a:r>
                        <a:rPr lang="en-US" dirty="0"/>
                        <a:t>Doran</a:t>
                      </a:r>
                      <a:endParaRPr lang="en-IN" dirty="0"/>
                    </a:p>
                  </a:txBody>
                  <a:tcPr/>
                </a:tc>
                <a:tc>
                  <a:txBody>
                    <a:bodyPr/>
                    <a:lstStyle/>
                    <a:p>
                      <a:r>
                        <a:rPr lang="en-US" dirty="0"/>
                        <a:t>F</a:t>
                      </a:r>
                      <a:endParaRPr lang="en-IN" dirty="0"/>
                    </a:p>
                  </a:txBody>
                  <a:tcPr/>
                </a:tc>
                <a:tc>
                  <a:txBody>
                    <a:bodyPr/>
                    <a:lstStyle/>
                    <a:p>
                      <a:r>
                        <a:rPr lang="en-US" dirty="0"/>
                        <a:t>515.123.4562</a:t>
                      </a:r>
                      <a:endParaRPr lang="en-IN" dirty="0"/>
                    </a:p>
                  </a:txBody>
                  <a:tcPr/>
                </a:tc>
                <a:extLst>
                  <a:ext uri="{0D108BD9-81ED-4DB2-BD59-A6C34878D82A}">
                    <a16:rowId xmlns:a16="http://schemas.microsoft.com/office/drawing/2014/main" val="374343471"/>
                  </a:ext>
                </a:extLst>
              </a:tr>
            </a:tbl>
          </a:graphicData>
        </a:graphic>
      </p:graphicFrame>
    </p:spTree>
    <p:extLst>
      <p:ext uri="{BB962C8B-B14F-4D97-AF65-F5344CB8AC3E}">
        <p14:creationId xmlns:p14="http://schemas.microsoft.com/office/powerpoint/2010/main" val="1893374163"/>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8D8-657E-D954-4E4E-3352ACC70981}"/>
              </a:ext>
            </a:extLst>
          </p:cNvPr>
          <p:cNvSpPr>
            <a:spLocks noGrp="1"/>
          </p:cNvSpPr>
          <p:nvPr>
            <p:ph type="title"/>
          </p:nvPr>
        </p:nvSpPr>
        <p:spPr>
          <a:xfrm>
            <a:off x="188844" y="340659"/>
            <a:ext cx="10515600" cy="555812"/>
          </a:xfrm>
        </p:spPr>
        <p:txBody>
          <a:bodyPr/>
          <a:lstStyle/>
          <a:p>
            <a:pPr algn="ctr"/>
            <a:r>
              <a:rPr lang="en-IN" b="1" i="0" dirty="0">
                <a:solidFill>
                  <a:srgbClr val="C00000"/>
                </a:solidFill>
                <a:effectLst/>
                <a:latin typeface="Helvetica Neue"/>
              </a:rPr>
              <a:t>Practice Exercise #3:</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815FCAC2-4C64-8F9F-1A11-D560203028BA}"/>
              </a:ext>
            </a:extLst>
          </p:cNvPr>
          <p:cNvSpPr>
            <a:spLocks noGrp="1"/>
          </p:cNvSpPr>
          <p:nvPr>
            <p:ph idx="1"/>
          </p:nvPr>
        </p:nvSpPr>
        <p:spPr>
          <a:xfrm>
            <a:off x="609600" y="1021977"/>
            <a:ext cx="10972800" cy="5104190"/>
          </a:xfrm>
        </p:spPr>
        <p:txBody>
          <a:bodyPr/>
          <a:lstStyle/>
          <a:p>
            <a:pPr marL="457200" indent="-457200" algn="l">
              <a:spcAft>
                <a:spcPts val="1200"/>
              </a:spcAft>
              <a:buFont typeface="+mj-lt"/>
              <a:buAutoNum type="arabicPeriod"/>
            </a:pPr>
            <a:r>
              <a:rPr lang="en-US" b="0" i="0" dirty="0" smtClean="0">
                <a:effectLst/>
                <a:latin typeface="Helvetica" pitchFamily="2" charset="0"/>
              </a:rPr>
              <a:t>Get all female customers with their phone numbers.</a:t>
            </a:r>
            <a:endParaRPr lang="en-US" b="0" i="0" dirty="0">
              <a:effectLst/>
              <a:latin typeface="Helvetica" pitchFamily="2" charset="0"/>
            </a:endParaRPr>
          </a:p>
          <a:p>
            <a:pPr marL="457200" indent="-457200">
              <a:spcAft>
                <a:spcPts val="1200"/>
              </a:spcAft>
              <a:buFont typeface="+mj-lt"/>
              <a:buAutoNum type="arabicPeriod"/>
            </a:pPr>
            <a:r>
              <a:rPr lang="en-US" b="0" i="0" dirty="0" smtClean="0">
                <a:effectLst/>
                <a:latin typeface="Helvetica" pitchFamily="2" charset="0"/>
              </a:rPr>
              <a:t>Get the details of the customer whose phone number is ‘</a:t>
            </a:r>
            <a:r>
              <a:rPr lang="en-US" dirty="0" smtClean="0"/>
              <a:t>515.123.4562’</a:t>
            </a:r>
            <a:endParaRPr lang="en-IN" dirty="0"/>
          </a:p>
          <a:p>
            <a:pPr marL="457200" indent="-457200" algn="l">
              <a:spcAft>
                <a:spcPts val="1200"/>
              </a:spcAft>
              <a:buFont typeface="+mj-lt"/>
              <a:buAutoNum type="arabicPeriod"/>
            </a:pPr>
            <a:r>
              <a:rPr lang="en-US" b="0" i="0" dirty="0" smtClean="0">
                <a:effectLst/>
                <a:latin typeface="Helvetica" pitchFamily="2" charset="0"/>
              </a:rPr>
              <a:t> Display the gender of ‘David’.</a:t>
            </a:r>
          </a:p>
          <a:p>
            <a:pPr marL="457200" indent="-457200" algn="l">
              <a:spcAft>
                <a:spcPts val="1200"/>
              </a:spcAft>
              <a:buFont typeface="+mj-lt"/>
              <a:buAutoNum type="arabicPeriod"/>
            </a:pPr>
            <a:endParaRPr lang="en-US" b="0" i="0" dirty="0">
              <a:effectLst/>
              <a:latin typeface="Helvetica" pitchFamily="2" charset="0"/>
            </a:endParaRPr>
          </a:p>
          <a:p>
            <a:pPr>
              <a:spcAft>
                <a:spcPts val="1200"/>
              </a:spcAft>
            </a:pPr>
            <a:r>
              <a:rPr lang="en-US" dirty="0"/>
              <a:t/>
            </a:r>
            <a:br>
              <a:rPr lang="en-US" dirty="0"/>
            </a:br>
            <a:endParaRPr lang="en-US" sz="2400" b="0" i="0" dirty="0">
              <a:effectLst/>
              <a:latin typeface="Helvetica Neue"/>
            </a:endParaRPr>
          </a:p>
          <a:p>
            <a:pPr>
              <a:spcAft>
                <a:spcPts val="1200"/>
              </a:spcAft>
            </a:pPr>
            <a:endParaRPr lang="en-IN" dirty="0"/>
          </a:p>
        </p:txBody>
      </p:sp>
    </p:spTree>
    <p:extLst>
      <p:ext uri="{BB962C8B-B14F-4D97-AF65-F5344CB8AC3E}">
        <p14:creationId xmlns:p14="http://schemas.microsoft.com/office/powerpoint/2010/main" val="1003778611"/>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8D8-657E-D954-4E4E-3352ACC70981}"/>
              </a:ext>
            </a:extLst>
          </p:cNvPr>
          <p:cNvSpPr>
            <a:spLocks noGrp="1"/>
          </p:cNvSpPr>
          <p:nvPr>
            <p:ph type="title"/>
          </p:nvPr>
        </p:nvSpPr>
        <p:spPr>
          <a:xfrm>
            <a:off x="188844" y="340659"/>
            <a:ext cx="10515600" cy="555812"/>
          </a:xfrm>
        </p:spPr>
        <p:txBody>
          <a:bodyPr/>
          <a:lstStyle/>
          <a:p>
            <a:pPr algn="ctr"/>
            <a:r>
              <a:rPr lang="en-IN" b="1" i="0" dirty="0">
                <a:solidFill>
                  <a:srgbClr val="C00000"/>
                </a:solidFill>
                <a:effectLst/>
                <a:latin typeface="Helvetica Neue"/>
              </a:rPr>
              <a:t>Practice Exercise #3:</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815FCAC2-4C64-8F9F-1A11-D560203028BA}"/>
              </a:ext>
            </a:extLst>
          </p:cNvPr>
          <p:cNvSpPr>
            <a:spLocks noGrp="1"/>
          </p:cNvSpPr>
          <p:nvPr>
            <p:ph idx="1"/>
          </p:nvPr>
        </p:nvSpPr>
        <p:spPr>
          <a:xfrm>
            <a:off x="609600" y="1021977"/>
            <a:ext cx="10601739" cy="5104190"/>
          </a:xfrm>
        </p:spPr>
        <p:txBody>
          <a:bodyPr/>
          <a:lstStyle/>
          <a:p>
            <a:pPr marL="457200" indent="-457200" algn="l">
              <a:spcAft>
                <a:spcPts val="1200"/>
              </a:spcAft>
              <a:buFont typeface="+mj-lt"/>
              <a:buAutoNum type="arabicPeriod"/>
            </a:pPr>
            <a:r>
              <a:rPr lang="en-US" b="0" i="0" dirty="0">
                <a:effectLst/>
                <a:latin typeface="Helvetica" pitchFamily="2" charset="0"/>
              </a:rPr>
              <a:t>Write a query to update the portion of the phone_number in the customers table, within the phone number the substring '124' will be replaced by '999’.</a:t>
            </a:r>
          </a:p>
          <a:p>
            <a:pPr marL="457200" indent="-457200" algn="l">
              <a:spcAft>
                <a:spcPts val="1200"/>
              </a:spcAft>
              <a:buFont typeface="+mj-lt"/>
              <a:buAutoNum type="arabicPeriod"/>
            </a:pPr>
            <a:r>
              <a:rPr lang="en-US" b="0" i="0" dirty="0">
                <a:effectLst/>
                <a:latin typeface="Helvetica" pitchFamily="2" charset="0"/>
              </a:rPr>
              <a:t>Write a query to get the details of the customers where the length of the first name greater than or equal to 6.</a:t>
            </a:r>
          </a:p>
          <a:p>
            <a:pPr marL="457200" indent="-457200" algn="l">
              <a:spcAft>
                <a:spcPts val="1200"/>
              </a:spcAft>
              <a:buFont typeface="+mj-lt"/>
              <a:buAutoNum type="arabicPeriod"/>
            </a:pPr>
            <a:r>
              <a:rPr lang="en-US" b="0" i="0" dirty="0">
                <a:effectLst/>
                <a:latin typeface="Helvetica" pitchFamily="2" charset="0"/>
              </a:rPr>
              <a:t>Write a query to extract the last 4 character of phone numbers.</a:t>
            </a:r>
          </a:p>
          <a:p>
            <a:pPr marL="457200" indent="-457200" algn="l">
              <a:spcAft>
                <a:spcPts val="1200"/>
              </a:spcAft>
              <a:buFont typeface="+mj-lt"/>
              <a:buAutoNum type="arabicPeriod"/>
            </a:pPr>
            <a:r>
              <a:rPr lang="en-US" b="0" i="0" dirty="0">
                <a:effectLst/>
                <a:latin typeface="Helvetica" pitchFamily="2" charset="0"/>
              </a:rPr>
              <a:t>Write a query that displays the first name and the length of the first name for all customers whose name starts with the letters ‘D', 'J' or ‘N'. Give each column an appropriate label. Sort the results by the employees' first names.</a:t>
            </a:r>
          </a:p>
          <a:p>
            <a:pPr marL="457200" indent="-457200">
              <a:spcAft>
                <a:spcPts val="1200"/>
              </a:spcAft>
              <a:buFont typeface="+mj-lt"/>
              <a:buAutoNum type="arabicPeriod"/>
            </a:pPr>
            <a:r>
              <a:rPr lang="en-US" dirty="0">
                <a:latin typeface="Helvetica" pitchFamily="2" charset="0"/>
              </a:rPr>
              <a:t>Write a query to display the length of first name for employees where last name contain character ‘a' after 2nd position.</a:t>
            </a:r>
            <a:br>
              <a:rPr lang="en-US" dirty="0">
                <a:latin typeface="Helvetica" pitchFamily="2" charset="0"/>
              </a:rPr>
            </a:br>
            <a:endParaRPr lang="en-US" b="0" i="0" dirty="0">
              <a:effectLst/>
              <a:latin typeface="Helvetica" pitchFamily="2" charset="0"/>
            </a:endParaRPr>
          </a:p>
          <a:p>
            <a:pPr>
              <a:spcAft>
                <a:spcPts val="1200"/>
              </a:spcAft>
            </a:pPr>
            <a:r>
              <a:rPr lang="en-US" dirty="0"/>
              <a:t/>
            </a:r>
            <a:br>
              <a:rPr lang="en-US" dirty="0"/>
            </a:br>
            <a:endParaRPr lang="en-US" sz="2400" b="0" i="0" dirty="0">
              <a:effectLst/>
              <a:latin typeface="Helvetica Neue"/>
            </a:endParaRPr>
          </a:p>
          <a:p>
            <a:pPr>
              <a:spcAft>
                <a:spcPts val="1200"/>
              </a:spcAft>
            </a:pPr>
            <a:endParaRPr lang="en-IN" dirty="0"/>
          </a:p>
        </p:txBody>
      </p:sp>
    </p:spTree>
    <p:extLst>
      <p:ext uri="{BB962C8B-B14F-4D97-AF65-F5344CB8AC3E}">
        <p14:creationId xmlns:p14="http://schemas.microsoft.com/office/powerpoint/2010/main" val="625602265"/>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8D8-657E-D954-4E4E-3352ACC70981}"/>
              </a:ext>
            </a:extLst>
          </p:cNvPr>
          <p:cNvSpPr>
            <a:spLocks noGrp="1"/>
          </p:cNvSpPr>
          <p:nvPr>
            <p:ph type="title"/>
          </p:nvPr>
        </p:nvSpPr>
        <p:spPr>
          <a:xfrm>
            <a:off x="188844" y="340659"/>
            <a:ext cx="10515600" cy="555812"/>
          </a:xfrm>
        </p:spPr>
        <p:txBody>
          <a:bodyPr/>
          <a:lstStyle/>
          <a:p>
            <a:pPr algn="ctr"/>
            <a:r>
              <a:rPr lang="en-IN" b="1" i="0" dirty="0">
                <a:solidFill>
                  <a:srgbClr val="C00000"/>
                </a:solidFill>
                <a:effectLst/>
                <a:latin typeface="Helvetica Neue"/>
              </a:rPr>
              <a:t>Solution Practice Exercise #3:</a:t>
            </a:r>
            <a:br>
              <a:rPr lang="en-IN" b="1" i="0" dirty="0">
                <a:solidFill>
                  <a:srgbClr val="C00000"/>
                </a:solidFill>
                <a:effectLst/>
                <a:latin typeface="Helvetica Neue"/>
              </a:rPr>
            </a:br>
            <a:r>
              <a:rPr lang="en-IN" dirty="0">
                <a:solidFill>
                  <a:srgbClr val="C00000"/>
                </a:solidFill>
              </a:rPr>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815FCAC2-4C64-8F9F-1A11-D560203028BA}"/>
              </a:ext>
            </a:extLst>
          </p:cNvPr>
          <p:cNvSpPr>
            <a:spLocks noGrp="1"/>
          </p:cNvSpPr>
          <p:nvPr>
            <p:ph idx="1"/>
          </p:nvPr>
        </p:nvSpPr>
        <p:spPr>
          <a:xfrm>
            <a:off x="457201" y="1021977"/>
            <a:ext cx="11394140" cy="5495364"/>
          </a:xfrm>
        </p:spPr>
        <p:txBody>
          <a:bodyPr/>
          <a:lstStyle/>
          <a:p>
            <a:pPr marL="342900" indent="-342900" algn="l">
              <a:buFont typeface="Arial" panose="020B0604020202020204" pitchFamily="34" charset="0"/>
              <a:buChar char="•"/>
            </a:pPr>
            <a:r>
              <a:rPr lang="en-US" sz="2300" b="0" i="0" dirty="0">
                <a:effectLst/>
                <a:cs typeface="Calibri" panose="020F0502020204030204" pitchFamily="34" charset="0"/>
              </a:rPr>
              <a:t>Solution Q1: </a:t>
            </a:r>
          </a:p>
          <a:p>
            <a:pPr lvl="1" indent="0">
              <a:buNone/>
            </a:pPr>
            <a:r>
              <a:rPr lang="en-US" sz="2300" b="0" i="0" dirty="0">
                <a:solidFill>
                  <a:srgbClr val="FF0000"/>
                </a:solidFill>
                <a:effectLst/>
                <a:cs typeface="Calibri" panose="020F0502020204030204" pitchFamily="34" charset="0"/>
              </a:rPr>
              <a:t>UPDATE customers SET </a:t>
            </a:r>
            <a:r>
              <a:rPr lang="en-US" sz="2300" b="0" i="0" dirty="0" err="1">
                <a:solidFill>
                  <a:srgbClr val="FF0000"/>
                </a:solidFill>
                <a:effectLst/>
                <a:cs typeface="Calibri" panose="020F0502020204030204" pitchFamily="34" charset="0"/>
              </a:rPr>
              <a:t>phone_number</a:t>
            </a:r>
            <a:r>
              <a:rPr lang="en-US" sz="2300" b="0" i="0" dirty="0">
                <a:solidFill>
                  <a:srgbClr val="FF0000"/>
                </a:solidFill>
                <a:effectLst/>
                <a:cs typeface="Calibri" panose="020F0502020204030204" pitchFamily="34" charset="0"/>
              </a:rPr>
              <a:t> = REPLACE(</a:t>
            </a:r>
            <a:r>
              <a:rPr lang="en-US" sz="2300" b="0" i="0" dirty="0" err="1">
                <a:solidFill>
                  <a:srgbClr val="FF0000"/>
                </a:solidFill>
                <a:effectLst/>
                <a:cs typeface="Calibri" panose="020F0502020204030204" pitchFamily="34" charset="0"/>
              </a:rPr>
              <a:t>phone_number</a:t>
            </a:r>
            <a:r>
              <a:rPr lang="en-US" sz="2300" b="0" i="0" dirty="0">
                <a:solidFill>
                  <a:srgbClr val="FF0000"/>
                </a:solidFill>
                <a:effectLst/>
                <a:cs typeface="Calibri" panose="020F0502020204030204" pitchFamily="34" charset="0"/>
              </a:rPr>
              <a:t>, '124', '999') </a:t>
            </a:r>
          </a:p>
          <a:p>
            <a:pPr lvl="1" indent="0">
              <a:buNone/>
            </a:pPr>
            <a:r>
              <a:rPr lang="en-US" sz="2300" b="0" i="0" dirty="0">
                <a:solidFill>
                  <a:srgbClr val="FF0000"/>
                </a:solidFill>
                <a:effectLst/>
                <a:cs typeface="Calibri" panose="020F0502020204030204" pitchFamily="34" charset="0"/>
              </a:rPr>
              <a:t>WHERE </a:t>
            </a:r>
            <a:r>
              <a:rPr lang="en-US" sz="2300" b="0" i="0" dirty="0" err="1">
                <a:solidFill>
                  <a:srgbClr val="FF0000"/>
                </a:solidFill>
                <a:effectLst/>
                <a:cs typeface="Calibri" panose="020F0502020204030204" pitchFamily="34" charset="0"/>
              </a:rPr>
              <a:t>phone_number</a:t>
            </a:r>
            <a:r>
              <a:rPr lang="en-US" sz="2300" b="0" i="0" dirty="0">
                <a:solidFill>
                  <a:srgbClr val="FF0000"/>
                </a:solidFill>
                <a:effectLst/>
                <a:cs typeface="Calibri" panose="020F0502020204030204" pitchFamily="34" charset="0"/>
              </a:rPr>
              <a:t> LIKE '%124%’;</a:t>
            </a:r>
          </a:p>
          <a:p>
            <a:pPr marL="342900" indent="-342900" algn="l">
              <a:buFont typeface="Arial" panose="020B0604020202020204" pitchFamily="34" charset="0"/>
              <a:buChar char="•"/>
            </a:pPr>
            <a:r>
              <a:rPr lang="en-US" sz="2300" dirty="0">
                <a:cs typeface="Calibri" panose="020F0502020204030204" pitchFamily="34" charset="0"/>
              </a:rPr>
              <a:t>Solution Q2:</a:t>
            </a:r>
          </a:p>
          <a:p>
            <a:pPr indent="0" algn="l"/>
            <a:r>
              <a:rPr lang="en-US" sz="2300" dirty="0">
                <a:solidFill>
                  <a:srgbClr val="FF0000"/>
                </a:solidFill>
                <a:cs typeface="Calibri" panose="020F0502020204030204" pitchFamily="34" charset="0"/>
              </a:rPr>
              <a:t>	</a:t>
            </a:r>
            <a:r>
              <a:rPr lang="en-US" sz="2300" b="0" i="0" dirty="0">
                <a:solidFill>
                  <a:srgbClr val="FF0000"/>
                </a:solidFill>
                <a:effectLst/>
                <a:cs typeface="Calibri" panose="020F0502020204030204" pitchFamily="34" charset="0"/>
              </a:rPr>
              <a:t>SELECT * FROM customers WHERE LENGTH(</a:t>
            </a:r>
            <a:r>
              <a:rPr lang="en-US" sz="2300" b="0" i="0" dirty="0" err="1">
                <a:solidFill>
                  <a:srgbClr val="FF0000"/>
                </a:solidFill>
                <a:effectLst/>
                <a:cs typeface="Calibri" panose="020F0502020204030204" pitchFamily="34" charset="0"/>
              </a:rPr>
              <a:t>first_name</a:t>
            </a:r>
            <a:r>
              <a:rPr lang="en-US" sz="2300" b="0" i="0" dirty="0">
                <a:solidFill>
                  <a:srgbClr val="FF0000"/>
                </a:solidFill>
                <a:effectLst/>
                <a:cs typeface="Calibri" panose="020F0502020204030204" pitchFamily="34" charset="0"/>
              </a:rPr>
              <a:t>) &gt;= 6;</a:t>
            </a:r>
          </a:p>
          <a:p>
            <a:pPr marL="342900" indent="-342900" algn="l">
              <a:buFont typeface="Arial" panose="020B0604020202020204" pitchFamily="34" charset="0"/>
              <a:buChar char="•"/>
            </a:pPr>
            <a:r>
              <a:rPr lang="en-US" sz="2300" dirty="0">
                <a:cs typeface="Calibri" panose="020F0502020204030204" pitchFamily="34" charset="0"/>
              </a:rPr>
              <a:t>Solution Q3:</a:t>
            </a:r>
          </a:p>
          <a:p>
            <a:pPr indent="0" algn="l"/>
            <a:r>
              <a:rPr lang="en-US" sz="2300" dirty="0">
                <a:solidFill>
                  <a:srgbClr val="FF0000"/>
                </a:solidFill>
                <a:cs typeface="Calibri" panose="020F0502020204030204" pitchFamily="34" charset="0"/>
              </a:rPr>
              <a:t>	SELECT SUBSTRING(</a:t>
            </a:r>
            <a:r>
              <a:rPr lang="en-US" sz="2300" dirty="0" err="1">
                <a:solidFill>
                  <a:srgbClr val="FF0000"/>
                </a:solidFill>
                <a:cs typeface="Calibri" panose="020F0502020204030204" pitchFamily="34" charset="0"/>
              </a:rPr>
              <a:t>phone_number</a:t>
            </a:r>
            <a:r>
              <a:rPr lang="en-US" sz="2300" dirty="0">
                <a:solidFill>
                  <a:srgbClr val="FF0000"/>
                </a:solidFill>
                <a:cs typeface="Calibri" panose="020F0502020204030204" pitchFamily="34" charset="0"/>
              </a:rPr>
              <a:t>, 9, 4) as ‘Ph.no’ FROM customers;</a:t>
            </a:r>
          </a:p>
          <a:p>
            <a:pPr marL="342900" indent="-342900" algn="l">
              <a:buFont typeface="Arial" panose="020B0604020202020204" pitchFamily="34" charset="0"/>
              <a:buChar char="•"/>
            </a:pPr>
            <a:r>
              <a:rPr lang="en-US" sz="2300" dirty="0">
                <a:cs typeface="Calibri" panose="020F0502020204030204" pitchFamily="34" charset="0"/>
              </a:rPr>
              <a:t>Solution Q4:</a:t>
            </a:r>
          </a:p>
          <a:p>
            <a:pPr lvl="1" indent="0">
              <a:buNone/>
            </a:pPr>
            <a:r>
              <a:rPr lang="en-US" sz="2300" b="0" i="0" dirty="0">
                <a:solidFill>
                  <a:srgbClr val="FF0000"/>
                </a:solidFill>
                <a:effectLst/>
                <a:cs typeface="Calibri" panose="020F0502020204030204" pitchFamily="34" charset="0"/>
              </a:rPr>
              <a:t>SELECT </a:t>
            </a:r>
            <a:r>
              <a:rPr lang="en-US" sz="2300" b="0" i="0" dirty="0" err="1">
                <a:solidFill>
                  <a:srgbClr val="FF0000"/>
                </a:solidFill>
                <a:effectLst/>
                <a:cs typeface="Calibri" panose="020F0502020204030204" pitchFamily="34" charset="0"/>
              </a:rPr>
              <a:t>first_name</a:t>
            </a:r>
            <a:r>
              <a:rPr lang="en-US" sz="2300" b="0" i="0" dirty="0">
                <a:solidFill>
                  <a:srgbClr val="FF0000"/>
                </a:solidFill>
                <a:effectLst/>
                <a:cs typeface="Calibri" panose="020F0502020204030204" pitchFamily="34" charset="0"/>
              </a:rPr>
              <a:t> "Name", LENGTH(</a:t>
            </a:r>
            <a:r>
              <a:rPr lang="en-US" sz="2300" b="0" i="0" dirty="0" err="1">
                <a:solidFill>
                  <a:srgbClr val="FF0000"/>
                </a:solidFill>
                <a:effectLst/>
                <a:cs typeface="Calibri" panose="020F0502020204030204" pitchFamily="34" charset="0"/>
              </a:rPr>
              <a:t>first_name</a:t>
            </a:r>
            <a:r>
              <a:rPr lang="en-US" sz="2300" b="0" i="0" dirty="0">
                <a:solidFill>
                  <a:srgbClr val="FF0000"/>
                </a:solidFill>
                <a:effectLst/>
                <a:cs typeface="Calibri" panose="020F0502020204030204" pitchFamily="34" charset="0"/>
              </a:rPr>
              <a:t>) "Length" FROM customers WHERE </a:t>
            </a:r>
            <a:r>
              <a:rPr lang="en-US" sz="2300" b="0" i="0" dirty="0" err="1">
                <a:solidFill>
                  <a:srgbClr val="FF0000"/>
                </a:solidFill>
                <a:effectLst/>
                <a:cs typeface="Calibri" panose="020F0502020204030204" pitchFamily="34" charset="0"/>
              </a:rPr>
              <a:t>first_name</a:t>
            </a:r>
            <a:r>
              <a:rPr lang="en-US" sz="2300" b="0" i="0" dirty="0">
                <a:solidFill>
                  <a:srgbClr val="FF0000"/>
                </a:solidFill>
                <a:effectLst/>
                <a:cs typeface="Calibri" panose="020F0502020204030204" pitchFamily="34" charset="0"/>
              </a:rPr>
              <a:t> LIKE ‘D%' OR </a:t>
            </a:r>
            <a:r>
              <a:rPr lang="en-US" sz="2300" b="0" i="0" dirty="0" err="1">
                <a:solidFill>
                  <a:srgbClr val="FF0000"/>
                </a:solidFill>
                <a:effectLst/>
                <a:cs typeface="Calibri" panose="020F0502020204030204" pitchFamily="34" charset="0"/>
              </a:rPr>
              <a:t>first_name</a:t>
            </a:r>
            <a:r>
              <a:rPr lang="en-US" sz="2300" b="0" i="0" dirty="0">
                <a:solidFill>
                  <a:srgbClr val="FF0000"/>
                </a:solidFill>
                <a:effectLst/>
                <a:cs typeface="Calibri" panose="020F0502020204030204" pitchFamily="34" charset="0"/>
              </a:rPr>
              <a:t> LIKE ‘J%' OR </a:t>
            </a:r>
            <a:r>
              <a:rPr lang="en-US" sz="2300" b="0" i="0" dirty="0" err="1">
                <a:solidFill>
                  <a:srgbClr val="FF0000"/>
                </a:solidFill>
                <a:effectLst/>
                <a:cs typeface="Calibri" panose="020F0502020204030204" pitchFamily="34" charset="0"/>
              </a:rPr>
              <a:t>first_name</a:t>
            </a:r>
            <a:r>
              <a:rPr lang="en-US" sz="2300" b="0" i="0" dirty="0">
                <a:solidFill>
                  <a:srgbClr val="FF0000"/>
                </a:solidFill>
                <a:effectLst/>
                <a:cs typeface="Calibri" panose="020F0502020204030204" pitchFamily="34" charset="0"/>
              </a:rPr>
              <a:t> LIKE ‘N%' ORDER BY </a:t>
            </a:r>
            <a:r>
              <a:rPr lang="en-US" sz="2300" b="0" i="0" dirty="0" err="1">
                <a:solidFill>
                  <a:srgbClr val="FF0000"/>
                </a:solidFill>
                <a:effectLst/>
                <a:cs typeface="Calibri" panose="020F0502020204030204" pitchFamily="34" charset="0"/>
              </a:rPr>
              <a:t>first_name</a:t>
            </a:r>
            <a:r>
              <a:rPr lang="en-US" sz="2300" b="0" i="0" dirty="0">
                <a:solidFill>
                  <a:srgbClr val="FF0000"/>
                </a:solidFill>
                <a:effectLst/>
                <a:cs typeface="Calibri" panose="020F0502020204030204" pitchFamily="34" charset="0"/>
              </a:rPr>
              <a:t> ;</a:t>
            </a:r>
          </a:p>
          <a:p>
            <a:pPr marL="342900" indent="-342900">
              <a:buFont typeface="Arial" panose="020B0604020202020204" pitchFamily="34" charset="0"/>
              <a:buChar char="•"/>
            </a:pPr>
            <a:r>
              <a:rPr lang="en-US" sz="2300" dirty="0">
                <a:cs typeface="Calibri" panose="020F0502020204030204" pitchFamily="34" charset="0"/>
              </a:rPr>
              <a:t>Solution Q5:</a:t>
            </a:r>
          </a:p>
          <a:p>
            <a:pPr lvl="1" indent="0">
              <a:buNone/>
            </a:pPr>
            <a:r>
              <a:rPr lang="en-US" sz="2300" dirty="0">
                <a:solidFill>
                  <a:srgbClr val="FF0000"/>
                </a:solidFill>
                <a:cs typeface="Calibri" panose="020F0502020204030204" pitchFamily="34" charset="0"/>
              </a:rPr>
              <a:t>SELECT </a:t>
            </a:r>
            <a:r>
              <a:rPr lang="en-US" sz="2300" dirty="0" err="1">
                <a:solidFill>
                  <a:srgbClr val="FF0000"/>
                </a:solidFill>
                <a:cs typeface="Calibri" panose="020F0502020204030204" pitchFamily="34" charset="0"/>
              </a:rPr>
              <a:t>first_name</a:t>
            </a:r>
            <a:r>
              <a:rPr lang="en-US" sz="2300" dirty="0">
                <a:solidFill>
                  <a:srgbClr val="FF0000"/>
                </a:solidFill>
                <a:cs typeface="Calibri" panose="020F0502020204030204" pitchFamily="34" charset="0"/>
              </a:rPr>
              <a:t>, </a:t>
            </a:r>
            <a:r>
              <a:rPr lang="en-US" sz="2300" dirty="0" err="1">
                <a:solidFill>
                  <a:srgbClr val="FF0000"/>
                </a:solidFill>
                <a:cs typeface="Calibri" panose="020F0502020204030204" pitchFamily="34" charset="0"/>
              </a:rPr>
              <a:t>last_name</a:t>
            </a:r>
            <a:r>
              <a:rPr lang="en-US" sz="2300" dirty="0">
                <a:solidFill>
                  <a:srgbClr val="FF0000"/>
                </a:solidFill>
                <a:cs typeface="Calibri" panose="020F0502020204030204" pitchFamily="34" charset="0"/>
              </a:rPr>
              <a:t> FROM customers WHERE INSTR(</a:t>
            </a:r>
            <a:r>
              <a:rPr lang="en-US" sz="2300" dirty="0" err="1">
                <a:solidFill>
                  <a:srgbClr val="FF0000"/>
                </a:solidFill>
                <a:cs typeface="Calibri" panose="020F0502020204030204" pitchFamily="34" charset="0"/>
              </a:rPr>
              <a:t>last_name,’A</a:t>
            </a:r>
            <a:r>
              <a:rPr lang="en-US" sz="2300" dirty="0">
                <a:solidFill>
                  <a:srgbClr val="FF0000"/>
                </a:solidFill>
                <a:cs typeface="Calibri" panose="020F0502020204030204" pitchFamily="34" charset="0"/>
              </a:rPr>
              <a:t>') &gt; 2;</a:t>
            </a: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marL="1104881" lvl="1" indent="-342900">
              <a:buFont typeface="Arial" panose="020B0604020202020204" pitchFamily="34" charset="0"/>
              <a:buChar char="•"/>
            </a:pPr>
            <a:endParaRPr lang="en-US" sz="2300" dirty="0">
              <a:solidFill>
                <a:srgbClr val="FF0000"/>
              </a:solidFill>
              <a:cs typeface="Calibri" panose="020F0502020204030204" pitchFamily="34" charset="0"/>
            </a:endParaRPr>
          </a:p>
          <a:p>
            <a:pPr algn="l"/>
            <a:r>
              <a:rPr lang="en-US" sz="2300" dirty="0">
                <a:solidFill>
                  <a:srgbClr val="FF0000"/>
                </a:solidFill>
                <a:cs typeface="Calibri" panose="020F0502020204030204" pitchFamily="34" charset="0"/>
              </a:rPr>
              <a:t/>
            </a:r>
            <a:br>
              <a:rPr lang="en-US" sz="2300" dirty="0">
                <a:solidFill>
                  <a:srgbClr val="FF0000"/>
                </a:solidFill>
                <a:cs typeface="Calibri" panose="020F0502020204030204" pitchFamily="34" charset="0"/>
              </a:rPr>
            </a:br>
            <a:endParaRPr lang="en-US" sz="2300" b="0" i="0" dirty="0">
              <a:solidFill>
                <a:srgbClr val="FF0000"/>
              </a:solidFill>
              <a:effectLst/>
              <a:cs typeface="Calibri" panose="020F0502020204030204" pitchFamily="34" charset="0"/>
            </a:endParaRPr>
          </a:p>
          <a:p>
            <a:endParaRPr lang="en-IN" sz="2300" dirty="0">
              <a:cs typeface="Calibri" panose="020F0502020204030204" pitchFamily="34" charset="0"/>
            </a:endParaRPr>
          </a:p>
        </p:txBody>
      </p:sp>
    </p:spTree>
    <p:extLst>
      <p:ext uri="{BB962C8B-B14F-4D97-AF65-F5344CB8AC3E}">
        <p14:creationId xmlns:p14="http://schemas.microsoft.com/office/powerpoint/2010/main" val="2711365614"/>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Aggregate Functions</a:t>
            </a:r>
            <a:endParaRPr lang="en-US" dirty="0"/>
          </a:p>
        </p:txBody>
      </p:sp>
      <p:sp>
        <p:nvSpPr>
          <p:cNvPr id="68611" name="Content Placeholder 2"/>
          <p:cNvSpPr>
            <a:spLocks noGrp="1"/>
          </p:cNvSpPr>
          <p:nvPr>
            <p:ph idx="1"/>
          </p:nvPr>
        </p:nvSpPr>
        <p:spPr>
          <a:xfrm>
            <a:off x="1868557" y="1295400"/>
            <a:ext cx="8726418" cy="4953000"/>
          </a:xfrm>
        </p:spPr>
        <p:txBody>
          <a:bodyPr/>
          <a:lstStyle/>
          <a:p>
            <a:pPr eaLnBrk="1" hangingPunct="1"/>
            <a:r>
              <a:rPr lang="en-US" altLang="en-US" b="1" dirty="0">
                <a:solidFill>
                  <a:srgbClr val="0000CC"/>
                </a:solidFill>
              </a:rPr>
              <a:t>COUNT, AVG, MAX, MIN, STDDEV, SUM, VARIANCE</a:t>
            </a:r>
          </a:p>
          <a:p>
            <a:pPr eaLnBrk="1" hangingPunct="1"/>
            <a:endParaRPr lang="en-US" altLang="en-US" dirty="0"/>
          </a:p>
        </p:txBody>
      </p:sp>
      <p:grpSp>
        <p:nvGrpSpPr>
          <p:cNvPr id="68614" name="Group 2"/>
          <p:cNvGrpSpPr>
            <a:grpSpLocks/>
          </p:cNvGrpSpPr>
          <p:nvPr/>
        </p:nvGrpSpPr>
        <p:grpSpPr bwMode="auto">
          <a:xfrm>
            <a:off x="3124200" y="1905000"/>
            <a:ext cx="6019800" cy="4495800"/>
            <a:chOff x="3008" y="2818"/>
            <a:chExt cx="7034" cy="4140"/>
          </a:xfrm>
        </p:grpSpPr>
        <p:grpSp>
          <p:nvGrpSpPr>
            <p:cNvPr id="68615" name="Group 3"/>
            <p:cNvGrpSpPr>
              <a:grpSpLocks/>
            </p:cNvGrpSpPr>
            <p:nvPr/>
          </p:nvGrpSpPr>
          <p:grpSpPr bwMode="auto">
            <a:xfrm>
              <a:off x="3008" y="2818"/>
              <a:ext cx="7034" cy="4140"/>
              <a:chOff x="3008" y="2818"/>
              <a:chExt cx="7034" cy="4140"/>
            </a:xfrm>
          </p:grpSpPr>
          <p:sp>
            <p:nvSpPr>
              <p:cNvPr id="63492" name="Rectangle 4"/>
              <p:cNvSpPr>
                <a:spLocks noChangeArrowheads="1"/>
              </p:cNvSpPr>
              <p:nvPr/>
            </p:nvSpPr>
            <p:spPr bwMode="auto">
              <a:xfrm>
                <a:off x="3008" y="2818"/>
                <a:ext cx="2182" cy="4140"/>
              </a:xfrm>
              <a:prstGeom prst="rect">
                <a:avLst/>
              </a:prstGeom>
              <a:ln>
                <a:headEnd/>
                <a:tailEnd type="none" w="sm" len="med"/>
              </a:ln>
            </p:spPr>
            <p:style>
              <a:lnRef idx="1">
                <a:schemeClr val="accent4"/>
              </a:lnRef>
              <a:fillRef idx="2">
                <a:schemeClr val="accent4"/>
              </a:fillRef>
              <a:effectRef idx="1">
                <a:schemeClr val="accent4"/>
              </a:effectRef>
              <a:fontRef idx="minor">
                <a:schemeClr val="dk1"/>
              </a:fontRef>
            </p:style>
            <p:txBody>
              <a:bodyPr/>
              <a:lstStyle/>
              <a:p>
                <a:pPr>
                  <a:spcBef>
                    <a:spcPts val="100"/>
                  </a:spcBef>
                  <a:spcAft>
                    <a:spcPts val="100"/>
                  </a:spcAft>
                  <a:defRPr/>
                </a:pPr>
                <a:r>
                  <a:rPr lang="en-US" sz="1600" b="1" dirty="0">
                    <a:solidFill>
                      <a:schemeClr val="tx1"/>
                    </a:solidFill>
                    <a:latin typeface="Arial Narrow" pitchFamily="34" charset="0"/>
                  </a:rPr>
                  <a:t>DEPTNO   SAL</a:t>
                </a:r>
              </a:p>
              <a:p>
                <a:pPr>
                  <a:spcBef>
                    <a:spcPts val="100"/>
                  </a:spcBef>
                  <a:spcAft>
                    <a:spcPts val="100"/>
                  </a:spcAft>
                  <a:defRPr/>
                </a:pPr>
                <a:r>
                  <a:rPr lang="en-US" sz="1600" b="1" dirty="0">
                    <a:solidFill>
                      <a:schemeClr val="tx1"/>
                    </a:solidFill>
                    <a:latin typeface="Arial Narrow" pitchFamily="34" charset="0"/>
                  </a:rPr>
                  <a:t>------ -------</a:t>
                </a:r>
              </a:p>
              <a:p>
                <a:pPr>
                  <a:spcBef>
                    <a:spcPts val="100"/>
                  </a:spcBef>
                  <a:spcAft>
                    <a:spcPts val="100"/>
                  </a:spcAft>
                  <a:defRPr/>
                </a:pPr>
                <a:r>
                  <a:rPr lang="en-US" sz="1600" b="1" dirty="0">
                    <a:solidFill>
                      <a:schemeClr val="tx1"/>
                    </a:solidFill>
                    <a:latin typeface="Arial Narrow" pitchFamily="34" charset="0"/>
                  </a:rPr>
                  <a:t>10       2450</a:t>
                </a:r>
              </a:p>
              <a:p>
                <a:pPr>
                  <a:spcBef>
                    <a:spcPts val="100"/>
                  </a:spcBef>
                  <a:spcAft>
                    <a:spcPts val="100"/>
                  </a:spcAft>
                  <a:defRPr/>
                </a:pPr>
                <a:r>
                  <a:rPr lang="en-US" sz="1600" b="1" dirty="0">
                    <a:solidFill>
                      <a:schemeClr val="tx1"/>
                    </a:solidFill>
                    <a:latin typeface="Arial Narrow" pitchFamily="34" charset="0"/>
                  </a:rPr>
                  <a:t>10       5000</a:t>
                </a:r>
              </a:p>
              <a:p>
                <a:pPr>
                  <a:spcBef>
                    <a:spcPts val="100"/>
                  </a:spcBef>
                  <a:spcAft>
                    <a:spcPts val="100"/>
                  </a:spcAft>
                  <a:defRPr/>
                </a:pPr>
                <a:r>
                  <a:rPr lang="en-US" sz="1600" b="1" dirty="0">
                    <a:solidFill>
                      <a:schemeClr val="tx1"/>
                    </a:solidFill>
                    <a:latin typeface="Arial Narrow" pitchFamily="34" charset="0"/>
                  </a:rPr>
                  <a:t>10       1300</a:t>
                </a:r>
              </a:p>
              <a:p>
                <a:pPr>
                  <a:spcBef>
                    <a:spcPts val="100"/>
                  </a:spcBef>
                  <a:spcAft>
                    <a:spcPts val="100"/>
                  </a:spcAft>
                  <a:defRPr/>
                </a:pPr>
                <a:r>
                  <a:rPr lang="en-US" sz="1600" b="1" dirty="0">
                    <a:solidFill>
                      <a:schemeClr val="tx1"/>
                    </a:solidFill>
                    <a:latin typeface="Arial Narrow" pitchFamily="34" charset="0"/>
                  </a:rPr>
                  <a:t>20        800</a:t>
                </a:r>
              </a:p>
              <a:p>
                <a:pPr>
                  <a:spcBef>
                    <a:spcPts val="100"/>
                  </a:spcBef>
                  <a:spcAft>
                    <a:spcPts val="100"/>
                  </a:spcAft>
                  <a:defRPr/>
                </a:pPr>
                <a:r>
                  <a:rPr lang="en-US" sz="1600" b="1" dirty="0">
                    <a:solidFill>
                      <a:schemeClr val="tx1"/>
                    </a:solidFill>
                    <a:latin typeface="Arial Narrow" pitchFamily="34" charset="0"/>
                  </a:rPr>
                  <a:t>20       1100</a:t>
                </a:r>
              </a:p>
              <a:p>
                <a:pPr>
                  <a:spcBef>
                    <a:spcPts val="100"/>
                  </a:spcBef>
                  <a:spcAft>
                    <a:spcPts val="100"/>
                  </a:spcAft>
                  <a:defRPr/>
                </a:pPr>
                <a:r>
                  <a:rPr lang="en-US" sz="1600" b="1" dirty="0">
                    <a:solidFill>
                      <a:schemeClr val="tx1"/>
                    </a:solidFill>
                    <a:latin typeface="Arial Narrow" pitchFamily="34" charset="0"/>
                  </a:rPr>
                  <a:t>20       3000</a:t>
                </a:r>
              </a:p>
              <a:p>
                <a:pPr>
                  <a:spcBef>
                    <a:spcPts val="100"/>
                  </a:spcBef>
                  <a:spcAft>
                    <a:spcPts val="100"/>
                  </a:spcAft>
                  <a:defRPr/>
                </a:pPr>
                <a:r>
                  <a:rPr lang="en-US" sz="1600" b="1" dirty="0">
                    <a:solidFill>
                      <a:schemeClr val="tx1"/>
                    </a:solidFill>
                    <a:latin typeface="Arial Narrow" pitchFamily="34" charset="0"/>
                  </a:rPr>
                  <a:t>20       3000</a:t>
                </a:r>
              </a:p>
              <a:p>
                <a:pPr>
                  <a:spcBef>
                    <a:spcPts val="100"/>
                  </a:spcBef>
                  <a:spcAft>
                    <a:spcPts val="100"/>
                  </a:spcAft>
                  <a:defRPr/>
                </a:pPr>
                <a:r>
                  <a:rPr lang="en-US" sz="1600" b="1" dirty="0">
                    <a:solidFill>
                      <a:schemeClr val="tx1"/>
                    </a:solidFill>
                    <a:latin typeface="Arial Narrow" pitchFamily="34" charset="0"/>
                  </a:rPr>
                  <a:t>20       2975</a:t>
                </a:r>
              </a:p>
              <a:p>
                <a:pPr>
                  <a:spcBef>
                    <a:spcPts val="100"/>
                  </a:spcBef>
                  <a:spcAft>
                    <a:spcPts val="100"/>
                  </a:spcAft>
                  <a:defRPr/>
                </a:pPr>
                <a:r>
                  <a:rPr lang="en-US" sz="1600" b="1" dirty="0">
                    <a:solidFill>
                      <a:schemeClr val="tx1"/>
                    </a:solidFill>
                    <a:latin typeface="Arial Narrow" pitchFamily="34" charset="0"/>
                  </a:rPr>
                  <a:t>30       1600</a:t>
                </a:r>
              </a:p>
              <a:p>
                <a:pPr>
                  <a:spcBef>
                    <a:spcPts val="100"/>
                  </a:spcBef>
                  <a:spcAft>
                    <a:spcPts val="100"/>
                  </a:spcAft>
                  <a:defRPr/>
                </a:pPr>
                <a:r>
                  <a:rPr lang="en-US" sz="1600" b="1" dirty="0">
                    <a:solidFill>
                      <a:schemeClr val="tx1"/>
                    </a:solidFill>
                    <a:latin typeface="Arial Narrow" pitchFamily="34" charset="0"/>
                  </a:rPr>
                  <a:t>30       2850</a:t>
                </a:r>
              </a:p>
              <a:p>
                <a:pPr>
                  <a:spcBef>
                    <a:spcPts val="100"/>
                  </a:spcBef>
                  <a:spcAft>
                    <a:spcPts val="100"/>
                  </a:spcAft>
                  <a:defRPr/>
                </a:pPr>
                <a:r>
                  <a:rPr lang="en-US" sz="1600" b="1" dirty="0">
                    <a:solidFill>
                      <a:schemeClr val="tx1"/>
                    </a:solidFill>
                    <a:latin typeface="Arial Narrow" pitchFamily="34" charset="0"/>
                  </a:rPr>
                  <a:t>30       1250</a:t>
                </a:r>
              </a:p>
              <a:p>
                <a:pPr>
                  <a:spcBef>
                    <a:spcPts val="100"/>
                  </a:spcBef>
                  <a:spcAft>
                    <a:spcPts val="100"/>
                  </a:spcAft>
                  <a:defRPr/>
                </a:pPr>
                <a:r>
                  <a:rPr lang="en-US" sz="1600" b="1" dirty="0">
                    <a:solidFill>
                      <a:schemeClr val="tx1"/>
                    </a:solidFill>
                    <a:latin typeface="Arial Narrow" pitchFamily="34" charset="0"/>
                  </a:rPr>
                  <a:t>30        950</a:t>
                </a:r>
              </a:p>
              <a:p>
                <a:pPr>
                  <a:spcBef>
                    <a:spcPts val="100"/>
                  </a:spcBef>
                  <a:spcAft>
                    <a:spcPts val="100"/>
                  </a:spcAft>
                  <a:defRPr/>
                </a:pPr>
                <a:r>
                  <a:rPr lang="en-US" sz="1600" b="1" dirty="0">
                    <a:solidFill>
                      <a:schemeClr val="tx1"/>
                    </a:solidFill>
                    <a:latin typeface="Arial Narrow" pitchFamily="34" charset="0"/>
                  </a:rPr>
                  <a:t>30       1500</a:t>
                </a:r>
              </a:p>
              <a:p>
                <a:pPr>
                  <a:spcBef>
                    <a:spcPts val="100"/>
                  </a:spcBef>
                  <a:spcAft>
                    <a:spcPts val="100"/>
                  </a:spcAft>
                  <a:defRPr/>
                </a:pPr>
                <a:r>
                  <a:rPr lang="en-US" sz="1600" b="1" dirty="0">
                    <a:solidFill>
                      <a:schemeClr val="tx1"/>
                    </a:solidFill>
                    <a:latin typeface="Arial Narrow" pitchFamily="34" charset="0"/>
                  </a:rPr>
                  <a:t>30       1250</a:t>
                </a:r>
              </a:p>
            </p:txBody>
          </p:sp>
          <p:sp>
            <p:nvSpPr>
              <p:cNvPr id="63493" name="Rectangle 5"/>
              <p:cNvSpPr>
                <a:spLocks noChangeArrowheads="1"/>
              </p:cNvSpPr>
              <p:nvPr/>
            </p:nvSpPr>
            <p:spPr bwMode="auto">
              <a:xfrm>
                <a:off x="8228" y="4333"/>
                <a:ext cx="1814" cy="900"/>
              </a:xfrm>
              <a:prstGeom prst="rect">
                <a:avLst/>
              </a:prstGeom>
              <a:ln>
                <a:headEnd/>
                <a:tailEnd type="none" w="sm" len="med"/>
              </a:ln>
            </p:spPr>
            <p:style>
              <a:lnRef idx="1">
                <a:schemeClr val="accent4"/>
              </a:lnRef>
              <a:fillRef idx="2">
                <a:schemeClr val="accent4"/>
              </a:fillRef>
              <a:effectRef idx="1">
                <a:schemeClr val="accent4"/>
              </a:effectRef>
              <a:fontRef idx="minor">
                <a:schemeClr val="dk1"/>
              </a:fontRef>
            </p:style>
            <p:txBody>
              <a:bodyPr/>
              <a:lstStyle/>
              <a:p>
                <a:pPr>
                  <a:spcBef>
                    <a:spcPts val="100"/>
                  </a:spcBef>
                  <a:spcAft>
                    <a:spcPts val="100"/>
                  </a:spcAft>
                  <a:defRPr/>
                </a:pPr>
                <a:r>
                  <a:rPr lang="en-US" sz="1600" b="1" dirty="0">
                    <a:solidFill>
                      <a:schemeClr val="tx1"/>
                    </a:solidFill>
                    <a:latin typeface="Arial Narrow" pitchFamily="34" charset="0"/>
                  </a:rPr>
                  <a:t>   MAX(SAL)</a:t>
                </a:r>
              </a:p>
              <a:p>
                <a:pPr>
                  <a:spcBef>
                    <a:spcPts val="100"/>
                  </a:spcBef>
                  <a:spcAft>
                    <a:spcPts val="100"/>
                  </a:spcAft>
                  <a:defRPr/>
                </a:pPr>
                <a:r>
                  <a:rPr lang="en-US" sz="1600" b="1" dirty="0">
                    <a:solidFill>
                      <a:schemeClr val="tx1"/>
                    </a:solidFill>
                    <a:latin typeface="Arial Narrow" pitchFamily="34" charset="0"/>
                  </a:rPr>
                  <a:t>   --------</a:t>
                </a:r>
              </a:p>
              <a:p>
                <a:pPr>
                  <a:spcBef>
                    <a:spcPts val="100"/>
                  </a:spcBef>
                  <a:spcAft>
                    <a:spcPts val="100"/>
                  </a:spcAft>
                  <a:defRPr/>
                </a:pPr>
                <a:r>
                  <a:rPr lang="en-US" sz="1600" b="1" dirty="0">
                    <a:solidFill>
                      <a:schemeClr val="tx1"/>
                    </a:solidFill>
                    <a:latin typeface="Arial Narrow" pitchFamily="34" charset="0"/>
                  </a:rPr>
                  <a:t>     5000</a:t>
                </a:r>
              </a:p>
            </p:txBody>
          </p:sp>
          <p:sp>
            <p:nvSpPr>
              <p:cNvPr id="63494" name="AutoShape 6"/>
              <p:cNvSpPr>
                <a:spLocks noChangeArrowheads="1"/>
              </p:cNvSpPr>
              <p:nvPr/>
            </p:nvSpPr>
            <p:spPr bwMode="auto">
              <a:xfrm>
                <a:off x="5528" y="4078"/>
                <a:ext cx="2572" cy="14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a:tailEnd type="none" w="sm" len="med"/>
              </a:ln>
            </p:spPr>
            <p:style>
              <a:lnRef idx="1">
                <a:schemeClr val="accent4"/>
              </a:lnRef>
              <a:fillRef idx="2">
                <a:schemeClr val="accent4"/>
              </a:fillRef>
              <a:effectRef idx="1">
                <a:schemeClr val="accent4"/>
              </a:effectRef>
              <a:fontRef idx="minor">
                <a:schemeClr val="dk1"/>
              </a:fontRef>
            </p:style>
            <p:txBody>
              <a:bodyPr tIns="118800"/>
              <a:lstStyle/>
              <a:p>
                <a:pPr algn="ctr">
                  <a:defRPr/>
                </a:pPr>
                <a:r>
                  <a:rPr lang="en-US" sz="1600" b="1">
                    <a:solidFill>
                      <a:schemeClr val="tx1"/>
                    </a:solidFill>
                    <a:latin typeface="Arial Narrow" pitchFamily="34" charset="0"/>
                  </a:rPr>
                  <a:t>Max Salary in EMP table </a:t>
                </a:r>
                <a:endParaRPr lang="en-US" sz="1600">
                  <a:solidFill>
                    <a:schemeClr val="tx1"/>
                  </a:solidFill>
                  <a:latin typeface="Arial Narrow" pitchFamily="34" charset="0"/>
                </a:endParaRPr>
              </a:p>
            </p:txBody>
          </p:sp>
        </p:grpSp>
        <p:sp>
          <p:nvSpPr>
            <p:cNvPr id="63495" name="Line 7"/>
            <p:cNvSpPr>
              <a:spLocks noChangeShapeType="1"/>
            </p:cNvSpPr>
            <p:nvPr/>
          </p:nvSpPr>
          <p:spPr bwMode="auto">
            <a:xfrm>
              <a:off x="5168" y="2818"/>
              <a:ext cx="900" cy="1620"/>
            </a:xfrm>
            <a:prstGeom prst="line">
              <a:avLst/>
            </a:prstGeom>
            <a:ln>
              <a:headEnd/>
              <a:tailEnd type="none" w="sm" len="med"/>
            </a:ln>
          </p:spPr>
          <p:style>
            <a:lnRef idx="1">
              <a:schemeClr val="accent4"/>
            </a:lnRef>
            <a:fillRef idx="2">
              <a:schemeClr val="accent4"/>
            </a:fillRef>
            <a:effectRef idx="1">
              <a:schemeClr val="accent4"/>
            </a:effectRef>
            <a:fontRef idx="minor">
              <a:schemeClr val="dk1"/>
            </a:fontRef>
          </p:style>
          <p:txBody>
            <a:bodyPr/>
            <a:lstStyle/>
            <a:p>
              <a:pPr>
                <a:defRPr/>
              </a:pPr>
              <a:endParaRPr lang="en-US" sz="1600">
                <a:latin typeface="Arial Narrow" pitchFamily="34" charset="0"/>
              </a:endParaRPr>
            </a:p>
          </p:txBody>
        </p:sp>
        <p:sp>
          <p:nvSpPr>
            <p:cNvPr id="63496" name="Line 8"/>
            <p:cNvSpPr>
              <a:spLocks noChangeShapeType="1"/>
            </p:cNvSpPr>
            <p:nvPr/>
          </p:nvSpPr>
          <p:spPr bwMode="auto">
            <a:xfrm flipV="1">
              <a:off x="5168" y="5158"/>
              <a:ext cx="900" cy="1800"/>
            </a:xfrm>
            <a:prstGeom prst="line">
              <a:avLst/>
            </a:prstGeom>
            <a:ln>
              <a:headEnd/>
              <a:tailEnd type="none" w="sm" len="med"/>
            </a:ln>
          </p:spPr>
          <p:style>
            <a:lnRef idx="1">
              <a:schemeClr val="accent4"/>
            </a:lnRef>
            <a:fillRef idx="2">
              <a:schemeClr val="accent4"/>
            </a:fillRef>
            <a:effectRef idx="1">
              <a:schemeClr val="accent4"/>
            </a:effectRef>
            <a:fontRef idx="minor">
              <a:schemeClr val="dk1"/>
            </a:fontRef>
          </p:style>
          <p:txBody>
            <a:bodyPr/>
            <a:lstStyle/>
            <a:p>
              <a:pPr>
                <a:defRPr/>
              </a:pPr>
              <a:endParaRPr lang="en-US" sz="1600">
                <a:latin typeface="Arial Narrow" pitchFamily="34" charset="0"/>
              </a:endParaRPr>
            </a:p>
          </p:txBody>
        </p:sp>
      </p:grpSp>
    </p:spTree>
    <p:extLst>
      <p:ext uri="{BB962C8B-B14F-4D97-AF65-F5344CB8AC3E}">
        <p14:creationId xmlns:p14="http://schemas.microsoft.com/office/powerpoint/2010/main" val="1900630624"/>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Examples</a:t>
            </a:r>
            <a:endParaRPr lang="en-US" dirty="0"/>
          </a:p>
        </p:txBody>
      </p:sp>
      <p:sp>
        <p:nvSpPr>
          <p:cNvPr id="69635" name="Content Placeholder 2"/>
          <p:cNvSpPr>
            <a:spLocks noGrp="1"/>
          </p:cNvSpPr>
          <p:nvPr>
            <p:ph idx="1"/>
          </p:nvPr>
        </p:nvSpPr>
        <p:spPr/>
        <p:txBody>
          <a:bodyPr/>
          <a:lstStyle/>
          <a:p>
            <a:pPr marL="82550" indent="0"/>
            <a:r>
              <a:rPr lang="en-US" altLang="en-US" b="1" dirty="0">
                <a:solidFill>
                  <a:srgbClr val="0000CC"/>
                </a:solidFill>
              </a:rPr>
              <a:t>SELECT COUNT(*) N</a:t>
            </a:r>
          </a:p>
          <a:p>
            <a:pPr marL="82550" indent="0"/>
            <a:r>
              <a:rPr lang="en-US" altLang="en-US" b="1" dirty="0">
                <a:solidFill>
                  <a:srgbClr val="0000CC"/>
                </a:solidFill>
              </a:rPr>
              <a:t>FROM    </a:t>
            </a:r>
            <a:r>
              <a:rPr lang="en-US" altLang="en-US" b="1" dirty="0" smtClean="0">
                <a:solidFill>
                  <a:srgbClr val="0000CC"/>
                </a:solidFill>
              </a:rPr>
              <a:t>EMPLOYEE;</a:t>
            </a:r>
            <a:endParaRPr lang="en-US" altLang="en-US" b="1" dirty="0">
              <a:solidFill>
                <a:srgbClr val="0000CC"/>
              </a:solidFill>
            </a:endParaRPr>
          </a:p>
          <a:p>
            <a:pPr marL="82550" indent="0"/>
            <a:endParaRPr lang="en-US" altLang="en-US" b="1" dirty="0">
              <a:solidFill>
                <a:srgbClr val="0000CC"/>
              </a:solidFill>
            </a:endParaRPr>
          </a:p>
          <a:p>
            <a:pPr marL="82550" indent="0"/>
            <a:endParaRPr lang="en-US" altLang="en-US" b="1" dirty="0">
              <a:solidFill>
                <a:srgbClr val="0000CC"/>
              </a:solidFill>
            </a:endParaRPr>
          </a:p>
          <a:p>
            <a:pPr marL="82550" indent="0"/>
            <a:r>
              <a:rPr lang="en-US" altLang="en-US" b="1" dirty="0" smtClean="0">
                <a:solidFill>
                  <a:srgbClr val="0000CC"/>
                </a:solidFill>
              </a:rPr>
              <a:t>SELECT </a:t>
            </a:r>
            <a:r>
              <a:rPr lang="en-US" altLang="en-US" b="1" dirty="0">
                <a:solidFill>
                  <a:srgbClr val="0000CC"/>
                </a:solidFill>
              </a:rPr>
              <a:t>COUNT(</a:t>
            </a:r>
            <a:r>
              <a:rPr lang="en-US" altLang="en-US" b="1" dirty="0" err="1">
                <a:solidFill>
                  <a:srgbClr val="0000CC"/>
                </a:solidFill>
              </a:rPr>
              <a:t>SUPER_SSN</a:t>
            </a:r>
            <a:r>
              <a:rPr lang="en-US" altLang="en-US" b="1" dirty="0">
                <a:solidFill>
                  <a:srgbClr val="0000CC"/>
                </a:solidFill>
              </a:rPr>
              <a:t>) </a:t>
            </a:r>
            <a:endParaRPr lang="en-US" altLang="en-US" b="1" dirty="0" smtClean="0">
              <a:solidFill>
                <a:srgbClr val="0000CC"/>
              </a:solidFill>
            </a:endParaRPr>
          </a:p>
          <a:p>
            <a:pPr marL="82550" indent="0"/>
            <a:r>
              <a:rPr lang="en-US" altLang="en-US" b="1" dirty="0" smtClean="0">
                <a:solidFill>
                  <a:srgbClr val="0000CC"/>
                </a:solidFill>
              </a:rPr>
              <a:t>FROM </a:t>
            </a:r>
            <a:r>
              <a:rPr lang="en-US" altLang="en-US" b="1" dirty="0">
                <a:solidFill>
                  <a:srgbClr val="0000CC"/>
                </a:solidFill>
              </a:rPr>
              <a:t>EMPLOYEE;</a:t>
            </a:r>
          </a:p>
          <a:p>
            <a:pPr marL="82550" indent="0"/>
            <a:endParaRPr lang="en-US" altLang="en-US" dirty="0"/>
          </a:p>
        </p:txBody>
      </p:sp>
    </p:spTree>
    <p:extLst>
      <p:ext uri="{BB962C8B-B14F-4D97-AF65-F5344CB8AC3E}">
        <p14:creationId xmlns:p14="http://schemas.microsoft.com/office/powerpoint/2010/main" val="3216642184"/>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GROUP BY Clause</a:t>
            </a:r>
            <a:endParaRPr lang="en-US" dirty="0"/>
          </a:p>
        </p:txBody>
      </p:sp>
      <p:sp>
        <p:nvSpPr>
          <p:cNvPr id="70659" name="Content Placeholder 2"/>
          <p:cNvSpPr>
            <a:spLocks noGrp="1"/>
          </p:cNvSpPr>
          <p:nvPr>
            <p:ph idx="1"/>
          </p:nvPr>
        </p:nvSpPr>
        <p:spPr/>
        <p:txBody>
          <a:bodyPr/>
          <a:lstStyle/>
          <a:p>
            <a:pPr eaLnBrk="1" hangingPunct="1">
              <a:buFont typeface="Wingdings 2" panose="05020102010507070707" pitchFamily="18" charset="2"/>
              <a:buNone/>
            </a:pPr>
            <a:r>
              <a:rPr lang="en-US" altLang="en-US" dirty="0"/>
              <a:t>	</a:t>
            </a:r>
            <a:r>
              <a:rPr lang="en-US" altLang="en-US" b="1" dirty="0">
                <a:solidFill>
                  <a:srgbClr val="0000CC"/>
                </a:solidFill>
              </a:rPr>
              <a:t>SELECT    [col,] </a:t>
            </a:r>
            <a:r>
              <a:rPr lang="en-US" altLang="en-US" b="1" dirty="0" err="1">
                <a:solidFill>
                  <a:srgbClr val="0000CC"/>
                </a:solidFill>
              </a:rPr>
              <a:t>group_function</a:t>
            </a:r>
            <a:r>
              <a:rPr lang="en-US" altLang="en-US" b="1" dirty="0">
                <a:solidFill>
                  <a:srgbClr val="0000CC"/>
                </a:solidFill>
              </a:rPr>
              <a:t>(col), ……</a:t>
            </a:r>
          </a:p>
          <a:p>
            <a:pPr eaLnBrk="1" hangingPunct="1">
              <a:buFont typeface="Wingdings 2" panose="05020102010507070707" pitchFamily="18" charset="2"/>
              <a:buNone/>
            </a:pPr>
            <a:r>
              <a:rPr lang="en-US" altLang="en-US" b="1" dirty="0">
                <a:solidFill>
                  <a:srgbClr val="0000CC"/>
                </a:solidFill>
              </a:rPr>
              <a:t>	FROM       Table(s)</a:t>
            </a:r>
          </a:p>
          <a:p>
            <a:pPr eaLnBrk="1" hangingPunct="1">
              <a:buFont typeface="Wingdings 2" panose="05020102010507070707" pitchFamily="18" charset="2"/>
              <a:buNone/>
            </a:pPr>
            <a:r>
              <a:rPr lang="en-US" altLang="en-US" b="1" dirty="0">
                <a:solidFill>
                  <a:srgbClr val="0000CC"/>
                </a:solidFill>
              </a:rPr>
              <a:t>	[WHERE    condition]</a:t>
            </a:r>
          </a:p>
          <a:p>
            <a:pPr eaLnBrk="1" hangingPunct="1">
              <a:buFont typeface="Wingdings 2" panose="05020102010507070707" pitchFamily="18" charset="2"/>
              <a:buNone/>
            </a:pPr>
            <a:r>
              <a:rPr lang="en-US" altLang="en-US" b="1" dirty="0">
                <a:solidFill>
                  <a:srgbClr val="0000CC"/>
                </a:solidFill>
              </a:rPr>
              <a:t>	[GROUP BY column]</a:t>
            </a:r>
          </a:p>
          <a:p>
            <a:pPr eaLnBrk="1" hangingPunct="1">
              <a:buFont typeface="Wingdings 2" panose="05020102010507070707" pitchFamily="18" charset="2"/>
              <a:buNone/>
            </a:pPr>
            <a:r>
              <a:rPr lang="en-US" altLang="en-US" b="1" dirty="0">
                <a:solidFill>
                  <a:srgbClr val="0000CC"/>
                </a:solidFill>
              </a:rPr>
              <a:t>	[HAVING   condition]  </a:t>
            </a:r>
            <a:endParaRPr lang="en-US" altLang="en-US" b="1" dirty="0" smtClean="0">
              <a:solidFill>
                <a:srgbClr val="0000CC"/>
              </a:solidFill>
            </a:endParaRPr>
          </a:p>
          <a:p>
            <a:pPr>
              <a:spcBef>
                <a:spcPts val="1200"/>
              </a:spcBef>
            </a:pPr>
            <a:r>
              <a:rPr lang="en-US" altLang="en-US" dirty="0"/>
              <a:t>The rules to be followed while using GROUP BY  </a:t>
            </a:r>
          </a:p>
          <a:p>
            <a:pPr lvl="1" eaLnBrk="1" hangingPunct="1"/>
            <a:r>
              <a:rPr lang="en-US" altLang="en-US" sz="2200" dirty="0"/>
              <a:t>You can't have non-group function or columns in SELECT clause.</a:t>
            </a:r>
          </a:p>
          <a:p>
            <a:pPr lvl="1" eaLnBrk="1" hangingPunct="1"/>
            <a:r>
              <a:rPr lang="en-US" altLang="en-US" sz="2200" dirty="0"/>
              <a:t>Group Functions ignore nulls.</a:t>
            </a:r>
          </a:p>
          <a:p>
            <a:pPr lvl="1" eaLnBrk="1" hangingPunct="1"/>
            <a:r>
              <a:rPr lang="en-US" altLang="en-US" sz="2200" dirty="0"/>
              <a:t>By default the result of GROUP BY clause sorts the data in ascending order. </a:t>
            </a:r>
          </a:p>
          <a:p>
            <a:pPr eaLnBrk="1" hangingPunct="1">
              <a:buFont typeface="Wingdings 2" panose="05020102010507070707" pitchFamily="18" charset="2"/>
              <a:buNone/>
            </a:pPr>
            <a:endParaRPr lang="en-US" altLang="en-US" dirty="0" smtClean="0"/>
          </a:p>
        </p:txBody>
      </p:sp>
    </p:spTree>
    <p:extLst>
      <p:ext uri="{BB962C8B-B14F-4D97-AF65-F5344CB8AC3E}">
        <p14:creationId xmlns:p14="http://schemas.microsoft.com/office/powerpoint/2010/main" val="3631508462"/>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Example</a:t>
            </a:r>
            <a:endParaRPr lang="en-US" dirty="0"/>
          </a:p>
        </p:txBody>
      </p:sp>
      <p:sp>
        <p:nvSpPr>
          <p:cNvPr id="71683" name="Content Placeholder 2"/>
          <p:cNvSpPr>
            <a:spLocks noGrp="1"/>
          </p:cNvSpPr>
          <p:nvPr>
            <p:ph idx="1"/>
          </p:nvPr>
        </p:nvSpPr>
        <p:spPr/>
        <p:txBody>
          <a:bodyPr/>
          <a:lstStyle/>
          <a:p>
            <a:pPr eaLnBrk="1" hangingPunct="1"/>
            <a:endParaRPr lang="en-US" altLang="en-US" smtClean="0"/>
          </a:p>
        </p:txBody>
      </p:sp>
      <p:grpSp>
        <p:nvGrpSpPr>
          <p:cNvPr id="71687" name="Group 3"/>
          <p:cNvGrpSpPr>
            <a:grpSpLocks/>
          </p:cNvGrpSpPr>
          <p:nvPr/>
        </p:nvGrpSpPr>
        <p:grpSpPr bwMode="auto">
          <a:xfrm>
            <a:off x="3428999" y="1600199"/>
            <a:ext cx="6370983" cy="4740965"/>
            <a:chOff x="2828" y="2501"/>
            <a:chExt cx="7920" cy="4345"/>
          </a:xfrm>
        </p:grpSpPr>
        <p:sp>
          <p:nvSpPr>
            <p:cNvPr id="71689" name="Rectangle 4"/>
            <p:cNvSpPr>
              <a:spLocks noChangeArrowheads="1"/>
            </p:cNvSpPr>
            <p:nvPr/>
          </p:nvSpPr>
          <p:spPr bwMode="auto">
            <a:xfrm>
              <a:off x="2828" y="2525"/>
              <a:ext cx="2182" cy="4320"/>
            </a:xfrm>
            <a:prstGeom prst="rect">
              <a:avLst/>
            </a:prstGeom>
            <a:solidFill>
              <a:srgbClr val="DDDDDD">
                <a:alpha val="90979"/>
              </a:srgbClr>
            </a:solidFill>
            <a:ln w="6350" algn="ctr">
              <a:solidFill>
                <a:srgbClr val="000000"/>
              </a:solidFill>
              <a:miter lim="800000"/>
              <a:headEnd/>
              <a:tailEnd type="none" w="sm"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
                </a:spcBef>
                <a:spcAft>
                  <a:spcPts val="100"/>
                </a:spcAft>
              </a:pPr>
              <a:r>
                <a:rPr lang="en-US" altLang="en-US" sz="1400" b="1" dirty="0" err="1" smtClean="0">
                  <a:latin typeface="Arial Narrow" panose="020B0606020202030204" pitchFamily="34" charset="0"/>
                </a:rPr>
                <a:t>DNO</a:t>
              </a:r>
              <a:r>
                <a:rPr lang="en-US" altLang="en-US" sz="1400" b="1" dirty="0" smtClean="0">
                  <a:latin typeface="Arial Narrow" panose="020B0606020202030204" pitchFamily="34" charset="0"/>
                </a:rPr>
                <a:t>   SALARY</a:t>
              </a:r>
              <a:endParaRPr lang="en-US" altLang="en-US" sz="1400" b="1" dirty="0">
                <a:latin typeface="Arial Narrow" panose="020B0606020202030204" pitchFamily="34" charset="0"/>
              </a:endParaRPr>
            </a:p>
            <a:p>
              <a:pPr>
                <a:spcBef>
                  <a:spcPts val="100"/>
                </a:spcBef>
                <a:spcAft>
                  <a:spcPts val="100"/>
                </a:spcAft>
              </a:pPr>
              <a:r>
                <a:rPr lang="en-US" altLang="en-US" sz="1400" b="1" dirty="0">
                  <a:latin typeface="Arial Narrow" panose="020B0606020202030204" pitchFamily="34" charset="0"/>
                </a:rPr>
                <a:t> </a:t>
              </a:r>
            </a:p>
            <a:p>
              <a:pPr>
                <a:spcBef>
                  <a:spcPts val="100"/>
                </a:spcBef>
                <a:spcAft>
                  <a:spcPts val="100"/>
                </a:spcAft>
              </a:pPr>
              <a:r>
                <a:rPr lang="en-US" altLang="en-US" sz="1400" b="1" dirty="0">
                  <a:latin typeface="Arial Narrow" panose="020B0606020202030204" pitchFamily="34" charset="0"/>
                </a:rPr>
                <a:t>10       2450</a:t>
              </a:r>
            </a:p>
            <a:p>
              <a:pPr>
                <a:spcBef>
                  <a:spcPts val="100"/>
                </a:spcBef>
                <a:spcAft>
                  <a:spcPts val="100"/>
                </a:spcAft>
              </a:pPr>
              <a:r>
                <a:rPr lang="en-US" altLang="en-US" sz="1400" b="1" dirty="0">
                  <a:latin typeface="Arial Narrow" panose="020B0606020202030204" pitchFamily="34" charset="0"/>
                </a:rPr>
                <a:t>10       5000</a:t>
              </a:r>
            </a:p>
            <a:p>
              <a:pPr>
                <a:spcBef>
                  <a:spcPts val="100"/>
                </a:spcBef>
                <a:spcAft>
                  <a:spcPts val="100"/>
                </a:spcAft>
              </a:pPr>
              <a:r>
                <a:rPr lang="en-US" altLang="en-US" sz="1400" b="1" dirty="0">
                  <a:latin typeface="Arial Narrow" panose="020B0606020202030204" pitchFamily="34" charset="0"/>
                </a:rPr>
                <a:t>10       1300</a:t>
              </a:r>
            </a:p>
            <a:p>
              <a:pPr algn="just"/>
              <a:endParaRPr lang="en-US" altLang="en-US" sz="1400" b="1" dirty="0">
                <a:latin typeface="Arial Narrow" panose="020B0606020202030204" pitchFamily="34" charset="0"/>
              </a:endParaRPr>
            </a:p>
            <a:p>
              <a:pPr>
                <a:spcBef>
                  <a:spcPts val="100"/>
                </a:spcBef>
                <a:spcAft>
                  <a:spcPts val="100"/>
                </a:spcAft>
              </a:pPr>
              <a:r>
                <a:rPr lang="en-US" altLang="en-US" sz="1400" b="1" dirty="0">
                  <a:latin typeface="Arial Narrow" panose="020B0606020202030204" pitchFamily="34" charset="0"/>
                </a:rPr>
                <a:t>20        800</a:t>
              </a:r>
            </a:p>
            <a:p>
              <a:pPr>
                <a:spcBef>
                  <a:spcPts val="100"/>
                </a:spcBef>
                <a:spcAft>
                  <a:spcPts val="100"/>
                </a:spcAft>
              </a:pPr>
              <a:r>
                <a:rPr lang="en-US" altLang="en-US" sz="1400" b="1" dirty="0">
                  <a:latin typeface="Arial Narrow" panose="020B0606020202030204" pitchFamily="34" charset="0"/>
                </a:rPr>
                <a:t>20       1100</a:t>
              </a:r>
            </a:p>
            <a:p>
              <a:pPr>
                <a:spcBef>
                  <a:spcPts val="100"/>
                </a:spcBef>
                <a:spcAft>
                  <a:spcPts val="100"/>
                </a:spcAft>
              </a:pPr>
              <a:r>
                <a:rPr lang="en-US" altLang="en-US" sz="1400" b="1" dirty="0">
                  <a:latin typeface="Arial Narrow" panose="020B0606020202030204" pitchFamily="34" charset="0"/>
                </a:rPr>
                <a:t>20        300</a:t>
              </a:r>
            </a:p>
            <a:p>
              <a:pPr>
                <a:spcBef>
                  <a:spcPts val="100"/>
                </a:spcBef>
                <a:spcAft>
                  <a:spcPts val="100"/>
                </a:spcAft>
              </a:pPr>
              <a:r>
                <a:rPr lang="en-US" altLang="en-US" sz="1400" b="1" dirty="0">
                  <a:latin typeface="Arial Narrow" panose="020B0606020202030204" pitchFamily="34" charset="0"/>
                </a:rPr>
                <a:t>20       3000</a:t>
              </a:r>
            </a:p>
            <a:p>
              <a:pPr>
                <a:spcBef>
                  <a:spcPts val="100"/>
                </a:spcBef>
                <a:spcAft>
                  <a:spcPts val="100"/>
                </a:spcAft>
              </a:pPr>
              <a:r>
                <a:rPr lang="en-US" altLang="en-US" sz="1400" b="1" dirty="0">
                  <a:latin typeface="Arial Narrow" panose="020B0606020202030204" pitchFamily="34" charset="0"/>
                </a:rPr>
                <a:t>20       2975</a:t>
              </a:r>
            </a:p>
            <a:p>
              <a:pPr algn="just"/>
              <a:endParaRPr lang="en-US" altLang="en-US" sz="1400" b="1" dirty="0">
                <a:latin typeface="Arial Narrow" panose="020B0606020202030204" pitchFamily="34" charset="0"/>
              </a:endParaRPr>
            </a:p>
            <a:p>
              <a:pPr>
                <a:spcBef>
                  <a:spcPts val="100"/>
                </a:spcBef>
                <a:spcAft>
                  <a:spcPts val="100"/>
                </a:spcAft>
              </a:pPr>
              <a:r>
                <a:rPr lang="en-US" altLang="en-US" sz="1400" b="1" dirty="0">
                  <a:latin typeface="Arial Narrow" panose="020B0606020202030204" pitchFamily="34" charset="0"/>
                </a:rPr>
                <a:t>30       1600</a:t>
              </a:r>
            </a:p>
            <a:p>
              <a:pPr>
                <a:spcBef>
                  <a:spcPts val="100"/>
                </a:spcBef>
                <a:spcAft>
                  <a:spcPts val="100"/>
                </a:spcAft>
              </a:pPr>
              <a:r>
                <a:rPr lang="en-US" altLang="en-US" sz="1400" b="1" dirty="0">
                  <a:latin typeface="Arial Narrow" panose="020B0606020202030204" pitchFamily="34" charset="0"/>
                </a:rPr>
                <a:t>30       2850</a:t>
              </a:r>
            </a:p>
            <a:p>
              <a:pPr>
                <a:spcBef>
                  <a:spcPts val="100"/>
                </a:spcBef>
                <a:spcAft>
                  <a:spcPts val="100"/>
                </a:spcAft>
              </a:pPr>
              <a:r>
                <a:rPr lang="en-US" altLang="en-US" sz="1400" b="1" dirty="0">
                  <a:latin typeface="Arial Narrow" panose="020B0606020202030204" pitchFamily="34" charset="0"/>
                </a:rPr>
                <a:t>30       1250</a:t>
              </a:r>
            </a:p>
            <a:p>
              <a:pPr>
                <a:spcBef>
                  <a:spcPts val="100"/>
                </a:spcBef>
                <a:spcAft>
                  <a:spcPts val="100"/>
                </a:spcAft>
              </a:pPr>
              <a:r>
                <a:rPr lang="en-US" altLang="en-US" sz="1400" b="1" dirty="0">
                  <a:latin typeface="Arial Narrow" panose="020B0606020202030204" pitchFamily="34" charset="0"/>
                </a:rPr>
                <a:t>30        950</a:t>
              </a:r>
            </a:p>
            <a:p>
              <a:pPr>
                <a:spcBef>
                  <a:spcPts val="100"/>
                </a:spcBef>
                <a:spcAft>
                  <a:spcPts val="100"/>
                </a:spcAft>
              </a:pPr>
              <a:r>
                <a:rPr lang="en-US" altLang="en-US" sz="1400" b="1" dirty="0">
                  <a:latin typeface="Arial Narrow" panose="020B0606020202030204" pitchFamily="34" charset="0"/>
                </a:rPr>
                <a:t>30       1500</a:t>
              </a:r>
            </a:p>
            <a:p>
              <a:pPr>
                <a:spcBef>
                  <a:spcPts val="100"/>
                </a:spcBef>
                <a:spcAft>
                  <a:spcPts val="100"/>
                </a:spcAft>
              </a:pPr>
              <a:r>
                <a:rPr lang="en-US" altLang="en-US" sz="1400" b="1" dirty="0">
                  <a:latin typeface="Arial Narrow" panose="020B0606020202030204" pitchFamily="34" charset="0"/>
                </a:rPr>
                <a:t>30       1250</a:t>
              </a:r>
            </a:p>
          </p:txBody>
        </p:sp>
        <p:sp>
          <p:nvSpPr>
            <p:cNvPr id="71690" name="Rectangle 5"/>
            <p:cNvSpPr>
              <a:spLocks noChangeArrowheads="1"/>
            </p:cNvSpPr>
            <p:nvPr/>
          </p:nvSpPr>
          <p:spPr bwMode="auto">
            <a:xfrm>
              <a:off x="8085" y="3742"/>
              <a:ext cx="2663" cy="1802"/>
            </a:xfrm>
            <a:prstGeom prst="rect">
              <a:avLst/>
            </a:prstGeom>
            <a:solidFill>
              <a:srgbClr val="DDDDDD">
                <a:alpha val="90979"/>
              </a:srgbClr>
            </a:solidFill>
            <a:ln w="6350" algn="ctr">
              <a:solidFill>
                <a:srgbClr val="000000"/>
              </a:solidFill>
              <a:miter lim="800000"/>
              <a:headEnd/>
              <a:tailEnd type="none" w="sm"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
                </a:spcBef>
                <a:spcAft>
                  <a:spcPts val="100"/>
                </a:spcAft>
              </a:pPr>
              <a:r>
                <a:rPr lang="en-US" altLang="en-US" sz="1400" b="1" dirty="0" err="1" smtClean="0">
                  <a:latin typeface="Arial Narrow" panose="020B0606020202030204" pitchFamily="34" charset="0"/>
                </a:rPr>
                <a:t>DNO</a:t>
              </a:r>
              <a:r>
                <a:rPr lang="en-US" altLang="en-US" sz="1400" b="1" dirty="0" smtClean="0">
                  <a:latin typeface="Arial Narrow" panose="020B0606020202030204" pitchFamily="34" charset="0"/>
                </a:rPr>
                <a:t>        </a:t>
              </a:r>
              <a:r>
                <a:rPr lang="en-US" altLang="en-US" sz="1400" b="1" dirty="0" err="1" smtClean="0">
                  <a:latin typeface="Arial Narrow" panose="020B0606020202030204" pitchFamily="34" charset="0"/>
                </a:rPr>
                <a:t>AVG</a:t>
              </a:r>
              <a:r>
                <a:rPr lang="en-US" altLang="en-US" sz="1400" b="1" dirty="0" smtClean="0">
                  <a:latin typeface="Arial Narrow" panose="020B0606020202030204" pitchFamily="34" charset="0"/>
                </a:rPr>
                <a:t>(SALARY)</a:t>
              </a:r>
              <a:endParaRPr lang="en-US" altLang="en-US" sz="1400" b="1" dirty="0">
                <a:latin typeface="Arial Narrow" panose="020B0606020202030204" pitchFamily="34" charset="0"/>
              </a:endParaRPr>
            </a:p>
            <a:p>
              <a:pPr>
                <a:spcBef>
                  <a:spcPts val="100"/>
                </a:spcBef>
                <a:spcAft>
                  <a:spcPts val="100"/>
                </a:spcAft>
              </a:pPr>
              <a:endParaRPr lang="en-US" altLang="en-US" sz="1400" b="1" dirty="0">
                <a:latin typeface="Arial Narrow" panose="020B0606020202030204" pitchFamily="34" charset="0"/>
              </a:endParaRPr>
            </a:p>
            <a:p>
              <a:pPr>
                <a:spcBef>
                  <a:spcPts val="100"/>
                </a:spcBef>
                <a:spcAft>
                  <a:spcPts val="100"/>
                </a:spcAft>
              </a:pPr>
              <a:r>
                <a:rPr lang="en-US" altLang="en-US" sz="1400" b="1" dirty="0">
                  <a:latin typeface="Arial Narrow" panose="020B0606020202030204" pitchFamily="34" charset="0"/>
                </a:rPr>
                <a:t>10 	</a:t>
              </a:r>
              <a:r>
                <a:rPr lang="en-US" altLang="en-US" sz="1400" b="1" dirty="0">
                  <a:solidFill>
                    <a:srgbClr val="FF0000"/>
                  </a:solidFill>
                  <a:latin typeface="Arial Narrow" panose="020B0606020202030204" pitchFamily="34" charset="0"/>
                </a:rPr>
                <a:t>2916.66667</a:t>
              </a:r>
            </a:p>
            <a:p>
              <a:pPr>
                <a:spcBef>
                  <a:spcPts val="100"/>
                </a:spcBef>
                <a:spcAft>
                  <a:spcPts val="100"/>
                </a:spcAft>
              </a:pPr>
              <a:endParaRPr lang="en-US" altLang="en-US" sz="1400" b="1" dirty="0">
                <a:latin typeface="Arial Narrow" panose="020B0606020202030204" pitchFamily="34" charset="0"/>
              </a:endParaRPr>
            </a:p>
            <a:p>
              <a:pPr>
                <a:spcBef>
                  <a:spcPts val="100"/>
                </a:spcBef>
                <a:spcAft>
                  <a:spcPts val="100"/>
                </a:spcAft>
              </a:pPr>
              <a:r>
                <a:rPr lang="en-US" altLang="en-US" sz="1400" b="1" dirty="0">
                  <a:latin typeface="Arial Narrow" panose="020B0606020202030204" pitchFamily="34" charset="0"/>
                </a:rPr>
                <a:t>20       		</a:t>
              </a:r>
              <a:r>
                <a:rPr lang="en-US" altLang="en-US" sz="1400" b="1" dirty="0">
                  <a:solidFill>
                    <a:srgbClr val="FF0000"/>
                  </a:solidFill>
                  <a:latin typeface="Arial Narrow" panose="020B0606020202030204" pitchFamily="34" charset="0"/>
                </a:rPr>
                <a:t>2175</a:t>
              </a:r>
            </a:p>
            <a:p>
              <a:pPr>
                <a:spcBef>
                  <a:spcPts val="100"/>
                </a:spcBef>
                <a:spcAft>
                  <a:spcPts val="100"/>
                </a:spcAft>
              </a:pPr>
              <a:endParaRPr lang="en-US" altLang="en-US" sz="1400" b="1" dirty="0">
                <a:latin typeface="Arial Narrow" panose="020B0606020202030204" pitchFamily="34" charset="0"/>
              </a:endParaRPr>
            </a:p>
            <a:p>
              <a:pPr>
                <a:spcBef>
                  <a:spcPts val="100"/>
                </a:spcBef>
                <a:spcAft>
                  <a:spcPts val="100"/>
                </a:spcAft>
              </a:pPr>
              <a:r>
                <a:rPr lang="en-US" altLang="en-US" sz="1400" b="1" dirty="0">
                  <a:latin typeface="Arial Narrow" panose="020B0606020202030204" pitchFamily="34" charset="0"/>
                </a:rPr>
                <a:t>30 	</a:t>
              </a:r>
              <a:r>
                <a:rPr lang="en-US" altLang="en-US" sz="1400" b="1" dirty="0">
                  <a:solidFill>
                    <a:srgbClr val="FF0000"/>
                  </a:solidFill>
                  <a:latin typeface="Arial Narrow" panose="020B0606020202030204" pitchFamily="34" charset="0"/>
                </a:rPr>
                <a:t>1566.66667</a:t>
              </a:r>
            </a:p>
          </p:txBody>
        </p:sp>
        <p:sp>
          <p:nvSpPr>
            <p:cNvPr id="71691" name="Line 6"/>
            <p:cNvSpPr>
              <a:spLocks noChangeShapeType="1"/>
            </p:cNvSpPr>
            <p:nvPr/>
          </p:nvSpPr>
          <p:spPr bwMode="auto">
            <a:xfrm flipV="1">
              <a:off x="2828" y="3774"/>
              <a:ext cx="2182" cy="0"/>
            </a:xfrm>
            <a:prstGeom prst="line">
              <a:avLst/>
            </a:prstGeom>
            <a:noFill/>
            <a:ln w="6350">
              <a:solidFill>
                <a:srgbClr val="000000"/>
              </a:solidFill>
              <a:prstDash val="lgDash"/>
              <a:round/>
              <a:headEnd/>
              <a:tailEnd type="none" w="sm" len="med"/>
            </a:ln>
            <a:extLst>
              <a:ext uri="{909E8E84-426E-40DD-AFC4-6F175D3DCCD1}">
                <a14:hiddenFill xmlns:a14="http://schemas.microsoft.com/office/drawing/2010/main">
                  <a:noFill/>
                </a14:hiddenFill>
              </a:ext>
            </a:extLst>
          </p:spPr>
          <p:txBody>
            <a:bodyPr/>
            <a:lstStyle/>
            <a:p>
              <a:endParaRPr lang="en-US" sz="2000"/>
            </a:p>
          </p:txBody>
        </p:sp>
        <p:sp>
          <p:nvSpPr>
            <p:cNvPr id="71692" name="Line 7"/>
            <p:cNvSpPr>
              <a:spLocks noChangeShapeType="1"/>
            </p:cNvSpPr>
            <p:nvPr/>
          </p:nvSpPr>
          <p:spPr bwMode="auto">
            <a:xfrm flipV="1">
              <a:off x="2828" y="5086"/>
              <a:ext cx="2182" cy="0"/>
            </a:xfrm>
            <a:prstGeom prst="line">
              <a:avLst/>
            </a:prstGeom>
            <a:noFill/>
            <a:ln w="6350">
              <a:solidFill>
                <a:srgbClr val="000000"/>
              </a:solidFill>
              <a:prstDash val="lgDash"/>
              <a:round/>
              <a:headEnd/>
              <a:tailEnd type="none" w="sm" len="med"/>
            </a:ln>
            <a:extLst>
              <a:ext uri="{909E8E84-426E-40DD-AFC4-6F175D3DCCD1}">
                <a14:hiddenFill xmlns:a14="http://schemas.microsoft.com/office/drawing/2010/main">
                  <a:noFill/>
                </a14:hiddenFill>
              </a:ext>
            </a:extLst>
          </p:spPr>
          <p:txBody>
            <a:bodyPr/>
            <a:lstStyle/>
            <a:p>
              <a:endParaRPr lang="en-US" sz="2000"/>
            </a:p>
          </p:txBody>
        </p:sp>
        <p:sp>
          <p:nvSpPr>
            <p:cNvPr id="65544" name="Freeform 8"/>
            <p:cNvSpPr>
              <a:spLocks/>
            </p:cNvSpPr>
            <p:nvPr/>
          </p:nvSpPr>
          <p:spPr bwMode="auto">
            <a:xfrm>
              <a:off x="5040" y="2501"/>
              <a:ext cx="3025" cy="4345"/>
            </a:xfrm>
            <a:custGeom>
              <a:avLst/>
              <a:gdLst/>
              <a:ahLst/>
              <a:cxnLst>
                <a:cxn ang="0">
                  <a:pos x="0" y="2569"/>
                </a:cxn>
                <a:cxn ang="0">
                  <a:pos x="0" y="0"/>
                </a:cxn>
                <a:cxn ang="0">
                  <a:pos x="1209" y="731"/>
                </a:cxn>
                <a:cxn ang="0">
                  <a:pos x="1209" y="1823"/>
                </a:cxn>
                <a:cxn ang="0">
                  <a:pos x="0" y="2569"/>
                </a:cxn>
              </a:cxnLst>
              <a:rect l="0" t="0" r="r" b="b"/>
              <a:pathLst>
                <a:path w="1210" h="2570">
                  <a:moveTo>
                    <a:pt x="0" y="2569"/>
                  </a:moveTo>
                  <a:lnTo>
                    <a:pt x="0" y="0"/>
                  </a:lnTo>
                  <a:lnTo>
                    <a:pt x="1209" y="731"/>
                  </a:lnTo>
                  <a:lnTo>
                    <a:pt x="1209" y="1823"/>
                  </a:lnTo>
                  <a:lnTo>
                    <a:pt x="0" y="2569"/>
                  </a:lnTo>
                </a:path>
              </a:pathLst>
            </a:custGeom>
            <a:gradFill rotWithShape="1">
              <a:gsLst>
                <a:gs pos="0">
                  <a:srgbClr val="DDDDDD">
                    <a:gamma/>
                    <a:shade val="46275"/>
                    <a:invGamma/>
                  </a:srgbClr>
                </a:gs>
                <a:gs pos="50000">
                  <a:srgbClr val="DDDDDD">
                    <a:alpha val="50000"/>
                  </a:srgbClr>
                </a:gs>
                <a:gs pos="100000">
                  <a:srgbClr val="DDDDDD">
                    <a:gamma/>
                    <a:shade val="46275"/>
                    <a:invGamma/>
                  </a:srgbClr>
                </a:gs>
              </a:gsLst>
              <a:lin ang="2700000" scaled="1"/>
            </a:gradFill>
            <a:ln w="9525" cap="rnd">
              <a:noFill/>
              <a:round/>
              <a:headEnd/>
              <a:tailEnd/>
            </a:ln>
            <a:effectLst/>
          </p:spPr>
          <p:txBody>
            <a:bodyPr/>
            <a:lstStyle/>
            <a:p>
              <a:pPr>
                <a:defRPr/>
              </a:pPr>
              <a:endParaRPr lang="en-US" sz="1400" b="1">
                <a:latin typeface="Arial Narrow" pitchFamily="34" charset="0"/>
              </a:endParaRPr>
            </a:p>
          </p:txBody>
        </p:sp>
        <p:sp>
          <p:nvSpPr>
            <p:cNvPr id="71696" name="Line 9"/>
            <p:cNvSpPr>
              <a:spLocks noChangeShapeType="1"/>
            </p:cNvSpPr>
            <p:nvPr/>
          </p:nvSpPr>
          <p:spPr bwMode="auto">
            <a:xfrm flipV="1">
              <a:off x="2828" y="2915"/>
              <a:ext cx="2182" cy="0"/>
            </a:xfrm>
            <a:prstGeom prst="line">
              <a:avLst/>
            </a:prstGeom>
            <a:noFill/>
            <a:ln w="6350">
              <a:solidFill>
                <a:srgbClr val="000000"/>
              </a:solidFill>
              <a:prstDash val="lgDash"/>
              <a:round/>
              <a:headEnd/>
              <a:tailEnd type="none" w="sm" len="med"/>
            </a:ln>
            <a:extLst>
              <a:ext uri="{909E8E84-426E-40DD-AFC4-6F175D3DCCD1}">
                <a14:hiddenFill xmlns:a14="http://schemas.microsoft.com/office/drawing/2010/main">
                  <a:noFill/>
                </a14:hiddenFill>
              </a:ext>
            </a:extLst>
          </p:spPr>
          <p:txBody>
            <a:bodyPr/>
            <a:lstStyle/>
            <a:p>
              <a:endParaRPr lang="en-US" sz="2000"/>
            </a:p>
          </p:txBody>
        </p:sp>
        <p:sp>
          <p:nvSpPr>
            <p:cNvPr id="71697" name="Line 10"/>
            <p:cNvSpPr>
              <a:spLocks noChangeShapeType="1"/>
            </p:cNvSpPr>
            <p:nvPr/>
          </p:nvSpPr>
          <p:spPr bwMode="auto">
            <a:xfrm>
              <a:off x="8085" y="4132"/>
              <a:ext cx="2663" cy="0"/>
            </a:xfrm>
            <a:prstGeom prst="line">
              <a:avLst/>
            </a:prstGeom>
            <a:noFill/>
            <a:ln w="6350">
              <a:solidFill>
                <a:srgbClr val="000000"/>
              </a:solidFill>
              <a:prstDash val="lgDash"/>
              <a:round/>
              <a:headEnd/>
              <a:tailEnd type="none" w="sm" len="med"/>
            </a:ln>
            <a:extLst>
              <a:ext uri="{909E8E84-426E-40DD-AFC4-6F175D3DCCD1}">
                <a14:hiddenFill xmlns:a14="http://schemas.microsoft.com/office/drawing/2010/main">
                  <a:noFill/>
                </a14:hiddenFill>
              </a:ext>
            </a:extLst>
          </p:spPr>
          <p:txBody>
            <a:bodyPr/>
            <a:lstStyle/>
            <a:p>
              <a:endParaRPr lang="en-US" sz="2000"/>
            </a:p>
          </p:txBody>
        </p:sp>
        <p:sp>
          <p:nvSpPr>
            <p:cNvPr id="71698" name="Line 11"/>
            <p:cNvSpPr>
              <a:spLocks noChangeShapeType="1"/>
            </p:cNvSpPr>
            <p:nvPr/>
          </p:nvSpPr>
          <p:spPr bwMode="auto">
            <a:xfrm>
              <a:off x="8078" y="4611"/>
              <a:ext cx="2663" cy="0"/>
            </a:xfrm>
            <a:prstGeom prst="line">
              <a:avLst/>
            </a:prstGeom>
            <a:noFill/>
            <a:ln w="6350">
              <a:solidFill>
                <a:srgbClr val="000000"/>
              </a:solidFill>
              <a:prstDash val="lgDash"/>
              <a:round/>
              <a:headEnd/>
              <a:tailEnd type="none" w="sm" len="med"/>
            </a:ln>
            <a:extLst>
              <a:ext uri="{909E8E84-426E-40DD-AFC4-6F175D3DCCD1}">
                <a14:hiddenFill xmlns:a14="http://schemas.microsoft.com/office/drawing/2010/main">
                  <a:noFill/>
                </a14:hiddenFill>
              </a:ext>
            </a:extLst>
          </p:spPr>
          <p:txBody>
            <a:bodyPr/>
            <a:lstStyle/>
            <a:p>
              <a:endParaRPr lang="en-US" sz="2000"/>
            </a:p>
          </p:txBody>
        </p:sp>
        <p:sp>
          <p:nvSpPr>
            <p:cNvPr id="71699" name="Line 12"/>
            <p:cNvSpPr>
              <a:spLocks noChangeShapeType="1"/>
            </p:cNvSpPr>
            <p:nvPr/>
          </p:nvSpPr>
          <p:spPr bwMode="auto">
            <a:xfrm>
              <a:off x="8078" y="5192"/>
              <a:ext cx="2663" cy="0"/>
            </a:xfrm>
            <a:prstGeom prst="line">
              <a:avLst/>
            </a:prstGeom>
            <a:noFill/>
            <a:ln w="6350">
              <a:solidFill>
                <a:srgbClr val="000000"/>
              </a:solidFill>
              <a:prstDash val="lgDash"/>
              <a:round/>
              <a:headEnd/>
              <a:tailEnd type="none" w="sm" len="med"/>
            </a:ln>
            <a:extLst>
              <a:ext uri="{909E8E84-426E-40DD-AFC4-6F175D3DCCD1}">
                <a14:hiddenFill xmlns:a14="http://schemas.microsoft.com/office/drawing/2010/main">
                  <a:noFill/>
                </a14:hiddenFill>
              </a:ext>
            </a:extLst>
          </p:spPr>
          <p:txBody>
            <a:bodyPr/>
            <a:lstStyle/>
            <a:p>
              <a:endParaRPr lang="en-US" sz="2000"/>
            </a:p>
          </p:txBody>
        </p:sp>
        <p:sp>
          <p:nvSpPr>
            <p:cNvPr id="71700" name="Text Box 13"/>
            <p:cNvSpPr txBox="1">
              <a:spLocks noChangeArrowheads="1"/>
            </p:cNvSpPr>
            <p:nvPr/>
          </p:nvSpPr>
          <p:spPr bwMode="auto">
            <a:xfrm>
              <a:off x="6068" y="3965"/>
              <a:ext cx="1800"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a:latin typeface="Arial Narrow" panose="020B0606020202030204" pitchFamily="34" charset="0"/>
                </a:rPr>
                <a:t>Average Salary for each Department in EMP Table</a:t>
              </a:r>
            </a:p>
          </p:txBody>
        </p:sp>
        <p:sp>
          <p:nvSpPr>
            <p:cNvPr id="71701" name="Text Box 14"/>
            <p:cNvSpPr txBox="1">
              <a:spLocks noChangeArrowheads="1"/>
            </p:cNvSpPr>
            <p:nvPr/>
          </p:nvSpPr>
          <p:spPr bwMode="auto">
            <a:xfrm>
              <a:off x="4988" y="3245"/>
              <a:ext cx="14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a:latin typeface="Arial Narrow" panose="020B0606020202030204" pitchFamily="34" charset="0"/>
                </a:rPr>
                <a:t>2916.66667</a:t>
              </a:r>
            </a:p>
          </p:txBody>
        </p:sp>
        <p:sp>
          <p:nvSpPr>
            <p:cNvPr id="71702" name="Text Box 15"/>
            <p:cNvSpPr txBox="1">
              <a:spLocks noChangeArrowheads="1"/>
            </p:cNvSpPr>
            <p:nvPr/>
          </p:nvSpPr>
          <p:spPr bwMode="auto">
            <a:xfrm>
              <a:off x="4988" y="4325"/>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a:latin typeface="Arial Narrow" panose="020B0606020202030204" pitchFamily="34" charset="0"/>
                </a:rPr>
                <a:t>2175</a:t>
              </a:r>
            </a:p>
          </p:txBody>
        </p:sp>
        <p:sp>
          <p:nvSpPr>
            <p:cNvPr id="71703" name="Text Box 16"/>
            <p:cNvSpPr txBox="1">
              <a:spLocks noChangeArrowheads="1"/>
            </p:cNvSpPr>
            <p:nvPr/>
          </p:nvSpPr>
          <p:spPr bwMode="auto">
            <a:xfrm>
              <a:off x="4988" y="5585"/>
              <a:ext cx="14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a:latin typeface="Arial Narrow" panose="020B0606020202030204" pitchFamily="34" charset="0"/>
                </a:rPr>
                <a:t>1566.66667</a:t>
              </a:r>
            </a:p>
          </p:txBody>
        </p:sp>
      </p:grpSp>
    </p:spTree>
    <p:extLst>
      <p:ext uri="{BB962C8B-B14F-4D97-AF65-F5344CB8AC3E}">
        <p14:creationId xmlns:p14="http://schemas.microsoft.com/office/powerpoint/2010/main" val="3198994141"/>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835425" y="1089991"/>
            <a:ext cx="8441635" cy="4800600"/>
          </a:xfrm>
        </p:spPr>
        <p:txBody>
          <a:bodyPr/>
          <a:lstStyle/>
          <a:p>
            <a:pPr marL="82550" indent="0"/>
            <a:r>
              <a:rPr lang="en-US" sz="2800" dirty="0">
                <a:solidFill>
                  <a:srgbClr val="FF0000"/>
                </a:solidFill>
              </a:rPr>
              <a:t>SELECT</a:t>
            </a:r>
            <a:r>
              <a:rPr lang="en-US" sz="2800" dirty="0"/>
              <a:t> </a:t>
            </a:r>
            <a:r>
              <a:rPr lang="en-US" sz="2800" dirty="0" smtClean="0"/>
              <a:t>      </a:t>
            </a:r>
            <a:r>
              <a:rPr lang="en-US" sz="2800" dirty="0" err="1" smtClean="0"/>
              <a:t>DNO</a:t>
            </a:r>
            <a:r>
              <a:rPr lang="en-US" sz="2800" dirty="0"/>
              <a:t>, COUNT(*), </a:t>
            </a:r>
            <a:r>
              <a:rPr lang="en-US" sz="2800" dirty="0" smtClean="0"/>
              <a:t>SUM(SALARY</a:t>
            </a:r>
            <a:r>
              <a:rPr lang="en-US" sz="2800" dirty="0"/>
              <a:t>), </a:t>
            </a:r>
            <a:r>
              <a:rPr lang="en-US" sz="2800" dirty="0" err="1"/>
              <a:t>AVG</a:t>
            </a:r>
            <a:r>
              <a:rPr lang="en-US" sz="2800" dirty="0"/>
              <a:t>(ALARY) </a:t>
            </a:r>
          </a:p>
          <a:p>
            <a:pPr marL="82550" indent="0"/>
            <a:r>
              <a:rPr lang="en-US" sz="2800" dirty="0">
                <a:solidFill>
                  <a:srgbClr val="FF0000"/>
                </a:solidFill>
              </a:rPr>
              <a:t>FROM</a:t>
            </a:r>
            <a:r>
              <a:rPr lang="en-US" sz="2800" dirty="0"/>
              <a:t> </a:t>
            </a:r>
            <a:r>
              <a:rPr lang="en-US" sz="2800" dirty="0" smtClean="0"/>
              <a:t>        EMPLOYEE</a:t>
            </a:r>
            <a:endParaRPr lang="en-US" sz="2800" dirty="0"/>
          </a:p>
          <a:p>
            <a:pPr marL="82550" indent="0"/>
            <a:r>
              <a:rPr lang="en-US" sz="2800" dirty="0">
                <a:solidFill>
                  <a:srgbClr val="FF0000"/>
                </a:solidFill>
              </a:rPr>
              <a:t>GROUP BY </a:t>
            </a:r>
            <a:r>
              <a:rPr lang="en-US" sz="2800" dirty="0" err="1" smtClean="0"/>
              <a:t>DNO</a:t>
            </a:r>
            <a:r>
              <a:rPr lang="en-US" sz="2800" dirty="0" smtClean="0"/>
              <a:t>;</a:t>
            </a:r>
          </a:p>
          <a:p>
            <a:pPr marL="82550" indent="0"/>
            <a:endParaRPr lang="en-US" sz="2800" dirty="0" smtClean="0"/>
          </a:p>
          <a:p>
            <a:pPr marL="82550" indent="0"/>
            <a:endParaRPr lang="en-US" sz="2800" dirty="0"/>
          </a:p>
          <a:p>
            <a:pPr marL="82550" indent="0"/>
            <a:r>
              <a:rPr lang="en-US" sz="2800" dirty="0" smtClean="0"/>
              <a:t> </a:t>
            </a:r>
            <a:endParaRPr lang="en-US" sz="2800" dirty="0"/>
          </a:p>
          <a:p>
            <a:pPr marL="82550" indent="0"/>
            <a:endParaRPr lang="en-US" sz="2800" dirty="0"/>
          </a:p>
        </p:txBody>
      </p:sp>
    </p:spTree>
    <p:extLst>
      <p:ext uri="{BB962C8B-B14F-4D97-AF65-F5344CB8AC3E}">
        <p14:creationId xmlns:p14="http://schemas.microsoft.com/office/powerpoint/2010/main" val="15963375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Grouping by Multiple Columns</a:t>
            </a:r>
            <a:endParaRPr lang="en-US" dirty="0"/>
          </a:p>
        </p:txBody>
      </p:sp>
      <p:sp>
        <p:nvSpPr>
          <p:cNvPr id="72707" name="Content Placeholder 2"/>
          <p:cNvSpPr>
            <a:spLocks noGrp="1"/>
          </p:cNvSpPr>
          <p:nvPr>
            <p:ph idx="1"/>
          </p:nvPr>
        </p:nvSpPr>
        <p:spPr/>
        <p:txBody>
          <a:bodyPr/>
          <a:lstStyle/>
          <a:p>
            <a:pPr marL="82550" indent="0"/>
            <a:r>
              <a:rPr lang="en-US" altLang="en-US" sz="2800" b="1" dirty="0"/>
              <a:t>SELECT </a:t>
            </a:r>
            <a:r>
              <a:rPr lang="en-US" altLang="en-US" sz="2800" b="1" dirty="0" smtClean="0"/>
              <a:t>	</a:t>
            </a:r>
            <a:r>
              <a:rPr lang="en-US" altLang="en-US" sz="2800" b="1" dirty="0" err="1" smtClean="0"/>
              <a:t>DNO</a:t>
            </a:r>
            <a:r>
              <a:rPr lang="en-US" altLang="en-US" sz="2800" b="1" dirty="0"/>
              <a:t>, </a:t>
            </a:r>
            <a:r>
              <a:rPr lang="en-US" altLang="en-US" sz="2800" b="1" dirty="0" err="1" smtClean="0"/>
              <a:t>SUPER_SSN</a:t>
            </a:r>
            <a:r>
              <a:rPr lang="en-US" altLang="en-US" sz="2800" b="1" dirty="0" smtClean="0"/>
              <a:t>, SUM(SALARY)</a:t>
            </a:r>
            <a:endParaRPr lang="en-US" altLang="en-US" sz="2800" b="1" dirty="0"/>
          </a:p>
          <a:p>
            <a:pPr marL="82550" indent="0"/>
            <a:r>
              <a:rPr lang="en-US" altLang="en-US" sz="2800" b="1" dirty="0"/>
              <a:t>FROM </a:t>
            </a:r>
            <a:r>
              <a:rPr lang="en-US" altLang="en-US" sz="2800" b="1" dirty="0" smtClean="0"/>
              <a:t>   	EMPLOYEE</a:t>
            </a:r>
            <a:endParaRPr lang="en-US" altLang="en-US" sz="2800" b="1" dirty="0"/>
          </a:p>
          <a:p>
            <a:pPr marL="82550" indent="0"/>
            <a:r>
              <a:rPr lang="en-US" altLang="en-US" sz="2800" b="1" dirty="0"/>
              <a:t>GROUP BY </a:t>
            </a:r>
            <a:r>
              <a:rPr lang="en-US" altLang="en-US" sz="2800" b="1" dirty="0" smtClean="0"/>
              <a:t>	</a:t>
            </a:r>
            <a:r>
              <a:rPr lang="en-US" altLang="en-US" sz="2800" b="1" dirty="0" err="1" smtClean="0"/>
              <a:t>DNO</a:t>
            </a:r>
            <a:r>
              <a:rPr lang="en-US" altLang="en-US" sz="2800" b="1" dirty="0"/>
              <a:t>, </a:t>
            </a:r>
            <a:r>
              <a:rPr lang="en-US" altLang="en-US" sz="2800" b="1" dirty="0" err="1"/>
              <a:t>SUPER_SSN</a:t>
            </a:r>
            <a:r>
              <a:rPr lang="en-US" altLang="en-US" sz="2800" b="1" dirty="0"/>
              <a:t> </a:t>
            </a:r>
            <a:endParaRPr lang="en-US" altLang="en-US" sz="2800" b="1" dirty="0" smtClean="0"/>
          </a:p>
          <a:p>
            <a:pPr marL="82550" indent="0"/>
            <a:r>
              <a:rPr lang="en-US" altLang="en-US" sz="2800" b="1" dirty="0" smtClean="0"/>
              <a:t>ORDER BY 	</a:t>
            </a:r>
            <a:r>
              <a:rPr lang="en-US" altLang="en-US" sz="2800" b="1" dirty="0" err="1" smtClean="0"/>
              <a:t>DNO</a:t>
            </a:r>
            <a:r>
              <a:rPr lang="en-US" altLang="en-US" sz="2800" b="1" dirty="0" smtClean="0"/>
              <a:t>;</a:t>
            </a:r>
          </a:p>
        </p:txBody>
      </p:sp>
    </p:spTree>
    <p:extLst>
      <p:ext uri="{BB962C8B-B14F-4D97-AF65-F5344CB8AC3E}">
        <p14:creationId xmlns:p14="http://schemas.microsoft.com/office/powerpoint/2010/main" val="419563399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2B22-2E2C-48B0-A346-9FB81104B35E}"/>
              </a:ext>
            </a:extLst>
          </p:cNvPr>
          <p:cNvSpPr>
            <a:spLocks noGrp="1"/>
          </p:cNvSpPr>
          <p:nvPr>
            <p:ph type="title"/>
          </p:nvPr>
        </p:nvSpPr>
        <p:spPr>
          <a:xfrm>
            <a:off x="188844" y="207390"/>
            <a:ext cx="10515600" cy="731142"/>
          </a:xfrm>
        </p:spPr>
        <p:txBody>
          <a:bodyPr>
            <a:noAutofit/>
          </a:bodyPr>
          <a:lstStyle/>
          <a:p>
            <a:pPr algn="ctr"/>
            <a:r>
              <a:rPr lang="en-IN" b="1" dirty="0">
                <a:solidFill>
                  <a:srgbClr val="C00000"/>
                </a:solidFill>
              </a:rPr>
              <a:t>SQL process</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5C1AF1D8-5B7F-4C96-B97F-3DAE2E2588C6}"/>
              </a:ext>
            </a:extLst>
          </p:cNvPr>
          <p:cNvSpPr>
            <a:spLocks noGrp="1"/>
          </p:cNvSpPr>
          <p:nvPr>
            <p:ph idx="1"/>
          </p:nvPr>
        </p:nvSpPr>
        <p:spPr>
          <a:xfrm>
            <a:off x="586409" y="938532"/>
            <a:ext cx="10118035" cy="5481121"/>
          </a:xfrm>
        </p:spPr>
        <p:txBody>
          <a:bodyPr>
            <a:normAutofit/>
          </a:bodyPr>
          <a:lstStyle/>
          <a:p>
            <a:pPr marL="285750" indent="-285750">
              <a:buFont typeface="Arial" panose="020B0604020202020204" pitchFamily="34" charset="0"/>
              <a:buChar char="•"/>
            </a:pPr>
            <a:r>
              <a:rPr lang="en-US" dirty="0"/>
              <a:t>When an SQL command is executing for any RDBMS, then the system figure out the best way to carry out the request and the SQL engine determines that how to interpret the task.</a:t>
            </a:r>
          </a:p>
          <a:p>
            <a:pPr marL="285750" indent="-285750">
              <a:buFont typeface="Arial" panose="020B0604020202020204" pitchFamily="34" charset="0"/>
              <a:buChar char="•"/>
            </a:pPr>
            <a:r>
              <a:rPr lang="en-US" dirty="0"/>
              <a:t>In the process, various components are included. These components can be optimization Engine, Query engine, Query dispatcher, classic, etc.</a:t>
            </a:r>
          </a:p>
          <a:p>
            <a:pPr marL="285750" indent="-285750">
              <a:buFont typeface="Arial" panose="020B0604020202020204" pitchFamily="34" charset="0"/>
              <a:buChar char="•"/>
            </a:pPr>
            <a:r>
              <a:rPr lang="en-US" dirty="0"/>
              <a:t>All the non-SQL queries are handled by the classic query engine, but SQL query engine won't handle logical files.</a:t>
            </a:r>
            <a:endParaRPr lang="en-IN" dirty="0"/>
          </a:p>
        </p:txBody>
      </p:sp>
      <p:pic>
        <p:nvPicPr>
          <p:cNvPr id="4" name="Picture 3">
            <a:extLst>
              <a:ext uri="{FF2B5EF4-FFF2-40B4-BE49-F238E27FC236}">
                <a16:creationId xmlns:a16="http://schemas.microsoft.com/office/drawing/2014/main" id="{F03AB491-1E5B-4324-91C8-410E4E547EA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13506" y="3764316"/>
            <a:ext cx="5364658" cy="2288615"/>
          </a:xfrm>
          <a:prstGeom prst="rect">
            <a:avLst/>
          </a:prstGeom>
        </p:spPr>
      </p:pic>
    </p:spTree>
    <p:extLst>
      <p:ext uri="{BB962C8B-B14F-4D97-AF65-F5344CB8AC3E}">
        <p14:creationId xmlns:p14="http://schemas.microsoft.com/office/powerpoint/2010/main" val="2102017815"/>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Illegal Queries</a:t>
            </a:r>
            <a:endParaRPr lang="en-US" dirty="0"/>
          </a:p>
        </p:txBody>
      </p:sp>
      <p:sp>
        <p:nvSpPr>
          <p:cNvPr id="73731" name="Content Placeholder 2"/>
          <p:cNvSpPr>
            <a:spLocks noGrp="1"/>
          </p:cNvSpPr>
          <p:nvPr>
            <p:ph idx="1"/>
          </p:nvPr>
        </p:nvSpPr>
        <p:spPr>
          <a:xfrm>
            <a:off x="609600" y="1113183"/>
            <a:ext cx="10972800" cy="5012983"/>
          </a:xfrm>
        </p:spPr>
        <p:txBody>
          <a:bodyPr/>
          <a:lstStyle/>
          <a:p>
            <a:pPr marL="82550" indent="0"/>
            <a:r>
              <a:rPr lang="en-US" altLang="en-US" sz="2800" b="1" dirty="0"/>
              <a:t>SELECT </a:t>
            </a:r>
            <a:r>
              <a:rPr lang="en-US" altLang="en-US" sz="2800" b="1" dirty="0" smtClean="0"/>
              <a:t>  </a:t>
            </a:r>
            <a:r>
              <a:rPr lang="en-US" altLang="en-US" sz="2800" b="1" dirty="0" err="1" smtClean="0"/>
              <a:t>DNO</a:t>
            </a:r>
            <a:r>
              <a:rPr lang="en-US" altLang="en-US" sz="2800" b="1" dirty="0"/>
              <a:t>, </a:t>
            </a:r>
            <a:r>
              <a:rPr lang="en-US" altLang="en-US" sz="2800" b="1" dirty="0" smtClean="0"/>
              <a:t>COUNT(</a:t>
            </a:r>
            <a:r>
              <a:rPr lang="en-US" altLang="en-US" sz="2800" b="1" dirty="0" err="1" smtClean="0"/>
              <a:t>FNAME</a:t>
            </a:r>
            <a:r>
              <a:rPr lang="en-US" altLang="en-US" sz="2800" b="1" dirty="0"/>
              <a:t>) </a:t>
            </a:r>
          </a:p>
          <a:p>
            <a:pPr marL="82550" indent="0"/>
            <a:r>
              <a:rPr lang="en-US" altLang="en-US" sz="2800" b="1" dirty="0" smtClean="0"/>
              <a:t>FROM    EMPLOYEE;</a:t>
            </a:r>
          </a:p>
          <a:p>
            <a:pPr marL="82550" indent="0"/>
            <a:endParaRPr lang="en-US" altLang="en-US" sz="2800" dirty="0"/>
          </a:p>
          <a:p>
            <a:pPr marL="82550" indent="0"/>
            <a:endParaRPr lang="en-US" altLang="en-US" sz="2800" dirty="0" smtClean="0"/>
          </a:p>
          <a:p>
            <a:pPr marL="82550" indent="0"/>
            <a:endParaRPr lang="en-US" altLang="en-US" sz="2800" dirty="0"/>
          </a:p>
          <a:p>
            <a:pPr marL="82550" indent="0"/>
            <a:r>
              <a:rPr lang="en-US" altLang="en-US" sz="2800" b="1" dirty="0" smtClean="0"/>
              <a:t>SELECT </a:t>
            </a:r>
            <a:r>
              <a:rPr lang="en-US" altLang="en-US" sz="2800" b="1" dirty="0" err="1" smtClean="0"/>
              <a:t>DNO</a:t>
            </a:r>
            <a:r>
              <a:rPr lang="en-US" altLang="en-US" sz="2800" b="1" dirty="0"/>
              <a:t>, </a:t>
            </a:r>
            <a:r>
              <a:rPr lang="en-US" altLang="en-US" sz="2800" b="1" dirty="0" err="1" smtClean="0"/>
              <a:t>AVG</a:t>
            </a:r>
            <a:r>
              <a:rPr lang="en-US" altLang="en-US" sz="2800" b="1" dirty="0" smtClean="0"/>
              <a:t>(SALARY) </a:t>
            </a:r>
            <a:endParaRPr lang="en-US" altLang="en-US" sz="2800" b="1" dirty="0"/>
          </a:p>
          <a:p>
            <a:pPr marL="82550" indent="0"/>
            <a:r>
              <a:rPr lang="en-US" altLang="en-US" sz="2800" b="1" dirty="0"/>
              <a:t>FROM </a:t>
            </a:r>
            <a:r>
              <a:rPr lang="en-US" altLang="en-US" sz="2800" b="1" dirty="0" smtClean="0"/>
              <a:t>  EMPLOYEE</a:t>
            </a:r>
            <a:endParaRPr lang="en-US" altLang="en-US" sz="2800" b="1" dirty="0"/>
          </a:p>
          <a:p>
            <a:pPr marL="82550" indent="0"/>
            <a:r>
              <a:rPr lang="en-US" altLang="en-US" sz="2800" b="1" dirty="0"/>
              <a:t>WHERE </a:t>
            </a:r>
            <a:r>
              <a:rPr lang="en-US" altLang="en-US" sz="2800" b="1" dirty="0" err="1" smtClean="0"/>
              <a:t>AVG</a:t>
            </a:r>
            <a:r>
              <a:rPr lang="en-US" altLang="en-US" sz="2800" b="1" dirty="0" smtClean="0"/>
              <a:t>(SALARY) </a:t>
            </a:r>
            <a:r>
              <a:rPr lang="en-US" altLang="en-US" sz="2800" b="1" dirty="0"/>
              <a:t>&gt; 2000</a:t>
            </a:r>
          </a:p>
          <a:p>
            <a:pPr marL="82550" indent="0"/>
            <a:r>
              <a:rPr lang="en-US" altLang="en-US" sz="2800" b="1" dirty="0"/>
              <a:t>GROUP BY </a:t>
            </a:r>
            <a:r>
              <a:rPr lang="en-US" altLang="en-US" sz="2800" b="1" dirty="0" err="1" smtClean="0"/>
              <a:t>DNO</a:t>
            </a:r>
            <a:r>
              <a:rPr lang="en-US" altLang="en-US" sz="2800" b="1" dirty="0"/>
              <a:t>;</a:t>
            </a:r>
          </a:p>
          <a:p>
            <a:pPr marL="82550" indent="0"/>
            <a:r>
              <a:rPr lang="en-US" altLang="en-US" sz="2800" dirty="0"/>
              <a:t> </a:t>
            </a:r>
          </a:p>
          <a:p>
            <a:pPr marL="82550" indent="0"/>
            <a:endParaRPr lang="en-US" altLang="en-US" sz="2800" dirty="0"/>
          </a:p>
          <a:p>
            <a:pPr marL="82550" indent="0"/>
            <a:r>
              <a:rPr lang="en-US" altLang="en-US" sz="2800" dirty="0"/>
              <a:t> </a:t>
            </a:r>
          </a:p>
          <a:p>
            <a:pPr marL="82550" indent="0"/>
            <a:endParaRPr lang="en-US" altLang="en-US" sz="2800" dirty="0" smtClean="0"/>
          </a:p>
        </p:txBody>
      </p:sp>
      <p:pic>
        <p:nvPicPr>
          <p:cNvPr id="3" name="Picture 2" descr="Screen Clipping"/>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24201" y="2438400"/>
            <a:ext cx="5975041" cy="762000"/>
          </a:xfrm>
          <a:prstGeom prst="rect">
            <a:avLst/>
          </a:prstGeom>
        </p:spPr>
      </p:pic>
      <p:pic>
        <p:nvPicPr>
          <p:cNvPr id="5" name="Picture 4" descr="Screen Clipping"/>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177302" y="4757530"/>
            <a:ext cx="5749283" cy="685800"/>
          </a:xfrm>
          <a:prstGeom prst="rect">
            <a:avLst/>
          </a:prstGeom>
        </p:spPr>
      </p:pic>
    </p:spTree>
    <p:extLst>
      <p:ext uri="{BB962C8B-B14F-4D97-AF65-F5344CB8AC3E}">
        <p14:creationId xmlns:p14="http://schemas.microsoft.com/office/powerpoint/2010/main" val="12750962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3731">
                                            <p:txEl>
                                              <p:pRg st="5" end="5"/>
                                            </p:txEl>
                                          </p:spTgt>
                                        </p:tgtEl>
                                        <p:attrNameLst>
                                          <p:attrName>style.visibility</p:attrName>
                                        </p:attrNameLst>
                                      </p:cBhvr>
                                      <p:to>
                                        <p:strVal val="visible"/>
                                      </p:to>
                                    </p:set>
                                    <p:animEffect transition="in" filter="fade">
                                      <p:cBhvr>
                                        <p:cTn id="7" dur="1000"/>
                                        <p:tgtEl>
                                          <p:spTgt spid="73731">
                                            <p:txEl>
                                              <p:pRg st="5" end="5"/>
                                            </p:txEl>
                                          </p:spTgt>
                                        </p:tgtEl>
                                      </p:cBhvr>
                                    </p:animEffect>
                                    <p:anim calcmode="lin" valueType="num">
                                      <p:cBhvr>
                                        <p:cTn id="8" dur="10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3731">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3731">
                                            <p:txEl>
                                              <p:pRg st="6" end="6"/>
                                            </p:txEl>
                                          </p:spTgt>
                                        </p:tgtEl>
                                        <p:attrNameLst>
                                          <p:attrName>style.visibility</p:attrName>
                                        </p:attrNameLst>
                                      </p:cBhvr>
                                      <p:to>
                                        <p:strVal val="visible"/>
                                      </p:to>
                                    </p:set>
                                    <p:animEffect transition="in" filter="fade">
                                      <p:cBhvr>
                                        <p:cTn id="12" dur="1000"/>
                                        <p:tgtEl>
                                          <p:spTgt spid="73731">
                                            <p:txEl>
                                              <p:pRg st="6" end="6"/>
                                            </p:txEl>
                                          </p:spTgt>
                                        </p:tgtEl>
                                      </p:cBhvr>
                                    </p:animEffect>
                                    <p:anim calcmode="lin" valueType="num">
                                      <p:cBhvr>
                                        <p:cTn id="13" dur="10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3731">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3731">
                                            <p:txEl>
                                              <p:pRg st="7" end="7"/>
                                            </p:txEl>
                                          </p:spTgt>
                                        </p:tgtEl>
                                        <p:attrNameLst>
                                          <p:attrName>style.visibility</p:attrName>
                                        </p:attrNameLst>
                                      </p:cBhvr>
                                      <p:to>
                                        <p:strVal val="visible"/>
                                      </p:to>
                                    </p:set>
                                    <p:animEffect transition="in" filter="fade">
                                      <p:cBhvr>
                                        <p:cTn id="17" dur="1000"/>
                                        <p:tgtEl>
                                          <p:spTgt spid="73731">
                                            <p:txEl>
                                              <p:pRg st="7" end="7"/>
                                            </p:txEl>
                                          </p:spTgt>
                                        </p:tgtEl>
                                      </p:cBhvr>
                                    </p:animEffect>
                                    <p:anim calcmode="lin" valueType="num">
                                      <p:cBhvr>
                                        <p:cTn id="18" dur="10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3731">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3731">
                                            <p:txEl>
                                              <p:pRg st="8" end="8"/>
                                            </p:txEl>
                                          </p:spTgt>
                                        </p:tgtEl>
                                        <p:attrNameLst>
                                          <p:attrName>style.visibility</p:attrName>
                                        </p:attrNameLst>
                                      </p:cBhvr>
                                      <p:to>
                                        <p:strVal val="visible"/>
                                      </p:to>
                                    </p:set>
                                    <p:animEffect transition="in" filter="fade">
                                      <p:cBhvr>
                                        <p:cTn id="22" dur="1000"/>
                                        <p:tgtEl>
                                          <p:spTgt spid="73731">
                                            <p:txEl>
                                              <p:pRg st="8" end="8"/>
                                            </p:txEl>
                                          </p:spTgt>
                                        </p:tgtEl>
                                      </p:cBhvr>
                                    </p:animEffect>
                                    <p:anim calcmode="lin" valueType="num">
                                      <p:cBhvr>
                                        <p:cTn id="23" dur="1000" fill="hold"/>
                                        <p:tgtEl>
                                          <p:spTgt spid="73731">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7373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591" y="224943"/>
            <a:ext cx="7499350" cy="868362"/>
          </a:xfrm>
        </p:spPr>
        <p:txBody>
          <a:bodyPr/>
          <a:lstStyle/>
          <a:p>
            <a:pPr>
              <a:defRPr/>
            </a:pPr>
            <a:r>
              <a:rPr lang="en-US" dirty="0" smtClean="0"/>
              <a:t>HAVING Clause</a:t>
            </a:r>
            <a:endParaRPr lang="en-US" dirty="0"/>
          </a:p>
        </p:txBody>
      </p:sp>
      <p:sp>
        <p:nvSpPr>
          <p:cNvPr id="74755" name="Content Placeholder 2"/>
          <p:cNvSpPr>
            <a:spLocks noGrp="1"/>
          </p:cNvSpPr>
          <p:nvPr>
            <p:ph idx="1"/>
          </p:nvPr>
        </p:nvSpPr>
        <p:spPr>
          <a:xfrm>
            <a:off x="1699591" y="1295400"/>
            <a:ext cx="8758859" cy="4953000"/>
          </a:xfrm>
        </p:spPr>
        <p:txBody>
          <a:bodyPr/>
          <a:lstStyle/>
          <a:p>
            <a:pPr marL="82550" indent="0"/>
            <a:r>
              <a:rPr lang="en-US" altLang="en-US" b="1" dirty="0"/>
              <a:t>SELECT </a:t>
            </a:r>
            <a:r>
              <a:rPr lang="en-US" altLang="en-US" b="1" dirty="0" smtClean="0"/>
              <a:t> </a:t>
            </a:r>
            <a:r>
              <a:rPr lang="en-US" altLang="en-US" b="1" dirty="0" err="1" smtClean="0"/>
              <a:t>DNO</a:t>
            </a:r>
            <a:r>
              <a:rPr lang="en-US" altLang="en-US" b="1" dirty="0"/>
              <a:t>, </a:t>
            </a:r>
            <a:r>
              <a:rPr lang="en-US" altLang="en-US" b="1" dirty="0" smtClean="0"/>
              <a:t>MAX(SALARY) </a:t>
            </a:r>
            <a:endParaRPr lang="en-US" altLang="en-US" b="1" dirty="0"/>
          </a:p>
          <a:p>
            <a:pPr marL="82550" indent="0"/>
            <a:r>
              <a:rPr lang="en-US" altLang="en-US" b="1" dirty="0"/>
              <a:t>FROM </a:t>
            </a:r>
            <a:r>
              <a:rPr lang="en-US" altLang="en-US" b="1" dirty="0" smtClean="0"/>
              <a:t>   EMPLOYEE</a:t>
            </a:r>
            <a:endParaRPr lang="en-US" altLang="en-US" b="1" dirty="0"/>
          </a:p>
          <a:p>
            <a:pPr marL="82550" indent="0"/>
            <a:r>
              <a:rPr lang="en-US" altLang="en-US" b="1" dirty="0"/>
              <a:t>GROUP BY </a:t>
            </a:r>
            <a:r>
              <a:rPr lang="en-US" altLang="en-US" b="1" dirty="0" err="1" smtClean="0"/>
              <a:t>DNO</a:t>
            </a:r>
            <a:endParaRPr lang="en-US" altLang="en-US" b="1" dirty="0"/>
          </a:p>
          <a:p>
            <a:pPr marL="82550" indent="0"/>
            <a:r>
              <a:rPr lang="en-US" altLang="en-US" b="1" dirty="0"/>
              <a:t>HAVING </a:t>
            </a:r>
            <a:r>
              <a:rPr lang="en-US" altLang="en-US" b="1" dirty="0" smtClean="0"/>
              <a:t>MAX(SALARY) </a:t>
            </a:r>
            <a:r>
              <a:rPr lang="en-US" altLang="en-US" b="1" dirty="0"/>
              <a:t>&gt; 2000;</a:t>
            </a:r>
          </a:p>
          <a:p>
            <a:pPr marL="82550" indent="0"/>
            <a:endParaRPr lang="en-US" altLang="en-US" b="1" dirty="0"/>
          </a:p>
          <a:p>
            <a:pPr marL="82550" indent="0"/>
            <a:r>
              <a:rPr lang="en-US" altLang="en-US" b="1" dirty="0" smtClean="0"/>
              <a:t>SELECT </a:t>
            </a:r>
            <a:r>
              <a:rPr lang="en-US" altLang="en-US" b="1" dirty="0" err="1" smtClean="0"/>
              <a:t>DNO</a:t>
            </a:r>
            <a:r>
              <a:rPr lang="en-US" altLang="en-US" b="1" dirty="0" smtClean="0"/>
              <a:t>, SUM(SALARY) </a:t>
            </a:r>
            <a:r>
              <a:rPr lang="en-US" altLang="en-US" b="1" dirty="0"/>
              <a:t>PAY</a:t>
            </a:r>
          </a:p>
          <a:p>
            <a:pPr marL="82550" indent="0"/>
            <a:r>
              <a:rPr lang="en-US" altLang="en-US" b="1" dirty="0"/>
              <a:t>FROM </a:t>
            </a:r>
            <a:r>
              <a:rPr lang="en-US" altLang="en-US" b="1" dirty="0" smtClean="0"/>
              <a:t>  EMPLOYEE</a:t>
            </a:r>
            <a:endParaRPr lang="en-US" altLang="en-US" b="1" dirty="0"/>
          </a:p>
          <a:p>
            <a:pPr marL="82550" indent="0"/>
            <a:r>
              <a:rPr lang="en-US" altLang="en-US" b="1" dirty="0"/>
              <a:t>WHERE </a:t>
            </a:r>
            <a:r>
              <a:rPr lang="en-US" altLang="en-US" b="1" dirty="0" err="1" smtClean="0"/>
              <a:t>DNO</a:t>
            </a:r>
            <a:r>
              <a:rPr lang="en-US" altLang="en-US" b="1" dirty="0" smtClean="0"/>
              <a:t> &lt;&gt; 5</a:t>
            </a:r>
            <a:endParaRPr lang="en-US" altLang="en-US" b="1" dirty="0"/>
          </a:p>
          <a:p>
            <a:pPr marL="82550" indent="0"/>
            <a:r>
              <a:rPr lang="en-US" altLang="en-US" b="1" dirty="0"/>
              <a:t>GROUP BY </a:t>
            </a:r>
            <a:r>
              <a:rPr lang="en-US" altLang="en-US" b="1" dirty="0" err="1" smtClean="0"/>
              <a:t>DNO</a:t>
            </a:r>
            <a:endParaRPr lang="en-US" altLang="en-US" b="1" dirty="0"/>
          </a:p>
          <a:p>
            <a:pPr marL="82550" indent="0"/>
            <a:r>
              <a:rPr lang="en-US" altLang="en-US" b="1" dirty="0"/>
              <a:t>HAVING </a:t>
            </a:r>
            <a:r>
              <a:rPr lang="en-US" altLang="en-US" b="1" dirty="0" smtClean="0"/>
              <a:t>SUM(SALARY) </a:t>
            </a:r>
            <a:r>
              <a:rPr lang="en-US" altLang="en-US" b="1" dirty="0"/>
              <a:t>&gt;= </a:t>
            </a:r>
            <a:r>
              <a:rPr lang="en-US" altLang="en-US" b="1" dirty="0" smtClean="0"/>
              <a:t>50000</a:t>
            </a:r>
            <a:endParaRPr lang="en-US" altLang="en-US" b="1" dirty="0"/>
          </a:p>
          <a:p>
            <a:pPr marL="82550" indent="0"/>
            <a:r>
              <a:rPr lang="en-US" altLang="en-US" b="1" dirty="0"/>
              <a:t>ORDER BY PAY;</a:t>
            </a:r>
          </a:p>
          <a:p>
            <a:pPr marL="82550" indent="0"/>
            <a:endParaRPr lang="en-US" altLang="en-US" b="1" dirty="0"/>
          </a:p>
          <a:p>
            <a:pPr marL="82550" indent="0"/>
            <a:r>
              <a:rPr lang="en-US" altLang="en-US" b="1" dirty="0"/>
              <a:t> </a:t>
            </a:r>
          </a:p>
          <a:p>
            <a:pPr marL="82550" indent="0"/>
            <a:endParaRPr lang="en-US" altLang="en-US" b="1" dirty="0"/>
          </a:p>
          <a:p>
            <a:pPr marL="82550" indent="0"/>
            <a:endParaRPr lang="en-US" altLang="en-US" b="1" dirty="0" smtClean="0"/>
          </a:p>
        </p:txBody>
      </p:sp>
    </p:spTree>
    <p:extLst>
      <p:ext uri="{BB962C8B-B14F-4D97-AF65-F5344CB8AC3E}">
        <p14:creationId xmlns:p14="http://schemas.microsoft.com/office/powerpoint/2010/main" val="26386714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Nesting of Group Functions</a:t>
            </a:r>
            <a:endParaRPr lang="en-US" dirty="0"/>
          </a:p>
        </p:txBody>
      </p:sp>
      <p:sp>
        <p:nvSpPr>
          <p:cNvPr id="75779" name="Content Placeholder 2"/>
          <p:cNvSpPr>
            <a:spLocks noGrp="1"/>
          </p:cNvSpPr>
          <p:nvPr>
            <p:ph idx="1"/>
          </p:nvPr>
        </p:nvSpPr>
        <p:spPr/>
        <p:txBody>
          <a:bodyPr/>
          <a:lstStyle/>
          <a:p>
            <a:pPr marL="82550" indent="0"/>
            <a:r>
              <a:rPr lang="en-US" altLang="en-US" b="1" dirty="0">
                <a:solidFill>
                  <a:srgbClr val="FF0000"/>
                </a:solidFill>
              </a:rPr>
              <a:t>SELECT</a:t>
            </a:r>
            <a:r>
              <a:rPr lang="en-US" altLang="en-US" b="1" dirty="0"/>
              <a:t> </a:t>
            </a:r>
            <a:r>
              <a:rPr lang="en-US" altLang="en-US" b="1" dirty="0" smtClean="0"/>
              <a:t>  ROUND(</a:t>
            </a:r>
            <a:r>
              <a:rPr lang="en-US" altLang="en-US" b="1" dirty="0" smtClean="0">
                <a:solidFill>
                  <a:srgbClr val="FF0000"/>
                </a:solidFill>
              </a:rPr>
              <a:t>MAX(</a:t>
            </a:r>
            <a:r>
              <a:rPr lang="en-US" altLang="en-US" b="1" dirty="0" err="1" smtClean="0">
                <a:solidFill>
                  <a:srgbClr val="FF0000"/>
                </a:solidFill>
              </a:rPr>
              <a:t>AVG</a:t>
            </a:r>
            <a:r>
              <a:rPr lang="en-US" altLang="en-US" b="1" dirty="0" smtClean="0">
                <a:solidFill>
                  <a:srgbClr val="FF0000"/>
                </a:solidFill>
              </a:rPr>
              <a:t>(SALARY))</a:t>
            </a:r>
            <a:r>
              <a:rPr lang="en-US" altLang="en-US" b="1" dirty="0" smtClean="0"/>
              <a:t>,</a:t>
            </a:r>
            <a:r>
              <a:rPr lang="en-US" altLang="en-US" b="1" dirty="0"/>
              <a:t>2) MAX_AVG_SAL</a:t>
            </a:r>
          </a:p>
          <a:p>
            <a:pPr marL="82550" indent="0"/>
            <a:r>
              <a:rPr lang="en-US" altLang="en-US" b="1" dirty="0" smtClean="0">
                <a:solidFill>
                  <a:srgbClr val="FF0000"/>
                </a:solidFill>
              </a:rPr>
              <a:t>FROM</a:t>
            </a:r>
            <a:r>
              <a:rPr lang="en-US" altLang="en-US" b="1" dirty="0" smtClean="0"/>
              <a:t>     EMPLOYEE</a:t>
            </a:r>
          </a:p>
          <a:p>
            <a:pPr marL="82550" indent="0"/>
            <a:r>
              <a:rPr lang="en-US" altLang="en-US" b="1" dirty="0" smtClean="0">
                <a:solidFill>
                  <a:srgbClr val="FF0000"/>
                </a:solidFill>
              </a:rPr>
              <a:t>GROUP </a:t>
            </a:r>
            <a:r>
              <a:rPr lang="en-US" altLang="en-US" b="1" dirty="0">
                <a:solidFill>
                  <a:srgbClr val="FF0000"/>
                </a:solidFill>
              </a:rPr>
              <a:t>BY </a:t>
            </a:r>
            <a:r>
              <a:rPr lang="en-US" altLang="en-US" b="1" dirty="0" err="1" smtClean="0"/>
              <a:t>DNO</a:t>
            </a:r>
            <a:r>
              <a:rPr lang="en-US" altLang="en-US" b="1" dirty="0" smtClean="0"/>
              <a:t>;</a:t>
            </a:r>
          </a:p>
          <a:p>
            <a:pPr marL="82550" indent="0"/>
            <a:endParaRPr lang="en-US" altLang="en-US" dirty="0"/>
          </a:p>
          <a:p>
            <a:pPr marL="82550" indent="0"/>
            <a:endParaRPr lang="en-US" altLang="en-US" dirty="0" smtClean="0"/>
          </a:p>
        </p:txBody>
      </p:sp>
      <p:grpSp>
        <p:nvGrpSpPr>
          <p:cNvPr id="75783" name="Group 3"/>
          <p:cNvGrpSpPr>
            <a:grpSpLocks/>
          </p:cNvGrpSpPr>
          <p:nvPr/>
        </p:nvGrpSpPr>
        <p:grpSpPr bwMode="auto">
          <a:xfrm>
            <a:off x="4114800" y="3962400"/>
            <a:ext cx="5029200" cy="2133600"/>
            <a:chOff x="3631" y="9229"/>
            <a:chExt cx="6037" cy="1847"/>
          </a:xfrm>
        </p:grpSpPr>
        <p:sp>
          <p:nvSpPr>
            <p:cNvPr id="75784" name="Freeform 4"/>
            <p:cNvSpPr>
              <a:spLocks/>
            </p:cNvSpPr>
            <p:nvPr/>
          </p:nvSpPr>
          <p:spPr bwMode="auto">
            <a:xfrm>
              <a:off x="6323" y="9229"/>
              <a:ext cx="1800" cy="1847"/>
            </a:xfrm>
            <a:custGeom>
              <a:avLst/>
              <a:gdLst>
                <a:gd name="T0" fmla="*/ 0 w 1918"/>
                <a:gd name="T1" fmla="*/ 180 h 2722"/>
                <a:gd name="T2" fmla="*/ 0 w 1918"/>
                <a:gd name="T3" fmla="*/ 0 h 2722"/>
                <a:gd name="T4" fmla="*/ 1229 w 1918"/>
                <a:gd name="T5" fmla="*/ 68 h 2722"/>
                <a:gd name="T6" fmla="*/ 1229 w 1918"/>
                <a:gd name="T7" fmla="*/ 113 h 2722"/>
                <a:gd name="T8" fmla="*/ 0 w 1918"/>
                <a:gd name="T9" fmla="*/ 180 h 2722"/>
                <a:gd name="T10" fmla="*/ 0 60000 65536"/>
                <a:gd name="T11" fmla="*/ 0 60000 65536"/>
                <a:gd name="T12" fmla="*/ 0 60000 65536"/>
                <a:gd name="T13" fmla="*/ 0 60000 65536"/>
                <a:gd name="T14" fmla="*/ 0 60000 65536"/>
                <a:gd name="T15" fmla="*/ 0 w 1918"/>
                <a:gd name="T16" fmla="*/ 0 h 2722"/>
                <a:gd name="T17" fmla="*/ 1918 w 1918"/>
                <a:gd name="T18" fmla="*/ 2722 h 2722"/>
              </a:gdLst>
              <a:ahLst/>
              <a:cxnLst>
                <a:cxn ang="T10">
                  <a:pos x="T0" y="T1"/>
                </a:cxn>
                <a:cxn ang="T11">
                  <a:pos x="T2" y="T3"/>
                </a:cxn>
                <a:cxn ang="T12">
                  <a:pos x="T4" y="T5"/>
                </a:cxn>
                <a:cxn ang="T13">
                  <a:pos x="T6" y="T7"/>
                </a:cxn>
                <a:cxn ang="T14">
                  <a:pos x="T8" y="T9"/>
                </a:cxn>
              </a:cxnLst>
              <a:rect l="T15" t="T16" r="T17" b="T18"/>
              <a:pathLst>
                <a:path w="1918" h="2722">
                  <a:moveTo>
                    <a:pt x="0" y="2721"/>
                  </a:moveTo>
                  <a:lnTo>
                    <a:pt x="0" y="0"/>
                  </a:lnTo>
                  <a:lnTo>
                    <a:pt x="1917" y="1016"/>
                  </a:lnTo>
                  <a:lnTo>
                    <a:pt x="1917" y="1705"/>
                  </a:lnTo>
                  <a:lnTo>
                    <a:pt x="0" y="2721"/>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5785" name="Rectangle 5"/>
            <p:cNvSpPr>
              <a:spLocks noChangeArrowheads="1"/>
            </p:cNvSpPr>
            <p:nvPr/>
          </p:nvSpPr>
          <p:spPr bwMode="auto">
            <a:xfrm>
              <a:off x="3631" y="9242"/>
              <a:ext cx="2663" cy="1802"/>
            </a:xfrm>
            <a:prstGeom prst="rect">
              <a:avLst/>
            </a:prstGeom>
            <a:solidFill>
              <a:srgbClr val="DDDDDD"/>
            </a:solidFill>
            <a:ln w="6350" algn="ctr">
              <a:solidFill>
                <a:srgbClr val="000000"/>
              </a:solidFill>
              <a:miter lim="800000"/>
              <a:headEnd/>
              <a:tailEnd type="none" w="sm"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
                </a:spcBef>
                <a:spcAft>
                  <a:spcPts val="100"/>
                </a:spcAft>
              </a:pPr>
              <a:r>
                <a:rPr lang="en-US" altLang="en-US" sz="1400" dirty="0" err="1" smtClean="0">
                  <a:latin typeface="Antique Olive" pitchFamily="34" charset="0"/>
                </a:rPr>
                <a:t>DNO</a:t>
              </a:r>
              <a:r>
                <a:rPr lang="en-US" altLang="en-US" sz="1400" dirty="0" smtClean="0">
                  <a:latin typeface="Antique Olive" pitchFamily="34" charset="0"/>
                </a:rPr>
                <a:t>   </a:t>
              </a:r>
              <a:r>
                <a:rPr lang="en-US" altLang="en-US" sz="1400" dirty="0" err="1" smtClean="0">
                  <a:latin typeface="Antique Olive" pitchFamily="34" charset="0"/>
                </a:rPr>
                <a:t>AVG</a:t>
              </a:r>
              <a:r>
                <a:rPr lang="en-US" altLang="en-US" sz="1400" dirty="0" smtClean="0">
                  <a:latin typeface="Antique Olive" pitchFamily="34" charset="0"/>
                </a:rPr>
                <a:t>(SALARY)</a:t>
              </a:r>
              <a:endParaRPr lang="en-US" altLang="en-US" sz="1400" dirty="0">
                <a:latin typeface="Antique Olive" pitchFamily="34" charset="0"/>
              </a:endParaRPr>
            </a:p>
            <a:p>
              <a:pPr>
                <a:spcBef>
                  <a:spcPts val="100"/>
                </a:spcBef>
                <a:spcAft>
                  <a:spcPts val="100"/>
                </a:spcAft>
              </a:pPr>
              <a:endParaRPr lang="en-US" altLang="en-US" sz="1400" dirty="0">
                <a:latin typeface="Antique Olive" pitchFamily="34" charset="0"/>
              </a:endParaRPr>
            </a:p>
            <a:p>
              <a:pPr>
                <a:spcBef>
                  <a:spcPts val="100"/>
                </a:spcBef>
                <a:spcAft>
                  <a:spcPts val="100"/>
                </a:spcAft>
              </a:pPr>
              <a:r>
                <a:rPr lang="en-US" altLang="en-US" sz="1400" dirty="0">
                  <a:latin typeface="Antique Olive" pitchFamily="34" charset="0"/>
                </a:rPr>
                <a:t>10 	2916.66667</a:t>
              </a:r>
            </a:p>
            <a:p>
              <a:pPr>
                <a:spcBef>
                  <a:spcPts val="100"/>
                </a:spcBef>
                <a:spcAft>
                  <a:spcPts val="100"/>
                </a:spcAft>
              </a:pPr>
              <a:endParaRPr lang="en-US" altLang="en-US" sz="1400" dirty="0">
                <a:latin typeface="Antique Olive" pitchFamily="34" charset="0"/>
              </a:endParaRPr>
            </a:p>
            <a:p>
              <a:pPr>
                <a:spcBef>
                  <a:spcPts val="100"/>
                </a:spcBef>
                <a:spcAft>
                  <a:spcPts val="100"/>
                </a:spcAft>
              </a:pPr>
              <a:r>
                <a:rPr lang="en-US" altLang="en-US" sz="1400" dirty="0">
                  <a:latin typeface="Antique Olive" pitchFamily="34" charset="0"/>
                </a:rPr>
                <a:t>20       	2175</a:t>
              </a:r>
            </a:p>
            <a:p>
              <a:pPr>
                <a:spcBef>
                  <a:spcPts val="100"/>
                </a:spcBef>
                <a:spcAft>
                  <a:spcPts val="100"/>
                </a:spcAft>
              </a:pPr>
              <a:endParaRPr lang="en-US" altLang="en-US" sz="1400" dirty="0">
                <a:latin typeface="Antique Olive" pitchFamily="34" charset="0"/>
              </a:endParaRPr>
            </a:p>
            <a:p>
              <a:pPr>
                <a:spcBef>
                  <a:spcPts val="100"/>
                </a:spcBef>
                <a:spcAft>
                  <a:spcPts val="100"/>
                </a:spcAft>
              </a:pPr>
              <a:r>
                <a:rPr lang="en-US" altLang="en-US" sz="1400" dirty="0">
                  <a:latin typeface="Antique Olive" pitchFamily="34" charset="0"/>
                </a:rPr>
                <a:t>30 	1566.66667</a:t>
              </a:r>
            </a:p>
          </p:txBody>
        </p:sp>
        <p:sp>
          <p:nvSpPr>
            <p:cNvPr id="75786" name="Rectangle 6"/>
            <p:cNvSpPr>
              <a:spLocks noChangeArrowheads="1"/>
            </p:cNvSpPr>
            <p:nvPr/>
          </p:nvSpPr>
          <p:spPr bwMode="auto">
            <a:xfrm>
              <a:off x="8153" y="9921"/>
              <a:ext cx="1515" cy="471"/>
            </a:xfrm>
            <a:prstGeom prst="rect">
              <a:avLst/>
            </a:prstGeom>
            <a:solidFill>
              <a:srgbClr val="DDDDDD"/>
            </a:solidFill>
            <a:ln w="6350" algn="ctr">
              <a:solidFill>
                <a:srgbClr val="000000"/>
              </a:solidFill>
              <a:miter lim="800000"/>
              <a:headEnd/>
              <a:tailEnd type="none" w="sm"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
                </a:spcBef>
                <a:spcAft>
                  <a:spcPts val="100"/>
                </a:spcAft>
              </a:pPr>
              <a:r>
                <a:rPr lang="en-US" altLang="en-US" sz="1400">
                  <a:latin typeface="Antique Olive" pitchFamily="34" charset="0"/>
                </a:rPr>
                <a:t>2916.66667</a:t>
              </a:r>
            </a:p>
          </p:txBody>
        </p:sp>
      </p:gr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357" y="2563854"/>
            <a:ext cx="2041663" cy="1093747"/>
          </a:xfrm>
          <a:prstGeom prst="rect">
            <a:avLst/>
          </a:prstGeom>
        </p:spPr>
      </p:pic>
    </p:spTree>
    <p:extLst>
      <p:ext uri="{BB962C8B-B14F-4D97-AF65-F5344CB8AC3E}">
        <p14:creationId xmlns:p14="http://schemas.microsoft.com/office/powerpoint/2010/main" val="14289792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JOINS</a:t>
            </a:r>
            <a:endParaRPr lang="en-US" dirty="0"/>
          </a:p>
        </p:txBody>
      </p:sp>
      <p:sp>
        <p:nvSpPr>
          <p:cNvPr id="76803" name="Content Placeholder 2"/>
          <p:cNvSpPr>
            <a:spLocks noGrp="1"/>
          </p:cNvSpPr>
          <p:nvPr>
            <p:ph idx="1"/>
          </p:nvPr>
        </p:nvSpPr>
        <p:spPr>
          <a:xfrm>
            <a:off x="609600" y="1272211"/>
            <a:ext cx="9697278" cy="4525963"/>
          </a:xfrm>
        </p:spPr>
        <p:txBody>
          <a:bodyPr/>
          <a:lstStyle/>
          <a:p>
            <a:pPr marL="457200" indent="-457200">
              <a:spcAft>
                <a:spcPts val="600"/>
              </a:spcAft>
              <a:buFont typeface="Arial" panose="020B0604020202020204" pitchFamily="34" charset="0"/>
              <a:buChar char="•"/>
            </a:pPr>
            <a:r>
              <a:rPr lang="en-US" altLang="en-US" sz="2800" dirty="0"/>
              <a:t>Cartesian Join</a:t>
            </a:r>
          </a:p>
          <a:p>
            <a:pPr marL="457200" indent="-457200">
              <a:spcAft>
                <a:spcPts val="600"/>
              </a:spcAft>
              <a:buFont typeface="Arial" panose="020B0604020202020204" pitchFamily="34" charset="0"/>
              <a:buChar char="•"/>
            </a:pPr>
            <a:r>
              <a:rPr lang="en-US" altLang="en-US" sz="2800" dirty="0"/>
              <a:t>To access data from more than one Table using Equality and </a:t>
            </a:r>
            <a:r>
              <a:rPr lang="en-US" altLang="en-US" sz="2800" dirty="0" smtClean="0"/>
              <a:t>Non-Equality </a:t>
            </a:r>
            <a:r>
              <a:rPr lang="en-US" altLang="en-US" sz="2800" dirty="0"/>
              <a:t>Condition</a:t>
            </a:r>
          </a:p>
          <a:p>
            <a:pPr marL="457200" indent="-457200">
              <a:spcAft>
                <a:spcPts val="600"/>
              </a:spcAft>
              <a:buFont typeface="Arial" panose="020B0604020202020204" pitchFamily="34" charset="0"/>
              <a:buChar char="•"/>
            </a:pPr>
            <a:r>
              <a:rPr lang="en-US" altLang="en-US" sz="2800" dirty="0"/>
              <a:t>Outer and Inner Join</a:t>
            </a:r>
          </a:p>
          <a:p>
            <a:pPr marL="457200" indent="-457200">
              <a:spcAft>
                <a:spcPts val="600"/>
              </a:spcAft>
              <a:buFont typeface="Arial" panose="020B0604020202020204" pitchFamily="34" charset="0"/>
              <a:buChar char="•"/>
            </a:pPr>
            <a:r>
              <a:rPr lang="en-US" altLang="en-US" sz="2800" dirty="0" smtClean="0"/>
              <a:t>Self-Join : Join </a:t>
            </a:r>
            <a:r>
              <a:rPr lang="en-US" altLang="en-US" sz="2800" dirty="0"/>
              <a:t>a Table to </a:t>
            </a:r>
            <a:r>
              <a:rPr lang="en-US" altLang="en-US" sz="2800" dirty="0" smtClean="0"/>
              <a:t>itself</a:t>
            </a:r>
            <a:endParaRPr lang="en-US" altLang="en-US" sz="2800" dirty="0"/>
          </a:p>
          <a:p>
            <a:pPr marL="457200" indent="-457200">
              <a:buFont typeface="Arial" panose="020B0604020202020204" pitchFamily="34" charset="0"/>
              <a:buChar char="•"/>
            </a:pPr>
            <a:endParaRPr lang="en-US" altLang="en-US" sz="2800" dirty="0"/>
          </a:p>
        </p:txBody>
      </p:sp>
      <p:sp>
        <p:nvSpPr>
          <p:cNvPr id="6" name="Rectangle 5"/>
          <p:cNvSpPr/>
          <p:nvPr/>
        </p:nvSpPr>
        <p:spPr>
          <a:xfrm>
            <a:off x="2710070" y="4209839"/>
            <a:ext cx="6556375" cy="1200329"/>
          </a:xfrm>
          <a:prstGeom prst="rect">
            <a:avLst/>
          </a:prstGeom>
          <a:ln>
            <a:solidFill>
              <a:schemeClr val="tx2">
                <a:lumMod val="60000"/>
                <a:lumOff val="40000"/>
              </a:schemeClr>
            </a:solidFill>
          </a:ln>
        </p:spPr>
        <p:txBody>
          <a:bodyPr wrap="square">
            <a:spAutoFit/>
          </a:bodyPr>
          <a:lstStyle/>
          <a:p>
            <a:pPr>
              <a:defRPr/>
            </a:pPr>
            <a:r>
              <a:rPr lang="en-US" sz="2400" b="1" dirty="0">
                <a:solidFill>
                  <a:srgbClr val="FF0000"/>
                </a:solidFill>
                <a:latin typeface="Arial" charset="0"/>
              </a:rPr>
              <a:t>SELECT</a:t>
            </a:r>
            <a:r>
              <a:rPr lang="en-US" sz="2400" b="1" dirty="0">
                <a:solidFill>
                  <a:srgbClr val="0000CC"/>
                </a:solidFill>
                <a:latin typeface="Arial" charset="0"/>
              </a:rPr>
              <a:t>  table1.column, table2.column</a:t>
            </a:r>
          </a:p>
          <a:p>
            <a:pPr>
              <a:defRPr/>
            </a:pPr>
            <a:r>
              <a:rPr lang="en-US" sz="2400" b="1" dirty="0">
                <a:solidFill>
                  <a:srgbClr val="FF0000"/>
                </a:solidFill>
                <a:latin typeface="Arial" charset="0"/>
              </a:rPr>
              <a:t>FROM</a:t>
            </a:r>
            <a:r>
              <a:rPr lang="en-US" sz="2400" b="1" dirty="0">
                <a:solidFill>
                  <a:srgbClr val="0000CC"/>
                </a:solidFill>
                <a:latin typeface="Arial" charset="0"/>
              </a:rPr>
              <a:t>	     table1, table2</a:t>
            </a:r>
          </a:p>
          <a:p>
            <a:pPr>
              <a:defRPr/>
            </a:pPr>
            <a:r>
              <a:rPr lang="en-US" sz="2400" b="1" dirty="0">
                <a:solidFill>
                  <a:srgbClr val="FF0000"/>
                </a:solidFill>
                <a:latin typeface="Arial" charset="0"/>
              </a:rPr>
              <a:t>WHERE</a:t>
            </a:r>
            <a:r>
              <a:rPr lang="en-US" sz="2400" b="1" dirty="0">
                <a:solidFill>
                  <a:srgbClr val="0000CC"/>
                </a:solidFill>
                <a:latin typeface="Arial" charset="0"/>
              </a:rPr>
              <a:t>   table1.column1 = table2.column2;</a:t>
            </a:r>
          </a:p>
        </p:txBody>
      </p:sp>
    </p:spTree>
    <p:extLst>
      <p:ext uri="{BB962C8B-B14F-4D97-AF65-F5344CB8AC3E}">
        <p14:creationId xmlns:p14="http://schemas.microsoft.com/office/powerpoint/2010/main" val="1721440145"/>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443" y="218661"/>
            <a:ext cx="7499350" cy="1143000"/>
          </a:xfrm>
        </p:spPr>
        <p:txBody>
          <a:bodyPr/>
          <a:lstStyle/>
          <a:p>
            <a:pPr>
              <a:defRPr/>
            </a:pPr>
            <a:r>
              <a:rPr lang="en-US" dirty="0" smtClean="0"/>
              <a:t>Cartesian Join</a:t>
            </a:r>
            <a:endParaRPr lang="en-US" dirty="0"/>
          </a:p>
        </p:txBody>
      </p:sp>
      <p:pic>
        <p:nvPicPr>
          <p:cNvPr id="3" name="Content Placeholder 2"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5891" y="1789043"/>
            <a:ext cx="4067866" cy="2763078"/>
          </a:xfrm>
          <a:ln>
            <a:solidFill>
              <a:schemeClr val="accent1"/>
            </a:solidFill>
          </a:ln>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1544" y="1789043"/>
            <a:ext cx="5899453" cy="1435174"/>
          </a:xfrm>
          <a:prstGeom prst="rect">
            <a:avLst/>
          </a:prstGeom>
          <a:ln>
            <a:solidFill>
              <a:schemeClr val="accent1"/>
            </a:solidFill>
          </a:ln>
        </p:spPr>
      </p:pic>
      <p:sp>
        <p:nvSpPr>
          <p:cNvPr id="5" name="TextBox 4"/>
          <p:cNvSpPr txBox="1"/>
          <p:nvPr/>
        </p:nvSpPr>
        <p:spPr>
          <a:xfrm>
            <a:off x="5468074" y="1337198"/>
            <a:ext cx="1668222" cy="400110"/>
          </a:xfrm>
          <a:prstGeom prst="rect">
            <a:avLst/>
          </a:prstGeom>
          <a:noFill/>
        </p:spPr>
        <p:txBody>
          <a:bodyPr wrap="square" rtlCol="0">
            <a:spAutoFit/>
          </a:bodyPr>
          <a:lstStyle/>
          <a:p>
            <a:r>
              <a:rPr lang="en-US" sz="2000" b="1" dirty="0" smtClean="0">
                <a:solidFill>
                  <a:srgbClr val="FF0000"/>
                </a:solidFill>
              </a:rPr>
              <a:t>Department</a:t>
            </a:r>
            <a:endParaRPr lang="en-US" sz="2000" b="1" dirty="0">
              <a:solidFill>
                <a:srgbClr val="FF0000"/>
              </a:solidFill>
            </a:endParaRPr>
          </a:p>
        </p:txBody>
      </p:sp>
      <p:sp>
        <p:nvSpPr>
          <p:cNvPr id="14" name="TextBox 13"/>
          <p:cNvSpPr txBox="1"/>
          <p:nvPr/>
        </p:nvSpPr>
        <p:spPr>
          <a:xfrm>
            <a:off x="1107332" y="1349177"/>
            <a:ext cx="1668222" cy="400110"/>
          </a:xfrm>
          <a:prstGeom prst="rect">
            <a:avLst/>
          </a:prstGeom>
          <a:noFill/>
        </p:spPr>
        <p:txBody>
          <a:bodyPr wrap="square" rtlCol="0">
            <a:spAutoFit/>
          </a:bodyPr>
          <a:lstStyle/>
          <a:p>
            <a:r>
              <a:rPr lang="en-US" sz="2000" b="1" dirty="0" smtClean="0">
                <a:solidFill>
                  <a:srgbClr val="FF0000"/>
                </a:solidFill>
              </a:rPr>
              <a:t>Employee</a:t>
            </a:r>
            <a:endParaRPr lang="en-US" sz="2000" b="1" dirty="0">
              <a:solidFill>
                <a:srgbClr val="FF0000"/>
              </a:solidFill>
            </a:endParaRPr>
          </a:p>
        </p:txBody>
      </p:sp>
      <p:sp>
        <p:nvSpPr>
          <p:cNvPr id="6" name="TextBox 5"/>
          <p:cNvSpPr txBox="1"/>
          <p:nvPr/>
        </p:nvSpPr>
        <p:spPr>
          <a:xfrm>
            <a:off x="745435" y="4969565"/>
            <a:ext cx="10933043" cy="1015663"/>
          </a:xfrm>
          <a:prstGeom prst="rect">
            <a:avLst/>
          </a:prstGeom>
          <a:noFill/>
        </p:spPr>
        <p:txBody>
          <a:bodyPr wrap="square" rtlCol="0">
            <a:spAutoFit/>
          </a:bodyPr>
          <a:lstStyle/>
          <a:p>
            <a:r>
              <a:rPr lang="en-US" sz="2000" b="1" dirty="0" smtClean="0"/>
              <a:t>Output: </a:t>
            </a:r>
          </a:p>
          <a:p>
            <a:r>
              <a:rPr lang="en-US" sz="2000" b="1" dirty="0" smtClean="0"/>
              <a:t>Total No. of Rows = 8*3 = 24</a:t>
            </a:r>
          </a:p>
          <a:p>
            <a:r>
              <a:rPr lang="en-US" sz="2000" b="1" dirty="0" smtClean="0"/>
              <a:t>Total No. of Columns = No. of Col. in Employee + No. of Col. in Department = 7</a:t>
            </a:r>
            <a:endParaRPr lang="en-US" sz="2000" b="1" dirty="0"/>
          </a:p>
        </p:txBody>
      </p:sp>
    </p:spTree>
    <p:extLst>
      <p:ext uri="{BB962C8B-B14F-4D97-AF65-F5344CB8AC3E}">
        <p14:creationId xmlns:p14="http://schemas.microsoft.com/office/powerpoint/2010/main" val="258071492"/>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09" y="196512"/>
            <a:ext cx="10515600" cy="707949"/>
          </a:xfrm>
        </p:spPr>
        <p:txBody>
          <a:bodyPr/>
          <a:lstStyle/>
          <a:p>
            <a:pPr>
              <a:defRPr/>
            </a:pPr>
            <a:r>
              <a:rPr lang="en-US" dirty="0" smtClean="0"/>
              <a:t>Inner Join – </a:t>
            </a:r>
            <a:r>
              <a:rPr lang="en-US" dirty="0" err="1" smtClean="0"/>
              <a:t>EQUI</a:t>
            </a:r>
            <a:r>
              <a:rPr lang="en-US" dirty="0" smtClean="0"/>
              <a:t> JOIN</a:t>
            </a:r>
            <a:endParaRPr lang="en-US" dirty="0"/>
          </a:p>
        </p:txBody>
      </p:sp>
      <p:sp>
        <p:nvSpPr>
          <p:cNvPr id="78851" name="Content Placeholder 2"/>
          <p:cNvSpPr>
            <a:spLocks noGrp="1"/>
          </p:cNvSpPr>
          <p:nvPr>
            <p:ph idx="1"/>
          </p:nvPr>
        </p:nvSpPr>
        <p:spPr>
          <a:xfrm>
            <a:off x="1078290" y="1149155"/>
            <a:ext cx="7499350" cy="4800600"/>
          </a:xfrm>
        </p:spPr>
        <p:txBody>
          <a:bodyPr/>
          <a:lstStyle/>
          <a:p>
            <a:r>
              <a:rPr lang="en-US" altLang="en-US" sz="2800" dirty="0" smtClean="0"/>
              <a:t> </a:t>
            </a:r>
            <a:endParaRPr lang="en-US" altLang="en-US" sz="2800" dirty="0"/>
          </a:p>
          <a:p>
            <a:pPr marL="82550" indent="0"/>
            <a:r>
              <a:rPr lang="en-US" altLang="en-US" sz="2800" b="1" dirty="0">
                <a:solidFill>
                  <a:srgbClr val="FF0000"/>
                </a:solidFill>
              </a:rPr>
              <a:t>SELECT</a:t>
            </a:r>
            <a:r>
              <a:rPr lang="en-US" altLang="en-US" sz="2800" b="1" dirty="0"/>
              <a:t> </a:t>
            </a:r>
            <a:r>
              <a:rPr lang="en-US" altLang="en-US" sz="2800" b="1" dirty="0" smtClean="0"/>
              <a:t> </a:t>
            </a:r>
            <a:r>
              <a:rPr lang="en-US" altLang="en-US" sz="2800" b="1" dirty="0" err="1"/>
              <a:t>F</a:t>
            </a:r>
            <a:r>
              <a:rPr lang="en-US" altLang="en-US" sz="2800" b="1" dirty="0" err="1" smtClean="0"/>
              <a:t>NAME</a:t>
            </a:r>
            <a:r>
              <a:rPr lang="en-US" altLang="en-US" sz="2800" b="1" dirty="0"/>
              <a:t>, DNAME </a:t>
            </a:r>
          </a:p>
          <a:p>
            <a:pPr marL="82550" indent="0"/>
            <a:r>
              <a:rPr lang="en-US" altLang="en-US" sz="2800" b="1" dirty="0">
                <a:solidFill>
                  <a:srgbClr val="FF0000"/>
                </a:solidFill>
              </a:rPr>
              <a:t>FROM</a:t>
            </a:r>
            <a:r>
              <a:rPr lang="en-US" altLang="en-US" sz="2800" b="1" dirty="0"/>
              <a:t>    </a:t>
            </a:r>
            <a:r>
              <a:rPr lang="en-US" altLang="en-US" sz="2800" b="1" dirty="0" smtClean="0"/>
              <a:t>EMPLOYEE </a:t>
            </a:r>
            <a:r>
              <a:rPr lang="en-US" altLang="en-US" sz="2800" b="1" dirty="0"/>
              <a:t>E, </a:t>
            </a:r>
            <a:r>
              <a:rPr lang="en-US" altLang="en-US" sz="2800" b="1" dirty="0" smtClean="0"/>
              <a:t>DEPARTMENT </a:t>
            </a:r>
            <a:r>
              <a:rPr lang="en-US" altLang="en-US" sz="2800" b="1" dirty="0"/>
              <a:t>D</a:t>
            </a:r>
          </a:p>
          <a:p>
            <a:pPr marL="82550" indent="0"/>
            <a:r>
              <a:rPr lang="en-US" altLang="en-US" sz="2800" b="1" dirty="0">
                <a:solidFill>
                  <a:srgbClr val="FF0000"/>
                </a:solidFill>
              </a:rPr>
              <a:t>WHERE</a:t>
            </a:r>
            <a:r>
              <a:rPr lang="en-US" altLang="en-US" sz="2800" b="1" dirty="0"/>
              <a:t> </a:t>
            </a:r>
            <a:r>
              <a:rPr lang="en-US" altLang="en-US" sz="2800" b="1" dirty="0" smtClean="0"/>
              <a:t> </a:t>
            </a:r>
            <a:r>
              <a:rPr lang="en-US" altLang="en-US" sz="2800" b="1" dirty="0" err="1" smtClean="0"/>
              <a:t>E.DNO</a:t>
            </a:r>
            <a:r>
              <a:rPr lang="en-US" altLang="en-US" sz="2800" b="1" dirty="0" smtClean="0"/>
              <a:t> </a:t>
            </a:r>
            <a:r>
              <a:rPr lang="en-US" altLang="en-US" sz="2800" b="1" dirty="0"/>
              <a:t>= </a:t>
            </a:r>
            <a:r>
              <a:rPr lang="en-US" altLang="en-US" sz="2800" b="1" dirty="0" err="1" smtClean="0"/>
              <a:t>D.DNUMBER</a:t>
            </a:r>
            <a:r>
              <a:rPr lang="en-US" altLang="en-US" sz="2800" b="1" dirty="0" smtClean="0"/>
              <a:t>;</a:t>
            </a:r>
            <a:endParaRPr lang="en-US" altLang="en-US" sz="2800" b="1" dirty="0"/>
          </a:p>
          <a:p>
            <a:pPr marL="82550" indent="0"/>
            <a:r>
              <a:rPr lang="en-US" altLang="en-US" sz="2800" dirty="0"/>
              <a:t>	 </a:t>
            </a:r>
          </a:p>
          <a:p>
            <a:endParaRPr lang="en-US" altLang="en-US" sz="2800" dirty="0"/>
          </a:p>
          <a:p>
            <a:endParaRPr lang="en-US" altLang="en-US" sz="28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4005" y="3451108"/>
            <a:ext cx="3289469" cy="2743341"/>
          </a:xfrm>
          <a:prstGeom prst="rect">
            <a:avLst/>
          </a:prstGeom>
          <a:ln>
            <a:solidFill>
              <a:schemeClr val="accent1"/>
            </a:solidFill>
          </a:ln>
        </p:spPr>
      </p:pic>
    </p:spTree>
    <p:extLst>
      <p:ext uri="{BB962C8B-B14F-4D97-AF65-F5344CB8AC3E}">
        <p14:creationId xmlns:p14="http://schemas.microsoft.com/office/powerpoint/2010/main" val="3906007966"/>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sp>
        <p:nvSpPr>
          <p:cNvPr id="3" name="Content Placeholder 2"/>
          <p:cNvSpPr>
            <a:spLocks noGrp="1"/>
          </p:cNvSpPr>
          <p:nvPr>
            <p:ph idx="1"/>
          </p:nvPr>
        </p:nvSpPr>
        <p:spPr>
          <a:xfrm>
            <a:off x="609600" y="1272209"/>
            <a:ext cx="10972800" cy="4853957"/>
          </a:xfrm>
        </p:spPr>
        <p:txBody>
          <a:bodyPr/>
          <a:lstStyle/>
          <a:p>
            <a:pPr indent="0"/>
            <a:r>
              <a:rPr lang="en-US" sz="2800" b="1" dirty="0" smtClean="0"/>
              <a:t>SELECT 	SSN, </a:t>
            </a:r>
            <a:r>
              <a:rPr lang="en-US" sz="2800" b="1" dirty="0" err="1" smtClean="0"/>
              <a:t>DNAME</a:t>
            </a:r>
            <a:endParaRPr lang="en-US" sz="2800" b="1" dirty="0" smtClean="0"/>
          </a:p>
          <a:p>
            <a:pPr indent="0"/>
            <a:r>
              <a:rPr lang="en-US" sz="2800" b="1" dirty="0" smtClean="0"/>
              <a:t>FROM 	EMPLOYEE E</a:t>
            </a:r>
          </a:p>
          <a:p>
            <a:pPr indent="0"/>
            <a:r>
              <a:rPr lang="en-US" sz="2800" b="1" dirty="0" smtClean="0">
                <a:solidFill>
                  <a:srgbClr val="FF0000"/>
                </a:solidFill>
              </a:rPr>
              <a:t>INNER JOIN </a:t>
            </a:r>
            <a:r>
              <a:rPr lang="en-US" sz="2800" b="1" dirty="0" smtClean="0"/>
              <a:t>	DEPARTMENT D </a:t>
            </a:r>
            <a:r>
              <a:rPr lang="en-US" sz="2800" b="1" dirty="0" smtClean="0">
                <a:solidFill>
                  <a:srgbClr val="FF0000"/>
                </a:solidFill>
              </a:rPr>
              <a:t>ON</a:t>
            </a:r>
            <a:r>
              <a:rPr lang="en-US" sz="2800" b="1" dirty="0" smtClean="0"/>
              <a:t> </a:t>
            </a:r>
            <a:r>
              <a:rPr lang="en-US" sz="2800" b="1" dirty="0" err="1" smtClean="0"/>
              <a:t>E.DNO</a:t>
            </a:r>
            <a:r>
              <a:rPr lang="en-US" sz="2800" b="1" dirty="0" smtClean="0"/>
              <a:t> = </a:t>
            </a:r>
            <a:r>
              <a:rPr lang="en-US" sz="2800" b="1" dirty="0" err="1" smtClean="0"/>
              <a:t>D.DNUMBER</a:t>
            </a:r>
            <a:r>
              <a:rPr lang="en-US" sz="2800" b="1" dirty="0" smtClean="0"/>
              <a:t>;</a:t>
            </a:r>
            <a:endParaRPr lang="en-US" sz="2800" b="1" dirty="0"/>
          </a:p>
        </p:txBody>
      </p:sp>
    </p:spTree>
    <p:extLst>
      <p:ext uri="{BB962C8B-B14F-4D97-AF65-F5344CB8AC3E}">
        <p14:creationId xmlns:p14="http://schemas.microsoft.com/office/powerpoint/2010/main" val="3710825823"/>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6268"/>
            <a:ext cx="10515600" cy="1325033"/>
          </a:xfrm>
        </p:spPr>
        <p:txBody>
          <a:bodyPr/>
          <a:lstStyle/>
          <a:p>
            <a:r>
              <a:rPr lang="en-US" altLang="en-US" dirty="0"/>
              <a:t>Non-</a:t>
            </a:r>
            <a:r>
              <a:rPr lang="en-US" altLang="en-US" dirty="0" err="1"/>
              <a:t>Equi</a:t>
            </a:r>
            <a:r>
              <a:rPr lang="en-US" altLang="en-US" dirty="0"/>
              <a:t> Join</a:t>
            </a:r>
          </a:p>
        </p:txBody>
      </p:sp>
      <p:sp>
        <p:nvSpPr>
          <p:cNvPr id="79875" name="Content Placeholder 2"/>
          <p:cNvSpPr>
            <a:spLocks noGrp="1"/>
          </p:cNvSpPr>
          <p:nvPr>
            <p:ph idx="1"/>
          </p:nvPr>
        </p:nvSpPr>
        <p:spPr>
          <a:xfrm>
            <a:off x="1587499" y="1229139"/>
            <a:ext cx="7795039" cy="4800600"/>
          </a:xfrm>
        </p:spPr>
        <p:txBody>
          <a:bodyPr/>
          <a:lstStyle/>
          <a:p>
            <a:pPr marL="82550" indent="0"/>
            <a:r>
              <a:rPr lang="en-US" altLang="en-US" b="1" dirty="0" smtClean="0">
                <a:solidFill>
                  <a:srgbClr val="FF0000"/>
                </a:solidFill>
              </a:rPr>
              <a:t>SELECT</a:t>
            </a:r>
            <a:r>
              <a:rPr lang="en-US" altLang="en-US" b="1" dirty="0" smtClean="0"/>
              <a:t>   </a:t>
            </a:r>
            <a:r>
              <a:rPr lang="en-US" altLang="en-US" b="1" dirty="0" err="1" smtClean="0"/>
              <a:t>E.FNAME</a:t>
            </a:r>
            <a:r>
              <a:rPr lang="en-US" altLang="en-US" b="1" dirty="0"/>
              <a:t>, </a:t>
            </a:r>
            <a:r>
              <a:rPr lang="en-US" altLang="en-US" b="1" dirty="0" err="1" smtClean="0"/>
              <a:t>E.SALARY</a:t>
            </a:r>
            <a:r>
              <a:rPr lang="en-US" altLang="en-US" b="1" dirty="0" smtClean="0"/>
              <a:t>, S.GRADE </a:t>
            </a:r>
            <a:endParaRPr lang="en-US" altLang="en-US" b="1" dirty="0"/>
          </a:p>
          <a:p>
            <a:pPr marL="82550" indent="0"/>
            <a:r>
              <a:rPr lang="en-US" altLang="en-US" b="1" dirty="0">
                <a:solidFill>
                  <a:srgbClr val="FF0000"/>
                </a:solidFill>
              </a:rPr>
              <a:t>FROM</a:t>
            </a:r>
            <a:r>
              <a:rPr lang="en-US" altLang="en-US" b="1" dirty="0"/>
              <a:t>   </a:t>
            </a:r>
            <a:r>
              <a:rPr lang="en-US" altLang="en-US" b="1" dirty="0" smtClean="0"/>
              <a:t> EMPLOYEE </a:t>
            </a:r>
            <a:r>
              <a:rPr lang="en-US" altLang="en-US" b="1" dirty="0"/>
              <a:t>E, </a:t>
            </a:r>
            <a:r>
              <a:rPr lang="en-US" altLang="en-US" b="1" dirty="0" smtClean="0"/>
              <a:t>SALGRADE </a:t>
            </a:r>
            <a:r>
              <a:rPr lang="en-US" altLang="en-US" b="1" dirty="0"/>
              <a:t>S</a:t>
            </a:r>
          </a:p>
          <a:p>
            <a:pPr marL="82550" indent="0"/>
            <a:r>
              <a:rPr lang="en-US" altLang="en-US" b="1" dirty="0">
                <a:solidFill>
                  <a:srgbClr val="FF0000"/>
                </a:solidFill>
              </a:rPr>
              <a:t>WHERE</a:t>
            </a:r>
            <a:r>
              <a:rPr lang="en-US" altLang="en-US" b="1" dirty="0"/>
              <a:t> </a:t>
            </a:r>
            <a:r>
              <a:rPr lang="en-US" altLang="en-US" b="1" dirty="0" smtClean="0"/>
              <a:t> </a:t>
            </a:r>
            <a:r>
              <a:rPr lang="en-US" altLang="en-US" b="1" dirty="0" err="1" smtClean="0"/>
              <a:t>E.SALARY</a:t>
            </a:r>
            <a:r>
              <a:rPr lang="en-US" altLang="en-US" b="1" dirty="0" smtClean="0"/>
              <a:t> </a:t>
            </a:r>
            <a:r>
              <a:rPr lang="en-US" altLang="en-US" b="1" dirty="0"/>
              <a:t>BETWEEN </a:t>
            </a:r>
            <a:r>
              <a:rPr lang="en-US" altLang="en-US" b="1" dirty="0" smtClean="0"/>
              <a:t> S.LOSAL </a:t>
            </a:r>
            <a:r>
              <a:rPr lang="en-US" altLang="en-US" b="1" dirty="0"/>
              <a:t>AND S.HISAL;</a:t>
            </a:r>
          </a:p>
          <a:p>
            <a:pPr marL="82550" indent="0"/>
            <a:r>
              <a:rPr lang="en-US" altLang="en-US" dirty="0">
                <a:solidFill>
                  <a:schemeClr val="tx1"/>
                </a:solidFill>
              </a:rPr>
              <a:t>	 </a:t>
            </a:r>
          </a:p>
          <a:p>
            <a:pPr marL="82550" indent="0"/>
            <a:endParaRPr lang="en-US" altLang="en-US" dirty="0" smtClean="0">
              <a:solidFill>
                <a:schemeClr val="tx1"/>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64" y="3629439"/>
            <a:ext cx="3753043" cy="1968601"/>
          </a:xfrm>
          <a:prstGeom prst="rect">
            <a:avLst/>
          </a:prstGeom>
        </p:spPr>
      </p:pic>
      <p:sp>
        <p:nvSpPr>
          <p:cNvPr id="6" name="Rectangle 5"/>
          <p:cNvSpPr/>
          <p:nvPr/>
        </p:nvSpPr>
        <p:spPr>
          <a:xfrm>
            <a:off x="1330064" y="3135004"/>
            <a:ext cx="1627369" cy="400110"/>
          </a:xfrm>
          <a:prstGeom prst="rect">
            <a:avLst/>
          </a:prstGeom>
        </p:spPr>
        <p:txBody>
          <a:bodyPr wrap="none">
            <a:spAutoFit/>
          </a:bodyPr>
          <a:lstStyle/>
          <a:p>
            <a:r>
              <a:rPr lang="en-US" altLang="en-US" sz="2000" b="1" dirty="0" err="1">
                <a:solidFill>
                  <a:srgbClr val="FF0000"/>
                </a:solidFill>
              </a:rPr>
              <a:t>SALGRADE</a:t>
            </a:r>
            <a:endParaRPr lang="en-US" b="1" dirty="0">
              <a:solidFill>
                <a:srgbClr val="FF0000"/>
              </a:solidFill>
            </a:endParaRPr>
          </a:p>
        </p:txBody>
      </p:sp>
    </p:spTree>
    <p:extLst>
      <p:ext uri="{BB962C8B-B14F-4D97-AF65-F5344CB8AC3E}">
        <p14:creationId xmlns:p14="http://schemas.microsoft.com/office/powerpoint/2010/main" val="3421793917"/>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6268"/>
            <a:ext cx="10515600" cy="1325033"/>
          </a:xfrm>
        </p:spPr>
        <p:txBody>
          <a:bodyPr/>
          <a:lstStyle/>
          <a:p>
            <a:r>
              <a:rPr lang="en-US" altLang="en-US" dirty="0"/>
              <a:t>Non-</a:t>
            </a:r>
            <a:r>
              <a:rPr lang="en-US" altLang="en-US" dirty="0" err="1"/>
              <a:t>Equi</a:t>
            </a:r>
            <a:r>
              <a:rPr lang="en-US" altLang="en-US" dirty="0"/>
              <a:t> </a:t>
            </a:r>
            <a:r>
              <a:rPr lang="en-US" altLang="en-US" dirty="0" smtClean="0"/>
              <a:t>Join (Contd.)</a:t>
            </a:r>
            <a:endParaRPr lang="en-US" altLang="en-US" dirty="0"/>
          </a:p>
        </p:txBody>
      </p:sp>
      <p:sp>
        <p:nvSpPr>
          <p:cNvPr id="79875" name="Content Placeholder 2"/>
          <p:cNvSpPr>
            <a:spLocks noGrp="1"/>
          </p:cNvSpPr>
          <p:nvPr>
            <p:ph idx="1"/>
          </p:nvPr>
        </p:nvSpPr>
        <p:spPr>
          <a:xfrm>
            <a:off x="255655" y="1229139"/>
            <a:ext cx="7795039" cy="4800600"/>
          </a:xfrm>
        </p:spPr>
        <p:txBody>
          <a:bodyPr/>
          <a:lstStyle/>
          <a:p>
            <a:endParaRPr lang="en-US" altLang="en-US" dirty="0"/>
          </a:p>
          <a:p>
            <a:pPr marL="82550" indent="0"/>
            <a:r>
              <a:rPr lang="en-US" altLang="en-US" b="1" dirty="0"/>
              <a:t>SELECT </a:t>
            </a:r>
            <a:r>
              <a:rPr lang="en-US" altLang="en-US" b="1" dirty="0" err="1"/>
              <a:t>E.SSN</a:t>
            </a:r>
            <a:r>
              <a:rPr lang="en-US" altLang="en-US" b="1" dirty="0"/>
              <a:t>, </a:t>
            </a:r>
            <a:r>
              <a:rPr lang="en-US" altLang="en-US" b="1" dirty="0" err="1"/>
              <a:t>E.DNO</a:t>
            </a:r>
            <a:r>
              <a:rPr lang="en-US" altLang="en-US" b="1" dirty="0"/>
              <a:t>, </a:t>
            </a:r>
            <a:r>
              <a:rPr lang="en-US" altLang="en-US" b="1" dirty="0" err="1"/>
              <a:t>D.DNUMBER,D.DNAME</a:t>
            </a:r>
            <a:endParaRPr lang="en-US" altLang="en-US" b="1" dirty="0"/>
          </a:p>
          <a:p>
            <a:pPr marL="82550" indent="0"/>
            <a:r>
              <a:rPr lang="en-US" altLang="en-US" b="1" dirty="0"/>
              <a:t>FROM EMPLOYEE E, DEPARTMENT D</a:t>
            </a:r>
          </a:p>
          <a:p>
            <a:pPr marL="82550" indent="0"/>
            <a:r>
              <a:rPr lang="en-US" altLang="en-US" b="1" dirty="0"/>
              <a:t>WHERE </a:t>
            </a:r>
            <a:r>
              <a:rPr lang="en-US" altLang="en-US" b="1" dirty="0" err="1"/>
              <a:t>E.DNO</a:t>
            </a:r>
            <a:r>
              <a:rPr lang="en-US" altLang="en-US" b="1" dirty="0"/>
              <a:t>&lt;&gt;</a:t>
            </a:r>
            <a:r>
              <a:rPr lang="en-US" altLang="en-US" b="1" dirty="0" err="1"/>
              <a:t>D.DNUMBER</a:t>
            </a:r>
            <a:r>
              <a:rPr lang="en-US" altLang="en-US" b="1" dirty="0"/>
              <a:t>; 	</a:t>
            </a:r>
            <a:r>
              <a:rPr lang="en-US" altLang="en-US" dirty="0">
                <a:solidFill>
                  <a:schemeClr val="tx1"/>
                </a:solidFill>
              </a:rPr>
              <a:t> </a:t>
            </a:r>
          </a:p>
          <a:p>
            <a:pPr marL="82550" indent="0"/>
            <a:endParaRPr lang="en-US" altLang="en-US" dirty="0" smtClean="0">
              <a:solidFill>
                <a:schemeClr val="tx1"/>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303" y="1314877"/>
            <a:ext cx="5235102" cy="4330549"/>
          </a:xfrm>
          <a:prstGeom prst="rect">
            <a:avLst/>
          </a:prstGeom>
        </p:spPr>
      </p:pic>
    </p:spTree>
    <p:extLst>
      <p:ext uri="{BB962C8B-B14F-4D97-AF65-F5344CB8AC3E}">
        <p14:creationId xmlns:p14="http://schemas.microsoft.com/office/powerpoint/2010/main" val="2732405258"/>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Self Join</a:t>
            </a:r>
            <a:endParaRPr lang="en-US" dirty="0"/>
          </a:p>
        </p:txBody>
      </p:sp>
      <p:sp>
        <p:nvSpPr>
          <p:cNvPr id="80899" name="Content Placeholder 2"/>
          <p:cNvSpPr>
            <a:spLocks noGrp="1"/>
          </p:cNvSpPr>
          <p:nvPr>
            <p:ph idx="1"/>
          </p:nvPr>
        </p:nvSpPr>
        <p:spPr>
          <a:xfrm>
            <a:off x="1073426" y="1113718"/>
            <a:ext cx="9385024" cy="5134682"/>
          </a:xfrm>
        </p:spPr>
        <p:txBody>
          <a:bodyPr/>
          <a:lstStyle/>
          <a:p>
            <a:pPr marL="82550" indent="0"/>
            <a:r>
              <a:rPr lang="en-US" altLang="en-US" sz="2800" b="1" dirty="0">
                <a:solidFill>
                  <a:srgbClr val="FF0000"/>
                </a:solidFill>
              </a:rPr>
              <a:t>SELECT</a:t>
            </a:r>
            <a:r>
              <a:rPr lang="en-US" altLang="en-US" sz="2800" b="1" dirty="0"/>
              <a:t> </a:t>
            </a:r>
            <a:r>
              <a:rPr lang="en-US" altLang="en-US" sz="2800" b="1" dirty="0" smtClean="0"/>
              <a:t> E1.FNAME</a:t>
            </a:r>
            <a:r>
              <a:rPr lang="en-US" altLang="en-US" sz="2800" b="1" dirty="0"/>
              <a:t>, </a:t>
            </a:r>
            <a:r>
              <a:rPr lang="en-US" altLang="en-US" sz="2800" b="1" dirty="0" smtClean="0"/>
              <a:t>E1.SALARY </a:t>
            </a:r>
            <a:endParaRPr lang="en-US" altLang="en-US" sz="2800" b="1" dirty="0"/>
          </a:p>
          <a:p>
            <a:pPr marL="82550" indent="0"/>
            <a:r>
              <a:rPr lang="en-US" altLang="en-US" sz="2800" b="1" dirty="0">
                <a:solidFill>
                  <a:srgbClr val="FF0000"/>
                </a:solidFill>
              </a:rPr>
              <a:t>FROM</a:t>
            </a:r>
            <a:r>
              <a:rPr lang="en-US" altLang="en-US" sz="2800" b="1" dirty="0"/>
              <a:t>   </a:t>
            </a:r>
            <a:r>
              <a:rPr lang="en-US" altLang="en-US" sz="2800" b="1" dirty="0" smtClean="0"/>
              <a:t> EMPLOYEE </a:t>
            </a:r>
            <a:r>
              <a:rPr lang="en-US" altLang="en-US" sz="2800" b="1" dirty="0"/>
              <a:t>E1, </a:t>
            </a:r>
            <a:r>
              <a:rPr lang="en-US" altLang="en-US" sz="2800" b="1" dirty="0" smtClean="0"/>
              <a:t>EMPLOYEE </a:t>
            </a:r>
            <a:r>
              <a:rPr lang="en-US" altLang="en-US" sz="2800" b="1" dirty="0"/>
              <a:t>E2</a:t>
            </a:r>
          </a:p>
          <a:p>
            <a:pPr marL="82550" indent="0"/>
            <a:r>
              <a:rPr lang="en-US" altLang="en-US" sz="2800" b="1" dirty="0">
                <a:solidFill>
                  <a:srgbClr val="FF0000"/>
                </a:solidFill>
              </a:rPr>
              <a:t>WHERE</a:t>
            </a:r>
            <a:r>
              <a:rPr lang="en-US" altLang="en-US" sz="2800" b="1" dirty="0"/>
              <a:t> (</a:t>
            </a:r>
            <a:r>
              <a:rPr lang="en-US" altLang="en-US" sz="2800" b="1" dirty="0" smtClean="0"/>
              <a:t>E1.SALARY </a:t>
            </a:r>
            <a:r>
              <a:rPr lang="en-US" altLang="en-US" sz="2800" b="1" dirty="0"/>
              <a:t>&gt; </a:t>
            </a:r>
            <a:r>
              <a:rPr lang="en-US" altLang="en-US" sz="2800" b="1" dirty="0" smtClean="0"/>
              <a:t>E2.SALARY) </a:t>
            </a:r>
            <a:r>
              <a:rPr lang="en-US" altLang="en-US" sz="2800" b="1" dirty="0" smtClean="0">
                <a:solidFill>
                  <a:srgbClr val="FF0000"/>
                </a:solidFill>
              </a:rPr>
              <a:t>AND </a:t>
            </a:r>
            <a:r>
              <a:rPr lang="en-US" altLang="en-US" sz="2800" b="1" dirty="0" smtClean="0"/>
              <a:t>(E2.FNAME </a:t>
            </a:r>
            <a:r>
              <a:rPr lang="en-US" altLang="en-US" sz="2800" b="1" dirty="0"/>
              <a:t>= </a:t>
            </a:r>
            <a:r>
              <a:rPr lang="en-US" altLang="en-US" sz="2800" b="1" dirty="0" smtClean="0"/>
              <a:t>‘JAMES');</a:t>
            </a:r>
          </a:p>
        </p:txBody>
      </p:sp>
    </p:spTree>
    <p:extLst>
      <p:ext uri="{BB962C8B-B14F-4D97-AF65-F5344CB8AC3E}">
        <p14:creationId xmlns:p14="http://schemas.microsoft.com/office/powerpoint/2010/main" val="400052190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607F-55C1-426D-82AE-9142464CD444}"/>
              </a:ext>
            </a:extLst>
          </p:cNvPr>
          <p:cNvSpPr>
            <a:spLocks noGrp="1"/>
          </p:cNvSpPr>
          <p:nvPr>
            <p:ph type="title"/>
          </p:nvPr>
        </p:nvSpPr>
        <p:spPr>
          <a:xfrm>
            <a:off x="188844" y="160256"/>
            <a:ext cx="10515600" cy="697583"/>
          </a:xfrm>
        </p:spPr>
        <p:txBody>
          <a:bodyPr>
            <a:noAutofit/>
          </a:bodyPr>
          <a:lstStyle/>
          <a:p>
            <a:pPr algn="ctr"/>
            <a:r>
              <a:rPr lang="en-IN" b="1" dirty="0">
                <a:solidFill>
                  <a:srgbClr val="C00000"/>
                </a:solidFill>
              </a:rPr>
              <a:t>Characteristics of SQL</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7EA41D06-477B-445A-99A3-71907F52589E}"/>
              </a:ext>
            </a:extLst>
          </p:cNvPr>
          <p:cNvSpPr>
            <a:spLocks noGrp="1"/>
          </p:cNvSpPr>
          <p:nvPr>
            <p:ph idx="1"/>
          </p:nvPr>
        </p:nvSpPr>
        <p:spPr>
          <a:xfrm>
            <a:off x="609600" y="1112363"/>
            <a:ext cx="10972800" cy="5013803"/>
          </a:xfrm>
        </p:spPr>
        <p:txBody>
          <a:bodyPr>
            <a:normAutofit/>
          </a:bodyPr>
          <a:lstStyle/>
          <a:p>
            <a:pPr marL="342900" indent="-342900">
              <a:spcAft>
                <a:spcPts val="1200"/>
              </a:spcAft>
              <a:buFont typeface="Arial" panose="020B0604020202020204" pitchFamily="34" charset="0"/>
              <a:buChar char="•"/>
            </a:pPr>
            <a:r>
              <a:rPr lang="en-US" dirty="0"/>
              <a:t>SQL is easy to learn.</a:t>
            </a:r>
          </a:p>
          <a:p>
            <a:pPr marL="342900" indent="-342900">
              <a:spcAft>
                <a:spcPts val="1200"/>
              </a:spcAft>
              <a:buFont typeface="Arial" panose="020B0604020202020204" pitchFamily="34" charset="0"/>
              <a:buChar char="•"/>
            </a:pPr>
            <a:r>
              <a:rPr lang="en-US" dirty="0"/>
              <a:t>SQL is used to access data from relational database management systems.</a:t>
            </a:r>
          </a:p>
          <a:p>
            <a:pPr marL="342900" indent="-342900">
              <a:spcAft>
                <a:spcPts val="1200"/>
              </a:spcAft>
              <a:buFont typeface="Arial" panose="020B0604020202020204" pitchFamily="34" charset="0"/>
              <a:buChar char="•"/>
            </a:pPr>
            <a:r>
              <a:rPr lang="en-US" dirty="0"/>
              <a:t>SQL can execute queries against the database.</a:t>
            </a:r>
          </a:p>
          <a:p>
            <a:pPr marL="342900" indent="-342900">
              <a:spcAft>
                <a:spcPts val="1200"/>
              </a:spcAft>
              <a:buFont typeface="Arial" panose="020B0604020202020204" pitchFamily="34" charset="0"/>
              <a:buChar char="•"/>
            </a:pPr>
            <a:r>
              <a:rPr lang="en-US" dirty="0"/>
              <a:t>SQL is used to describe the data.</a:t>
            </a:r>
          </a:p>
          <a:p>
            <a:pPr marL="342900" indent="-342900">
              <a:spcAft>
                <a:spcPts val="1200"/>
              </a:spcAft>
              <a:buFont typeface="Arial" panose="020B0604020202020204" pitchFamily="34" charset="0"/>
              <a:buChar char="•"/>
            </a:pPr>
            <a:r>
              <a:rPr lang="en-US" dirty="0"/>
              <a:t>SQL is used to define the data in the database and manipulate it when needed.</a:t>
            </a:r>
          </a:p>
          <a:p>
            <a:pPr marL="342900" indent="-342900">
              <a:spcAft>
                <a:spcPts val="1200"/>
              </a:spcAft>
              <a:buFont typeface="Arial" panose="020B0604020202020204" pitchFamily="34" charset="0"/>
              <a:buChar char="•"/>
            </a:pPr>
            <a:r>
              <a:rPr lang="en-US" dirty="0"/>
              <a:t>SQL is used to create and drop the database and table.</a:t>
            </a:r>
          </a:p>
          <a:p>
            <a:pPr marL="342900" indent="-342900">
              <a:spcAft>
                <a:spcPts val="1200"/>
              </a:spcAft>
              <a:buFont typeface="Arial" panose="020B0604020202020204" pitchFamily="34" charset="0"/>
              <a:buChar char="•"/>
            </a:pPr>
            <a:r>
              <a:rPr lang="en-US" dirty="0"/>
              <a:t>SQL is used to create a view, stored procedure, function in a database.</a:t>
            </a:r>
          </a:p>
          <a:p>
            <a:pPr marL="342900" indent="-342900">
              <a:spcAft>
                <a:spcPts val="1200"/>
              </a:spcAft>
              <a:buFont typeface="Arial" panose="020B0604020202020204" pitchFamily="34" charset="0"/>
              <a:buChar char="•"/>
            </a:pPr>
            <a:r>
              <a:rPr lang="en-US" dirty="0"/>
              <a:t>SQL allows users to set permissions on tables, procedures, and views.</a:t>
            </a:r>
          </a:p>
        </p:txBody>
      </p:sp>
    </p:spTree>
    <p:extLst>
      <p:ext uri="{BB962C8B-B14F-4D97-AF65-F5344CB8AC3E}">
        <p14:creationId xmlns:p14="http://schemas.microsoft.com/office/powerpoint/2010/main" val="3385343441"/>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NESTED QUERIES or SUB QUERIES</a:t>
            </a:r>
          </a:p>
        </p:txBody>
      </p:sp>
      <p:sp>
        <p:nvSpPr>
          <p:cNvPr id="84995" name="Content Placeholder 2"/>
          <p:cNvSpPr>
            <a:spLocks noGrp="1"/>
          </p:cNvSpPr>
          <p:nvPr>
            <p:ph idx="1"/>
          </p:nvPr>
        </p:nvSpPr>
        <p:spPr/>
        <p:txBody>
          <a:bodyPr/>
          <a:lstStyle/>
          <a:p>
            <a:pPr marL="82550" indent="0"/>
            <a:r>
              <a:rPr lang="en-US" altLang="en-US" b="1" dirty="0"/>
              <a:t>SELECT </a:t>
            </a:r>
            <a:r>
              <a:rPr lang="en-US" altLang="en-US" b="1" dirty="0" smtClean="0"/>
              <a:t>  E1.FNAME</a:t>
            </a:r>
            <a:r>
              <a:rPr lang="en-US" altLang="en-US" b="1" dirty="0"/>
              <a:t>, </a:t>
            </a:r>
            <a:r>
              <a:rPr lang="en-US" altLang="en-US" b="1" dirty="0" smtClean="0"/>
              <a:t>E1.SALARY </a:t>
            </a:r>
            <a:endParaRPr lang="en-US" altLang="en-US" b="1" dirty="0"/>
          </a:p>
          <a:p>
            <a:pPr marL="82550" indent="0"/>
            <a:r>
              <a:rPr lang="en-US" altLang="en-US" b="1" dirty="0"/>
              <a:t>FROM   </a:t>
            </a:r>
            <a:r>
              <a:rPr lang="en-US" altLang="en-US" b="1" dirty="0" smtClean="0"/>
              <a:t> EMPLOYEE </a:t>
            </a:r>
            <a:r>
              <a:rPr lang="en-US" altLang="en-US" b="1" dirty="0"/>
              <a:t>E1</a:t>
            </a:r>
          </a:p>
          <a:p>
            <a:pPr marL="82550" indent="0"/>
            <a:r>
              <a:rPr lang="en-US" altLang="en-US" b="1" dirty="0"/>
              <a:t>WHERE </a:t>
            </a:r>
            <a:r>
              <a:rPr lang="en-US" altLang="en-US" b="1" dirty="0" smtClean="0"/>
              <a:t> E1.SALARY </a:t>
            </a:r>
            <a:r>
              <a:rPr lang="en-US" altLang="en-US" b="1" dirty="0"/>
              <a:t>&gt;  </a:t>
            </a:r>
          </a:p>
          <a:p>
            <a:pPr marL="82550" indent="0"/>
            <a:r>
              <a:rPr lang="en-US" altLang="en-US" b="1" dirty="0"/>
              <a:t> </a:t>
            </a:r>
            <a:r>
              <a:rPr lang="en-US" altLang="en-US" b="1" dirty="0" smtClean="0"/>
              <a:t>( </a:t>
            </a:r>
            <a:r>
              <a:rPr lang="en-US" altLang="en-US" b="1" dirty="0" smtClean="0">
                <a:solidFill>
                  <a:srgbClr val="FF0000"/>
                </a:solidFill>
              </a:rPr>
              <a:t>SELECT  E2.SALARY </a:t>
            </a:r>
          </a:p>
          <a:p>
            <a:pPr marL="82550" indent="0"/>
            <a:r>
              <a:rPr lang="en-US" altLang="en-US" b="1" dirty="0">
                <a:solidFill>
                  <a:srgbClr val="FF0000"/>
                </a:solidFill>
              </a:rPr>
              <a:t> </a:t>
            </a:r>
            <a:r>
              <a:rPr lang="en-US" altLang="en-US" b="1" dirty="0" smtClean="0">
                <a:solidFill>
                  <a:srgbClr val="FF0000"/>
                </a:solidFill>
              </a:rPr>
              <a:t>  FROM    EMPLOYEE </a:t>
            </a:r>
            <a:r>
              <a:rPr lang="en-US" altLang="en-US" b="1" dirty="0">
                <a:solidFill>
                  <a:srgbClr val="FF0000"/>
                </a:solidFill>
              </a:rPr>
              <a:t>E2 </a:t>
            </a:r>
            <a:endParaRPr lang="en-US" altLang="en-US" b="1" dirty="0" smtClean="0">
              <a:solidFill>
                <a:srgbClr val="FF0000"/>
              </a:solidFill>
            </a:endParaRPr>
          </a:p>
          <a:p>
            <a:pPr marL="82550" indent="0"/>
            <a:r>
              <a:rPr lang="en-US" altLang="en-US" b="1" dirty="0">
                <a:solidFill>
                  <a:srgbClr val="FF0000"/>
                </a:solidFill>
              </a:rPr>
              <a:t> </a:t>
            </a:r>
            <a:r>
              <a:rPr lang="en-US" altLang="en-US" b="1" dirty="0" smtClean="0">
                <a:solidFill>
                  <a:srgbClr val="FF0000"/>
                </a:solidFill>
              </a:rPr>
              <a:t>  WHERE E2.FNAME </a:t>
            </a:r>
            <a:r>
              <a:rPr lang="en-US" altLang="en-US" b="1" dirty="0">
                <a:solidFill>
                  <a:srgbClr val="FF0000"/>
                </a:solidFill>
              </a:rPr>
              <a:t>= </a:t>
            </a:r>
            <a:r>
              <a:rPr lang="en-US" altLang="en-US" b="1" dirty="0" smtClean="0">
                <a:solidFill>
                  <a:srgbClr val="FF0000"/>
                </a:solidFill>
              </a:rPr>
              <a:t>‘JAMES'</a:t>
            </a:r>
            <a:r>
              <a:rPr lang="en-US" altLang="en-US" b="1" dirty="0" smtClean="0"/>
              <a:t>);</a:t>
            </a:r>
            <a:endParaRPr lang="en-US" altLang="en-US" b="1" dirty="0"/>
          </a:p>
          <a:p>
            <a:pPr marL="82550" indent="0"/>
            <a:r>
              <a:rPr lang="en-US" altLang="en-US" b="1" dirty="0"/>
              <a:t>	 </a:t>
            </a:r>
            <a:endParaRPr lang="en-US" altLang="en-US" b="1" dirty="0" smtClean="0"/>
          </a:p>
        </p:txBody>
      </p:sp>
      <p:grpSp>
        <p:nvGrpSpPr>
          <p:cNvPr id="84998" name="Group 1"/>
          <p:cNvGrpSpPr>
            <a:grpSpLocks/>
          </p:cNvGrpSpPr>
          <p:nvPr/>
        </p:nvGrpSpPr>
        <p:grpSpPr bwMode="auto">
          <a:xfrm>
            <a:off x="5552862" y="1851237"/>
            <a:ext cx="4719638" cy="2590800"/>
            <a:chOff x="5082" y="3386"/>
            <a:chExt cx="5940" cy="2160"/>
          </a:xfrm>
        </p:grpSpPr>
        <p:sp>
          <p:nvSpPr>
            <p:cNvPr id="84999" name="Rectangle 2"/>
            <p:cNvSpPr>
              <a:spLocks noChangeArrowheads="1"/>
            </p:cNvSpPr>
            <p:nvPr/>
          </p:nvSpPr>
          <p:spPr bwMode="auto">
            <a:xfrm>
              <a:off x="5082" y="3386"/>
              <a:ext cx="5940" cy="2160"/>
            </a:xfrm>
            <a:prstGeom prst="rect">
              <a:avLst/>
            </a:prstGeom>
            <a:solidFill>
              <a:srgbClr val="D8D8D8"/>
            </a:solidFill>
            <a:ln w="12700" algn="ctr">
              <a:solidFill>
                <a:srgbClr val="000000"/>
              </a:solidFill>
              <a:miter lim="800000"/>
              <a:headEnd/>
              <a:tailEnd type="none" w="sm"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Antique Olive" pitchFamily="34" charset="0"/>
                </a:rPr>
                <a:t>Outer Query</a:t>
              </a:r>
            </a:p>
            <a:p>
              <a:pPr algn="just"/>
              <a:endParaRPr lang="en-US" altLang="en-US" dirty="0">
                <a:latin typeface="Antique Olive" pitchFamily="34" charset="0"/>
              </a:endParaRPr>
            </a:p>
            <a:p>
              <a:pPr>
                <a:spcBef>
                  <a:spcPts val="100"/>
                </a:spcBef>
                <a:spcAft>
                  <a:spcPts val="100"/>
                </a:spcAft>
              </a:pPr>
              <a:r>
                <a:rPr lang="en-US" altLang="en-US" dirty="0">
                  <a:latin typeface="Antique Olive" pitchFamily="34" charset="0"/>
                </a:rPr>
                <a:t>Which Employees draw Salary greater than Scott?</a:t>
              </a:r>
            </a:p>
          </p:txBody>
        </p:sp>
        <p:sp>
          <p:nvSpPr>
            <p:cNvPr id="85000" name="Arc 3"/>
            <p:cNvSpPr>
              <a:spLocks/>
            </p:cNvSpPr>
            <p:nvPr/>
          </p:nvSpPr>
          <p:spPr bwMode="auto">
            <a:xfrm rot="17841438">
              <a:off x="9215" y="3922"/>
              <a:ext cx="839" cy="1248"/>
            </a:xfrm>
            <a:custGeom>
              <a:avLst/>
              <a:gdLst>
                <a:gd name="T0" fmla="*/ 0 w 30258"/>
                <a:gd name="T1" fmla="*/ 0 h 21600"/>
                <a:gd name="T2" fmla="*/ 0 w 30258"/>
                <a:gd name="T3" fmla="*/ 0 h 21600"/>
                <a:gd name="T4" fmla="*/ 0 w 30258"/>
                <a:gd name="T5" fmla="*/ 0 h 21600"/>
                <a:gd name="T6" fmla="*/ 0 60000 65536"/>
                <a:gd name="T7" fmla="*/ 0 60000 65536"/>
                <a:gd name="T8" fmla="*/ 0 60000 65536"/>
                <a:gd name="T9" fmla="*/ 0 w 30258"/>
                <a:gd name="T10" fmla="*/ 0 h 21600"/>
                <a:gd name="T11" fmla="*/ 30258 w 30258"/>
                <a:gd name="T12" fmla="*/ 21600 h 21600"/>
              </a:gdLst>
              <a:ahLst/>
              <a:cxnLst>
                <a:cxn ang="T6">
                  <a:pos x="T0" y="T1"/>
                </a:cxn>
                <a:cxn ang="T7">
                  <a:pos x="T2" y="T3"/>
                </a:cxn>
                <a:cxn ang="T8">
                  <a:pos x="T4" y="T5"/>
                </a:cxn>
              </a:cxnLst>
              <a:rect l="T9" t="T10" r="T11" b="T12"/>
              <a:pathLst>
                <a:path w="30258" h="21600" fill="none" extrusionOk="0">
                  <a:moveTo>
                    <a:pt x="30257" y="10554"/>
                  </a:moveTo>
                  <a:cubicBezTo>
                    <a:pt x="26437" y="17375"/>
                    <a:pt x="19229" y="21599"/>
                    <a:pt x="11412" y="21600"/>
                  </a:cubicBezTo>
                  <a:cubicBezTo>
                    <a:pt x="7378" y="21600"/>
                    <a:pt x="3424" y="20470"/>
                    <a:pt x="-1" y="18339"/>
                  </a:cubicBezTo>
                </a:path>
                <a:path w="30258" h="21600" stroke="0" extrusionOk="0">
                  <a:moveTo>
                    <a:pt x="30257" y="10554"/>
                  </a:moveTo>
                  <a:cubicBezTo>
                    <a:pt x="26437" y="17375"/>
                    <a:pt x="19229" y="21599"/>
                    <a:pt x="11412" y="21600"/>
                  </a:cubicBezTo>
                  <a:cubicBezTo>
                    <a:pt x="7378" y="21600"/>
                    <a:pt x="3424" y="20470"/>
                    <a:pt x="-1" y="18339"/>
                  </a:cubicBezTo>
                  <a:lnTo>
                    <a:pt x="11412" y="0"/>
                  </a:lnTo>
                  <a:lnTo>
                    <a:pt x="30257" y="10554"/>
                  </a:lnTo>
                  <a:close/>
                </a:path>
              </a:pathLst>
            </a:custGeom>
            <a:solidFill>
              <a:srgbClr val="D8D8D8"/>
            </a:solidFill>
            <a:ln w="19050" cap="rnd">
              <a:solidFill>
                <a:srgbClr val="000000"/>
              </a:solidFill>
              <a:round/>
              <a:headEnd type="stealth" w="med" len="lg"/>
              <a:tailEnd type="none" w="sm" len="sm"/>
            </a:ln>
          </p:spPr>
          <p:txBody>
            <a:bodyPr wrap="none" anchor="ctr"/>
            <a:lstStyle/>
            <a:p>
              <a:endParaRPr lang="en-US"/>
            </a:p>
          </p:txBody>
        </p:sp>
        <p:sp>
          <p:nvSpPr>
            <p:cNvPr id="85001" name="Rectangle 4"/>
            <p:cNvSpPr>
              <a:spLocks noChangeArrowheads="1"/>
            </p:cNvSpPr>
            <p:nvPr/>
          </p:nvSpPr>
          <p:spPr bwMode="auto">
            <a:xfrm>
              <a:off x="7860" y="4450"/>
              <a:ext cx="2557" cy="845"/>
            </a:xfrm>
            <a:prstGeom prst="rect">
              <a:avLst/>
            </a:prstGeom>
            <a:solidFill>
              <a:srgbClr val="FFFF00"/>
            </a:solidFill>
            <a:ln w="6350" algn="ctr">
              <a:solidFill>
                <a:srgbClr val="000000"/>
              </a:solidFill>
              <a:miter lim="800000"/>
              <a:headEnd/>
              <a:tailEnd type="none" w="sm" len="med"/>
            </a:ln>
          </p:spPr>
          <p:txBody>
            <a:bodyPr tIns="468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Antique Olive" pitchFamily="34" charset="0"/>
                </a:rPr>
                <a:t>Inner Query</a:t>
              </a:r>
            </a:p>
            <a:p>
              <a:pPr>
                <a:spcBef>
                  <a:spcPts val="100"/>
                </a:spcBef>
                <a:spcAft>
                  <a:spcPts val="100"/>
                </a:spcAft>
              </a:pPr>
              <a:r>
                <a:rPr lang="en-US" altLang="en-US" dirty="0">
                  <a:latin typeface="Antique Olive" pitchFamily="34" charset="0"/>
                </a:rPr>
                <a:t>What is </a:t>
              </a:r>
              <a:r>
                <a:rPr lang="en-US" altLang="en-US" dirty="0" smtClean="0">
                  <a:latin typeface="Antique Olive" pitchFamily="34" charset="0"/>
                </a:rPr>
                <a:t>James’s </a:t>
              </a:r>
              <a:r>
                <a:rPr lang="en-US" altLang="en-US" dirty="0">
                  <a:latin typeface="Antique Olive" pitchFamily="34" charset="0"/>
                </a:rPr>
                <a:t>Salary?</a:t>
              </a:r>
            </a:p>
          </p:txBody>
        </p:sp>
      </p:grpSp>
    </p:spTree>
    <p:extLst>
      <p:ext uri="{BB962C8B-B14F-4D97-AF65-F5344CB8AC3E}">
        <p14:creationId xmlns:p14="http://schemas.microsoft.com/office/powerpoint/2010/main" val="26766598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draws highest Salary?</a:t>
            </a:r>
            <a:endParaRPr lang="en-US" dirty="0"/>
          </a:p>
        </p:txBody>
      </p:sp>
      <p:sp>
        <p:nvSpPr>
          <p:cNvPr id="3" name="Content Placeholder 2"/>
          <p:cNvSpPr>
            <a:spLocks noGrp="1"/>
          </p:cNvSpPr>
          <p:nvPr>
            <p:ph idx="1"/>
          </p:nvPr>
        </p:nvSpPr>
        <p:spPr>
          <a:xfrm>
            <a:off x="1302025" y="1252334"/>
            <a:ext cx="10041835" cy="4525963"/>
          </a:xfrm>
        </p:spPr>
        <p:txBody>
          <a:bodyPr/>
          <a:lstStyle/>
          <a:p>
            <a:pPr marL="82550" indent="0"/>
            <a:r>
              <a:rPr lang="en-US" sz="2800" b="1" dirty="0"/>
              <a:t> </a:t>
            </a:r>
            <a:r>
              <a:rPr lang="en-US" sz="2800" b="1" dirty="0">
                <a:solidFill>
                  <a:srgbClr val="FF0000"/>
                </a:solidFill>
              </a:rPr>
              <a:t>SELECT</a:t>
            </a:r>
            <a:r>
              <a:rPr lang="en-US" sz="2800" b="1" dirty="0"/>
              <a:t>   </a:t>
            </a:r>
            <a:r>
              <a:rPr lang="en-US" sz="2800" b="1" dirty="0" err="1"/>
              <a:t>FNAME</a:t>
            </a:r>
            <a:r>
              <a:rPr lang="en-US" sz="2800" b="1" dirty="0"/>
              <a:t>, </a:t>
            </a:r>
            <a:r>
              <a:rPr lang="en-US" sz="2800" b="1" dirty="0" smtClean="0"/>
              <a:t>MAX(SALARY) </a:t>
            </a:r>
            <a:endParaRPr lang="en-US" sz="2800" b="1" dirty="0"/>
          </a:p>
          <a:p>
            <a:pPr marL="82550" indent="0"/>
            <a:r>
              <a:rPr lang="en-US" sz="2800" b="1" dirty="0"/>
              <a:t> </a:t>
            </a:r>
            <a:r>
              <a:rPr lang="en-US" sz="2800" b="1" dirty="0">
                <a:solidFill>
                  <a:srgbClr val="FF0000"/>
                </a:solidFill>
              </a:rPr>
              <a:t>FROM</a:t>
            </a:r>
            <a:r>
              <a:rPr lang="en-US" sz="2800" b="1" dirty="0"/>
              <a:t>     EMPLOYEE</a:t>
            </a:r>
            <a:endParaRPr lang="en-US" sz="2800" b="1" dirty="0" smtClean="0"/>
          </a:p>
          <a:p>
            <a:pPr marL="82550" indent="0"/>
            <a:endParaRPr lang="en-US" sz="2800" b="1" dirty="0">
              <a:solidFill>
                <a:srgbClr val="FF0000"/>
              </a:solidFill>
            </a:endParaRPr>
          </a:p>
          <a:p>
            <a:pPr marL="82550" indent="0"/>
            <a:r>
              <a:rPr lang="en-US" sz="2800" b="1" dirty="0" smtClean="0">
                <a:solidFill>
                  <a:srgbClr val="FF0000"/>
                </a:solidFill>
              </a:rPr>
              <a:t>SELECT</a:t>
            </a:r>
            <a:r>
              <a:rPr lang="en-US" sz="2800" b="1" dirty="0" smtClean="0"/>
              <a:t>   </a:t>
            </a:r>
            <a:r>
              <a:rPr lang="en-US" sz="2800" b="1" dirty="0" err="1"/>
              <a:t>F</a:t>
            </a:r>
            <a:r>
              <a:rPr lang="en-US" sz="2800" b="1" dirty="0" err="1" smtClean="0"/>
              <a:t>NAME</a:t>
            </a:r>
            <a:r>
              <a:rPr lang="en-US" sz="2800" b="1" dirty="0"/>
              <a:t>, </a:t>
            </a:r>
            <a:r>
              <a:rPr lang="en-US" sz="2800" b="1" dirty="0" smtClean="0"/>
              <a:t>SALARY </a:t>
            </a:r>
          </a:p>
          <a:p>
            <a:pPr marL="82550" indent="0"/>
            <a:r>
              <a:rPr lang="en-US" sz="2800" b="1" dirty="0"/>
              <a:t> </a:t>
            </a:r>
            <a:r>
              <a:rPr lang="en-US" sz="2800" b="1" dirty="0" smtClean="0">
                <a:solidFill>
                  <a:srgbClr val="FF0000"/>
                </a:solidFill>
              </a:rPr>
              <a:t>FROM</a:t>
            </a:r>
            <a:r>
              <a:rPr lang="en-US" sz="2800" b="1" dirty="0" smtClean="0"/>
              <a:t>     EMPLOYEE</a:t>
            </a:r>
            <a:endParaRPr lang="en-US" sz="2800" b="1" dirty="0"/>
          </a:p>
          <a:p>
            <a:pPr marL="82550" indent="0"/>
            <a:r>
              <a:rPr lang="en-US" sz="2800" b="1" dirty="0"/>
              <a:t> </a:t>
            </a:r>
            <a:r>
              <a:rPr lang="en-US" sz="2800" b="1" dirty="0" smtClean="0">
                <a:solidFill>
                  <a:srgbClr val="FF0000"/>
                </a:solidFill>
              </a:rPr>
              <a:t>WHERE</a:t>
            </a:r>
            <a:r>
              <a:rPr lang="en-US" sz="2800" b="1" dirty="0" smtClean="0"/>
              <a:t>  SALARY </a:t>
            </a:r>
            <a:r>
              <a:rPr lang="en-US" sz="2800" b="1" dirty="0"/>
              <a:t>= </a:t>
            </a:r>
            <a:endParaRPr lang="en-US" sz="2800" b="1" dirty="0" smtClean="0"/>
          </a:p>
          <a:p>
            <a:pPr marL="82550" indent="0"/>
            <a:r>
              <a:rPr lang="en-US" sz="2800" b="1" dirty="0"/>
              <a:t> </a:t>
            </a:r>
            <a:r>
              <a:rPr lang="en-US" sz="2800" b="1" dirty="0" smtClean="0"/>
              <a:t>      (</a:t>
            </a:r>
            <a:r>
              <a:rPr lang="en-US" sz="2800" b="1" dirty="0">
                <a:solidFill>
                  <a:srgbClr val="FF0000"/>
                </a:solidFill>
              </a:rPr>
              <a:t>SELECT</a:t>
            </a:r>
            <a:r>
              <a:rPr lang="en-US" sz="2800" b="1" dirty="0"/>
              <a:t> </a:t>
            </a:r>
            <a:r>
              <a:rPr lang="en-US" sz="2800" b="1" dirty="0" smtClean="0">
                <a:solidFill>
                  <a:srgbClr val="FF0000"/>
                </a:solidFill>
              </a:rPr>
              <a:t>MAX(SALARY)</a:t>
            </a:r>
            <a:r>
              <a:rPr lang="en-US" sz="2800" b="1" dirty="0" smtClean="0"/>
              <a:t> </a:t>
            </a:r>
          </a:p>
          <a:p>
            <a:pPr marL="82550" indent="0"/>
            <a:r>
              <a:rPr lang="en-US" sz="2800" b="1" dirty="0">
                <a:solidFill>
                  <a:srgbClr val="FF0000"/>
                </a:solidFill>
              </a:rPr>
              <a:t> </a:t>
            </a:r>
            <a:r>
              <a:rPr lang="en-US" sz="2800" b="1" dirty="0" smtClean="0">
                <a:solidFill>
                  <a:srgbClr val="FF0000"/>
                </a:solidFill>
              </a:rPr>
              <a:t>       FROM</a:t>
            </a:r>
            <a:r>
              <a:rPr lang="en-US" sz="2800" b="1" dirty="0" smtClean="0"/>
              <a:t>   EMPLOYEE);</a:t>
            </a:r>
            <a:endParaRPr lang="en-US" sz="2800" b="1" dirty="0"/>
          </a:p>
        </p:txBody>
      </p:sp>
      <p:grpSp>
        <p:nvGrpSpPr>
          <p:cNvPr id="7" name="Group 6"/>
          <p:cNvGrpSpPr/>
          <p:nvPr/>
        </p:nvGrpSpPr>
        <p:grpSpPr>
          <a:xfrm>
            <a:off x="6442209" y="1148035"/>
            <a:ext cx="2649756" cy="1196016"/>
            <a:chOff x="6422330" y="1416392"/>
            <a:chExt cx="2649756" cy="1196016"/>
          </a:xfrm>
        </p:grpSpPr>
        <p:sp>
          <p:nvSpPr>
            <p:cNvPr id="5" name="Oval Callout 4"/>
            <p:cNvSpPr/>
            <p:nvPr/>
          </p:nvSpPr>
          <p:spPr bwMode="auto">
            <a:xfrm rot="4469291">
              <a:off x="7149200" y="689522"/>
              <a:ext cx="1196016" cy="2649756"/>
            </a:xfrm>
            <a:prstGeom prst="wedgeEllipseCallout">
              <a:avLst/>
            </a:prstGeom>
            <a:noFill/>
            <a:ln w="28575">
              <a:solidFill>
                <a:srgbClr val="FFB310"/>
              </a:solidFill>
              <a:round/>
              <a:headEnd/>
              <a:tailEnd/>
            </a:ln>
            <a:effectLst/>
          </p:spPr>
          <p:txBody>
            <a:bodyPr wrap="none" rtlCol="0" anchor="ctr"/>
            <a:lstStyle/>
            <a:p>
              <a:pPr algn="ctr"/>
              <a:endParaRPr lang="en-US" sz="2000" b="1" dirty="0">
                <a:solidFill>
                  <a:srgbClr val="FF0000"/>
                </a:solidFill>
              </a:endParaRPr>
            </a:p>
          </p:txBody>
        </p:sp>
        <p:sp>
          <p:nvSpPr>
            <p:cNvPr id="6" name="TextBox 5"/>
            <p:cNvSpPr txBox="1"/>
            <p:nvPr/>
          </p:nvSpPr>
          <p:spPr>
            <a:xfrm>
              <a:off x="6933370" y="1808704"/>
              <a:ext cx="1789044" cy="646331"/>
            </a:xfrm>
            <a:prstGeom prst="rect">
              <a:avLst/>
            </a:prstGeom>
            <a:noFill/>
          </p:spPr>
          <p:txBody>
            <a:bodyPr wrap="square" rtlCol="0">
              <a:spAutoFit/>
            </a:bodyPr>
            <a:lstStyle/>
            <a:p>
              <a:r>
                <a:rPr lang="en-US" b="1" dirty="0">
                  <a:solidFill>
                    <a:srgbClr val="7030A0"/>
                  </a:solidFill>
                </a:rPr>
                <a:t>This is </a:t>
              </a:r>
              <a:r>
                <a:rPr lang="en-US" b="1" dirty="0" smtClean="0">
                  <a:solidFill>
                    <a:srgbClr val="7030A0"/>
                  </a:solidFill>
                </a:rPr>
                <a:t>wrong!</a:t>
              </a:r>
              <a:endParaRPr lang="en-US" b="1" dirty="0">
                <a:solidFill>
                  <a:srgbClr val="7030A0"/>
                </a:solidFill>
              </a:endParaRPr>
            </a:p>
            <a:p>
              <a:endParaRPr lang="en-US" dirty="0">
                <a:solidFill>
                  <a:srgbClr val="7030A0"/>
                </a:solidFill>
              </a:endParaRPr>
            </a:p>
          </p:txBody>
        </p:sp>
      </p:grpSp>
    </p:spTree>
    <p:extLst>
      <p:ext uri="{BB962C8B-B14F-4D97-AF65-F5344CB8AC3E}">
        <p14:creationId xmlns:p14="http://schemas.microsoft.com/office/powerpoint/2010/main" val="42040510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Multiple-Row </a:t>
            </a:r>
            <a:r>
              <a:rPr lang="en-US" dirty="0" err="1" smtClean="0"/>
              <a:t>Subquery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6308269"/>
              </p:ext>
            </p:extLst>
          </p:nvPr>
        </p:nvGraphicFramePr>
        <p:xfrm>
          <a:off x="1785730" y="1089991"/>
          <a:ext cx="8203096" cy="1696706"/>
        </p:xfrm>
        <a:graphic>
          <a:graphicData uri="http://schemas.openxmlformats.org/drawingml/2006/table">
            <a:tbl>
              <a:tblPr/>
              <a:tblGrid>
                <a:gridCol w="1749347">
                  <a:extLst>
                    <a:ext uri="{9D8B030D-6E8A-4147-A177-3AD203B41FA5}">
                      <a16:colId xmlns:a16="http://schemas.microsoft.com/office/drawing/2014/main" val="20000"/>
                    </a:ext>
                  </a:extLst>
                </a:gridCol>
                <a:gridCol w="6453749">
                  <a:extLst>
                    <a:ext uri="{9D8B030D-6E8A-4147-A177-3AD203B41FA5}">
                      <a16:colId xmlns:a16="http://schemas.microsoft.com/office/drawing/2014/main" val="20001"/>
                    </a:ext>
                  </a:extLst>
                </a:gridCol>
              </a:tblGrid>
              <a:tr h="283758">
                <a:tc>
                  <a:txBody>
                    <a:bodyPr/>
                    <a:lstStyle/>
                    <a:p>
                      <a:pPr marL="0" marR="0">
                        <a:spcBef>
                          <a:spcPts val="100"/>
                        </a:spcBef>
                        <a:spcAft>
                          <a:spcPts val="100"/>
                        </a:spcAft>
                      </a:pPr>
                      <a:r>
                        <a:rPr lang="en-US" sz="1800" b="1" dirty="0">
                          <a:latin typeface="Helvetica"/>
                          <a:ea typeface="Times New Roman"/>
                          <a:cs typeface="Times New Roman"/>
                        </a:rPr>
                        <a:t>Operator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a:spcBef>
                          <a:spcPts val="100"/>
                        </a:spcBef>
                        <a:spcAft>
                          <a:spcPts val="100"/>
                        </a:spcAft>
                      </a:pPr>
                      <a:r>
                        <a:rPr lang="en-US" sz="1800" b="1" dirty="0">
                          <a:latin typeface="Helvetica"/>
                          <a:ea typeface="Times New Roman"/>
                          <a:cs typeface="Times New Roman"/>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402042">
                <a:tc>
                  <a:txBody>
                    <a:bodyPr/>
                    <a:lstStyle/>
                    <a:p>
                      <a:pPr marL="0" marR="0" algn="ctr">
                        <a:spcBef>
                          <a:spcPts val="100"/>
                        </a:spcBef>
                        <a:spcAft>
                          <a:spcPts val="100"/>
                        </a:spcAft>
                      </a:pPr>
                      <a:r>
                        <a:rPr lang="en-US" sz="1800" b="1" dirty="0">
                          <a:solidFill>
                            <a:srgbClr val="0000CC"/>
                          </a:solidFill>
                          <a:latin typeface="Arial Narrow"/>
                          <a:ea typeface="Times New Roman"/>
                          <a:cs typeface="Times New Roman"/>
                        </a:rPr>
                        <a:t>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800" dirty="0">
                          <a:latin typeface="Palatino Linotype"/>
                          <a:ea typeface="Times New Roman"/>
                          <a:cs typeface="Times New Roman"/>
                        </a:rPr>
                        <a:t>Equal to </a:t>
                      </a:r>
                      <a:r>
                        <a:rPr lang="en-US" sz="1800" b="1" dirty="0">
                          <a:latin typeface="Palatino Linotype"/>
                          <a:ea typeface="Times New Roman"/>
                          <a:cs typeface="Times New Roman"/>
                        </a:rPr>
                        <a:t>any</a:t>
                      </a:r>
                      <a:r>
                        <a:rPr lang="en-US" sz="1800" dirty="0">
                          <a:latin typeface="Palatino Linotype"/>
                          <a:ea typeface="Times New Roman"/>
                          <a:cs typeface="Times New Roman"/>
                        </a:rPr>
                        <a:t> member in the list.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marL="0" marR="0" algn="ctr">
                        <a:spcBef>
                          <a:spcPts val="100"/>
                        </a:spcBef>
                        <a:spcAft>
                          <a:spcPts val="100"/>
                        </a:spcAft>
                      </a:pPr>
                      <a:r>
                        <a:rPr lang="en-US" sz="1800" b="1" dirty="0">
                          <a:solidFill>
                            <a:srgbClr val="0000CC"/>
                          </a:solidFill>
                          <a:latin typeface="Arial Narrow"/>
                          <a:ea typeface="Times New Roman"/>
                          <a:cs typeface="Times New Roman"/>
                        </a:rPr>
                        <a:t>ANY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800" dirty="0">
                          <a:latin typeface="Palatino Linotype"/>
                          <a:ea typeface="Times New Roman"/>
                          <a:cs typeface="Times New Roman"/>
                        </a:rPr>
                        <a:t>Compare value to </a:t>
                      </a:r>
                      <a:r>
                        <a:rPr lang="en-US" sz="1800" b="1" dirty="0">
                          <a:latin typeface="Palatino Linotype"/>
                          <a:ea typeface="Times New Roman"/>
                          <a:cs typeface="Times New Roman"/>
                        </a:rPr>
                        <a:t>each</a:t>
                      </a:r>
                      <a:r>
                        <a:rPr lang="en-US" sz="1800" dirty="0">
                          <a:latin typeface="Palatino Linotype"/>
                          <a:ea typeface="Times New Roman"/>
                          <a:cs typeface="Times New Roman"/>
                        </a:rPr>
                        <a:t> value returned by the subquery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3706">
                <a:tc>
                  <a:txBody>
                    <a:bodyPr/>
                    <a:lstStyle/>
                    <a:p>
                      <a:pPr marL="0" marR="0" algn="ctr">
                        <a:spcBef>
                          <a:spcPts val="100"/>
                        </a:spcBef>
                        <a:spcAft>
                          <a:spcPts val="100"/>
                        </a:spcAft>
                      </a:pPr>
                      <a:r>
                        <a:rPr lang="en-US" sz="1800" b="1" dirty="0">
                          <a:solidFill>
                            <a:srgbClr val="0000CC"/>
                          </a:solidFill>
                          <a:latin typeface="Arial Narrow"/>
                          <a:ea typeface="Times New Roman"/>
                          <a:cs typeface="Times New Roman"/>
                        </a:rPr>
                        <a:t>ALL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800" dirty="0">
                          <a:latin typeface="Palatino Linotype"/>
                          <a:ea typeface="Times New Roman"/>
                          <a:cs typeface="Times New Roman"/>
                        </a:rPr>
                        <a:t>Compare value to </a:t>
                      </a:r>
                      <a:r>
                        <a:rPr lang="en-US" sz="1800" b="1" dirty="0">
                          <a:latin typeface="Palatino Linotype"/>
                          <a:ea typeface="Times New Roman"/>
                          <a:cs typeface="Times New Roman"/>
                        </a:rPr>
                        <a:t>all </a:t>
                      </a:r>
                      <a:r>
                        <a:rPr lang="en-US" sz="1800" dirty="0">
                          <a:latin typeface="Palatino Linotype"/>
                          <a:ea typeface="Times New Roman"/>
                          <a:cs typeface="Times New Roman"/>
                        </a:rPr>
                        <a:t>the</a:t>
                      </a:r>
                      <a:r>
                        <a:rPr lang="en-US" sz="1800" b="1" dirty="0">
                          <a:latin typeface="Palatino Linotype"/>
                          <a:ea typeface="Times New Roman"/>
                          <a:cs typeface="Times New Roman"/>
                        </a:rPr>
                        <a:t> </a:t>
                      </a:r>
                      <a:r>
                        <a:rPr lang="en-US" sz="1800" dirty="0">
                          <a:latin typeface="Palatino Linotype"/>
                          <a:ea typeface="Times New Roman"/>
                          <a:cs typeface="Times New Roman"/>
                        </a:rPr>
                        <a:t>values returned by the </a:t>
                      </a:r>
                      <a:r>
                        <a:rPr lang="en-US" sz="1800" dirty="0" err="1">
                          <a:latin typeface="Palatino Linotype"/>
                          <a:ea typeface="Times New Roman"/>
                          <a:cs typeface="Times New Roman"/>
                        </a:rPr>
                        <a:t>subquery</a:t>
                      </a:r>
                      <a:endParaRPr lang="en-US" sz="1800" dirty="0">
                        <a:latin typeface="Palatino Linotype"/>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96755044"/>
              </p:ext>
            </p:extLst>
          </p:nvPr>
        </p:nvGraphicFramePr>
        <p:xfrm>
          <a:off x="1785730" y="2918791"/>
          <a:ext cx="8203096" cy="3479821"/>
        </p:xfrm>
        <a:graphic>
          <a:graphicData uri="http://schemas.openxmlformats.org/drawingml/2006/table">
            <a:tbl>
              <a:tblPr/>
              <a:tblGrid>
                <a:gridCol w="1099384">
                  <a:extLst>
                    <a:ext uri="{9D8B030D-6E8A-4147-A177-3AD203B41FA5}">
                      <a16:colId xmlns:a16="http://schemas.microsoft.com/office/drawing/2014/main" val="20000"/>
                    </a:ext>
                  </a:extLst>
                </a:gridCol>
                <a:gridCol w="2687661">
                  <a:extLst>
                    <a:ext uri="{9D8B030D-6E8A-4147-A177-3AD203B41FA5}">
                      <a16:colId xmlns:a16="http://schemas.microsoft.com/office/drawing/2014/main" val="20001"/>
                    </a:ext>
                  </a:extLst>
                </a:gridCol>
                <a:gridCol w="4416051">
                  <a:extLst>
                    <a:ext uri="{9D8B030D-6E8A-4147-A177-3AD203B41FA5}">
                      <a16:colId xmlns:a16="http://schemas.microsoft.com/office/drawing/2014/main" val="20002"/>
                    </a:ext>
                  </a:extLst>
                </a:gridCol>
              </a:tblGrid>
              <a:tr h="243798">
                <a:tc>
                  <a:txBody>
                    <a:bodyPr/>
                    <a:lstStyle/>
                    <a:p>
                      <a:pPr marL="0" marR="0">
                        <a:spcBef>
                          <a:spcPts val="100"/>
                        </a:spcBef>
                        <a:spcAft>
                          <a:spcPts val="100"/>
                        </a:spcAft>
                      </a:pPr>
                      <a:r>
                        <a:rPr lang="en-US" sz="1600" b="1" dirty="0">
                          <a:latin typeface="Helvetica"/>
                          <a:ea typeface="Times New Roman"/>
                          <a:cs typeface="Times New Roman"/>
                        </a:rPr>
                        <a:t>Operator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a:spcBef>
                          <a:spcPts val="100"/>
                        </a:spcBef>
                        <a:spcAft>
                          <a:spcPts val="100"/>
                        </a:spcAft>
                      </a:pPr>
                      <a:r>
                        <a:rPr lang="en-US" sz="1600" b="1" dirty="0">
                          <a:latin typeface="Helvetica"/>
                          <a:ea typeface="Times New Roman"/>
                          <a:cs typeface="Times New Roman"/>
                        </a:rPr>
                        <a:t>Meaning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a:spcBef>
                          <a:spcPts val="100"/>
                        </a:spcBef>
                        <a:spcAft>
                          <a:spcPts val="100"/>
                        </a:spcAft>
                      </a:pPr>
                      <a:r>
                        <a:rPr lang="en-US" sz="1600" b="1" dirty="0">
                          <a:latin typeface="Helvetica"/>
                          <a:ea typeface="Times New Roman"/>
                          <a:cs typeface="Times New Roman"/>
                        </a:rPr>
                        <a:t>Example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655329">
                <a:tc>
                  <a:txBody>
                    <a:bodyPr/>
                    <a:lstStyle/>
                    <a:p>
                      <a:pPr marL="0" marR="0" algn="ctr">
                        <a:spcBef>
                          <a:spcPts val="100"/>
                        </a:spcBef>
                        <a:spcAft>
                          <a:spcPts val="100"/>
                        </a:spcAft>
                      </a:pPr>
                      <a:r>
                        <a:rPr lang="en-US" sz="1600" b="1" dirty="0">
                          <a:solidFill>
                            <a:srgbClr val="0000CC"/>
                          </a:solidFill>
                          <a:latin typeface="Arial Narrow"/>
                          <a:ea typeface="Times New Roman"/>
                          <a:cs typeface="Times New Roman"/>
                        </a:rPr>
                        <a:t>&lt; ANY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dirty="0">
                          <a:latin typeface="Palatino Linotype"/>
                          <a:ea typeface="Times New Roman"/>
                          <a:cs typeface="Times New Roman"/>
                        </a:rPr>
                        <a:t>Less than the </a:t>
                      </a:r>
                      <a:r>
                        <a:rPr lang="en-US" sz="1600" dirty="0" smtClean="0">
                          <a:latin typeface="Palatino Linotype"/>
                          <a:ea typeface="Times New Roman"/>
                          <a:cs typeface="Times New Roman"/>
                        </a:rPr>
                        <a:t>Maximum</a:t>
                      </a:r>
                      <a:endParaRPr lang="en-US" sz="1600" dirty="0">
                        <a:latin typeface="Palatino Linotype"/>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b="1" dirty="0">
                          <a:latin typeface="Palatino Linotype"/>
                          <a:ea typeface="Times New Roman"/>
                          <a:cs typeface="Times New Roman"/>
                        </a:rPr>
                        <a:t>e &lt; </a:t>
                      </a:r>
                      <a:r>
                        <a:rPr lang="en-US" sz="1600" b="1" dirty="0">
                          <a:latin typeface="Arial Narrow"/>
                          <a:ea typeface="Times New Roman"/>
                          <a:cs typeface="Times New Roman"/>
                        </a:rPr>
                        <a:t>ANY</a:t>
                      </a:r>
                      <a:r>
                        <a:rPr lang="en-US" sz="1600" b="1" dirty="0">
                          <a:latin typeface="Palatino Linotype"/>
                          <a:ea typeface="Times New Roman"/>
                          <a:cs typeface="Times New Roman"/>
                        </a:rPr>
                        <a:t> (5,3,8)</a:t>
                      </a:r>
                      <a:r>
                        <a:rPr lang="en-US" sz="1600" dirty="0">
                          <a:latin typeface="Palatino Linotype"/>
                          <a:ea typeface="Times New Roman"/>
                          <a:cs typeface="Times New Roman"/>
                        </a:rPr>
                        <a:t>: e is less than any single item in the list (5,3,8). Even 7 qualifies, </a:t>
                      </a:r>
                      <a:r>
                        <a:rPr lang="en-US" sz="1600" dirty="0" smtClean="0">
                          <a:latin typeface="Palatino Linotype"/>
                          <a:ea typeface="Times New Roman"/>
                          <a:cs typeface="Times New Roman"/>
                        </a:rPr>
                        <a:t>     because </a:t>
                      </a:r>
                      <a:r>
                        <a:rPr lang="en-US" sz="1600" dirty="0">
                          <a:latin typeface="Palatino Linotype"/>
                          <a:ea typeface="Times New Roman"/>
                          <a:cs typeface="Times New Roman"/>
                        </a:rPr>
                        <a:t>7 &lt; 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5329">
                <a:tc>
                  <a:txBody>
                    <a:bodyPr/>
                    <a:lstStyle/>
                    <a:p>
                      <a:pPr marL="0" marR="0" algn="ctr">
                        <a:spcBef>
                          <a:spcPts val="100"/>
                        </a:spcBef>
                        <a:spcAft>
                          <a:spcPts val="100"/>
                        </a:spcAft>
                      </a:pPr>
                      <a:r>
                        <a:rPr lang="en-US" sz="1600" b="1" dirty="0">
                          <a:solidFill>
                            <a:srgbClr val="0000CC"/>
                          </a:solidFill>
                          <a:latin typeface="Arial Narrow"/>
                          <a:ea typeface="Times New Roman"/>
                          <a:cs typeface="Times New Roman"/>
                        </a:rPr>
                        <a:t>&gt; ANY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dirty="0">
                          <a:latin typeface="Palatino Linotype"/>
                          <a:ea typeface="Times New Roman"/>
                          <a:cs typeface="Times New Roman"/>
                        </a:rPr>
                        <a:t>More than the minimum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b="1" dirty="0">
                          <a:latin typeface="Palatino Linotype"/>
                          <a:ea typeface="Times New Roman"/>
                          <a:cs typeface="Times New Roman"/>
                        </a:rPr>
                        <a:t>e &gt; </a:t>
                      </a:r>
                      <a:r>
                        <a:rPr lang="en-US" sz="1600" b="1" dirty="0">
                          <a:latin typeface="Arial Narrow"/>
                          <a:ea typeface="Times New Roman"/>
                          <a:cs typeface="Times New Roman"/>
                        </a:rPr>
                        <a:t>ANY</a:t>
                      </a:r>
                      <a:r>
                        <a:rPr lang="en-US" sz="1600" b="1" dirty="0">
                          <a:latin typeface="Palatino Linotype"/>
                          <a:ea typeface="Times New Roman"/>
                          <a:cs typeface="Times New Roman"/>
                        </a:rPr>
                        <a:t> (5,3,8)</a:t>
                      </a:r>
                      <a:r>
                        <a:rPr lang="en-US" sz="1600" dirty="0">
                          <a:latin typeface="Palatino Linotype"/>
                          <a:ea typeface="Times New Roman"/>
                          <a:cs typeface="Times New Roman"/>
                        </a:rPr>
                        <a:t>: e is less than any single item in the list (5,3,8). Even 4 qualifies, </a:t>
                      </a:r>
                      <a:r>
                        <a:rPr lang="en-US" sz="1600" dirty="0" smtClean="0">
                          <a:latin typeface="Palatino Linotype"/>
                          <a:ea typeface="Times New Roman"/>
                          <a:cs typeface="Times New Roman"/>
                        </a:rPr>
                        <a:t>    because </a:t>
                      </a:r>
                      <a:r>
                        <a:rPr lang="en-US" sz="1600" dirty="0">
                          <a:latin typeface="Palatino Linotype"/>
                          <a:ea typeface="Times New Roman"/>
                          <a:cs typeface="Times New Roman"/>
                        </a:rPr>
                        <a:t>4 &gt; 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6886">
                <a:tc>
                  <a:txBody>
                    <a:bodyPr/>
                    <a:lstStyle/>
                    <a:p>
                      <a:pPr marL="0" marR="0" algn="ctr">
                        <a:spcBef>
                          <a:spcPts val="100"/>
                        </a:spcBef>
                        <a:spcAft>
                          <a:spcPts val="100"/>
                        </a:spcAft>
                      </a:pPr>
                      <a:r>
                        <a:rPr lang="en-US" sz="1600" b="1" dirty="0">
                          <a:solidFill>
                            <a:srgbClr val="0000CC"/>
                          </a:solidFill>
                          <a:latin typeface="Arial Narrow"/>
                          <a:ea typeface="Times New Roman"/>
                          <a:cs typeface="Times New Roman"/>
                        </a:rPr>
                        <a:t>= ANY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a:latin typeface="Palatino Linotype"/>
                          <a:ea typeface="Times New Roman"/>
                          <a:cs typeface="Times New Roman"/>
                        </a:rPr>
                        <a:t>Same as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b="1" dirty="0">
                          <a:latin typeface="Palatino Linotype"/>
                          <a:ea typeface="Times New Roman"/>
                          <a:cs typeface="Times New Roman"/>
                        </a:rPr>
                        <a:t>e = </a:t>
                      </a:r>
                      <a:r>
                        <a:rPr lang="en-US" sz="1600" b="1" dirty="0">
                          <a:latin typeface="Arial Narrow"/>
                          <a:ea typeface="Times New Roman"/>
                          <a:cs typeface="Times New Roman"/>
                        </a:rPr>
                        <a:t>ANY</a:t>
                      </a:r>
                      <a:r>
                        <a:rPr lang="en-US" sz="1600" b="1" dirty="0">
                          <a:latin typeface="Palatino Linotype"/>
                          <a:ea typeface="Times New Roman"/>
                          <a:cs typeface="Times New Roman"/>
                        </a:rPr>
                        <a:t>(5,3,8)</a:t>
                      </a:r>
                      <a:r>
                        <a:rPr lang="en-US" sz="1600" dirty="0">
                          <a:latin typeface="Palatino Linotype"/>
                          <a:ea typeface="Times New Roman"/>
                          <a:cs typeface="Times New Roman"/>
                        </a:rPr>
                        <a:t>. All values in the list qualify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6886">
                <a:tc>
                  <a:txBody>
                    <a:bodyPr/>
                    <a:lstStyle/>
                    <a:p>
                      <a:pPr marL="0" marR="0" algn="ctr">
                        <a:spcBef>
                          <a:spcPts val="100"/>
                        </a:spcBef>
                        <a:spcAft>
                          <a:spcPts val="100"/>
                        </a:spcAft>
                      </a:pPr>
                      <a:r>
                        <a:rPr lang="en-US" sz="1600" b="1" dirty="0">
                          <a:solidFill>
                            <a:srgbClr val="0000CC"/>
                          </a:solidFill>
                          <a:latin typeface="Arial Narrow"/>
                          <a:ea typeface="Times New Roman"/>
                          <a:cs typeface="Times New Roman"/>
                        </a:rPr>
                        <a:t>&lt; ALL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a:latin typeface="Palatino Linotype"/>
                          <a:ea typeface="Times New Roman"/>
                          <a:cs typeface="Times New Roman"/>
                        </a:rPr>
                        <a:t>Less than the maximum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b="1" dirty="0">
                          <a:latin typeface="Palatino Linotype"/>
                          <a:ea typeface="Times New Roman"/>
                          <a:cs typeface="Times New Roman"/>
                        </a:rPr>
                        <a:t>e &lt; </a:t>
                      </a:r>
                      <a:r>
                        <a:rPr lang="en-US" sz="1600" b="1" dirty="0">
                          <a:latin typeface="Arial Narrow"/>
                          <a:ea typeface="Times New Roman"/>
                          <a:cs typeface="Times New Roman"/>
                        </a:rPr>
                        <a:t>ALL</a:t>
                      </a:r>
                      <a:r>
                        <a:rPr lang="en-US" sz="1600" b="1" dirty="0">
                          <a:latin typeface="Palatino Linotype"/>
                          <a:ea typeface="Times New Roman"/>
                          <a:cs typeface="Times New Roman"/>
                        </a:rPr>
                        <a:t> (5,3,8)</a:t>
                      </a:r>
                      <a:r>
                        <a:rPr lang="en-US" sz="1600" dirty="0">
                          <a:latin typeface="Palatino Linotype"/>
                          <a:ea typeface="Times New Roman"/>
                          <a:cs typeface="Times New Roman"/>
                        </a:rPr>
                        <a:t>: Anything below 3 qualifies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6886">
                <a:tc>
                  <a:txBody>
                    <a:bodyPr/>
                    <a:lstStyle/>
                    <a:p>
                      <a:pPr marL="0" marR="0" algn="ctr">
                        <a:spcBef>
                          <a:spcPts val="100"/>
                        </a:spcBef>
                        <a:spcAft>
                          <a:spcPts val="100"/>
                        </a:spcAft>
                      </a:pPr>
                      <a:r>
                        <a:rPr lang="en-US" sz="1600" b="1" dirty="0">
                          <a:solidFill>
                            <a:srgbClr val="0000CC"/>
                          </a:solidFill>
                          <a:latin typeface="Arial Narrow"/>
                          <a:ea typeface="Times New Roman"/>
                          <a:cs typeface="Times New Roman"/>
                        </a:rPr>
                        <a:t>&gt; ALL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a:latin typeface="Palatino Linotype"/>
                          <a:ea typeface="Times New Roman"/>
                          <a:cs typeface="Times New Roman"/>
                        </a:rPr>
                        <a:t>More than the minimum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b="1" dirty="0">
                          <a:latin typeface="Palatino Linotype"/>
                          <a:ea typeface="Times New Roman"/>
                          <a:cs typeface="Times New Roman"/>
                        </a:rPr>
                        <a:t>e &gt; </a:t>
                      </a:r>
                      <a:r>
                        <a:rPr lang="en-US" sz="1600" b="1" dirty="0">
                          <a:latin typeface="Arial Narrow"/>
                          <a:ea typeface="Times New Roman"/>
                          <a:cs typeface="Times New Roman"/>
                        </a:rPr>
                        <a:t>ALL</a:t>
                      </a:r>
                      <a:r>
                        <a:rPr lang="en-US" sz="1600" b="1" dirty="0">
                          <a:latin typeface="Palatino Linotype"/>
                          <a:ea typeface="Times New Roman"/>
                          <a:cs typeface="Times New Roman"/>
                        </a:rPr>
                        <a:t> (5,3,8)</a:t>
                      </a:r>
                      <a:r>
                        <a:rPr lang="en-US" sz="1600" dirty="0">
                          <a:latin typeface="Palatino Linotype"/>
                          <a:ea typeface="Times New Roman"/>
                          <a:cs typeface="Times New Roman"/>
                        </a:rPr>
                        <a:t>: Anything greater than 8 qualifies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6886">
                <a:tc>
                  <a:txBody>
                    <a:bodyPr/>
                    <a:lstStyle/>
                    <a:p>
                      <a:pPr marL="0" marR="0" algn="ctr">
                        <a:spcBef>
                          <a:spcPts val="100"/>
                        </a:spcBef>
                        <a:spcAft>
                          <a:spcPts val="100"/>
                        </a:spcAft>
                      </a:pPr>
                      <a:r>
                        <a:rPr lang="en-US" sz="1600" b="1" dirty="0">
                          <a:solidFill>
                            <a:srgbClr val="0000CC"/>
                          </a:solidFill>
                          <a:latin typeface="Arial Narrow"/>
                          <a:ea typeface="Times New Roman"/>
                          <a:cs typeface="Times New Roman"/>
                        </a:rPr>
                        <a:t>!= ALL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a:latin typeface="Palatino Linotype"/>
                          <a:ea typeface="Times New Roman"/>
                          <a:cs typeface="Times New Roman"/>
                        </a:rPr>
                        <a:t>Not equal to anything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00"/>
                        </a:spcBef>
                        <a:spcAft>
                          <a:spcPts val="100"/>
                        </a:spcAft>
                      </a:pPr>
                      <a:r>
                        <a:rPr lang="en-US" sz="1600" b="1" dirty="0">
                          <a:latin typeface="Palatino Linotype"/>
                          <a:ea typeface="Times New Roman"/>
                          <a:cs typeface="Times New Roman"/>
                        </a:rPr>
                        <a:t>e != (5,3,8)</a:t>
                      </a:r>
                      <a:r>
                        <a:rPr lang="en-US" sz="1600" dirty="0">
                          <a:latin typeface="Palatino Linotype"/>
                          <a:ea typeface="Times New Roman"/>
                          <a:cs typeface="Times New Roman"/>
                        </a:rPr>
                        <a:t>: Anything other than 5,3, and 8 qualifies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83790987"/>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3"/>
            <a:ext cx="10515600" cy="966366"/>
          </a:xfrm>
        </p:spPr>
        <p:txBody>
          <a:bodyPr/>
          <a:lstStyle/>
          <a:p>
            <a:r>
              <a:rPr lang="en-US" dirty="0" smtClean="0"/>
              <a:t>Which Department has lowest payroll?</a:t>
            </a:r>
            <a:endParaRPr lang="en-US" dirty="0"/>
          </a:p>
        </p:txBody>
      </p:sp>
      <p:sp>
        <p:nvSpPr>
          <p:cNvPr id="3" name="Content Placeholder 2"/>
          <p:cNvSpPr>
            <a:spLocks noGrp="1"/>
          </p:cNvSpPr>
          <p:nvPr>
            <p:ph idx="1"/>
          </p:nvPr>
        </p:nvSpPr>
        <p:spPr>
          <a:xfrm>
            <a:off x="1302025" y="1252334"/>
            <a:ext cx="10041835" cy="4525963"/>
          </a:xfrm>
        </p:spPr>
        <p:txBody>
          <a:bodyPr/>
          <a:lstStyle/>
          <a:p>
            <a:pPr marL="82550" indent="0"/>
            <a:r>
              <a:rPr lang="en-US" sz="2800" b="1" dirty="0" smtClean="0"/>
              <a:t>SELECT </a:t>
            </a:r>
            <a:r>
              <a:rPr lang="en-US" sz="2800" b="1" dirty="0" err="1" smtClean="0"/>
              <a:t>DNO</a:t>
            </a:r>
            <a:endParaRPr lang="en-US" sz="2800" b="1" dirty="0" smtClean="0"/>
          </a:p>
          <a:p>
            <a:pPr marL="82550" indent="0"/>
            <a:r>
              <a:rPr lang="en-US" sz="2800" b="1" dirty="0" smtClean="0"/>
              <a:t>FROM EMPLOYEE</a:t>
            </a:r>
          </a:p>
          <a:p>
            <a:pPr marL="82550" indent="0"/>
            <a:r>
              <a:rPr lang="en-US" sz="2800" b="1" dirty="0" smtClean="0"/>
              <a:t>GROUP BY </a:t>
            </a:r>
            <a:r>
              <a:rPr lang="en-US" sz="2800" b="1" dirty="0" err="1" smtClean="0"/>
              <a:t>DNO</a:t>
            </a:r>
            <a:endParaRPr lang="en-US" sz="2800" b="1" dirty="0" smtClean="0"/>
          </a:p>
          <a:p>
            <a:pPr marL="82550" indent="0"/>
            <a:r>
              <a:rPr lang="en-US" sz="2800" b="1" dirty="0" smtClean="0"/>
              <a:t>HAVING SUM(SALARY)</a:t>
            </a:r>
          </a:p>
          <a:p>
            <a:pPr marL="82550" indent="0"/>
            <a:r>
              <a:rPr lang="en-US" sz="2800" b="1" dirty="0" smtClean="0"/>
              <a:t>&lt;= ALL (</a:t>
            </a:r>
          </a:p>
          <a:p>
            <a:pPr marL="844531" lvl="1" indent="0">
              <a:buNone/>
            </a:pPr>
            <a:r>
              <a:rPr lang="en-US" sz="2800" b="1" dirty="0" smtClean="0"/>
              <a:t>SELECT SUM(SALARY)</a:t>
            </a:r>
          </a:p>
          <a:p>
            <a:pPr marL="844531" lvl="1" indent="0">
              <a:buNone/>
            </a:pPr>
            <a:r>
              <a:rPr lang="en-US" sz="2800" b="1" dirty="0" smtClean="0"/>
              <a:t>FROM EMPLOYEE</a:t>
            </a:r>
          </a:p>
          <a:p>
            <a:pPr marL="844531" lvl="1" indent="0">
              <a:buNone/>
            </a:pPr>
            <a:r>
              <a:rPr lang="en-US" sz="2800" b="1" dirty="0" smtClean="0"/>
              <a:t>GROUP BY </a:t>
            </a:r>
            <a:r>
              <a:rPr lang="en-US" sz="2800" b="1" dirty="0" err="1" smtClean="0"/>
              <a:t>DNO</a:t>
            </a:r>
            <a:endParaRPr lang="en-US" sz="2800" b="1" dirty="0" smtClean="0"/>
          </a:p>
          <a:p>
            <a:pPr marL="82550" indent="0"/>
            <a:r>
              <a:rPr lang="en-US" sz="2800" b="1" dirty="0" smtClean="0"/>
              <a:t>);</a:t>
            </a:r>
            <a:endParaRPr lang="en-US" sz="2800" b="1" dirty="0"/>
          </a:p>
        </p:txBody>
      </p:sp>
      <p:sp>
        <p:nvSpPr>
          <p:cNvPr id="4" name="Rectangle 3"/>
          <p:cNvSpPr/>
          <p:nvPr/>
        </p:nvSpPr>
        <p:spPr>
          <a:xfrm>
            <a:off x="6530006" y="3833336"/>
            <a:ext cx="4184375" cy="1631216"/>
          </a:xfrm>
          <a:prstGeom prst="rect">
            <a:avLst/>
          </a:prstGeom>
        </p:spPr>
        <p:txBody>
          <a:bodyPr wrap="square">
            <a:spAutoFit/>
          </a:bodyPr>
          <a:lstStyle/>
          <a:p>
            <a:r>
              <a:rPr lang="en-US" sz="2000" b="1" dirty="0">
                <a:solidFill>
                  <a:srgbClr val="FF0000"/>
                </a:solidFill>
              </a:rPr>
              <a:t> </a:t>
            </a:r>
            <a:r>
              <a:rPr lang="en-US" sz="2000" b="1" dirty="0" err="1">
                <a:solidFill>
                  <a:srgbClr val="FF0000"/>
                </a:solidFill>
              </a:rPr>
              <a:t>DNO</a:t>
            </a:r>
            <a:r>
              <a:rPr lang="en-US" sz="2000" b="1" dirty="0">
                <a:solidFill>
                  <a:srgbClr val="FF0000"/>
                </a:solidFill>
              </a:rPr>
              <a:t> </a:t>
            </a:r>
            <a:r>
              <a:rPr lang="en-US" sz="2000" b="1" dirty="0" smtClean="0">
                <a:solidFill>
                  <a:srgbClr val="FF0000"/>
                </a:solidFill>
              </a:rPr>
              <a:t>	    SUM(SALARY</a:t>
            </a:r>
            <a:r>
              <a:rPr lang="en-US" sz="2000" b="1" dirty="0">
                <a:solidFill>
                  <a:srgbClr val="FF0000"/>
                </a:solidFill>
              </a:rPr>
              <a:t>)</a:t>
            </a:r>
          </a:p>
          <a:p>
            <a:r>
              <a:rPr lang="en-US" sz="2000" b="1" dirty="0">
                <a:solidFill>
                  <a:srgbClr val="FF0000"/>
                </a:solidFill>
              </a:rPr>
              <a:t>---------- </a:t>
            </a:r>
            <a:r>
              <a:rPr lang="en-US" sz="2000" b="1" dirty="0" smtClean="0">
                <a:solidFill>
                  <a:srgbClr val="FF0000"/>
                </a:solidFill>
              </a:rPr>
              <a:t>------------------------</a:t>
            </a:r>
            <a:endParaRPr lang="en-US" sz="2000" b="1" dirty="0">
              <a:solidFill>
                <a:srgbClr val="FF0000"/>
              </a:solidFill>
            </a:endParaRPr>
          </a:p>
          <a:p>
            <a:r>
              <a:rPr lang="en-US" sz="2000" b="1" dirty="0">
                <a:solidFill>
                  <a:srgbClr val="FF0000"/>
                </a:solidFill>
              </a:rPr>
              <a:t>         1       55000</a:t>
            </a:r>
          </a:p>
          <a:p>
            <a:r>
              <a:rPr lang="en-US" sz="2000" b="1" dirty="0">
                <a:solidFill>
                  <a:srgbClr val="FF0000"/>
                </a:solidFill>
              </a:rPr>
              <a:t>         5      133000</a:t>
            </a:r>
          </a:p>
          <a:p>
            <a:r>
              <a:rPr lang="en-US" sz="2000" b="1" dirty="0">
                <a:solidFill>
                  <a:srgbClr val="FF0000"/>
                </a:solidFill>
              </a:rPr>
              <a:t>         4       93000</a:t>
            </a:r>
          </a:p>
        </p:txBody>
      </p:sp>
      <p:sp>
        <p:nvSpPr>
          <p:cNvPr id="5" name="Striped Right Arrow 4"/>
          <p:cNvSpPr/>
          <p:nvPr/>
        </p:nvSpPr>
        <p:spPr bwMode="auto">
          <a:xfrm>
            <a:off x="5357191" y="4572000"/>
            <a:ext cx="1093305" cy="487017"/>
          </a:xfrm>
          <a:prstGeom prst="stripedRightArrow">
            <a:avLst/>
          </a:prstGeom>
          <a:solidFill>
            <a:schemeClr val="accent2"/>
          </a:solidFill>
          <a:ln w="28575">
            <a:solidFill>
              <a:srgbClr val="FFB310"/>
            </a:solidFill>
            <a:round/>
            <a:headEnd/>
            <a:tailEnd/>
          </a:ln>
          <a:effectLst/>
        </p:spPr>
        <p:txBody>
          <a:bodyPr wrap="none" rtlCol="0" anchor="ctr"/>
          <a:lstStyle/>
          <a:p>
            <a:pPr algn="ctr"/>
            <a:endParaRPr lang="en-US"/>
          </a:p>
        </p:txBody>
      </p:sp>
    </p:spTree>
    <p:extLst>
      <p:ext uri="{BB962C8B-B14F-4D97-AF65-F5344CB8AC3E}">
        <p14:creationId xmlns:p14="http://schemas.microsoft.com/office/powerpoint/2010/main" val="29899322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1000"/>
                                        <p:tgtEl>
                                          <p:spTgt spid="3">
                                            <p:txEl>
                                              <p:pRg st="0" end="0"/>
                                            </p:txEl>
                                          </p:spTgt>
                                        </p:tgtEl>
                                      </p:cBhvr>
                                    </p:animEffect>
                                    <p:anim calcmode="lin" valueType="num">
                                      <p:cBhvr>
                                        <p:cTn id="3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1000"/>
                                        <p:tgtEl>
                                          <p:spTgt spid="3">
                                            <p:txEl>
                                              <p:pRg st="1" end="1"/>
                                            </p:txEl>
                                          </p:spTgt>
                                        </p:tgtEl>
                                      </p:cBhvr>
                                    </p:animEffect>
                                    <p:anim calcmode="lin" valueType="num">
                                      <p:cBhvr>
                                        <p:cTn id="4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1000"/>
                                        <p:tgtEl>
                                          <p:spTgt spid="3">
                                            <p:txEl>
                                              <p:pRg st="2" end="2"/>
                                            </p:txEl>
                                          </p:spTgt>
                                        </p:tgtEl>
                                      </p:cBhvr>
                                    </p:animEffect>
                                    <p:anim calcmode="lin" valueType="num">
                                      <p:cBhvr>
                                        <p:cTn id="4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1000"/>
                                        <p:tgtEl>
                                          <p:spTgt spid="3">
                                            <p:txEl>
                                              <p:pRg st="3" end="3"/>
                                            </p:txEl>
                                          </p:spTgt>
                                        </p:tgtEl>
                                      </p:cBhvr>
                                    </p:animEffect>
                                    <p:anim calcmode="lin" valueType="num">
                                      <p:cBhvr>
                                        <p:cTn id="5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1000"/>
                                        <p:tgtEl>
                                          <p:spTgt spid="3">
                                            <p:txEl>
                                              <p:pRg st="4" end="4"/>
                                            </p:txEl>
                                          </p:spTgt>
                                        </p:tgtEl>
                                      </p:cBhvr>
                                    </p:animEffect>
                                    <p:anim calcmode="lin" valueType="num">
                                      <p:cBhvr>
                                        <p:cTn id="5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VTU </a:t>
            </a:r>
            <a:r>
              <a:rPr lang="en-US" dirty="0" err="1" smtClean="0"/>
              <a:t>QP</a:t>
            </a:r>
            <a:r>
              <a:rPr lang="en-US" dirty="0" smtClean="0"/>
              <a:t> - FEB 2021</a:t>
            </a:r>
            <a:endParaRPr lang="en-US" dirty="0"/>
          </a:p>
        </p:txBody>
      </p:sp>
      <p:sp>
        <p:nvSpPr>
          <p:cNvPr id="3" name="Content Placeholder 2"/>
          <p:cNvSpPr>
            <a:spLocks noGrp="1"/>
          </p:cNvSpPr>
          <p:nvPr>
            <p:ph idx="1"/>
          </p:nvPr>
        </p:nvSpPr>
        <p:spPr>
          <a:xfrm>
            <a:off x="1003851" y="3458817"/>
            <a:ext cx="10041835" cy="3094732"/>
          </a:xfrm>
        </p:spPr>
        <p:txBody>
          <a:bodyPr/>
          <a:lstStyle/>
          <a:p>
            <a:pPr marL="82550" indent="0"/>
            <a:r>
              <a:rPr lang="en-US" sz="2800" b="1" dirty="0" smtClean="0"/>
              <a:t> </a:t>
            </a:r>
            <a:endParaRPr lang="en-US" sz="2800" b="1" dirty="0"/>
          </a:p>
        </p:txBody>
      </p:sp>
      <p:pic>
        <p:nvPicPr>
          <p:cNvPr id="13" name="Picture 12" descr="Screen Clipping"/>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02027" y="1100947"/>
            <a:ext cx="10730745" cy="4514662"/>
          </a:xfrm>
          <a:prstGeom prst="rect">
            <a:avLst/>
          </a:prstGeom>
        </p:spPr>
      </p:pic>
    </p:spTree>
    <p:extLst>
      <p:ext uri="{BB962C8B-B14F-4D97-AF65-F5344CB8AC3E}">
        <p14:creationId xmlns:p14="http://schemas.microsoft.com/office/powerpoint/2010/main" val="861361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a:xfrm>
            <a:off x="1083365" y="3498574"/>
            <a:ext cx="10041835" cy="2554356"/>
          </a:xfrm>
        </p:spPr>
        <p:txBody>
          <a:bodyPr/>
          <a:lstStyle/>
          <a:p>
            <a:pPr marL="82550" indent="0"/>
            <a:r>
              <a:rPr lang="en-US" sz="2800" b="1" dirty="0"/>
              <a:t> </a:t>
            </a:r>
            <a:r>
              <a:rPr lang="en-US" sz="2800" b="1" dirty="0">
                <a:solidFill>
                  <a:srgbClr val="FF0000"/>
                </a:solidFill>
              </a:rPr>
              <a:t>SELECT</a:t>
            </a:r>
            <a:r>
              <a:rPr lang="en-US" sz="2800" b="1" dirty="0"/>
              <a:t> </a:t>
            </a:r>
            <a:r>
              <a:rPr lang="en-US" sz="2800" b="1" dirty="0" smtClean="0"/>
              <a:t>  	</a:t>
            </a:r>
            <a:r>
              <a:rPr lang="en-US" sz="2800" b="1" dirty="0" err="1" smtClean="0"/>
              <a:t>E.employee_name</a:t>
            </a:r>
            <a:r>
              <a:rPr lang="en-US" sz="2800" b="1" dirty="0" smtClean="0"/>
              <a:t>, </a:t>
            </a:r>
            <a:r>
              <a:rPr lang="en-US" sz="2800" b="1" dirty="0" err="1" smtClean="0"/>
              <a:t>E.street</a:t>
            </a:r>
            <a:r>
              <a:rPr lang="en-US" sz="2800" b="1" dirty="0" smtClean="0"/>
              <a:t>, </a:t>
            </a:r>
            <a:r>
              <a:rPr lang="en-US" sz="2800" b="1" dirty="0" err="1" smtClean="0"/>
              <a:t>E.city</a:t>
            </a:r>
            <a:r>
              <a:rPr lang="en-US" sz="2800" b="1" dirty="0" smtClean="0"/>
              <a:t> </a:t>
            </a:r>
          </a:p>
          <a:p>
            <a:pPr marL="82550" indent="0"/>
            <a:r>
              <a:rPr lang="en-US" sz="2800" b="1" dirty="0"/>
              <a:t> </a:t>
            </a:r>
            <a:r>
              <a:rPr lang="en-US" sz="2800" b="1" dirty="0" smtClean="0">
                <a:solidFill>
                  <a:srgbClr val="FF0000"/>
                </a:solidFill>
              </a:rPr>
              <a:t>FROM</a:t>
            </a:r>
            <a:r>
              <a:rPr lang="en-US" sz="2800" b="1" dirty="0" smtClean="0"/>
              <a:t>     	Employee E, Works W</a:t>
            </a:r>
            <a:endParaRPr lang="en-US" sz="2800" b="1" dirty="0"/>
          </a:p>
          <a:p>
            <a:pPr marL="82550" indent="0"/>
            <a:r>
              <a:rPr lang="en-US" sz="2800" b="1" dirty="0"/>
              <a:t> </a:t>
            </a:r>
            <a:r>
              <a:rPr lang="en-US" sz="2800" b="1" dirty="0" smtClean="0">
                <a:solidFill>
                  <a:srgbClr val="FF0000"/>
                </a:solidFill>
              </a:rPr>
              <a:t>WHERE</a:t>
            </a:r>
            <a:r>
              <a:rPr lang="en-US" sz="2800" b="1" dirty="0" smtClean="0"/>
              <a:t>  	</a:t>
            </a:r>
            <a:r>
              <a:rPr lang="en-US" sz="2800" b="1" dirty="0" err="1" smtClean="0"/>
              <a:t>E.employee_name</a:t>
            </a:r>
            <a:r>
              <a:rPr lang="en-US" sz="2800" b="1" dirty="0" smtClean="0"/>
              <a:t> </a:t>
            </a:r>
            <a:r>
              <a:rPr lang="en-US" sz="2800" b="1" dirty="0"/>
              <a:t>= </a:t>
            </a:r>
            <a:r>
              <a:rPr lang="en-US" sz="2800" b="1" dirty="0" err="1" smtClean="0"/>
              <a:t>W.employee_name</a:t>
            </a:r>
            <a:r>
              <a:rPr lang="en-US" sz="2800" b="1" dirty="0" smtClean="0"/>
              <a:t> AND</a:t>
            </a:r>
          </a:p>
          <a:p>
            <a:pPr marL="82550" indent="0"/>
            <a:r>
              <a:rPr lang="en-US" sz="2800" b="1" dirty="0"/>
              <a:t>	</a:t>
            </a:r>
            <a:r>
              <a:rPr lang="en-US" sz="2800" b="1" dirty="0" smtClean="0"/>
              <a:t>	</a:t>
            </a:r>
            <a:r>
              <a:rPr lang="en-US" sz="2800" b="1" dirty="0" err="1" smtClean="0"/>
              <a:t>E.salary</a:t>
            </a:r>
            <a:r>
              <a:rPr lang="en-US" sz="2800" b="1" dirty="0" smtClean="0"/>
              <a:t> &gt; 10000 AND </a:t>
            </a:r>
          </a:p>
          <a:p>
            <a:pPr marL="82550" indent="0"/>
            <a:r>
              <a:rPr lang="en-US" sz="2800" b="1" dirty="0"/>
              <a:t>	</a:t>
            </a:r>
            <a:r>
              <a:rPr lang="en-US" sz="2800" b="1" dirty="0" smtClean="0"/>
              <a:t>	</a:t>
            </a:r>
            <a:r>
              <a:rPr lang="en-US" sz="2800" b="1" dirty="0" err="1" smtClean="0"/>
              <a:t>W.company_name</a:t>
            </a:r>
            <a:r>
              <a:rPr lang="en-US" sz="2800" b="1" dirty="0" smtClean="0"/>
              <a:t> = ‘First Bank Corporation’;</a:t>
            </a:r>
            <a:endParaRPr lang="en-US" sz="2800" b="1" dirty="0"/>
          </a:p>
        </p:txBody>
      </p:sp>
      <p:pic>
        <p:nvPicPr>
          <p:cNvPr id="4" name="Picture 3" descr="Screen Clipping"/>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b="49974"/>
          <a:stretch/>
        </p:blipFill>
        <p:spPr>
          <a:xfrm>
            <a:off x="502027" y="1100947"/>
            <a:ext cx="10730745" cy="2258479"/>
          </a:xfrm>
          <a:prstGeom prst="rect">
            <a:avLst/>
          </a:prstGeom>
        </p:spPr>
      </p:pic>
    </p:spTree>
    <p:extLst>
      <p:ext uri="{BB962C8B-B14F-4D97-AF65-F5344CB8AC3E}">
        <p14:creationId xmlns:p14="http://schemas.microsoft.com/office/powerpoint/2010/main" val="32857365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3"/>
            <a:ext cx="10515600" cy="837158"/>
          </a:xfrm>
        </p:spPr>
        <p:txBody>
          <a:bodyPr/>
          <a:lstStyle/>
          <a:p>
            <a:r>
              <a:rPr lang="en-US" dirty="0" smtClean="0"/>
              <a:t>QUERY 2</a:t>
            </a:r>
            <a:endParaRPr lang="en-US" dirty="0"/>
          </a:p>
        </p:txBody>
      </p:sp>
      <p:sp>
        <p:nvSpPr>
          <p:cNvPr id="3" name="Content Placeholder 2"/>
          <p:cNvSpPr>
            <a:spLocks noGrp="1"/>
          </p:cNvSpPr>
          <p:nvPr>
            <p:ph idx="1"/>
          </p:nvPr>
        </p:nvSpPr>
        <p:spPr>
          <a:xfrm>
            <a:off x="1212573" y="3935899"/>
            <a:ext cx="10041835" cy="2236301"/>
          </a:xfrm>
        </p:spPr>
        <p:txBody>
          <a:bodyPr/>
          <a:lstStyle/>
          <a:p>
            <a:pPr marL="82550" indent="0"/>
            <a:r>
              <a:rPr lang="en-US" sz="2800" b="1" dirty="0" smtClean="0">
                <a:solidFill>
                  <a:srgbClr val="FF0000"/>
                </a:solidFill>
              </a:rPr>
              <a:t>SELECT</a:t>
            </a:r>
            <a:r>
              <a:rPr lang="en-US" sz="2800" b="1" dirty="0" smtClean="0"/>
              <a:t>   </a:t>
            </a:r>
            <a:r>
              <a:rPr lang="en-US" sz="2800" b="1" dirty="0"/>
              <a:t>	</a:t>
            </a:r>
            <a:r>
              <a:rPr lang="en-US" sz="2800" b="1" dirty="0" err="1"/>
              <a:t>E.employee_name</a:t>
            </a:r>
            <a:r>
              <a:rPr lang="en-US" sz="2800" b="1" dirty="0"/>
              <a:t>, </a:t>
            </a:r>
            <a:r>
              <a:rPr lang="en-US" sz="2800" b="1" dirty="0" err="1"/>
              <a:t>E.street</a:t>
            </a:r>
            <a:r>
              <a:rPr lang="en-US" sz="2800" b="1" dirty="0"/>
              <a:t>, </a:t>
            </a:r>
            <a:r>
              <a:rPr lang="en-US" sz="2800" b="1" dirty="0" err="1"/>
              <a:t>E.city</a:t>
            </a:r>
            <a:r>
              <a:rPr lang="en-US" sz="2800" b="1" dirty="0"/>
              <a:t> </a:t>
            </a:r>
          </a:p>
          <a:p>
            <a:pPr marL="82550" indent="0"/>
            <a:r>
              <a:rPr lang="en-US" sz="2800" b="1" dirty="0" smtClean="0">
                <a:solidFill>
                  <a:srgbClr val="FF0000"/>
                </a:solidFill>
              </a:rPr>
              <a:t>FROM</a:t>
            </a:r>
            <a:r>
              <a:rPr lang="en-US" sz="2800" b="1" dirty="0" smtClean="0"/>
              <a:t>     </a:t>
            </a:r>
            <a:r>
              <a:rPr lang="en-US" sz="2800" b="1" dirty="0"/>
              <a:t>	Employee E, Works W</a:t>
            </a:r>
          </a:p>
          <a:p>
            <a:pPr marL="82550" indent="0"/>
            <a:r>
              <a:rPr lang="en-US" sz="2800" b="1" dirty="0" smtClean="0">
                <a:solidFill>
                  <a:srgbClr val="FF0000"/>
                </a:solidFill>
              </a:rPr>
              <a:t>WHERE</a:t>
            </a:r>
            <a:r>
              <a:rPr lang="en-US" sz="2800" b="1" dirty="0" smtClean="0"/>
              <a:t>  </a:t>
            </a:r>
            <a:r>
              <a:rPr lang="en-US" sz="2800" b="1" dirty="0"/>
              <a:t>	</a:t>
            </a:r>
            <a:r>
              <a:rPr lang="en-US" sz="2800" b="1" dirty="0" err="1"/>
              <a:t>E.employee_name</a:t>
            </a:r>
            <a:r>
              <a:rPr lang="en-US" sz="2800" b="1" dirty="0"/>
              <a:t> = </a:t>
            </a:r>
            <a:r>
              <a:rPr lang="en-US" sz="2800" b="1" dirty="0" err="1"/>
              <a:t>W.employee_name</a:t>
            </a:r>
            <a:r>
              <a:rPr lang="en-US" sz="2800" b="1" dirty="0"/>
              <a:t> </a:t>
            </a:r>
            <a:r>
              <a:rPr lang="en-US" sz="2800" b="1" dirty="0" smtClean="0"/>
              <a:t>AND</a:t>
            </a:r>
            <a:endParaRPr lang="en-US" sz="2800" b="1" dirty="0"/>
          </a:p>
          <a:p>
            <a:pPr marL="82550" indent="0"/>
            <a:r>
              <a:rPr lang="en-US" sz="2800" b="1" dirty="0"/>
              <a:t>		</a:t>
            </a:r>
            <a:r>
              <a:rPr lang="en-US" sz="2800" b="1" dirty="0" err="1"/>
              <a:t>W.company_name</a:t>
            </a:r>
            <a:r>
              <a:rPr lang="en-US" sz="2800" b="1" dirty="0"/>
              <a:t> </a:t>
            </a:r>
            <a:r>
              <a:rPr lang="en-US" sz="2800" b="1" dirty="0" smtClean="0"/>
              <a:t>&lt;&gt; </a:t>
            </a:r>
            <a:r>
              <a:rPr lang="en-US" sz="2800" b="1" dirty="0"/>
              <a:t>‘First Bank Corporation’;</a:t>
            </a:r>
          </a:p>
          <a:p>
            <a:pPr marL="82550" indent="0"/>
            <a:endParaRPr lang="en-US" sz="2800" b="1" dirty="0"/>
          </a:p>
        </p:txBody>
      </p:sp>
      <p:pic>
        <p:nvPicPr>
          <p:cNvPr id="4" name="Picture 3" descr="Screen Clipping"/>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r="30210" b="62523"/>
          <a:stretch/>
        </p:blipFill>
        <p:spPr>
          <a:xfrm>
            <a:off x="502028" y="1100947"/>
            <a:ext cx="7489034" cy="1691949"/>
          </a:xfrm>
          <a:prstGeom prst="rect">
            <a:avLst/>
          </a:prstGeom>
        </p:spPr>
      </p:pic>
      <p:pic>
        <p:nvPicPr>
          <p:cNvPr id="5" name="Picture 4" descr="Screen Clipping"/>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50686" b="37206"/>
          <a:stretch/>
        </p:blipFill>
        <p:spPr>
          <a:xfrm>
            <a:off x="203854" y="3056283"/>
            <a:ext cx="10730745" cy="546653"/>
          </a:xfrm>
          <a:prstGeom prst="rect">
            <a:avLst/>
          </a:prstGeom>
        </p:spPr>
      </p:pic>
    </p:spTree>
    <p:extLst>
      <p:ext uri="{BB962C8B-B14F-4D97-AF65-F5344CB8AC3E}">
        <p14:creationId xmlns:p14="http://schemas.microsoft.com/office/powerpoint/2010/main" val="37890262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3"/>
            <a:ext cx="10515600" cy="837158"/>
          </a:xfrm>
        </p:spPr>
        <p:txBody>
          <a:bodyPr/>
          <a:lstStyle/>
          <a:p>
            <a:r>
              <a:rPr lang="en-US" dirty="0" smtClean="0"/>
              <a:t>QUERY 3</a:t>
            </a:r>
            <a:endParaRPr lang="en-US" dirty="0"/>
          </a:p>
        </p:txBody>
      </p:sp>
      <p:sp>
        <p:nvSpPr>
          <p:cNvPr id="3" name="Content Placeholder 2"/>
          <p:cNvSpPr>
            <a:spLocks noGrp="1"/>
          </p:cNvSpPr>
          <p:nvPr>
            <p:ph idx="1"/>
          </p:nvPr>
        </p:nvSpPr>
        <p:spPr>
          <a:xfrm>
            <a:off x="1282146" y="2236308"/>
            <a:ext cx="10041835" cy="3697353"/>
          </a:xfrm>
        </p:spPr>
        <p:txBody>
          <a:bodyPr/>
          <a:lstStyle/>
          <a:p>
            <a:r>
              <a:rPr lang="en-US" sz="2800" dirty="0"/>
              <a:t>SELECT </a:t>
            </a:r>
            <a:r>
              <a:rPr lang="en-US" sz="2800" dirty="0" err="1" smtClean="0"/>
              <a:t>EMPLOYEE_NAME</a:t>
            </a:r>
            <a:r>
              <a:rPr lang="en-US" sz="2800" dirty="0" smtClean="0"/>
              <a:t>, SALARY</a:t>
            </a:r>
            <a:endParaRPr lang="en-US" sz="2800" dirty="0"/>
          </a:p>
          <a:p>
            <a:r>
              <a:rPr lang="en-US" sz="2800" dirty="0"/>
              <a:t>FROM </a:t>
            </a:r>
            <a:r>
              <a:rPr lang="en-US" sz="2800" dirty="0" smtClean="0"/>
              <a:t>EMPLOYEE</a:t>
            </a:r>
            <a:endParaRPr lang="en-US" sz="2800" dirty="0"/>
          </a:p>
          <a:p>
            <a:r>
              <a:rPr lang="en-US" sz="2800" dirty="0" smtClean="0"/>
              <a:t>WHERE SALARY &gt;ALL</a:t>
            </a:r>
            <a:endParaRPr lang="en-US" sz="2800" dirty="0"/>
          </a:p>
          <a:p>
            <a:r>
              <a:rPr lang="en-US" sz="2800" dirty="0"/>
              <a:t>	(SELECT </a:t>
            </a:r>
            <a:r>
              <a:rPr lang="en-US" sz="2800" dirty="0" smtClean="0"/>
              <a:t>SALARY</a:t>
            </a:r>
            <a:endParaRPr lang="en-US" sz="2800" dirty="0"/>
          </a:p>
          <a:p>
            <a:r>
              <a:rPr lang="en-US" sz="2800" dirty="0"/>
              <a:t>	 FROM WORKS</a:t>
            </a:r>
          </a:p>
          <a:p>
            <a:r>
              <a:rPr lang="en-US" sz="2800" dirty="0"/>
              <a:t>	 </a:t>
            </a:r>
            <a:r>
              <a:rPr lang="en-US" sz="2800" dirty="0" smtClean="0"/>
              <a:t>WHERE </a:t>
            </a:r>
            <a:r>
              <a:rPr lang="en-US" sz="2800" dirty="0" err="1" smtClean="0"/>
              <a:t>COMPANY_NAME</a:t>
            </a:r>
            <a:r>
              <a:rPr lang="en-US" sz="2800" dirty="0" smtClean="0"/>
              <a:t> = </a:t>
            </a:r>
            <a:r>
              <a:rPr lang="en-US" sz="2800" b="1" dirty="0"/>
              <a:t>‘First Bank Corporation</a:t>
            </a:r>
            <a:r>
              <a:rPr lang="en-US" sz="2800" b="1" dirty="0" smtClean="0"/>
              <a:t>’);</a:t>
            </a:r>
            <a:endParaRPr lang="en-US" sz="2800" dirty="0"/>
          </a:p>
          <a:p>
            <a:r>
              <a:rPr lang="en-US" sz="2800" dirty="0"/>
              <a:t>	);</a:t>
            </a:r>
          </a:p>
          <a:p>
            <a:pPr marL="82550" indent="0"/>
            <a:endParaRPr lang="en-US" sz="2800" dirty="0"/>
          </a:p>
        </p:txBody>
      </p:sp>
      <p:pic>
        <p:nvPicPr>
          <p:cNvPr id="4" name="Picture 3" descr="Screen Clipping"/>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63234" b="22016"/>
          <a:stretch/>
        </p:blipFill>
        <p:spPr>
          <a:xfrm>
            <a:off x="394455" y="1302028"/>
            <a:ext cx="10730745" cy="665922"/>
          </a:xfrm>
          <a:prstGeom prst="rect">
            <a:avLst/>
          </a:prstGeom>
        </p:spPr>
      </p:pic>
    </p:spTree>
    <p:extLst>
      <p:ext uri="{BB962C8B-B14F-4D97-AF65-F5344CB8AC3E}">
        <p14:creationId xmlns:p14="http://schemas.microsoft.com/office/powerpoint/2010/main" val="37976549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3"/>
            <a:ext cx="10515600" cy="837158"/>
          </a:xfrm>
        </p:spPr>
        <p:txBody>
          <a:bodyPr/>
          <a:lstStyle/>
          <a:p>
            <a:r>
              <a:rPr lang="en-US" dirty="0" smtClean="0"/>
              <a:t>QUERY 4</a:t>
            </a:r>
            <a:endParaRPr lang="en-US" dirty="0"/>
          </a:p>
        </p:txBody>
      </p:sp>
      <p:sp>
        <p:nvSpPr>
          <p:cNvPr id="3" name="Content Placeholder 2"/>
          <p:cNvSpPr>
            <a:spLocks noGrp="1"/>
          </p:cNvSpPr>
          <p:nvPr>
            <p:ph idx="1"/>
          </p:nvPr>
        </p:nvSpPr>
        <p:spPr>
          <a:xfrm>
            <a:off x="1321904" y="2027582"/>
            <a:ext cx="8269357" cy="4019071"/>
          </a:xfrm>
        </p:spPr>
        <p:txBody>
          <a:bodyPr/>
          <a:lstStyle/>
          <a:p>
            <a:r>
              <a:rPr lang="en-US" b="1" dirty="0" smtClean="0"/>
              <a:t>SELECT </a:t>
            </a:r>
            <a:r>
              <a:rPr lang="en-US" i="1" dirty="0" err="1" smtClean="0"/>
              <a:t>CNAME</a:t>
            </a:r>
            <a:endParaRPr lang="en-US" dirty="0" smtClean="0"/>
          </a:p>
          <a:p>
            <a:r>
              <a:rPr lang="en-US" b="1" dirty="0" smtClean="0"/>
              <a:t>FROM </a:t>
            </a:r>
            <a:r>
              <a:rPr lang="en-US" i="1" dirty="0" smtClean="0"/>
              <a:t>WORKS</a:t>
            </a:r>
            <a:endParaRPr lang="en-US" dirty="0" smtClean="0"/>
          </a:p>
          <a:p>
            <a:r>
              <a:rPr lang="en-US" b="1" dirty="0" smtClean="0"/>
              <a:t>GROUP BY </a:t>
            </a:r>
            <a:r>
              <a:rPr lang="en-US" i="1" dirty="0" err="1" smtClean="0"/>
              <a:t>CNAME</a:t>
            </a:r>
            <a:endParaRPr lang="en-US" dirty="0" smtClean="0"/>
          </a:p>
          <a:p>
            <a:r>
              <a:rPr lang="en-US" b="1" dirty="0" smtClean="0"/>
              <a:t>HAVING SUM</a:t>
            </a:r>
            <a:r>
              <a:rPr lang="en-US" dirty="0" smtClean="0"/>
              <a:t>(</a:t>
            </a:r>
            <a:r>
              <a:rPr lang="en-US" i="1" dirty="0" smtClean="0"/>
              <a:t>SALARY</a:t>
            </a:r>
            <a:r>
              <a:rPr lang="en-US" dirty="0" smtClean="0"/>
              <a:t>)</a:t>
            </a:r>
          </a:p>
          <a:p>
            <a:r>
              <a:rPr lang="en-US" dirty="0" smtClean="0"/>
              <a:t>&lt;= </a:t>
            </a:r>
            <a:r>
              <a:rPr lang="en-US" b="1" dirty="0" smtClean="0"/>
              <a:t>ALL</a:t>
            </a:r>
            <a:endParaRPr lang="en-US" dirty="0" smtClean="0"/>
          </a:p>
          <a:p>
            <a:r>
              <a:rPr lang="en-US" dirty="0" smtClean="0"/>
              <a:t>	(</a:t>
            </a:r>
            <a:r>
              <a:rPr lang="en-US" b="1" dirty="0" smtClean="0"/>
              <a:t>SELECT SUM</a:t>
            </a:r>
            <a:r>
              <a:rPr lang="en-US" dirty="0" smtClean="0"/>
              <a:t>(</a:t>
            </a:r>
            <a:r>
              <a:rPr lang="en-US" i="1" dirty="0" smtClean="0"/>
              <a:t>SALARY</a:t>
            </a:r>
            <a:r>
              <a:rPr lang="en-US" dirty="0" smtClean="0"/>
              <a:t>)</a:t>
            </a:r>
          </a:p>
          <a:p>
            <a:r>
              <a:rPr lang="en-US" b="1" dirty="0" smtClean="0"/>
              <a:t>	 FROM </a:t>
            </a:r>
            <a:r>
              <a:rPr lang="en-US" i="1" dirty="0" smtClean="0"/>
              <a:t>WORKS</a:t>
            </a:r>
            <a:endParaRPr lang="en-US" dirty="0" smtClean="0"/>
          </a:p>
          <a:p>
            <a:r>
              <a:rPr lang="en-US" b="1" dirty="0" smtClean="0"/>
              <a:t>	 GROUP BY </a:t>
            </a:r>
            <a:r>
              <a:rPr lang="en-US" i="1" dirty="0" err="1" smtClean="0"/>
              <a:t>CNAME</a:t>
            </a:r>
            <a:endParaRPr lang="en-US" dirty="0" smtClean="0"/>
          </a:p>
          <a:p>
            <a:r>
              <a:rPr lang="en-US" dirty="0" smtClean="0"/>
              <a:t>	);</a:t>
            </a:r>
          </a:p>
          <a:p>
            <a:pPr marL="82550" indent="0"/>
            <a:endParaRPr lang="en-US" sz="2800" b="1" dirty="0"/>
          </a:p>
        </p:txBody>
      </p:sp>
      <p:pic>
        <p:nvPicPr>
          <p:cNvPr id="4" name="Picture 3" descr="Screen Clipping"/>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77544" r="30487" b="15411"/>
          <a:stretch/>
        </p:blipFill>
        <p:spPr>
          <a:xfrm>
            <a:off x="492089" y="1361662"/>
            <a:ext cx="9324026" cy="397564"/>
          </a:xfrm>
          <a:prstGeom prst="rect">
            <a:avLst/>
          </a:prstGeom>
        </p:spPr>
      </p:pic>
    </p:spTree>
    <p:extLst>
      <p:ext uri="{BB962C8B-B14F-4D97-AF65-F5344CB8AC3E}">
        <p14:creationId xmlns:p14="http://schemas.microsoft.com/office/powerpoint/2010/main" val="35225188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3"/>
            <a:ext cx="10515600" cy="837158"/>
          </a:xfrm>
        </p:spPr>
        <p:txBody>
          <a:bodyPr/>
          <a:lstStyle/>
          <a:p>
            <a:r>
              <a:rPr lang="en-US" dirty="0" smtClean="0"/>
              <a:t>QUERY 5</a:t>
            </a:r>
            <a:endParaRPr lang="en-US" dirty="0"/>
          </a:p>
        </p:txBody>
      </p:sp>
      <p:sp>
        <p:nvSpPr>
          <p:cNvPr id="3" name="Content Placeholder 2"/>
          <p:cNvSpPr>
            <a:spLocks noGrp="1"/>
          </p:cNvSpPr>
          <p:nvPr>
            <p:ph idx="1"/>
          </p:nvPr>
        </p:nvSpPr>
        <p:spPr>
          <a:xfrm>
            <a:off x="1321904" y="2027582"/>
            <a:ext cx="8269357" cy="4019071"/>
          </a:xfrm>
        </p:spPr>
        <p:txBody>
          <a:bodyPr/>
          <a:lstStyle/>
          <a:p>
            <a:r>
              <a:rPr lang="en-US" b="1" dirty="0" smtClean="0"/>
              <a:t>SELECT </a:t>
            </a:r>
            <a:r>
              <a:rPr lang="en-US" b="1" dirty="0" err="1" smtClean="0"/>
              <a:t>E.EMPLOYEE_NAME</a:t>
            </a:r>
            <a:r>
              <a:rPr lang="en-US" b="1" dirty="0" smtClean="0"/>
              <a:t>, </a:t>
            </a:r>
            <a:r>
              <a:rPr lang="en-US" b="1" dirty="0" err="1" smtClean="0"/>
              <a:t>E.STREET</a:t>
            </a:r>
            <a:r>
              <a:rPr lang="en-US" b="1" dirty="0" smtClean="0"/>
              <a:t>, </a:t>
            </a:r>
            <a:r>
              <a:rPr lang="en-US" b="1" dirty="0" err="1" smtClean="0"/>
              <a:t>E.CITY</a:t>
            </a:r>
            <a:endParaRPr lang="en-US" b="1" dirty="0" smtClean="0"/>
          </a:p>
          <a:p>
            <a:r>
              <a:rPr lang="en-US" b="1" dirty="0" smtClean="0"/>
              <a:t>FROM   EMPLOYEE E</a:t>
            </a:r>
          </a:p>
          <a:p>
            <a:r>
              <a:rPr lang="en-US" b="1" dirty="0" smtClean="0"/>
              <a:t>WHERE </a:t>
            </a:r>
            <a:r>
              <a:rPr lang="en-US" b="1" dirty="0" err="1" smtClean="0"/>
              <a:t>E.CITY</a:t>
            </a:r>
            <a:r>
              <a:rPr lang="en-US" b="1" dirty="0" smtClean="0"/>
              <a:t> AND </a:t>
            </a:r>
            <a:r>
              <a:rPr lang="en-US" b="1" dirty="0" err="1" smtClean="0"/>
              <a:t>E.STREET</a:t>
            </a:r>
            <a:r>
              <a:rPr lang="en-US" b="1" dirty="0" smtClean="0"/>
              <a:t> IN</a:t>
            </a:r>
          </a:p>
          <a:p>
            <a:r>
              <a:rPr lang="en-US" b="1" dirty="0" smtClean="0"/>
              <a:t>(</a:t>
            </a:r>
          </a:p>
          <a:p>
            <a:r>
              <a:rPr lang="en-US" b="1" dirty="0" smtClean="0"/>
              <a:t>	SELECT  </a:t>
            </a:r>
            <a:r>
              <a:rPr lang="en-US" b="1" dirty="0" err="1" smtClean="0"/>
              <a:t>E.CITY</a:t>
            </a:r>
            <a:r>
              <a:rPr lang="en-US" b="1" dirty="0" smtClean="0"/>
              <a:t>, </a:t>
            </a:r>
            <a:r>
              <a:rPr lang="en-US" b="1" dirty="0" err="1" smtClean="0"/>
              <a:t>E.STREET</a:t>
            </a:r>
            <a:endParaRPr lang="en-US" b="1" dirty="0" smtClean="0"/>
          </a:p>
          <a:p>
            <a:r>
              <a:rPr lang="en-US" b="1" dirty="0" smtClean="0"/>
              <a:t>	FROM   EMPLOYEE E, MANAGES M</a:t>
            </a:r>
          </a:p>
          <a:p>
            <a:r>
              <a:rPr lang="en-US" b="1" dirty="0" smtClean="0"/>
              <a:t>	WHERE </a:t>
            </a:r>
            <a:r>
              <a:rPr lang="en-US" b="1" dirty="0" err="1" smtClean="0"/>
              <a:t>E.EMPLOYEE_NAME</a:t>
            </a:r>
            <a:r>
              <a:rPr lang="en-US" b="1" dirty="0" smtClean="0"/>
              <a:t> = </a:t>
            </a:r>
            <a:r>
              <a:rPr lang="en-US" b="1" dirty="0" err="1" smtClean="0"/>
              <a:t>M.MANAGER_NAME</a:t>
            </a:r>
            <a:endParaRPr lang="en-US" b="1" dirty="0" smtClean="0"/>
          </a:p>
          <a:p>
            <a:r>
              <a:rPr lang="en-US" b="1" dirty="0" smtClean="0"/>
              <a:t>);</a:t>
            </a:r>
          </a:p>
          <a:p>
            <a:pPr marL="82550" indent="0"/>
            <a:endParaRPr lang="en-US" sz="2800" b="1" dirty="0"/>
          </a:p>
        </p:txBody>
      </p:sp>
      <p:pic>
        <p:nvPicPr>
          <p:cNvPr id="5" name="Picture 4" descr="Screen Clipping"/>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83048" b="1541"/>
          <a:stretch/>
        </p:blipFill>
        <p:spPr>
          <a:xfrm>
            <a:off x="253548" y="1182756"/>
            <a:ext cx="10730745" cy="695740"/>
          </a:xfrm>
          <a:prstGeom prst="rect">
            <a:avLst/>
          </a:prstGeom>
        </p:spPr>
      </p:pic>
    </p:spTree>
    <p:extLst>
      <p:ext uri="{BB962C8B-B14F-4D97-AF65-F5344CB8AC3E}">
        <p14:creationId xmlns:p14="http://schemas.microsoft.com/office/powerpoint/2010/main" val="10590685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99F5-9BEB-49A0-97B1-8F356CDB7F92}"/>
              </a:ext>
            </a:extLst>
          </p:cNvPr>
          <p:cNvSpPr>
            <a:spLocks noGrp="1"/>
          </p:cNvSpPr>
          <p:nvPr>
            <p:ph type="title"/>
          </p:nvPr>
        </p:nvSpPr>
        <p:spPr>
          <a:xfrm>
            <a:off x="188844" y="131975"/>
            <a:ext cx="10515600" cy="744718"/>
          </a:xfrm>
        </p:spPr>
        <p:txBody>
          <a:bodyPr/>
          <a:lstStyle/>
          <a:p>
            <a:pPr algn="ctr"/>
            <a:r>
              <a:rPr lang="en-US" b="1" dirty="0">
                <a:solidFill>
                  <a:srgbClr val="C00000"/>
                </a:solidFill>
              </a:rPr>
              <a:t>Advantages of SQL</a:t>
            </a:r>
            <a:endParaRPr lang="en-IN" b="1" dirty="0">
              <a:solidFill>
                <a:srgbClr val="C00000"/>
              </a:solidFill>
            </a:endParaRPr>
          </a:p>
        </p:txBody>
      </p:sp>
      <p:sp>
        <p:nvSpPr>
          <p:cNvPr id="3" name="Content Placeholder 2">
            <a:extLst>
              <a:ext uri="{FF2B5EF4-FFF2-40B4-BE49-F238E27FC236}">
                <a16:creationId xmlns:a16="http://schemas.microsoft.com/office/drawing/2014/main" id="{21F53F3B-4037-4AED-BE89-3A3E712D6CF5}"/>
              </a:ext>
            </a:extLst>
          </p:cNvPr>
          <p:cNvSpPr>
            <a:spLocks noGrp="1"/>
          </p:cNvSpPr>
          <p:nvPr>
            <p:ph idx="1"/>
          </p:nvPr>
        </p:nvSpPr>
        <p:spPr>
          <a:xfrm>
            <a:off x="471341" y="876693"/>
            <a:ext cx="11312164" cy="5674936"/>
          </a:xfrm>
        </p:spPr>
        <p:txBody>
          <a:bodyPr>
            <a:noAutofit/>
          </a:bodyPr>
          <a:lstStyle/>
          <a:p>
            <a:pPr indent="0">
              <a:lnSpc>
                <a:spcPct val="100000"/>
              </a:lnSpc>
              <a:spcBef>
                <a:spcPts val="0"/>
              </a:spcBef>
            </a:pPr>
            <a:r>
              <a:rPr lang="en-US" sz="2200" dirty="0">
                <a:cs typeface="Calibri" panose="020F0502020204030204" pitchFamily="34" charset="0"/>
              </a:rPr>
              <a:t>There are the following advantages of SQL:</a:t>
            </a:r>
          </a:p>
          <a:p>
            <a:pPr marL="342900" indent="-342900">
              <a:lnSpc>
                <a:spcPct val="100000"/>
              </a:lnSpc>
              <a:spcBef>
                <a:spcPts val="0"/>
              </a:spcBef>
              <a:buFont typeface="Arial" panose="020B0604020202020204" pitchFamily="34" charset="0"/>
              <a:buChar char="•"/>
            </a:pPr>
            <a:r>
              <a:rPr lang="en-US" sz="2200" dirty="0">
                <a:solidFill>
                  <a:srgbClr val="C00000"/>
                </a:solidFill>
                <a:cs typeface="Calibri" panose="020F0502020204030204" pitchFamily="34" charset="0"/>
              </a:rPr>
              <a:t>High speed</a:t>
            </a:r>
          </a:p>
          <a:p>
            <a:pPr lvl="1">
              <a:lnSpc>
                <a:spcPct val="100000"/>
              </a:lnSpc>
              <a:spcBef>
                <a:spcPts val="0"/>
              </a:spcBef>
            </a:pPr>
            <a:r>
              <a:rPr lang="en-US" sz="2200" dirty="0">
                <a:cs typeface="Calibri" panose="020F0502020204030204" pitchFamily="34" charset="0"/>
              </a:rPr>
              <a:t>Using the SQL queries, the user can quickly and efficiently retrieve a large amount of records from a database.</a:t>
            </a:r>
          </a:p>
          <a:p>
            <a:pPr marL="342900" indent="-342900">
              <a:lnSpc>
                <a:spcPct val="100000"/>
              </a:lnSpc>
              <a:spcBef>
                <a:spcPts val="0"/>
              </a:spcBef>
              <a:buFont typeface="Arial" panose="020B0604020202020204" pitchFamily="34" charset="0"/>
              <a:buChar char="•"/>
            </a:pPr>
            <a:r>
              <a:rPr lang="en-US" sz="2200" dirty="0">
                <a:solidFill>
                  <a:srgbClr val="C00000"/>
                </a:solidFill>
                <a:cs typeface="Calibri" panose="020F0502020204030204" pitchFamily="34" charset="0"/>
              </a:rPr>
              <a:t>No coding needed</a:t>
            </a:r>
          </a:p>
          <a:p>
            <a:pPr lvl="1">
              <a:lnSpc>
                <a:spcPct val="100000"/>
              </a:lnSpc>
              <a:spcBef>
                <a:spcPts val="0"/>
              </a:spcBef>
            </a:pPr>
            <a:r>
              <a:rPr lang="en-US" sz="2200" dirty="0">
                <a:cs typeface="Calibri" panose="020F0502020204030204" pitchFamily="34" charset="0"/>
              </a:rPr>
              <a:t>In the standard SQL, it is very easy to manage the database system. It doesn't require a substantial amount of code to manage the database system.</a:t>
            </a:r>
          </a:p>
          <a:p>
            <a:pPr marL="342900" indent="-342900">
              <a:lnSpc>
                <a:spcPct val="100000"/>
              </a:lnSpc>
              <a:spcBef>
                <a:spcPts val="0"/>
              </a:spcBef>
              <a:buFont typeface="Arial" panose="020B0604020202020204" pitchFamily="34" charset="0"/>
              <a:buChar char="•"/>
            </a:pPr>
            <a:r>
              <a:rPr lang="en-US" sz="2200" dirty="0">
                <a:solidFill>
                  <a:srgbClr val="C00000"/>
                </a:solidFill>
                <a:cs typeface="Calibri" panose="020F0502020204030204" pitchFamily="34" charset="0"/>
              </a:rPr>
              <a:t>Well defined standards</a:t>
            </a:r>
          </a:p>
          <a:p>
            <a:pPr lvl="1">
              <a:lnSpc>
                <a:spcPct val="100000"/>
              </a:lnSpc>
              <a:spcBef>
                <a:spcPts val="0"/>
              </a:spcBef>
            </a:pPr>
            <a:r>
              <a:rPr lang="en-US" sz="2200" dirty="0">
                <a:cs typeface="Calibri" panose="020F0502020204030204" pitchFamily="34" charset="0"/>
              </a:rPr>
              <a:t>Long established are used by the SQL databases that are being used by ISO and ANSI.</a:t>
            </a:r>
          </a:p>
          <a:p>
            <a:pPr marL="342900" indent="-342900" algn="just">
              <a:lnSpc>
                <a:spcPct val="100000"/>
              </a:lnSpc>
              <a:spcBef>
                <a:spcPts val="0"/>
              </a:spcBef>
              <a:buFont typeface="Arial" panose="020B0604020202020204" pitchFamily="34" charset="0"/>
              <a:buChar char="•"/>
            </a:pPr>
            <a:r>
              <a:rPr lang="en-US" sz="2200" b="0" i="0" dirty="0">
                <a:solidFill>
                  <a:srgbClr val="C00000"/>
                </a:solidFill>
                <a:effectLst/>
                <a:cs typeface="Calibri" panose="020F0502020204030204" pitchFamily="34" charset="0"/>
              </a:rPr>
              <a:t>Portability</a:t>
            </a:r>
          </a:p>
          <a:p>
            <a:pPr lvl="1" algn="just">
              <a:lnSpc>
                <a:spcPct val="100000"/>
              </a:lnSpc>
              <a:spcBef>
                <a:spcPts val="0"/>
              </a:spcBef>
            </a:pPr>
            <a:r>
              <a:rPr lang="en-US" sz="2200" dirty="0">
                <a:cs typeface="Calibri" panose="020F0502020204030204" pitchFamily="34" charset="0"/>
              </a:rPr>
              <a:t>SQL can be used in laptop, PCs, server and even some mobile phones.</a:t>
            </a:r>
          </a:p>
          <a:p>
            <a:pPr marL="342900" indent="-342900" algn="just">
              <a:lnSpc>
                <a:spcPct val="100000"/>
              </a:lnSpc>
              <a:spcBef>
                <a:spcPts val="0"/>
              </a:spcBef>
              <a:buFont typeface="Arial" panose="020B0604020202020204" pitchFamily="34" charset="0"/>
              <a:buChar char="•"/>
            </a:pPr>
            <a:r>
              <a:rPr lang="en-US" sz="2200" b="0" i="0" dirty="0">
                <a:solidFill>
                  <a:srgbClr val="C00000"/>
                </a:solidFill>
                <a:effectLst/>
                <a:cs typeface="Calibri" panose="020F0502020204030204" pitchFamily="34" charset="0"/>
              </a:rPr>
              <a:t>Interactive language</a:t>
            </a:r>
          </a:p>
          <a:p>
            <a:pPr lvl="1" algn="just">
              <a:lnSpc>
                <a:spcPct val="100000"/>
              </a:lnSpc>
              <a:spcBef>
                <a:spcPts val="0"/>
              </a:spcBef>
            </a:pPr>
            <a:r>
              <a:rPr lang="en-US" sz="2200" b="0" i="0" dirty="0">
                <a:effectLst/>
                <a:cs typeface="Calibri" panose="020F0502020204030204" pitchFamily="34" charset="0"/>
              </a:rPr>
              <a:t>SQL is a domain language used to communicate with the database. It is also used to receive answers to the complex questions in seconds.</a:t>
            </a:r>
          </a:p>
          <a:p>
            <a:pPr marL="342900" indent="-342900" algn="just">
              <a:lnSpc>
                <a:spcPct val="100000"/>
              </a:lnSpc>
              <a:spcBef>
                <a:spcPts val="0"/>
              </a:spcBef>
              <a:buFont typeface="Arial" panose="020B0604020202020204" pitchFamily="34" charset="0"/>
              <a:buChar char="•"/>
            </a:pPr>
            <a:r>
              <a:rPr lang="en-US" sz="2200" b="0" i="0" dirty="0">
                <a:solidFill>
                  <a:srgbClr val="C00000"/>
                </a:solidFill>
                <a:effectLst/>
                <a:cs typeface="Calibri" panose="020F0502020204030204" pitchFamily="34" charset="0"/>
              </a:rPr>
              <a:t>Multiple data view</a:t>
            </a:r>
          </a:p>
          <a:p>
            <a:pPr lvl="1" algn="just">
              <a:lnSpc>
                <a:spcPct val="100000"/>
              </a:lnSpc>
              <a:spcBef>
                <a:spcPts val="0"/>
              </a:spcBef>
            </a:pPr>
            <a:r>
              <a:rPr lang="en-US" sz="2200" b="0" i="0" dirty="0">
                <a:effectLst/>
                <a:cs typeface="Calibri" panose="020F0502020204030204" pitchFamily="34" charset="0"/>
              </a:rPr>
              <a:t>Using the SQL language, the users can make different views of the database structure.</a:t>
            </a:r>
          </a:p>
          <a:p>
            <a:pPr lvl="1">
              <a:lnSpc>
                <a:spcPct val="100000"/>
              </a:lnSpc>
              <a:spcBef>
                <a:spcPts val="0"/>
              </a:spcBef>
            </a:pPr>
            <a:endParaRPr lang="en-IN" sz="2200" dirty="0">
              <a:cs typeface="Calibri" panose="020F0502020204030204" pitchFamily="34" charset="0"/>
            </a:endParaRPr>
          </a:p>
        </p:txBody>
      </p:sp>
    </p:spTree>
    <p:extLst>
      <p:ext uri="{BB962C8B-B14F-4D97-AF65-F5344CB8AC3E}">
        <p14:creationId xmlns:p14="http://schemas.microsoft.com/office/powerpoint/2010/main" val="3539319221"/>
      </p:ext>
    </p:extLst>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latin typeface="Anton" panose="02000503000000000000" pitchFamily="2" charset="0"/>
              </a:rPr>
              <a:t>SQL Queries</a:t>
            </a:r>
            <a:br>
              <a:rPr lang="en-US" dirty="0" smtClean="0">
                <a:latin typeface="Anton" panose="02000503000000000000" pitchFamily="2" charset="0"/>
              </a:rPr>
            </a:br>
            <a:r>
              <a:rPr lang="en-US" dirty="0" smtClean="0">
                <a:solidFill>
                  <a:srgbClr val="0000CC"/>
                </a:solidFill>
                <a:latin typeface="Anton" panose="02000503000000000000" pitchFamily="2" charset="0"/>
              </a:rPr>
              <a:t> </a:t>
            </a:r>
            <a:br>
              <a:rPr lang="en-US" dirty="0" smtClean="0">
                <a:solidFill>
                  <a:srgbClr val="0000CC"/>
                </a:solidFill>
                <a:latin typeface="Anton" panose="02000503000000000000" pitchFamily="2" charset="0"/>
              </a:rPr>
            </a:br>
            <a:r>
              <a:rPr lang="en-US" dirty="0" smtClean="0">
                <a:solidFill>
                  <a:srgbClr val="009E47"/>
                </a:solidFill>
                <a:latin typeface="Anton" panose="02000503000000000000" pitchFamily="2" charset="0"/>
              </a:rPr>
              <a:t>Company DB</a:t>
            </a:r>
            <a:endParaRPr lang="en-US" dirty="0">
              <a:solidFill>
                <a:srgbClr val="009E47"/>
              </a:solidFill>
              <a:latin typeface="Anton" panose="02000503000000000000" pitchFamily="2"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06205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effectLst/>
              </a:rPr>
              <a:t>Company Database Queries</a:t>
            </a:r>
            <a:endParaRPr lang="en-US" dirty="0"/>
          </a:p>
        </p:txBody>
      </p:sp>
      <p:sp>
        <p:nvSpPr>
          <p:cNvPr id="31747" name="Content Placeholder 2"/>
          <p:cNvSpPr>
            <a:spLocks noGrp="1"/>
          </p:cNvSpPr>
          <p:nvPr>
            <p:ph idx="1"/>
          </p:nvPr>
        </p:nvSpPr>
        <p:spPr/>
        <p:txBody>
          <a:bodyPr/>
          <a:lstStyle/>
          <a:p>
            <a:endParaRPr lang="en-US" altLang="en-US" smtClean="0"/>
          </a:p>
        </p:txBody>
      </p:sp>
      <p:pic>
        <p:nvPicPr>
          <p:cNvPr id="31750" name="Picture 2"/>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774550" y="1116809"/>
            <a:ext cx="7972425"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777863" y="4107999"/>
            <a:ext cx="49022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lum bright="-20000" contrast="20000"/>
            <a:extLst>
              <a:ext uri="{28A0092B-C50C-407E-A947-70E740481C1C}">
                <a14:useLocalDpi xmlns:a14="http://schemas.microsoft.com/office/drawing/2010/main" val="0"/>
              </a:ext>
            </a:extLst>
          </a:blip>
          <a:srcRect/>
          <a:stretch>
            <a:fillRect/>
          </a:stretch>
        </p:blipFill>
        <p:spPr bwMode="auto">
          <a:xfrm>
            <a:off x="7483200" y="3977881"/>
            <a:ext cx="2263775" cy="203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6784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025" y="152400"/>
            <a:ext cx="7499350" cy="1143000"/>
          </a:xfrm>
        </p:spPr>
        <p:txBody>
          <a:bodyPr/>
          <a:lstStyle/>
          <a:p>
            <a:pPr>
              <a:defRPr/>
            </a:pPr>
            <a:r>
              <a:rPr lang="en-US" dirty="0" err="1" smtClean="0"/>
              <a:t>Contd</a:t>
            </a:r>
            <a:r>
              <a:rPr lang="en-US" dirty="0" smtClean="0"/>
              <a:t>…</a:t>
            </a:r>
            <a:endParaRPr lang="en-US" dirty="0"/>
          </a:p>
        </p:txBody>
      </p:sp>
      <p:sp>
        <p:nvSpPr>
          <p:cNvPr id="32771" name="Content Placeholder 2"/>
          <p:cNvSpPr>
            <a:spLocks noGrp="1"/>
          </p:cNvSpPr>
          <p:nvPr>
            <p:ph idx="1"/>
          </p:nvPr>
        </p:nvSpPr>
        <p:spPr/>
        <p:txBody>
          <a:bodyPr/>
          <a:lstStyle/>
          <a:p>
            <a:endParaRPr lang="en-US" altLang="en-US" smtClean="0"/>
          </a:p>
        </p:txBody>
      </p:sp>
      <p:pic>
        <p:nvPicPr>
          <p:cNvPr id="32774" name="Picture 5"/>
          <p:cNvPicPr>
            <a:picLocks noChangeAspect="1"/>
          </p:cNvPicPr>
          <p:nvPr/>
        </p:nvPicPr>
        <p:blipFill>
          <a:blip r:embed="rId3">
            <a:lum bright="-20000" contrast="40000"/>
            <a:extLst>
              <a:ext uri="{28A0092B-C50C-407E-A947-70E740481C1C}">
                <a14:useLocalDpi xmlns:a14="http://schemas.microsoft.com/office/drawing/2010/main" val="0"/>
              </a:ext>
            </a:extLst>
          </a:blip>
          <a:srcRect t="3226" r="3206" b="-2"/>
          <a:stretch>
            <a:fillRect/>
          </a:stretch>
        </p:blipFill>
        <p:spPr bwMode="auto">
          <a:xfrm>
            <a:off x="1760677" y="1166191"/>
            <a:ext cx="395763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760677" y="3557799"/>
            <a:ext cx="510540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lum bright="-20000" contrast="20000"/>
            <a:extLst>
              <a:ext uri="{28A0092B-C50C-407E-A947-70E740481C1C}">
                <a14:useLocalDpi xmlns:a14="http://schemas.microsoft.com/office/drawing/2010/main" val="0"/>
              </a:ext>
            </a:extLst>
          </a:blip>
          <a:srcRect/>
          <a:stretch>
            <a:fillRect/>
          </a:stretch>
        </p:blipFill>
        <p:spPr bwMode="auto">
          <a:xfrm>
            <a:off x="8290719" y="870162"/>
            <a:ext cx="2773362"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096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05" y="204166"/>
            <a:ext cx="7499350" cy="571500"/>
          </a:xfrm>
        </p:spPr>
        <p:txBody>
          <a:bodyPr>
            <a:noAutofit/>
          </a:bodyPr>
          <a:lstStyle/>
          <a:p>
            <a:pPr algn="r"/>
            <a:r>
              <a:rPr lang="en-US" dirty="0"/>
              <a:t>Company DB Schema</a:t>
            </a:r>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7550" y="775666"/>
            <a:ext cx="8362447" cy="5638800"/>
          </a:xfrm>
        </p:spPr>
      </p:pic>
      <p:sp>
        <p:nvSpPr>
          <p:cNvPr id="7" name="Rectangle 6"/>
          <p:cNvSpPr/>
          <p:nvPr/>
        </p:nvSpPr>
        <p:spPr>
          <a:xfrm>
            <a:off x="8406020" y="4784846"/>
            <a:ext cx="2328241" cy="1629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753696"/>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Company Database Queries…</a:t>
            </a:r>
            <a:endParaRPr lang="en-US" dirty="0"/>
          </a:p>
        </p:txBody>
      </p:sp>
      <p:sp>
        <p:nvSpPr>
          <p:cNvPr id="3" name="Content Placeholder 2"/>
          <p:cNvSpPr>
            <a:spLocks noGrp="1"/>
          </p:cNvSpPr>
          <p:nvPr>
            <p:ph idx="1"/>
          </p:nvPr>
        </p:nvSpPr>
        <p:spPr>
          <a:xfrm>
            <a:off x="231913" y="1162882"/>
            <a:ext cx="10972800" cy="4525963"/>
          </a:xfrm>
        </p:spPr>
        <p:txBody>
          <a:bodyPr/>
          <a:lstStyle/>
          <a:p>
            <a:pPr>
              <a:defRPr/>
            </a:pPr>
            <a:r>
              <a:rPr lang="en-US" b="1" dirty="0"/>
              <a:t>Q1: </a:t>
            </a:r>
            <a:r>
              <a:rPr lang="en-US" i="1" dirty="0"/>
              <a:t>Retrieve the birth date and address of the employee(s) </a:t>
            </a:r>
            <a:endParaRPr lang="en-US" i="1" dirty="0" smtClean="0"/>
          </a:p>
          <a:p>
            <a:pPr>
              <a:defRPr/>
            </a:pPr>
            <a:r>
              <a:rPr lang="en-US" i="1" dirty="0" smtClean="0"/>
              <a:t>whose name is ‘John B. Smith’.</a:t>
            </a:r>
          </a:p>
          <a:p>
            <a:pPr>
              <a:defRPr/>
            </a:pPr>
            <a:endParaRPr lang="en-US" sz="1800" b="1" dirty="0">
              <a:solidFill>
                <a:srgbClr val="462AD2"/>
              </a:solidFill>
            </a:endParaRPr>
          </a:p>
          <a:p>
            <a:pPr marL="365760" indent="0">
              <a:defRPr/>
            </a:pPr>
            <a:r>
              <a:rPr lang="en-US" b="1" dirty="0">
                <a:solidFill>
                  <a:srgbClr val="0000CC"/>
                </a:solidFill>
              </a:rPr>
              <a:t>SELECT 	</a:t>
            </a:r>
            <a:r>
              <a:rPr lang="en-US" dirty="0" err="1">
                <a:solidFill>
                  <a:srgbClr val="0000CC"/>
                </a:solidFill>
              </a:rPr>
              <a:t>Bdate</a:t>
            </a:r>
            <a:r>
              <a:rPr lang="en-US" dirty="0">
                <a:solidFill>
                  <a:srgbClr val="0000CC"/>
                </a:solidFill>
              </a:rPr>
              <a:t>, Address</a:t>
            </a:r>
          </a:p>
          <a:p>
            <a:pPr marL="365760" indent="0">
              <a:defRPr/>
            </a:pPr>
            <a:r>
              <a:rPr lang="en-US" b="1" dirty="0">
                <a:solidFill>
                  <a:srgbClr val="0000CC"/>
                </a:solidFill>
              </a:rPr>
              <a:t>FROM 	</a:t>
            </a:r>
            <a:r>
              <a:rPr lang="en-US" dirty="0">
                <a:solidFill>
                  <a:srgbClr val="0000CC"/>
                </a:solidFill>
              </a:rPr>
              <a:t>EMPLOYEE</a:t>
            </a:r>
          </a:p>
          <a:p>
            <a:pPr marL="365760" indent="0">
              <a:defRPr/>
            </a:pPr>
            <a:r>
              <a:rPr lang="en-US" b="1" dirty="0">
                <a:solidFill>
                  <a:srgbClr val="0000CC"/>
                </a:solidFill>
              </a:rPr>
              <a:t>WHERE 	</a:t>
            </a:r>
            <a:r>
              <a:rPr lang="en-US" dirty="0" err="1">
                <a:solidFill>
                  <a:srgbClr val="0000CC"/>
                </a:solidFill>
              </a:rPr>
              <a:t>Fname</a:t>
            </a:r>
            <a:r>
              <a:rPr lang="en-US" dirty="0">
                <a:solidFill>
                  <a:srgbClr val="0000CC"/>
                </a:solidFill>
              </a:rPr>
              <a:t>=‘John’ </a:t>
            </a:r>
            <a:r>
              <a:rPr lang="en-US" b="1" dirty="0">
                <a:solidFill>
                  <a:srgbClr val="0000CC"/>
                </a:solidFill>
              </a:rPr>
              <a:t>AND </a:t>
            </a:r>
            <a:r>
              <a:rPr lang="en-US" dirty="0" err="1">
                <a:solidFill>
                  <a:srgbClr val="0000CC"/>
                </a:solidFill>
              </a:rPr>
              <a:t>Minit</a:t>
            </a:r>
            <a:r>
              <a:rPr lang="en-US" dirty="0">
                <a:solidFill>
                  <a:srgbClr val="0000CC"/>
                </a:solidFill>
              </a:rPr>
              <a:t>=‘B’ </a:t>
            </a:r>
            <a:r>
              <a:rPr lang="en-US" b="1" dirty="0">
                <a:solidFill>
                  <a:srgbClr val="0000CC"/>
                </a:solidFill>
              </a:rPr>
              <a:t>AND </a:t>
            </a:r>
            <a:r>
              <a:rPr lang="en-US" dirty="0" err="1" smtClean="0">
                <a:solidFill>
                  <a:srgbClr val="0000CC"/>
                </a:solidFill>
              </a:rPr>
              <a:t>Lname</a:t>
            </a:r>
            <a:r>
              <a:rPr lang="en-US" dirty="0">
                <a:solidFill>
                  <a:srgbClr val="0000CC"/>
                </a:solidFill>
              </a:rPr>
              <a:t>=‘Smith’;</a:t>
            </a:r>
          </a:p>
        </p:txBody>
      </p:sp>
      <p:pic>
        <p:nvPicPr>
          <p:cNvPr id="6" name="Picture 5"/>
          <p:cNvPicPr>
            <a:picLocks noChangeAspect="1"/>
          </p:cNvPicPr>
          <p:nvPr/>
        </p:nvPicPr>
        <p:blipFill>
          <a:blip r:embed="rId3">
            <a:lum bright="-20000" contrast="40000"/>
            <a:extLst>
              <a:ext uri="{28A0092B-C50C-407E-A947-70E740481C1C}">
                <a14:useLocalDpi xmlns:a14="http://schemas.microsoft.com/office/drawing/2010/main" val="0"/>
              </a:ext>
            </a:extLst>
          </a:blip>
          <a:srcRect b="50070"/>
          <a:stretch>
            <a:fillRect/>
          </a:stretch>
        </p:blipFill>
        <p:spPr bwMode="auto">
          <a:xfrm>
            <a:off x="2244864" y="3743739"/>
            <a:ext cx="79724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3830775" y="5218151"/>
            <a:ext cx="37750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1578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Company Database Queries…</a:t>
            </a:r>
            <a:endParaRPr lang="en-US" dirty="0"/>
          </a:p>
        </p:txBody>
      </p:sp>
      <p:sp>
        <p:nvSpPr>
          <p:cNvPr id="3" name="Content Placeholder 2"/>
          <p:cNvSpPr>
            <a:spLocks noGrp="1"/>
          </p:cNvSpPr>
          <p:nvPr>
            <p:ph idx="1"/>
          </p:nvPr>
        </p:nvSpPr>
        <p:spPr>
          <a:xfrm>
            <a:off x="467139" y="1162878"/>
            <a:ext cx="10127837" cy="5085522"/>
          </a:xfrm>
        </p:spPr>
        <p:txBody>
          <a:bodyPr/>
          <a:lstStyle/>
          <a:p>
            <a:pPr indent="0"/>
            <a:r>
              <a:rPr lang="en-US" altLang="en-US" sz="2800" b="1" dirty="0"/>
              <a:t>Q2:</a:t>
            </a:r>
            <a:r>
              <a:rPr lang="en-US" altLang="en-US" sz="2800" dirty="0"/>
              <a:t> </a:t>
            </a:r>
            <a:r>
              <a:rPr lang="en-US" altLang="en-US" sz="2800" i="1" dirty="0"/>
              <a:t>Retrieve the name and address of all employees who work for the ‘Research’ department.</a:t>
            </a:r>
          </a:p>
          <a:p>
            <a:pPr marL="357188" lvl="1" indent="0">
              <a:buNone/>
            </a:pPr>
            <a:r>
              <a:rPr lang="en-US" altLang="en-US" b="1" dirty="0">
                <a:solidFill>
                  <a:srgbClr val="0000CC"/>
                </a:solidFill>
              </a:rPr>
              <a:t>SELECT 	</a:t>
            </a:r>
            <a:r>
              <a:rPr lang="en-US" altLang="en-US" dirty="0" err="1">
                <a:solidFill>
                  <a:srgbClr val="0000CC"/>
                </a:solidFill>
              </a:rPr>
              <a:t>Fname</a:t>
            </a:r>
            <a:r>
              <a:rPr lang="en-US" altLang="en-US" dirty="0">
                <a:solidFill>
                  <a:srgbClr val="0000CC"/>
                </a:solidFill>
              </a:rPr>
              <a:t>, </a:t>
            </a:r>
            <a:r>
              <a:rPr lang="en-US" altLang="en-US" dirty="0" err="1">
                <a:solidFill>
                  <a:srgbClr val="0000CC"/>
                </a:solidFill>
              </a:rPr>
              <a:t>Lname</a:t>
            </a:r>
            <a:r>
              <a:rPr lang="en-US" altLang="en-US" dirty="0">
                <a:solidFill>
                  <a:srgbClr val="0000CC"/>
                </a:solidFill>
              </a:rPr>
              <a:t>, Address</a:t>
            </a:r>
          </a:p>
          <a:p>
            <a:pPr marL="357188" lvl="1" indent="0">
              <a:buNone/>
            </a:pPr>
            <a:r>
              <a:rPr lang="en-US" altLang="en-US" b="1" dirty="0">
                <a:solidFill>
                  <a:srgbClr val="0000CC"/>
                </a:solidFill>
              </a:rPr>
              <a:t>FROM 	</a:t>
            </a:r>
            <a:r>
              <a:rPr lang="en-US" altLang="en-US" dirty="0">
                <a:solidFill>
                  <a:srgbClr val="0000CC"/>
                </a:solidFill>
              </a:rPr>
              <a:t>EMPLOYEE, DEPARTMENT</a:t>
            </a:r>
          </a:p>
          <a:p>
            <a:pPr marL="357188" lvl="1" indent="0">
              <a:buNone/>
            </a:pPr>
            <a:r>
              <a:rPr lang="en-US" altLang="en-US" b="1" dirty="0">
                <a:solidFill>
                  <a:srgbClr val="0000CC"/>
                </a:solidFill>
              </a:rPr>
              <a:t>WHERE 	</a:t>
            </a:r>
            <a:r>
              <a:rPr lang="en-US" altLang="en-US" dirty="0" err="1">
                <a:solidFill>
                  <a:srgbClr val="0000CC"/>
                </a:solidFill>
              </a:rPr>
              <a:t>Dname</a:t>
            </a:r>
            <a:r>
              <a:rPr lang="en-US" altLang="en-US" dirty="0">
                <a:solidFill>
                  <a:srgbClr val="0000CC"/>
                </a:solidFill>
              </a:rPr>
              <a:t>=‘Research’ </a:t>
            </a:r>
            <a:r>
              <a:rPr lang="en-US" altLang="en-US" b="1" dirty="0">
                <a:solidFill>
                  <a:srgbClr val="0000CC"/>
                </a:solidFill>
              </a:rPr>
              <a:t>AND </a:t>
            </a:r>
            <a:r>
              <a:rPr lang="en-US" altLang="en-US" dirty="0" err="1">
                <a:solidFill>
                  <a:srgbClr val="0000CC"/>
                </a:solidFill>
              </a:rPr>
              <a:t>Dnumber</a:t>
            </a:r>
            <a:r>
              <a:rPr lang="en-US" altLang="en-US" dirty="0">
                <a:solidFill>
                  <a:srgbClr val="0000CC"/>
                </a:solidFill>
              </a:rPr>
              <a:t>=</a:t>
            </a:r>
            <a:r>
              <a:rPr lang="en-US" altLang="en-US" dirty="0" err="1">
                <a:solidFill>
                  <a:srgbClr val="0000CC"/>
                </a:solidFill>
              </a:rPr>
              <a:t>Dno</a:t>
            </a:r>
            <a:r>
              <a:rPr lang="en-US" altLang="en-US" dirty="0"/>
              <a:t>;</a:t>
            </a:r>
            <a:endParaRPr lang="en-US" altLang="en-US" sz="2000" dirty="0"/>
          </a:p>
        </p:txBody>
      </p:sp>
      <p:pic>
        <p:nvPicPr>
          <p:cNvPr id="6" name="Picture 5"/>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6754813" y="3438703"/>
            <a:ext cx="41052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609600" y="3438703"/>
            <a:ext cx="5896833" cy="203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6648894" y="5191303"/>
            <a:ext cx="49022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1974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Company Database Queries…</a:t>
            </a:r>
            <a:endParaRPr lang="en-US" dirty="0"/>
          </a:p>
        </p:txBody>
      </p:sp>
      <p:sp>
        <p:nvSpPr>
          <p:cNvPr id="3" name="Content Placeholder 2"/>
          <p:cNvSpPr>
            <a:spLocks noGrp="1"/>
          </p:cNvSpPr>
          <p:nvPr>
            <p:ph idx="1"/>
          </p:nvPr>
        </p:nvSpPr>
        <p:spPr>
          <a:xfrm>
            <a:off x="815009" y="1172817"/>
            <a:ext cx="9643441" cy="5059708"/>
          </a:xfrm>
        </p:spPr>
        <p:txBody>
          <a:bodyPr/>
          <a:lstStyle/>
          <a:p>
            <a:pPr indent="0"/>
            <a:r>
              <a:rPr lang="en-US" altLang="en-US" b="1" dirty="0"/>
              <a:t>Q3:</a:t>
            </a:r>
            <a:r>
              <a:rPr lang="en-US" altLang="en-US" dirty="0"/>
              <a:t> </a:t>
            </a:r>
            <a:r>
              <a:rPr lang="en-US" altLang="en-US" i="1" dirty="0"/>
              <a:t>For every project located in ‘Stafford’, list the project number, the controlling department number, and the department manager’s last name, address, and birth date.</a:t>
            </a:r>
          </a:p>
          <a:p>
            <a:pPr marL="357188" lvl="1" indent="0">
              <a:buNone/>
            </a:pPr>
            <a:r>
              <a:rPr lang="en-US" altLang="en-US" sz="2200" b="1" dirty="0">
                <a:solidFill>
                  <a:srgbClr val="0000CC"/>
                </a:solidFill>
              </a:rPr>
              <a:t>SELECT</a:t>
            </a:r>
            <a:r>
              <a:rPr lang="en-US" altLang="en-US" sz="2200" dirty="0">
                <a:solidFill>
                  <a:srgbClr val="0000CC"/>
                </a:solidFill>
              </a:rPr>
              <a:t> 	</a:t>
            </a:r>
            <a:r>
              <a:rPr lang="en-US" altLang="en-US" sz="2200" dirty="0" err="1">
                <a:solidFill>
                  <a:srgbClr val="0000CC"/>
                </a:solidFill>
              </a:rPr>
              <a:t>Pnumber</a:t>
            </a:r>
            <a:r>
              <a:rPr lang="en-US" altLang="en-US" sz="2200" dirty="0">
                <a:solidFill>
                  <a:srgbClr val="0000CC"/>
                </a:solidFill>
              </a:rPr>
              <a:t>, </a:t>
            </a:r>
            <a:r>
              <a:rPr lang="en-US" altLang="en-US" sz="2200" dirty="0" err="1">
                <a:solidFill>
                  <a:srgbClr val="0000CC"/>
                </a:solidFill>
              </a:rPr>
              <a:t>Dnum</a:t>
            </a:r>
            <a:r>
              <a:rPr lang="en-US" altLang="en-US" sz="2200" dirty="0">
                <a:solidFill>
                  <a:srgbClr val="0000CC"/>
                </a:solidFill>
              </a:rPr>
              <a:t>, </a:t>
            </a:r>
            <a:r>
              <a:rPr lang="en-US" altLang="en-US" sz="2200" dirty="0" err="1">
                <a:solidFill>
                  <a:srgbClr val="0000CC"/>
                </a:solidFill>
              </a:rPr>
              <a:t>Lname</a:t>
            </a:r>
            <a:r>
              <a:rPr lang="en-US" altLang="en-US" sz="2200" dirty="0">
                <a:solidFill>
                  <a:srgbClr val="0000CC"/>
                </a:solidFill>
              </a:rPr>
              <a:t>, Address, </a:t>
            </a:r>
            <a:r>
              <a:rPr lang="en-US" altLang="en-US" sz="2200" dirty="0" err="1">
                <a:solidFill>
                  <a:srgbClr val="0000CC"/>
                </a:solidFill>
              </a:rPr>
              <a:t>Bdate</a:t>
            </a:r>
            <a:endParaRPr lang="en-US" altLang="en-US" sz="2200" dirty="0">
              <a:solidFill>
                <a:srgbClr val="0000CC"/>
              </a:solidFill>
            </a:endParaRPr>
          </a:p>
          <a:p>
            <a:pPr marL="357188" lvl="1" indent="0">
              <a:buNone/>
            </a:pPr>
            <a:r>
              <a:rPr lang="en-US" altLang="en-US" sz="2200" b="1" dirty="0">
                <a:solidFill>
                  <a:srgbClr val="0000CC"/>
                </a:solidFill>
              </a:rPr>
              <a:t>FROM</a:t>
            </a:r>
            <a:r>
              <a:rPr lang="en-US" altLang="en-US" sz="2200" dirty="0">
                <a:solidFill>
                  <a:srgbClr val="0000CC"/>
                </a:solidFill>
              </a:rPr>
              <a:t> 	EMPLOYEE, DEPARTMENT, PROJECT</a:t>
            </a:r>
          </a:p>
          <a:p>
            <a:pPr marL="357188" lvl="1" indent="0">
              <a:buNone/>
            </a:pPr>
            <a:r>
              <a:rPr lang="en-US" altLang="en-US" sz="2200" b="1" dirty="0">
                <a:solidFill>
                  <a:srgbClr val="0000CC"/>
                </a:solidFill>
              </a:rPr>
              <a:t>WHERE</a:t>
            </a:r>
            <a:r>
              <a:rPr lang="en-US" altLang="en-US" sz="2200" dirty="0">
                <a:solidFill>
                  <a:srgbClr val="0000CC"/>
                </a:solidFill>
              </a:rPr>
              <a:t> 	</a:t>
            </a:r>
            <a:r>
              <a:rPr lang="en-US" altLang="en-US" sz="2200" dirty="0" err="1">
                <a:solidFill>
                  <a:srgbClr val="0000CC"/>
                </a:solidFill>
              </a:rPr>
              <a:t>Dnum</a:t>
            </a:r>
            <a:r>
              <a:rPr lang="en-US" altLang="en-US" sz="2200" dirty="0">
                <a:solidFill>
                  <a:srgbClr val="0000CC"/>
                </a:solidFill>
              </a:rPr>
              <a:t>=</a:t>
            </a:r>
            <a:r>
              <a:rPr lang="en-US" altLang="en-US" sz="2200" dirty="0" err="1">
                <a:solidFill>
                  <a:srgbClr val="0000CC"/>
                </a:solidFill>
              </a:rPr>
              <a:t>Dnumber</a:t>
            </a:r>
            <a:r>
              <a:rPr lang="en-US" altLang="en-US" sz="2200" dirty="0">
                <a:solidFill>
                  <a:srgbClr val="0000CC"/>
                </a:solidFill>
              </a:rPr>
              <a:t> </a:t>
            </a:r>
            <a:r>
              <a:rPr lang="en-US" altLang="en-US" sz="2200" b="1" dirty="0">
                <a:solidFill>
                  <a:srgbClr val="0000CC"/>
                </a:solidFill>
              </a:rPr>
              <a:t>AND</a:t>
            </a:r>
            <a:r>
              <a:rPr lang="en-US" altLang="en-US" sz="2200" dirty="0">
                <a:solidFill>
                  <a:srgbClr val="0000CC"/>
                </a:solidFill>
              </a:rPr>
              <a:t> </a:t>
            </a:r>
            <a:r>
              <a:rPr lang="en-US" altLang="en-US" sz="2200" dirty="0" err="1">
                <a:solidFill>
                  <a:srgbClr val="0000CC"/>
                </a:solidFill>
              </a:rPr>
              <a:t>Mgr_ssn</a:t>
            </a:r>
            <a:r>
              <a:rPr lang="en-US" altLang="en-US" sz="2200" dirty="0">
                <a:solidFill>
                  <a:srgbClr val="0000CC"/>
                </a:solidFill>
              </a:rPr>
              <a:t>=</a:t>
            </a:r>
            <a:r>
              <a:rPr lang="en-US" altLang="en-US" sz="2200" dirty="0" err="1">
                <a:solidFill>
                  <a:srgbClr val="0000CC"/>
                </a:solidFill>
              </a:rPr>
              <a:t>Ssn</a:t>
            </a:r>
            <a:r>
              <a:rPr lang="en-US" altLang="en-US" sz="2200" dirty="0">
                <a:solidFill>
                  <a:srgbClr val="0000CC"/>
                </a:solidFill>
              </a:rPr>
              <a:t> </a:t>
            </a:r>
            <a:r>
              <a:rPr lang="en-US" altLang="en-US" sz="2200" b="1" dirty="0">
                <a:solidFill>
                  <a:srgbClr val="0000CC"/>
                </a:solidFill>
              </a:rPr>
              <a:t>AND</a:t>
            </a:r>
          </a:p>
          <a:p>
            <a:pPr marL="357188" lvl="1" indent="0">
              <a:buNone/>
            </a:pPr>
            <a:r>
              <a:rPr lang="en-US" altLang="en-US" sz="2200" dirty="0">
                <a:solidFill>
                  <a:srgbClr val="0000CC"/>
                </a:solidFill>
              </a:rPr>
              <a:t>		</a:t>
            </a:r>
            <a:r>
              <a:rPr lang="en-US" altLang="en-US" sz="2200" dirty="0" err="1">
                <a:solidFill>
                  <a:srgbClr val="0000CC"/>
                </a:solidFill>
              </a:rPr>
              <a:t>Plocation</a:t>
            </a:r>
            <a:r>
              <a:rPr lang="en-US" altLang="en-US" sz="2200" dirty="0">
                <a:solidFill>
                  <a:srgbClr val="0000CC"/>
                </a:solidFill>
              </a:rPr>
              <a:t>=‘Stafford’;</a:t>
            </a:r>
          </a:p>
        </p:txBody>
      </p:sp>
      <p:pic>
        <p:nvPicPr>
          <p:cNvPr id="6" name="Picture 5"/>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276601" y="4724400"/>
            <a:ext cx="6111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9039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Company Database Queries…</a:t>
            </a:r>
            <a:endParaRPr lang="en-US" dirty="0"/>
          </a:p>
        </p:txBody>
      </p:sp>
      <p:sp>
        <p:nvSpPr>
          <p:cNvPr id="38915" name="Content Placeholder 2"/>
          <p:cNvSpPr>
            <a:spLocks noGrp="1"/>
          </p:cNvSpPr>
          <p:nvPr>
            <p:ph idx="1"/>
          </p:nvPr>
        </p:nvSpPr>
        <p:spPr>
          <a:xfrm>
            <a:off x="609600" y="1013794"/>
            <a:ext cx="10972800" cy="4525963"/>
          </a:xfrm>
        </p:spPr>
        <p:txBody>
          <a:bodyPr/>
          <a:lstStyle/>
          <a:p>
            <a:pPr indent="0"/>
            <a:r>
              <a:rPr lang="en-US" altLang="en-US" b="1" dirty="0" smtClean="0">
                <a:solidFill>
                  <a:schemeClr val="tx1"/>
                </a:solidFill>
              </a:rPr>
              <a:t>Q4:</a:t>
            </a:r>
            <a:r>
              <a:rPr lang="en-US" altLang="en-US" dirty="0" smtClean="0">
                <a:solidFill>
                  <a:schemeClr val="tx1"/>
                </a:solidFill>
              </a:rPr>
              <a:t> </a:t>
            </a:r>
            <a:r>
              <a:rPr lang="en-US" i="1" dirty="0">
                <a:solidFill>
                  <a:schemeClr val="tx1"/>
                </a:solidFill>
              </a:rPr>
              <a:t>For each employee, retrieve the employee’s first and last name </a:t>
            </a:r>
            <a:r>
              <a:rPr lang="en-US" i="1" dirty="0" smtClean="0">
                <a:solidFill>
                  <a:schemeClr val="tx1"/>
                </a:solidFill>
              </a:rPr>
              <a:t>and the </a:t>
            </a:r>
            <a:r>
              <a:rPr lang="en-US" i="1" dirty="0">
                <a:solidFill>
                  <a:schemeClr val="tx1"/>
                </a:solidFill>
              </a:rPr>
              <a:t>first and last name of his or her immediate supervisor</a:t>
            </a:r>
            <a:r>
              <a:rPr lang="en-US" altLang="en-US" i="1" dirty="0" smtClean="0">
                <a:solidFill>
                  <a:schemeClr val="tx1"/>
                </a:solidFill>
              </a:rPr>
              <a:t>.</a:t>
            </a:r>
          </a:p>
          <a:p>
            <a:pPr indent="0"/>
            <a:r>
              <a:rPr lang="en-US" b="1" dirty="0" smtClean="0"/>
              <a:t>SELECT</a:t>
            </a:r>
            <a:r>
              <a:rPr lang="en-US" dirty="0" smtClean="0"/>
              <a:t> </a:t>
            </a:r>
            <a:r>
              <a:rPr lang="en-US" dirty="0" err="1"/>
              <a:t>E.Fname</a:t>
            </a:r>
            <a:r>
              <a:rPr lang="en-US" dirty="0"/>
              <a:t>, </a:t>
            </a:r>
            <a:r>
              <a:rPr lang="en-US" dirty="0" err="1"/>
              <a:t>E.Lname</a:t>
            </a:r>
            <a:r>
              <a:rPr lang="en-US" dirty="0"/>
              <a:t>, </a:t>
            </a:r>
            <a:r>
              <a:rPr lang="en-US" dirty="0" err="1"/>
              <a:t>S.Fname</a:t>
            </a:r>
            <a:r>
              <a:rPr lang="en-US" dirty="0"/>
              <a:t>, </a:t>
            </a:r>
            <a:r>
              <a:rPr lang="en-US" dirty="0" err="1"/>
              <a:t>S.Lname</a:t>
            </a:r>
            <a:endParaRPr lang="en-US" dirty="0"/>
          </a:p>
          <a:p>
            <a:pPr indent="0"/>
            <a:r>
              <a:rPr lang="en-US" b="1" dirty="0"/>
              <a:t>FROM</a:t>
            </a:r>
            <a:r>
              <a:rPr lang="en-US" dirty="0"/>
              <a:t> </a:t>
            </a:r>
            <a:r>
              <a:rPr lang="en-US" dirty="0" smtClean="0"/>
              <a:t>    EMPLOYEE E</a:t>
            </a:r>
            <a:r>
              <a:rPr lang="en-US" dirty="0"/>
              <a:t>, EMPLOYEE </a:t>
            </a:r>
            <a:r>
              <a:rPr lang="en-US" dirty="0" smtClean="0"/>
              <a:t>S</a:t>
            </a:r>
            <a:endParaRPr lang="en-US" dirty="0"/>
          </a:p>
          <a:p>
            <a:pPr indent="0"/>
            <a:r>
              <a:rPr lang="en-US" b="1" dirty="0"/>
              <a:t>WHERE</a:t>
            </a:r>
            <a:r>
              <a:rPr lang="en-US" dirty="0"/>
              <a:t> </a:t>
            </a:r>
            <a:r>
              <a:rPr lang="en-US" dirty="0" smtClean="0"/>
              <a:t> </a:t>
            </a:r>
            <a:r>
              <a:rPr lang="en-US" dirty="0" err="1" smtClean="0"/>
              <a:t>E.Super_ssn</a:t>
            </a:r>
            <a:r>
              <a:rPr lang="en-US" dirty="0" smtClean="0"/>
              <a:t>=</a:t>
            </a:r>
            <a:r>
              <a:rPr lang="en-US" dirty="0" err="1" smtClean="0"/>
              <a:t>S.Ssn</a:t>
            </a:r>
            <a:r>
              <a:rPr lang="en-US" dirty="0"/>
              <a:t>;</a:t>
            </a:r>
            <a:endParaRPr lang="en-US" altLang="en-US" dirty="0" smtClean="0"/>
          </a:p>
          <a:p>
            <a:pPr indent="0"/>
            <a:endParaRPr lang="en-US" altLang="en-US" dirty="0" smtClean="0"/>
          </a:p>
          <a:p>
            <a:pPr indent="0"/>
            <a:r>
              <a:rPr lang="en-US" altLang="en-US" b="1" dirty="0" smtClean="0">
                <a:solidFill>
                  <a:schemeClr val="tx1"/>
                </a:solidFill>
              </a:rPr>
              <a:t>Q5:</a:t>
            </a:r>
            <a:r>
              <a:rPr lang="en-US" altLang="en-US" dirty="0" smtClean="0">
                <a:solidFill>
                  <a:schemeClr val="tx1"/>
                </a:solidFill>
              </a:rPr>
              <a:t> </a:t>
            </a:r>
            <a:r>
              <a:rPr lang="en-US" i="1" dirty="0">
                <a:solidFill>
                  <a:schemeClr val="tx1"/>
                </a:solidFill>
              </a:rPr>
              <a:t>Retrieve the names of all employees who do not have </a:t>
            </a:r>
            <a:r>
              <a:rPr lang="en-US" i="1" dirty="0" smtClean="0">
                <a:solidFill>
                  <a:schemeClr val="tx1"/>
                </a:solidFill>
              </a:rPr>
              <a:t>supervisors.</a:t>
            </a:r>
          </a:p>
          <a:p>
            <a:pPr indent="0"/>
            <a:r>
              <a:rPr lang="en-US" altLang="en-US" b="1" dirty="0" smtClean="0"/>
              <a:t>SELECT</a:t>
            </a:r>
            <a:r>
              <a:rPr lang="en-US" altLang="en-US" dirty="0" smtClean="0"/>
              <a:t> </a:t>
            </a:r>
            <a:r>
              <a:rPr lang="en-US" altLang="en-US" dirty="0" err="1"/>
              <a:t>Fname</a:t>
            </a:r>
            <a:r>
              <a:rPr lang="en-US" altLang="en-US" dirty="0"/>
              <a:t>, </a:t>
            </a:r>
            <a:r>
              <a:rPr lang="en-US" altLang="en-US" dirty="0" err="1"/>
              <a:t>Lname</a:t>
            </a:r>
            <a:endParaRPr lang="en-US" altLang="en-US" dirty="0"/>
          </a:p>
          <a:p>
            <a:pPr indent="0"/>
            <a:r>
              <a:rPr lang="en-US" altLang="en-US" b="1" dirty="0"/>
              <a:t>FROM</a:t>
            </a:r>
            <a:r>
              <a:rPr lang="en-US" altLang="en-US" dirty="0"/>
              <a:t> </a:t>
            </a:r>
            <a:r>
              <a:rPr lang="en-US" altLang="en-US" dirty="0" smtClean="0"/>
              <a:t>   EMPLOYEE</a:t>
            </a:r>
            <a:endParaRPr lang="en-US" altLang="en-US" dirty="0"/>
          </a:p>
          <a:p>
            <a:pPr indent="0"/>
            <a:r>
              <a:rPr lang="en-US" altLang="en-US" b="1" dirty="0"/>
              <a:t>WHERE</a:t>
            </a:r>
            <a:r>
              <a:rPr lang="en-US" altLang="en-US" dirty="0"/>
              <a:t> </a:t>
            </a:r>
            <a:r>
              <a:rPr lang="en-US" altLang="en-US" dirty="0" err="1"/>
              <a:t>Super_ssn</a:t>
            </a:r>
            <a:r>
              <a:rPr lang="en-US" altLang="en-US" dirty="0"/>
              <a:t> IS NULL;</a:t>
            </a:r>
            <a:endParaRPr lang="en-US" altLang="en-US" dirty="0" smtClean="0"/>
          </a:p>
        </p:txBody>
      </p:sp>
    </p:spTree>
    <p:extLst>
      <p:ext uri="{BB962C8B-B14F-4D97-AF65-F5344CB8AC3E}">
        <p14:creationId xmlns:p14="http://schemas.microsoft.com/office/powerpoint/2010/main" val="14842011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Company Database Queries…</a:t>
            </a:r>
            <a:endParaRPr lang="en-US" dirty="0"/>
          </a:p>
        </p:txBody>
      </p:sp>
      <p:sp>
        <p:nvSpPr>
          <p:cNvPr id="3" name="Content Placeholder 2"/>
          <p:cNvSpPr>
            <a:spLocks noGrp="1"/>
          </p:cNvSpPr>
          <p:nvPr>
            <p:ph idx="1"/>
          </p:nvPr>
        </p:nvSpPr>
        <p:spPr>
          <a:xfrm>
            <a:off x="1033670" y="1447800"/>
            <a:ext cx="7122906" cy="4800600"/>
          </a:xfrm>
        </p:spPr>
        <p:txBody>
          <a:bodyPr/>
          <a:lstStyle/>
          <a:p>
            <a:pPr indent="0"/>
            <a:r>
              <a:rPr lang="en-US" b="1" dirty="0" smtClean="0">
                <a:solidFill>
                  <a:schemeClr val="tx1"/>
                </a:solidFill>
              </a:rPr>
              <a:t>Q6</a:t>
            </a:r>
            <a:r>
              <a:rPr lang="en-US" b="1" i="1" dirty="0" smtClean="0">
                <a:solidFill>
                  <a:schemeClr val="tx1"/>
                </a:solidFill>
              </a:rPr>
              <a:t>:</a:t>
            </a:r>
            <a:r>
              <a:rPr lang="en-US" i="1" dirty="0" smtClean="0">
                <a:solidFill>
                  <a:schemeClr val="tx1"/>
                </a:solidFill>
              </a:rPr>
              <a:t> Get the </a:t>
            </a:r>
            <a:r>
              <a:rPr lang="en-US" i="1" dirty="0" err="1">
                <a:solidFill>
                  <a:schemeClr val="tx1"/>
                </a:solidFill>
              </a:rPr>
              <a:t>Essns</a:t>
            </a:r>
            <a:r>
              <a:rPr lang="en-US" i="1" dirty="0">
                <a:solidFill>
                  <a:schemeClr val="tx1"/>
                </a:solidFill>
              </a:rPr>
              <a:t> of all employees who work the same (project, hours</a:t>
            </a:r>
            <a:r>
              <a:rPr lang="en-US" i="1" dirty="0" smtClean="0">
                <a:solidFill>
                  <a:schemeClr val="tx1"/>
                </a:solidFill>
              </a:rPr>
              <a:t>) combination </a:t>
            </a:r>
            <a:r>
              <a:rPr lang="en-US" i="1" dirty="0">
                <a:solidFill>
                  <a:schemeClr val="tx1"/>
                </a:solidFill>
              </a:rPr>
              <a:t>on some project that employee ‘John Smith’ (whose </a:t>
            </a:r>
            <a:r>
              <a:rPr lang="en-US" i="1" dirty="0" err="1">
                <a:solidFill>
                  <a:schemeClr val="tx1"/>
                </a:solidFill>
              </a:rPr>
              <a:t>Ssn</a:t>
            </a:r>
            <a:r>
              <a:rPr lang="en-US" i="1" dirty="0">
                <a:solidFill>
                  <a:schemeClr val="tx1"/>
                </a:solidFill>
              </a:rPr>
              <a:t> </a:t>
            </a:r>
            <a:r>
              <a:rPr lang="en-US" i="1" dirty="0" smtClean="0">
                <a:solidFill>
                  <a:schemeClr val="tx1"/>
                </a:solidFill>
              </a:rPr>
              <a:t>= ‘</a:t>
            </a:r>
            <a:r>
              <a:rPr lang="en-US" i="1" dirty="0">
                <a:solidFill>
                  <a:schemeClr val="tx1"/>
                </a:solidFill>
              </a:rPr>
              <a:t>123456789’) works on</a:t>
            </a:r>
          </a:p>
        </p:txBody>
      </p:sp>
      <p:sp>
        <p:nvSpPr>
          <p:cNvPr id="6" name="Rectangle 5"/>
          <p:cNvSpPr/>
          <p:nvPr/>
        </p:nvSpPr>
        <p:spPr>
          <a:xfrm>
            <a:off x="2342322" y="2932184"/>
            <a:ext cx="4648200" cy="2805320"/>
          </a:xfrm>
          <a:prstGeom prst="rect">
            <a:avLst/>
          </a:prstGeom>
        </p:spPr>
        <p:txBody>
          <a:bodyPr wrap="square">
            <a:spAutoFit/>
          </a:bodyPr>
          <a:lstStyle/>
          <a:p>
            <a:pPr>
              <a:lnSpc>
                <a:spcPct val="150000"/>
              </a:lnSpc>
            </a:pPr>
            <a:r>
              <a:rPr lang="en-US" sz="2000" b="1" dirty="0">
                <a:solidFill>
                  <a:srgbClr val="0000CC"/>
                </a:solidFill>
                <a:latin typeface="AkzidenzGroteskBE-Md"/>
              </a:rPr>
              <a:t>SELECT DISTINCT </a:t>
            </a:r>
            <a:r>
              <a:rPr lang="en-US" sz="2000" dirty="0" err="1">
                <a:solidFill>
                  <a:srgbClr val="0000CC"/>
                </a:solidFill>
                <a:latin typeface="AkzidenzGroteskBE-Regular"/>
              </a:rPr>
              <a:t>Essn</a:t>
            </a:r>
            <a:endParaRPr lang="en-US" sz="2000" dirty="0">
              <a:solidFill>
                <a:srgbClr val="0000CC"/>
              </a:solidFill>
              <a:latin typeface="AkzidenzGroteskBE-Regular"/>
            </a:endParaRPr>
          </a:p>
          <a:p>
            <a:pPr>
              <a:lnSpc>
                <a:spcPct val="150000"/>
              </a:lnSpc>
            </a:pPr>
            <a:r>
              <a:rPr lang="en-US" sz="2000" b="1" dirty="0">
                <a:solidFill>
                  <a:srgbClr val="0000CC"/>
                </a:solidFill>
                <a:latin typeface="AkzidenzGroteskBE-Md"/>
              </a:rPr>
              <a:t>FROM </a:t>
            </a:r>
            <a:r>
              <a:rPr lang="en-US" sz="2000" dirty="0">
                <a:solidFill>
                  <a:srgbClr val="0000CC"/>
                </a:solidFill>
                <a:latin typeface="AkzidenzGroteskBE-Regular"/>
              </a:rPr>
              <a:t>WORKS_ON</a:t>
            </a:r>
          </a:p>
          <a:p>
            <a:pPr>
              <a:lnSpc>
                <a:spcPct val="150000"/>
              </a:lnSpc>
            </a:pPr>
            <a:r>
              <a:rPr lang="en-US" sz="2000" b="1" dirty="0">
                <a:solidFill>
                  <a:srgbClr val="0000CC"/>
                </a:solidFill>
                <a:latin typeface="AkzidenzGroteskBE-Md"/>
              </a:rPr>
              <a:t>WHERE </a:t>
            </a:r>
            <a:r>
              <a:rPr lang="en-US" sz="2000" dirty="0">
                <a:solidFill>
                  <a:srgbClr val="0000CC"/>
                </a:solidFill>
                <a:latin typeface="Minion-Regular"/>
              </a:rPr>
              <a:t>(</a:t>
            </a:r>
            <a:r>
              <a:rPr lang="en-US" sz="2000" dirty="0" err="1">
                <a:solidFill>
                  <a:srgbClr val="0000CC"/>
                </a:solidFill>
                <a:latin typeface="AkzidenzGroteskBE-Regular"/>
              </a:rPr>
              <a:t>Pno</a:t>
            </a:r>
            <a:r>
              <a:rPr lang="en-US" sz="2000" dirty="0">
                <a:solidFill>
                  <a:srgbClr val="0000CC"/>
                </a:solidFill>
                <a:latin typeface="Minion-Regular"/>
              </a:rPr>
              <a:t>, </a:t>
            </a:r>
            <a:r>
              <a:rPr lang="en-US" sz="2000" dirty="0">
                <a:solidFill>
                  <a:srgbClr val="0000CC"/>
                </a:solidFill>
                <a:latin typeface="AkzidenzGroteskBE-Regular"/>
              </a:rPr>
              <a:t>Hours</a:t>
            </a:r>
            <a:r>
              <a:rPr lang="en-US" sz="2000" dirty="0">
                <a:solidFill>
                  <a:srgbClr val="0000CC"/>
                </a:solidFill>
                <a:latin typeface="Minion-Regular"/>
              </a:rPr>
              <a:t>) </a:t>
            </a:r>
            <a:r>
              <a:rPr lang="en-US" sz="2000" b="1" dirty="0">
                <a:solidFill>
                  <a:srgbClr val="0000CC"/>
                </a:solidFill>
                <a:latin typeface="AkzidenzGroteskBE-Md"/>
              </a:rPr>
              <a:t>IN </a:t>
            </a:r>
          </a:p>
          <a:p>
            <a:pPr>
              <a:lnSpc>
                <a:spcPct val="150000"/>
              </a:lnSpc>
            </a:pPr>
            <a:r>
              <a:rPr lang="en-US" sz="2000" b="1" dirty="0">
                <a:solidFill>
                  <a:srgbClr val="0000CC"/>
                </a:solidFill>
                <a:latin typeface="AkzidenzGroteskBE-Md"/>
              </a:rPr>
              <a:t>	</a:t>
            </a:r>
            <a:r>
              <a:rPr lang="en-US" sz="2000" dirty="0">
                <a:solidFill>
                  <a:srgbClr val="0000CC"/>
                </a:solidFill>
                <a:latin typeface="Minion-Regular"/>
              </a:rPr>
              <a:t>( </a:t>
            </a:r>
            <a:r>
              <a:rPr lang="en-US" sz="2000" b="1" dirty="0">
                <a:solidFill>
                  <a:srgbClr val="0000CC"/>
                </a:solidFill>
                <a:latin typeface="AkzidenzGroteskBE-Md"/>
              </a:rPr>
              <a:t>SELECT </a:t>
            </a:r>
            <a:r>
              <a:rPr lang="en-US" sz="2000" dirty="0" err="1">
                <a:solidFill>
                  <a:srgbClr val="0000CC"/>
                </a:solidFill>
                <a:latin typeface="AkzidenzGroteskBE-Regular"/>
              </a:rPr>
              <a:t>Pno</a:t>
            </a:r>
            <a:r>
              <a:rPr lang="en-US" sz="2000" dirty="0">
                <a:solidFill>
                  <a:srgbClr val="0000CC"/>
                </a:solidFill>
                <a:latin typeface="Minion-Regular"/>
              </a:rPr>
              <a:t>, </a:t>
            </a:r>
            <a:r>
              <a:rPr lang="en-US" sz="2000" dirty="0">
                <a:solidFill>
                  <a:srgbClr val="0000CC"/>
                </a:solidFill>
                <a:latin typeface="AkzidenzGroteskBE-Regular"/>
              </a:rPr>
              <a:t>Hours</a:t>
            </a:r>
          </a:p>
          <a:p>
            <a:pPr>
              <a:lnSpc>
                <a:spcPct val="150000"/>
              </a:lnSpc>
            </a:pPr>
            <a:r>
              <a:rPr lang="en-US" sz="2000" b="1" dirty="0">
                <a:solidFill>
                  <a:srgbClr val="0000CC"/>
                </a:solidFill>
                <a:latin typeface="AkzidenzGroteskBE-Md"/>
              </a:rPr>
              <a:t>	   FROM </a:t>
            </a:r>
            <a:r>
              <a:rPr lang="en-US" sz="2000" dirty="0">
                <a:solidFill>
                  <a:srgbClr val="0000CC"/>
                </a:solidFill>
                <a:latin typeface="AkzidenzGroteskBE-Regular"/>
              </a:rPr>
              <a:t>WORKS_ON</a:t>
            </a:r>
          </a:p>
          <a:p>
            <a:pPr>
              <a:lnSpc>
                <a:spcPct val="150000"/>
              </a:lnSpc>
            </a:pPr>
            <a:r>
              <a:rPr lang="en-US" sz="2000" b="1" dirty="0">
                <a:solidFill>
                  <a:srgbClr val="0000CC"/>
                </a:solidFill>
                <a:latin typeface="AkzidenzGroteskBE-Md"/>
              </a:rPr>
              <a:t>	   WHERE </a:t>
            </a:r>
            <a:r>
              <a:rPr lang="en-US" sz="2000" dirty="0" err="1">
                <a:solidFill>
                  <a:srgbClr val="0000CC"/>
                </a:solidFill>
                <a:latin typeface="AkzidenzGroteskBE-Regular"/>
              </a:rPr>
              <a:t>Essn</a:t>
            </a:r>
            <a:r>
              <a:rPr lang="en-US" sz="2000" dirty="0">
                <a:solidFill>
                  <a:srgbClr val="0000CC"/>
                </a:solidFill>
                <a:latin typeface="Minion-Regular"/>
              </a:rPr>
              <a:t>=‘123456789’ );</a:t>
            </a:r>
            <a:endParaRPr lang="en-US" sz="2000" dirty="0">
              <a:solidFill>
                <a:srgbClr val="0000CC"/>
              </a:solidFill>
            </a:endParaRPr>
          </a:p>
        </p:txBody>
      </p:sp>
      <p:pic>
        <p:nvPicPr>
          <p:cNvPr id="7" name="Picture 6"/>
          <p:cNvPicPr>
            <a:picLocks noChangeAspect="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8434154" y="1189664"/>
            <a:ext cx="2413468" cy="467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857884"/>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Company Database Queries…</a:t>
            </a:r>
            <a:endParaRPr lang="en-US" dirty="0"/>
          </a:p>
        </p:txBody>
      </p:sp>
      <p:sp>
        <p:nvSpPr>
          <p:cNvPr id="40963" name="Content Placeholder 2"/>
          <p:cNvSpPr>
            <a:spLocks noGrp="1"/>
          </p:cNvSpPr>
          <p:nvPr>
            <p:ph idx="1"/>
          </p:nvPr>
        </p:nvSpPr>
        <p:spPr/>
        <p:txBody>
          <a:bodyPr/>
          <a:lstStyle/>
          <a:p>
            <a:pPr indent="0"/>
            <a:r>
              <a:rPr lang="en-US" altLang="en-US" sz="2800" b="1" dirty="0"/>
              <a:t>Q7:</a:t>
            </a:r>
            <a:r>
              <a:rPr lang="en-US" altLang="en-US" sz="2800" dirty="0"/>
              <a:t> </a:t>
            </a:r>
            <a:r>
              <a:rPr lang="en-US" altLang="en-US" i="1" dirty="0"/>
              <a:t>Find</a:t>
            </a:r>
            <a:r>
              <a:rPr lang="en-US" i="1" dirty="0"/>
              <a:t> the names of employees whose salary is greater than the salary of all the employees in </a:t>
            </a:r>
            <a:r>
              <a:rPr lang="en-US" i="1" dirty="0">
                <a:solidFill>
                  <a:schemeClr val="tx1"/>
                </a:solidFill>
              </a:rPr>
              <a:t>department </a:t>
            </a:r>
            <a:r>
              <a:rPr lang="en-US" i="1" dirty="0" smtClean="0">
                <a:solidFill>
                  <a:schemeClr val="tx1"/>
                </a:solidFill>
              </a:rPr>
              <a:t>5.</a:t>
            </a:r>
            <a:endParaRPr lang="en-US" altLang="en-US" sz="2800" i="1" dirty="0"/>
          </a:p>
          <a:p>
            <a:endParaRPr lang="en-US" altLang="en-US" sz="1600" dirty="0"/>
          </a:p>
          <a:p>
            <a:pPr marL="365760" indent="0"/>
            <a:r>
              <a:rPr lang="en-US" b="1" dirty="0">
                <a:solidFill>
                  <a:srgbClr val="0000CC"/>
                </a:solidFill>
              </a:rPr>
              <a:t>SELECT </a:t>
            </a:r>
            <a:r>
              <a:rPr lang="en-US" dirty="0" err="1">
                <a:solidFill>
                  <a:srgbClr val="0000CC"/>
                </a:solidFill>
              </a:rPr>
              <a:t>Lname</a:t>
            </a:r>
            <a:r>
              <a:rPr lang="en-US" dirty="0">
                <a:solidFill>
                  <a:srgbClr val="0000CC"/>
                </a:solidFill>
              </a:rPr>
              <a:t>, </a:t>
            </a:r>
            <a:r>
              <a:rPr lang="en-US" dirty="0" err="1">
                <a:solidFill>
                  <a:srgbClr val="0000CC"/>
                </a:solidFill>
              </a:rPr>
              <a:t>Fname</a:t>
            </a:r>
            <a:endParaRPr lang="en-US" dirty="0">
              <a:solidFill>
                <a:srgbClr val="0000CC"/>
              </a:solidFill>
            </a:endParaRPr>
          </a:p>
          <a:p>
            <a:pPr marL="365760" indent="0"/>
            <a:r>
              <a:rPr lang="en-US" b="1" dirty="0">
                <a:solidFill>
                  <a:srgbClr val="0000CC"/>
                </a:solidFill>
              </a:rPr>
              <a:t>FROM </a:t>
            </a:r>
            <a:r>
              <a:rPr lang="en-US" b="1" dirty="0" smtClean="0">
                <a:solidFill>
                  <a:srgbClr val="0000CC"/>
                </a:solidFill>
              </a:rPr>
              <a:t>   </a:t>
            </a:r>
            <a:r>
              <a:rPr lang="en-US" dirty="0" smtClean="0">
                <a:solidFill>
                  <a:srgbClr val="0000CC"/>
                </a:solidFill>
              </a:rPr>
              <a:t>EMPLOYEE</a:t>
            </a:r>
            <a:endParaRPr lang="en-US" dirty="0">
              <a:solidFill>
                <a:srgbClr val="0000CC"/>
              </a:solidFill>
            </a:endParaRPr>
          </a:p>
          <a:p>
            <a:pPr marL="365760" indent="0"/>
            <a:r>
              <a:rPr lang="en-US" b="1" dirty="0">
                <a:solidFill>
                  <a:srgbClr val="0000CC"/>
                </a:solidFill>
              </a:rPr>
              <a:t>WHERE </a:t>
            </a:r>
            <a:r>
              <a:rPr lang="en-US" dirty="0">
                <a:solidFill>
                  <a:srgbClr val="0000CC"/>
                </a:solidFill>
              </a:rPr>
              <a:t>Salary &gt; </a:t>
            </a:r>
            <a:r>
              <a:rPr lang="en-US" b="1" dirty="0">
                <a:solidFill>
                  <a:srgbClr val="0000CC"/>
                </a:solidFill>
              </a:rPr>
              <a:t>ALL </a:t>
            </a:r>
            <a:endParaRPr lang="en-US" b="1" dirty="0" smtClean="0">
              <a:solidFill>
                <a:srgbClr val="0000CC"/>
              </a:solidFill>
            </a:endParaRPr>
          </a:p>
          <a:p>
            <a:pPr marL="365760" indent="0"/>
            <a:r>
              <a:rPr lang="en-US" b="1" dirty="0">
                <a:solidFill>
                  <a:srgbClr val="0000CC"/>
                </a:solidFill>
              </a:rPr>
              <a:t>	</a:t>
            </a:r>
            <a:r>
              <a:rPr lang="en-US" dirty="0" smtClean="0">
                <a:solidFill>
                  <a:srgbClr val="0000CC"/>
                </a:solidFill>
              </a:rPr>
              <a:t>( </a:t>
            </a:r>
            <a:r>
              <a:rPr lang="en-US" b="1" dirty="0">
                <a:solidFill>
                  <a:srgbClr val="0000CC"/>
                </a:solidFill>
              </a:rPr>
              <a:t>SELECT </a:t>
            </a:r>
            <a:r>
              <a:rPr lang="en-US" b="1" dirty="0" smtClean="0">
                <a:solidFill>
                  <a:srgbClr val="0000CC"/>
                </a:solidFill>
              </a:rPr>
              <a:t> </a:t>
            </a:r>
            <a:r>
              <a:rPr lang="en-US" dirty="0" smtClean="0">
                <a:solidFill>
                  <a:srgbClr val="0000CC"/>
                </a:solidFill>
              </a:rPr>
              <a:t>Salary</a:t>
            </a:r>
            <a:endParaRPr lang="en-US" dirty="0">
              <a:solidFill>
                <a:srgbClr val="0000CC"/>
              </a:solidFill>
            </a:endParaRPr>
          </a:p>
          <a:p>
            <a:pPr marL="365760" indent="0"/>
            <a:r>
              <a:rPr lang="en-US" b="1" dirty="0" smtClean="0">
                <a:solidFill>
                  <a:srgbClr val="0000CC"/>
                </a:solidFill>
              </a:rPr>
              <a:t>	  FROM    </a:t>
            </a:r>
            <a:r>
              <a:rPr lang="en-US" dirty="0" smtClean="0">
                <a:solidFill>
                  <a:srgbClr val="0000CC"/>
                </a:solidFill>
              </a:rPr>
              <a:t>EMPLOYEE</a:t>
            </a:r>
            <a:endParaRPr lang="en-US" dirty="0">
              <a:solidFill>
                <a:srgbClr val="0000CC"/>
              </a:solidFill>
            </a:endParaRPr>
          </a:p>
          <a:p>
            <a:pPr marL="365760" indent="0"/>
            <a:r>
              <a:rPr lang="en-US" b="1" dirty="0" smtClean="0">
                <a:solidFill>
                  <a:srgbClr val="0000CC"/>
                </a:solidFill>
              </a:rPr>
              <a:t>	  WHERE </a:t>
            </a:r>
            <a:r>
              <a:rPr lang="en-US" dirty="0" err="1">
                <a:solidFill>
                  <a:srgbClr val="0000CC"/>
                </a:solidFill>
              </a:rPr>
              <a:t>Dno</a:t>
            </a:r>
            <a:r>
              <a:rPr lang="en-US" dirty="0">
                <a:solidFill>
                  <a:srgbClr val="0000CC"/>
                </a:solidFill>
              </a:rPr>
              <a:t>=5 </a:t>
            </a:r>
            <a:r>
              <a:rPr lang="en-US" dirty="0" smtClean="0">
                <a:solidFill>
                  <a:srgbClr val="0000CC"/>
                </a:solidFill>
              </a:rPr>
              <a:t>);</a:t>
            </a:r>
          </a:p>
          <a:p>
            <a:pPr marL="82550" indent="0"/>
            <a:endParaRPr lang="en-US" altLang="en-US" dirty="0" smtClean="0">
              <a:solidFill>
                <a:schemeClr val="tx1"/>
              </a:solidFill>
            </a:endParaRPr>
          </a:p>
          <a:p>
            <a:endParaRPr lang="en-US" altLang="en-US" sz="1000" dirty="0"/>
          </a:p>
          <a:p>
            <a:pPr marL="82550" indent="0"/>
            <a:endParaRPr lang="en-US" altLang="en-US" sz="2800" dirty="0"/>
          </a:p>
        </p:txBody>
      </p:sp>
    </p:spTree>
    <p:extLst>
      <p:ext uri="{BB962C8B-B14F-4D97-AF65-F5344CB8AC3E}">
        <p14:creationId xmlns:p14="http://schemas.microsoft.com/office/powerpoint/2010/main" val="7236125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4303</TotalTime>
  <Words>5974</Words>
  <Application>Microsoft Office PowerPoint</Application>
  <PresentationFormat>Widescreen</PresentationFormat>
  <Paragraphs>1454</Paragraphs>
  <Slides>123</Slides>
  <Notes>53</Notes>
  <HiddenSlides>0</HiddenSlides>
  <MMClips>0</MMClips>
  <ScaleCrop>false</ScaleCrop>
  <HeadingPairs>
    <vt:vector size="6" baseType="variant">
      <vt:variant>
        <vt:lpstr>Fonts Used</vt:lpstr>
      </vt:variant>
      <vt:variant>
        <vt:i4>25</vt:i4>
      </vt:variant>
      <vt:variant>
        <vt:lpstr>Theme</vt:lpstr>
      </vt:variant>
      <vt:variant>
        <vt:i4>2</vt:i4>
      </vt:variant>
      <vt:variant>
        <vt:lpstr>Slide Titles</vt:lpstr>
      </vt:variant>
      <vt:variant>
        <vt:i4>123</vt:i4>
      </vt:variant>
    </vt:vector>
  </HeadingPairs>
  <TitlesOfParts>
    <vt:vector size="150" baseType="lpstr">
      <vt:lpstr>AkzidenzGroteskBE-Md</vt:lpstr>
      <vt:lpstr>AkzidenzGroteskBE-Regular</vt:lpstr>
      <vt:lpstr>Antique Olive</vt:lpstr>
      <vt:lpstr>Anton</vt:lpstr>
      <vt:lpstr>Arial</vt:lpstr>
      <vt:lpstr>Arial Narrow</vt:lpstr>
      <vt:lpstr>Calibri</vt:lpstr>
      <vt:lpstr>Calibri Light</vt:lpstr>
      <vt:lpstr>Courier New</vt:lpstr>
      <vt:lpstr>erdana</vt:lpstr>
      <vt:lpstr>Gadugi</vt:lpstr>
      <vt:lpstr>Helvetica</vt:lpstr>
      <vt:lpstr>Helvetica Neue</vt:lpstr>
      <vt:lpstr>inter-bold</vt:lpstr>
      <vt:lpstr>inter-regular</vt:lpstr>
      <vt:lpstr>Latha</vt:lpstr>
      <vt:lpstr>Minion-Italic</vt:lpstr>
      <vt:lpstr>Minion-Regular</vt:lpstr>
      <vt:lpstr>Palatino Linotype</vt:lpstr>
      <vt:lpstr>Segoe UI</vt:lpstr>
      <vt:lpstr>Sitka Subheading</vt:lpstr>
      <vt:lpstr>Tahoma</vt:lpstr>
      <vt:lpstr>Times New Roman</vt:lpstr>
      <vt:lpstr>Verdana</vt:lpstr>
      <vt:lpstr>Wingdings 2</vt:lpstr>
      <vt:lpstr>Office Theme</vt:lpstr>
      <vt:lpstr>1_PG Template</vt:lpstr>
      <vt:lpstr>PowerPoint Presentation</vt:lpstr>
      <vt:lpstr>PowerPoint Presentation</vt:lpstr>
      <vt:lpstr>Session Outline</vt:lpstr>
      <vt:lpstr>Introduction to SQL</vt:lpstr>
      <vt:lpstr>Structured Query Langauage (SQL)</vt:lpstr>
      <vt:lpstr>SQL Rules</vt:lpstr>
      <vt:lpstr>SQL process </vt:lpstr>
      <vt:lpstr>Characteristics of SQL </vt:lpstr>
      <vt:lpstr>Advantages of SQL</vt:lpstr>
      <vt:lpstr>Disadvantages of SQL </vt:lpstr>
      <vt:lpstr>SQL Statements</vt:lpstr>
      <vt:lpstr>DDL Statements</vt:lpstr>
      <vt:lpstr>Basic Data Types in Oracle</vt:lpstr>
      <vt:lpstr>DDL - Data Definition Language (Create Statement) </vt:lpstr>
      <vt:lpstr>DDL - Data Definition Language:Example </vt:lpstr>
      <vt:lpstr>DDL – contd… </vt:lpstr>
      <vt:lpstr>DDL - Data Definition Language (Alter statement) </vt:lpstr>
      <vt:lpstr>DDL - Data Definition Language (Alter statement) </vt:lpstr>
      <vt:lpstr>DDL - Data Definition Language (Alter statement) </vt:lpstr>
      <vt:lpstr>DDL - Data Definition Language (Drop Statement) </vt:lpstr>
      <vt:lpstr>DDL - Data Definition Language (Truncate Statement) </vt:lpstr>
      <vt:lpstr>Constraints in SQL</vt:lpstr>
      <vt:lpstr>DML - Data Manipulation Language (Select Statement) </vt:lpstr>
      <vt:lpstr>Query 0 </vt:lpstr>
      <vt:lpstr>SQL - WHERE Clause </vt:lpstr>
      <vt:lpstr>SQL - AND and OR Conjunctive Operators </vt:lpstr>
      <vt:lpstr>SQL - SORTING Results </vt:lpstr>
      <vt:lpstr>DML - Select Statement: Example </vt:lpstr>
      <vt:lpstr>DML - Data Manipulation Language(Update Statement </vt:lpstr>
      <vt:lpstr>DML - Update Statement : Example </vt:lpstr>
      <vt:lpstr>DML – Data Manipulation Language (Delete Statement) </vt:lpstr>
      <vt:lpstr>DML –Delete Statement: Example </vt:lpstr>
      <vt:lpstr>DML - Data Manipulation Language (Insert statement) </vt:lpstr>
      <vt:lpstr>Insert statement Example </vt:lpstr>
      <vt:lpstr>DDL - CREATE DATABASE Statement  </vt:lpstr>
      <vt:lpstr>DDL - DROP DATABASE Statement  </vt:lpstr>
      <vt:lpstr>DCL - Data Control Language (Grant statement) </vt:lpstr>
      <vt:lpstr>DCL - Data Control Language (Grant statement) </vt:lpstr>
      <vt:lpstr>DCL - Grant statement- Example </vt:lpstr>
      <vt:lpstr>DCL - Data Control Language (Revoke statement) </vt:lpstr>
      <vt:lpstr>DCL - Revoke statement- Example </vt:lpstr>
      <vt:lpstr>SUBSTRING() Function  </vt:lpstr>
      <vt:lpstr> SUBSTRING() Example-1</vt:lpstr>
      <vt:lpstr> SUBSTRING() examples-2</vt:lpstr>
      <vt:lpstr>REPLACE() function </vt:lpstr>
      <vt:lpstr>Distinct Keyword</vt:lpstr>
      <vt:lpstr>SQL - LIKE Operator </vt:lpstr>
      <vt:lpstr>Examples :LIKE operators with '%' and '_' wildcards:  </vt:lpstr>
      <vt:lpstr>Practice Exercise #1.1: (create) </vt:lpstr>
      <vt:lpstr>Practice Exercise #1.2 (insert) </vt:lpstr>
      <vt:lpstr>Practice Exercise #1.3: (select) </vt:lpstr>
      <vt:lpstr>Practice Exercise #1.4: (update) </vt:lpstr>
      <vt:lpstr>Practice Exercise #1.5: (delete) </vt:lpstr>
      <vt:lpstr>Practice Exercise #2  </vt:lpstr>
      <vt:lpstr>Practice Exercise #2:  </vt:lpstr>
      <vt:lpstr>Practice Exercise #2:  </vt:lpstr>
      <vt:lpstr>Solution for Practice Exercise #2</vt:lpstr>
      <vt:lpstr>Solution for Practice Exercise #2</vt:lpstr>
      <vt:lpstr>Solution for Practice Exercise #2</vt:lpstr>
      <vt:lpstr>Practice Exercise #3  </vt:lpstr>
      <vt:lpstr>Practice Exercise #3:  </vt:lpstr>
      <vt:lpstr>Practice Exercise #3:  </vt:lpstr>
      <vt:lpstr>Solution Practice Exercise #3:  </vt:lpstr>
      <vt:lpstr>Aggregate Functions</vt:lpstr>
      <vt:lpstr>Examples</vt:lpstr>
      <vt:lpstr>GROUP BY Clause</vt:lpstr>
      <vt:lpstr>Example</vt:lpstr>
      <vt:lpstr>EXAMPLE…</vt:lpstr>
      <vt:lpstr>Grouping by Multiple Columns</vt:lpstr>
      <vt:lpstr>Illegal Queries</vt:lpstr>
      <vt:lpstr>HAVING Clause</vt:lpstr>
      <vt:lpstr>Nesting of Group Functions</vt:lpstr>
      <vt:lpstr>JOINS</vt:lpstr>
      <vt:lpstr>Cartesian Join</vt:lpstr>
      <vt:lpstr>Inner Join – EQUI JOIN</vt:lpstr>
      <vt:lpstr>Inner Join…</vt:lpstr>
      <vt:lpstr>Non-Equi Join</vt:lpstr>
      <vt:lpstr>Non-Equi Join (Contd.)</vt:lpstr>
      <vt:lpstr>Self Join</vt:lpstr>
      <vt:lpstr>NESTED QUERIES or SUB QUERIES</vt:lpstr>
      <vt:lpstr>Who draws highest Salary?</vt:lpstr>
      <vt:lpstr>Multiple-Row Subquery</vt:lpstr>
      <vt:lpstr>Which Department has lowest payroll?</vt:lpstr>
      <vt:lpstr>VTU QP - FEB 2021</vt:lpstr>
      <vt:lpstr>QUERY 1</vt:lpstr>
      <vt:lpstr>QUERY 2</vt:lpstr>
      <vt:lpstr>QUERY 3</vt:lpstr>
      <vt:lpstr>QUERY 4</vt:lpstr>
      <vt:lpstr>QUERY 5</vt:lpstr>
      <vt:lpstr>SQL Queries   Company DB</vt:lpstr>
      <vt:lpstr>Company Database Queries</vt:lpstr>
      <vt:lpstr>Contd…</vt:lpstr>
      <vt:lpstr>Company DB Schema</vt:lpstr>
      <vt:lpstr>Company Database Queries…</vt:lpstr>
      <vt:lpstr>Company Database Queries…</vt:lpstr>
      <vt:lpstr>Company Database Queries…</vt:lpstr>
      <vt:lpstr>Company Database Queries…</vt:lpstr>
      <vt:lpstr>Company Database Queries…</vt:lpstr>
      <vt:lpstr>Company Database Queries…</vt:lpstr>
      <vt:lpstr>Company Database Queries…</vt:lpstr>
      <vt:lpstr>Company Database Queries…</vt:lpstr>
      <vt:lpstr>Company Database Queries…</vt:lpstr>
      <vt:lpstr>Company Database Queries…</vt:lpstr>
      <vt:lpstr>Company Database Queries…</vt:lpstr>
      <vt:lpstr>Examples from   Raghu Ramakrishnan</vt:lpstr>
      <vt:lpstr>Sample Database</vt:lpstr>
      <vt:lpstr>Query 1</vt:lpstr>
      <vt:lpstr>Query 2</vt:lpstr>
      <vt:lpstr>Query 2 (Option 2)</vt:lpstr>
      <vt:lpstr>Query 3</vt:lpstr>
      <vt:lpstr>Query 4</vt:lpstr>
      <vt:lpstr>Query 5</vt:lpstr>
      <vt:lpstr>Query 6</vt:lpstr>
      <vt:lpstr>Query 7</vt:lpstr>
      <vt:lpstr>Query 7 – Method 2</vt:lpstr>
      <vt:lpstr>Exercises</vt:lpstr>
      <vt:lpstr>Without EXISTS</vt:lpstr>
      <vt:lpstr>Exercise #4:  </vt:lpstr>
      <vt:lpstr>Query 1  </vt:lpstr>
      <vt:lpstr>Query 2  </vt:lpstr>
      <vt:lpstr>Query 3 </vt:lpstr>
      <vt:lpstr>Query 4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SQL(Structured Query Language)</dc:title>
  <dc:creator>arushi gupta</dc:creator>
  <cp:lastModifiedBy>Windows User</cp:lastModifiedBy>
  <cp:revision>253</cp:revision>
  <dcterms:created xsi:type="dcterms:W3CDTF">2022-05-18T14:56:45Z</dcterms:created>
  <dcterms:modified xsi:type="dcterms:W3CDTF">2022-12-07T04:13:09Z</dcterms:modified>
</cp:coreProperties>
</file>