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70"/>
  </p:notesMasterIdLst>
  <p:sldIdLst>
    <p:sldId id="257" r:id="rId3"/>
    <p:sldId id="376" r:id="rId4"/>
    <p:sldId id="321" r:id="rId5"/>
    <p:sldId id="483" r:id="rId6"/>
    <p:sldId id="490" r:id="rId7"/>
    <p:sldId id="489" r:id="rId8"/>
    <p:sldId id="484" r:id="rId9"/>
    <p:sldId id="485" r:id="rId10"/>
    <p:sldId id="494" r:id="rId11"/>
    <p:sldId id="486" r:id="rId12"/>
    <p:sldId id="487" r:id="rId13"/>
    <p:sldId id="488" r:id="rId14"/>
    <p:sldId id="491" r:id="rId15"/>
    <p:sldId id="492" r:id="rId16"/>
    <p:sldId id="493"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443" r:id="rId30"/>
    <p:sldId id="444" r:id="rId31"/>
    <p:sldId id="445" r:id="rId32"/>
    <p:sldId id="446" r:id="rId33"/>
    <p:sldId id="447" r:id="rId34"/>
    <p:sldId id="448" r:id="rId35"/>
    <p:sldId id="449" r:id="rId36"/>
    <p:sldId id="450" r:id="rId37"/>
    <p:sldId id="451" r:id="rId38"/>
    <p:sldId id="452" r:id="rId39"/>
    <p:sldId id="453" r:id="rId40"/>
    <p:sldId id="454" r:id="rId41"/>
    <p:sldId id="455" r:id="rId42"/>
    <p:sldId id="456" r:id="rId43"/>
    <p:sldId id="457" r:id="rId44"/>
    <p:sldId id="458" r:id="rId45"/>
    <p:sldId id="459" r:id="rId46"/>
    <p:sldId id="460" r:id="rId47"/>
    <p:sldId id="461" r:id="rId48"/>
    <p:sldId id="462" r:id="rId49"/>
    <p:sldId id="463" r:id="rId50"/>
    <p:sldId id="464" r:id="rId51"/>
    <p:sldId id="465" r:id="rId52"/>
    <p:sldId id="466" r:id="rId53"/>
    <p:sldId id="467" r:id="rId54"/>
    <p:sldId id="468" r:id="rId55"/>
    <p:sldId id="469" r:id="rId56"/>
    <p:sldId id="470" r:id="rId57"/>
    <p:sldId id="471" r:id="rId58"/>
    <p:sldId id="472" r:id="rId59"/>
    <p:sldId id="482" r:id="rId60"/>
    <p:sldId id="474" r:id="rId61"/>
    <p:sldId id="475" r:id="rId62"/>
    <p:sldId id="476" r:id="rId63"/>
    <p:sldId id="477" r:id="rId64"/>
    <p:sldId id="478" r:id="rId65"/>
    <p:sldId id="479" r:id="rId66"/>
    <p:sldId id="480" r:id="rId67"/>
    <p:sldId id="481" r:id="rId68"/>
    <p:sldId id="377"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847" autoAdjust="0"/>
    <p:restoredTop sz="94660"/>
  </p:normalViewPr>
  <p:slideViewPr>
    <p:cSldViewPr snapToGrid="0">
      <p:cViewPr varScale="1">
        <p:scale>
          <a:sx n="64" d="100"/>
          <a:sy n="64" d="100"/>
        </p:scale>
        <p:origin x="25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C5E15-DB93-4E8D-A364-24EA6B772E80}" type="datetimeFigureOut">
              <a:rPr lang="en-IN" smtClean="0"/>
              <a:t>16-12-2022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EDEF-720A-4919-B488-7B387642D692}" type="slidenum">
              <a:rPr lang="en-IN" smtClean="0"/>
              <a:t>‹#›</a:t>
            </a:fld>
            <a:endParaRPr lang="en-IN"/>
          </a:p>
        </p:txBody>
      </p:sp>
    </p:spTree>
    <p:extLst>
      <p:ext uri="{BB962C8B-B14F-4D97-AF65-F5344CB8AC3E}">
        <p14:creationId xmlns:p14="http://schemas.microsoft.com/office/powerpoint/2010/main" val="4259569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8AEE354-A5DF-4F4C-A078-9F9C212AFFEC}" type="slidenum">
              <a:rPr kumimoji="0" lang="en-CA" altLang="en-US" sz="1200" b="0" i="0" u="none" strike="noStrike" kern="1200" cap="none" spc="0" normalizeH="0" baseline="0" noProof="0" smtClean="0">
                <a:ln>
                  <a:noFill/>
                </a:ln>
                <a:solidFill>
                  <a:prstClr val="black"/>
                </a:solidFill>
                <a:effectLst/>
                <a:uLnTx/>
                <a:uFillTx/>
                <a:latin typeface="Tahom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CA" altLang="en-US" sz="1200" b="0" i="0" u="none" strike="noStrike" kern="1200" cap="none" spc="0" normalizeH="0" baseline="0" noProof="0">
              <a:ln>
                <a:noFill/>
              </a:ln>
              <a:solidFill>
                <a:prstClr val="black"/>
              </a:solidFill>
              <a:effectLst/>
              <a:uLnTx/>
              <a:uFillTx/>
              <a:latin typeface="Tahoma" panose="020B0604030504040204" pitchFamily="34" charset="0"/>
              <a:ea typeface="+mn-ea"/>
              <a:cs typeface="+mn-cs"/>
            </a:endParaRPr>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84563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14</a:t>
            </a:fld>
            <a:endParaRPr lang="en-US" altLang="en-US"/>
          </a:p>
        </p:txBody>
      </p:sp>
    </p:spTree>
    <p:extLst>
      <p:ext uri="{BB962C8B-B14F-4D97-AF65-F5344CB8AC3E}">
        <p14:creationId xmlns:p14="http://schemas.microsoft.com/office/powerpoint/2010/main" val="2593975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15</a:t>
            </a:fld>
            <a:endParaRPr lang="en-US" altLang="en-US"/>
          </a:p>
        </p:txBody>
      </p:sp>
    </p:spTree>
    <p:extLst>
      <p:ext uri="{BB962C8B-B14F-4D97-AF65-F5344CB8AC3E}">
        <p14:creationId xmlns:p14="http://schemas.microsoft.com/office/powerpoint/2010/main" val="2989156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19</a:t>
            </a:fld>
            <a:endParaRPr lang="en-US" altLang="en-US"/>
          </a:p>
        </p:txBody>
      </p:sp>
    </p:spTree>
    <p:extLst>
      <p:ext uri="{BB962C8B-B14F-4D97-AF65-F5344CB8AC3E}">
        <p14:creationId xmlns:p14="http://schemas.microsoft.com/office/powerpoint/2010/main" val="3780364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23</a:t>
            </a:fld>
            <a:endParaRPr lang="en-US" altLang="en-US"/>
          </a:p>
        </p:txBody>
      </p:sp>
    </p:spTree>
    <p:extLst>
      <p:ext uri="{BB962C8B-B14F-4D97-AF65-F5344CB8AC3E}">
        <p14:creationId xmlns:p14="http://schemas.microsoft.com/office/powerpoint/2010/main" val="3970502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26</a:t>
            </a:fld>
            <a:endParaRPr lang="en-US" altLang="en-US"/>
          </a:p>
        </p:txBody>
      </p:sp>
    </p:spTree>
    <p:extLst>
      <p:ext uri="{BB962C8B-B14F-4D97-AF65-F5344CB8AC3E}">
        <p14:creationId xmlns:p14="http://schemas.microsoft.com/office/powerpoint/2010/main" val="786401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53</a:t>
            </a:fld>
            <a:endParaRPr lang="en-US" altLang="en-US"/>
          </a:p>
        </p:txBody>
      </p:sp>
    </p:spTree>
    <p:extLst>
      <p:ext uri="{BB962C8B-B14F-4D97-AF65-F5344CB8AC3E}">
        <p14:creationId xmlns:p14="http://schemas.microsoft.com/office/powerpoint/2010/main" val="1634018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4</a:t>
            </a:fld>
            <a:endParaRPr lang="en-US" altLang="en-US"/>
          </a:p>
        </p:txBody>
      </p:sp>
    </p:spTree>
    <p:extLst>
      <p:ext uri="{BB962C8B-B14F-4D97-AF65-F5344CB8AC3E}">
        <p14:creationId xmlns:p14="http://schemas.microsoft.com/office/powerpoint/2010/main" val="2598690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6</a:t>
            </a:fld>
            <a:endParaRPr lang="en-US" altLang="en-US"/>
          </a:p>
        </p:txBody>
      </p:sp>
    </p:spTree>
    <p:extLst>
      <p:ext uri="{BB962C8B-B14F-4D97-AF65-F5344CB8AC3E}">
        <p14:creationId xmlns:p14="http://schemas.microsoft.com/office/powerpoint/2010/main" val="174106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7</a:t>
            </a:fld>
            <a:endParaRPr lang="en-US" altLang="en-US"/>
          </a:p>
        </p:txBody>
      </p:sp>
    </p:spTree>
    <p:extLst>
      <p:ext uri="{BB962C8B-B14F-4D97-AF65-F5344CB8AC3E}">
        <p14:creationId xmlns:p14="http://schemas.microsoft.com/office/powerpoint/2010/main" val="399966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8</a:t>
            </a:fld>
            <a:endParaRPr lang="en-US" altLang="en-US"/>
          </a:p>
        </p:txBody>
      </p:sp>
    </p:spTree>
    <p:extLst>
      <p:ext uri="{BB962C8B-B14F-4D97-AF65-F5344CB8AC3E}">
        <p14:creationId xmlns:p14="http://schemas.microsoft.com/office/powerpoint/2010/main" val="396500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10</a:t>
            </a:fld>
            <a:endParaRPr lang="en-US" altLang="en-US"/>
          </a:p>
        </p:txBody>
      </p:sp>
    </p:spTree>
    <p:extLst>
      <p:ext uri="{BB962C8B-B14F-4D97-AF65-F5344CB8AC3E}">
        <p14:creationId xmlns:p14="http://schemas.microsoft.com/office/powerpoint/2010/main" val="918354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11</a:t>
            </a:fld>
            <a:endParaRPr lang="en-US" altLang="en-US"/>
          </a:p>
        </p:txBody>
      </p:sp>
    </p:spTree>
    <p:extLst>
      <p:ext uri="{BB962C8B-B14F-4D97-AF65-F5344CB8AC3E}">
        <p14:creationId xmlns:p14="http://schemas.microsoft.com/office/powerpoint/2010/main" val="2411039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12</a:t>
            </a:fld>
            <a:endParaRPr lang="en-US" altLang="en-US"/>
          </a:p>
        </p:txBody>
      </p:sp>
    </p:spTree>
    <p:extLst>
      <p:ext uri="{BB962C8B-B14F-4D97-AF65-F5344CB8AC3E}">
        <p14:creationId xmlns:p14="http://schemas.microsoft.com/office/powerpoint/2010/main" val="2317048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33153C-42C0-4C7D-9DCE-EAD48B95597E}" type="slidenum">
              <a:rPr lang="en-US" altLang="en-US" smtClean="0"/>
              <a:pPr>
                <a:defRPr/>
              </a:pPr>
              <a:t>13</a:t>
            </a:fld>
            <a:endParaRPr lang="en-US" altLang="en-US"/>
          </a:p>
        </p:txBody>
      </p:sp>
    </p:spTree>
    <p:extLst>
      <p:ext uri="{BB962C8B-B14F-4D97-AF65-F5344CB8AC3E}">
        <p14:creationId xmlns:p14="http://schemas.microsoft.com/office/powerpoint/2010/main" val="3609531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F48A-A006-B8CC-C629-3A15AE17C7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1212D4-C626-841C-4F75-EDF71EA56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CF6C59-0041-E7E5-28BC-27F7F8CA96E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738B191-6877-F2A7-9934-1D6CEC64AD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91872-DB20-5E57-7500-D30479D78080}"/>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2863910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F74D-19BC-2118-BD65-CD1B3A1EC0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CB0B54-F3CB-B2D9-3D1D-BD1AFC017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80C36-68E7-B301-FE1C-34EFBAFEFEC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13608A9-05E3-A4F2-27BD-1A9ADA39D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A362F-9523-94E5-2B4D-563939A27B8D}"/>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250835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E98997-9052-95F0-6006-23E895A59E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FEAD17-6669-7A21-01FF-C9CE49F8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FA98A6-2D6C-1232-D1C2-6E0FE1C568B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1B023BC-7343-0D0E-3334-3024B720B4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09D05B-1182-6D3F-38EF-60FDDC8F8E5D}"/>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730880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userDrawn="1"/>
        </p:nvSpPr>
        <p:spPr>
          <a:xfrm>
            <a:off x="3871787" y="6784757"/>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userDrawn="1"/>
        </p:nvSpPr>
        <p:spPr>
          <a:xfrm>
            <a:off x="10987" y="6784757"/>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userDrawn="1"/>
        </p:nvSpPr>
        <p:spPr>
          <a:xfrm>
            <a:off x="7732587" y="6784757"/>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17" name="Content Placeholder 16"/>
          <p:cNvSpPr>
            <a:spLocks noGrp="1"/>
          </p:cNvSpPr>
          <p:nvPr>
            <p:ph sz="quarter" idx="10"/>
          </p:nvPr>
        </p:nvSpPr>
        <p:spPr>
          <a:xfrm>
            <a:off x="406400" y="4648200"/>
            <a:ext cx="11277600" cy="1600200"/>
          </a:xfrm>
          <a:prstGeom prst="rect">
            <a:avLst/>
          </a:prstGeom>
        </p:spPr>
        <p:txBody>
          <a:bodyPr>
            <a:noAutofit/>
          </a:bodyPr>
          <a:lstStyle>
            <a:lvl1pPr marL="0" indent="0">
              <a:lnSpc>
                <a:spcPts val="5600"/>
              </a:lnSpc>
              <a:spcBef>
                <a:spcPts val="0"/>
              </a:spcBef>
              <a:buNone/>
              <a:defRPr sz="4800" b="1" spc="-200" baseline="0">
                <a:latin typeface="Arial" pitchFamily="34" charset="0"/>
                <a:cs typeface="Arial" pitchFamily="34" charset="0"/>
              </a:defRPr>
            </a:lvl1pPr>
            <a:lvl2pPr>
              <a:defRPr>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4302262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365760" y="91440"/>
            <a:ext cx="8717280" cy="777240"/>
          </a:xfrm>
          <a:prstGeom prst="rect">
            <a:avLst/>
          </a:prstGeom>
        </p:spPr>
        <p:txBody>
          <a:bodyPr lIns="0" tIns="0" rIns="0" bIns="0" anchor="ctr">
            <a:noAutofit/>
          </a:bodyPr>
          <a:lstStyle>
            <a:lvl1pPr marL="0" indent="0" algn="l">
              <a:lnSpc>
                <a:spcPct val="100000"/>
              </a:lnSpc>
              <a:spcBef>
                <a:spcPts val="0"/>
              </a:spcBef>
              <a:buNone/>
              <a:defRPr sz="3000" b="0" spc="300"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a:t>Click to edit Master text styles</a:t>
            </a:r>
          </a:p>
        </p:txBody>
      </p:sp>
      <p:sp>
        <p:nvSpPr>
          <p:cNvPr id="3" name="Content Placeholder 2"/>
          <p:cNvSpPr>
            <a:spLocks noGrp="1"/>
          </p:cNvSpPr>
          <p:nvPr>
            <p:ph idx="1"/>
          </p:nvPr>
        </p:nvSpPr>
        <p:spPr>
          <a:xfrm>
            <a:off x="365760" y="1005840"/>
            <a:ext cx="11338560" cy="5486400"/>
          </a:xfrm>
          <a:prstGeom prst="rect">
            <a:avLst/>
          </a:prstGeom>
        </p:spPr>
        <p:txBody>
          <a:bodyPr lIns="0" rIns="0"/>
          <a:lstStyle>
            <a:lvl1pPr marL="341305" marR="0" indent="-341305" algn="just" defTabSz="914377" rtl="0" eaLnBrk="1" fontAlgn="auto" latinLnBrk="0" hangingPunct="1">
              <a:lnSpc>
                <a:spcPct val="100000"/>
              </a:lnSpc>
              <a:spcBef>
                <a:spcPts val="600"/>
              </a:spcBef>
              <a:spcAft>
                <a:spcPts val="0"/>
              </a:spcAft>
              <a:buClr>
                <a:srgbClr val="FF0000"/>
              </a:buClr>
              <a:buSzTx/>
              <a:buFont typeface="Arial" pitchFamily="34" charset="0"/>
              <a:buChar char="•"/>
              <a:tabLst/>
              <a:defRPr sz="2200">
                <a:latin typeface="Calibri" pitchFamily="34" charset="0"/>
                <a:cs typeface="Arial" pitchFamily="34" charset="0"/>
              </a:defRPr>
            </a:lvl1pPr>
            <a:lvl2pPr marL="742932" marR="0" indent="-285744" algn="l" defTabSz="914377"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dirty="0"/>
              <a:t>Click to edit Master text styles</a:t>
            </a:r>
          </a:p>
        </p:txBody>
      </p:sp>
    </p:spTree>
    <p:extLst>
      <p:ext uri="{BB962C8B-B14F-4D97-AF65-F5344CB8AC3E}">
        <p14:creationId xmlns:p14="http://schemas.microsoft.com/office/powerpoint/2010/main" val="21221523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userDrawn="1"/>
        </p:nvSpPr>
        <p:spPr>
          <a:xfrm>
            <a:off x="3871787" y="6784757"/>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userDrawn="1"/>
        </p:nvSpPr>
        <p:spPr>
          <a:xfrm>
            <a:off x="10987" y="6784757"/>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userDrawn="1"/>
        </p:nvSpPr>
        <p:spPr>
          <a:xfrm>
            <a:off x="7732587" y="6784757"/>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grpSp>
        <p:nvGrpSpPr>
          <p:cNvPr id="9" name="Group 11"/>
          <p:cNvGrpSpPr>
            <a:grpSpLocks/>
          </p:cNvGrpSpPr>
          <p:nvPr userDrawn="1"/>
        </p:nvGrpSpPr>
        <p:grpSpPr bwMode="auto">
          <a:xfrm>
            <a:off x="9144000" y="734075"/>
            <a:ext cx="2946400" cy="779144"/>
            <a:chOff x="76200" y="2209800"/>
            <a:chExt cx="2209800" cy="779146"/>
          </a:xfrm>
        </p:grpSpPr>
        <p:sp>
          <p:nvSpPr>
            <p:cNvPr id="10" name="TextBox 9"/>
            <p:cNvSpPr txBox="1"/>
            <p:nvPr userDrawn="1"/>
          </p:nvSpPr>
          <p:spPr>
            <a:xfrm>
              <a:off x="76200" y="2209800"/>
              <a:ext cx="2209800" cy="707888"/>
            </a:xfrm>
            <a:prstGeom prst="rect">
              <a:avLst/>
            </a:prstGeom>
            <a:noFill/>
          </p:spPr>
          <p:txBody>
            <a:bodyP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200" normalizeH="0" baseline="0" noProof="0" dirty="0">
                  <a:ln>
                    <a:noFill/>
                  </a:ln>
                  <a:solidFill>
                    <a:prstClr val="white"/>
                  </a:solidFill>
                  <a:effectLst/>
                  <a:uLnTx/>
                  <a:uFillTx/>
                  <a:latin typeface="Arial"/>
                  <a:ea typeface="+mn-ea"/>
                  <a:cs typeface="Arial"/>
                </a:rPr>
                <a:t>BITS</a:t>
              </a:r>
              <a:r>
                <a:rPr kumimoji="0" lang="en-US" sz="4000" b="0" i="0" u="none" strike="noStrike" kern="1200" cap="none" spc="-200" normalizeH="0" baseline="0" noProof="0" dirty="0">
                  <a:ln>
                    <a:noFill/>
                  </a:ln>
                  <a:solidFill>
                    <a:prstClr val="white"/>
                  </a:solidFill>
                  <a:effectLst/>
                  <a:uLnTx/>
                  <a:uFillTx/>
                  <a:latin typeface="Arial"/>
                  <a:ea typeface="+mn-ea"/>
                  <a:cs typeface="Arial"/>
                </a:rPr>
                <a:t> Pilani</a:t>
              </a:r>
            </a:p>
          </p:txBody>
        </p:sp>
        <p:sp>
          <p:nvSpPr>
            <p:cNvPr id="11" name="TextBox 10"/>
            <p:cNvSpPr txBox="1"/>
            <p:nvPr userDrawn="1"/>
          </p:nvSpPr>
          <p:spPr>
            <a:xfrm>
              <a:off x="235580" y="2711946"/>
              <a:ext cx="1905000" cy="277000"/>
            </a:xfrm>
            <a:prstGeom prst="rect">
              <a:avLst/>
            </a:prstGeom>
            <a:noFill/>
          </p:spPr>
          <p:txBody>
            <a:bodyP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Arial"/>
                </a:rPr>
                <a:t>Pilani | Dubai | Goa | Hyderabad</a:t>
              </a:r>
            </a:p>
          </p:txBody>
        </p:sp>
      </p:grpSp>
      <p:sp>
        <p:nvSpPr>
          <p:cNvPr id="17" name="Content Placeholder 16"/>
          <p:cNvSpPr>
            <a:spLocks noGrp="1"/>
          </p:cNvSpPr>
          <p:nvPr>
            <p:ph sz="quarter" idx="10"/>
          </p:nvPr>
        </p:nvSpPr>
        <p:spPr>
          <a:xfrm>
            <a:off x="406400" y="4648200"/>
            <a:ext cx="11277600" cy="1600200"/>
          </a:xfrm>
          <a:prstGeom prst="rect">
            <a:avLst/>
          </a:prstGeom>
        </p:spPr>
        <p:txBody>
          <a:bodyPr>
            <a:noAutofit/>
          </a:bodyPr>
          <a:lstStyle>
            <a:lvl1pPr marL="0" indent="0">
              <a:lnSpc>
                <a:spcPts val="5600"/>
              </a:lnSpc>
              <a:spcBef>
                <a:spcPts val="0"/>
              </a:spcBef>
              <a:buNone/>
              <a:defRPr sz="4800" b="1" spc="-200" baseline="0">
                <a:latin typeface="Arial" pitchFamily="34" charset="0"/>
                <a:cs typeface="Arial" pitchFamily="34" charset="0"/>
              </a:defRPr>
            </a:lvl1pPr>
            <a:lvl2pPr>
              <a:defRPr>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8532607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96512"/>
            <a:ext cx="10515600" cy="1325033"/>
          </a:xfrm>
          <a:prstGeom prst="rect">
            <a:avLst/>
          </a:prstGeom>
        </p:spPr>
        <p:txBody>
          <a:bodyPr/>
          <a:lstStyle>
            <a:lvl1pPr algn="ctr">
              <a:defRPr lang="en-IN" sz="3200" b="1" kern="1200" dirty="0">
                <a:solidFill>
                  <a:srgbClr val="C00000"/>
                </a:solidFill>
                <a:latin typeface="+mj-lt"/>
                <a:ea typeface="+mj-ea"/>
                <a:cs typeface="+mj-cs"/>
              </a:defRPr>
            </a:lvl1pPr>
          </a:lstStyle>
          <a:p>
            <a:r>
              <a:rPr lang="en-US" dirty="0"/>
              <a:t>Click to edit Master title style</a:t>
            </a:r>
            <a:endParaRPr lang="en-IN" dirty="0"/>
          </a:p>
        </p:txBody>
      </p:sp>
      <p:sp>
        <p:nvSpPr>
          <p:cNvPr id="3" name="Content Placeholder 2"/>
          <p:cNvSpPr>
            <a:spLocks noGrp="1"/>
          </p:cNvSpPr>
          <p:nvPr>
            <p:ph idx="1"/>
          </p:nvPr>
        </p:nvSpPr>
        <p:spPr>
          <a:xfrm>
            <a:off x="609600" y="1600203"/>
            <a:ext cx="10972800" cy="4525963"/>
          </a:xfrm>
          <a:prstGeom prst="rect">
            <a:avLst/>
          </a:prstGeom>
        </p:spPr>
        <p:txBody>
          <a:bodyPr/>
          <a:lstStyle>
            <a:lvl1pPr indent="0">
              <a:defRPr lang="en-US" sz="2400" kern="1200" dirty="0" smtClean="0">
                <a:solidFill>
                  <a:schemeClr val="tx1"/>
                </a:solidFill>
                <a:latin typeface="Calibri" panose="020F0502020204030204" pitchFamily="34" charset="0"/>
                <a:ea typeface="+mn-ea"/>
                <a:cs typeface="Times New Roman" panose="02020603050405020304" pitchFamily="18" charset="0"/>
              </a:defRPr>
            </a:lvl1pPr>
            <a:lvl2pPr>
              <a:defRPr lang="en-US" sz="2400" kern="1200" dirty="0" smtClean="0">
                <a:solidFill>
                  <a:schemeClr val="tx1"/>
                </a:solidFill>
                <a:latin typeface="Calibri" panose="020F0502020204030204" pitchFamily="34" charset="0"/>
                <a:ea typeface="+mn-ea"/>
                <a:cs typeface="Times New Roman" panose="02020603050405020304" pitchFamily="18" charset="0"/>
              </a:defRPr>
            </a:lvl2pPr>
            <a:lvl3pPr>
              <a:defRPr lang="en-US" sz="2400" kern="1200" dirty="0" smtClean="0">
                <a:solidFill>
                  <a:schemeClr val="tx1"/>
                </a:solidFill>
                <a:latin typeface="Calibri" panose="020F0502020204030204" pitchFamily="34" charset="0"/>
                <a:ea typeface="+mn-ea"/>
                <a:cs typeface="Times New Roman" panose="02020603050405020304" pitchFamily="18" charset="0"/>
              </a:defRPr>
            </a:lvl3pPr>
            <a:lvl4pPr>
              <a:defRPr lang="en-US" sz="2400" kern="1200" dirty="0" smtClean="0">
                <a:solidFill>
                  <a:schemeClr val="tx1"/>
                </a:solidFill>
                <a:latin typeface="Calibri" panose="020F0502020204030204" pitchFamily="34" charset="0"/>
                <a:ea typeface="+mn-ea"/>
                <a:cs typeface="Times New Roman" panose="02020603050405020304" pitchFamily="18" charset="0"/>
              </a:defRPr>
            </a:lvl4pPr>
            <a:lvl5pPr>
              <a:defRPr lang="en-IN" sz="2400" kern="1200" dirty="0">
                <a:solidFill>
                  <a:schemeClr val="tx1"/>
                </a:solidFill>
                <a:latin typeface="Calibri" panose="020F0502020204030204" pitchFamily="34" charset="0"/>
                <a:ea typeface="+mn-ea"/>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889552017"/>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pSp>
        <p:nvGrpSpPr>
          <p:cNvPr id="8" name="Group 10"/>
          <p:cNvGrpSpPr>
            <a:grpSpLocks/>
          </p:cNvGrpSpPr>
          <p:nvPr userDrawn="1"/>
        </p:nvGrpSpPr>
        <p:grpSpPr bwMode="auto">
          <a:xfrm>
            <a:off x="2844800" y="6553200"/>
            <a:ext cx="93472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sp>
        <p:nvSpPr>
          <p:cNvPr id="5" name="Content Placeholder 18"/>
          <p:cNvSpPr>
            <a:spLocks noGrp="1"/>
          </p:cNvSpPr>
          <p:nvPr>
            <p:ph sz="quarter" idx="10"/>
          </p:nvPr>
        </p:nvSpPr>
        <p:spPr>
          <a:xfrm>
            <a:off x="406400" y="152400"/>
            <a:ext cx="8432800" cy="1143000"/>
          </a:xfrm>
          <a:prstGeom prst="rect">
            <a:avLst/>
          </a:prstGeo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417412347"/>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Oval 3"/>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sz="1800"/>
          </a:p>
        </p:txBody>
      </p:sp>
      <p:sp>
        <p:nvSpPr>
          <p:cNvPr id="5" name="Oval 4"/>
          <p:cNvSpPr/>
          <p:nvPr/>
        </p:nvSpPr>
        <p:spPr>
          <a:xfrm>
            <a:off x="1543051" y="1344614"/>
            <a:ext cx="84667"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sz="1800"/>
          </a:p>
        </p:txBody>
      </p:sp>
      <p:sp>
        <p:nvSpPr>
          <p:cNvPr id="14" name="Title 13"/>
          <p:cNvSpPr>
            <a:spLocks noGrp="1"/>
          </p:cNvSpPr>
          <p:nvPr>
            <p:ph type="ctrTitle"/>
          </p:nvPr>
        </p:nvSpPr>
        <p:spPr>
          <a:xfrm>
            <a:off x="1910080" y="359898"/>
            <a:ext cx="9875520" cy="1472184"/>
          </a:xfrm>
        </p:spPr>
        <p:txBody>
          <a:bodyPr anchor="b"/>
          <a:lstStyle>
            <a:lvl1pPr algn="l">
              <a:defRPr sz="4000" b="1">
                <a:solidFill>
                  <a:srgbClr val="C00000"/>
                </a:solidFill>
              </a:defRPr>
            </a:lvl1pPr>
            <a:extLst/>
          </a:lstStyle>
          <a:p>
            <a:r>
              <a:rPr lang="en-US" dirty="0" smtClean="0"/>
              <a:t>Click to edit Master title style</a:t>
            </a:r>
            <a:endParaRPr lang="en-US" dirty="0"/>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endParaRPr lang="en-US"/>
          </a:p>
        </p:txBody>
      </p:sp>
      <p:sp>
        <p:nvSpPr>
          <p:cNvPr id="7" name="Footer Placeholder 19"/>
          <p:cNvSpPr>
            <a:spLocks noGrp="1"/>
          </p:cNvSpPr>
          <p:nvPr>
            <p:ph type="ftr" sz="quarter" idx="11"/>
          </p:nvPr>
        </p:nvSpPr>
        <p:spPr/>
        <p:txBody>
          <a:bodyPr/>
          <a:lstStyle>
            <a:lvl1pPr>
              <a:defRPr smtClean="0"/>
            </a:lvl1pPr>
            <a:extLst/>
          </a:lstStyle>
          <a:p>
            <a:pPr>
              <a:defRPr/>
            </a:pPr>
            <a:endParaRPr lang="en-US" dirty="0"/>
          </a:p>
        </p:txBody>
      </p:sp>
      <p:sp>
        <p:nvSpPr>
          <p:cNvPr id="8" name="Slide Number Placeholder 9"/>
          <p:cNvSpPr>
            <a:spLocks noGrp="1"/>
          </p:cNvSpPr>
          <p:nvPr>
            <p:ph type="sldNum" sz="quarter" idx="12"/>
          </p:nvPr>
        </p:nvSpPr>
        <p:spPr/>
        <p:txBody>
          <a:bodyPr/>
          <a:lstStyle>
            <a:lvl1pPr>
              <a:defRPr/>
            </a:lvl1pPr>
          </a:lstStyle>
          <a:p>
            <a:pPr>
              <a:defRPr/>
            </a:pPr>
            <a:endParaRPr lang="en-US" altLang="en-US" dirty="0"/>
          </a:p>
        </p:txBody>
      </p:sp>
    </p:spTree>
    <p:extLst>
      <p:ext uri="{BB962C8B-B14F-4D97-AF65-F5344CB8AC3E}">
        <p14:creationId xmlns:p14="http://schemas.microsoft.com/office/powerpoint/2010/main" val="40939080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8B1C-3F4C-2B34-79AE-B83BF520B0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096180-DE81-9FF4-80D1-DE0CC75D40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EC07E-EB11-7025-B6C5-DEA4EF3A688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61A186C0-A486-6C2E-F07D-3105C3AD74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D49AD-EBB5-3F28-7D81-C75BF3E3A49F}"/>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268726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CC71-028C-4B7F-2A43-22DFFC0B5E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ACF2EA-063C-36DB-FBA6-0993EE4277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864D26-F8DB-1009-BDEF-494BA344C93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3C755D8-41F9-5784-69FD-70FB285F32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BD6EE6-3BDD-261B-D322-ECC2455C6FDE}"/>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24838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CF5C-A651-1033-673A-8D3A7C5C1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1A05C2-CF44-5997-DD31-7B918915EC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CF53C2-C553-8615-0A62-6CBF7B498B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5161F0-E833-734A-8203-06EC86FE6D6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0EA58AD-1280-A23F-E82E-73DC5DB934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ACD677-274D-4087-38EA-815E5AD639F0}"/>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19171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459F-ABA6-0162-4165-33DAA83187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2F5374-6019-2C25-7138-3FBBD79396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12597B-3B5D-38BD-4778-F3D9532CF7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CFB5E4-E651-CB63-31EA-3D62C4AC34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F75A3E-6B1C-FDC1-8F30-E6BE133FB6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FF82DC-9C86-8D0E-6906-8D9CE540F036}"/>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1754F1C9-10C0-E03A-5F6F-565EAA7B00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BBDB7D-EF32-062D-05C1-11C6F258B6A0}"/>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1731890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EA85-0332-39B3-1413-B650A301B8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FF5BBA-B1A0-C71A-8547-77F86E2DF839}"/>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4CDAB0AF-0325-B833-9732-D71FC53C0E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18E659-494E-EDD0-6110-05967C532FBD}"/>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982932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9BDFE7-EB24-948B-3276-AEAAEBDD8606}"/>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06AA3E51-847F-4DA7-1CEE-55F4C3D8DF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C834B2-86E4-FAC2-B0E7-D6BF7706494B}"/>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25192259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AAA8-175A-74C0-81C8-11AE98C58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077965-486C-3366-A4C8-E251AC03B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5A1AE0-CAAA-ADFA-D88C-CE82343F2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1FDC4-142A-BA2C-2ABA-D0FED939C62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77A27CED-C9C5-5C60-922A-452B95CDF0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6F9748-9D04-35E7-3785-8A4769E37483}"/>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301095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8C5D-0716-47FA-C4B6-87440D3F9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2D0B55-3E04-A306-E736-9B97692AB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06C3AF-0247-5EDA-4999-69C67176D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7CCCA-35B2-07FF-2EB1-371CE450BF90}"/>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9470969-2988-D33F-C0DB-193D59D11F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5AF799-DF37-F736-5DAC-44481819E3A1}"/>
              </a:ext>
            </a:extLst>
          </p:cNvPr>
          <p:cNvSpPr>
            <a:spLocks noGrp="1"/>
          </p:cNvSpPr>
          <p:nvPr>
            <p:ph type="sldNum" sz="quarter" idx="12"/>
          </p:nvPr>
        </p:nvSpPr>
        <p:spPr/>
        <p:txBody>
          <a:bodyPr/>
          <a:lstStyle/>
          <a:p>
            <a:fld id="{E72AEDBF-E8A7-4A48-A81E-73F81E9BFFDF}" type="slidenum">
              <a:rPr lang="en-IN" smtClean="0"/>
              <a:t>‹#›</a:t>
            </a:fld>
            <a:endParaRPr lang="en-IN"/>
          </a:p>
        </p:txBody>
      </p:sp>
    </p:spTree>
    <p:extLst>
      <p:ext uri="{BB962C8B-B14F-4D97-AF65-F5344CB8AC3E}">
        <p14:creationId xmlns:p14="http://schemas.microsoft.com/office/powerpoint/2010/main" val="30968079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5B9A94-525D-661E-79D2-DE77F5BC3E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25939C-F5DC-56F1-A144-3366F4602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55E0C2-B41A-3E61-E419-53796D95F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CF769246-AEB3-A3A5-FFB1-9345AF184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C26DB7-D081-708B-8EB8-C22256756F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AEDBF-E8A7-4A48-A81E-73F81E9BFFDF}" type="slidenum">
              <a:rPr lang="en-IN" smtClean="0"/>
              <a:t>‹#›</a:t>
            </a:fld>
            <a:endParaRPr lang="en-IN"/>
          </a:p>
        </p:txBody>
      </p:sp>
    </p:spTree>
    <p:extLst>
      <p:ext uri="{BB962C8B-B14F-4D97-AF65-F5344CB8AC3E}">
        <p14:creationId xmlns:p14="http://schemas.microsoft.com/office/powerpoint/2010/main" val="1007962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914402"/>
            <a:ext cx="9347200" cy="4571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26" name="Group 25"/>
          <p:cNvGrpSpPr/>
          <p:nvPr userDrawn="1"/>
        </p:nvGrpSpPr>
        <p:grpSpPr>
          <a:xfrm>
            <a:off x="2682240" y="6553202"/>
            <a:ext cx="9448800" cy="4571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30" name="TextBox 29"/>
          <p:cNvSpPr txBox="1"/>
          <p:nvPr userDrawn="1"/>
        </p:nvSpPr>
        <p:spPr>
          <a:xfrm>
            <a:off x="5949588" y="6706440"/>
            <a:ext cx="304800" cy="153888"/>
          </a:xfrm>
          <a:prstGeom prst="rect">
            <a:avLst/>
          </a:prstGeom>
          <a:noFill/>
        </p:spPr>
        <p:txBody>
          <a:bodyPr wrap="square" lIns="0" tIns="0" rIns="0" bIns="0" rtlCol="0" anchor="ctr">
            <a:spAutoFit/>
          </a:bodyPr>
          <a:lstStyle/>
          <a:p>
            <a:pPr marL="0" marR="0" lvl="0" indent="0" algn="ctr" defTabSz="1219170" rtl="0" eaLnBrk="0" fontAlgn="base" latinLnBrk="0" hangingPunct="0">
              <a:lnSpc>
                <a:spcPct val="100000"/>
              </a:lnSpc>
              <a:spcBef>
                <a:spcPct val="0"/>
              </a:spcBef>
              <a:spcAft>
                <a:spcPct val="0"/>
              </a:spcAft>
              <a:buClrTx/>
              <a:buSzTx/>
              <a:buFontTx/>
              <a:buNone/>
              <a:tabLst/>
              <a:defRPr/>
            </a:pPr>
            <a:fld id="{5B42CF92-3635-42F1-AAB6-F2703D7DF619}" type="slidenum">
              <a:rPr kumimoji="0" lang="en-GB" sz="1000" b="1" i="0" u="none" strike="noStrike" kern="1200" cap="none" spc="0" normalizeH="0" baseline="0" noProof="0" smtClean="0">
                <a:ln>
                  <a:noFill/>
                </a:ln>
                <a:solidFill>
                  <a:srgbClr val="FF0000"/>
                </a:solidFill>
                <a:effectLst/>
                <a:uLnTx/>
                <a:uFillTx/>
                <a:latin typeface="Arial"/>
                <a:ea typeface="+mn-ea"/>
                <a:cs typeface="+mn-cs"/>
              </a:rPr>
              <a:pPr marL="0" marR="0" lvl="0" indent="0" algn="ctr" defTabSz="1219170" rtl="0" eaLnBrk="0" fontAlgn="base" latinLnBrk="0" hangingPunct="0">
                <a:lnSpc>
                  <a:spcPct val="100000"/>
                </a:lnSpc>
                <a:spcBef>
                  <a:spcPct val="0"/>
                </a:spcBef>
                <a:spcAft>
                  <a:spcPct val="0"/>
                </a:spcAft>
                <a:buClrTx/>
                <a:buSzTx/>
                <a:buFontTx/>
                <a:buNone/>
                <a:tabLst/>
                <a:defRPr/>
              </a:pPr>
              <a:t>‹#›</a:t>
            </a:fld>
            <a:endParaRPr kumimoji="0" lang="en-US" sz="1000" b="1" i="0" u="none" strike="noStrike" kern="1200" cap="small" spc="200" normalizeH="0" baseline="0" noProof="0" dirty="0">
              <a:ln>
                <a:noFill/>
              </a:ln>
              <a:solidFill>
                <a:srgbClr val="00B0F0"/>
              </a:solidFill>
              <a:effectLst/>
              <a:uLnTx/>
              <a:uFillTx/>
              <a:latin typeface="Arial"/>
              <a:ea typeface="+mn-ea"/>
              <a:cs typeface="+mn-cs"/>
            </a:endParaRPr>
          </a:p>
        </p:txBody>
      </p:sp>
      <p:sp>
        <p:nvSpPr>
          <p:cNvPr id="15" name="Rectangle 4"/>
          <p:cNvSpPr txBox="1">
            <a:spLocks noChangeArrowheads="1"/>
          </p:cNvSpPr>
          <p:nvPr userDrawn="1"/>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Database </a:t>
            </a:r>
            <a:r>
              <a:rPr kumimoji="0" lang="en-US" sz="1400" b="0" i="0" u="none" strike="noStrike" kern="1200" cap="none" spc="0" normalizeH="0" baseline="0" noProof="0" dirty="0" smtClean="0">
                <a:ln>
                  <a:noFill/>
                </a:ln>
                <a:solidFill>
                  <a:srgbClr val="002060"/>
                </a:solidFill>
                <a:effectLst/>
                <a:uLnTx/>
                <a:uFillTx/>
                <a:latin typeface="Calibri" panose="020F0502020204030204" pitchFamily="34" charset="0"/>
                <a:ea typeface="+mn-ea"/>
                <a:cs typeface="Calibri" panose="020F0502020204030204" pitchFamily="34" charset="0"/>
              </a:rPr>
              <a:t>Management Systems</a:t>
            </a:r>
            <a:endParaRPr kumimoji="0" lang="en-US" sz="14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423720836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7" r:id="rId4"/>
    <p:sldLayoutId id="2147483668" r:id="rId5"/>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800" baseline="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189" algn="l" rtl="0" eaLnBrk="1" fontAlgn="base" hangingPunct="1">
        <a:spcBef>
          <a:spcPct val="0"/>
        </a:spcBef>
        <a:spcAft>
          <a:spcPct val="0"/>
        </a:spcAft>
        <a:defRPr sz="2800">
          <a:solidFill>
            <a:schemeClr val="tx2"/>
          </a:solidFill>
          <a:latin typeface="Arial" charset="0"/>
        </a:defRPr>
      </a:lvl6pPr>
      <a:lvl7pPr marL="914377" algn="l" rtl="0" eaLnBrk="1" fontAlgn="base" hangingPunct="1">
        <a:spcBef>
          <a:spcPct val="0"/>
        </a:spcBef>
        <a:spcAft>
          <a:spcPct val="0"/>
        </a:spcAft>
        <a:defRPr sz="2800">
          <a:solidFill>
            <a:schemeClr val="tx2"/>
          </a:solidFill>
          <a:latin typeface="Arial" charset="0"/>
        </a:defRPr>
      </a:lvl7pPr>
      <a:lvl8pPr marL="1371566" algn="l" rtl="0" eaLnBrk="1" fontAlgn="base" hangingPunct="1">
        <a:spcBef>
          <a:spcPct val="0"/>
        </a:spcBef>
        <a:spcAft>
          <a:spcPct val="0"/>
        </a:spcAft>
        <a:defRPr sz="2800">
          <a:solidFill>
            <a:schemeClr val="tx2"/>
          </a:solidFill>
          <a:latin typeface="Arial" charset="0"/>
        </a:defRPr>
      </a:lvl8pPr>
      <a:lvl9pPr marL="1828754" algn="l" rtl="0" eaLnBrk="1" fontAlgn="base" hangingPunct="1">
        <a:spcBef>
          <a:spcPct val="0"/>
        </a:spcBef>
        <a:spcAft>
          <a:spcPct val="0"/>
        </a:spcAft>
        <a:defRPr sz="2800">
          <a:solidFill>
            <a:schemeClr val="tx2"/>
          </a:solidFill>
          <a:latin typeface="Arial" charset="0"/>
        </a:defRPr>
      </a:lvl9pPr>
    </p:titleStyle>
    <p:bodyStyle>
      <a:lvl1pPr indent="190495" algn="l" rtl="0" eaLnBrk="1" fontAlgn="base" hangingPunct="1">
        <a:spcBef>
          <a:spcPct val="20000"/>
        </a:spcBef>
        <a:spcAft>
          <a:spcPct val="0"/>
        </a:spcAft>
        <a:buNone/>
        <a:defRPr>
          <a:solidFill>
            <a:schemeClr val="tx1"/>
          </a:solidFill>
          <a:latin typeface="+mn-lt"/>
          <a:ea typeface="+mn-ea"/>
          <a:cs typeface="+mn-cs"/>
        </a:defRPr>
      </a:lvl1pPr>
      <a:lvl2pPr marL="761981" indent="-285744" algn="l" rtl="0" eaLnBrk="1" fontAlgn="base" hangingPunct="1">
        <a:spcBef>
          <a:spcPct val="20000"/>
        </a:spcBef>
        <a:spcAft>
          <a:spcPct val="0"/>
        </a:spcAft>
        <a:buChar char="–"/>
        <a:defRPr>
          <a:solidFill>
            <a:schemeClr val="tx1"/>
          </a:solidFill>
          <a:latin typeface="+mn-lt"/>
        </a:defRPr>
      </a:lvl2pPr>
      <a:lvl3pPr marL="1181070" indent="-228594" algn="l" rtl="0" eaLnBrk="1" fontAlgn="base" hangingPunct="1">
        <a:spcBef>
          <a:spcPct val="20000"/>
        </a:spcBef>
        <a:spcAft>
          <a:spcPct val="0"/>
        </a:spcAft>
        <a:buChar char="•"/>
        <a:defRPr>
          <a:solidFill>
            <a:schemeClr val="tx1"/>
          </a:solidFill>
          <a:latin typeface="+mn-lt"/>
        </a:defRPr>
      </a:lvl3pPr>
      <a:lvl4pPr marL="1600160" indent="-228594" algn="l" rtl="0" eaLnBrk="1" fontAlgn="base" hangingPunct="1">
        <a:spcBef>
          <a:spcPct val="20000"/>
        </a:spcBef>
        <a:spcAft>
          <a:spcPct val="0"/>
        </a:spcAft>
        <a:buChar char="–"/>
        <a:defRPr>
          <a:solidFill>
            <a:schemeClr val="tx1"/>
          </a:solidFill>
          <a:latin typeface="+mn-lt"/>
        </a:defRPr>
      </a:lvl4pPr>
      <a:lvl5pPr marL="2057349" indent="-228594" algn="l" rtl="0" eaLnBrk="1" fontAlgn="base" hangingPunct="1">
        <a:spcBef>
          <a:spcPct val="20000"/>
        </a:spcBef>
        <a:spcAft>
          <a:spcPct val="0"/>
        </a:spcAft>
        <a:buChar char="»"/>
        <a:defRPr>
          <a:solidFill>
            <a:schemeClr val="tx1"/>
          </a:solidFill>
          <a:latin typeface="+mn-lt"/>
        </a:defRPr>
      </a:lvl5pPr>
      <a:lvl6pPr marL="2514537" indent="-228594" algn="l" rtl="0" eaLnBrk="1" fontAlgn="base" hangingPunct="1">
        <a:spcBef>
          <a:spcPct val="20000"/>
        </a:spcBef>
        <a:spcAft>
          <a:spcPct val="0"/>
        </a:spcAft>
        <a:buChar char="»"/>
        <a:defRPr>
          <a:solidFill>
            <a:schemeClr val="tx1"/>
          </a:solidFill>
          <a:latin typeface="+mn-lt"/>
        </a:defRPr>
      </a:lvl6pPr>
      <a:lvl7pPr marL="2971726" indent="-228594" algn="l" rtl="0" eaLnBrk="1" fontAlgn="base" hangingPunct="1">
        <a:spcBef>
          <a:spcPct val="20000"/>
        </a:spcBef>
        <a:spcAft>
          <a:spcPct val="0"/>
        </a:spcAft>
        <a:buChar char="»"/>
        <a:defRPr>
          <a:solidFill>
            <a:schemeClr val="tx1"/>
          </a:solidFill>
          <a:latin typeface="+mn-lt"/>
        </a:defRPr>
      </a:lvl7pPr>
      <a:lvl8pPr marL="3428914" indent="-228594" algn="l" rtl="0" eaLnBrk="1" fontAlgn="base" hangingPunct="1">
        <a:spcBef>
          <a:spcPct val="20000"/>
        </a:spcBef>
        <a:spcAft>
          <a:spcPct val="0"/>
        </a:spcAft>
        <a:buChar char="»"/>
        <a:defRPr>
          <a:solidFill>
            <a:schemeClr val="tx1"/>
          </a:solidFill>
          <a:latin typeface="+mn-lt"/>
        </a:defRPr>
      </a:lvl8pPr>
      <a:lvl9pPr marL="3886103" indent="-228594"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microsoft.com/office/2007/relationships/hdphoto" Target="../media/hdphoto4.wdp"/><Relationship Id="rId5" Type="http://schemas.openxmlformats.org/officeDocument/2006/relationships/image" Target="../media/image7.png"/><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microsoft.com/office/2007/relationships/hdphoto" Target="../media/hdphoto5.wdp"/></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1.png"/><Relationship Id="rId1" Type="http://schemas.openxmlformats.org/officeDocument/2006/relationships/slideLayout" Target="../slideLayouts/slideLayout15.xml"/><Relationship Id="rId5" Type="http://schemas.microsoft.com/office/2007/relationships/hdphoto" Target="../media/hdphoto9.wdp"/><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microsoft.com/office/2007/relationships/hdphoto" Target="../media/hdphoto2.wdp"/></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9.png"/><Relationship Id="rId1" Type="http://schemas.openxmlformats.org/officeDocument/2006/relationships/slideLayout" Target="../slideLayouts/slideLayout15.xml"/><Relationship Id="rId5" Type="http://schemas.microsoft.com/office/2007/relationships/hdphoto" Target="../media/hdphoto12.wdp"/><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hyperlink" Target="https://visualstudio.microsoft.com/downloads/"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15.xml"/><Relationship Id="rId5" Type="http://schemas.openxmlformats.org/officeDocument/2006/relationships/hyperlink" Target="https://dev.mysql.com/downloads/installer/" TargetMode="External"/><Relationship Id="rId4" Type="http://schemas.openxmlformats.org/officeDocument/2006/relationships/hyperlink" Target="https://anvil.works/build" TargetMode="External"/></Relationships>
</file>

<file path=ppt/slides/_rels/slide56.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2">
                <a:lumMod val="67000"/>
              </a:schemeClr>
            </a:gs>
            <a:gs pos="43000">
              <a:schemeClr val="accent2">
                <a:lumMod val="97000"/>
                <a:lumOff val="3000"/>
              </a:schemeClr>
            </a:gs>
            <a:gs pos="86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872408" y="1676400"/>
            <a:ext cx="7802218" cy="1600200"/>
          </a:xfrm>
        </p:spPr>
        <p:txBody>
          <a:bodyPr/>
          <a:lstStyle/>
          <a:p>
            <a:pPr>
              <a:lnSpc>
                <a:spcPct val="100000"/>
              </a:lnSpc>
            </a:pPr>
            <a:r>
              <a:rPr lang="en-IN" sz="4000" spc="300" dirty="0" smtClean="0">
                <a:latin typeface="BentonSans Comp Black" panose="02000506050000020004" pitchFamily="50" charset="0"/>
              </a:rPr>
              <a:t>Module 3: Advanced SQL</a:t>
            </a:r>
            <a:endParaRPr lang="en-US" sz="4000" u="none" strike="noStrike" dirty="0">
              <a:latin typeface="BentonSans Comp Black" panose="02000506050000020004" pitchFamily="50" charset="0"/>
              <a:ea typeface="Calibri" panose="020F0502020204030204" pitchFamily="34" charset="0"/>
              <a:cs typeface="Times New Roman" panose="02020603050405020304" pitchFamily="18" charset="0"/>
            </a:endParaRPr>
          </a:p>
          <a:p>
            <a:pPr>
              <a:lnSpc>
                <a:spcPct val="100000"/>
              </a:lnSpc>
            </a:pPr>
            <a:endParaRPr lang="en-IN" sz="4000" spc="300" dirty="0">
              <a:solidFill>
                <a:srgbClr val="FF0000"/>
              </a:solidFill>
              <a:latin typeface="BentonSans Comp Black" panose="02000506050000020004" pitchFamily="50" charset="0"/>
            </a:endParaRPr>
          </a:p>
        </p:txBody>
      </p:sp>
    </p:spTree>
    <p:extLst>
      <p:ext uri="{BB962C8B-B14F-4D97-AF65-F5344CB8AC3E}">
        <p14:creationId xmlns:p14="http://schemas.microsoft.com/office/powerpoint/2010/main" val="2592745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6512"/>
            <a:ext cx="10515600" cy="707949"/>
          </a:xfrm>
        </p:spPr>
        <p:txBody>
          <a:bodyPr/>
          <a:lstStyle/>
          <a:p>
            <a:r>
              <a:rPr lang="en-US" dirty="0" smtClean="0"/>
              <a:t>Method 2</a:t>
            </a:r>
            <a:endParaRPr lang="en-US" dirty="0"/>
          </a:p>
        </p:txBody>
      </p:sp>
      <p:sp>
        <p:nvSpPr>
          <p:cNvPr id="3" name="Content Placeholder 2"/>
          <p:cNvSpPr>
            <a:spLocks noGrp="1"/>
          </p:cNvSpPr>
          <p:nvPr>
            <p:ph idx="1"/>
          </p:nvPr>
        </p:nvSpPr>
        <p:spPr/>
        <p:txBody>
          <a:bodyPr/>
          <a:lstStyle/>
          <a:p>
            <a:pPr marL="82550" indent="0"/>
            <a:r>
              <a:rPr lang="en-US" dirty="0"/>
              <a:t>SELECT </a:t>
            </a:r>
            <a:r>
              <a:rPr lang="en-US" dirty="0" err="1"/>
              <a:t>S.sname</a:t>
            </a:r>
            <a:endParaRPr lang="en-US" dirty="0"/>
          </a:p>
          <a:p>
            <a:pPr marL="82550" indent="0"/>
            <a:r>
              <a:rPr lang="en-US" dirty="0"/>
              <a:t>FROM </a:t>
            </a:r>
            <a:r>
              <a:rPr lang="en-US" dirty="0" smtClean="0"/>
              <a:t>   Sailors </a:t>
            </a:r>
            <a:r>
              <a:rPr lang="en-US" dirty="0"/>
              <a:t>S</a:t>
            </a:r>
          </a:p>
          <a:p>
            <a:pPr marL="82550" indent="0"/>
            <a:r>
              <a:rPr lang="en-US" dirty="0"/>
              <a:t>WHERE NOT EXISTS </a:t>
            </a:r>
            <a:endParaRPr lang="en-US" dirty="0" smtClean="0"/>
          </a:p>
          <a:p>
            <a:pPr marL="82550" indent="0"/>
            <a:r>
              <a:rPr lang="en-US" dirty="0"/>
              <a:t>	</a:t>
            </a:r>
            <a:r>
              <a:rPr lang="en-US" dirty="0" smtClean="0"/>
              <a:t>(</a:t>
            </a:r>
            <a:r>
              <a:rPr lang="en-US" dirty="0"/>
              <a:t>SELECT </a:t>
            </a:r>
            <a:r>
              <a:rPr lang="en-US" dirty="0" err="1"/>
              <a:t>B.bid</a:t>
            </a:r>
            <a:endParaRPr lang="en-US" dirty="0"/>
          </a:p>
          <a:p>
            <a:pPr marL="82550" indent="0"/>
            <a:r>
              <a:rPr lang="en-US" dirty="0" smtClean="0"/>
              <a:t>	 </a:t>
            </a:r>
            <a:r>
              <a:rPr lang="en-US" smtClean="0"/>
              <a:t>FROM    Boats </a:t>
            </a:r>
            <a:r>
              <a:rPr lang="en-US" dirty="0"/>
              <a:t>B</a:t>
            </a:r>
          </a:p>
          <a:p>
            <a:pPr marL="82550" indent="0"/>
            <a:r>
              <a:rPr lang="en-US" dirty="0" smtClean="0"/>
              <a:t>	 WHERE </a:t>
            </a:r>
            <a:r>
              <a:rPr lang="en-US" dirty="0"/>
              <a:t>NOT EXISTS </a:t>
            </a:r>
            <a:endParaRPr lang="en-US" dirty="0" smtClean="0"/>
          </a:p>
          <a:p>
            <a:pPr marL="82550" indent="0"/>
            <a:r>
              <a:rPr lang="en-US" dirty="0"/>
              <a:t>	</a:t>
            </a:r>
            <a:r>
              <a:rPr lang="en-US" dirty="0" smtClean="0"/>
              <a:t>	(</a:t>
            </a:r>
            <a:r>
              <a:rPr lang="en-US" dirty="0"/>
              <a:t>SELECT </a:t>
            </a:r>
            <a:r>
              <a:rPr lang="en-US" dirty="0" err="1"/>
              <a:t>R.bid</a:t>
            </a:r>
            <a:endParaRPr lang="en-US" dirty="0"/>
          </a:p>
          <a:p>
            <a:pPr marL="82550" indent="0"/>
            <a:r>
              <a:rPr lang="en-US" dirty="0" smtClean="0"/>
              <a:t>		FROM     Reserves </a:t>
            </a:r>
            <a:r>
              <a:rPr lang="en-US" dirty="0"/>
              <a:t>R</a:t>
            </a:r>
          </a:p>
          <a:p>
            <a:pPr marL="82550" indent="0"/>
            <a:r>
              <a:rPr lang="en-US" dirty="0" smtClean="0"/>
              <a:t>		WHERE  </a:t>
            </a:r>
            <a:r>
              <a:rPr lang="en-US" dirty="0" err="1" smtClean="0"/>
              <a:t>R.bid</a:t>
            </a:r>
            <a:r>
              <a:rPr lang="en-US" dirty="0" smtClean="0"/>
              <a:t> </a:t>
            </a:r>
            <a:r>
              <a:rPr lang="en-US" dirty="0"/>
              <a:t>= </a:t>
            </a:r>
            <a:r>
              <a:rPr lang="en-US" dirty="0" err="1"/>
              <a:t>B.bid</a:t>
            </a:r>
            <a:r>
              <a:rPr lang="en-US" dirty="0"/>
              <a:t> </a:t>
            </a:r>
            <a:r>
              <a:rPr lang="en-US" dirty="0" smtClean="0"/>
              <a:t>AND </a:t>
            </a:r>
            <a:r>
              <a:rPr lang="en-US" dirty="0" err="1" smtClean="0"/>
              <a:t>R.sid</a:t>
            </a:r>
            <a:r>
              <a:rPr lang="en-US" dirty="0" smtClean="0"/>
              <a:t> </a:t>
            </a:r>
            <a:r>
              <a:rPr lang="en-US" dirty="0"/>
              <a:t>= </a:t>
            </a:r>
            <a:r>
              <a:rPr lang="en-US" dirty="0" err="1" smtClean="0"/>
              <a:t>S.sid</a:t>
            </a:r>
            <a:r>
              <a:rPr lang="en-US" dirty="0" smtClean="0"/>
              <a:t>)</a:t>
            </a:r>
          </a:p>
          <a:p>
            <a:pPr marL="82550" indent="0"/>
            <a:r>
              <a:rPr lang="en-US" dirty="0"/>
              <a:t> </a:t>
            </a:r>
            <a:r>
              <a:rPr lang="en-US" dirty="0" smtClean="0"/>
              <a:t>     	);</a:t>
            </a:r>
            <a:endParaRPr lang="en-US" dirty="0"/>
          </a:p>
        </p:txBody>
      </p:sp>
    </p:spTree>
    <p:extLst>
      <p:ext uri="{BB962C8B-B14F-4D97-AF65-F5344CB8AC3E}">
        <p14:creationId xmlns:p14="http://schemas.microsoft.com/office/powerpoint/2010/main" val="392500713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1103243" y="1162878"/>
            <a:ext cx="10614992" cy="5314122"/>
          </a:xfrm>
        </p:spPr>
        <p:txBody>
          <a:bodyPr/>
          <a:lstStyle/>
          <a:p>
            <a:r>
              <a:rPr lang="en-US" dirty="0" smtClean="0">
                <a:solidFill>
                  <a:schemeClr val="tx1"/>
                </a:solidFill>
              </a:rPr>
              <a:t>Query: Write </a:t>
            </a:r>
            <a:r>
              <a:rPr lang="en-US" dirty="0">
                <a:solidFill>
                  <a:schemeClr val="tx1"/>
                </a:solidFill>
              </a:rPr>
              <a:t>SQL query with and without EXISTS clause to find the total sales of southern region. </a:t>
            </a:r>
            <a:endParaRPr lang="en-US" dirty="0" smtClean="0">
              <a:solidFill>
                <a:schemeClr val="tx1"/>
              </a:solidFill>
            </a:endParaRPr>
          </a:p>
          <a:p>
            <a:endParaRPr lang="en-US" dirty="0" smtClean="0">
              <a:solidFill>
                <a:schemeClr val="tx1"/>
              </a:solidFill>
            </a:endParaRPr>
          </a:p>
          <a:p>
            <a:endParaRPr lang="en-US" dirty="0"/>
          </a:p>
          <a:p>
            <a:endParaRPr lang="en-US" dirty="0" smtClean="0"/>
          </a:p>
          <a:p>
            <a:endParaRPr lang="en-US" dirty="0"/>
          </a:p>
          <a:p>
            <a:endParaRPr lang="en-US" dirty="0" smtClean="0"/>
          </a:p>
          <a:p>
            <a:pPr marL="365760" indent="0"/>
            <a:r>
              <a:rPr lang="en-US" sz="2000" dirty="0" smtClean="0"/>
              <a:t>SELECT </a:t>
            </a:r>
            <a:r>
              <a:rPr lang="en-US" sz="2000" dirty="0"/>
              <a:t>SUM(Sales)                        </a:t>
            </a:r>
            <a:r>
              <a:rPr lang="en-US" sz="2000" dirty="0" err="1">
                <a:solidFill>
                  <a:srgbClr val="FF0000"/>
                </a:solidFill>
              </a:rPr>
              <a:t>Ans</a:t>
            </a:r>
            <a:r>
              <a:rPr lang="en-US" sz="2000" dirty="0">
                <a:solidFill>
                  <a:srgbClr val="FF0000"/>
                </a:solidFill>
              </a:rPr>
              <a:t>: $2050</a:t>
            </a:r>
          </a:p>
          <a:p>
            <a:pPr marL="365760" indent="0"/>
            <a:r>
              <a:rPr lang="en-US" sz="2000" dirty="0"/>
              <a:t>FROM    Store </a:t>
            </a:r>
            <a:br>
              <a:rPr lang="en-US" sz="2000" dirty="0"/>
            </a:br>
            <a:r>
              <a:rPr lang="en-US" sz="2000" dirty="0"/>
              <a:t>WHERE  </a:t>
            </a:r>
            <a:r>
              <a:rPr lang="en-US" sz="2000" dirty="0">
                <a:solidFill>
                  <a:srgbClr val="FF0000"/>
                </a:solidFill>
              </a:rPr>
              <a:t>EXISTS</a:t>
            </a:r>
            <a:r>
              <a:rPr lang="en-US" sz="2000" dirty="0"/>
              <a:t/>
            </a:r>
            <a:br>
              <a:rPr lang="en-US" sz="2000" dirty="0"/>
            </a:br>
            <a:r>
              <a:rPr lang="en-US" sz="2000" dirty="0"/>
              <a:t>		(SELECT * </a:t>
            </a:r>
          </a:p>
          <a:p>
            <a:pPr marL="365760" indent="0"/>
            <a:r>
              <a:rPr lang="en-US" sz="2000" dirty="0"/>
              <a:t>		 FROM     Location</a:t>
            </a:r>
            <a:br>
              <a:rPr lang="en-US" sz="2000" dirty="0"/>
            </a:br>
            <a:r>
              <a:rPr lang="en-US" sz="2000" dirty="0"/>
              <a:t> 		 WHERE   </a:t>
            </a:r>
            <a:r>
              <a:rPr lang="en-US" sz="2000" dirty="0" err="1"/>
              <a:t>Region_name</a:t>
            </a:r>
            <a:r>
              <a:rPr lang="en-US" sz="2000" dirty="0"/>
              <a:t> = ‘South’ </a:t>
            </a:r>
            <a:r>
              <a:rPr lang="en-US" sz="2000" dirty="0" smtClean="0"/>
              <a:t>AND </a:t>
            </a:r>
            <a:r>
              <a:rPr lang="en-US" sz="2000" dirty="0" err="1" smtClean="0"/>
              <a:t>Store.Store_name</a:t>
            </a:r>
            <a:r>
              <a:rPr lang="en-US" sz="2000" dirty="0" smtClean="0"/>
              <a:t> </a:t>
            </a:r>
            <a:r>
              <a:rPr lang="en-US" sz="2000" dirty="0"/>
              <a:t>= </a:t>
            </a:r>
            <a:r>
              <a:rPr lang="en-US" sz="2000" dirty="0" err="1"/>
              <a:t>Location.Store_name</a:t>
            </a:r>
            <a:r>
              <a:rPr lang="en-US" sz="2000" dirty="0"/>
              <a:t>);</a:t>
            </a:r>
          </a:p>
          <a:p>
            <a:endParaRPr lang="en-US" dirty="0"/>
          </a:p>
          <a:p>
            <a:endParaRPr lang="en-US" dirty="0"/>
          </a:p>
        </p:txBody>
      </p:sp>
      <p:graphicFrame>
        <p:nvGraphicFramePr>
          <p:cNvPr id="6" name="Table 5"/>
          <p:cNvGraphicFramePr>
            <a:graphicFrameLocks noGrp="1"/>
          </p:cNvGraphicFramePr>
          <p:nvPr>
            <p:extLst/>
          </p:nvPr>
        </p:nvGraphicFramePr>
        <p:xfrm>
          <a:off x="2667000" y="2358031"/>
          <a:ext cx="4343400" cy="1630680"/>
        </p:xfrm>
        <a:graphic>
          <a:graphicData uri="http://schemas.openxmlformats.org/drawingml/2006/table">
            <a:tbl>
              <a:tblPr firstRow="1" firstCol="1" bandRow="1">
                <a:tableStyleId>{22838BEF-8BB2-4498-84A7-C5851F593DF1}</a:tableStyleId>
              </a:tblPr>
              <a:tblGrid>
                <a:gridCol w="1651000">
                  <a:extLst>
                    <a:ext uri="{9D8B030D-6E8A-4147-A177-3AD203B41FA5}">
                      <a16:colId xmlns:a16="http://schemas.microsoft.com/office/drawing/2014/main" val="3760896856"/>
                    </a:ext>
                  </a:extLst>
                </a:gridCol>
                <a:gridCol w="1016000">
                  <a:extLst>
                    <a:ext uri="{9D8B030D-6E8A-4147-A177-3AD203B41FA5}">
                      <a16:colId xmlns:a16="http://schemas.microsoft.com/office/drawing/2014/main" val="2512319770"/>
                    </a:ext>
                  </a:extLst>
                </a:gridCol>
                <a:gridCol w="1676400">
                  <a:extLst>
                    <a:ext uri="{9D8B030D-6E8A-4147-A177-3AD203B41FA5}">
                      <a16:colId xmlns:a16="http://schemas.microsoft.com/office/drawing/2014/main" val="1371686738"/>
                    </a:ext>
                  </a:extLst>
                </a:gridCol>
              </a:tblGrid>
              <a:tr h="188754">
                <a:tc>
                  <a:txBody>
                    <a:bodyPr/>
                    <a:lstStyle/>
                    <a:p>
                      <a:pPr marL="0" marR="0">
                        <a:lnSpc>
                          <a:spcPct val="107000"/>
                        </a:lnSpc>
                        <a:spcBef>
                          <a:spcPts val="0"/>
                        </a:spcBef>
                        <a:spcAft>
                          <a:spcPts val="0"/>
                        </a:spcAft>
                      </a:pPr>
                      <a:r>
                        <a:rPr lang="en-US" sz="2000">
                          <a:effectLst/>
                        </a:rPr>
                        <a:t>Store_name</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Sales</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Date</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5082717"/>
                  </a:ext>
                </a:extLst>
              </a:tr>
              <a:tr h="188754">
                <a:tc>
                  <a:txBody>
                    <a:bodyPr/>
                    <a:lstStyle/>
                    <a:p>
                      <a:pPr marL="0" marR="0">
                        <a:lnSpc>
                          <a:spcPct val="107000"/>
                        </a:lnSpc>
                        <a:spcBef>
                          <a:spcPts val="0"/>
                        </a:spcBef>
                        <a:spcAft>
                          <a:spcPts val="0"/>
                        </a:spcAft>
                      </a:pPr>
                      <a:r>
                        <a:rPr lang="en-US" sz="2000" b="0" dirty="0">
                          <a:effectLst/>
                        </a:rPr>
                        <a:t>Chennai</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dirty="0">
                          <a:effectLst/>
                        </a:rPr>
                        <a:t>1500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Jan-05-2017</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9471176"/>
                  </a:ext>
                </a:extLst>
              </a:tr>
              <a:tr h="188754">
                <a:tc>
                  <a:txBody>
                    <a:bodyPr/>
                    <a:lstStyle/>
                    <a:p>
                      <a:pPr marL="0" marR="0">
                        <a:lnSpc>
                          <a:spcPct val="107000"/>
                        </a:lnSpc>
                        <a:spcBef>
                          <a:spcPts val="0"/>
                        </a:spcBef>
                        <a:spcAft>
                          <a:spcPts val="0"/>
                        </a:spcAft>
                      </a:pPr>
                      <a:r>
                        <a:rPr lang="en-US" sz="2000" b="0" dirty="0">
                          <a:effectLst/>
                        </a:rPr>
                        <a:t>Bangalore</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dirty="0">
                          <a:effectLst/>
                        </a:rPr>
                        <a:t>250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Jan-07-2017</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3724755"/>
                  </a:ext>
                </a:extLst>
              </a:tr>
              <a:tr h="188754">
                <a:tc>
                  <a:txBody>
                    <a:bodyPr/>
                    <a:lstStyle/>
                    <a:p>
                      <a:pPr marL="0" marR="0">
                        <a:lnSpc>
                          <a:spcPct val="107000"/>
                        </a:lnSpc>
                        <a:spcBef>
                          <a:spcPts val="0"/>
                        </a:spcBef>
                        <a:spcAft>
                          <a:spcPts val="0"/>
                        </a:spcAft>
                      </a:pPr>
                      <a:r>
                        <a:rPr lang="en-US" sz="2000" b="0" dirty="0">
                          <a:effectLst/>
                        </a:rPr>
                        <a:t>Chennai</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dirty="0">
                          <a:effectLst/>
                        </a:rPr>
                        <a:t>300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Jan-08-2017</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3663871"/>
                  </a:ext>
                </a:extLst>
              </a:tr>
              <a:tr h="188754">
                <a:tc>
                  <a:txBody>
                    <a:bodyPr/>
                    <a:lstStyle/>
                    <a:p>
                      <a:pPr marL="0" marR="0">
                        <a:lnSpc>
                          <a:spcPct val="107000"/>
                        </a:lnSpc>
                        <a:spcBef>
                          <a:spcPts val="0"/>
                        </a:spcBef>
                        <a:spcAft>
                          <a:spcPts val="0"/>
                        </a:spcAft>
                      </a:pPr>
                      <a:r>
                        <a:rPr lang="en-US" sz="2000" b="0" dirty="0">
                          <a:effectLst/>
                        </a:rPr>
                        <a:t>Delhi</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dirty="0">
                          <a:effectLst/>
                        </a:rPr>
                        <a:t>700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Jan-08-2017</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3212275"/>
                  </a:ext>
                </a:extLst>
              </a:tr>
            </a:tbl>
          </a:graphicData>
        </a:graphic>
      </p:graphicFrame>
      <p:graphicFrame>
        <p:nvGraphicFramePr>
          <p:cNvPr id="7" name="Table 6"/>
          <p:cNvGraphicFramePr>
            <a:graphicFrameLocks noGrp="1"/>
          </p:cNvGraphicFramePr>
          <p:nvPr>
            <p:extLst/>
          </p:nvPr>
        </p:nvGraphicFramePr>
        <p:xfrm>
          <a:off x="7162800" y="2358032"/>
          <a:ext cx="3405668" cy="1630681"/>
        </p:xfrm>
        <a:graphic>
          <a:graphicData uri="http://schemas.openxmlformats.org/drawingml/2006/table">
            <a:tbl>
              <a:tblPr firstRow="1" firstCol="1" bandRow="1">
                <a:tableStyleId>{16D9F66E-5EB9-4882-86FB-DCBF35E3C3E4}</a:tableStyleId>
              </a:tblPr>
              <a:tblGrid>
                <a:gridCol w="1702834">
                  <a:extLst>
                    <a:ext uri="{9D8B030D-6E8A-4147-A177-3AD203B41FA5}">
                      <a16:colId xmlns:a16="http://schemas.microsoft.com/office/drawing/2014/main" val="3218651972"/>
                    </a:ext>
                  </a:extLst>
                </a:gridCol>
                <a:gridCol w="1702834">
                  <a:extLst>
                    <a:ext uri="{9D8B030D-6E8A-4147-A177-3AD203B41FA5}">
                      <a16:colId xmlns:a16="http://schemas.microsoft.com/office/drawing/2014/main" val="3825137331"/>
                    </a:ext>
                  </a:extLst>
                </a:gridCol>
              </a:tblGrid>
              <a:tr h="316731">
                <a:tc>
                  <a:txBody>
                    <a:bodyPr/>
                    <a:lstStyle/>
                    <a:p>
                      <a:pPr marL="0" marR="0" algn="l">
                        <a:lnSpc>
                          <a:spcPct val="107000"/>
                        </a:lnSpc>
                        <a:spcBef>
                          <a:spcPts val="0"/>
                        </a:spcBef>
                        <a:spcAft>
                          <a:spcPts val="0"/>
                        </a:spcAft>
                      </a:pPr>
                      <a:r>
                        <a:rPr lang="en-US" sz="1800">
                          <a:effectLst/>
                        </a:rPr>
                        <a:t>Region_name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Store_name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9791301"/>
                  </a:ext>
                </a:extLst>
              </a:tr>
              <a:tr h="316731">
                <a:tc>
                  <a:txBody>
                    <a:bodyPr/>
                    <a:lstStyle/>
                    <a:p>
                      <a:pPr marL="0" marR="0" algn="l">
                        <a:lnSpc>
                          <a:spcPct val="107000"/>
                        </a:lnSpc>
                        <a:spcBef>
                          <a:spcPts val="0"/>
                        </a:spcBef>
                        <a:spcAft>
                          <a:spcPts val="0"/>
                        </a:spcAft>
                      </a:pPr>
                      <a:r>
                        <a:rPr lang="en-US" sz="1800" b="0" dirty="0">
                          <a:effectLst/>
                        </a:rPr>
                        <a:t>North</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dirty="0">
                          <a:effectLst/>
                        </a:rPr>
                        <a:t>Delhi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807422"/>
                  </a:ext>
                </a:extLst>
              </a:tr>
              <a:tr h="316731">
                <a:tc>
                  <a:txBody>
                    <a:bodyPr/>
                    <a:lstStyle/>
                    <a:p>
                      <a:pPr marL="0" marR="0" algn="l">
                        <a:lnSpc>
                          <a:spcPct val="107000"/>
                        </a:lnSpc>
                        <a:spcBef>
                          <a:spcPts val="0"/>
                        </a:spcBef>
                        <a:spcAft>
                          <a:spcPts val="0"/>
                        </a:spcAft>
                      </a:pPr>
                      <a:r>
                        <a:rPr lang="en-US" sz="1800" b="0" dirty="0">
                          <a:effectLst/>
                        </a:rPr>
                        <a:t>South</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Chennai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8446515"/>
                  </a:ext>
                </a:extLst>
              </a:tr>
              <a:tr h="316731">
                <a:tc>
                  <a:txBody>
                    <a:bodyPr/>
                    <a:lstStyle/>
                    <a:p>
                      <a:pPr marL="0" marR="0" algn="l">
                        <a:lnSpc>
                          <a:spcPct val="107000"/>
                        </a:lnSpc>
                        <a:spcBef>
                          <a:spcPts val="0"/>
                        </a:spcBef>
                        <a:spcAft>
                          <a:spcPts val="0"/>
                        </a:spcAft>
                      </a:pPr>
                      <a:r>
                        <a:rPr lang="en-US" sz="1800" b="0" dirty="0">
                          <a:effectLst/>
                        </a:rPr>
                        <a:t>South</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Bangalore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1486463"/>
                  </a:ext>
                </a:extLst>
              </a:tr>
              <a:tr h="363757">
                <a:tc>
                  <a:txBody>
                    <a:bodyPr/>
                    <a:lstStyle/>
                    <a:p>
                      <a:pPr marL="0" marR="0" algn="l">
                        <a:lnSpc>
                          <a:spcPct val="107000"/>
                        </a:lnSpc>
                        <a:spcBef>
                          <a:spcPts val="0"/>
                        </a:spcBef>
                        <a:spcAft>
                          <a:spcPts val="0"/>
                        </a:spcAft>
                      </a:pPr>
                      <a:r>
                        <a:rPr lang="en-US" sz="1800" b="0" dirty="0">
                          <a:effectLst/>
                        </a:rPr>
                        <a:t>South</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dirty="0">
                          <a:effectLst/>
                        </a:rPr>
                        <a:t>Hyderabad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6748603"/>
                  </a:ext>
                </a:extLst>
              </a:tr>
            </a:tbl>
          </a:graphicData>
        </a:graphic>
      </p:graphicFrame>
      <p:sp>
        <p:nvSpPr>
          <p:cNvPr id="8" name="Rectangle 7"/>
          <p:cNvSpPr/>
          <p:nvPr/>
        </p:nvSpPr>
        <p:spPr>
          <a:xfrm>
            <a:off x="2556983" y="1971262"/>
            <a:ext cx="840295" cy="400110"/>
          </a:xfrm>
          <a:prstGeom prst="rect">
            <a:avLst/>
          </a:prstGeom>
        </p:spPr>
        <p:txBody>
          <a:bodyPr wrap="none">
            <a:spAutoFit/>
          </a:bodyPr>
          <a:lstStyle/>
          <a:p>
            <a:r>
              <a:rPr lang="en-US" sz="2000" b="1" dirty="0">
                <a:ea typeface="Times New Roman" panose="02020603050405020304" pitchFamily="18" charset="0"/>
                <a:cs typeface="Arial" panose="020B0604020202020204" pitchFamily="34" charset="0"/>
              </a:rPr>
              <a:t>Store</a:t>
            </a:r>
            <a:endParaRPr lang="en-US" sz="2000" b="1" dirty="0">
              <a:cs typeface="Arial" panose="020B0604020202020204" pitchFamily="34" charset="0"/>
            </a:endParaRPr>
          </a:p>
        </p:txBody>
      </p:sp>
      <p:sp>
        <p:nvSpPr>
          <p:cNvPr id="9" name="Rectangle 8"/>
          <p:cNvSpPr/>
          <p:nvPr/>
        </p:nvSpPr>
        <p:spPr>
          <a:xfrm>
            <a:off x="7010400" y="1978090"/>
            <a:ext cx="1324402" cy="400110"/>
          </a:xfrm>
          <a:prstGeom prst="rect">
            <a:avLst/>
          </a:prstGeom>
        </p:spPr>
        <p:txBody>
          <a:bodyPr wrap="none">
            <a:spAutoFit/>
          </a:bodyPr>
          <a:lstStyle/>
          <a:p>
            <a:r>
              <a:rPr lang="en-US" sz="2000" b="1" dirty="0">
                <a:ea typeface="Times New Roman" panose="02020603050405020304" pitchFamily="18" charset="0"/>
                <a:cs typeface="Arial" panose="020B0604020202020204" pitchFamily="34" charset="0"/>
              </a:rPr>
              <a:t> Location</a:t>
            </a:r>
            <a:endParaRPr lang="en-US" sz="2000" b="1" dirty="0">
              <a:cs typeface="Arial" panose="020B0604020202020204" pitchFamily="34" charset="0"/>
            </a:endParaRPr>
          </a:p>
        </p:txBody>
      </p:sp>
    </p:spTree>
    <p:extLst>
      <p:ext uri="{BB962C8B-B14F-4D97-AF65-F5344CB8AC3E}">
        <p14:creationId xmlns:p14="http://schemas.microsoft.com/office/powerpoint/2010/main" val="4099238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EXISTS</a:t>
            </a:r>
            <a:endParaRPr lang="en-US" dirty="0"/>
          </a:p>
        </p:txBody>
      </p:sp>
      <p:sp>
        <p:nvSpPr>
          <p:cNvPr id="3" name="Content Placeholder 2"/>
          <p:cNvSpPr>
            <a:spLocks noGrp="1"/>
          </p:cNvSpPr>
          <p:nvPr>
            <p:ph idx="1"/>
          </p:nvPr>
        </p:nvSpPr>
        <p:spPr>
          <a:xfrm>
            <a:off x="609600" y="1063490"/>
            <a:ext cx="10972800" cy="4525963"/>
          </a:xfrm>
        </p:spPr>
        <p:txBody>
          <a:bodyPr/>
          <a:lstStyle/>
          <a:p>
            <a:pPr marL="82550" indent="0"/>
            <a:r>
              <a:rPr lang="en-US" dirty="0"/>
              <a:t>SELECT SUM(Sales) </a:t>
            </a:r>
          </a:p>
          <a:p>
            <a:pPr marL="82550" indent="0"/>
            <a:r>
              <a:rPr lang="en-US" dirty="0"/>
              <a:t>FROM    Store </a:t>
            </a:r>
          </a:p>
          <a:p>
            <a:pPr marL="82550" indent="0"/>
            <a:r>
              <a:rPr lang="en-US" dirty="0"/>
              <a:t>WHERE </a:t>
            </a:r>
            <a:r>
              <a:rPr lang="en-US" dirty="0" err="1"/>
              <a:t>Store_name</a:t>
            </a:r>
            <a:r>
              <a:rPr lang="en-US" dirty="0"/>
              <a:t> </a:t>
            </a:r>
            <a:r>
              <a:rPr lang="en-US" dirty="0">
                <a:solidFill>
                  <a:srgbClr val="FF0000"/>
                </a:solidFill>
              </a:rPr>
              <a:t>IN </a:t>
            </a:r>
          </a:p>
          <a:p>
            <a:pPr marL="82550" indent="0"/>
            <a:r>
              <a:rPr lang="en-US" dirty="0"/>
              <a:t>	(SELECT </a:t>
            </a:r>
            <a:r>
              <a:rPr lang="en-US" dirty="0" err="1"/>
              <a:t>Store_name</a:t>
            </a:r>
            <a:r>
              <a:rPr lang="en-US" dirty="0"/>
              <a:t> </a:t>
            </a:r>
          </a:p>
          <a:p>
            <a:pPr marL="82550" indent="0"/>
            <a:r>
              <a:rPr lang="en-US" dirty="0"/>
              <a:t>	 FROM    Location</a:t>
            </a:r>
          </a:p>
          <a:p>
            <a:pPr marL="82550" indent="0"/>
            <a:r>
              <a:rPr lang="en-US" dirty="0"/>
              <a:t> 	 WHERE </a:t>
            </a:r>
            <a:r>
              <a:rPr lang="en-US" dirty="0" err="1"/>
              <a:t>Region_name</a:t>
            </a:r>
            <a:r>
              <a:rPr lang="en-US" dirty="0"/>
              <a:t> = 'South');</a:t>
            </a:r>
          </a:p>
          <a:p>
            <a:pPr marL="82550" indent="0"/>
            <a:endParaRPr lang="en-US" dirty="0"/>
          </a:p>
          <a:p>
            <a:pPr marL="82550" indent="0"/>
            <a:r>
              <a:rPr lang="en-US" dirty="0"/>
              <a:t>SELECT SUM(Sales) </a:t>
            </a:r>
          </a:p>
          <a:p>
            <a:pPr marL="82550" indent="0"/>
            <a:r>
              <a:rPr lang="en-US" dirty="0"/>
              <a:t>FROM    Store S, Location L</a:t>
            </a:r>
          </a:p>
          <a:p>
            <a:pPr marL="82550" indent="0"/>
            <a:r>
              <a:rPr lang="en-US" dirty="0"/>
              <a:t>WHERE </a:t>
            </a:r>
            <a:r>
              <a:rPr lang="en-US" dirty="0" err="1"/>
              <a:t>S.Store_name</a:t>
            </a:r>
            <a:r>
              <a:rPr lang="en-US" dirty="0"/>
              <a:t> = </a:t>
            </a:r>
            <a:r>
              <a:rPr lang="en-US" dirty="0" err="1"/>
              <a:t>L.Store_name</a:t>
            </a:r>
            <a:r>
              <a:rPr lang="en-US" dirty="0"/>
              <a:t> </a:t>
            </a:r>
            <a:r>
              <a:rPr lang="en-US" dirty="0" smtClean="0"/>
              <a:t>AND </a:t>
            </a:r>
            <a:r>
              <a:rPr lang="en-US" dirty="0" err="1" smtClean="0"/>
              <a:t>L.Region_name</a:t>
            </a:r>
            <a:r>
              <a:rPr lang="en-US" dirty="0" smtClean="0"/>
              <a:t> </a:t>
            </a:r>
            <a:r>
              <a:rPr lang="en-US" dirty="0"/>
              <a:t>= 'South'; </a:t>
            </a:r>
          </a:p>
          <a:p>
            <a:endParaRPr lang="en-US" dirty="0"/>
          </a:p>
        </p:txBody>
      </p:sp>
    </p:spTree>
    <p:extLst>
      <p:ext uri="{BB962C8B-B14F-4D97-AF65-F5344CB8AC3E}">
        <p14:creationId xmlns:p14="http://schemas.microsoft.com/office/powerpoint/2010/main" val="5516060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JOINS</a:t>
            </a:r>
            <a:endParaRPr lang="en-US" dirty="0"/>
          </a:p>
        </p:txBody>
      </p:sp>
      <p:sp>
        <p:nvSpPr>
          <p:cNvPr id="3" name="Content Placeholder 2"/>
          <p:cNvSpPr>
            <a:spLocks noGrp="1"/>
          </p:cNvSpPr>
          <p:nvPr>
            <p:ph idx="1"/>
          </p:nvPr>
        </p:nvSpPr>
        <p:spPr>
          <a:xfrm>
            <a:off x="609600" y="1063490"/>
            <a:ext cx="10972800" cy="4525963"/>
          </a:xfrm>
        </p:spPr>
        <p:txBody>
          <a:bodyPr/>
          <a:lstStyle/>
          <a:p>
            <a:r>
              <a:rPr lang="en-US" altLang="en-US" sz="2000" b="1" dirty="0" smtClean="0">
                <a:solidFill>
                  <a:srgbClr val="0000CC"/>
                </a:solidFill>
                <a:latin typeface="Helvetica" panose="020B0604020202020204" pitchFamily="34" charset="0"/>
              </a:rPr>
              <a:t>Right </a:t>
            </a:r>
            <a:r>
              <a:rPr lang="en-US" altLang="en-US" sz="2000" b="1" dirty="0">
                <a:solidFill>
                  <a:srgbClr val="0000CC"/>
                </a:solidFill>
                <a:latin typeface="Helvetica" panose="020B0604020202020204" pitchFamily="34" charset="0"/>
              </a:rPr>
              <a:t>Outer Join</a:t>
            </a:r>
            <a:endParaRPr lang="en-US" altLang="en-US" sz="2000" b="1" dirty="0">
              <a:solidFill>
                <a:srgbClr val="0000CC"/>
              </a:solidFill>
            </a:endParaRPr>
          </a:p>
          <a:p>
            <a:r>
              <a:rPr lang="en-US" altLang="en-US" sz="2000" b="1" dirty="0">
                <a:latin typeface="Courier New" panose="02070309020205020404" pitchFamily="49" charset="0"/>
                <a:ea typeface="Times New Roman" panose="02020603050405020304" pitchFamily="18" charset="0"/>
                <a:cs typeface="Courier New" panose="02070309020205020404" pitchFamily="49" charset="0"/>
              </a:rPr>
              <a:t>	SELECT </a:t>
            </a:r>
            <a:r>
              <a:rPr lang="en-US" altLang="en-US" sz="2000" b="1" dirty="0" smtClean="0">
                <a:latin typeface="Courier New" panose="02070309020205020404" pitchFamily="49" charset="0"/>
                <a:ea typeface="Times New Roman" panose="02020603050405020304" pitchFamily="18" charset="0"/>
                <a:cs typeface="Courier New" panose="02070309020205020404" pitchFamily="49" charset="0"/>
              </a:rPr>
              <a:t>table1.column</a:t>
            </a:r>
            <a:r>
              <a:rPr lang="en-US" altLang="en-US" sz="2000" b="1" dirty="0">
                <a:latin typeface="Courier New" panose="02070309020205020404" pitchFamily="49" charset="0"/>
                <a:ea typeface="Times New Roman" panose="02020603050405020304" pitchFamily="18" charset="0"/>
                <a:cs typeface="Courier New" panose="02070309020205020404" pitchFamily="49" charset="0"/>
              </a:rPr>
              <a:t>, table2.column</a:t>
            </a:r>
            <a:endParaRPr lang="en-US" altLang="en-US" sz="2000" b="1" dirty="0"/>
          </a:p>
          <a:p>
            <a:r>
              <a:rPr lang="en-US" altLang="en-US" sz="2000" b="1" dirty="0">
                <a:latin typeface="Courier New" panose="02070309020205020404" pitchFamily="49" charset="0"/>
              </a:rPr>
              <a:t>	FROM	  table1 t1, table2 t2</a:t>
            </a:r>
            <a:endParaRPr lang="en-US" altLang="en-US" sz="2000" b="1" dirty="0"/>
          </a:p>
          <a:p>
            <a:r>
              <a:rPr lang="en-US" altLang="en-US" sz="2000" b="1" dirty="0">
                <a:latin typeface="Courier New" panose="02070309020205020404" pitchFamily="49" charset="0"/>
              </a:rPr>
              <a:t>	WHERE	  t1.column</a:t>
            </a:r>
            <a:r>
              <a:rPr lang="en-US" altLang="en-US" sz="2000" b="1" dirty="0">
                <a:solidFill>
                  <a:srgbClr val="FF0000"/>
                </a:solidFill>
                <a:latin typeface="Courier New" panose="02070309020205020404" pitchFamily="49" charset="0"/>
              </a:rPr>
              <a:t>(+)</a:t>
            </a:r>
            <a:r>
              <a:rPr lang="en-US" altLang="en-US" sz="2000" b="1" dirty="0">
                <a:latin typeface="Courier New" panose="02070309020205020404" pitchFamily="49" charset="0"/>
              </a:rPr>
              <a:t> = t2.column;</a:t>
            </a:r>
          </a:p>
          <a:p>
            <a:endParaRPr lang="en-US" altLang="en-US" sz="2000" b="1" dirty="0" smtClean="0"/>
          </a:p>
          <a:p>
            <a:endParaRPr lang="en-US" altLang="en-US" sz="2000" b="1" dirty="0"/>
          </a:p>
          <a:p>
            <a:r>
              <a:rPr lang="en-US" altLang="en-US" sz="2000" b="1" dirty="0" smtClean="0">
                <a:solidFill>
                  <a:srgbClr val="0000CC"/>
                </a:solidFill>
                <a:latin typeface="Helvetica" panose="020B0604020202020204" pitchFamily="34" charset="0"/>
              </a:rPr>
              <a:t>Left </a:t>
            </a:r>
            <a:r>
              <a:rPr lang="en-US" altLang="en-US" sz="2000" b="1" dirty="0">
                <a:solidFill>
                  <a:srgbClr val="0000CC"/>
                </a:solidFill>
                <a:latin typeface="Helvetica" panose="020B0604020202020204" pitchFamily="34" charset="0"/>
              </a:rPr>
              <a:t>Outer Join</a:t>
            </a:r>
            <a:endParaRPr lang="en-US" altLang="en-US" sz="2000" b="1" dirty="0">
              <a:solidFill>
                <a:srgbClr val="0000CC"/>
              </a:solidFill>
            </a:endParaRPr>
          </a:p>
          <a:p>
            <a:r>
              <a:rPr lang="en-US" altLang="en-US" sz="2000" b="1" dirty="0">
                <a:latin typeface="Courier New" panose="02070309020205020404" pitchFamily="49" charset="0"/>
              </a:rPr>
              <a:t>	SELECT </a:t>
            </a:r>
            <a:r>
              <a:rPr lang="en-US" altLang="en-US" sz="2000" b="1" dirty="0" smtClean="0">
                <a:latin typeface="Courier New" panose="02070309020205020404" pitchFamily="49" charset="0"/>
              </a:rPr>
              <a:t>table1.column</a:t>
            </a:r>
            <a:r>
              <a:rPr lang="en-US" altLang="en-US" sz="2000" b="1" dirty="0">
                <a:latin typeface="Courier New" panose="02070309020205020404" pitchFamily="49" charset="0"/>
              </a:rPr>
              <a:t>, table2.column</a:t>
            </a:r>
            <a:endParaRPr lang="en-US" altLang="en-US" sz="2000" b="1" dirty="0"/>
          </a:p>
          <a:p>
            <a:r>
              <a:rPr lang="en-US" altLang="en-US" sz="2000" b="1" dirty="0">
                <a:latin typeface="Courier New" panose="02070309020205020404" pitchFamily="49" charset="0"/>
              </a:rPr>
              <a:t>	FROM	  table1 t1, table2 t2</a:t>
            </a:r>
            <a:endParaRPr lang="en-US" altLang="en-US" sz="2000" b="1" dirty="0"/>
          </a:p>
          <a:p>
            <a:r>
              <a:rPr lang="en-US" altLang="en-US" sz="2000" b="1" dirty="0">
                <a:latin typeface="Courier New" panose="02070309020205020404" pitchFamily="49" charset="0"/>
              </a:rPr>
              <a:t>	WHERE	  t1.column = t2.column</a:t>
            </a:r>
            <a:r>
              <a:rPr lang="en-US" altLang="en-US" sz="2000" b="1" dirty="0">
                <a:solidFill>
                  <a:srgbClr val="FF0000"/>
                </a:solidFill>
                <a:latin typeface="Courier New" panose="02070309020205020404" pitchFamily="49" charset="0"/>
              </a:rPr>
              <a:t>(+)</a:t>
            </a:r>
            <a:r>
              <a:rPr lang="en-US" altLang="en-US" sz="2000" b="1" dirty="0">
                <a:latin typeface="Courier New" panose="02070309020205020404" pitchFamily="49" charset="0"/>
              </a:rPr>
              <a:t>;</a:t>
            </a:r>
            <a:endParaRPr lang="en-US" altLang="en-US" sz="2000" b="1" dirty="0"/>
          </a:p>
          <a:p>
            <a:pPr marL="82550" indent="0"/>
            <a:endParaRPr lang="en-US" sz="2000" dirty="0"/>
          </a:p>
          <a:p>
            <a:endParaRPr lang="en-US" sz="2000" dirty="0"/>
          </a:p>
        </p:txBody>
      </p:sp>
      <p:pic>
        <p:nvPicPr>
          <p:cNvPr id="4" name="Picture 3" descr="Screen Clipping"/>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994024" y="3326471"/>
            <a:ext cx="2388285" cy="1513886"/>
          </a:xfrm>
          <a:prstGeom prst="rect">
            <a:avLst/>
          </a:prstGeom>
        </p:spPr>
      </p:pic>
      <p:pic>
        <p:nvPicPr>
          <p:cNvPr id="5" name="Picture 4" descr="Screen Clipping"/>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tretch>
            <a:fillRect/>
          </a:stretch>
        </p:blipFill>
        <p:spPr>
          <a:xfrm>
            <a:off x="7981886" y="1422155"/>
            <a:ext cx="2400423" cy="1460575"/>
          </a:xfrm>
          <a:prstGeom prst="rect">
            <a:avLst/>
          </a:prstGeom>
        </p:spPr>
      </p:pic>
    </p:spTree>
    <p:extLst>
      <p:ext uri="{BB962C8B-B14F-4D97-AF65-F5344CB8AC3E}">
        <p14:creationId xmlns:p14="http://schemas.microsoft.com/office/powerpoint/2010/main" val="4973230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OUTER JOINS</a:t>
            </a:r>
            <a:endParaRPr lang="en-US" dirty="0"/>
          </a:p>
        </p:txBody>
      </p:sp>
      <p:sp>
        <p:nvSpPr>
          <p:cNvPr id="3" name="Content Placeholder 2"/>
          <p:cNvSpPr>
            <a:spLocks noGrp="1"/>
          </p:cNvSpPr>
          <p:nvPr>
            <p:ph idx="1"/>
          </p:nvPr>
        </p:nvSpPr>
        <p:spPr>
          <a:xfrm>
            <a:off x="609600" y="1063490"/>
            <a:ext cx="10972800" cy="5049075"/>
          </a:xfrm>
        </p:spPr>
        <p:txBody>
          <a:bodyPr/>
          <a:lstStyle/>
          <a:p>
            <a:pPr marL="82550"/>
            <a:r>
              <a:rPr lang="en-US" altLang="en-US" dirty="0" smtClean="0">
                <a:solidFill>
                  <a:srgbClr val="FF0000"/>
                </a:solidFill>
              </a:rPr>
              <a:t>SELECT</a:t>
            </a:r>
            <a:r>
              <a:rPr lang="en-US" altLang="en-US" dirty="0" smtClean="0"/>
              <a:t>  </a:t>
            </a:r>
            <a:r>
              <a:rPr lang="en-US" altLang="en-US" dirty="0" err="1" smtClean="0"/>
              <a:t>E.FNAME</a:t>
            </a:r>
            <a:r>
              <a:rPr lang="en-US" altLang="en-US" dirty="0"/>
              <a:t>, D. </a:t>
            </a:r>
            <a:r>
              <a:rPr lang="en-US" altLang="en-US" dirty="0" err="1"/>
              <a:t>DEPENDENT_NAME</a:t>
            </a:r>
            <a:r>
              <a:rPr lang="en-US" altLang="en-US" dirty="0"/>
              <a:t>, </a:t>
            </a:r>
            <a:r>
              <a:rPr lang="en-US" altLang="en-US" dirty="0" err="1" smtClean="0"/>
              <a:t>D.RELATIONSHIP</a:t>
            </a:r>
            <a:endParaRPr lang="en-US" altLang="en-US" dirty="0"/>
          </a:p>
          <a:p>
            <a:pPr marL="82550"/>
            <a:r>
              <a:rPr lang="en-US" altLang="en-US" dirty="0">
                <a:solidFill>
                  <a:srgbClr val="FF0000"/>
                </a:solidFill>
              </a:rPr>
              <a:t>FROM</a:t>
            </a:r>
            <a:r>
              <a:rPr lang="en-US" altLang="en-US" dirty="0"/>
              <a:t>    </a:t>
            </a:r>
            <a:r>
              <a:rPr lang="en-US" altLang="en-US" dirty="0" smtClean="0"/>
              <a:t>EMPLOYEE </a:t>
            </a:r>
            <a:r>
              <a:rPr lang="en-US" altLang="en-US" dirty="0"/>
              <a:t>E, </a:t>
            </a:r>
            <a:r>
              <a:rPr lang="en-US" altLang="en-US" dirty="0" smtClean="0"/>
              <a:t>DEPENDENT D</a:t>
            </a:r>
            <a:endParaRPr lang="en-US" altLang="en-US" dirty="0"/>
          </a:p>
          <a:p>
            <a:pPr marL="82550"/>
            <a:r>
              <a:rPr lang="en-US" altLang="en-US" dirty="0">
                <a:solidFill>
                  <a:srgbClr val="FF0000"/>
                </a:solidFill>
              </a:rPr>
              <a:t>WHERE</a:t>
            </a:r>
            <a:r>
              <a:rPr lang="en-US" altLang="en-US" dirty="0"/>
              <a:t> </a:t>
            </a:r>
            <a:r>
              <a:rPr lang="en-US" altLang="en-US" dirty="0" smtClean="0"/>
              <a:t> </a:t>
            </a:r>
            <a:r>
              <a:rPr lang="en-US" altLang="en-US" dirty="0" err="1" smtClean="0"/>
              <a:t>E.SSN</a:t>
            </a:r>
            <a:r>
              <a:rPr lang="en-US" altLang="en-US" dirty="0" smtClean="0"/>
              <a:t>(+) </a:t>
            </a:r>
            <a:r>
              <a:rPr lang="en-US" altLang="en-US" dirty="0"/>
              <a:t>= </a:t>
            </a:r>
            <a:r>
              <a:rPr lang="en-US" altLang="en-US" dirty="0" err="1" smtClean="0"/>
              <a:t>D.ESSN</a:t>
            </a:r>
            <a:r>
              <a:rPr lang="en-US" altLang="en-US" dirty="0" smtClean="0"/>
              <a:t>;</a:t>
            </a:r>
            <a:endParaRPr lang="en-US" altLang="en-US" dirty="0"/>
          </a:p>
          <a:p>
            <a:pPr marL="82550"/>
            <a:r>
              <a:rPr lang="en-US" altLang="en-US" dirty="0" smtClean="0">
                <a:solidFill>
                  <a:srgbClr val="FF0000"/>
                </a:solidFill>
              </a:rPr>
              <a:t> </a:t>
            </a:r>
            <a:endParaRPr lang="en-US" dirty="0"/>
          </a:p>
          <a:p>
            <a:endParaRPr lang="en-US" dirty="0"/>
          </a:p>
        </p:txBody>
      </p:sp>
      <p:pic>
        <p:nvPicPr>
          <p:cNvPr id="5" name="Picture 4" descr="Screen Clipping"/>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714"/>
          <a:stretch/>
        </p:blipFill>
        <p:spPr>
          <a:xfrm>
            <a:off x="2922104" y="2774211"/>
            <a:ext cx="4732832" cy="2712189"/>
          </a:xfrm>
          <a:prstGeom prst="rect">
            <a:avLst/>
          </a:prstGeom>
          <a:ln>
            <a:solidFill>
              <a:schemeClr val="accent1"/>
            </a:solidFill>
          </a:ln>
        </p:spPr>
      </p:pic>
    </p:spTree>
    <p:extLst>
      <p:ext uri="{BB962C8B-B14F-4D97-AF65-F5344CB8AC3E}">
        <p14:creationId xmlns:p14="http://schemas.microsoft.com/office/powerpoint/2010/main" val="14653986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6513"/>
            <a:ext cx="10515600" cy="771248"/>
          </a:xfrm>
        </p:spPr>
        <p:txBody>
          <a:bodyPr/>
          <a:lstStyle/>
          <a:p>
            <a:r>
              <a:rPr lang="en-US" dirty="0" smtClean="0"/>
              <a:t>LEFT OUTER JOINS</a:t>
            </a:r>
            <a:endParaRPr lang="en-US" dirty="0"/>
          </a:p>
        </p:txBody>
      </p:sp>
      <p:sp>
        <p:nvSpPr>
          <p:cNvPr id="3" name="Content Placeholder 2"/>
          <p:cNvSpPr>
            <a:spLocks noGrp="1"/>
          </p:cNvSpPr>
          <p:nvPr>
            <p:ph idx="1"/>
          </p:nvPr>
        </p:nvSpPr>
        <p:spPr>
          <a:xfrm>
            <a:off x="609600" y="1063490"/>
            <a:ext cx="10972800" cy="4525963"/>
          </a:xfrm>
        </p:spPr>
        <p:txBody>
          <a:bodyPr/>
          <a:lstStyle/>
          <a:p>
            <a:pPr marL="82550"/>
            <a:r>
              <a:rPr lang="en-US" altLang="en-US" dirty="0" smtClean="0">
                <a:solidFill>
                  <a:srgbClr val="FF0000"/>
                </a:solidFill>
              </a:rPr>
              <a:t>SELECT</a:t>
            </a:r>
            <a:r>
              <a:rPr lang="en-US" altLang="en-US" dirty="0" smtClean="0"/>
              <a:t>  </a:t>
            </a:r>
            <a:r>
              <a:rPr lang="en-US" altLang="en-US" dirty="0" err="1" smtClean="0"/>
              <a:t>E.FNAME</a:t>
            </a:r>
            <a:r>
              <a:rPr lang="en-US" altLang="en-US" dirty="0"/>
              <a:t>, </a:t>
            </a:r>
            <a:r>
              <a:rPr lang="en-US" altLang="en-US" dirty="0" err="1" smtClean="0"/>
              <a:t>D.DNUMBER</a:t>
            </a:r>
            <a:r>
              <a:rPr lang="en-US" altLang="en-US" dirty="0" smtClean="0"/>
              <a:t>, </a:t>
            </a:r>
            <a:r>
              <a:rPr lang="en-US" altLang="en-US" dirty="0" err="1"/>
              <a:t>D.DNAME</a:t>
            </a:r>
            <a:endParaRPr lang="en-US" altLang="en-US" dirty="0"/>
          </a:p>
          <a:p>
            <a:pPr marL="82550"/>
            <a:r>
              <a:rPr lang="en-US" altLang="en-US" dirty="0">
                <a:solidFill>
                  <a:srgbClr val="FF0000"/>
                </a:solidFill>
              </a:rPr>
              <a:t>FROM</a:t>
            </a:r>
            <a:r>
              <a:rPr lang="en-US" altLang="en-US" dirty="0"/>
              <a:t>    </a:t>
            </a:r>
            <a:r>
              <a:rPr lang="en-US" altLang="en-US" dirty="0" smtClean="0"/>
              <a:t>EMPLOYEE </a:t>
            </a:r>
            <a:r>
              <a:rPr lang="en-US" altLang="en-US" dirty="0"/>
              <a:t>E, </a:t>
            </a:r>
            <a:r>
              <a:rPr lang="en-US" altLang="en-US" dirty="0" smtClean="0"/>
              <a:t>DEPARTMENT </a:t>
            </a:r>
            <a:r>
              <a:rPr lang="en-US" altLang="en-US" dirty="0"/>
              <a:t>D</a:t>
            </a:r>
          </a:p>
          <a:p>
            <a:pPr marL="82550"/>
            <a:r>
              <a:rPr lang="en-US" altLang="en-US" dirty="0">
                <a:solidFill>
                  <a:srgbClr val="FF0000"/>
                </a:solidFill>
              </a:rPr>
              <a:t>WHERE</a:t>
            </a:r>
            <a:r>
              <a:rPr lang="en-US" altLang="en-US" dirty="0"/>
              <a:t> </a:t>
            </a:r>
            <a:r>
              <a:rPr lang="en-US" altLang="en-US" dirty="0" smtClean="0"/>
              <a:t> </a:t>
            </a:r>
            <a:r>
              <a:rPr lang="en-US" altLang="en-US" dirty="0" err="1" smtClean="0"/>
              <a:t>E.SSN</a:t>
            </a:r>
            <a:r>
              <a:rPr lang="en-US" altLang="en-US" dirty="0" smtClean="0"/>
              <a:t> </a:t>
            </a:r>
            <a:r>
              <a:rPr lang="en-US" altLang="en-US" dirty="0"/>
              <a:t>= </a:t>
            </a:r>
            <a:r>
              <a:rPr lang="en-US" altLang="en-US" dirty="0" err="1" smtClean="0"/>
              <a:t>D.MGR_SSN</a:t>
            </a:r>
            <a:r>
              <a:rPr lang="en-US" altLang="en-US" dirty="0" smtClean="0"/>
              <a:t>(+);</a:t>
            </a:r>
            <a:endParaRPr lang="en-US" altLang="en-US" dirty="0"/>
          </a:p>
          <a:p>
            <a:pPr marL="82550"/>
            <a:r>
              <a:rPr lang="en-US" altLang="en-US" dirty="0" smtClean="0">
                <a:solidFill>
                  <a:srgbClr val="FF0000"/>
                </a:solidFill>
              </a:rPr>
              <a:t> </a:t>
            </a:r>
          </a:p>
          <a:p>
            <a:pPr marL="82550"/>
            <a:r>
              <a:rPr lang="en-US" dirty="0" smtClean="0">
                <a:solidFill>
                  <a:srgbClr val="FF0000"/>
                </a:solidFill>
              </a:rPr>
              <a:t>Manager details with all employees:</a:t>
            </a:r>
            <a:endParaRPr lang="en-US" dirty="0"/>
          </a:p>
          <a:p>
            <a:endParaRPr lang="en-US" dirty="0"/>
          </a:p>
        </p:txBody>
      </p:sp>
      <p:pic>
        <p:nvPicPr>
          <p:cNvPr id="5" name="Picture 4" descr="Screen Clipping"/>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923" r="-1"/>
          <a:stretch/>
        </p:blipFill>
        <p:spPr>
          <a:xfrm>
            <a:off x="5565912" y="2816522"/>
            <a:ext cx="4634504" cy="2772931"/>
          </a:xfrm>
          <a:prstGeom prst="rect">
            <a:avLst/>
          </a:prstGeom>
          <a:ln>
            <a:solidFill>
              <a:schemeClr val="accent1"/>
            </a:solidFill>
          </a:ln>
        </p:spPr>
      </p:pic>
    </p:spTree>
    <p:extLst>
      <p:ext uri="{BB962C8B-B14F-4D97-AF65-F5344CB8AC3E}">
        <p14:creationId xmlns:p14="http://schemas.microsoft.com/office/powerpoint/2010/main" val="40321875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as Assertions</a:t>
            </a:r>
            <a:endParaRPr lang="en-US" dirty="0"/>
          </a:p>
        </p:txBody>
      </p:sp>
      <p:sp>
        <p:nvSpPr>
          <p:cNvPr id="3" name="Content Placeholder 2"/>
          <p:cNvSpPr>
            <a:spLocks noGrp="1"/>
          </p:cNvSpPr>
          <p:nvPr>
            <p:ph idx="1"/>
          </p:nvPr>
        </p:nvSpPr>
        <p:spPr>
          <a:xfrm>
            <a:off x="689113" y="1282151"/>
            <a:ext cx="10005391" cy="4525963"/>
          </a:xfrm>
          <a:effectLst>
            <a:glow rad="101600">
              <a:schemeClr val="accent1">
                <a:satMod val="175000"/>
                <a:alpha val="40000"/>
              </a:schemeClr>
            </a:glow>
          </a:effectLst>
        </p:spPr>
        <p:txBody>
          <a:bodyPr/>
          <a:lstStyle/>
          <a:p>
            <a:pPr marL="342900" indent="-342900">
              <a:spcAft>
                <a:spcPts val="1200"/>
              </a:spcAft>
              <a:buFont typeface="Arial" panose="020B0604020202020204" pitchFamily="34" charset="0"/>
              <a:buChar char="•"/>
            </a:pPr>
            <a:r>
              <a:rPr lang="en-US" dirty="0">
                <a:solidFill>
                  <a:schemeClr val="tx1"/>
                </a:solidFill>
              </a:rPr>
              <a:t>In SQL, we can specify general constraints—those that do not fall into any of the built-in categories such as Primary key, </a:t>
            </a:r>
            <a:r>
              <a:rPr lang="en-US" dirty="0" smtClean="0">
                <a:solidFill>
                  <a:schemeClr val="tx1"/>
                </a:solidFill>
              </a:rPr>
              <a:t>Foreign </a:t>
            </a:r>
            <a:r>
              <a:rPr lang="en-US" dirty="0">
                <a:solidFill>
                  <a:schemeClr val="tx1"/>
                </a:solidFill>
              </a:rPr>
              <a:t>key, </a:t>
            </a:r>
            <a:r>
              <a:rPr lang="en-US" dirty="0" smtClean="0">
                <a:solidFill>
                  <a:schemeClr val="tx1"/>
                </a:solidFill>
              </a:rPr>
              <a:t>Unique</a:t>
            </a:r>
            <a:r>
              <a:rPr lang="en-US" dirty="0">
                <a:solidFill>
                  <a:schemeClr val="tx1"/>
                </a:solidFill>
              </a:rPr>
              <a:t>, </a:t>
            </a:r>
            <a:r>
              <a:rPr lang="en-US" dirty="0" smtClean="0">
                <a:solidFill>
                  <a:schemeClr val="tx1"/>
                </a:solidFill>
              </a:rPr>
              <a:t>Not </a:t>
            </a:r>
            <a:r>
              <a:rPr lang="en-US" dirty="0"/>
              <a:t>N</a:t>
            </a:r>
            <a:r>
              <a:rPr lang="en-US" dirty="0" smtClean="0">
                <a:solidFill>
                  <a:schemeClr val="tx1"/>
                </a:solidFill>
              </a:rPr>
              <a:t>ull</a:t>
            </a:r>
            <a:r>
              <a:rPr lang="en-US" dirty="0">
                <a:solidFill>
                  <a:schemeClr val="tx1"/>
                </a:solidFill>
              </a:rPr>
              <a:t>, etc. </a:t>
            </a:r>
            <a:r>
              <a:rPr lang="en-US" dirty="0" smtClean="0">
                <a:solidFill>
                  <a:schemeClr val="accent5">
                    <a:lumMod val="75000"/>
                  </a:schemeClr>
                </a:solidFill>
              </a:rPr>
              <a:t>(called as entity integrity constraints)</a:t>
            </a:r>
          </a:p>
          <a:p>
            <a:pPr marL="342900" indent="-342900">
              <a:spcAft>
                <a:spcPts val="1200"/>
              </a:spcAft>
              <a:buFont typeface="Arial" panose="020B0604020202020204" pitchFamily="34" charset="0"/>
              <a:buChar char="•"/>
            </a:pPr>
            <a:r>
              <a:rPr lang="en-US" dirty="0">
                <a:solidFill>
                  <a:schemeClr val="tx1"/>
                </a:solidFill>
              </a:rPr>
              <a:t>Each assertion is given a constraint name and is specified via a condition similar to the WHERE clause of an SQL query.</a:t>
            </a:r>
          </a:p>
          <a:p>
            <a:pPr marL="342900" indent="-342900">
              <a:spcAft>
                <a:spcPts val="1200"/>
              </a:spcAft>
              <a:buFont typeface="Arial" panose="020B0604020202020204" pitchFamily="34" charset="0"/>
              <a:buChar char="•"/>
            </a:pPr>
            <a:r>
              <a:rPr lang="en-US" dirty="0" smtClean="0">
                <a:solidFill>
                  <a:srgbClr val="FF0000"/>
                </a:solidFill>
              </a:rPr>
              <a:t>Example:</a:t>
            </a:r>
            <a:r>
              <a:rPr lang="en-US" dirty="0" smtClean="0">
                <a:solidFill>
                  <a:schemeClr val="tx1"/>
                </a:solidFill>
              </a:rPr>
              <a:t> </a:t>
            </a:r>
            <a:r>
              <a:rPr lang="en-US" dirty="0">
                <a:solidFill>
                  <a:schemeClr val="tx1"/>
                </a:solidFill>
              </a:rPr>
              <a:t>to specify the constraint that the </a:t>
            </a:r>
            <a:r>
              <a:rPr lang="en-US" b="1" dirty="0">
                <a:solidFill>
                  <a:schemeClr val="tx1"/>
                </a:solidFill>
              </a:rPr>
              <a:t>salary of an employee must not be greater than the salary of the manager of the department that the employee works for in </a:t>
            </a:r>
            <a:r>
              <a:rPr lang="en-US" b="1" dirty="0" smtClean="0">
                <a:solidFill>
                  <a:schemeClr val="tx1"/>
                </a:solidFill>
              </a:rPr>
              <a:t>SQL.</a:t>
            </a:r>
          </a:p>
          <a:p>
            <a:pPr marL="342900" indent="-342900">
              <a:spcAft>
                <a:spcPts val="1200"/>
              </a:spcAft>
              <a:buFont typeface="Arial" panose="020B0604020202020204" pitchFamily="34" charset="0"/>
              <a:buChar char="•"/>
            </a:pPr>
            <a:r>
              <a:rPr lang="en-US" sz="2800" b="1" dirty="0" smtClean="0">
                <a:ln w="22225">
                  <a:solidFill>
                    <a:schemeClr val="accent2"/>
                  </a:solidFill>
                  <a:prstDash val="solid"/>
                </a:ln>
                <a:solidFill>
                  <a:schemeClr val="accent2">
                    <a:lumMod val="40000"/>
                    <a:lumOff val="60000"/>
                  </a:schemeClr>
                </a:solidFill>
              </a:rPr>
              <a:t>Assertion is not supported in Oracle.</a:t>
            </a:r>
            <a:endParaRPr lang="en-US" sz="28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8000100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Code</a:t>
            </a:r>
            <a:endParaRPr lang="en-US" dirty="0"/>
          </a:p>
        </p:txBody>
      </p:sp>
      <p:sp>
        <p:nvSpPr>
          <p:cNvPr id="3" name="Content Placeholder 2"/>
          <p:cNvSpPr>
            <a:spLocks noGrp="1"/>
          </p:cNvSpPr>
          <p:nvPr>
            <p:ph idx="1"/>
          </p:nvPr>
        </p:nvSpPr>
        <p:spPr>
          <a:xfrm>
            <a:off x="1219200" y="1282151"/>
            <a:ext cx="9385852" cy="4525963"/>
          </a:xfrm>
        </p:spPr>
        <p:txBody>
          <a:bodyPr/>
          <a:lstStyle/>
          <a:p>
            <a:pPr marL="82550" indent="0">
              <a:spcAft>
                <a:spcPts val="600"/>
              </a:spcAft>
            </a:pPr>
            <a:r>
              <a:rPr lang="en-US" dirty="0">
                <a:solidFill>
                  <a:schemeClr val="tx1"/>
                </a:solidFill>
              </a:rPr>
              <a:t>CREATE </a:t>
            </a:r>
            <a:r>
              <a:rPr lang="en-US" b="1" dirty="0">
                <a:solidFill>
                  <a:srgbClr val="FF0000"/>
                </a:solidFill>
              </a:rPr>
              <a:t>ASSERTION</a:t>
            </a:r>
            <a:r>
              <a:rPr lang="en-US" dirty="0">
                <a:solidFill>
                  <a:schemeClr val="tx1"/>
                </a:solidFill>
              </a:rPr>
              <a:t> SALARY_CONSTRAINT</a:t>
            </a:r>
          </a:p>
          <a:p>
            <a:pPr marL="82550" indent="0">
              <a:spcAft>
                <a:spcPts val="600"/>
              </a:spcAft>
            </a:pPr>
            <a:r>
              <a:rPr lang="en-US" b="1" dirty="0">
                <a:solidFill>
                  <a:srgbClr val="FF0000"/>
                </a:solidFill>
              </a:rPr>
              <a:t>CHECK</a:t>
            </a:r>
            <a:r>
              <a:rPr lang="en-US" dirty="0">
                <a:solidFill>
                  <a:schemeClr val="tx1"/>
                </a:solidFill>
              </a:rPr>
              <a:t> ( </a:t>
            </a:r>
            <a:endParaRPr lang="en-US" dirty="0" smtClean="0">
              <a:solidFill>
                <a:schemeClr val="tx1"/>
              </a:solidFill>
            </a:endParaRPr>
          </a:p>
          <a:p>
            <a:pPr marL="82550" indent="0">
              <a:spcAft>
                <a:spcPts val="600"/>
              </a:spcAft>
            </a:pPr>
            <a:r>
              <a:rPr lang="en-US" dirty="0">
                <a:solidFill>
                  <a:schemeClr val="tx1"/>
                </a:solidFill>
              </a:rPr>
              <a:t>	</a:t>
            </a:r>
            <a:r>
              <a:rPr lang="en-US" dirty="0" smtClean="0">
                <a:solidFill>
                  <a:schemeClr val="tx1"/>
                </a:solidFill>
              </a:rPr>
              <a:t>NOT </a:t>
            </a:r>
            <a:r>
              <a:rPr lang="en-US" dirty="0">
                <a:solidFill>
                  <a:schemeClr val="tx1"/>
                </a:solidFill>
              </a:rPr>
              <a:t>EXISTS ( </a:t>
            </a:r>
            <a:endParaRPr lang="en-US" dirty="0" smtClean="0">
              <a:solidFill>
                <a:schemeClr val="tx1"/>
              </a:solidFill>
            </a:endParaRPr>
          </a:p>
          <a:p>
            <a:pPr marL="82550" indent="0">
              <a:spcAft>
                <a:spcPts val="600"/>
              </a:spcAft>
            </a:pPr>
            <a:r>
              <a:rPr lang="en-US" dirty="0">
                <a:solidFill>
                  <a:schemeClr val="tx1"/>
                </a:solidFill>
              </a:rPr>
              <a:t>	</a:t>
            </a:r>
            <a:r>
              <a:rPr lang="en-US" dirty="0" smtClean="0">
                <a:solidFill>
                  <a:schemeClr val="tx1"/>
                </a:solidFill>
              </a:rPr>
              <a:t>   SELECT </a:t>
            </a:r>
            <a:r>
              <a:rPr lang="en-US" dirty="0">
                <a:solidFill>
                  <a:schemeClr val="tx1"/>
                </a:solidFill>
              </a:rPr>
              <a:t>*</a:t>
            </a:r>
          </a:p>
          <a:p>
            <a:pPr marL="82550" indent="0">
              <a:spcAft>
                <a:spcPts val="600"/>
              </a:spcAft>
            </a:pPr>
            <a:r>
              <a:rPr lang="en-US" dirty="0" smtClean="0">
                <a:solidFill>
                  <a:schemeClr val="tx1"/>
                </a:solidFill>
              </a:rPr>
              <a:t>	   FROM </a:t>
            </a:r>
            <a:r>
              <a:rPr lang="en-US" dirty="0">
                <a:solidFill>
                  <a:schemeClr val="tx1"/>
                </a:solidFill>
              </a:rPr>
              <a:t>EMPLOYEE E, EMPLOYEE M, </a:t>
            </a:r>
            <a:r>
              <a:rPr lang="en-US" dirty="0" smtClean="0">
                <a:solidFill>
                  <a:schemeClr val="tx1"/>
                </a:solidFill>
              </a:rPr>
              <a:t>DEPARTMENT </a:t>
            </a:r>
            <a:r>
              <a:rPr lang="en-US" dirty="0">
                <a:solidFill>
                  <a:schemeClr val="tx1"/>
                </a:solidFill>
              </a:rPr>
              <a:t>D</a:t>
            </a:r>
          </a:p>
          <a:p>
            <a:pPr marL="82550" indent="0">
              <a:spcAft>
                <a:spcPts val="0"/>
              </a:spcAft>
            </a:pPr>
            <a:r>
              <a:rPr lang="en-US" dirty="0" smtClean="0">
                <a:solidFill>
                  <a:schemeClr val="tx1"/>
                </a:solidFill>
              </a:rPr>
              <a:t>	   WHERE 	</a:t>
            </a:r>
            <a:r>
              <a:rPr lang="en-US" dirty="0" err="1" smtClean="0">
                <a:solidFill>
                  <a:schemeClr val="tx1"/>
                </a:solidFill>
              </a:rPr>
              <a:t>E.Salary</a:t>
            </a:r>
            <a:r>
              <a:rPr lang="en-US" dirty="0" smtClean="0">
                <a:solidFill>
                  <a:schemeClr val="tx1"/>
                </a:solidFill>
              </a:rPr>
              <a:t> &gt; </a:t>
            </a:r>
            <a:r>
              <a:rPr lang="en-US" dirty="0" err="1" smtClean="0">
                <a:solidFill>
                  <a:schemeClr val="tx1"/>
                </a:solidFill>
              </a:rPr>
              <a:t>M.Salary</a:t>
            </a:r>
            <a:r>
              <a:rPr lang="en-US" dirty="0" smtClean="0">
                <a:solidFill>
                  <a:schemeClr val="tx1"/>
                </a:solidFill>
              </a:rPr>
              <a:t> </a:t>
            </a:r>
            <a:r>
              <a:rPr lang="en-US" dirty="0">
                <a:solidFill>
                  <a:schemeClr val="tx1"/>
                </a:solidFill>
              </a:rPr>
              <a:t>AND </a:t>
            </a:r>
            <a:endParaRPr lang="en-US" dirty="0" smtClean="0">
              <a:solidFill>
                <a:schemeClr val="tx1"/>
              </a:solidFill>
            </a:endParaRPr>
          </a:p>
          <a:p>
            <a:pPr marL="82550" indent="0">
              <a:spcAft>
                <a:spcPts val="600"/>
              </a:spcAft>
            </a:pPr>
            <a:r>
              <a:rPr lang="en-US" dirty="0">
                <a:solidFill>
                  <a:schemeClr val="tx1"/>
                </a:solidFill>
              </a:rPr>
              <a:t>	</a:t>
            </a:r>
            <a:r>
              <a:rPr lang="en-US" dirty="0" smtClean="0">
                <a:solidFill>
                  <a:schemeClr val="tx1"/>
                </a:solidFill>
              </a:rPr>
              <a:t>      		</a:t>
            </a:r>
            <a:r>
              <a:rPr lang="en-US" dirty="0" err="1" smtClean="0">
                <a:solidFill>
                  <a:schemeClr val="tx1"/>
                </a:solidFill>
              </a:rPr>
              <a:t>E.Dno</a:t>
            </a:r>
            <a:r>
              <a:rPr lang="en-US" dirty="0" smtClean="0">
                <a:solidFill>
                  <a:schemeClr val="tx1"/>
                </a:solidFill>
              </a:rPr>
              <a:t> = </a:t>
            </a:r>
            <a:r>
              <a:rPr lang="en-US" dirty="0" err="1" smtClean="0">
                <a:solidFill>
                  <a:schemeClr val="tx1"/>
                </a:solidFill>
              </a:rPr>
              <a:t>D.Dnumber</a:t>
            </a:r>
            <a:r>
              <a:rPr lang="en-US" dirty="0" smtClean="0">
                <a:solidFill>
                  <a:schemeClr val="tx1"/>
                </a:solidFill>
              </a:rPr>
              <a:t> </a:t>
            </a:r>
            <a:r>
              <a:rPr lang="en-US" dirty="0">
                <a:solidFill>
                  <a:schemeClr val="tx1"/>
                </a:solidFill>
              </a:rPr>
              <a:t>AND </a:t>
            </a:r>
            <a:r>
              <a:rPr lang="en-US" dirty="0" smtClean="0">
                <a:solidFill>
                  <a:schemeClr val="tx1"/>
                </a:solidFill>
              </a:rPr>
              <a:t>			 				</a:t>
            </a:r>
            <a:r>
              <a:rPr lang="en-US" dirty="0" err="1" smtClean="0">
                <a:solidFill>
                  <a:schemeClr val="tx1"/>
                </a:solidFill>
              </a:rPr>
              <a:t>D.Mgr_ssn</a:t>
            </a:r>
            <a:r>
              <a:rPr lang="en-US" dirty="0" smtClean="0">
                <a:solidFill>
                  <a:schemeClr val="tx1"/>
                </a:solidFill>
              </a:rPr>
              <a:t>=</a:t>
            </a:r>
            <a:r>
              <a:rPr lang="en-US" dirty="0" err="1" smtClean="0">
                <a:solidFill>
                  <a:schemeClr val="tx1"/>
                </a:solidFill>
              </a:rPr>
              <a:t>M.Ssn</a:t>
            </a:r>
            <a:r>
              <a:rPr lang="en-US" dirty="0" smtClean="0">
                <a:solidFill>
                  <a:schemeClr val="tx1"/>
                </a:solidFill>
              </a:rPr>
              <a:t> </a:t>
            </a:r>
          </a:p>
          <a:p>
            <a:pPr marL="82550" indent="0">
              <a:spcAft>
                <a:spcPts val="600"/>
              </a:spcAft>
            </a:pPr>
            <a:r>
              <a:rPr lang="en-US" dirty="0">
                <a:solidFill>
                  <a:schemeClr val="tx1"/>
                </a:solidFill>
              </a:rPr>
              <a:t> </a:t>
            </a:r>
            <a:r>
              <a:rPr lang="en-US" dirty="0" smtClean="0">
                <a:solidFill>
                  <a:schemeClr val="tx1"/>
                </a:solidFill>
              </a:rPr>
              <a:t>          ) </a:t>
            </a:r>
          </a:p>
          <a:p>
            <a:pPr marL="82550" indent="0">
              <a:spcAft>
                <a:spcPts val="600"/>
              </a:spcAft>
            </a:pP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879955558"/>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PL/SQL PROCEDURE</a:t>
            </a:r>
          </a:p>
        </p:txBody>
      </p:sp>
      <p:sp>
        <p:nvSpPr>
          <p:cNvPr id="3" name="Content Placeholder 2"/>
          <p:cNvSpPr>
            <a:spLocks noGrp="1"/>
          </p:cNvSpPr>
          <p:nvPr>
            <p:ph idx="1"/>
          </p:nvPr>
        </p:nvSpPr>
        <p:spPr>
          <a:xfrm>
            <a:off x="609600" y="1171501"/>
            <a:ext cx="10972800" cy="4525963"/>
          </a:xfrm>
        </p:spPr>
        <p:txBody>
          <a:bodyPr/>
          <a:lstStyle/>
          <a:p>
            <a:r>
              <a:rPr lang="en-US" dirty="0" smtClean="0"/>
              <a:t>Syntax</a:t>
            </a:r>
            <a:endParaRPr lang="en-US" dirty="0"/>
          </a:p>
        </p:txBody>
      </p:sp>
      <p:sp>
        <p:nvSpPr>
          <p:cNvPr id="7" name="Rectangle 6"/>
          <p:cNvSpPr/>
          <p:nvPr/>
        </p:nvSpPr>
        <p:spPr>
          <a:xfrm>
            <a:off x="3097695" y="1364975"/>
            <a:ext cx="6172200" cy="4401205"/>
          </a:xfrm>
          <a:prstGeom prst="rect">
            <a:avLst/>
          </a:prstGeom>
        </p:spPr>
        <p:txBody>
          <a:bodyPr wrap="square">
            <a:spAutoFit/>
          </a:bodyPr>
          <a:lstStyle/>
          <a:p>
            <a:r>
              <a:rPr lang="en-US" sz="2000" b="1" dirty="0"/>
              <a:t>CREATE OR REPLACE PROCEDURE </a:t>
            </a:r>
          </a:p>
          <a:p>
            <a:r>
              <a:rPr lang="en-US" sz="2000" b="1" dirty="0"/>
              <a:t>&lt;</a:t>
            </a:r>
            <a:r>
              <a:rPr lang="en-US" sz="2000" b="1" dirty="0" err="1"/>
              <a:t>procedure_name</a:t>
            </a:r>
            <a:r>
              <a:rPr lang="en-US" sz="2000" b="1" dirty="0"/>
              <a:t>&gt; </a:t>
            </a:r>
          </a:p>
          <a:p>
            <a:r>
              <a:rPr lang="en-US" sz="2000" b="1" dirty="0"/>
              <a:t>	(</a:t>
            </a:r>
          </a:p>
          <a:p>
            <a:r>
              <a:rPr lang="en-US" sz="2000" b="1" dirty="0"/>
              <a:t>	&lt;</a:t>
            </a:r>
            <a:r>
              <a:rPr lang="en-US" sz="2000" b="1" dirty="0" err="1"/>
              <a:t>parameterl</a:t>
            </a:r>
            <a:r>
              <a:rPr lang="en-US" sz="2000" b="1" dirty="0"/>
              <a:t> IN/OUT &lt;datatype&gt;</a:t>
            </a:r>
          </a:p>
          <a:p>
            <a:r>
              <a:rPr lang="en-US" sz="2000" b="1" dirty="0"/>
              <a:t>	..</a:t>
            </a:r>
          </a:p>
          <a:p>
            <a:r>
              <a:rPr lang="en-US" sz="2000" b="1" dirty="0"/>
              <a:t>	.</a:t>
            </a:r>
          </a:p>
          <a:p>
            <a:r>
              <a:rPr lang="en-US" sz="2000" b="1" dirty="0"/>
              <a:t>	)</a:t>
            </a:r>
          </a:p>
          <a:p>
            <a:r>
              <a:rPr lang="en-US" sz="2000" b="1" dirty="0"/>
              <a:t>[ IS | AS ]</a:t>
            </a:r>
          </a:p>
          <a:p>
            <a:r>
              <a:rPr lang="en-US" sz="2000" b="1" dirty="0"/>
              <a:t>	&lt;</a:t>
            </a:r>
            <a:r>
              <a:rPr lang="en-US" sz="2000" b="1" dirty="0" err="1"/>
              <a:t>declaration_part</a:t>
            </a:r>
            <a:r>
              <a:rPr lang="en-US" sz="2000" b="1" dirty="0"/>
              <a:t>&gt;</a:t>
            </a:r>
          </a:p>
          <a:p>
            <a:r>
              <a:rPr lang="en-US" sz="2000" b="1" dirty="0"/>
              <a:t>BEGIN</a:t>
            </a:r>
          </a:p>
          <a:p>
            <a:r>
              <a:rPr lang="en-US" sz="2000" b="1" dirty="0"/>
              <a:t>	&lt;execution part&gt;</a:t>
            </a:r>
          </a:p>
          <a:p>
            <a:r>
              <a:rPr lang="en-US" sz="2000" b="1" dirty="0">
                <a:solidFill>
                  <a:schemeClr val="accent5">
                    <a:lumMod val="75000"/>
                  </a:schemeClr>
                </a:solidFill>
              </a:rPr>
              <a:t>EXCEPTION</a:t>
            </a:r>
          </a:p>
          <a:p>
            <a:r>
              <a:rPr lang="en-US" sz="2000" b="1" dirty="0">
                <a:solidFill>
                  <a:schemeClr val="accent5">
                    <a:lumMod val="75000"/>
                  </a:schemeClr>
                </a:solidFill>
              </a:rPr>
              <a:t>	&lt;exception handling part&gt;</a:t>
            </a:r>
          </a:p>
          <a:p>
            <a:r>
              <a:rPr lang="en-US" sz="2000" b="1" dirty="0"/>
              <a:t>END;</a:t>
            </a:r>
          </a:p>
        </p:txBody>
      </p:sp>
    </p:spTree>
    <p:extLst>
      <p:ext uri="{BB962C8B-B14F-4D97-AF65-F5344CB8AC3E}">
        <p14:creationId xmlns:p14="http://schemas.microsoft.com/office/powerpoint/2010/main" val="373343199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t>PL/SQL PROCEDURE…</a:t>
            </a:r>
            <a:endParaRPr lang="en-US" dirty="0"/>
          </a:p>
        </p:txBody>
      </p:sp>
      <p:sp>
        <p:nvSpPr>
          <p:cNvPr id="3" name="Content Placeholder 2"/>
          <p:cNvSpPr>
            <a:spLocks noGrp="1"/>
          </p:cNvSpPr>
          <p:nvPr>
            <p:ph idx="1"/>
          </p:nvPr>
        </p:nvSpPr>
        <p:spPr>
          <a:xfrm>
            <a:off x="1393549" y="1149626"/>
            <a:ext cx="8947702" cy="5029200"/>
          </a:xfrm>
        </p:spPr>
        <p:txBody>
          <a:bodyPr>
            <a:normAutofit lnSpcReduction="10000"/>
          </a:bodyPr>
          <a:lstStyle/>
          <a:p>
            <a:pPr marL="365760" indent="-283464" algn="just" fontAlgn="auto">
              <a:spcAft>
                <a:spcPts val="600"/>
              </a:spcAft>
              <a:buFont typeface="Wingdings 2"/>
              <a:buChar char=""/>
              <a:defRPr/>
            </a:pPr>
            <a:r>
              <a:rPr lang="en-US" dirty="0" smtClean="0"/>
              <a:t>The oracle 11g SQL *Plus is an interactive, command-line driven SQL interface to the Oracle database</a:t>
            </a:r>
          </a:p>
          <a:p>
            <a:pPr marL="365760" indent="-283464" algn="just" fontAlgn="auto">
              <a:spcAft>
                <a:spcPts val="600"/>
              </a:spcAft>
              <a:buFont typeface="Wingdings 2"/>
              <a:buChar char=""/>
              <a:defRPr/>
            </a:pPr>
            <a:r>
              <a:rPr lang="en-US" dirty="0" smtClean="0"/>
              <a:t>PL/SQL is almost similar to normal third generation languages with variable declarations, control structures, exception handling, and modularization</a:t>
            </a:r>
          </a:p>
          <a:p>
            <a:pPr marL="365760" indent="-283464" fontAlgn="auto">
              <a:spcAft>
                <a:spcPts val="600"/>
              </a:spcAft>
              <a:buFont typeface="Wingdings 2"/>
              <a:buChar char=""/>
              <a:defRPr/>
            </a:pPr>
            <a:r>
              <a:rPr lang="en-US" b="1" dirty="0" smtClean="0">
                <a:solidFill>
                  <a:srgbClr val="C00000"/>
                </a:solidFill>
              </a:rPr>
              <a:t>Example</a:t>
            </a:r>
          </a:p>
          <a:p>
            <a:pPr marL="82296" indent="0" fontAlgn="auto">
              <a:spcAft>
                <a:spcPts val="600"/>
              </a:spcAft>
              <a:defRPr/>
            </a:pPr>
            <a:r>
              <a:rPr lang="en-US" b="1" dirty="0" smtClean="0"/>
              <a:t>	CREATE TABLE AREAS (</a:t>
            </a:r>
          </a:p>
          <a:p>
            <a:pPr marL="82296" indent="0" fontAlgn="auto">
              <a:spcAft>
                <a:spcPts val="600"/>
              </a:spcAft>
              <a:defRPr/>
            </a:pPr>
            <a:r>
              <a:rPr lang="en-US" b="1" dirty="0" smtClean="0"/>
              <a:t>		RADIUS INTEGER, </a:t>
            </a:r>
          </a:p>
          <a:p>
            <a:pPr marL="82296" indent="0" fontAlgn="auto">
              <a:spcAft>
                <a:spcPts val="600"/>
              </a:spcAft>
              <a:defRPr/>
            </a:pPr>
            <a:r>
              <a:rPr lang="en-US" b="1" dirty="0" smtClean="0"/>
              <a:t>		AREA FLOAT</a:t>
            </a:r>
          </a:p>
          <a:p>
            <a:pPr marL="82296" indent="0" fontAlgn="auto">
              <a:spcAft>
                <a:spcPts val="600"/>
              </a:spcAft>
              <a:defRPr/>
            </a:pPr>
            <a:r>
              <a:rPr lang="en-US" b="1" dirty="0" smtClean="0"/>
              <a:t>	);</a:t>
            </a:r>
          </a:p>
          <a:p>
            <a:pPr marL="640080" lvl="1" indent="-237744" fontAlgn="auto">
              <a:spcBef>
                <a:spcPts val="0"/>
              </a:spcBef>
              <a:spcAft>
                <a:spcPts val="600"/>
              </a:spcAft>
              <a:buNone/>
              <a:defRPr/>
            </a:pPr>
            <a:r>
              <a:rPr lang="en-US" sz="2000" dirty="0" smtClean="0"/>
              <a:t> </a:t>
            </a:r>
          </a:p>
          <a:p>
            <a:pPr marL="365760" indent="-283464" fontAlgn="auto">
              <a:spcAft>
                <a:spcPts val="600"/>
              </a:spcAft>
              <a:buFont typeface="Wingdings 2"/>
              <a:buChar char=""/>
              <a:defRPr/>
            </a:pPr>
            <a:endParaRPr lang="en-US" dirty="0"/>
          </a:p>
        </p:txBody>
      </p:sp>
    </p:spTree>
    <p:extLst>
      <p:ext uri="{BB962C8B-B14F-4D97-AF65-F5344CB8AC3E}">
        <p14:creationId xmlns:p14="http://schemas.microsoft.com/office/powerpoint/2010/main" val="15714077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Rectangle 6"/>
          <p:cNvSpPr txBox="1">
            <a:spLocks noChangeArrowheads="1"/>
          </p:cNvSpPr>
          <p:nvPr/>
        </p:nvSpPr>
        <p:spPr>
          <a:xfrm>
            <a:off x="266494" y="616227"/>
            <a:ext cx="10515600" cy="5857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smtClean="0">
                <a:solidFill>
                  <a:srgbClr val="C00000"/>
                </a:solidFill>
              </a:rPr>
              <a:t>Module 3 Syllabus</a:t>
            </a:r>
            <a:endParaRPr lang="en-US" altLang="en-US" b="1" dirty="0">
              <a:solidFill>
                <a:srgbClr val="C00000"/>
              </a:solidFill>
            </a:endParaRPr>
          </a:p>
        </p:txBody>
      </p:sp>
      <p:pic>
        <p:nvPicPr>
          <p:cNvPr id="3" name="Content Placeholder 2" descr="Screen Clipping"/>
          <p:cNvPicPr>
            <a:picLocks noGrp="1" noChangeAspect="1"/>
          </p:cNvPicPr>
          <p:nvPr>
            <p:ph sz="quarter" idx="10"/>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87125" y="1825486"/>
            <a:ext cx="9990880" cy="2726635"/>
          </a:xfrm>
        </p:spPr>
      </p:pic>
    </p:spTree>
    <p:extLst>
      <p:ext uri="{BB962C8B-B14F-4D97-AF65-F5344CB8AC3E}">
        <p14:creationId xmlns:p14="http://schemas.microsoft.com/office/powerpoint/2010/main" val="798256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709530" y="1219200"/>
            <a:ext cx="8718794" cy="5221357"/>
          </a:xfrm>
        </p:spPr>
        <p:txBody>
          <a:bodyPr/>
          <a:lstStyle/>
          <a:p>
            <a:pPr marL="82550" indent="0"/>
            <a:r>
              <a:rPr lang="en-US" sz="2000" dirty="0"/>
              <a:t>CREATE OR REPLACE PROCEDURE </a:t>
            </a:r>
            <a:r>
              <a:rPr lang="en-US" sz="2000" b="1" dirty="0">
                <a:solidFill>
                  <a:srgbClr val="FF0000"/>
                </a:solidFill>
              </a:rPr>
              <a:t>FIND_AREA</a:t>
            </a:r>
            <a:r>
              <a:rPr lang="en-US" sz="2000" dirty="0"/>
              <a:t> AS</a:t>
            </a:r>
          </a:p>
          <a:p>
            <a:pPr marL="82550" indent="0"/>
            <a:r>
              <a:rPr lang="en-US" sz="2000" dirty="0"/>
              <a:t>BEGIN</a:t>
            </a:r>
          </a:p>
          <a:p>
            <a:pPr marL="274320" indent="0"/>
            <a:r>
              <a:rPr lang="en-US" sz="2000" dirty="0"/>
              <a:t>DECLARE</a:t>
            </a:r>
          </a:p>
          <a:p>
            <a:pPr marL="274320" indent="0"/>
            <a:r>
              <a:rPr lang="en-US" sz="2000" dirty="0"/>
              <a:t>	pi constant NUMBER(9,7) := 3.1415;</a:t>
            </a:r>
          </a:p>
          <a:p>
            <a:pPr marL="274320" indent="0"/>
            <a:r>
              <a:rPr lang="en-US" sz="2000" dirty="0"/>
              <a:t>	radius INTEGER(5);</a:t>
            </a:r>
          </a:p>
          <a:p>
            <a:pPr marL="274320" indent="0"/>
            <a:r>
              <a:rPr lang="en-US" sz="2000" dirty="0"/>
              <a:t>	area NUMBER(14,2);</a:t>
            </a:r>
          </a:p>
          <a:p>
            <a:pPr marL="274320" indent="0"/>
            <a:r>
              <a:rPr lang="en-US" sz="2000" dirty="0"/>
              <a:t>BEGIN</a:t>
            </a:r>
          </a:p>
          <a:p>
            <a:pPr marL="274320" indent="0"/>
            <a:r>
              <a:rPr lang="en-US" sz="2000" dirty="0"/>
              <a:t>	radius := 3;</a:t>
            </a:r>
          </a:p>
          <a:p>
            <a:pPr marL="274320" indent="0"/>
            <a:r>
              <a:rPr lang="en-US" sz="2000" dirty="0"/>
              <a:t>	area := pi * power(radius, 2);</a:t>
            </a:r>
          </a:p>
          <a:p>
            <a:pPr marL="274320" indent="0"/>
            <a:r>
              <a:rPr lang="en-US" sz="2000" dirty="0"/>
              <a:t>	INSERT INTO Areas values (radius, area);</a:t>
            </a:r>
          </a:p>
          <a:p>
            <a:pPr marL="274320" indent="0"/>
            <a:r>
              <a:rPr lang="en-US" sz="2000" dirty="0"/>
              <a:t>END;</a:t>
            </a:r>
          </a:p>
          <a:p>
            <a:pPr marL="82550" indent="0"/>
            <a:r>
              <a:rPr lang="en-US" sz="2000" dirty="0"/>
              <a:t>END;</a:t>
            </a:r>
          </a:p>
          <a:p>
            <a:pPr marL="82550" indent="0"/>
            <a:r>
              <a:rPr lang="en-US" sz="2000" dirty="0"/>
              <a:t>/</a:t>
            </a:r>
          </a:p>
          <a:p>
            <a:pPr marL="82550" indent="0"/>
            <a:r>
              <a:rPr lang="en-US" sz="2000" dirty="0"/>
              <a:t>SQL&gt; EXEC FIND_AREA;</a:t>
            </a:r>
          </a:p>
        </p:txBody>
      </p:sp>
    </p:spTree>
    <p:extLst>
      <p:ext uri="{BB962C8B-B14F-4D97-AF65-F5344CB8AC3E}">
        <p14:creationId xmlns:p14="http://schemas.microsoft.com/office/powerpoint/2010/main" val="186466047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PL/SQL PROCEDURE-WITH PARAMETR</a:t>
            </a:r>
          </a:p>
        </p:txBody>
      </p:sp>
      <p:sp>
        <p:nvSpPr>
          <p:cNvPr id="3" name="Content Placeholder 2"/>
          <p:cNvSpPr>
            <a:spLocks noGrp="1"/>
          </p:cNvSpPr>
          <p:nvPr>
            <p:ph idx="1"/>
          </p:nvPr>
        </p:nvSpPr>
        <p:spPr>
          <a:xfrm>
            <a:off x="1739347" y="1079748"/>
            <a:ext cx="8609772" cy="5152087"/>
          </a:xfrm>
        </p:spPr>
        <p:txBody>
          <a:bodyPr/>
          <a:lstStyle/>
          <a:p>
            <a:pPr marL="82550" indent="0"/>
            <a:r>
              <a:rPr lang="en-US" dirty="0"/>
              <a:t>CREATE OR REPLACE PROCEDURE </a:t>
            </a:r>
            <a:endParaRPr lang="en-US" dirty="0" smtClean="0"/>
          </a:p>
          <a:p>
            <a:pPr marL="82550" indent="0"/>
            <a:r>
              <a:rPr lang="en-US" b="1" dirty="0" smtClean="0">
                <a:solidFill>
                  <a:srgbClr val="FF0000"/>
                </a:solidFill>
              </a:rPr>
              <a:t>FIND_AREA</a:t>
            </a:r>
            <a:r>
              <a:rPr lang="en-US" dirty="0" smtClean="0"/>
              <a:t> (RADIUS IN INTEGER) AS</a:t>
            </a:r>
            <a:endParaRPr lang="en-US" dirty="0"/>
          </a:p>
          <a:p>
            <a:pPr marL="82550" indent="0"/>
            <a:r>
              <a:rPr lang="en-US" dirty="0">
                <a:solidFill>
                  <a:schemeClr val="tx1"/>
                </a:solidFill>
              </a:rPr>
              <a:t>BEGIN</a:t>
            </a:r>
          </a:p>
          <a:p>
            <a:pPr marL="274320" indent="0"/>
            <a:r>
              <a:rPr lang="en-US" dirty="0">
                <a:solidFill>
                  <a:schemeClr val="tx1"/>
                </a:solidFill>
              </a:rPr>
              <a:t>DECLARE</a:t>
            </a:r>
          </a:p>
          <a:p>
            <a:pPr marL="274320" indent="0"/>
            <a:r>
              <a:rPr lang="en-US" dirty="0">
                <a:solidFill>
                  <a:schemeClr val="tx1"/>
                </a:solidFill>
              </a:rPr>
              <a:t>	pi constant NUMBER(9,7) := 3.1415</a:t>
            </a:r>
            <a:r>
              <a:rPr lang="en-US" dirty="0" smtClean="0">
                <a:solidFill>
                  <a:schemeClr val="tx1"/>
                </a:solidFill>
              </a:rPr>
              <a:t>;</a:t>
            </a:r>
            <a:endParaRPr lang="en-US" dirty="0">
              <a:solidFill>
                <a:schemeClr val="tx1"/>
              </a:solidFill>
            </a:endParaRPr>
          </a:p>
          <a:p>
            <a:pPr marL="274320" indent="0"/>
            <a:r>
              <a:rPr lang="en-US" dirty="0">
                <a:solidFill>
                  <a:schemeClr val="tx1"/>
                </a:solidFill>
              </a:rPr>
              <a:t>	area NUMBER(14,2);</a:t>
            </a:r>
          </a:p>
          <a:p>
            <a:pPr marL="274320" indent="0"/>
            <a:r>
              <a:rPr lang="en-US" dirty="0" smtClean="0">
                <a:solidFill>
                  <a:schemeClr val="tx1"/>
                </a:solidFill>
              </a:rPr>
              <a:t>BEGIN</a:t>
            </a:r>
            <a:endParaRPr lang="en-US" dirty="0">
              <a:solidFill>
                <a:schemeClr val="tx1"/>
              </a:solidFill>
            </a:endParaRPr>
          </a:p>
          <a:p>
            <a:pPr marL="274320" indent="0"/>
            <a:r>
              <a:rPr lang="en-US" dirty="0">
                <a:solidFill>
                  <a:schemeClr val="tx1"/>
                </a:solidFill>
              </a:rPr>
              <a:t>	area := pi * power(radius, 2);</a:t>
            </a:r>
          </a:p>
          <a:p>
            <a:pPr marL="274320" indent="0"/>
            <a:r>
              <a:rPr lang="en-US" dirty="0">
                <a:solidFill>
                  <a:schemeClr val="tx1"/>
                </a:solidFill>
              </a:rPr>
              <a:t>	INSERT INTO Areas values (radius, area);</a:t>
            </a:r>
          </a:p>
          <a:p>
            <a:pPr marL="274320" indent="0"/>
            <a:r>
              <a:rPr lang="en-US" dirty="0">
                <a:solidFill>
                  <a:schemeClr val="tx1"/>
                </a:solidFill>
              </a:rPr>
              <a:t>END;</a:t>
            </a:r>
          </a:p>
          <a:p>
            <a:pPr marL="82550" indent="0"/>
            <a:r>
              <a:rPr lang="en-US" dirty="0">
                <a:solidFill>
                  <a:schemeClr val="tx1"/>
                </a:solidFill>
              </a:rPr>
              <a:t>END;</a:t>
            </a:r>
          </a:p>
          <a:p>
            <a:pPr marL="82550" indent="0"/>
            <a:r>
              <a:rPr lang="en-US" dirty="0">
                <a:solidFill>
                  <a:schemeClr val="tx1"/>
                </a:solidFill>
              </a:rPr>
              <a:t>/</a:t>
            </a:r>
          </a:p>
          <a:p>
            <a:endParaRPr lang="en-US" dirty="0"/>
          </a:p>
        </p:txBody>
      </p:sp>
    </p:spTree>
    <p:extLst>
      <p:ext uri="{BB962C8B-B14F-4D97-AF65-F5344CB8AC3E}">
        <p14:creationId xmlns:p14="http://schemas.microsoft.com/office/powerpoint/2010/main" val="1537680040"/>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IN/OUT PARAMETER</a:t>
            </a:r>
            <a:endParaRPr lang="en-US" dirty="0"/>
          </a:p>
        </p:txBody>
      </p:sp>
      <p:sp>
        <p:nvSpPr>
          <p:cNvPr id="3" name="Content Placeholder 2"/>
          <p:cNvSpPr>
            <a:spLocks noGrp="1"/>
          </p:cNvSpPr>
          <p:nvPr>
            <p:ph idx="1"/>
          </p:nvPr>
        </p:nvSpPr>
        <p:spPr>
          <a:xfrm>
            <a:off x="1315278" y="1133064"/>
            <a:ext cx="8534400" cy="5307493"/>
          </a:xfrm>
        </p:spPr>
        <p:txBody>
          <a:bodyPr/>
          <a:lstStyle/>
          <a:p>
            <a:pPr marL="82550" indent="0"/>
            <a:r>
              <a:rPr lang="en-US" dirty="0"/>
              <a:t>DECLARE </a:t>
            </a:r>
          </a:p>
          <a:p>
            <a:pPr marL="82550" indent="0"/>
            <a:r>
              <a:rPr lang="en-US" dirty="0"/>
              <a:t>   n number; </a:t>
            </a:r>
          </a:p>
          <a:p>
            <a:pPr marL="82550" indent="0"/>
            <a:r>
              <a:rPr lang="en-US" dirty="0"/>
              <a:t>PROCEDURE </a:t>
            </a:r>
            <a:r>
              <a:rPr lang="en-US" dirty="0" err="1"/>
              <a:t>squareNum</a:t>
            </a:r>
            <a:r>
              <a:rPr lang="en-US" dirty="0"/>
              <a:t>(x IN OUT number) IS </a:t>
            </a:r>
          </a:p>
          <a:p>
            <a:pPr marL="82550" indent="0"/>
            <a:r>
              <a:rPr lang="en-US" dirty="0"/>
              <a:t>BEGIN </a:t>
            </a:r>
          </a:p>
          <a:p>
            <a:pPr marL="82550" indent="0"/>
            <a:r>
              <a:rPr lang="en-US" dirty="0"/>
              <a:t>  x := x * x; </a:t>
            </a:r>
          </a:p>
          <a:p>
            <a:pPr marL="82550" indent="0"/>
            <a:r>
              <a:rPr lang="en-US" dirty="0"/>
              <a:t>END;  </a:t>
            </a:r>
          </a:p>
          <a:p>
            <a:pPr marL="82550" indent="0"/>
            <a:r>
              <a:rPr lang="en-US" dirty="0">
                <a:solidFill>
                  <a:srgbClr val="0000CC"/>
                </a:solidFill>
              </a:rPr>
              <a:t>BEGIN </a:t>
            </a:r>
          </a:p>
          <a:p>
            <a:pPr marL="82550" indent="0"/>
            <a:r>
              <a:rPr lang="en-US" dirty="0">
                <a:solidFill>
                  <a:srgbClr val="0000CC"/>
                </a:solidFill>
              </a:rPr>
              <a:t>   n:= 23; </a:t>
            </a:r>
          </a:p>
          <a:p>
            <a:pPr marL="82550" indent="0"/>
            <a:r>
              <a:rPr lang="en-US" dirty="0">
                <a:solidFill>
                  <a:srgbClr val="0000CC"/>
                </a:solidFill>
              </a:rPr>
              <a:t>   </a:t>
            </a:r>
            <a:r>
              <a:rPr lang="en-US" dirty="0" err="1">
                <a:solidFill>
                  <a:srgbClr val="0000CC"/>
                </a:solidFill>
              </a:rPr>
              <a:t>squareNum</a:t>
            </a:r>
            <a:r>
              <a:rPr lang="en-US" dirty="0">
                <a:solidFill>
                  <a:srgbClr val="0000CC"/>
                </a:solidFill>
              </a:rPr>
              <a:t>(n); </a:t>
            </a:r>
          </a:p>
          <a:p>
            <a:pPr marL="82550" indent="0"/>
            <a:r>
              <a:rPr lang="en-US" dirty="0">
                <a:solidFill>
                  <a:srgbClr val="0000CC"/>
                </a:solidFill>
              </a:rPr>
              <a:t>   </a:t>
            </a:r>
            <a:r>
              <a:rPr lang="en-US" dirty="0" err="1">
                <a:solidFill>
                  <a:srgbClr val="0000CC"/>
                </a:solidFill>
              </a:rPr>
              <a:t>dbms_output.put_line</a:t>
            </a:r>
            <a:r>
              <a:rPr lang="en-US" dirty="0">
                <a:solidFill>
                  <a:srgbClr val="0000CC"/>
                </a:solidFill>
              </a:rPr>
              <a:t>(' Square of (23): ' || n); </a:t>
            </a:r>
          </a:p>
          <a:p>
            <a:pPr marL="82550" indent="0"/>
            <a:r>
              <a:rPr lang="en-US" dirty="0">
                <a:solidFill>
                  <a:srgbClr val="0000CC"/>
                </a:solidFill>
              </a:rPr>
              <a:t>END; </a:t>
            </a:r>
          </a:p>
          <a:p>
            <a:pPr marL="82550" indent="0"/>
            <a:r>
              <a:rPr lang="en-US" dirty="0"/>
              <a:t>/</a:t>
            </a:r>
          </a:p>
        </p:txBody>
      </p:sp>
    </p:spTree>
    <p:extLst>
      <p:ext uri="{BB962C8B-B14F-4D97-AF65-F5344CB8AC3E}">
        <p14:creationId xmlns:p14="http://schemas.microsoft.com/office/powerpoint/2010/main" val="949599694"/>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Triggers</a:t>
            </a:r>
            <a:endParaRPr lang="en-US" dirty="0"/>
          </a:p>
        </p:txBody>
      </p:sp>
      <p:sp>
        <p:nvSpPr>
          <p:cNvPr id="3" name="Content Placeholder 2"/>
          <p:cNvSpPr>
            <a:spLocks noGrp="1"/>
          </p:cNvSpPr>
          <p:nvPr>
            <p:ph idx="1"/>
          </p:nvPr>
        </p:nvSpPr>
        <p:spPr>
          <a:xfrm>
            <a:off x="1381539" y="1182757"/>
            <a:ext cx="9014791" cy="5108713"/>
          </a:xfrm>
        </p:spPr>
        <p:txBody>
          <a:bodyPr>
            <a:normAutofit/>
          </a:bodyPr>
          <a:lstStyle/>
          <a:p>
            <a:pPr marL="365760" indent="-283464" fontAlgn="auto">
              <a:spcAft>
                <a:spcPts val="600"/>
              </a:spcAft>
              <a:buFont typeface="Wingdings 2"/>
              <a:buChar char=""/>
              <a:defRPr/>
            </a:pPr>
            <a:r>
              <a:rPr lang="en-US" dirty="0" smtClean="0">
                <a:solidFill>
                  <a:schemeClr val="tx1"/>
                </a:solidFill>
              </a:rPr>
              <a:t>A trigger is one which defines an action that the database should take when some event occurs in the application</a:t>
            </a:r>
          </a:p>
          <a:p>
            <a:pPr marL="365760" indent="-283464" fontAlgn="auto">
              <a:spcAft>
                <a:spcPts val="600"/>
              </a:spcAft>
              <a:buFont typeface="Wingdings 2"/>
              <a:buChar char=""/>
              <a:defRPr/>
            </a:pPr>
            <a:r>
              <a:rPr lang="en-US" dirty="0" smtClean="0">
                <a:solidFill>
                  <a:schemeClr val="tx1"/>
                </a:solidFill>
              </a:rPr>
              <a:t>This would be useful for taking action against some violations of integrity constraints</a:t>
            </a:r>
          </a:p>
          <a:p>
            <a:pPr marL="365760" indent="-283464" fontAlgn="auto">
              <a:spcAft>
                <a:spcPts val="600"/>
              </a:spcAft>
              <a:buFont typeface="Wingdings 2"/>
              <a:buChar char=""/>
              <a:defRPr/>
            </a:pPr>
            <a:r>
              <a:rPr lang="en-US" dirty="0" smtClean="0">
                <a:solidFill>
                  <a:schemeClr val="tx1"/>
                </a:solidFill>
              </a:rPr>
              <a:t>The trigger body is made up of a PL/SQL block, a Java program, or a C program</a:t>
            </a:r>
          </a:p>
          <a:p>
            <a:pPr marL="365760" indent="-283464" fontAlgn="auto">
              <a:spcAft>
                <a:spcPts val="600"/>
              </a:spcAft>
              <a:buFont typeface="Wingdings 2"/>
              <a:buChar char=""/>
              <a:defRPr/>
            </a:pPr>
            <a:r>
              <a:rPr lang="en-US" dirty="0" smtClean="0">
                <a:solidFill>
                  <a:schemeClr val="tx1"/>
                </a:solidFill>
              </a:rPr>
              <a:t>There are two types of triggers</a:t>
            </a:r>
          </a:p>
          <a:p>
            <a:pPr marL="640080" lvl="1" indent="-237744" fontAlgn="auto">
              <a:spcAft>
                <a:spcPts val="600"/>
              </a:spcAft>
              <a:defRPr/>
            </a:pPr>
            <a:r>
              <a:rPr lang="en-US" dirty="0" smtClean="0"/>
              <a:t>row-level triggers and </a:t>
            </a:r>
          </a:p>
          <a:p>
            <a:pPr marL="640080" lvl="1" indent="-237744" fontAlgn="auto">
              <a:spcAft>
                <a:spcPts val="600"/>
              </a:spcAft>
              <a:defRPr/>
            </a:pPr>
            <a:r>
              <a:rPr lang="en-US" dirty="0" smtClean="0"/>
              <a:t>statement-level triggers.</a:t>
            </a:r>
          </a:p>
          <a:p>
            <a:pPr marL="365760" indent="-283464" fontAlgn="auto">
              <a:spcAft>
                <a:spcPts val="600"/>
              </a:spcAft>
              <a:buFont typeface="Wingdings 2"/>
              <a:buChar char=""/>
              <a:defRPr/>
            </a:pPr>
            <a:r>
              <a:rPr lang="en-US" dirty="0" smtClean="0">
                <a:solidFill>
                  <a:schemeClr val="tx1"/>
                </a:solidFill>
              </a:rPr>
              <a:t>The row-level triggers execute once for each row in a transaction and the statement-level trigger execute once for each transaction.</a:t>
            </a:r>
          </a:p>
          <a:p>
            <a:pPr marL="365760" indent="-283464" fontAlgn="auto">
              <a:spcAft>
                <a:spcPts val="600"/>
              </a:spcAft>
              <a:buFont typeface="Wingdings 2"/>
              <a:buChar char=""/>
              <a:defRPr/>
            </a:pPr>
            <a:endParaRPr lang="en-US" dirty="0"/>
          </a:p>
        </p:txBody>
      </p:sp>
    </p:spTree>
    <p:extLst>
      <p:ext uri="{BB962C8B-B14F-4D97-AF65-F5344CB8AC3E}">
        <p14:creationId xmlns:p14="http://schemas.microsoft.com/office/powerpoint/2010/main" val="3175502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6512"/>
            <a:ext cx="10515600" cy="701715"/>
          </a:xfrm>
        </p:spPr>
        <p:txBody>
          <a:bodyPr/>
          <a:lstStyle/>
          <a:p>
            <a:r>
              <a:rPr lang="en-US" dirty="0" smtClean="0"/>
              <a:t>Triggers…</a:t>
            </a:r>
            <a:endParaRPr lang="en-US" dirty="0"/>
          </a:p>
        </p:txBody>
      </p:sp>
      <p:sp>
        <p:nvSpPr>
          <p:cNvPr id="3" name="Content Placeholder 2"/>
          <p:cNvSpPr>
            <a:spLocks noGrp="1"/>
          </p:cNvSpPr>
          <p:nvPr>
            <p:ph idx="1"/>
          </p:nvPr>
        </p:nvSpPr>
        <p:spPr>
          <a:xfrm>
            <a:off x="1262270" y="954156"/>
            <a:ext cx="9710530" cy="5440433"/>
          </a:xfrm>
        </p:spPr>
        <p:txBody>
          <a:bodyPr/>
          <a:lstStyle/>
          <a:p>
            <a:pPr indent="0">
              <a:spcAft>
                <a:spcPts val="600"/>
              </a:spcAft>
            </a:pPr>
            <a:r>
              <a:rPr lang="en-US" dirty="0">
                <a:solidFill>
                  <a:schemeClr val="tx1"/>
                </a:solidFill>
              </a:rPr>
              <a:t>The CREATE TRIGGER statement creates or replaces a database trigger, which is either of these</a:t>
            </a:r>
            <a:r>
              <a:rPr lang="en-US" dirty="0" smtClean="0">
                <a:solidFill>
                  <a:schemeClr val="tx1"/>
                </a:solidFill>
              </a:rPr>
              <a:t>:</a:t>
            </a:r>
            <a:endParaRPr lang="en-US" dirty="0">
              <a:solidFill>
                <a:schemeClr val="tx1"/>
              </a:solidFill>
            </a:endParaRPr>
          </a:p>
          <a:p>
            <a:pPr lvl="1" indent="0">
              <a:spcAft>
                <a:spcPts val="600"/>
              </a:spcAft>
            </a:pPr>
            <a:r>
              <a:rPr lang="en-US" dirty="0">
                <a:latin typeface="Book Antiqua" panose="02040602050305030304" pitchFamily="18" charset="0"/>
              </a:rPr>
              <a:t>A stored PL/SQL block associated with a table, a schema, or the database</a:t>
            </a:r>
            <a:endParaRPr lang="en-US" dirty="0">
              <a:solidFill>
                <a:schemeClr val="tx1"/>
              </a:solidFill>
              <a:latin typeface="Book Antiqua" panose="02040602050305030304" pitchFamily="18" charset="0"/>
            </a:endParaRPr>
          </a:p>
          <a:p>
            <a:pPr lvl="1" indent="0">
              <a:spcAft>
                <a:spcPts val="600"/>
              </a:spcAft>
            </a:pPr>
            <a:r>
              <a:rPr lang="en-US" dirty="0">
                <a:latin typeface="Book Antiqua" panose="02040602050305030304" pitchFamily="18" charset="0"/>
              </a:rPr>
              <a:t>An anonymous PL/SQL block or an invocation of a procedure implemented in PL/SQL or Java</a:t>
            </a:r>
          </a:p>
          <a:p>
            <a:pPr indent="0">
              <a:spcAft>
                <a:spcPts val="600"/>
              </a:spcAft>
            </a:pPr>
            <a:r>
              <a:rPr lang="en-US" dirty="0">
                <a:solidFill>
                  <a:schemeClr val="tx1"/>
                </a:solidFill>
              </a:rPr>
              <a:t>The database automatically runs a trigger when specified conditions occur</a:t>
            </a:r>
            <a:r>
              <a:rPr lang="en-US" dirty="0" smtClean="0">
                <a:solidFill>
                  <a:schemeClr val="tx1"/>
                </a:solidFill>
              </a:rPr>
              <a:t>.</a:t>
            </a:r>
          </a:p>
          <a:p>
            <a:pPr>
              <a:spcAft>
                <a:spcPts val="600"/>
              </a:spcAft>
            </a:pPr>
            <a:r>
              <a:rPr lang="en-US" b="1" dirty="0" smtClean="0">
                <a:solidFill>
                  <a:srgbClr val="FF0000"/>
                </a:solidFill>
              </a:rPr>
              <a:t>Example:</a:t>
            </a:r>
          </a:p>
          <a:p>
            <a:pPr marL="82550" indent="0">
              <a:spcBef>
                <a:spcPts val="0"/>
              </a:spcBef>
              <a:spcAft>
                <a:spcPts val="0"/>
              </a:spcAft>
            </a:pPr>
            <a:r>
              <a:rPr lang="en-US" b="1" dirty="0"/>
              <a:t>CREATE TABLE </a:t>
            </a:r>
            <a:r>
              <a:rPr lang="en-US" b="1" dirty="0" err="1">
                <a:solidFill>
                  <a:srgbClr val="0000CC"/>
                </a:solidFill>
              </a:rPr>
              <a:t>Emp_log</a:t>
            </a:r>
            <a:r>
              <a:rPr lang="en-US" b="1" dirty="0"/>
              <a:t> (</a:t>
            </a:r>
          </a:p>
          <a:p>
            <a:pPr marL="82550" indent="0">
              <a:spcBef>
                <a:spcPts val="0"/>
              </a:spcBef>
              <a:spcAft>
                <a:spcPts val="0"/>
              </a:spcAft>
            </a:pPr>
            <a:r>
              <a:rPr lang="en-US" b="1" dirty="0"/>
              <a:t>  </a:t>
            </a:r>
            <a:r>
              <a:rPr lang="en-US" b="1" dirty="0" err="1"/>
              <a:t>Emp_id</a:t>
            </a:r>
            <a:r>
              <a:rPr lang="en-US" b="1" dirty="0"/>
              <a:t>     </a:t>
            </a:r>
            <a:r>
              <a:rPr lang="en-US" b="1" dirty="0" smtClean="0"/>
              <a:t>	NUMBER</a:t>
            </a:r>
            <a:r>
              <a:rPr lang="en-US" b="1" dirty="0"/>
              <a:t>,</a:t>
            </a:r>
          </a:p>
          <a:p>
            <a:pPr marL="82550" indent="0">
              <a:spcBef>
                <a:spcPts val="0"/>
              </a:spcBef>
              <a:spcAft>
                <a:spcPts val="0"/>
              </a:spcAft>
            </a:pPr>
            <a:r>
              <a:rPr lang="en-US" b="1" dirty="0"/>
              <a:t>  </a:t>
            </a:r>
            <a:r>
              <a:rPr lang="en-US" b="1" dirty="0" err="1"/>
              <a:t>Log_date</a:t>
            </a:r>
            <a:r>
              <a:rPr lang="en-US" b="1" dirty="0"/>
              <a:t>   </a:t>
            </a:r>
            <a:r>
              <a:rPr lang="en-US" b="1" dirty="0" smtClean="0"/>
              <a:t>	DATE</a:t>
            </a:r>
            <a:r>
              <a:rPr lang="en-US" b="1" dirty="0"/>
              <a:t>,</a:t>
            </a:r>
          </a:p>
          <a:p>
            <a:pPr marL="82550" indent="0">
              <a:spcBef>
                <a:spcPts val="0"/>
              </a:spcBef>
              <a:spcAft>
                <a:spcPts val="0"/>
              </a:spcAft>
            </a:pPr>
            <a:r>
              <a:rPr lang="en-US" b="1" dirty="0"/>
              <a:t>  </a:t>
            </a:r>
            <a:r>
              <a:rPr lang="en-US" b="1" dirty="0" err="1"/>
              <a:t>New_salary</a:t>
            </a:r>
            <a:r>
              <a:rPr lang="en-US" b="1" dirty="0"/>
              <a:t> </a:t>
            </a:r>
            <a:r>
              <a:rPr lang="en-US" b="1" dirty="0" smtClean="0"/>
              <a:t>	NUMBER</a:t>
            </a:r>
            <a:r>
              <a:rPr lang="en-US" b="1" dirty="0"/>
              <a:t>,</a:t>
            </a:r>
          </a:p>
          <a:p>
            <a:pPr marL="82550" indent="0">
              <a:spcBef>
                <a:spcPts val="0"/>
              </a:spcBef>
              <a:spcAft>
                <a:spcPts val="0"/>
              </a:spcAft>
            </a:pPr>
            <a:r>
              <a:rPr lang="en-US" b="1" dirty="0"/>
              <a:t>  Action     </a:t>
            </a:r>
            <a:r>
              <a:rPr lang="en-US" b="1" dirty="0" smtClean="0"/>
              <a:t>	VARCHAR2(20</a:t>
            </a:r>
            <a:r>
              <a:rPr lang="en-US" b="1" dirty="0"/>
              <a:t>));</a:t>
            </a:r>
          </a:p>
          <a:p>
            <a:pPr marL="82550" indent="0">
              <a:spcAft>
                <a:spcPts val="600"/>
              </a:spcAft>
            </a:pPr>
            <a:r>
              <a:rPr lang="en-US" dirty="0"/>
              <a:t> </a:t>
            </a:r>
          </a:p>
        </p:txBody>
      </p:sp>
      <p:sp>
        <p:nvSpPr>
          <p:cNvPr id="8" name="Rectangle 7"/>
          <p:cNvSpPr/>
          <p:nvPr/>
        </p:nvSpPr>
        <p:spPr>
          <a:xfrm>
            <a:off x="6400800" y="4888544"/>
            <a:ext cx="4572000" cy="1631216"/>
          </a:xfrm>
          <a:prstGeom prst="rect">
            <a:avLst/>
          </a:prstGeom>
        </p:spPr>
        <p:txBody>
          <a:bodyPr>
            <a:spAutoFit/>
          </a:bodyPr>
          <a:lstStyle/>
          <a:p>
            <a:r>
              <a:rPr lang="en-US" sz="2000" dirty="0"/>
              <a:t>create table </a:t>
            </a:r>
            <a:r>
              <a:rPr lang="en-US" sz="2000" dirty="0">
                <a:solidFill>
                  <a:srgbClr val="0000CC"/>
                </a:solidFill>
              </a:rPr>
              <a:t>employees</a:t>
            </a:r>
            <a:r>
              <a:rPr lang="en-US" sz="2000" dirty="0"/>
              <a:t>(</a:t>
            </a:r>
          </a:p>
          <a:p>
            <a:r>
              <a:rPr lang="en-US" sz="2000" dirty="0" err="1"/>
              <a:t>emp_id</a:t>
            </a:r>
            <a:r>
              <a:rPr lang="en-US" sz="2000" dirty="0"/>
              <a:t> </a:t>
            </a:r>
            <a:r>
              <a:rPr lang="en-US" sz="2000" dirty="0" smtClean="0"/>
              <a:t>	NUMBER</a:t>
            </a:r>
            <a:r>
              <a:rPr lang="en-US" sz="2000" dirty="0"/>
              <a:t>,</a:t>
            </a:r>
          </a:p>
          <a:p>
            <a:r>
              <a:rPr lang="en-US" sz="2000" dirty="0"/>
              <a:t>salary </a:t>
            </a:r>
            <a:r>
              <a:rPr lang="en-US" sz="2000" dirty="0" smtClean="0"/>
              <a:t>	FLOAT</a:t>
            </a:r>
            <a:r>
              <a:rPr lang="en-US" sz="2000" dirty="0"/>
              <a:t>,</a:t>
            </a:r>
          </a:p>
          <a:p>
            <a:r>
              <a:rPr lang="en-US" sz="2000" dirty="0" err="1"/>
              <a:t>addr</a:t>
            </a:r>
            <a:r>
              <a:rPr lang="en-US" sz="2000" dirty="0"/>
              <a:t> </a:t>
            </a:r>
            <a:r>
              <a:rPr lang="en-US" sz="2000" dirty="0" smtClean="0"/>
              <a:t>	VARCHAR2(20</a:t>
            </a:r>
            <a:r>
              <a:rPr lang="en-US" sz="2000" dirty="0"/>
              <a:t>),</a:t>
            </a:r>
          </a:p>
          <a:p>
            <a:r>
              <a:rPr lang="en-US" sz="2000" dirty="0"/>
              <a:t>constraint </a:t>
            </a:r>
            <a:r>
              <a:rPr lang="en-US" sz="2000" dirty="0" err="1"/>
              <a:t>pke</a:t>
            </a:r>
            <a:r>
              <a:rPr lang="en-US" sz="2000" dirty="0"/>
              <a:t> primary key(</a:t>
            </a:r>
            <a:r>
              <a:rPr lang="en-US" sz="2000" dirty="0" err="1"/>
              <a:t>emp_id</a:t>
            </a:r>
            <a:r>
              <a:rPr lang="en-US" sz="2000" dirty="0"/>
              <a:t>));</a:t>
            </a:r>
          </a:p>
        </p:txBody>
      </p:sp>
      <p:sp>
        <p:nvSpPr>
          <p:cNvPr id="9" name="Rectangle 8"/>
          <p:cNvSpPr/>
          <p:nvPr/>
        </p:nvSpPr>
        <p:spPr>
          <a:xfrm>
            <a:off x="6436967" y="4832614"/>
            <a:ext cx="4194175" cy="1743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6610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1000"/>
                                        <p:tgtEl>
                                          <p:spTgt spid="3">
                                            <p:txEl>
                                              <p:pRg st="9" end="9"/>
                                            </p:txEl>
                                          </p:spTgt>
                                        </p:tgtEl>
                                      </p:cBhvr>
                                    </p:animEffect>
                                    <p:anim calcmode="lin" valueType="num">
                                      <p:cBhvr>
                                        <p:cTn id="3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224583" y="1119808"/>
            <a:ext cx="9285633" cy="5257800"/>
          </a:xfrm>
        </p:spPr>
        <p:txBody>
          <a:bodyPr/>
          <a:lstStyle/>
          <a:p>
            <a:pPr marL="82550" indent="0">
              <a:spcAft>
                <a:spcPts val="0"/>
              </a:spcAft>
            </a:pPr>
            <a:r>
              <a:rPr lang="en-US" dirty="0"/>
              <a:t>CREATE OR REPLACE TRIGGER </a:t>
            </a:r>
            <a:r>
              <a:rPr lang="en-US" b="1" dirty="0" err="1">
                <a:solidFill>
                  <a:srgbClr val="FF0000"/>
                </a:solidFill>
              </a:rPr>
              <a:t>log_salary_increase</a:t>
            </a:r>
            <a:endParaRPr lang="en-US" b="1" dirty="0">
              <a:solidFill>
                <a:srgbClr val="FF0000"/>
              </a:solidFill>
            </a:endParaRPr>
          </a:p>
          <a:p>
            <a:pPr marL="82550" indent="0">
              <a:spcAft>
                <a:spcPts val="0"/>
              </a:spcAft>
            </a:pPr>
            <a:r>
              <a:rPr lang="en-US" dirty="0"/>
              <a:t>  AFTER UPDATE OF salary ON employees</a:t>
            </a:r>
          </a:p>
          <a:p>
            <a:pPr marL="82550" indent="0">
              <a:spcAft>
                <a:spcPts val="0"/>
              </a:spcAft>
            </a:pPr>
            <a:r>
              <a:rPr lang="en-US" dirty="0"/>
              <a:t>  FOR EACH ROW</a:t>
            </a:r>
          </a:p>
          <a:p>
            <a:pPr marL="365760" indent="0">
              <a:spcAft>
                <a:spcPts val="0"/>
              </a:spcAft>
            </a:pPr>
            <a:r>
              <a:rPr lang="en-US" dirty="0"/>
              <a:t>BEGIN</a:t>
            </a:r>
          </a:p>
          <a:p>
            <a:pPr marL="365760" indent="0">
              <a:spcAft>
                <a:spcPts val="0"/>
              </a:spcAft>
            </a:pPr>
            <a:r>
              <a:rPr lang="en-US" dirty="0"/>
              <a:t>  INSERT INTO </a:t>
            </a:r>
            <a:r>
              <a:rPr lang="en-US" dirty="0" err="1"/>
              <a:t>Emp_log</a:t>
            </a:r>
            <a:r>
              <a:rPr lang="en-US" dirty="0"/>
              <a:t> </a:t>
            </a:r>
            <a:r>
              <a:rPr lang="en-US" dirty="0" smtClean="0"/>
              <a:t>(</a:t>
            </a:r>
            <a:r>
              <a:rPr lang="en-US" dirty="0" err="1" smtClean="0"/>
              <a:t>Emp_id</a:t>
            </a:r>
            <a:r>
              <a:rPr lang="en-US" dirty="0"/>
              <a:t>, </a:t>
            </a:r>
            <a:r>
              <a:rPr lang="en-US" dirty="0" err="1"/>
              <a:t>Log_date</a:t>
            </a:r>
            <a:r>
              <a:rPr lang="en-US" dirty="0"/>
              <a:t>, </a:t>
            </a:r>
            <a:r>
              <a:rPr lang="en-US" dirty="0" err="1"/>
              <a:t>New_salary</a:t>
            </a:r>
            <a:r>
              <a:rPr lang="en-US" dirty="0"/>
              <a:t>, Action)</a:t>
            </a:r>
          </a:p>
          <a:p>
            <a:pPr marL="365760" indent="0">
              <a:spcAft>
                <a:spcPts val="0"/>
              </a:spcAft>
            </a:pPr>
            <a:r>
              <a:rPr lang="en-US" dirty="0"/>
              <a:t>  VALUES (:</a:t>
            </a:r>
            <a:r>
              <a:rPr lang="en-US" dirty="0" err="1"/>
              <a:t>NEW.emp_id</a:t>
            </a:r>
            <a:r>
              <a:rPr lang="en-US" dirty="0"/>
              <a:t>, </a:t>
            </a:r>
            <a:r>
              <a:rPr lang="en-US" dirty="0" err="1" smtClean="0"/>
              <a:t>SYSDATE</a:t>
            </a:r>
            <a:r>
              <a:rPr lang="en-US" dirty="0"/>
              <a:t>, :</a:t>
            </a:r>
            <a:r>
              <a:rPr lang="en-US" dirty="0" err="1"/>
              <a:t>NEW.salary</a:t>
            </a:r>
            <a:r>
              <a:rPr lang="en-US" dirty="0"/>
              <a:t>, </a:t>
            </a:r>
            <a:r>
              <a:rPr lang="en-US" dirty="0" smtClean="0"/>
              <a:t>'Salary hiked');</a:t>
            </a:r>
            <a:endParaRPr lang="en-US" dirty="0"/>
          </a:p>
          <a:p>
            <a:pPr marL="365760" indent="0">
              <a:spcAft>
                <a:spcPts val="0"/>
              </a:spcAft>
            </a:pPr>
            <a:r>
              <a:rPr lang="en-US" dirty="0"/>
              <a:t>END;</a:t>
            </a:r>
          </a:p>
          <a:p>
            <a:pPr marL="82550" indent="0">
              <a:spcAft>
                <a:spcPts val="0"/>
              </a:spcAft>
            </a:pPr>
            <a:r>
              <a:rPr lang="en-US" dirty="0"/>
              <a:t>/</a:t>
            </a:r>
          </a:p>
          <a:p>
            <a:pPr marL="82550" indent="0">
              <a:spcAft>
                <a:spcPts val="0"/>
              </a:spcAft>
            </a:pPr>
            <a:r>
              <a:rPr lang="en-US" dirty="0"/>
              <a:t>SQL&gt; UPDATE employees SET salary = salary + 1000.0;</a:t>
            </a:r>
          </a:p>
        </p:txBody>
      </p:sp>
    </p:spTree>
    <p:extLst>
      <p:ext uri="{BB962C8B-B14F-4D97-AF65-F5344CB8AC3E}">
        <p14:creationId xmlns:p14="http://schemas.microsoft.com/office/powerpoint/2010/main" val="419732476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Stored Procedures</a:t>
            </a:r>
            <a:endParaRPr lang="en-US" dirty="0"/>
          </a:p>
        </p:txBody>
      </p:sp>
      <p:sp>
        <p:nvSpPr>
          <p:cNvPr id="13315" name="Content Placeholder 2"/>
          <p:cNvSpPr>
            <a:spLocks noGrp="1"/>
          </p:cNvSpPr>
          <p:nvPr>
            <p:ph idx="1"/>
          </p:nvPr>
        </p:nvSpPr>
        <p:spPr>
          <a:xfrm>
            <a:off x="1284218" y="1196009"/>
            <a:ext cx="9166363" cy="4800600"/>
          </a:xfrm>
        </p:spPr>
        <p:txBody>
          <a:bodyPr/>
          <a:lstStyle/>
          <a:p>
            <a:pPr marL="342900" indent="-342900" eaLnBrk="1" hangingPunct="1">
              <a:buFont typeface="Arial" panose="020B0604020202020204" pitchFamily="34" charset="0"/>
              <a:buChar char="•"/>
            </a:pPr>
            <a:r>
              <a:rPr lang="en-US" altLang="en-US" dirty="0"/>
              <a:t>A stored procedure is a PL/SQL block which performs a specific task or a set of tasks.</a:t>
            </a:r>
          </a:p>
          <a:p>
            <a:pPr marL="342900" indent="-342900" eaLnBrk="1" hangingPunct="1">
              <a:buFont typeface="Arial" panose="020B0604020202020204" pitchFamily="34" charset="0"/>
              <a:buChar char="•"/>
            </a:pPr>
            <a:r>
              <a:rPr lang="en-US" altLang="en-US" dirty="0"/>
              <a:t>It contains one or more SQL statements</a:t>
            </a:r>
          </a:p>
          <a:p>
            <a:pPr eaLnBrk="1" hangingPunct="1"/>
            <a:r>
              <a:rPr lang="en-US" altLang="en-US" b="1" dirty="0">
                <a:solidFill>
                  <a:srgbClr val="FF0000"/>
                </a:solidFill>
              </a:rPr>
              <a:t>Advantages</a:t>
            </a:r>
          </a:p>
          <a:p>
            <a:pPr lvl="1" eaLnBrk="1" hangingPunct="1"/>
            <a:r>
              <a:rPr lang="en-US" altLang="en-US" dirty="0" smtClean="0"/>
              <a:t>Create </a:t>
            </a:r>
            <a:r>
              <a:rPr lang="en-US" altLang="en-US" dirty="0"/>
              <a:t>reusable, discrete pieces of functionality </a:t>
            </a:r>
          </a:p>
          <a:p>
            <a:pPr lvl="1" eaLnBrk="1" hangingPunct="1"/>
            <a:r>
              <a:rPr lang="en-US" altLang="en-US" dirty="0"/>
              <a:t>If you have a stored procedure that manipulates large amounts of data, that data will remain on the server and not be transported across the network</a:t>
            </a:r>
          </a:p>
          <a:p>
            <a:pPr lvl="1" eaLnBrk="1" hangingPunct="1"/>
            <a:r>
              <a:rPr lang="en-US" altLang="en-US" dirty="0"/>
              <a:t>Useful for security</a:t>
            </a:r>
          </a:p>
          <a:p>
            <a:pPr lvl="1" eaLnBrk="1" hangingPunct="1"/>
            <a:r>
              <a:rPr lang="en-US" altLang="en-US" dirty="0"/>
              <a:t>Grant users execute permissions on stored procedures without granting them permissions on objects manipulated by those stored procedures</a:t>
            </a:r>
          </a:p>
          <a:p>
            <a:pPr eaLnBrk="1" hangingPunct="1"/>
            <a:endParaRPr lang="en-US" altLang="en-US" dirty="0"/>
          </a:p>
        </p:txBody>
      </p:sp>
    </p:spTree>
    <p:extLst>
      <p:ext uri="{BB962C8B-B14F-4D97-AF65-F5344CB8AC3E}">
        <p14:creationId xmlns:p14="http://schemas.microsoft.com/office/powerpoint/2010/main" val="30081281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Effect transition="in" filter="fade">
                                      <p:cBhvr>
                                        <p:cTn id="21" dur="1000"/>
                                        <p:tgtEl>
                                          <p:spTgt spid="13315">
                                            <p:txEl>
                                              <p:pRg st="2" end="2"/>
                                            </p:txEl>
                                          </p:spTgt>
                                        </p:tgtEl>
                                      </p:cBhvr>
                                    </p:animEffect>
                                    <p:anim calcmode="lin" valueType="num">
                                      <p:cBhvr>
                                        <p:cTn id="22"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3315">
                                            <p:txEl>
                                              <p:pRg st="3" end="3"/>
                                            </p:txEl>
                                          </p:spTgt>
                                        </p:tgtEl>
                                        <p:attrNameLst>
                                          <p:attrName>style.visibility</p:attrName>
                                        </p:attrNameLst>
                                      </p:cBhvr>
                                      <p:to>
                                        <p:strVal val="visible"/>
                                      </p:to>
                                    </p:set>
                                    <p:animEffect transition="in" filter="fade">
                                      <p:cBhvr>
                                        <p:cTn id="26" dur="1000"/>
                                        <p:tgtEl>
                                          <p:spTgt spid="13315">
                                            <p:txEl>
                                              <p:pRg st="3" end="3"/>
                                            </p:txEl>
                                          </p:spTgt>
                                        </p:tgtEl>
                                      </p:cBhvr>
                                    </p:animEffect>
                                    <p:anim calcmode="lin" valueType="num">
                                      <p:cBhvr>
                                        <p:cTn id="27"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331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3315">
                                            <p:txEl>
                                              <p:pRg st="4" end="4"/>
                                            </p:txEl>
                                          </p:spTgt>
                                        </p:tgtEl>
                                        <p:attrNameLst>
                                          <p:attrName>style.visibility</p:attrName>
                                        </p:attrNameLst>
                                      </p:cBhvr>
                                      <p:to>
                                        <p:strVal val="visible"/>
                                      </p:to>
                                    </p:set>
                                    <p:animEffect transition="in" filter="fade">
                                      <p:cBhvr>
                                        <p:cTn id="31" dur="1000"/>
                                        <p:tgtEl>
                                          <p:spTgt spid="13315">
                                            <p:txEl>
                                              <p:pRg st="4" end="4"/>
                                            </p:txEl>
                                          </p:spTgt>
                                        </p:tgtEl>
                                      </p:cBhvr>
                                    </p:animEffect>
                                    <p:anim calcmode="lin" valueType="num">
                                      <p:cBhvr>
                                        <p:cTn id="32"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331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3315">
                                            <p:txEl>
                                              <p:pRg st="5" end="5"/>
                                            </p:txEl>
                                          </p:spTgt>
                                        </p:tgtEl>
                                        <p:attrNameLst>
                                          <p:attrName>style.visibility</p:attrName>
                                        </p:attrNameLst>
                                      </p:cBhvr>
                                      <p:to>
                                        <p:strVal val="visible"/>
                                      </p:to>
                                    </p:set>
                                    <p:animEffect transition="in" filter="fade">
                                      <p:cBhvr>
                                        <p:cTn id="36" dur="1000"/>
                                        <p:tgtEl>
                                          <p:spTgt spid="13315">
                                            <p:txEl>
                                              <p:pRg st="5" end="5"/>
                                            </p:txEl>
                                          </p:spTgt>
                                        </p:tgtEl>
                                      </p:cBhvr>
                                    </p:animEffect>
                                    <p:anim calcmode="lin" valueType="num">
                                      <p:cBhvr>
                                        <p:cTn id="37"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3315">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3315">
                                            <p:txEl>
                                              <p:pRg st="6" end="6"/>
                                            </p:txEl>
                                          </p:spTgt>
                                        </p:tgtEl>
                                        <p:attrNameLst>
                                          <p:attrName>style.visibility</p:attrName>
                                        </p:attrNameLst>
                                      </p:cBhvr>
                                      <p:to>
                                        <p:strVal val="visible"/>
                                      </p:to>
                                    </p:set>
                                    <p:animEffect transition="in" filter="fade">
                                      <p:cBhvr>
                                        <p:cTn id="41" dur="1000"/>
                                        <p:tgtEl>
                                          <p:spTgt spid="13315">
                                            <p:txEl>
                                              <p:pRg st="6" end="6"/>
                                            </p:txEl>
                                          </p:spTgt>
                                        </p:tgtEl>
                                      </p:cBhvr>
                                    </p:animEffect>
                                    <p:anim calcmode="lin" valueType="num">
                                      <p:cBhvr>
                                        <p:cTn id="42"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331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705678" y="1143000"/>
            <a:ext cx="9752772" cy="5105400"/>
          </a:xfrm>
        </p:spPr>
        <p:txBody>
          <a:bodyPr/>
          <a:lstStyle/>
          <a:p>
            <a:r>
              <a:rPr lang="en-US" dirty="0">
                <a:solidFill>
                  <a:schemeClr val="tx1"/>
                </a:solidFill>
              </a:rPr>
              <a:t>A vehicle is rented on a daily charge basis. Suppose total rent needs to be calculated based on its rented and return dates using a procedure.</a:t>
            </a:r>
          </a:p>
        </p:txBody>
      </p:sp>
      <p:pic>
        <p:nvPicPr>
          <p:cNvPr id="6" name="Picture 5" descr="Screen Clipping"/>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855844" y="2131184"/>
            <a:ext cx="5867400" cy="2362890"/>
          </a:xfrm>
          <a:prstGeom prst="rect">
            <a:avLst/>
          </a:prstGeom>
        </p:spPr>
      </p:pic>
      <p:sp>
        <p:nvSpPr>
          <p:cNvPr id="7" name="Rectangle 6"/>
          <p:cNvSpPr/>
          <p:nvPr/>
        </p:nvSpPr>
        <p:spPr>
          <a:xfrm>
            <a:off x="609601" y="4652282"/>
            <a:ext cx="10899912" cy="1354217"/>
          </a:xfrm>
          <a:prstGeom prst="rect">
            <a:avLst/>
          </a:prstGeom>
        </p:spPr>
        <p:txBody>
          <a:bodyPr wrap="square">
            <a:spAutoFit/>
          </a:bodyPr>
          <a:lstStyle/>
          <a:p>
            <a:r>
              <a:rPr lang="en-US" b="1" dirty="0">
                <a:solidFill>
                  <a:srgbClr val="12217C"/>
                </a:solidFill>
                <a:latin typeface="inherit"/>
              </a:rPr>
              <a:t>INSERT</a:t>
            </a:r>
            <a:r>
              <a:rPr lang="en-US" dirty="0">
                <a:solidFill>
                  <a:srgbClr val="000000"/>
                </a:solidFill>
                <a:latin typeface="inherit"/>
              </a:rPr>
              <a:t> </a:t>
            </a:r>
            <a:r>
              <a:rPr lang="en-US" b="1" dirty="0">
                <a:solidFill>
                  <a:srgbClr val="12217C"/>
                </a:solidFill>
                <a:latin typeface="inherit"/>
              </a:rPr>
              <a:t>INTO</a:t>
            </a:r>
            <a:r>
              <a:rPr lang="en-US" dirty="0">
                <a:solidFill>
                  <a:srgbClr val="000000"/>
                </a:solidFill>
                <a:latin typeface="inherit"/>
              </a:rPr>
              <a:t> </a:t>
            </a:r>
            <a:r>
              <a:rPr lang="en-US" b="1" dirty="0">
                <a:solidFill>
                  <a:srgbClr val="12217C"/>
                </a:solidFill>
                <a:latin typeface="inherit"/>
              </a:rPr>
              <a:t>VEHICLERENT</a:t>
            </a:r>
            <a:r>
              <a:rPr lang="en-US" dirty="0">
                <a:solidFill>
                  <a:srgbClr val="000000"/>
                </a:solidFill>
                <a:latin typeface="inherit"/>
              </a:rPr>
              <a:t> </a:t>
            </a:r>
            <a:r>
              <a:rPr lang="en-US" b="1" dirty="0">
                <a:solidFill>
                  <a:srgbClr val="12217C"/>
                </a:solidFill>
                <a:latin typeface="inherit"/>
              </a:rPr>
              <a:t>VALUES</a:t>
            </a:r>
            <a:r>
              <a:rPr lang="en-US" dirty="0">
                <a:solidFill>
                  <a:srgbClr val="000000"/>
                </a:solidFill>
                <a:latin typeface="inherit"/>
              </a:rPr>
              <a:t>(</a:t>
            </a:r>
            <a:r>
              <a:rPr lang="en-US" dirty="0">
                <a:solidFill>
                  <a:srgbClr val="009999"/>
                </a:solidFill>
                <a:latin typeface="inherit"/>
              </a:rPr>
              <a:t>1</a:t>
            </a:r>
            <a:r>
              <a:rPr lang="en-US" dirty="0">
                <a:solidFill>
                  <a:srgbClr val="000000"/>
                </a:solidFill>
                <a:latin typeface="inherit"/>
              </a:rPr>
              <a:t>, </a:t>
            </a:r>
            <a:r>
              <a:rPr lang="en-US" dirty="0">
                <a:solidFill>
                  <a:srgbClr val="961414"/>
                </a:solidFill>
                <a:latin typeface="inherit"/>
              </a:rPr>
              <a:t>'Honda'</a:t>
            </a:r>
            <a:r>
              <a:rPr lang="en-US" dirty="0">
                <a:solidFill>
                  <a:srgbClr val="000000"/>
                </a:solidFill>
                <a:latin typeface="inherit"/>
              </a:rPr>
              <a:t>, </a:t>
            </a:r>
            <a:r>
              <a:rPr lang="en-US" dirty="0">
                <a:solidFill>
                  <a:srgbClr val="961414"/>
                </a:solidFill>
                <a:latin typeface="inherit"/>
              </a:rPr>
              <a:t>'City'</a:t>
            </a:r>
            <a:r>
              <a:rPr lang="en-US" dirty="0">
                <a:solidFill>
                  <a:srgbClr val="000000"/>
                </a:solidFill>
                <a:latin typeface="inherit"/>
              </a:rPr>
              <a:t>, </a:t>
            </a:r>
            <a:r>
              <a:rPr lang="en-US" dirty="0" smtClean="0">
                <a:solidFill>
                  <a:srgbClr val="961414"/>
                </a:solidFill>
                <a:latin typeface="inherit"/>
              </a:rPr>
              <a:t>'Car</a:t>
            </a:r>
            <a:r>
              <a:rPr lang="en-US" dirty="0">
                <a:solidFill>
                  <a:srgbClr val="961414"/>
                </a:solidFill>
                <a:latin typeface="inherit"/>
              </a:rPr>
              <a:t>'</a:t>
            </a:r>
            <a:r>
              <a:rPr lang="en-US" dirty="0">
                <a:solidFill>
                  <a:srgbClr val="000000"/>
                </a:solidFill>
                <a:latin typeface="inherit"/>
              </a:rPr>
              <a:t>,</a:t>
            </a:r>
            <a:r>
              <a:rPr lang="en-US" dirty="0" err="1">
                <a:solidFill>
                  <a:srgbClr val="000000"/>
                </a:solidFill>
                <a:latin typeface="inherit"/>
              </a:rPr>
              <a:t>TO_DATE</a:t>
            </a:r>
            <a:r>
              <a:rPr lang="en-US" dirty="0">
                <a:solidFill>
                  <a:srgbClr val="000000"/>
                </a:solidFill>
                <a:latin typeface="inherit"/>
              </a:rPr>
              <a:t>(</a:t>
            </a:r>
            <a:r>
              <a:rPr lang="en-US" dirty="0">
                <a:solidFill>
                  <a:srgbClr val="961414"/>
                </a:solidFill>
                <a:latin typeface="inherit"/>
              </a:rPr>
              <a:t>'2018-02-20'</a:t>
            </a:r>
            <a:r>
              <a:rPr lang="en-US" dirty="0">
                <a:solidFill>
                  <a:srgbClr val="000000"/>
                </a:solidFill>
                <a:latin typeface="inherit"/>
              </a:rPr>
              <a:t>,</a:t>
            </a:r>
            <a:r>
              <a:rPr lang="en-US" dirty="0">
                <a:solidFill>
                  <a:srgbClr val="961414"/>
                </a:solidFill>
                <a:latin typeface="inherit"/>
              </a:rPr>
              <a:t>'YYYY-MM-DD'</a:t>
            </a:r>
            <a:r>
              <a:rPr lang="en-US" dirty="0">
                <a:solidFill>
                  <a:srgbClr val="000000"/>
                </a:solidFill>
                <a:latin typeface="inherit"/>
              </a:rPr>
              <a:t>), </a:t>
            </a:r>
          </a:p>
          <a:p>
            <a:pPr>
              <a:spcAft>
                <a:spcPts val="1200"/>
              </a:spcAft>
            </a:pPr>
            <a:r>
              <a:rPr lang="en-US" dirty="0">
                <a:solidFill>
                  <a:srgbClr val="000000"/>
                </a:solidFill>
                <a:latin typeface="inherit"/>
              </a:rPr>
              <a:t>	TO_DATE(</a:t>
            </a:r>
            <a:r>
              <a:rPr lang="en-US" dirty="0">
                <a:solidFill>
                  <a:srgbClr val="961414"/>
                </a:solidFill>
                <a:latin typeface="inherit"/>
              </a:rPr>
              <a:t>'2018-02-23'</a:t>
            </a:r>
            <a:r>
              <a:rPr lang="en-US" dirty="0">
                <a:solidFill>
                  <a:srgbClr val="000000"/>
                </a:solidFill>
                <a:latin typeface="inherit"/>
              </a:rPr>
              <a:t>,</a:t>
            </a:r>
            <a:r>
              <a:rPr lang="en-US" dirty="0">
                <a:solidFill>
                  <a:srgbClr val="961414"/>
                </a:solidFill>
                <a:latin typeface="inherit"/>
              </a:rPr>
              <a:t>'YYYY-MM-DD'</a:t>
            </a:r>
            <a:r>
              <a:rPr lang="en-US" dirty="0">
                <a:solidFill>
                  <a:srgbClr val="000000"/>
                </a:solidFill>
                <a:latin typeface="inherit"/>
              </a:rPr>
              <a:t>));</a:t>
            </a:r>
            <a:endParaRPr lang="en-US" dirty="0">
              <a:solidFill>
                <a:srgbClr val="AAAAAA"/>
              </a:solidFill>
              <a:latin typeface="inherit"/>
            </a:endParaRPr>
          </a:p>
          <a:p>
            <a:r>
              <a:rPr lang="en-US" b="1" dirty="0">
                <a:solidFill>
                  <a:srgbClr val="12217C"/>
                </a:solidFill>
                <a:latin typeface="inherit"/>
              </a:rPr>
              <a:t>INSERT</a:t>
            </a:r>
            <a:r>
              <a:rPr lang="en-US" dirty="0">
                <a:solidFill>
                  <a:srgbClr val="000000"/>
                </a:solidFill>
                <a:latin typeface="inherit"/>
              </a:rPr>
              <a:t> </a:t>
            </a:r>
            <a:r>
              <a:rPr lang="en-US" b="1" dirty="0">
                <a:solidFill>
                  <a:srgbClr val="12217C"/>
                </a:solidFill>
                <a:latin typeface="inherit"/>
              </a:rPr>
              <a:t>INTO</a:t>
            </a:r>
            <a:r>
              <a:rPr lang="en-US" dirty="0">
                <a:solidFill>
                  <a:srgbClr val="000000"/>
                </a:solidFill>
                <a:latin typeface="inherit"/>
              </a:rPr>
              <a:t> </a:t>
            </a:r>
            <a:r>
              <a:rPr lang="en-US" b="1" dirty="0">
                <a:solidFill>
                  <a:srgbClr val="12217C"/>
                </a:solidFill>
                <a:latin typeface="inherit"/>
              </a:rPr>
              <a:t>VEHICLERENT</a:t>
            </a:r>
            <a:r>
              <a:rPr lang="en-US" dirty="0">
                <a:solidFill>
                  <a:srgbClr val="000000"/>
                </a:solidFill>
                <a:latin typeface="inherit"/>
              </a:rPr>
              <a:t> </a:t>
            </a:r>
            <a:r>
              <a:rPr lang="en-US" b="1" dirty="0">
                <a:solidFill>
                  <a:srgbClr val="12217C"/>
                </a:solidFill>
                <a:latin typeface="inherit"/>
              </a:rPr>
              <a:t>VALUES</a:t>
            </a:r>
            <a:r>
              <a:rPr lang="en-US" dirty="0">
                <a:solidFill>
                  <a:srgbClr val="000000"/>
                </a:solidFill>
                <a:latin typeface="inherit"/>
              </a:rPr>
              <a:t>(</a:t>
            </a:r>
            <a:r>
              <a:rPr lang="en-US" dirty="0">
                <a:solidFill>
                  <a:srgbClr val="009999"/>
                </a:solidFill>
                <a:latin typeface="inherit"/>
              </a:rPr>
              <a:t>2</a:t>
            </a:r>
            <a:r>
              <a:rPr lang="en-US" dirty="0">
                <a:solidFill>
                  <a:srgbClr val="000000"/>
                </a:solidFill>
                <a:latin typeface="inherit"/>
              </a:rPr>
              <a:t>, </a:t>
            </a:r>
            <a:r>
              <a:rPr lang="en-US" dirty="0">
                <a:solidFill>
                  <a:srgbClr val="961414"/>
                </a:solidFill>
                <a:latin typeface="inherit"/>
              </a:rPr>
              <a:t>'Hyundai'</a:t>
            </a:r>
            <a:r>
              <a:rPr lang="en-US" dirty="0">
                <a:solidFill>
                  <a:srgbClr val="000000"/>
                </a:solidFill>
                <a:latin typeface="inherit"/>
              </a:rPr>
              <a:t>, </a:t>
            </a:r>
            <a:r>
              <a:rPr lang="en-US" dirty="0">
                <a:solidFill>
                  <a:srgbClr val="961414"/>
                </a:solidFill>
                <a:latin typeface="inherit"/>
              </a:rPr>
              <a:t>'i20'</a:t>
            </a:r>
            <a:r>
              <a:rPr lang="en-US" dirty="0">
                <a:solidFill>
                  <a:srgbClr val="000000"/>
                </a:solidFill>
                <a:latin typeface="inherit"/>
              </a:rPr>
              <a:t>, </a:t>
            </a:r>
            <a:r>
              <a:rPr lang="en-US" dirty="0" smtClean="0">
                <a:solidFill>
                  <a:srgbClr val="961414"/>
                </a:solidFill>
                <a:latin typeface="inherit"/>
              </a:rPr>
              <a:t>‘Car</a:t>
            </a:r>
            <a:r>
              <a:rPr lang="en-US" dirty="0">
                <a:solidFill>
                  <a:srgbClr val="961414"/>
                </a:solidFill>
                <a:latin typeface="inherit"/>
              </a:rPr>
              <a:t>'</a:t>
            </a:r>
            <a:r>
              <a:rPr lang="en-US" dirty="0">
                <a:solidFill>
                  <a:srgbClr val="000000"/>
                </a:solidFill>
                <a:latin typeface="inherit"/>
              </a:rPr>
              <a:t>,</a:t>
            </a:r>
            <a:r>
              <a:rPr lang="en-US" dirty="0" err="1">
                <a:solidFill>
                  <a:srgbClr val="000000"/>
                </a:solidFill>
                <a:latin typeface="inherit"/>
              </a:rPr>
              <a:t>TO_DATE</a:t>
            </a:r>
            <a:r>
              <a:rPr lang="en-US" dirty="0">
                <a:solidFill>
                  <a:srgbClr val="000000"/>
                </a:solidFill>
                <a:latin typeface="inherit"/>
              </a:rPr>
              <a:t>(</a:t>
            </a:r>
            <a:r>
              <a:rPr lang="en-US" dirty="0">
                <a:solidFill>
                  <a:srgbClr val="961414"/>
                </a:solidFill>
                <a:latin typeface="inherit"/>
              </a:rPr>
              <a:t>'2018-03-10'</a:t>
            </a:r>
            <a:r>
              <a:rPr lang="en-US" dirty="0">
                <a:solidFill>
                  <a:srgbClr val="000000"/>
                </a:solidFill>
                <a:latin typeface="inherit"/>
              </a:rPr>
              <a:t>,</a:t>
            </a:r>
            <a:r>
              <a:rPr lang="en-US" dirty="0">
                <a:solidFill>
                  <a:srgbClr val="961414"/>
                </a:solidFill>
                <a:latin typeface="inherit"/>
              </a:rPr>
              <a:t>'YYYY-MM-DD'</a:t>
            </a:r>
            <a:r>
              <a:rPr lang="en-US" dirty="0">
                <a:solidFill>
                  <a:srgbClr val="000000"/>
                </a:solidFill>
                <a:latin typeface="inherit"/>
              </a:rPr>
              <a:t>), </a:t>
            </a:r>
            <a:r>
              <a:rPr lang="en-US" dirty="0" smtClean="0">
                <a:solidFill>
                  <a:srgbClr val="000000"/>
                </a:solidFill>
                <a:latin typeface="inherit"/>
              </a:rPr>
              <a:t>	</a:t>
            </a:r>
            <a:r>
              <a:rPr lang="en-US" dirty="0" err="1" smtClean="0">
                <a:solidFill>
                  <a:srgbClr val="000000"/>
                </a:solidFill>
                <a:latin typeface="inherit"/>
              </a:rPr>
              <a:t>TO_DATE</a:t>
            </a:r>
            <a:r>
              <a:rPr lang="en-US" dirty="0">
                <a:solidFill>
                  <a:srgbClr val="000000"/>
                </a:solidFill>
                <a:latin typeface="inherit"/>
              </a:rPr>
              <a:t>(</a:t>
            </a:r>
            <a:r>
              <a:rPr lang="en-US" dirty="0">
                <a:solidFill>
                  <a:srgbClr val="961414"/>
                </a:solidFill>
                <a:latin typeface="inherit"/>
              </a:rPr>
              <a:t>'2018-03-13'</a:t>
            </a:r>
            <a:r>
              <a:rPr lang="en-US" dirty="0">
                <a:solidFill>
                  <a:srgbClr val="000000"/>
                </a:solidFill>
                <a:latin typeface="inherit"/>
              </a:rPr>
              <a:t>,</a:t>
            </a:r>
            <a:r>
              <a:rPr lang="en-US" dirty="0">
                <a:solidFill>
                  <a:srgbClr val="961414"/>
                </a:solidFill>
                <a:latin typeface="inherit"/>
              </a:rPr>
              <a:t>'YYYY-MM-DD'</a:t>
            </a:r>
            <a:r>
              <a:rPr lang="en-US" dirty="0">
                <a:solidFill>
                  <a:srgbClr val="000000"/>
                </a:solidFill>
                <a:latin typeface="inherit"/>
              </a:rPr>
              <a:t>));</a:t>
            </a:r>
            <a:endParaRPr lang="en-US" dirty="0">
              <a:solidFill>
                <a:srgbClr val="AAAAAA"/>
              </a:solidFill>
              <a:latin typeface="inherit"/>
            </a:endParaRPr>
          </a:p>
        </p:txBody>
      </p:sp>
    </p:spTree>
    <p:extLst>
      <p:ext uri="{BB962C8B-B14F-4D97-AF65-F5344CB8AC3E}">
        <p14:creationId xmlns:p14="http://schemas.microsoft.com/office/powerpoint/2010/main" val="6245658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398201" y="1080052"/>
            <a:ext cx="8938398" cy="2438400"/>
          </a:xfrm>
        </p:spPr>
      </p:pic>
      <p:pic>
        <p:nvPicPr>
          <p:cNvPr id="7" name="Picture 6" descr="Screen Clipping"/>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358445" y="3650975"/>
            <a:ext cx="7742890" cy="2690539"/>
          </a:xfrm>
          <a:prstGeom prst="rect">
            <a:avLst/>
          </a:prstGeom>
        </p:spPr>
      </p:pic>
    </p:spTree>
    <p:extLst>
      <p:ext uri="{BB962C8B-B14F-4D97-AF65-F5344CB8AC3E}">
        <p14:creationId xmlns:p14="http://schemas.microsoft.com/office/powerpoint/2010/main" val="28087455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in SQL</a:t>
            </a:r>
            <a:endParaRPr lang="en-US" dirty="0"/>
          </a:p>
        </p:txBody>
      </p:sp>
      <p:sp>
        <p:nvSpPr>
          <p:cNvPr id="3" name="Content Placeholder 2"/>
          <p:cNvSpPr>
            <a:spLocks noGrp="1"/>
          </p:cNvSpPr>
          <p:nvPr>
            <p:ph idx="1"/>
          </p:nvPr>
        </p:nvSpPr>
        <p:spPr>
          <a:xfrm>
            <a:off x="728869" y="1262273"/>
            <a:ext cx="10303566" cy="4525963"/>
          </a:xfrm>
        </p:spPr>
        <p:txBody>
          <a:bodyPr/>
          <a:lstStyle/>
          <a:p>
            <a:pPr marL="342900" indent="-342900">
              <a:spcAft>
                <a:spcPts val="600"/>
              </a:spcAft>
              <a:buFont typeface="Arial" panose="020B0604020202020204" pitchFamily="34" charset="0"/>
              <a:buChar char="•"/>
            </a:pPr>
            <a:r>
              <a:rPr lang="en-US" dirty="0"/>
              <a:t>A </a:t>
            </a:r>
            <a:r>
              <a:rPr lang="en-US" b="1" dirty="0"/>
              <a:t>view </a:t>
            </a:r>
            <a:r>
              <a:rPr lang="en-US" dirty="0"/>
              <a:t>in SQL terminology is a single table that is derived from other tables.</a:t>
            </a:r>
          </a:p>
          <a:p>
            <a:pPr marL="342900" indent="-342900">
              <a:spcAft>
                <a:spcPts val="600"/>
              </a:spcAft>
              <a:buFont typeface="Arial" panose="020B0604020202020204" pitchFamily="34" charset="0"/>
              <a:buChar char="•"/>
            </a:pPr>
            <a:r>
              <a:rPr lang="en-US" dirty="0"/>
              <a:t>These other tables can be </a:t>
            </a:r>
            <a:r>
              <a:rPr lang="en-US" i="1" dirty="0"/>
              <a:t>base tables </a:t>
            </a:r>
            <a:r>
              <a:rPr lang="en-US" dirty="0"/>
              <a:t>or previously defined views.</a:t>
            </a:r>
          </a:p>
          <a:p>
            <a:pPr marL="342900" indent="-342900">
              <a:spcAft>
                <a:spcPts val="600"/>
              </a:spcAft>
              <a:buFont typeface="Arial" panose="020B0604020202020204" pitchFamily="34" charset="0"/>
              <a:buChar char="•"/>
            </a:pPr>
            <a:r>
              <a:rPr lang="en-US" dirty="0"/>
              <a:t>Views are considered to be a virtual table, in contrast to base tables, whose tuples are always physically stored in the database.</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233926" y="3664053"/>
            <a:ext cx="4576574" cy="2431947"/>
          </a:xfrm>
          <a:prstGeom prst="rect">
            <a:avLst/>
          </a:prstGeom>
        </p:spPr>
      </p:pic>
      <p:sp>
        <p:nvSpPr>
          <p:cNvPr id="8" name="Rectangle 7"/>
          <p:cNvSpPr/>
          <p:nvPr/>
        </p:nvSpPr>
        <p:spPr>
          <a:xfrm>
            <a:off x="7315200" y="6096000"/>
            <a:ext cx="990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896619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a:xfrm>
            <a:off x="117407" y="228601"/>
            <a:ext cx="10515600" cy="585788"/>
          </a:xfrm>
        </p:spPr>
        <p:txBody>
          <a:bodyPr/>
          <a:lstStyle/>
          <a:p>
            <a:pPr algn="ctr" eaLnBrk="1" hangingPunct="1"/>
            <a:r>
              <a:rPr lang="en-US" altLang="en-US" b="1" dirty="0" smtClean="0">
                <a:solidFill>
                  <a:srgbClr val="C00000"/>
                </a:solidFill>
              </a:rPr>
              <a:t>Agenda</a:t>
            </a:r>
            <a:endParaRPr lang="en-US" altLang="en-US" b="1" dirty="0">
              <a:solidFill>
                <a:srgbClr val="C00000"/>
              </a:solidFill>
            </a:endParaRPr>
          </a:p>
        </p:txBody>
      </p:sp>
      <p:sp>
        <p:nvSpPr>
          <p:cNvPr id="19459" name="Rectangle 7"/>
          <p:cNvSpPr>
            <a:spLocks noGrp="1" noChangeArrowheads="1"/>
          </p:cNvSpPr>
          <p:nvPr>
            <p:ph idx="1"/>
          </p:nvPr>
        </p:nvSpPr>
        <p:spPr>
          <a:xfrm>
            <a:off x="395287" y="1214441"/>
            <a:ext cx="10972800" cy="4898124"/>
          </a:xfrm>
        </p:spPr>
        <p:txBody>
          <a:bodyPr/>
          <a:lstStyle/>
          <a:p>
            <a:pPr indent="-457200">
              <a:spcAft>
                <a:spcPts val="0"/>
              </a:spcAft>
              <a:buClr>
                <a:srgbClr val="FF0000"/>
              </a:buClr>
              <a:buFont typeface="Wingdings" panose="05000000000000000000" pitchFamily="2" charset="2"/>
              <a:buChar char="§"/>
            </a:pPr>
            <a:r>
              <a:rPr lang="en-US" altLang="en-US" sz="2600" dirty="0" smtClean="0">
                <a:solidFill>
                  <a:srgbClr val="000000"/>
                </a:solidFill>
                <a:latin typeface="Helvetica Rounded" pitchFamily="50" charset="0"/>
              </a:rPr>
              <a:t>Nested Queries (in FROM clause)</a:t>
            </a:r>
          </a:p>
          <a:p>
            <a:pPr indent="-457200">
              <a:spcAft>
                <a:spcPts val="0"/>
              </a:spcAft>
              <a:buClr>
                <a:srgbClr val="FF0000"/>
              </a:buClr>
              <a:buFont typeface="Wingdings" panose="05000000000000000000" pitchFamily="2" charset="2"/>
              <a:buChar char="§"/>
            </a:pPr>
            <a:r>
              <a:rPr lang="en-US" altLang="en-US" sz="2600" dirty="0" smtClean="0">
                <a:solidFill>
                  <a:srgbClr val="000000"/>
                </a:solidFill>
                <a:latin typeface="Helvetica Rounded" pitchFamily="50" charset="0"/>
              </a:rPr>
              <a:t>Correlated Queries</a:t>
            </a:r>
          </a:p>
          <a:p>
            <a:pPr indent="-457200">
              <a:spcAft>
                <a:spcPts val="0"/>
              </a:spcAft>
              <a:buClr>
                <a:srgbClr val="FF0000"/>
              </a:buClr>
              <a:buFont typeface="Wingdings" panose="05000000000000000000" pitchFamily="2" charset="2"/>
              <a:buChar char="§"/>
            </a:pPr>
            <a:r>
              <a:rPr lang="en-US" altLang="en-US" sz="2600" dirty="0" smtClean="0">
                <a:solidFill>
                  <a:srgbClr val="000000"/>
                </a:solidFill>
                <a:latin typeface="Helvetica Rounded" pitchFamily="50" charset="0"/>
              </a:rPr>
              <a:t>Outer Joins (Left, Right, and Full)</a:t>
            </a:r>
          </a:p>
          <a:p>
            <a:pPr indent="-457200" fontAlgn="auto">
              <a:spcAft>
                <a:spcPts val="0"/>
              </a:spcAft>
              <a:buClr>
                <a:srgbClr val="FF0000"/>
              </a:buClr>
              <a:buFont typeface="Wingdings" panose="05000000000000000000" pitchFamily="2" charset="2"/>
              <a:buChar char="§"/>
              <a:defRPr/>
            </a:pPr>
            <a:r>
              <a:rPr lang="en-US" sz="2600" dirty="0">
                <a:latin typeface="Helvetica Rounded" pitchFamily="50" charset="0"/>
              </a:rPr>
              <a:t>Constraints as Assertions</a:t>
            </a:r>
          </a:p>
          <a:p>
            <a:pPr indent="-457200" fontAlgn="auto">
              <a:spcAft>
                <a:spcPts val="0"/>
              </a:spcAft>
              <a:buClr>
                <a:srgbClr val="FF0000"/>
              </a:buClr>
              <a:buFont typeface="Wingdings" panose="05000000000000000000" pitchFamily="2" charset="2"/>
              <a:buChar char="§"/>
              <a:defRPr/>
            </a:pPr>
            <a:r>
              <a:rPr lang="en-US" sz="2600" dirty="0">
                <a:latin typeface="Helvetica Rounded" pitchFamily="50" charset="0"/>
              </a:rPr>
              <a:t>PL/SQL </a:t>
            </a:r>
            <a:r>
              <a:rPr lang="en-US" sz="2600" dirty="0" smtClean="0">
                <a:latin typeface="Helvetica Rounded" pitchFamily="50" charset="0"/>
              </a:rPr>
              <a:t>Procedures</a:t>
            </a:r>
            <a:endParaRPr lang="en-US" sz="2600" dirty="0">
              <a:latin typeface="Helvetica Rounded" pitchFamily="50" charset="0"/>
            </a:endParaRPr>
          </a:p>
          <a:p>
            <a:pPr indent="-457200" fontAlgn="auto">
              <a:spcAft>
                <a:spcPts val="0"/>
              </a:spcAft>
              <a:buClr>
                <a:srgbClr val="FF0000"/>
              </a:buClr>
              <a:buFont typeface="Wingdings" panose="05000000000000000000" pitchFamily="2" charset="2"/>
              <a:buChar char="§"/>
              <a:defRPr/>
            </a:pPr>
            <a:r>
              <a:rPr lang="en-US" sz="2600" dirty="0">
                <a:latin typeface="Helvetica Rounded" pitchFamily="50" charset="0"/>
              </a:rPr>
              <a:t>Triggers</a:t>
            </a:r>
          </a:p>
          <a:p>
            <a:pPr indent="-457200" fontAlgn="auto">
              <a:spcAft>
                <a:spcPts val="0"/>
              </a:spcAft>
              <a:buClr>
                <a:srgbClr val="FF0000"/>
              </a:buClr>
              <a:buFont typeface="Wingdings" panose="05000000000000000000" pitchFamily="2" charset="2"/>
              <a:buChar char="§"/>
              <a:defRPr/>
            </a:pPr>
            <a:r>
              <a:rPr lang="en-US" sz="2600" dirty="0">
                <a:latin typeface="Helvetica Rounded" pitchFamily="50" charset="0"/>
              </a:rPr>
              <a:t>Stored Procedures</a:t>
            </a:r>
          </a:p>
          <a:p>
            <a:pPr indent="-457200" fontAlgn="auto">
              <a:spcAft>
                <a:spcPts val="0"/>
              </a:spcAft>
              <a:buClr>
                <a:srgbClr val="FF0000"/>
              </a:buClr>
              <a:buFont typeface="Wingdings" panose="05000000000000000000" pitchFamily="2" charset="2"/>
              <a:buChar char="§"/>
              <a:defRPr/>
            </a:pPr>
            <a:r>
              <a:rPr lang="en-US" sz="2600" dirty="0">
                <a:latin typeface="Helvetica Rounded" pitchFamily="50" charset="0"/>
              </a:rPr>
              <a:t>Views in </a:t>
            </a:r>
            <a:r>
              <a:rPr lang="en-US" sz="2600" dirty="0" smtClean="0">
                <a:latin typeface="Helvetica Rounded" pitchFamily="50" charset="0"/>
              </a:rPr>
              <a:t>SQL</a:t>
            </a:r>
          </a:p>
          <a:p>
            <a:pPr indent="-457200" fontAlgn="auto">
              <a:spcAft>
                <a:spcPts val="0"/>
              </a:spcAft>
              <a:buClr>
                <a:srgbClr val="FF0000"/>
              </a:buClr>
              <a:buFont typeface="Wingdings" panose="05000000000000000000" pitchFamily="2" charset="2"/>
              <a:buChar char="§"/>
              <a:defRPr/>
            </a:pPr>
            <a:r>
              <a:rPr lang="en-US" sz="2600" dirty="0" smtClean="0">
                <a:latin typeface="Helvetica Rounded" pitchFamily="50" charset="0"/>
              </a:rPr>
              <a:t>Embedded &amp; Dynamic SQL</a:t>
            </a:r>
            <a:endParaRPr lang="en-US" sz="2600" dirty="0">
              <a:latin typeface="Helvetica Rounded" pitchFamily="50" charset="0"/>
            </a:endParaRPr>
          </a:p>
          <a:p>
            <a:pPr marL="285750" indent="-285750">
              <a:spcAft>
                <a:spcPts val="0"/>
              </a:spcAft>
              <a:buFont typeface="Arial" panose="020B0604020202020204" pitchFamily="34" charset="0"/>
              <a:buChar char="•"/>
            </a:pPr>
            <a:endParaRPr lang="en-US" altLang="en-US" sz="2600" dirty="0" smtClean="0">
              <a:solidFill>
                <a:srgbClr val="000000"/>
              </a:solidFill>
              <a:latin typeface="Helvetica Rounded" pitchFamily="50" charset="0"/>
            </a:endParaRPr>
          </a:p>
          <a:p>
            <a:pPr marL="285750" indent="-285750">
              <a:spcAft>
                <a:spcPts val="0"/>
              </a:spcAft>
              <a:buFont typeface="Arial" panose="020B0604020202020204" pitchFamily="34" charset="0"/>
              <a:buChar char="•"/>
            </a:pPr>
            <a:endParaRPr lang="en-US" altLang="en-US" sz="2600" dirty="0" smtClean="0">
              <a:solidFill>
                <a:srgbClr val="000000"/>
              </a:solidFill>
              <a:latin typeface="Helvetica Rounded" pitchFamily="50" charset="0"/>
            </a:endParaRPr>
          </a:p>
          <a:p>
            <a:pPr marL="285750" indent="-285750">
              <a:spcAft>
                <a:spcPts val="0"/>
              </a:spcAft>
              <a:buFont typeface="Arial" panose="020B0604020202020204" pitchFamily="34" charset="0"/>
              <a:buChar char="•"/>
            </a:pPr>
            <a:endParaRPr lang="en-IN" altLang="en-US" sz="2600" dirty="0">
              <a:solidFill>
                <a:srgbClr val="000000"/>
              </a:solidFill>
              <a:latin typeface="Helvetica Rounded" pitchFamily="50" charset="0"/>
            </a:endParaRPr>
          </a:p>
          <a:p>
            <a:pPr marL="285750" indent="-285750">
              <a:spcAft>
                <a:spcPts val="0"/>
              </a:spcAft>
              <a:buFont typeface="Arial" panose="020B0604020202020204" pitchFamily="34" charset="0"/>
              <a:buChar char="•"/>
            </a:pPr>
            <a:endParaRPr lang="en-IN" altLang="en-US" sz="2600" dirty="0">
              <a:solidFill>
                <a:srgbClr val="000000"/>
              </a:solidFill>
              <a:latin typeface="Helvetica Rounded" pitchFamily="50" charset="0"/>
            </a:endParaRPr>
          </a:p>
          <a:p>
            <a:pPr marL="285750" indent="-285750">
              <a:spcAft>
                <a:spcPts val="0"/>
              </a:spcAft>
              <a:buFont typeface="Arial" panose="020B0604020202020204" pitchFamily="34" charset="0"/>
              <a:buChar char="•"/>
            </a:pPr>
            <a:endParaRPr lang="en-US" altLang="en-US" sz="2600" dirty="0">
              <a:latin typeface="Helvetica Rounded" pitchFamily="50" charset="0"/>
            </a:endParaRPr>
          </a:p>
          <a:p>
            <a:pPr indent="0">
              <a:spcAft>
                <a:spcPts val="0"/>
              </a:spcAft>
            </a:pPr>
            <a:endParaRPr lang="en-IN" sz="2600" dirty="0">
              <a:solidFill>
                <a:srgbClr val="000000"/>
              </a:solidFill>
              <a:effectLst/>
              <a:latin typeface="Helvetica Rounded" pitchFamily="50" charset="0"/>
              <a:ea typeface="Calibri" panose="020F0502020204030204" pitchFamily="34" charset="0"/>
            </a:endParaRPr>
          </a:p>
          <a:p>
            <a:pPr marL="285750" indent="-285750">
              <a:spcAft>
                <a:spcPts val="0"/>
              </a:spcAft>
              <a:buFont typeface="Arial" panose="020B0604020202020204" pitchFamily="34" charset="0"/>
              <a:buChar char="•"/>
            </a:pPr>
            <a:endParaRPr lang="en-IN" sz="2600" dirty="0">
              <a:solidFill>
                <a:srgbClr val="000000"/>
              </a:solidFill>
              <a:effectLst/>
              <a:latin typeface="Helvetica Rounded" pitchFamily="50" charset="0"/>
              <a:ea typeface="Calibri" panose="020F0502020204030204" pitchFamily="34" charset="0"/>
            </a:endParaRPr>
          </a:p>
        </p:txBody>
      </p:sp>
    </p:spTree>
    <p:extLst>
      <p:ext uri="{BB962C8B-B14F-4D97-AF65-F5344CB8AC3E}">
        <p14:creationId xmlns:p14="http://schemas.microsoft.com/office/powerpoint/2010/main" val="2686409816"/>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883" y="274638"/>
            <a:ext cx="7499350" cy="792162"/>
          </a:xfrm>
        </p:spPr>
        <p:txBody>
          <a:bodyPr/>
          <a:lstStyle/>
          <a:p>
            <a:r>
              <a:rPr lang="en-US" dirty="0"/>
              <a:t>Specification of Views in SQL</a:t>
            </a:r>
          </a:p>
        </p:txBody>
      </p:sp>
      <p:sp>
        <p:nvSpPr>
          <p:cNvPr id="3" name="Content Placeholder 2"/>
          <p:cNvSpPr>
            <a:spLocks noGrp="1"/>
          </p:cNvSpPr>
          <p:nvPr>
            <p:ph idx="1"/>
          </p:nvPr>
        </p:nvSpPr>
        <p:spPr>
          <a:xfrm>
            <a:off x="1351722" y="1066800"/>
            <a:ext cx="9316278" cy="4797287"/>
          </a:xfrm>
        </p:spPr>
        <p:txBody>
          <a:bodyPr/>
          <a:lstStyle/>
          <a:p>
            <a:pPr marL="342900" indent="-342900">
              <a:buFont typeface="Arial" panose="020B0604020202020204" pitchFamily="34" charset="0"/>
              <a:buChar char="•"/>
            </a:pPr>
            <a:r>
              <a:rPr lang="en-US" dirty="0">
                <a:solidFill>
                  <a:schemeClr val="tx1"/>
                </a:solidFill>
              </a:rPr>
              <a:t>In SQL, the command to specify a view is </a:t>
            </a:r>
            <a:r>
              <a:rPr lang="en-US" b="1" dirty="0">
                <a:solidFill>
                  <a:schemeClr val="tx1"/>
                </a:solidFill>
              </a:rPr>
              <a:t>CREATE VIEW</a:t>
            </a:r>
            <a:r>
              <a:rPr lang="en-US" dirty="0">
                <a:solidFill>
                  <a:schemeClr val="tx1"/>
                </a:solidFill>
              </a:rPr>
              <a:t>. </a:t>
            </a:r>
            <a:endParaRPr lang="en-US" dirty="0" smtClean="0">
              <a:solidFill>
                <a:schemeClr val="tx1"/>
              </a:solidFill>
            </a:endParaRPr>
          </a:p>
          <a:p>
            <a:pPr marL="342900" indent="-342900">
              <a:buFont typeface="Arial" panose="020B0604020202020204" pitchFamily="34" charset="0"/>
              <a:buChar char="•"/>
            </a:pPr>
            <a:r>
              <a:rPr lang="en-US" dirty="0" smtClean="0">
                <a:solidFill>
                  <a:schemeClr val="tx1"/>
                </a:solidFill>
              </a:rPr>
              <a:t>The </a:t>
            </a:r>
            <a:r>
              <a:rPr lang="en-US" dirty="0">
                <a:solidFill>
                  <a:schemeClr val="tx1"/>
                </a:solidFill>
              </a:rPr>
              <a:t>view is given a (virtual</a:t>
            </a:r>
            <a:r>
              <a:rPr lang="en-US" dirty="0" smtClean="0">
                <a:solidFill>
                  <a:schemeClr val="tx1"/>
                </a:solidFill>
              </a:rPr>
              <a:t>) table </a:t>
            </a:r>
            <a:r>
              <a:rPr lang="en-US" dirty="0">
                <a:solidFill>
                  <a:schemeClr val="tx1"/>
                </a:solidFill>
              </a:rPr>
              <a:t>name (or view name), a list of attribute names, and a query to specify </a:t>
            </a:r>
            <a:r>
              <a:rPr lang="en-US" dirty="0" smtClean="0">
                <a:solidFill>
                  <a:schemeClr val="tx1"/>
                </a:solidFill>
              </a:rPr>
              <a:t>the contents </a:t>
            </a:r>
            <a:r>
              <a:rPr lang="en-US" dirty="0">
                <a:solidFill>
                  <a:schemeClr val="tx1"/>
                </a:solidFill>
              </a:rPr>
              <a:t>of the </a:t>
            </a:r>
            <a:r>
              <a:rPr lang="en-US" dirty="0" smtClean="0">
                <a:solidFill>
                  <a:schemeClr val="tx1"/>
                </a:solidFill>
              </a:rPr>
              <a:t>view</a:t>
            </a:r>
          </a:p>
          <a:p>
            <a:endParaRPr lang="en-US" sz="1200" dirty="0"/>
          </a:p>
          <a:p>
            <a:pPr marL="82550" indent="0"/>
            <a:r>
              <a:rPr lang="en-US" sz="1800" b="1" dirty="0"/>
              <a:t>V1: 	CREATE VIEW </a:t>
            </a:r>
            <a:r>
              <a:rPr lang="en-US" sz="1800" dirty="0"/>
              <a:t>WORKS_ON1 </a:t>
            </a:r>
            <a:r>
              <a:rPr lang="en-US" sz="1800" b="1" dirty="0"/>
              <a:t>AS </a:t>
            </a:r>
          </a:p>
          <a:p>
            <a:pPr marL="457200" indent="0"/>
            <a:r>
              <a:rPr lang="en-US" sz="1800" b="1" dirty="0"/>
              <a:t>	SELECT </a:t>
            </a:r>
            <a:r>
              <a:rPr lang="en-US" sz="1800" dirty="0" err="1">
                <a:solidFill>
                  <a:srgbClr val="009E47"/>
                </a:solidFill>
              </a:rPr>
              <a:t>Fname</a:t>
            </a:r>
            <a:r>
              <a:rPr lang="en-US" sz="1800" dirty="0">
                <a:solidFill>
                  <a:srgbClr val="009E47"/>
                </a:solidFill>
              </a:rPr>
              <a:t>, </a:t>
            </a:r>
            <a:r>
              <a:rPr lang="en-US" sz="1800" dirty="0" err="1">
                <a:solidFill>
                  <a:srgbClr val="009E47"/>
                </a:solidFill>
              </a:rPr>
              <a:t>Lname</a:t>
            </a:r>
            <a:r>
              <a:rPr lang="en-US" sz="1800" dirty="0"/>
              <a:t>, </a:t>
            </a:r>
            <a:r>
              <a:rPr lang="en-US" sz="1800" dirty="0" err="1">
                <a:solidFill>
                  <a:srgbClr val="FF0000"/>
                </a:solidFill>
              </a:rPr>
              <a:t>Pname</a:t>
            </a:r>
            <a:r>
              <a:rPr lang="en-US" sz="1800" dirty="0"/>
              <a:t>, </a:t>
            </a:r>
            <a:r>
              <a:rPr lang="en-US" sz="1800" dirty="0">
                <a:solidFill>
                  <a:srgbClr val="7030A0"/>
                </a:solidFill>
              </a:rPr>
              <a:t>Hours</a:t>
            </a:r>
          </a:p>
          <a:p>
            <a:pPr marL="457200" indent="0"/>
            <a:r>
              <a:rPr lang="en-US" sz="1800" b="1" dirty="0"/>
              <a:t>	FROM </a:t>
            </a:r>
            <a:r>
              <a:rPr lang="en-US" sz="1800" dirty="0">
                <a:solidFill>
                  <a:srgbClr val="009E47"/>
                </a:solidFill>
              </a:rPr>
              <a:t>EMPLOYEE</a:t>
            </a:r>
            <a:r>
              <a:rPr lang="en-US" sz="1800" dirty="0"/>
              <a:t>, </a:t>
            </a:r>
            <a:r>
              <a:rPr lang="en-US" sz="1800" dirty="0">
                <a:solidFill>
                  <a:srgbClr val="FF0000"/>
                </a:solidFill>
              </a:rPr>
              <a:t>PROJECT</a:t>
            </a:r>
            <a:r>
              <a:rPr lang="en-US" sz="1800" dirty="0"/>
              <a:t>, </a:t>
            </a:r>
            <a:r>
              <a:rPr lang="en-US" sz="1800" dirty="0">
                <a:solidFill>
                  <a:srgbClr val="7030A0"/>
                </a:solidFill>
              </a:rPr>
              <a:t>WORKS_ON</a:t>
            </a:r>
          </a:p>
          <a:p>
            <a:pPr marL="457200" indent="0"/>
            <a:r>
              <a:rPr lang="en-US" sz="1800" b="1" dirty="0"/>
              <a:t>	WHERE </a:t>
            </a:r>
            <a:r>
              <a:rPr lang="en-US" sz="1800" dirty="0" err="1"/>
              <a:t>Ssn</a:t>
            </a:r>
            <a:r>
              <a:rPr lang="en-US" sz="1800" dirty="0"/>
              <a:t>=</a:t>
            </a:r>
            <a:r>
              <a:rPr lang="en-US" sz="1800" dirty="0" err="1"/>
              <a:t>Essn</a:t>
            </a:r>
            <a:r>
              <a:rPr lang="en-US" sz="1800" dirty="0"/>
              <a:t> </a:t>
            </a:r>
            <a:r>
              <a:rPr lang="en-US" sz="1800" b="1" dirty="0"/>
              <a:t>AND </a:t>
            </a:r>
            <a:r>
              <a:rPr lang="en-US" sz="1800" dirty="0" err="1"/>
              <a:t>Pno</a:t>
            </a:r>
            <a:r>
              <a:rPr lang="en-US" sz="1800" dirty="0"/>
              <a:t>=</a:t>
            </a:r>
            <a:r>
              <a:rPr lang="en-US" sz="1800" dirty="0" err="1"/>
              <a:t>Pnumber</a:t>
            </a:r>
            <a:r>
              <a:rPr lang="en-US" sz="1800" dirty="0"/>
              <a:t>;</a:t>
            </a:r>
          </a:p>
          <a:p>
            <a:pPr marL="82550" indent="0"/>
            <a:endParaRPr lang="en-US" sz="1800" dirty="0"/>
          </a:p>
          <a:p>
            <a:pPr marL="82550" indent="0"/>
            <a:r>
              <a:rPr lang="en-US" sz="1800" b="1" dirty="0"/>
              <a:t>CREATE VIEW </a:t>
            </a:r>
            <a:r>
              <a:rPr lang="en-US" sz="1600" dirty="0"/>
              <a:t>DEPT_INFO(</a:t>
            </a:r>
            <a:r>
              <a:rPr lang="en-US" sz="1600" dirty="0" err="1"/>
              <a:t>Dept_name</a:t>
            </a:r>
            <a:r>
              <a:rPr lang="en-US" sz="1600" dirty="0"/>
              <a:t>, </a:t>
            </a:r>
            <a:r>
              <a:rPr lang="en-US" sz="1600" dirty="0" err="1"/>
              <a:t>No_of_emps</a:t>
            </a:r>
            <a:r>
              <a:rPr lang="en-US" sz="1600" dirty="0"/>
              <a:t>, </a:t>
            </a:r>
            <a:r>
              <a:rPr lang="en-US" sz="1600" dirty="0" err="1"/>
              <a:t>Total_sal</a:t>
            </a:r>
            <a:r>
              <a:rPr lang="en-US" sz="1600" dirty="0"/>
              <a:t>) </a:t>
            </a:r>
            <a:r>
              <a:rPr lang="en-US" sz="1800" b="1" dirty="0"/>
              <a:t>AS </a:t>
            </a:r>
          </a:p>
          <a:p>
            <a:pPr marL="457200" indent="0"/>
            <a:r>
              <a:rPr lang="en-US" sz="1800" b="1" dirty="0"/>
              <a:t>SELECT </a:t>
            </a:r>
            <a:r>
              <a:rPr lang="en-US" sz="1800" dirty="0" err="1"/>
              <a:t>Dname</a:t>
            </a:r>
            <a:r>
              <a:rPr lang="en-US" sz="1800" dirty="0"/>
              <a:t>, </a:t>
            </a:r>
            <a:r>
              <a:rPr lang="en-US" sz="1800" b="1" dirty="0"/>
              <a:t>COUNT </a:t>
            </a:r>
            <a:r>
              <a:rPr lang="en-US" sz="1800" dirty="0"/>
              <a:t>(*), </a:t>
            </a:r>
            <a:r>
              <a:rPr lang="en-US" sz="1800" b="1" dirty="0"/>
              <a:t>SUM </a:t>
            </a:r>
            <a:r>
              <a:rPr lang="en-US" sz="1800" dirty="0"/>
              <a:t>(Salary)</a:t>
            </a:r>
          </a:p>
          <a:p>
            <a:pPr marL="457200" indent="0"/>
            <a:r>
              <a:rPr lang="en-US" sz="1800" b="1" dirty="0"/>
              <a:t>FROM </a:t>
            </a:r>
            <a:r>
              <a:rPr lang="en-US" sz="1800" dirty="0"/>
              <a:t>DEPARTMENT, EMPLOYEE</a:t>
            </a:r>
          </a:p>
          <a:p>
            <a:pPr marL="457200" indent="0"/>
            <a:r>
              <a:rPr lang="en-US" sz="1800" b="1" dirty="0"/>
              <a:t>WHERE </a:t>
            </a:r>
            <a:r>
              <a:rPr lang="en-US" sz="1800" dirty="0" err="1"/>
              <a:t>Dnumber</a:t>
            </a:r>
            <a:r>
              <a:rPr lang="en-US" sz="1800" dirty="0"/>
              <a:t>=</a:t>
            </a:r>
            <a:r>
              <a:rPr lang="en-US" sz="1800" dirty="0" err="1"/>
              <a:t>Dno</a:t>
            </a:r>
            <a:endParaRPr lang="en-US" sz="1800" dirty="0"/>
          </a:p>
          <a:p>
            <a:pPr marL="457200" indent="0"/>
            <a:r>
              <a:rPr lang="en-US" sz="1800" b="1" dirty="0"/>
              <a:t>GROUP BY </a:t>
            </a:r>
            <a:r>
              <a:rPr lang="en-US" sz="1800" dirty="0" err="1"/>
              <a:t>Dname</a:t>
            </a:r>
            <a:r>
              <a:rPr lang="en-US" sz="1800" dirty="0"/>
              <a:t>;</a:t>
            </a:r>
          </a:p>
        </p:txBody>
      </p:sp>
    </p:spTree>
    <p:extLst>
      <p:ext uri="{BB962C8B-B14F-4D97-AF65-F5344CB8AC3E}">
        <p14:creationId xmlns:p14="http://schemas.microsoft.com/office/powerpoint/2010/main" val="5440610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1000"/>
                                        <p:tgtEl>
                                          <p:spTgt spid="3">
                                            <p:txEl>
                                              <p:pRg st="8" end="8"/>
                                            </p:txEl>
                                          </p:spTgt>
                                        </p:tgtEl>
                                      </p:cBhvr>
                                    </p:animEffect>
                                    <p:anim calcmode="lin" valueType="num">
                                      <p:cBhvr>
                                        <p:cTn id="3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1000"/>
                                        <p:tgtEl>
                                          <p:spTgt spid="3">
                                            <p:txEl>
                                              <p:pRg st="9" end="9"/>
                                            </p:txEl>
                                          </p:spTgt>
                                        </p:tgtEl>
                                      </p:cBhvr>
                                    </p:animEffect>
                                    <p:anim calcmode="lin" valueType="num">
                                      <p:cBhvr>
                                        <p:cTn id="3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1000"/>
                                        <p:tgtEl>
                                          <p:spTgt spid="3">
                                            <p:txEl>
                                              <p:pRg st="10" end="10"/>
                                            </p:txEl>
                                          </p:spTgt>
                                        </p:tgtEl>
                                      </p:cBhvr>
                                    </p:animEffect>
                                    <p:anim calcmode="lin" valueType="num">
                                      <p:cBhvr>
                                        <p:cTn id="4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1000"/>
                                        <p:tgtEl>
                                          <p:spTgt spid="3">
                                            <p:txEl>
                                              <p:pRg st="11" end="11"/>
                                            </p:txEl>
                                          </p:spTgt>
                                        </p:tgtEl>
                                      </p:cBhvr>
                                    </p:animEffect>
                                    <p:anim calcmode="lin" valueType="num">
                                      <p:cBhvr>
                                        <p:cTn id="4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DML</a:t>
            </a:r>
            <a:r>
              <a:rPr lang="en-US" dirty="0" smtClean="0"/>
              <a:t> Operations on Views</a:t>
            </a:r>
            <a:endParaRPr lang="en-US" dirty="0"/>
          </a:p>
        </p:txBody>
      </p:sp>
      <p:sp>
        <p:nvSpPr>
          <p:cNvPr id="3" name="Content Placeholder 2"/>
          <p:cNvSpPr>
            <a:spLocks noGrp="1"/>
          </p:cNvSpPr>
          <p:nvPr>
            <p:ph idx="1"/>
          </p:nvPr>
        </p:nvSpPr>
        <p:spPr>
          <a:xfrm>
            <a:off x="609600" y="1262271"/>
            <a:ext cx="10015330" cy="4863896"/>
          </a:xfrm>
        </p:spPr>
        <p:txBody>
          <a:bodyPr/>
          <a:lstStyle/>
          <a:p>
            <a:pPr marL="342900" indent="-342900" algn="just">
              <a:buFont typeface="Arial" panose="020B0604020202020204" pitchFamily="34" charset="0"/>
              <a:buChar char="•"/>
            </a:pPr>
            <a:r>
              <a:rPr lang="en-US" sz="2600" b="1" dirty="0"/>
              <a:t>A user can always issue a retrieval query against any view</a:t>
            </a:r>
            <a:r>
              <a:rPr lang="en-US" sz="2600" dirty="0"/>
              <a:t>. </a:t>
            </a:r>
          </a:p>
          <a:p>
            <a:pPr marL="342900" indent="-342900" algn="just">
              <a:buFont typeface="Arial" panose="020B0604020202020204" pitchFamily="34" charset="0"/>
              <a:buChar char="•"/>
            </a:pPr>
            <a:r>
              <a:rPr lang="en-US" sz="2600" dirty="0"/>
              <a:t>However, issuing an INSERT, DELETE, or UPDATE command on a view table is in many cases not possible.</a:t>
            </a:r>
          </a:p>
          <a:p>
            <a:pPr marL="342900" indent="-342900" algn="just">
              <a:buFont typeface="Arial" panose="020B0604020202020204" pitchFamily="34" charset="0"/>
              <a:buChar char="•"/>
            </a:pPr>
            <a:r>
              <a:rPr lang="en-US" sz="2600" i="1" dirty="0"/>
              <a:t>A view with a single defining table is updatable if the view attributes contain the primary key of the base relation, as well as all attributes with the NOT NULL constraint that do not have default values specified. </a:t>
            </a:r>
          </a:p>
          <a:p>
            <a:pPr marL="342900" indent="-342900" algn="just">
              <a:buFont typeface="Arial" panose="020B0604020202020204" pitchFamily="34" charset="0"/>
              <a:buChar char="•"/>
            </a:pPr>
            <a:r>
              <a:rPr lang="en-US" sz="2600" i="1" dirty="0"/>
              <a:t>Views defined on multiple tables using joins are generally not updatable.</a:t>
            </a:r>
          </a:p>
          <a:p>
            <a:pPr marL="342900" indent="-342900" algn="just">
              <a:buFont typeface="Arial" panose="020B0604020202020204" pitchFamily="34" charset="0"/>
              <a:buChar char="•"/>
            </a:pPr>
            <a:r>
              <a:rPr lang="en-US" sz="2600" i="1" dirty="0"/>
              <a:t>Views defined using grouping and aggregate functions are not updatable.</a:t>
            </a:r>
          </a:p>
        </p:txBody>
      </p:sp>
    </p:spTree>
    <p:extLst>
      <p:ext uri="{BB962C8B-B14F-4D97-AF65-F5344CB8AC3E}">
        <p14:creationId xmlns:p14="http://schemas.microsoft.com/office/powerpoint/2010/main" val="1763558561"/>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a:xfrm>
            <a:off x="844826" y="1600203"/>
            <a:ext cx="9968948" cy="4525963"/>
          </a:xfrm>
        </p:spPr>
        <p:txBody>
          <a:bodyPr/>
          <a:lstStyle/>
          <a:p>
            <a:pPr marL="82550" indent="0"/>
            <a:r>
              <a:rPr lang="en-US" dirty="0"/>
              <a:t>UV1: 	UPDATE WORKS_ON1</a:t>
            </a:r>
          </a:p>
          <a:p>
            <a:pPr marL="82550" indent="0"/>
            <a:r>
              <a:rPr lang="en-US" dirty="0"/>
              <a:t>	SET </a:t>
            </a:r>
            <a:r>
              <a:rPr lang="en-US" dirty="0" err="1"/>
              <a:t>Pname</a:t>
            </a:r>
            <a:r>
              <a:rPr lang="en-US" dirty="0"/>
              <a:t> = ‘</a:t>
            </a:r>
            <a:r>
              <a:rPr lang="en-US" dirty="0" err="1"/>
              <a:t>ProductY</a:t>
            </a:r>
            <a:r>
              <a:rPr lang="en-US" dirty="0"/>
              <a:t>’</a:t>
            </a:r>
          </a:p>
          <a:p>
            <a:pPr marL="82550" indent="0"/>
            <a:r>
              <a:rPr lang="en-US" dirty="0"/>
              <a:t>	WHERE </a:t>
            </a:r>
            <a:r>
              <a:rPr lang="en-US" dirty="0" err="1"/>
              <a:t>Lname</a:t>
            </a:r>
            <a:r>
              <a:rPr lang="en-US" dirty="0"/>
              <a:t> = ‘Smith’ AND </a:t>
            </a:r>
            <a:r>
              <a:rPr lang="en-US" dirty="0" err="1"/>
              <a:t>Fname</a:t>
            </a:r>
            <a:r>
              <a:rPr lang="en-US" dirty="0"/>
              <a:t> = ‘John</a:t>
            </a:r>
            <a:r>
              <a:rPr lang="en-US" dirty="0" smtClean="0"/>
              <a:t>’ AND </a:t>
            </a:r>
            <a:r>
              <a:rPr lang="en-US" dirty="0" err="1"/>
              <a:t>Pname</a:t>
            </a:r>
            <a:r>
              <a:rPr lang="en-US" dirty="0"/>
              <a:t> = ‘</a:t>
            </a:r>
            <a:r>
              <a:rPr lang="en-US" dirty="0" err="1"/>
              <a:t>ProductX</a:t>
            </a:r>
            <a:r>
              <a:rPr lang="en-US" dirty="0"/>
              <a:t>’;</a:t>
            </a:r>
          </a:p>
          <a:p>
            <a:pPr marL="82550" indent="0"/>
            <a:endParaRPr lang="en-US" dirty="0"/>
          </a:p>
          <a:p>
            <a:r>
              <a:rPr lang="en-US" dirty="0"/>
              <a:t>This query can be mapped into several updates on the base relations to give the desired update effect on the view.</a:t>
            </a:r>
            <a:endParaRPr lang="en-US" sz="2000" dirty="0"/>
          </a:p>
        </p:txBody>
      </p:sp>
    </p:spTree>
    <p:extLst>
      <p:ext uri="{BB962C8B-B14F-4D97-AF65-F5344CB8AC3E}">
        <p14:creationId xmlns:p14="http://schemas.microsoft.com/office/powerpoint/2010/main" val="1799422858"/>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818321" y="1202639"/>
            <a:ext cx="10972800" cy="4525963"/>
          </a:xfrm>
        </p:spPr>
        <p:txBody>
          <a:bodyPr/>
          <a:lstStyle/>
          <a:p>
            <a:pPr marL="82550" indent="0"/>
            <a:r>
              <a:rPr lang="en-US" dirty="0"/>
              <a:t>CREATE OR REPLACE VIEW </a:t>
            </a:r>
            <a:r>
              <a:rPr lang="en-US" b="1" dirty="0" err="1">
                <a:solidFill>
                  <a:srgbClr val="FF0000"/>
                </a:solidFill>
              </a:rPr>
              <a:t>EMPDEPT</a:t>
            </a:r>
            <a:r>
              <a:rPr lang="en-US" dirty="0"/>
              <a:t> AS</a:t>
            </a:r>
          </a:p>
          <a:p>
            <a:pPr marL="82550" indent="0"/>
            <a:r>
              <a:rPr lang="en-US" dirty="0"/>
              <a:t>SELECT </a:t>
            </a:r>
            <a:r>
              <a:rPr lang="en-US" dirty="0" smtClean="0"/>
              <a:t>	SSN</a:t>
            </a:r>
            <a:r>
              <a:rPr lang="en-US" dirty="0"/>
              <a:t>, </a:t>
            </a:r>
            <a:r>
              <a:rPr lang="en-US" dirty="0" err="1"/>
              <a:t>FNAME</a:t>
            </a:r>
            <a:r>
              <a:rPr lang="en-US" dirty="0"/>
              <a:t>, </a:t>
            </a:r>
            <a:r>
              <a:rPr lang="en-US" dirty="0" err="1"/>
              <a:t>DNAME</a:t>
            </a:r>
            <a:endParaRPr lang="en-US" dirty="0"/>
          </a:p>
          <a:p>
            <a:pPr marL="82550" indent="0"/>
            <a:r>
              <a:rPr lang="en-US" dirty="0"/>
              <a:t>FROM </a:t>
            </a:r>
            <a:r>
              <a:rPr lang="en-US" dirty="0" smtClean="0"/>
              <a:t>	EMPLOYEE</a:t>
            </a:r>
            <a:r>
              <a:rPr lang="en-US" dirty="0"/>
              <a:t>, DEPARTMENT</a:t>
            </a:r>
          </a:p>
          <a:p>
            <a:pPr marL="82550" indent="0"/>
            <a:r>
              <a:rPr lang="en-US" dirty="0"/>
              <a:t>WHERE </a:t>
            </a:r>
            <a:r>
              <a:rPr lang="en-US" dirty="0" smtClean="0"/>
              <a:t>	</a:t>
            </a:r>
            <a:r>
              <a:rPr lang="en-US" dirty="0" err="1" smtClean="0"/>
              <a:t>DNO</a:t>
            </a:r>
            <a:r>
              <a:rPr lang="en-US" dirty="0" smtClean="0"/>
              <a:t> </a:t>
            </a:r>
            <a:r>
              <a:rPr lang="en-US" dirty="0"/>
              <a:t>= </a:t>
            </a:r>
            <a:r>
              <a:rPr lang="en-US" dirty="0" err="1"/>
              <a:t>DNUMBER</a:t>
            </a:r>
            <a:r>
              <a:rPr lang="en-US" dirty="0"/>
              <a:t>;</a:t>
            </a:r>
          </a:p>
          <a:p>
            <a:pPr marL="82550" indent="0"/>
            <a:endParaRPr lang="en-US" dirty="0"/>
          </a:p>
          <a:p>
            <a:pPr marL="82550" indent="0"/>
            <a:r>
              <a:rPr lang="en-US" sz="2000" dirty="0"/>
              <a:t>UPDATE </a:t>
            </a:r>
            <a:r>
              <a:rPr lang="en-US" sz="2000" dirty="0" err="1"/>
              <a:t>EMPDEPT</a:t>
            </a:r>
            <a:endParaRPr lang="en-US" sz="2000" dirty="0"/>
          </a:p>
          <a:p>
            <a:pPr marL="82550" indent="0"/>
            <a:r>
              <a:rPr lang="en-US" sz="2000" dirty="0"/>
              <a:t>SET </a:t>
            </a:r>
            <a:r>
              <a:rPr lang="en-US" sz="2000" dirty="0" err="1"/>
              <a:t>DNAME</a:t>
            </a:r>
            <a:r>
              <a:rPr lang="en-US" sz="2000" dirty="0"/>
              <a:t>='Administration'</a:t>
            </a:r>
          </a:p>
          <a:p>
            <a:pPr marL="82550" indent="0"/>
            <a:r>
              <a:rPr lang="en-US" sz="2000" dirty="0"/>
              <a:t>WHERE SSN='123456789';</a:t>
            </a:r>
          </a:p>
          <a:p>
            <a:pPr marL="82550" indent="0"/>
            <a:endParaRPr lang="en-US" sz="2000" dirty="0"/>
          </a:p>
          <a:p>
            <a:pPr marL="82550" indent="0"/>
            <a:endParaRPr lang="en-US" sz="2000" dirty="0"/>
          </a:p>
        </p:txBody>
      </p:sp>
      <p:sp>
        <p:nvSpPr>
          <p:cNvPr id="6" name="Rectangle 5"/>
          <p:cNvSpPr/>
          <p:nvPr/>
        </p:nvSpPr>
        <p:spPr>
          <a:xfrm>
            <a:off x="980660" y="4724400"/>
            <a:ext cx="6019800" cy="923330"/>
          </a:xfrm>
          <a:prstGeom prst="rect">
            <a:avLst/>
          </a:prstGeom>
        </p:spPr>
        <p:txBody>
          <a:bodyPr wrap="square">
            <a:spAutoFit/>
          </a:bodyPr>
          <a:lstStyle/>
          <a:p>
            <a:r>
              <a:rPr lang="en-US" b="1" dirty="0">
                <a:solidFill>
                  <a:srgbClr val="FF0000"/>
                </a:solidFill>
              </a:rPr>
              <a:t>ERROR at line 2:</a:t>
            </a:r>
          </a:p>
          <a:p>
            <a:r>
              <a:rPr lang="en-US" b="1" dirty="0">
                <a:solidFill>
                  <a:srgbClr val="FF0000"/>
                </a:solidFill>
              </a:rPr>
              <a:t>ORA-01779: cannot modify a column which maps to a </a:t>
            </a:r>
            <a:r>
              <a:rPr lang="en-US" b="1" dirty="0" err="1">
                <a:solidFill>
                  <a:srgbClr val="FF0000"/>
                </a:solidFill>
              </a:rPr>
              <a:t>non key</a:t>
            </a:r>
            <a:r>
              <a:rPr lang="en-US" b="1" dirty="0">
                <a:solidFill>
                  <a:srgbClr val="FF0000"/>
                </a:solidFill>
              </a:rPr>
              <a:t>-preserved table</a:t>
            </a:r>
          </a:p>
        </p:txBody>
      </p:sp>
    </p:spTree>
    <p:extLst>
      <p:ext uri="{BB962C8B-B14F-4D97-AF65-F5344CB8AC3E}">
        <p14:creationId xmlns:p14="http://schemas.microsoft.com/office/powerpoint/2010/main" val="2960137555"/>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2221" y="1391478"/>
            <a:ext cx="7406640" cy="3373902"/>
          </a:xfrm>
        </p:spPr>
        <p:txBody>
          <a:bodyPr>
            <a:normAutofit/>
          </a:bodyPr>
          <a:lstStyle/>
          <a:p>
            <a:pPr algn="ctr"/>
            <a:r>
              <a:rPr lang="en-US" sz="6000" dirty="0">
                <a:solidFill>
                  <a:srgbClr val="7030A0"/>
                </a:solidFill>
                <a:latin typeface="Great Vibes" panose="02000507080000020002" pitchFamily="2" charset="0"/>
              </a:rPr>
              <a:t>Database </a:t>
            </a:r>
            <a:br>
              <a:rPr lang="en-US" sz="6000" dirty="0">
                <a:solidFill>
                  <a:srgbClr val="7030A0"/>
                </a:solidFill>
                <a:latin typeface="Great Vibes" panose="02000507080000020002" pitchFamily="2" charset="0"/>
              </a:rPr>
            </a:br>
            <a:r>
              <a:rPr lang="en-US" sz="6000" dirty="0">
                <a:solidFill>
                  <a:srgbClr val="7030A0"/>
                </a:solidFill>
                <a:latin typeface="Great Vibes" panose="02000507080000020002" pitchFamily="2" charset="0"/>
              </a:rPr>
              <a:t>Application   Development</a:t>
            </a:r>
          </a:p>
        </p:txBody>
      </p:sp>
    </p:spTree>
    <p:extLst>
      <p:ext uri="{BB962C8B-B14F-4D97-AF65-F5344CB8AC3E}">
        <p14:creationId xmlns:p14="http://schemas.microsoft.com/office/powerpoint/2010/main" val="41439414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a:t>
            </a:r>
            <a:r>
              <a:rPr lang="en-US" dirty="0" smtClean="0"/>
              <a:t>JDBC</a:t>
            </a:r>
            <a:endParaRPr lang="en-US" dirty="0"/>
          </a:p>
        </p:txBody>
      </p:sp>
      <p:sp>
        <p:nvSpPr>
          <p:cNvPr id="5" name="Content Placeholder 4"/>
          <p:cNvSpPr>
            <a:spLocks noGrp="1"/>
          </p:cNvSpPr>
          <p:nvPr>
            <p:ph sz="quarter" idx="1"/>
          </p:nvPr>
        </p:nvSpPr>
        <p:spPr>
          <a:xfrm>
            <a:off x="877957" y="1421299"/>
            <a:ext cx="9727095" cy="4525963"/>
          </a:xfrm>
        </p:spPr>
        <p:txBody>
          <a:bodyPr/>
          <a:lstStyle/>
          <a:p>
            <a:pPr marL="342900" indent="-342900">
              <a:spcAft>
                <a:spcPts val="1200"/>
              </a:spcAft>
              <a:buFont typeface="Arial" panose="020B0604020202020204" pitchFamily="34" charset="0"/>
              <a:buChar char="•"/>
            </a:pPr>
            <a:r>
              <a:rPr lang="en-US" sz="2800" dirty="0" smtClean="0"/>
              <a:t>Accessing popular DBMS by writing Java code.</a:t>
            </a:r>
          </a:p>
          <a:p>
            <a:pPr marL="342900" indent="-342900">
              <a:spcAft>
                <a:spcPts val="1200"/>
              </a:spcAft>
              <a:buFont typeface="Arial" panose="020B0604020202020204" pitchFamily="34" charset="0"/>
              <a:buChar char="•"/>
            </a:pPr>
            <a:r>
              <a:rPr lang="en-US" altLang="en-US" sz="2800" dirty="0"/>
              <a:t>Think of a database as just another device connected to your </a:t>
            </a:r>
            <a:r>
              <a:rPr lang="en-US" altLang="en-US" sz="2800" dirty="0" smtClean="0"/>
              <a:t>computer.</a:t>
            </a:r>
            <a:endParaRPr lang="en-US" altLang="en-US" sz="2800" dirty="0"/>
          </a:p>
          <a:p>
            <a:pPr marL="342900" indent="-342900">
              <a:spcAft>
                <a:spcPts val="1200"/>
              </a:spcAft>
              <a:buFont typeface="Arial" panose="020B0604020202020204" pitchFamily="34" charset="0"/>
              <a:buChar char="•"/>
            </a:pPr>
            <a:r>
              <a:rPr lang="en-US" altLang="en-US" sz="2800" dirty="0" smtClean="0"/>
              <a:t>Like </a:t>
            </a:r>
            <a:r>
              <a:rPr lang="en-US" altLang="en-US" sz="2800" dirty="0"/>
              <a:t>other </a:t>
            </a:r>
            <a:r>
              <a:rPr lang="en-US" altLang="en-US" sz="2800" dirty="0" smtClean="0"/>
              <a:t>devices, </a:t>
            </a:r>
            <a:r>
              <a:rPr lang="en-US" altLang="en-US" sz="2800" dirty="0"/>
              <a:t>it has a driver program to </a:t>
            </a:r>
            <a:r>
              <a:rPr lang="en-US" altLang="en-US" sz="2800" dirty="0" smtClean="0"/>
              <a:t>relieves </a:t>
            </a:r>
            <a:r>
              <a:rPr lang="en-US" altLang="en-US" sz="2800" dirty="0"/>
              <a:t>you of having to do low level programming to use the </a:t>
            </a:r>
            <a:r>
              <a:rPr lang="en-US" altLang="en-US" sz="2800" dirty="0" smtClean="0"/>
              <a:t>database.</a:t>
            </a:r>
            <a:endParaRPr lang="en-US" altLang="en-US" sz="2800" dirty="0"/>
          </a:p>
          <a:p>
            <a:pPr marL="342900" indent="-342900">
              <a:spcAft>
                <a:spcPts val="1200"/>
              </a:spcAft>
              <a:buFont typeface="Arial" panose="020B0604020202020204" pitchFamily="34" charset="0"/>
              <a:buChar char="•"/>
            </a:pPr>
            <a:r>
              <a:rPr lang="en-US" altLang="en-US" sz="2800" dirty="0" smtClean="0"/>
              <a:t>The </a:t>
            </a:r>
            <a:r>
              <a:rPr lang="en-US" altLang="en-US" sz="2800" dirty="0"/>
              <a:t>driver provides you with a high level </a:t>
            </a:r>
            <a:r>
              <a:rPr lang="en-US" altLang="en-US" sz="2800" dirty="0" smtClean="0"/>
              <a:t>API </a:t>
            </a:r>
            <a:r>
              <a:rPr lang="en-US" altLang="en-US" sz="2800" dirty="0"/>
              <a:t>to the </a:t>
            </a:r>
            <a:r>
              <a:rPr lang="en-US" altLang="en-US" sz="2800" dirty="0" smtClean="0"/>
              <a:t>database.</a:t>
            </a:r>
            <a:endParaRPr lang="en-US" altLang="en-US" sz="2800" dirty="0"/>
          </a:p>
          <a:p>
            <a:pPr marL="342900" indent="-342900">
              <a:spcAft>
                <a:spcPts val="1200"/>
              </a:spcAft>
              <a:buFont typeface="Arial" panose="020B0604020202020204" pitchFamily="34" charset="0"/>
              <a:buChar char="•"/>
            </a:pPr>
            <a:r>
              <a:rPr lang="en-US" sz="2800" dirty="0" smtClean="0"/>
              <a:t>The JDBC driver translates the routine into low-level messages that are understood and processed by the DBMS.</a:t>
            </a:r>
            <a:endParaRPr lang="en-US" sz="2800" dirty="0"/>
          </a:p>
        </p:txBody>
      </p:sp>
    </p:spTree>
    <p:extLst>
      <p:ext uri="{BB962C8B-B14F-4D97-AF65-F5344CB8AC3E}">
        <p14:creationId xmlns:p14="http://schemas.microsoft.com/office/powerpoint/2010/main" val="32630374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Architecture</a:t>
            </a:r>
            <a:endParaRPr lang="en-US"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42652" y="1308654"/>
            <a:ext cx="6083567" cy="4800600"/>
          </a:xfrm>
        </p:spPr>
      </p:pic>
      <p:cxnSp>
        <p:nvCxnSpPr>
          <p:cNvPr id="10" name="Straight Connector 9"/>
          <p:cNvCxnSpPr/>
          <p:nvPr/>
        </p:nvCxnSpPr>
        <p:spPr>
          <a:xfrm flipV="1">
            <a:off x="3114260" y="4890054"/>
            <a:ext cx="5257800" cy="762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4" name="Straight Connector 13"/>
          <p:cNvCxnSpPr/>
          <p:nvPr/>
        </p:nvCxnSpPr>
        <p:spPr>
          <a:xfrm>
            <a:off x="3124420" y="4961174"/>
            <a:ext cx="0" cy="304800"/>
          </a:xfrm>
          <a:prstGeom prst="line">
            <a:avLst/>
          </a:prstGeom>
          <a:ln>
            <a:headEnd type="none" w="med" len="med"/>
            <a:tailEnd type="arrow" w="med" len="med"/>
          </a:ln>
        </p:spPr>
        <p:style>
          <a:lnRef idx="2">
            <a:schemeClr val="accent3"/>
          </a:lnRef>
          <a:fillRef idx="0">
            <a:schemeClr val="accent3"/>
          </a:fillRef>
          <a:effectRef idx="1">
            <a:schemeClr val="accent3"/>
          </a:effectRef>
          <a:fontRef idx="minor">
            <a:schemeClr val="tx1"/>
          </a:fontRef>
        </p:style>
      </p:cxnSp>
      <p:cxnSp>
        <p:nvCxnSpPr>
          <p:cNvPr id="16" name="Straight Connector 15"/>
          <p:cNvCxnSpPr/>
          <p:nvPr/>
        </p:nvCxnSpPr>
        <p:spPr>
          <a:xfrm>
            <a:off x="4181060" y="4961174"/>
            <a:ext cx="0" cy="304800"/>
          </a:xfrm>
          <a:prstGeom prst="line">
            <a:avLst/>
          </a:prstGeom>
          <a:ln>
            <a:headEnd type="none" w="med" len="med"/>
            <a:tailEnd type="arrow" w="med" len="med"/>
          </a:ln>
        </p:spPr>
        <p:style>
          <a:lnRef idx="2">
            <a:schemeClr val="accent3"/>
          </a:lnRef>
          <a:fillRef idx="0">
            <a:schemeClr val="accent3"/>
          </a:fillRef>
          <a:effectRef idx="1">
            <a:schemeClr val="accent3"/>
          </a:effectRef>
          <a:fontRef idx="minor">
            <a:schemeClr val="tx1"/>
          </a:fontRef>
        </p:style>
      </p:cxnSp>
      <p:cxnSp>
        <p:nvCxnSpPr>
          <p:cNvPr id="17" name="Straight Connector 16"/>
          <p:cNvCxnSpPr/>
          <p:nvPr/>
        </p:nvCxnSpPr>
        <p:spPr>
          <a:xfrm flipH="1">
            <a:off x="5237700" y="4930694"/>
            <a:ext cx="0" cy="329184"/>
          </a:xfrm>
          <a:prstGeom prst="line">
            <a:avLst/>
          </a:prstGeom>
          <a:ln>
            <a:headEnd type="none" w="med" len="med"/>
            <a:tailEnd type="arrow" w="med" len="med"/>
          </a:ln>
        </p:spPr>
        <p:style>
          <a:lnRef idx="2">
            <a:schemeClr val="accent3"/>
          </a:lnRef>
          <a:fillRef idx="0">
            <a:schemeClr val="accent3"/>
          </a:fillRef>
          <a:effectRef idx="1">
            <a:schemeClr val="accent3"/>
          </a:effectRef>
          <a:fontRef idx="minor">
            <a:schemeClr val="tx1"/>
          </a:fontRef>
        </p:style>
      </p:cxnSp>
      <p:cxnSp>
        <p:nvCxnSpPr>
          <p:cNvPr id="18" name="Straight Connector 17"/>
          <p:cNvCxnSpPr/>
          <p:nvPr/>
        </p:nvCxnSpPr>
        <p:spPr>
          <a:xfrm>
            <a:off x="6299420" y="4900214"/>
            <a:ext cx="0" cy="375920"/>
          </a:xfrm>
          <a:prstGeom prst="line">
            <a:avLst/>
          </a:prstGeom>
          <a:ln>
            <a:headEnd type="none" w="med" len="med"/>
            <a:tailEnd type="arrow" w="med" len="med"/>
          </a:ln>
        </p:spPr>
        <p:style>
          <a:lnRef idx="2">
            <a:schemeClr val="accent3"/>
          </a:lnRef>
          <a:fillRef idx="0">
            <a:schemeClr val="accent3"/>
          </a:fillRef>
          <a:effectRef idx="1">
            <a:schemeClr val="accent3"/>
          </a:effectRef>
          <a:fontRef idx="minor">
            <a:schemeClr val="tx1"/>
          </a:fontRef>
        </p:style>
      </p:cxnSp>
      <p:cxnSp>
        <p:nvCxnSpPr>
          <p:cNvPr id="19" name="Straight Connector 18"/>
          <p:cNvCxnSpPr/>
          <p:nvPr/>
        </p:nvCxnSpPr>
        <p:spPr>
          <a:xfrm>
            <a:off x="8372060" y="4890054"/>
            <a:ext cx="0" cy="375920"/>
          </a:xfrm>
          <a:prstGeom prst="line">
            <a:avLst/>
          </a:prstGeom>
          <a:ln>
            <a:headEnd type="none" w="med" len="med"/>
            <a:tailEnd type="arrow" w="med" len="med"/>
          </a:ln>
        </p:spPr>
        <p:style>
          <a:lnRef idx="2">
            <a:schemeClr val="accent3"/>
          </a:lnRef>
          <a:fillRef idx="0">
            <a:schemeClr val="accent3"/>
          </a:fillRef>
          <a:effectRef idx="1">
            <a:schemeClr val="accent3"/>
          </a:effectRef>
          <a:fontRef idx="minor">
            <a:schemeClr val="tx1"/>
          </a:fontRef>
        </p:style>
      </p:cxnSp>
      <p:cxnSp>
        <p:nvCxnSpPr>
          <p:cNvPr id="20" name="Straight Connector 19"/>
          <p:cNvCxnSpPr/>
          <p:nvPr/>
        </p:nvCxnSpPr>
        <p:spPr>
          <a:xfrm>
            <a:off x="7350980" y="4890054"/>
            <a:ext cx="0" cy="375920"/>
          </a:xfrm>
          <a:prstGeom prst="line">
            <a:avLst/>
          </a:prstGeom>
          <a:ln>
            <a:headEnd type="none" w="med" len="med"/>
            <a:tailEnd type="arrow" w="med" len="med"/>
          </a:ln>
        </p:spPr>
        <p:style>
          <a:lnRef idx="2">
            <a:schemeClr val="accent3"/>
          </a:lnRef>
          <a:fillRef idx="0">
            <a:schemeClr val="accent3"/>
          </a:fillRef>
          <a:effectRef idx="1">
            <a:schemeClr val="accent3"/>
          </a:effectRef>
          <a:fontRef idx="minor">
            <a:schemeClr val="tx1"/>
          </a:fontRef>
        </p:style>
      </p:cxnSp>
      <p:cxnSp>
        <p:nvCxnSpPr>
          <p:cNvPr id="25" name="Straight Connector 24"/>
          <p:cNvCxnSpPr/>
          <p:nvPr/>
        </p:nvCxnSpPr>
        <p:spPr>
          <a:xfrm flipH="1">
            <a:off x="5598380" y="4606590"/>
            <a:ext cx="0" cy="329184"/>
          </a:xfrm>
          <a:prstGeom prst="line">
            <a:avLst/>
          </a:prstGeom>
          <a:ln>
            <a:headEnd type="none" w="med" len="med"/>
            <a:tailEnd type="arrow" w="med" len="med"/>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517724104"/>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JDBC Driver Types</a:t>
            </a:r>
            <a:endParaRPr lang="en-US" dirty="0"/>
          </a:p>
        </p:txBody>
      </p:sp>
      <p:sp>
        <p:nvSpPr>
          <p:cNvPr id="5" name="Content Placeholder 4"/>
          <p:cNvSpPr>
            <a:spLocks noGrp="1"/>
          </p:cNvSpPr>
          <p:nvPr>
            <p:ph sz="quarter" idx="1"/>
          </p:nvPr>
        </p:nvSpPr>
        <p:spPr>
          <a:xfrm>
            <a:off x="1007166" y="1351725"/>
            <a:ext cx="8902147" cy="4525963"/>
          </a:xfrm>
        </p:spPr>
        <p:txBody>
          <a:bodyPr/>
          <a:lstStyle/>
          <a:p>
            <a:pPr>
              <a:spcAft>
                <a:spcPts val="1200"/>
              </a:spcAft>
            </a:pPr>
            <a:r>
              <a:rPr lang="en-US" altLang="en-US" b="1" dirty="0"/>
              <a:t>Type 1: </a:t>
            </a:r>
            <a:r>
              <a:rPr lang="en-US" altLang="en-US" b="1" dirty="0" err="1"/>
              <a:t>JDBC</a:t>
            </a:r>
            <a:r>
              <a:rPr lang="en-US" altLang="en-US" b="1" dirty="0"/>
              <a:t>-ODBC bridge</a:t>
            </a:r>
          </a:p>
          <a:p>
            <a:pPr lvl="1">
              <a:spcAft>
                <a:spcPts val="1200"/>
              </a:spcAft>
            </a:pPr>
            <a:r>
              <a:rPr lang="en-US" altLang="en-US" dirty="0" smtClean="0"/>
              <a:t> </a:t>
            </a:r>
            <a:r>
              <a:rPr lang="en-US" altLang="en-US" dirty="0"/>
              <a:t>JDBC-ODBC </a:t>
            </a:r>
            <a:r>
              <a:rPr lang="en-US" altLang="en-US" dirty="0" smtClean="0"/>
              <a:t>Bridge Driver</a:t>
            </a:r>
            <a:endParaRPr lang="en-US" altLang="en-US" dirty="0"/>
          </a:p>
          <a:p>
            <a:pPr>
              <a:spcAft>
                <a:spcPts val="1200"/>
              </a:spcAft>
            </a:pPr>
            <a:r>
              <a:rPr lang="en-US" altLang="en-US" b="1" dirty="0"/>
              <a:t>Type 2: Native-API driver</a:t>
            </a:r>
          </a:p>
          <a:p>
            <a:pPr lvl="1">
              <a:spcAft>
                <a:spcPts val="1200"/>
              </a:spcAft>
            </a:pPr>
            <a:r>
              <a:rPr lang="en-US" altLang="en-US" dirty="0" smtClean="0"/>
              <a:t>Java Native </a:t>
            </a:r>
            <a:r>
              <a:rPr lang="en-US" altLang="en-US" dirty="0"/>
              <a:t>API, partially java</a:t>
            </a:r>
          </a:p>
          <a:p>
            <a:pPr>
              <a:spcAft>
                <a:spcPts val="1200"/>
              </a:spcAft>
            </a:pPr>
            <a:r>
              <a:rPr lang="en-US" altLang="en-US" b="1" dirty="0"/>
              <a:t>Type </a:t>
            </a:r>
            <a:r>
              <a:rPr lang="en-US" altLang="en-US" b="1" dirty="0" smtClean="0"/>
              <a:t>3: </a:t>
            </a:r>
            <a:r>
              <a:rPr lang="en-US" b="1" dirty="0"/>
              <a:t>Network-Protocol driver </a:t>
            </a:r>
          </a:p>
          <a:p>
            <a:pPr lvl="1">
              <a:spcAft>
                <a:spcPts val="1200"/>
              </a:spcAft>
            </a:pPr>
            <a:r>
              <a:rPr lang="en-US" altLang="en-US" dirty="0" err="1" smtClean="0"/>
              <a:t>JDBC</a:t>
            </a:r>
            <a:r>
              <a:rPr lang="en-US" altLang="en-US" dirty="0" smtClean="0"/>
              <a:t> </a:t>
            </a:r>
            <a:r>
              <a:rPr lang="en-US" altLang="en-US" dirty="0"/>
              <a:t>Network Driver, partially java</a:t>
            </a:r>
          </a:p>
          <a:p>
            <a:pPr>
              <a:spcAft>
                <a:spcPts val="1200"/>
              </a:spcAft>
            </a:pPr>
            <a:r>
              <a:rPr lang="en-US" altLang="en-US" b="1" dirty="0"/>
              <a:t>Type </a:t>
            </a:r>
            <a:r>
              <a:rPr lang="en-US" altLang="en-US" b="1" dirty="0" smtClean="0"/>
              <a:t>4: Pure Java Driver</a:t>
            </a:r>
            <a:endParaRPr lang="en-US" altLang="en-US" b="1" dirty="0"/>
          </a:p>
          <a:p>
            <a:pPr lvl="1">
              <a:spcAft>
                <a:spcPts val="1200"/>
              </a:spcAft>
            </a:pPr>
            <a:r>
              <a:rPr lang="en-US" altLang="en-US" dirty="0"/>
              <a:t>100% Java </a:t>
            </a:r>
          </a:p>
          <a:p>
            <a:pPr>
              <a:spcAft>
                <a:spcPts val="1200"/>
              </a:spcAft>
            </a:pPr>
            <a:endParaRPr lang="en-US" dirty="0"/>
          </a:p>
        </p:txBody>
      </p:sp>
    </p:spTree>
    <p:extLst>
      <p:ext uri="{BB962C8B-B14F-4D97-AF65-F5344CB8AC3E}">
        <p14:creationId xmlns:p14="http://schemas.microsoft.com/office/powerpoint/2010/main" val="79106893"/>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1 : </a:t>
            </a:r>
            <a:r>
              <a:rPr lang="en-US" altLang="en-US" dirty="0" err="1"/>
              <a:t>JDBC</a:t>
            </a:r>
            <a:r>
              <a:rPr lang="en-US" altLang="en-US" dirty="0"/>
              <a:t>-ODBC bridge</a:t>
            </a:r>
            <a:br>
              <a:rPr lang="en-US" altLang="en-US" dirty="0"/>
            </a:br>
            <a:endParaRPr lang="en-US" dirty="0"/>
          </a:p>
        </p:txBody>
      </p:sp>
      <p:sp>
        <p:nvSpPr>
          <p:cNvPr id="5" name="Content Placeholder 4"/>
          <p:cNvSpPr>
            <a:spLocks noGrp="1"/>
          </p:cNvSpPr>
          <p:nvPr>
            <p:ph sz="quarter" idx="1"/>
          </p:nvPr>
        </p:nvSpPr>
        <p:spPr>
          <a:xfrm>
            <a:off x="609600" y="1255297"/>
            <a:ext cx="5552661" cy="4870869"/>
          </a:xfrm>
        </p:spPr>
        <p:txBody>
          <a:bodyPr/>
          <a:lstStyle/>
          <a:p>
            <a:pPr marL="342900" indent="-342900">
              <a:buFont typeface="Arial" panose="020B0604020202020204" pitchFamily="34" charset="0"/>
              <a:buChar char="•"/>
            </a:pPr>
            <a:r>
              <a:rPr lang="en-US" altLang="en-US" dirty="0"/>
              <a:t>Translate JDBC into ODBC and use Windows ODBC built in drivers</a:t>
            </a:r>
          </a:p>
          <a:p>
            <a:pPr marL="342900" indent="-342900">
              <a:buFont typeface="Arial" panose="020B0604020202020204" pitchFamily="34" charset="0"/>
              <a:buChar char="•"/>
            </a:pPr>
            <a:r>
              <a:rPr lang="en-US" altLang="en-US" dirty="0"/>
              <a:t>ODBC must be set up on every client </a:t>
            </a:r>
          </a:p>
          <a:p>
            <a:pPr lvl="1"/>
            <a:r>
              <a:rPr lang="en-US" altLang="en-US" dirty="0" smtClean="0"/>
              <a:t>driver </a:t>
            </a:r>
            <a:r>
              <a:rPr lang="en-US" altLang="en-US" dirty="0"/>
              <a:t>must be physically on each machine for both java applications and applets</a:t>
            </a:r>
          </a:p>
          <a:p>
            <a:pPr lvl="1"/>
            <a:r>
              <a:rPr lang="en-US" altLang="en-US" dirty="0"/>
              <a:t>for server side servlets ODBC must be set up on web server</a:t>
            </a:r>
          </a:p>
          <a:p>
            <a:pPr marL="342900" indent="-342900">
              <a:buFont typeface="Arial" panose="020B0604020202020204" pitchFamily="34" charset="0"/>
              <a:buChar char="•"/>
            </a:pPr>
            <a:endParaRPr lang="en-US" dirty="0"/>
          </a:p>
        </p:txBody>
      </p:sp>
      <p:pic>
        <p:nvPicPr>
          <p:cNvPr id="1026" name="Picture 2" descr="https://upload.wikimedia.org/wikipedia/commons/thumb/3/38/JDBC_driver.png/300px-JDBC_dri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2904" y="1255297"/>
            <a:ext cx="3482147" cy="4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690207"/>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 Native-API driver</a:t>
            </a:r>
          </a:p>
        </p:txBody>
      </p:sp>
      <p:sp>
        <p:nvSpPr>
          <p:cNvPr id="5" name="Content Placeholder 4"/>
          <p:cNvSpPr>
            <a:spLocks noGrp="1"/>
          </p:cNvSpPr>
          <p:nvPr>
            <p:ph sz="quarter" idx="1"/>
          </p:nvPr>
        </p:nvSpPr>
        <p:spPr>
          <a:xfrm>
            <a:off x="540026" y="1180272"/>
            <a:ext cx="6168887" cy="4525963"/>
          </a:xfrm>
        </p:spPr>
        <p:txBody>
          <a:bodyPr/>
          <a:lstStyle/>
          <a:p>
            <a:pPr marL="342900" indent="-342900">
              <a:buFont typeface="Arial" panose="020B0604020202020204" pitchFamily="34" charset="0"/>
              <a:buChar char="•"/>
            </a:pPr>
            <a:r>
              <a:rPr lang="en-US" dirty="0" smtClean="0"/>
              <a:t>The </a:t>
            </a:r>
            <a:r>
              <a:rPr lang="en-US" dirty="0"/>
              <a:t>JDBC type 2 driver, also known as the </a:t>
            </a:r>
            <a:r>
              <a:rPr lang="en-US" b="1" dirty="0"/>
              <a:t>Native-API driver</a:t>
            </a:r>
            <a:r>
              <a:rPr lang="en-US" dirty="0"/>
              <a:t>, is a database driver implementation that uses the client-side libraries of the database. </a:t>
            </a:r>
            <a:endParaRPr lang="en-US" dirty="0" smtClean="0"/>
          </a:p>
          <a:p>
            <a:pPr marL="342900" indent="-342900">
              <a:buFont typeface="Arial" panose="020B0604020202020204" pitchFamily="34" charset="0"/>
              <a:buChar char="•"/>
            </a:pPr>
            <a:r>
              <a:rPr lang="en-US" dirty="0" smtClean="0"/>
              <a:t>The </a:t>
            </a:r>
            <a:r>
              <a:rPr lang="en-US" dirty="0"/>
              <a:t>driver converts JDBC method calls into native calls of the database API. </a:t>
            </a:r>
            <a:endParaRPr lang="en-US" dirty="0" smtClean="0"/>
          </a:p>
          <a:p>
            <a:pPr marL="342900" indent="-342900">
              <a:buFont typeface="Arial" panose="020B0604020202020204" pitchFamily="34" charset="0"/>
              <a:buChar char="•"/>
            </a:pPr>
            <a:r>
              <a:rPr lang="en-US" dirty="0" smtClean="0"/>
              <a:t>For </a:t>
            </a:r>
            <a:r>
              <a:rPr lang="en-US" dirty="0"/>
              <a:t>example: Oracle OCI driver is a type 2 driver</a:t>
            </a:r>
            <a:r>
              <a:rPr lang="en-US" dirty="0" smtClean="0"/>
              <a:t>.</a:t>
            </a:r>
          </a:p>
          <a:p>
            <a:pPr marL="342900" indent="-342900">
              <a:buFont typeface="Arial" panose="020B0604020202020204" pitchFamily="34" charset="0"/>
              <a:buChar char="•"/>
            </a:pPr>
            <a:r>
              <a:rPr lang="en-US" dirty="0" smtClean="0"/>
              <a:t>It is faster.</a:t>
            </a:r>
            <a:endParaRPr lang="en-US" dirty="0"/>
          </a:p>
        </p:txBody>
      </p:sp>
      <p:pic>
        <p:nvPicPr>
          <p:cNvPr id="2050" name="Picture 2" descr="https://upload.wikimedia.org/wikipedia/commons/thumb/c/cb/Native_API_driver.png/300px-Native_API_dri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592" y="1101931"/>
            <a:ext cx="3834686" cy="4921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7023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6512"/>
            <a:ext cx="10515600" cy="734103"/>
          </a:xfrm>
        </p:spPr>
        <p:txBody>
          <a:bodyPr/>
          <a:lstStyle/>
          <a:p>
            <a:r>
              <a:rPr lang="en-US" dirty="0" smtClean="0"/>
              <a:t>Nested Queries (in FROM clause)</a:t>
            </a:r>
            <a:endParaRPr lang="en-US" dirty="0"/>
          </a:p>
        </p:txBody>
      </p:sp>
      <p:sp>
        <p:nvSpPr>
          <p:cNvPr id="3" name="Content Placeholder 2"/>
          <p:cNvSpPr>
            <a:spLocks noGrp="1"/>
          </p:cNvSpPr>
          <p:nvPr>
            <p:ph idx="1"/>
          </p:nvPr>
        </p:nvSpPr>
        <p:spPr>
          <a:xfrm>
            <a:off x="609600" y="1232452"/>
            <a:ext cx="10972800" cy="4893715"/>
          </a:xfrm>
        </p:spPr>
        <p:txBody>
          <a:bodyPr/>
          <a:lstStyle/>
          <a:p>
            <a:r>
              <a:rPr lang="en-US" i="1" dirty="0" smtClean="0"/>
              <a:t>Q1: Retrieve </a:t>
            </a:r>
            <a:r>
              <a:rPr lang="en-US" i="1" dirty="0"/>
              <a:t>the name of each employee </a:t>
            </a:r>
            <a:r>
              <a:rPr lang="en-US" i="1" dirty="0" smtClean="0"/>
              <a:t>and name of the department, who works in department no. 5. </a:t>
            </a:r>
            <a:endParaRPr lang="en-US" altLang="en-US" i="1" dirty="0"/>
          </a:p>
          <a:p>
            <a:pPr marL="82550"/>
            <a:r>
              <a:rPr lang="en-US" dirty="0">
                <a:solidFill>
                  <a:srgbClr val="0000CC"/>
                </a:solidFill>
              </a:rPr>
              <a:t>SELECT </a:t>
            </a:r>
            <a:r>
              <a:rPr lang="en-US" dirty="0" err="1">
                <a:solidFill>
                  <a:srgbClr val="0000CC"/>
                </a:solidFill>
              </a:rPr>
              <a:t>E.FNAME</a:t>
            </a:r>
            <a:r>
              <a:rPr lang="en-US" dirty="0">
                <a:solidFill>
                  <a:srgbClr val="0000CC"/>
                </a:solidFill>
              </a:rPr>
              <a:t>, </a:t>
            </a:r>
            <a:r>
              <a:rPr lang="en-US" dirty="0" err="1">
                <a:solidFill>
                  <a:srgbClr val="0000CC"/>
                </a:solidFill>
              </a:rPr>
              <a:t>TEMP.DEPTNAME</a:t>
            </a:r>
            <a:endParaRPr lang="en-US" dirty="0">
              <a:solidFill>
                <a:srgbClr val="0000CC"/>
              </a:solidFill>
            </a:endParaRPr>
          </a:p>
          <a:p>
            <a:pPr marL="82550"/>
            <a:r>
              <a:rPr lang="en-US" dirty="0">
                <a:solidFill>
                  <a:srgbClr val="0000CC"/>
                </a:solidFill>
              </a:rPr>
              <a:t>FROM EMPLOYEE E, </a:t>
            </a:r>
            <a:endParaRPr lang="en-US" dirty="0" smtClean="0">
              <a:solidFill>
                <a:srgbClr val="0000CC"/>
              </a:solidFill>
            </a:endParaRPr>
          </a:p>
          <a:p>
            <a:pPr marL="82550"/>
            <a:r>
              <a:rPr lang="en-US" dirty="0">
                <a:solidFill>
                  <a:srgbClr val="0000CC"/>
                </a:solidFill>
              </a:rPr>
              <a:t>	</a:t>
            </a:r>
            <a:r>
              <a:rPr lang="en-US" b="1" dirty="0" smtClean="0">
                <a:solidFill>
                  <a:srgbClr val="00B050"/>
                </a:solidFill>
              </a:rPr>
              <a:t>(	SELECT </a:t>
            </a:r>
            <a:r>
              <a:rPr lang="en-US" b="1" dirty="0" err="1">
                <a:solidFill>
                  <a:srgbClr val="00B050"/>
                </a:solidFill>
              </a:rPr>
              <a:t>DNUMBER</a:t>
            </a:r>
            <a:r>
              <a:rPr lang="en-US" b="1" dirty="0">
                <a:solidFill>
                  <a:srgbClr val="00B050"/>
                </a:solidFill>
              </a:rPr>
              <a:t> AS </a:t>
            </a:r>
            <a:r>
              <a:rPr lang="en-US" b="1" dirty="0" err="1">
                <a:solidFill>
                  <a:srgbClr val="00B050"/>
                </a:solidFill>
              </a:rPr>
              <a:t>DN</a:t>
            </a:r>
            <a:r>
              <a:rPr lang="en-US" b="1" dirty="0">
                <a:solidFill>
                  <a:srgbClr val="00B050"/>
                </a:solidFill>
              </a:rPr>
              <a:t>, </a:t>
            </a:r>
            <a:r>
              <a:rPr lang="en-US" b="1" dirty="0" err="1">
                <a:solidFill>
                  <a:srgbClr val="00B050"/>
                </a:solidFill>
              </a:rPr>
              <a:t>DNAME</a:t>
            </a:r>
            <a:r>
              <a:rPr lang="en-US" b="1" dirty="0">
                <a:solidFill>
                  <a:srgbClr val="00B050"/>
                </a:solidFill>
              </a:rPr>
              <a:t> AS </a:t>
            </a:r>
            <a:r>
              <a:rPr lang="en-US" b="1" dirty="0" err="1">
                <a:solidFill>
                  <a:srgbClr val="00B050"/>
                </a:solidFill>
              </a:rPr>
              <a:t>DEPTNAME</a:t>
            </a:r>
            <a:r>
              <a:rPr lang="en-US" b="1" dirty="0">
                <a:solidFill>
                  <a:srgbClr val="00B050"/>
                </a:solidFill>
              </a:rPr>
              <a:t> </a:t>
            </a:r>
            <a:endParaRPr lang="en-US" b="1" dirty="0" smtClean="0">
              <a:solidFill>
                <a:srgbClr val="00B050"/>
              </a:solidFill>
            </a:endParaRPr>
          </a:p>
          <a:p>
            <a:pPr marL="82550"/>
            <a:r>
              <a:rPr lang="en-US" b="1" dirty="0">
                <a:solidFill>
                  <a:srgbClr val="00B050"/>
                </a:solidFill>
              </a:rPr>
              <a:t>	</a:t>
            </a:r>
            <a:r>
              <a:rPr lang="en-US" b="1" dirty="0" smtClean="0">
                <a:solidFill>
                  <a:srgbClr val="00B050"/>
                </a:solidFill>
              </a:rPr>
              <a:t>	FROM </a:t>
            </a:r>
            <a:r>
              <a:rPr lang="en-US" b="1" dirty="0">
                <a:solidFill>
                  <a:srgbClr val="00B050"/>
                </a:solidFill>
              </a:rPr>
              <a:t>DEPARTMENT WHERE </a:t>
            </a:r>
            <a:r>
              <a:rPr lang="en-US" b="1" dirty="0" err="1" smtClean="0">
                <a:solidFill>
                  <a:srgbClr val="00B050"/>
                </a:solidFill>
              </a:rPr>
              <a:t>DNUMBER</a:t>
            </a:r>
            <a:r>
              <a:rPr lang="en-US" b="1" dirty="0" smtClean="0">
                <a:solidFill>
                  <a:srgbClr val="00B050"/>
                </a:solidFill>
              </a:rPr>
              <a:t> = 5</a:t>
            </a:r>
          </a:p>
          <a:p>
            <a:pPr marL="82550"/>
            <a:r>
              <a:rPr lang="en-US" b="1" dirty="0">
                <a:solidFill>
                  <a:srgbClr val="00B050"/>
                </a:solidFill>
              </a:rPr>
              <a:t>	</a:t>
            </a:r>
            <a:r>
              <a:rPr lang="en-US" b="1" dirty="0" smtClean="0">
                <a:solidFill>
                  <a:srgbClr val="00B050"/>
                </a:solidFill>
              </a:rPr>
              <a:t>) </a:t>
            </a:r>
            <a:r>
              <a:rPr lang="en-US" b="1" dirty="0">
                <a:solidFill>
                  <a:srgbClr val="00B050"/>
                </a:solidFill>
              </a:rPr>
              <a:t>TEMP</a:t>
            </a:r>
          </a:p>
          <a:p>
            <a:pPr marL="82550"/>
            <a:r>
              <a:rPr lang="en-US" dirty="0">
                <a:solidFill>
                  <a:srgbClr val="0000CC"/>
                </a:solidFill>
              </a:rPr>
              <a:t>WHERE </a:t>
            </a:r>
            <a:r>
              <a:rPr lang="en-US" dirty="0" err="1" smtClean="0">
                <a:solidFill>
                  <a:srgbClr val="0000CC"/>
                </a:solidFill>
              </a:rPr>
              <a:t>E.DNO</a:t>
            </a:r>
            <a:r>
              <a:rPr lang="en-US" dirty="0" smtClean="0">
                <a:solidFill>
                  <a:srgbClr val="0000CC"/>
                </a:solidFill>
              </a:rPr>
              <a:t> = </a:t>
            </a:r>
            <a:r>
              <a:rPr lang="en-US" dirty="0" err="1" smtClean="0">
                <a:solidFill>
                  <a:srgbClr val="0000CC"/>
                </a:solidFill>
              </a:rPr>
              <a:t>TEMP.DN</a:t>
            </a:r>
            <a:r>
              <a:rPr lang="en-US" dirty="0">
                <a:solidFill>
                  <a:srgbClr val="0000CC"/>
                </a:solidFill>
              </a:rPr>
              <a:t>;</a:t>
            </a:r>
          </a:p>
        </p:txBody>
      </p:sp>
      <p:pic>
        <p:nvPicPr>
          <p:cNvPr id="4" name="Picture 3" descr="Screen Clipping"/>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5352441" y="3885204"/>
            <a:ext cx="3668618" cy="1939126"/>
          </a:xfrm>
          <a:prstGeom prst="rect">
            <a:avLst/>
          </a:prstGeom>
        </p:spPr>
      </p:pic>
    </p:spTree>
    <p:extLst>
      <p:ext uri="{BB962C8B-B14F-4D97-AF65-F5344CB8AC3E}">
        <p14:creationId xmlns:p14="http://schemas.microsoft.com/office/powerpoint/2010/main" val="169731839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3 : Network-Protocol driver</a:t>
            </a:r>
          </a:p>
        </p:txBody>
      </p:sp>
      <p:sp>
        <p:nvSpPr>
          <p:cNvPr id="5" name="Content Placeholder 4"/>
          <p:cNvSpPr>
            <a:spLocks noGrp="1"/>
          </p:cNvSpPr>
          <p:nvPr>
            <p:ph sz="quarter" idx="1"/>
          </p:nvPr>
        </p:nvSpPr>
        <p:spPr>
          <a:xfrm>
            <a:off x="609600" y="1361661"/>
            <a:ext cx="5410200" cy="4764505"/>
          </a:xfrm>
        </p:spPr>
        <p:txBody>
          <a:bodyPr/>
          <a:lstStyle/>
          <a:p>
            <a:pPr marL="342900" indent="-342900">
              <a:buFont typeface="Arial" panose="020B0604020202020204" pitchFamily="34" charset="0"/>
              <a:buChar char="•"/>
            </a:pPr>
            <a:r>
              <a:rPr lang="en-US" dirty="0"/>
              <a:t>The JDBC type 3 driver, also known as the Pure Java driver for database </a:t>
            </a:r>
            <a:r>
              <a:rPr lang="en-US" dirty="0" smtClean="0"/>
              <a:t>middleware,</a:t>
            </a:r>
            <a:r>
              <a:rPr lang="en-US" dirty="0"/>
              <a:t> is a database driver implementation which makes use of a middle tier between the calling program and the database. </a:t>
            </a:r>
            <a:endParaRPr lang="en-US" dirty="0" smtClean="0"/>
          </a:p>
          <a:p>
            <a:pPr marL="342900" indent="-342900">
              <a:buFont typeface="Arial" panose="020B0604020202020204" pitchFamily="34" charset="0"/>
              <a:buChar char="•"/>
            </a:pPr>
            <a:r>
              <a:rPr lang="en-US" dirty="0"/>
              <a:t>The middle-tier (application server) converts </a:t>
            </a:r>
            <a:r>
              <a:rPr lang="en-US" dirty="0" err="1"/>
              <a:t>JDBC</a:t>
            </a:r>
            <a:r>
              <a:rPr lang="en-US" dirty="0"/>
              <a:t> calls directly or indirectly into a vendor-specific database protocol</a:t>
            </a:r>
            <a:endParaRPr lang="en-US" dirty="0" smtClean="0"/>
          </a:p>
          <a:p>
            <a:endParaRPr lang="en-US" altLang="en-US" dirty="0"/>
          </a:p>
          <a:p>
            <a:endParaRPr lang="en-US" dirty="0"/>
          </a:p>
        </p:txBody>
      </p:sp>
      <p:pic>
        <p:nvPicPr>
          <p:cNvPr id="3074" name="Picture 2" descr="https://upload.wikimedia.org/wikipedia/commons/thumb/e/e0/Network_Protocol_driver.png/300px-Network_Protocol_dri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1688" y="1045325"/>
            <a:ext cx="3472208" cy="538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348510"/>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4 :  Pure Java driver</a:t>
            </a:r>
            <a:endParaRPr lang="en-US" dirty="0"/>
          </a:p>
        </p:txBody>
      </p:sp>
      <p:sp>
        <p:nvSpPr>
          <p:cNvPr id="5" name="Content Placeholder 4"/>
          <p:cNvSpPr>
            <a:spLocks noGrp="1"/>
          </p:cNvSpPr>
          <p:nvPr>
            <p:ph sz="quarter" idx="1"/>
          </p:nvPr>
        </p:nvSpPr>
        <p:spPr>
          <a:xfrm>
            <a:off x="609600" y="1311965"/>
            <a:ext cx="5413513" cy="4814201"/>
          </a:xfrm>
        </p:spPr>
        <p:txBody>
          <a:bodyPr/>
          <a:lstStyle/>
          <a:p>
            <a:pPr marL="342900" indent="-342900">
              <a:buFont typeface="Arial" panose="020B0604020202020204" pitchFamily="34" charset="0"/>
              <a:buChar char="•"/>
            </a:pPr>
            <a:r>
              <a:rPr lang="en-US" dirty="0"/>
              <a:t>This driver converts </a:t>
            </a:r>
            <a:r>
              <a:rPr lang="en-US" dirty="0" err="1"/>
              <a:t>JDBC</a:t>
            </a:r>
            <a:r>
              <a:rPr lang="en-US" dirty="0"/>
              <a:t> calls directly into a vendor- specific database protocol.</a:t>
            </a:r>
          </a:p>
          <a:p>
            <a:pPr marL="342900" indent="-342900">
              <a:buFont typeface="Arial" panose="020B0604020202020204" pitchFamily="34" charset="0"/>
              <a:buChar char="•"/>
            </a:pPr>
            <a:r>
              <a:rPr lang="en-US" dirty="0"/>
              <a:t>Written completely in Java, type 4 drivers are thus platform independent. </a:t>
            </a:r>
            <a:endParaRPr lang="en-US" dirty="0" smtClean="0"/>
          </a:p>
          <a:p>
            <a:pPr marL="342900" indent="-342900">
              <a:buFont typeface="Arial" panose="020B0604020202020204" pitchFamily="34" charset="0"/>
              <a:buChar char="•"/>
            </a:pPr>
            <a:r>
              <a:rPr lang="en-US" dirty="0" smtClean="0"/>
              <a:t>They </a:t>
            </a:r>
            <a:r>
              <a:rPr lang="en-US" dirty="0"/>
              <a:t>install inside the Java virtual machine of the client. </a:t>
            </a:r>
            <a:endParaRPr lang="en-US" dirty="0" smtClean="0"/>
          </a:p>
          <a:p>
            <a:pPr marL="342900" indent="-342900">
              <a:buFont typeface="Arial" panose="020B0604020202020204" pitchFamily="34" charset="0"/>
              <a:buChar char="•"/>
            </a:pPr>
            <a:r>
              <a:rPr lang="en-US" dirty="0" smtClean="0"/>
              <a:t>This </a:t>
            </a:r>
            <a:r>
              <a:rPr lang="en-US" dirty="0"/>
              <a:t>provides better performance than the type 1 and type 2 </a:t>
            </a:r>
            <a:r>
              <a:rPr lang="en-US" dirty="0" smtClean="0"/>
              <a:t>drivers.</a:t>
            </a:r>
            <a:endParaRPr lang="en-US" dirty="0"/>
          </a:p>
        </p:txBody>
      </p:sp>
      <p:pic>
        <p:nvPicPr>
          <p:cNvPr id="4098" name="Picture 2" descr="https://upload.wikimedia.org/wikipedia/commons/thumb/9/9c/Native_Protocol_driver.png/300px-Native_Protocol_dri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1627" y="1229760"/>
            <a:ext cx="3893057" cy="469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24696"/>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Process</a:t>
            </a:r>
            <a:endParaRPr lang="en-US" dirty="0"/>
          </a:p>
        </p:txBody>
      </p:sp>
      <p:sp>
        <p:nvSpPr>
          <p:cNvPr id="5" name="Content Placeholder 4"/>
          <p:cNvSpPr>
            <a:spLocks noGrp="1"/>
          </p:cNvSpPr>
          <p:nvPr>
            <p:ph sz="quarter" idx="1"/>
          </p:nvPr>
        </p:nvSpPr>
        <p:spPr/>
        <p:txBody>
          <a:bodyPr>
            <a:normAutofit/>
          </a:bodyPr>
          <a:lstStyle/>
          <a:p>
            <a:pPr marL="457200" indent="-457200">
              <a:spcAft>
                <a:spcPts val="1800"/>
              </a:spcAft>
              <a:buFont typeface="Arial" panose="020B0604020202020204" pitchFamily="34" charset="0"/>
              <a:buChar char="•"/>
            </a:pPr>
            <a:r>
              <a:rPr lang="en-US" sz="2800" dirty="0"/>
              <a:t>Loading the JDBC Driver.</a:t>
            </a:r>
          </a:p>
          <a:p>
            <a:pPr marL="457200" indent="-457200">
              <a:spcAft>
                <a:spcPts val="1800"/>
              </a:spcAft>
              <a:buFont typeface="Arial" panose="020B0604020202020204" pitchFamily="34" charset="0"/>
              <a:buChar char="•"/>
            </a:pPr>
            <a:r>
              <a:rPr lang="en-US" sz="2800" dirty="0"/>
              <a:t>Connecting to the DBMS.</a:t>
            </a:r>
          </a:p>
          <a:p>
            <a:pPr marL="457200" indent="-457200">
              <a:spcAft>
                <a:spcPts val="1800"/>
              </a:spcAft>
              <a:buFont typeface="Arial" panose="020B0604020202020204" pitchFamily="34" charset="0"/>
              <a:buChar char="•"/>
            </a:pPr>
            <a:r>
              <a:rPr lang="en-US" sz="2800" dirty="0"/>
              <a:t>Creating and executing the Statement.</a:t>
            </a:r>
          </a:p>
          <a:p>
            <a:pPr marL="457200" indent="-457200">
              <a:spcAft>
                <a:spcPts val="1800"/>
              </a:spcAft>
              <a:buFont typeface="Arial" panose="020B0604020202020204" pitchFamily="34" charset="0"/>
              <a:buChar char="•"/>
            </a:pPr>
            <a:r>
              <a:rPr lang="en-US" sz="2800" dirty="0"/>
              <a:t>Processing the data returned by the DBMS.</a:t>
            </a:r>
          </a:p>
          <a:p>
            <a:pPr marL="457200" indent="-457200">
              <a:spcAft>
                <a:spcPts val="1800"/>
              </a:spcAft>
              <a:buFont typeface="Arial" panose="020B0604020202020204" pitchFamily="34" charset="0"/>
              <a:buChar char="•"/>
            </a:pPr>
            <a:r>
              <a:rPr lang="en-US" sz="2800" dirty="0"/>
              <a:t>Terminating the DBMS connection object.</a:t>
            </a:r>
          </a:p>
        </p:txBody>
      </p:sp>
    </p:spTree>
    <p:extLst>
      <p:ext uri="{BB962C8B-B14F-4D97-AF65-F5344CB8AC3E}">
        <p14:creationId xmlns:p14="http://schemas.microsoft.com/office/powerpoint/2010/main" val="38237904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to DBMS</a:t>
            </a:r>
            <a:endParaRPr lang="en-US" dirty="0"/>
          </a:p>
        </p:txBody>
      </p:sp>
      <p:sp>
        <p:nvSpPr>
          <p:cNvPr id="5" name="Content Placeholder 4"/>
          <p:cNvSpPr>
            <a:spLocks noGrp="1"/>
          </p:cNvSpPr>
          <p:nvPr>
            <p:ph sz="quarter" idx="1"/>
          </p:nvPr>
        </p:nvSpPr>
        <p:spPr>
          <a:xfrm>
            <a:off x="1182757" y="1521545"/>
            <a:ext cx="9942443" cy="4525963"/>
          </a:xfrm>
        </p:spPr>
        <p:txBody>
          <a:bodyPr>
            <a:normAutofit/>
          </a:bodyPr>
          <a:lstStyle/>
          <a:p>
            <a:pPr indent="0"/>
            <a:r>
              <a:rPr lang="en-US" sz="2800" b="1" dirty="0"/>
              <a:t>String user = "</a:t>
            </a:r>
            <a:r>
              <a:rPr lang="en-US" sz="2800" b="1" dirty="0" err="1"/>
              <a:t>scott</a:t>
            </a:r>
            <a:r>
              <a:rPr lang="en-US" sz="2800" b="1" dirty="0"/>
              <a:t>";</a:t>
            </a:r>
          </a:p>
          <a:p>
            <a:pPr indent="0"/>
            <a:r>
              <a:rPr lang="en-US" sz="2800" b="1" dirty="0"/>
              <a:t>String password = "tiger";</a:t>
            </a:r>
          </a:p>
          <a:p>
            <a:pPr indent="0"/>
            <a:r>
              <a:rPr lang="en-US" sz="2800" b="1" dirty="0"/>
              <a:t>Connection con = </a:t>
            </a:r>
          </a:p>
          <a:p>
            <a:pPr indent="0"/>
            <a:r>
              <a:rPr lang="en-US" sz="2800" b="1" dirty="0"/>
              <a:t>          </a:t>
            </a:r>
            <a:r>
              <a:rPr lang="en-US" b="1" dirty="0" err="1" smtClean="0"/>
              <a:t>DriverManager.getConnection</a:t>
            </a:r>
            <a:r>
              <a:rPr lang="en-US" b="1" dirty="0" smtClean="0"/>
              <a:t>(</a:t>
            </a:r>
            <a:r>
              <a:rPr lang="en-US" b="1" dirty="0" err="1" smtClean="0"/>
              <a:t>url</a:t>
            </a:r>
            <a:r>
              <a:rPr lang="en-US" b="1" dirty="0"/>
              <a:t>, user, password</a:t>
            </a:r>
            <a:r>
              <a:rPr lang="en-US" b="1" dirty="0" smtClean="0"/>
              <a:t>);</a:t>
            </a:r>
          </a:p>
          <a:p>
            <a:r>
              <a:rPr lang="en-US" sz="2800" b="1" dirty="0" err="1">
                <a:solidFill>
                  <a:srgbClr val="0070C0"/>
                </a:solidFill>
              </a:rPr>
              <a:t>java.sql.DriverManager</a:t>
            </a:r>
            <a:r>
              <a:rPr lang="en-US" sz="2800" dirty="0">
                <a:solidFill>
                  <a:srgbClr val="0070C0"/>
                </a:solidFill>
              </a:rPr>
              <a:t> class is responsible for managing the driver information.</a:t>
            </a:r>
          </a:p>
        </p:txBody>
      </p:sp>
    </p:spTree>
    <p:extLst>
      <p:ext uri="{BB962C8B-B14F-4D97-AF65-F5344CB8AC3E}">
        <p14:creationId xmlns:p14="http://schemas.microsoft.com/office/powerpoint/2010/main" val="29440370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DBMS Table</a:t>
            </a:r>
            <a:endParaRPr lang="en-US" dirty="0"/>
          </a:p>
        </p:txBody>
      </p:sp>
      <p:sp>
        <p:nvSpPr>
          <p:cNvPr id="6" name="Rectangle 5"/>
          <p:cNvSpPr/>
          <p:nvPr/>
        </p:nvSpPr>
        <p:spPr>
          <a:xfrm>
            <a:off x="1371600" y="1417639"/>
            <a:ext cx="8458200" cy="2616101"/>
          </a:xfrm>
          <a:prstGeom prst="rect">
            <a:avLst/>
          </a:prstGeom>
        </p:spPr>
        <p:txBody>
          <a:bodyPr wrap="square">
            <a:spAutoFit/>
          </a:bodyPr>
          <a:lstStyle/>
          <a:p>
            <a:r>
              <a:rPr lang="en-US" sz="3600" dirty="0"/>
              <a:t> </a:t>
            </a:r>
            <a:r>
              <a:rPr lang="en-US" sz="3200" dirty="0"/>
              <a:t>CREATE TABLE </a:t>
            </a:r>
            <a:r>
              <a:rPr lang="en-US" sz="3200" b="1" dirty="0"/>
              <a:t>Customers </a:t>
            </a:r>
            <a:r>
              <a:rPr lang="en-US" sz="3200" dirty="0"/>
              <a:t>(</a:t>
            </a:r>
          </a:p>
          <a:p>
            <a:r>
              <a:rPr lang="en-US" sz="3200" dirty="0"/>
              <a:t>    </a:t>
            </a:r>
            <a:r>
              <a:rPr lang="en-US" sz="3200" b="1" dirty="0" err="1"/>
              <a:t>custid</a:t>
            </a:r>
            <a:r>
              <a:rPr lang="en-US" sz="3200" dirty="0"/>
              <a:t> 		integer primary key,</a:t>
            </a:r>
          </a:p>
          <a:p>
            <a:r>
              <a:rPr lang="en-US" sz="3200" dirty="0"/>
              <a:t>    </a:t>
            </a:r>
            <a:r>
              <a:rPr lang="en-US" sz="3200" b="1" dirty="0" err="1"/>
              <a:t>custname</a:t>
            </a:r>
            <a:r>
              <a:rPr lang="en-US" sz="3200" dirty="0"/>
              <a:t> 	varchar2(20),</a:t>
            </a:r>
          </a:p>
          <a:p>
            <a:r>
              <a:rPr lang="en-US" sz="3200" dirty="0"/>
              <a:t>    </a:t>
            </a:r>
            <a:r>
              <a:rPr lang="en-US" sz="3200" b="1" dirty="0"/>
              <a:t>Balance</a:t>
            </a:r>
            <a:r>
              <a:rPr lang="en-US" sz="3200" dirty="0"/>
              <a:t> 	float</a:t>
            </a:r>
          </a:p>
          <a:p>
            <a:r>
              <a:rPr lang="en-US" sz="3200" dirty="0"/>
              <a:t> );</a:t>
            </a:r>
          </a:p>
        </p:txBody>
      </p:sp>
      <p:sp>
        <p:nvSpPr>
          <p:cNvPr id="3" name="Rectangle 2"/>
          <p:cNvSpPr/>
          <p:nvPr/>
        </p:nvSpPr>
        <p:spPr>
          <a:xfrm>
            <a:off x="1517621" y="4373218"/>
            <a:ext cx="8143214" cy="1323439"/>
          </a:xfrm>
          <a:prstGeom prst="rect">
            <a:avLst/>
          </a:prstGeom>
        </p:spPr>
        <p:txBody>
          <a:bodyPr wrap="square">
            <a:spAutoFit/>
          </a:bodyPr>
          <a:lstStyle/>
          <a:p>
            <a:pPr>
              <a:spcAft>
                <a:spcPts val="1200"/>
              </a:spcAft>
            </a:pPr>
            <a:r>
              <a:rPr lang="en-US" sz="2000" b="1" dirty="0">
                <a:solidFill>
                  <a:srgbClr val="0070C0"/>
                </a:solidFill>
              </a:rPr>
              <a:t>INSERT INTO CUSTOMERS VALUES(111,'SCOTT',2000);</a:t>
            </a:r>
          </a:p>
          <a:p>
            <a:pPr>
              <a:spcAft>
                <a:spcPts val="1200"/>
              </a:spcAft>
            </a:pPr>
            <a:r>
              <a:rPr lang="en-US" sz="2000" b="1" dirty="0">
                <a:solidFill>
                  <a:srgbClr val="0070C0"/>
                </a:solidFill>
              </a:rPr>
              <a:t>INSERT INTO CUSTOMERS VALUES(222,'ALLEN',4000);</a:t>
            </a:r>
          </a:p>
          <a:p>
            <a:pPr>
              <a:spcAft>
                <a:spcPts val="1200"/>
              </a:spcAft>
            </a:pPr>
            <a:r>
              <a:rPr lang="en-US" sz="2000" b="1" dirty="0">
                <a:solidFill>
                  <a:srgbClr val="0070C0"/>
                </a:solidFill>
              </a:rPr>
              <a:t>INSERT INTO CUSTOMERS VALUES(333,'SOWMYA',3200);</a:t>
            </a:r>
          </a:p>
        </p:txBody>
      </p:sp>
      <p:sp>
        <p:nvSpPr>
          <p:cNvPr id="7" name="Rectangle 6"/>
          <p:cNvSpPr/>
          <p:nvPr/>
        </p:nvSpPr>
        <p:spPr>
          <a:xfrm>
            <a:off x="3107882" y="6174343"/>
            <a:ext cx="6874318" cy="369332"/>
          </a:xfrm>
          <a:prstGeom prst="rect">
            <a:avLst/>
          </a:prstGeom>
        </p:spPr>
        <p:txBody>
          <a:bodyPr wrap="square">
            <a:spAutoFit/>
          </a:bodyPr>
          <a:lstStyle/>
          <a:p>
            <a:pPr algn="ctr"/>
            <a:r>
              <a:rPr lang="en-US" i="1" dirty="0">
                <a:solidFill>
                  <a:schemeClr val="tx1">
                    <a:lumMod val="65000"/>
                    <a:lumOff val="35000"/>
                  </a:schemeClr>
                </a:solidFill>
                <a:latin typeface="Book Antiqua" panose="02040602050305030304" pitchFamily="18" charset="0"/>
              </a:rPr>
              <a:t>D:\Dropbox\DBMS PPTs\JDBC Demo\</a:t>
            </a:r>
            <a:r>
              <a:rPr lang="en-US" i="1" dirty="0" err="1">
                <a:solidFill>
                  <a:schemeClr val="tx1">
                    <a:lumMod val="65000"/>
                    <a:lumOff val="35000"/>
                  </a:schemeClr>
                </a:solidFill>
                <a:latin typeface="Book Antiqua" panose="02040602050305030304" pitchFamily="18" charset="0"/>
              </a:rPr>
              <a:t>JDBCDemo</a:t>
            </a:r>
            <a:endParaRPr lang="en-US" i="1" dirty="0">
              <a:solidFill>
                <a:schemeClr val="tx1">
                  <a:lumMod val="65000"/>
                  <a:lumOff val="35000"/>
                </a:schemeClr>
              </a:solidFill>
              <a:latin typeface="Book Antiqua" panose="02040602050305030304" pitchFamily="18" charset="0"/>
            </a:endParaRPr>
          </a:p>
        </p:txBody>
      </p:sp>
    </p:spTree>
    <p:extLst>
      <p:ext uri="{BB962C8B-B14F-4D97-AF65-F5344CB8AC3E}">
        <p14:creationId xmlns:p14="http://schemas.microsoft.com/office/powerpoint/2010/main" val="2349453980"/>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&amp; Execute SQL Stmt.</a:t>
            </a:r>
            <a:endParaRPr lang="en-US" dirty="0"/>
          </a:p>
        </p:txBody>
      </p:sp>
      <p:sp>
        <p:nvSpPr>
          <p:cNvPr id="5" name="Content Placeholder 4"/>
          <p:cNvSpPr>
            <a:spLocks noGrp="1"/>
          </p:cNvSpPr>
          <p:nvPr>
            <p:ph sz="quarter" idx="1"/>
          </p:nvPr>
        </p:nvSpPr>
        <p:spPr>
          <a:xfrm>
            <a:off x="1391479" y="1262270"/>
            <a:ext cx="9521686" cy="4800600"/>
          </a:xfrm>
        </p:spPr>
        <p:txBody>
          <a:bodyPr>
            <a:normAutofit/>
          </a:bodyPr>
          <a:lstStyle/>
          <a:p>
            <a:pPr indent="0"/>
            <a:r>
              <a:rPr lang="en-US" sz="2800" dirty="0"/>
              <a:t>Connection con =  </a:t>
            </a:r>
            <a:r>
              <a:rPr lang="en-US" sz="2800" dirty="0" err="1"/>
              <a:t>DriverManager.getConnection</a:t>
            </a:r>
            <a:r>
              <a:rPr lang="en-US" sz="2800" dirty="0"/>
              <a:t>("</a:t>
            </a:r>
            <a:r>
              <a:rPr lang="en-US" sz="2800" dirty="0" err="1"/>
              <a:t>jdbc:oracle</a:t>
            </a:r>
            <a:r>
              <a:rPr lang="en-US" sz="2800" dirty="0"/>
              <a:t>: thin:@localhost:1521:orcl", user, password);</a:t>
            </a:r>
          </a:p>
          <a:p>
            <a:pPr indent="0"/>
            <a:endParaRPr lang="en-US" sz="1000" dirty="0"/>
          </a:p>
          <a:p>
            <a:pPr indent="0"/>
            <a:r>
              <a:rPr lang="en-US" sz="2800" b="1" dirty="0"/>
              <a:t>Statement </a:t>
            </a:r>
            <a:r>
              <a:rPr lang="en-US" sz="2800" b="1" dirty="0" err="1"/>
              <a:t>stmt</a:t>
            </a:r>
            <a:r>
              <a:rPr lang="en-US" sz="2800" b="1" dirty="0"/>
              <a:t> = 	</a:t>
            </a:r>
            <a:r>
              <a:rPr lang="en-US" sz="2800" b="1" dirty="0" err="1" smtClean="0"/>
              <a:t>con.createStatement</a:t>
            </a:r>
            <a:r>
              <a:rPr lang="en-US" sz="2800" b="1" dirty="0"/>
              <a:t>( );</a:t>
            </a:r>
          </a:p>
          <a:p>
            <a:pPr indent="0"/>
            <a:endParaRPr lang="en-US" sz="900" b="1" dirty="0"/>
          </a:p>
          <a:p>
            <a:pPr indent="0">
              <a:spcAft>
                <a:spcPts val="1200"/>
              </a:spcAft>
            </a:pPr>
            <a:r>
              <a:rPr lang="en-US" b="1" dirty="0" err="1" smtClean="0"/>
              <a:t>ResultSet</a:t>
            </a:r>
            <a:r>
              <a:rPr lang="en-US" b="1" dirty="0" smtClean="0"/>
              <a:t> </a:t>
            </a:r>
            <a:r>
              <a:rPr lang="en-US" b="1" dirty="0" err="1"/>
              <a:t>rs</a:t>
            </a:r>
            <a:r>
              <a:rPr lang="en-US" b="1" dirty="0"/>
              <a:t> = </a:t>
            </a:r>
            <a:r>
              <a:rPr lang="en-US" b="1" dirty="0" err="1" smtClean="0"/>
              <a:t>stmt.executeQuery</a:t>
            </a:r>
            <a:r>
              <a:rPr lang="en-US" b="1" dirty="0" smtClean="0"/>
              <a:t>("</a:t>
            </a:r>
            <a:r>
              <a:rPr lang="en-US" b="1" dirty="0"/>
              <a:t>Select * from </a:t>
            </a:r>
            <a:r>
              <a:rPr lang="en-US" b="1" dirty="0" smtClean="0"/>
              <a:t>Customers");</a:t>
            </a:r>
          </a:p>
          <a:p>
            <a:r>
              <a:rPr lang="en-US" b="1" dirty="0" err="1" smtClean="0">
                <a:solidFill>
                  <a:srgbClr val="0070C0"/>
                </a:solidFill>
              </a:rPr>
              <a:t>ResultSet</a:t>
            </a:r>
            <a:r>
              <a:rPr lang="en-US" dirty="0" smtClean="0">
                <a:solidFill>
                  <a:srgbClr val="0070C0"/>
                </a:solidFill>
              </a:rPr>
              <a:t> object is used to interact with data returned by DBMS to the J2EE component.</a:t>
            </a:r>
            <a:endParaRPr lang="en-US" dirty="0">
              <a:solidFill>
                <a:srgbClr val="0070C0"/>
              </a:solidFill>
            </a:endParaRPr>
          </a:p>
        </p:txBody>
      </p:sp>
    </p:spTree>
    <p:extLst>
      <p:ext uri="{BB962C8B-B14F-4D97-AF65-F5344CB8AC3E}">
        <p14:creationId xmlns:p14="http://schemas.microsoft.com/office/powerpoint/2010/main" val="10259438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1000"/>
                                        <p:tgtEl>
                                          <p:spTgt spid="5">
                                            <p:txEl>
                                              <p:pRg st="5" end="5"/>
                                            </p:txEl>
                                          </p:spTgt>
                                        </p:tgtEl>
                                      </p:cBhvr>
                                    </p:animEffect>
                                    <p:anim calcmode="lin" valueType="num">
                                      <p:cBhvr>
                                        <p:cTn id="2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Process Data returned by DBMS</a:t>
            </a:r>
            <a:endParaRPr lang="en-US" dirty="0"/>
          </a:p>
        </p:txBody>
      </p:sp>
      <p:sp>
        <p:nvSpPr>
          <p:cNvPr id="5" name="Content Placeholder 4"/>
          <p:cNvSpPr>
            <a:spLocks noGrp="1"/>
          </p:cNvSpPr>
          <p:nvPr>
            <p:ph sz="quarter" idx="1"/>
          </p:nvPr>
        </p:nvSpPr>
        <p:spPr>
          <a:xfrm>
            <a:off x="1431236" y="1272209"/>
            <a:ext cx="9693964" cy="4495800"/>
          </a:xfrm>
        </p:spPr>
        <p:txBody>
          <a:bodyPr>
            <a:normAutofit lnSpcReduction="10000"/>
          </a:bodyPr>
          <a:lstStyle/>
          <a:p>
            <a:pPr indent="0"/>
            <a:r>
              <a:rPr lang="en-US" sz="2800" dirty="0"/>
              <a:t>String </a:t>
            </a:r>
            <a:r>
              <a:rPr lang="en-US" sz="2800" dirty="0" err="1"/>
              <a:t>cid</a:t>
            </a:r>
            <a:r>
              <a:rPr lang="en-US" sz="2800" dirty="0"/>
              <a:t>;</a:t>
            </a:r>
          </a:p>
          <a:p>
            <a:pPr indent="0"/>
            <a:r>
              <a:rPr lang="en-US" sz="2800" dirty="0"/>
              <a:t>String </a:t>
            </a:r>
            <a:r>
              <a:rPr lang="en-US" sz="2800" dirty="0" err="1"/>
              <a:t>cname</a:t>
            </a:r>
            <a:r>
              <a:rPr lang="en-US" sz="2800" dirty="0"/>
              <a:t>;</a:t>
            </a:r>
          </a:p>
          <a:p>
            <a:pPr indent="0"/>
            <a:r>
              <a:rPr lang="en-US" sz="2800" dirty="0"/>
              <a:t>double </a:t>
            </a:r>
            <a:r>
              <a:rPr lang="en-US" sz="2800" dirty="0" err="1"/>
              <a:t>cbal</a:t>
            </a:r>
            <a:r>
              <a:rPr lang="en-US" sz="2800" dirty="0"/>
              <a:t>;</a:t>
            </a:r>
          </a:p>
          <a:p>
            <a:pPr indent="0"/>
            <a:r>
              <a:rPr lang="en-US" sz="2800" b="1" dirty="0"/>
              <a:t>while (</a:t>
            </a:r>
            <a:r>
              <a:rPr lang="en-US" sz="2800" b="1" dirty="0" err="1"/>
              <a:t>rs.next</a:t>
            </a:r>
            <a:r>
              <a:rPr lang="en-US" sz="2800" b="1" dirty="0"/>
              <a:t>()) {</a:t>
            </a:r>
          </a:p>
          <a:p>
            <a:pPr indent="0"/>
            <a:r>
              <a:rPr lang="en-US" sz="2800" dirty="0"/>
              <a:t>       </a:t>
            </a:r>
            <a:r>
              <a:rPr lang="en-US" sz="2800" dirty="0" err="1"/>
              <a:t>cid</a:t>
            </a:r>
            <a:r>
              <a:rPr lang="en-US" sz="2800" dirty="0"/>
              <a:t>       = </a:t>
            </a:r>
            <a:r>
              <a:rPr lang="en-US" sz="2800" dirty="0" err="1"/>
              <a:t>rs.getString</a:t>
            </a:r>
            <a:r>
              <a:rPr lang="en-US" sz="2800" dirty="0"/>
              <a:t>("</a:t>
            </a:r>
            <a:r>
              <a:rPr lang="en-US" sz="2800" dirty="0" err="1"/>
              <a:t>CustID</a:t>
            </a:r>
            <a:r>
              <a:rPr lang="en-US" sz="2800" dirty="0"/>
              <a:t>");</a:t>
            </a:r>
          </a:p>
          <a:p>
            <a:pPr indent="0"/>
            <a:r>
              <a:rPr lang="en-US" sz="2800" dirty="0"/>
              <a:t>       </a:t>
            </a:r>
            <a:r>
              <a:rPr lang="en-US" sz="2800" dirty="0" err="1"/>
              <a:t>cname</a:t>
            </a:r>
            <a:r>
              <a:rPr lang="en-US" sz="2800" dirty="0"/>
              <a:t> = </a:t>
            </a:r>
            <a:r>
              <a:rPr lang="en-US" sz="2800" dirty="0" err="1"/>
              <a:t>rs.getString</a:t>
            </a:r>
            <a:r>
              <a:rPr lang="en-US" sz="2800" dirty="0"/>
              <a:t>("</a:t>
            </a:r>
            <a:r>
              <a:rPr lang="en-US" sz="2800" dirty="0" err="1"/>
              <a:t>CustName</a:t>
            </a:r>
            <a:r>
              <a:rPr lang="en-US" sz="2800" dirty="0"/>
              <a:t>");</a:t>
            </a:r>
          </a:p>
          <a:p>
            <a:pPr indent="0"/>
            <a:r>
              <a:rPr lang="en-US" sz="2800" dirty="0"/>
              <a:t>       </a:t>
            </a:r>
            <a:r>
              <a:rPr lang="en-US" sz="2800" dirty="0" err="1"/>
              <a:t>cbal</a:t>
            </a:r>
            <a:r>
              <a:rPr lang="en-US" sz="2800" dirty="0"/>
              <a:t>      = </a:t>
            </a:r>
            <a:r>
              <a:rPr lang="en-US" sz="2800" dirty="0" err="1"/>
              <a:t>rs.getDouble</a:t>
            </a:r>
            <a:r>
              <a:rPr lang="en-US" sz="2800" dirty="0"/>
              <a:t>("Balance");  </a:t>
            </a:r>
          </a:p>
          <a:p>
            <a:pPr indent="0"/>
            <a:r>
              <a:rPr lang="en-US" sz="2800" dirty="0"/>
              <a:t>       </a:t>
            </a:r>
            <a:r>
              <a:rPr lang="en-US" sz="2800" dirty="0" err="1" smtClean="0"/>
              <a:t>System.</a:t>
            </a:r>
            <a:r>
              <a:rPr lang="en-US" sz="2800" i="1" dirty="0" err="1" smtClean="0"/>
              <a:t>out.println</a:t>
            </a:r>
            <a:r>
              <a:rPr lang="en-US" sz="2800" i="1" dirty="0" smtClean="0"/>
              <a:t>(</a:t>
            </a:r>
            <a:r>
              <a:rPr lang="en-US" sz="2800" i="1" dirty="0" err="1" smtClean="0"/>
              <a:t>cid</a:t>
            </a:r>
            <a:r>
              <a:rPr lang="en-US" sz="2800" i="1" dirty="0" smtClean="0"/>
              <a:t> </a:t>
            </a:r>
            <a:r>
              <a:rPr lang="en-US" sz="2800" i="1" dirty="0"/>
              <a:t>+ "\t" + </a:t>
            </a:r>
            <a:r>
              <a:rPr lang="en-US" sz="2800" i="1" dirty="0" err="1"/>
              <a:t>cname</a:t>
            </a:r>
            <a:r>
              <a:rPr lang="en-US" sz="2800" i="1" dirty="0"/>
              <a:t> + "\t" + </a:t>
            </a:r>
            <a:r>
              <a:rPr lang="en-US" sz="2800" i="1" dirty="0" err="1"/>
              <a:t>cbal</a:t>
            </a:r>
            <a:r>
              <a:rPr lang="en-US" sz="2800" i="1" dirty="0"/>
              <a:t>); </a:t>
            </a:r>
            <a:endParaRPr lang="en-US" sz="2800" dirty="0"/>
          </a:p>
          <a:p>
            <a:pPr indent="0"/>
            <a:r>
              <a:rPr lang="en-US" sz="2800" dirty="0"/>
              <a:t> </a:t>
            </a:r>
            <a:r>
              <a:rPr lang="en-US" sz="2800" b="1" dirty="0"/>
              <a:t>}</a:t>
            </a:r>
          </a:p>
        </p:txBody>
      </p:sp>
    </p:spTree>
    <p:extLst>
      <p:ext uri="{BB962C8B-B14F-4D97-AF65-F5344CB8AC3E}">
        <p14:creationId xmlns:p14="http://schemas.microsoft.com/office/powerpoint/2010/main" val="16249867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Terminate the Connection</a:t>
            </a:r>
            <a:endParaRPr lang="en-US" dirty="0"/>
          </a:p>
        </p:txBody>
      </p:sp>
      <p:sp>
        <p:nvSpPr>
          <p:cNvPr id="5" name="Content Placeholder 4"/>
          <p:cNvSpPr>
            <a:spLocks noGrp="1"/>
          </p:cNvSpPr>
          <p:nvPr>
            <p:ph sz="quarter" idx="1"/>
          </p:nvPr>
        </p:nvSpPr>
        <p:spPr/>
        <p:txBody>
          <a:bodyPr>
            <a:normAutofit/>
          </a:bodyPr>
          <a:lstStyle/>
          <a:p>
            <a:r>
              <a:rPr lang="en-US" sz="3200" dirty="0" err="1"/>
              <a:t>rs.close</a:t>
            </a:r>
            <a:r>
              <a:rPr lang="en-US" sz="3200" dirty="0"/>
              <a:t>();</a:t>
            </a:r>
          </a:p>
        </p:txBody>
      </p:sp>
    </p:spTree>
    <p:extLst>
      <p:ext uri="{BB962C8B-B14F-4D97-AF65-F5344CB8AC3E}">
        <p14:creationId xmlns:p14="http://schemas.microsoft.com/office/powerpoint/2010/main" val="3038947232"/>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Java Program in </a:t>
            </a:r>
            <a:r>
              <a:rPr lang="en-US" dirty="0" err="1"/>
              <a:t>Netbeans</a:t>
            </a:r>
            <a:r>
              <a:rPr lang="en-US" dirty="0"/>
              <a:t> IDE 8.0.2</a:t>
            </a:r>
          </a:p>
        </p:txBody>
      </p:sp>
      <p:sp>
        <p:nvSpPr>
          <p:cNvPr id="6" name="Content Placeholder 5"/>
          <p:cNvSpPr>
            <a:spLocks noGrp="1"/>
          </p:cNvSpPr>
          <p:nvPr>
            <p:ph idx="1"/>
          </p:nvPr>
        </p:nvSpPr>
        <p:spPr>
          <a:xfrm>
            <a:off x="1003852" y="1139687"/>
            <a:ext cx="10475844" cy="5029200"/>
          </a:xfrm>
        </p:spPr>
        <p:txBody>
          <a:bodyPr/>
          <a:lstStyle/>
          <a:p>
            <a:pPr marL="82550" indent="0">
              <a:spcBef>
                <a:spcPts val="0"/>
              </a:spcBef>
              <a:spcAft>
                <a:spcPts val="0"/>
              </a:spcAft>
            </a:pPr>
            <a:r>
              <a:rPr lang="en-US" sz="1800" dirty="0">
                <a:latin typeface="Consolas" panose="020B0609020204030204" pitchFamily="49" charset="0"/>
              </a:rPr>
              <a:t>package </a:t>
            </a:r>
            <a:r>
              <a:rPr lang="en-US" sz="1800" dirty="0" err="1">
                <a:latin typeface="Consolas" panose="020B0609020204030204" pitchFamily="49" charset="0"/>
              </a:rPr>
              <a:t>jdbcdemo</a:t>
            </a:r>
            <a:r>
              <a:rPr lang="en-US" sz="1800" dirty="0">
                <a:latin typeface="Consolas" panose="020B0609020204030204" pitchFamily="49" charset="0"/>
              </a:rPr>
              <a:t>;</a:t>
            </a:r>
          </a:p>
          <a:p>
            <a:pPr marL="82550" indent="0">
              <a:spcBef>
                <a:spcPts val="0"/>
              </a:spcBef>
              <a:spcAft>
                <a:spcPts val="0"/>
              </a:spcAft>
            </a:pPr>
            <a:r>
              <a:rPr lang="en-US" sz="1800" dirty="0">
                <a:latin typeface="Consolas" panose="020B0609020204030204" pitchFamily="49" charset="0"/>
              </a:rPr>
              <a:t>import </a:t>
            </a:r>
            <a:r>
              <a:rPr lang="en-US" sz="1800" dirty="0" err="1">
                <a:latin typeface="Consolas" panose="020B0609020204030204" pitchFamily="49" charset="0"/>
              </a:rPr>
              <a:t>java.sql</a:t>
            </a:r>
            <a:r>
              <a:rPr lang="en-US" sz="1800" dirty="0">
                <a:latin typeface="Consolas" panose="020B0609020204030204" pitchFamily="49" charset="0"/>
              </a:rPr>
              <a:t>.*;</a:t>
            </a:r>
          </a:p>
          <a:p>
            <a:pPr marL="82550" indent="0">
              <a:spcBef>
                <a:spcPts val="0"/>
              </a:spcBef>
              <a:spcAft>
                <a:spcPts val="0"/>
              </a:spcAft>
            </a:pPr>
            <a:r>
              <a:rPr lang="en-US" sz="1800" dirty="0">
                <a:latin typeface="Consolas" panose="020B0609020204030204" pitchFamily="49" charset="0"/>
              </a:rPr>
              <a:t>public class </a:t>
            </a:r>
            <a:r>
              <a:rPr lang="en-US" sz="1800" dirty="0" err="1">
                <a:latin typeface="Consolas" panose="020B0609020204030204" pitchFamily="49" charset="0"/>
              </a:rPr>
              <a:t>JDBCDemo</a:t>
            </a:r>
            <a:r>
              <a:rPr lang="en-US" sz="1800" dirty="0">
                <a:latin typeface="Consolas" panose="020B0609020204030204" pitchFamily="49" charset="0"/>
              </a:rPr>
              <a:t> {</a:t>
            </a:r>
          </a:p>
          <a:p>
            <a:pPr marL="82550" indent="0">
              <a:spcBef>
                <a:spcPts val="0"/>
              </a:spcBef>
              <a:spcAft>
                <a:spcPts val="0"/>
              </a:spcAft>
            </a:pPr>
            <a:r>
              <a:rPr lang="en-US" sz="1800" dirty="0">
                <a:latin typeface="Consolas" panose="020B0609020204030204" pitchFamily="49" charset="0"/>
              </a:rPr>
              <a:t>    public static void main(String[] </a:t>
            </a:r>
            <a:r>
              <a:rPr lang="en-US" sz="1800" dirty="0" err="1">
                <a:latin typeface="Consolas" panose="020B0609020204030204" pitchFamily="49" charset="0"/>
              </a:rPr>
              <a:t>args</a:t>
            </a:r>
            <a:r>
              <a:rPr lang="en-US" sz="1800" dirty="0">
                <a:latin typeface="Consolas" panose="020B0609020204030204" pitchFamily="49" charset="0"/>
              </a:rPr>
              <a:t>) {</a:t>
            </a:r>
          </a:p>
          <a:p>
            <a:pPr marL="82550" indent="0">
              <a:spcBef>
                <a:spcPts val="0"/>
              </a:spcBef>
              <a:spcAft>
                <a:spcPts val="0"/>
              </a:spcAft>
            </a:pPr>
            <a:r>
              <a:rPr lang="en-US" sz="1800" dirty="0">
                <a:latin typeface="Consolas" panose="020B0609020204030204" pitchFamily="49" charset="0"/>
              </a:rPr>
              <a:t>	try {</a:t>
            </a:r>
          </a:p>
          <a:p>
            <a:pPr marL="82550" indent="0">
              <a:spcBef>
                <a:spcPts val="0"/>
              </a:spcBef>
              <a:spcAft>
                <a:spcPts val="0"/>
              </a:spcAft>
            </a:pPr>
            <a:r>
              <a:rPr lang="en-US" sz="1800" dirty="0">
                <a:latin typeface="Consolas" panose="020B0609020204030204" pitchFamily="49" charset="0"/>
              </a:rPr>
              <a:t>	       </a:t>
            </a:r>
            <a:r>
              <a:rPr lang="en-US" sz="1800" dirty="0" err="1">
                <a:latin typeface="Consolas" panose="020B0609020204030204" pitchFamily="49" charset="0"/>
              </a:rPr>
              <a:t>System.out.println</a:t>
            </a:r>
            <a:r>
              <a:rPr lang="en-US" sz="1800" dirty="0">
                <a:latin typeface="Consolas" panose="020B0609020204030204" pitchFamily="49" charset="0"/>
              </a:rPr>
              <a:t>("Welcome to JDBC Demo");</a:t>
            </a:r>
          </a:p>
          <a:p>
            <a:pPr marL="82550" indent="0">
              <a:spcBef>
                <a:spcPts val="0"/>
              </a:spcBef>
              <a:spcAft>
                <a:spcPts val="0"/>
              </a:spcAft>
            </a:pPr>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err="1" smtClean="0">
                <a:latin typeface="Consolas" panose="020B0609020204030204" pitchFamily="49" charset="0"/>
              </a:rPr>
              <a:t>Class.forName</a:t>
            </a:r>
            <a:r>
              <a:rPr lang="en-US" sz="1800" dirty="0">
                <a:latin typeface="Consolas" panose="020B0609020204030204" pitchFamily="49" charset="0"/>
              </a:rPr>
              <a:t>("</a:t>
            </a:r>
            <a:r>
              <a:rPr lang="en-US" sz="1800" dirty="0" err="1">
                <a:latin typeface="Consolas" panose="020B0609020204030204" pitchFamily="49" charset="0"/>
              </a:rPr>
              <a:t>oracle.jdbc.driver.OracleDriver</a:t>
            </a:r>
            <a:r>
              <a:rPr lang="en-US" sz="1800" dirty="0">
                <a:latin typeface="Consolas" panose="020B0609020204030204" pitchFamily="49" charset="0"/>
              </a:rPr>
              <a:t>");</a:t>
            </a:r>
          </a:p>
          <a:p>
            <a:pPr marL="82550" indent="0">
              <a:spcBef>
                <a:spcPts val="0"/>
              </a:spcBef>
              <a:spcAft>
                <a:spcPts val="0"/>
              </a:spcAft>
            </a:pPr>
            <a:r>
              <a:rPr lang="en-US" sz="1800" dirty="0">
                <a:latin typeface="Consolas" panose="020B0609020204030204" pitchFamily="49" charset="0"/>
              </a:rPr>
              <a:t>	} catch (</a:t>
            </a:r>
            <a:r>
              <a:rPr lang="en-US" sz="1800" dirty="0" err="1">
                <a:latin typeface="Consolas" panose="020B0609020204030204" pitchFamily="49" charset="0"/>
              </a:rPr>
              <a:t>ClassNotFoundException</a:t>
            </a:r>
            <a:r>
              <a:rPr lang="en-US" sz="1800" dirty="0">
                <a:latin typeface="Consolas" panose="020B0609020204030204" pitchFamily="49" charset="0"/>
              </a:rPr>
              <a:t> e) {</a:t>
            </a:r>
          </a:p>
          <a:p>
            <a:pPr marL="82550" indent="0">
              <a:spcBef>
                <a:spcPts val="0"/>
              </a:spcBef>
              <a:spcAft>
                <a:spcPts val="0"/>
              </a:spcAft>
            </a:pPr>
            <a:r>
              <a:rPr lang="en-US" sz="1800" dirty="0">
                <a:latin typeface="Consolas" panose="020B0609020204030204" pitchFamily="49" charset="0"/>
              </a:rPr>
              <a:t>             </a:t>
            </a:r>
            <a:r>
              <a:rPr lang="en-US" sz="1800" dirty="0" err="1">
                <a:latin typeface="Consolas" panose="020B0609020204030204" pitchFamily="49" charset="0"/>
              </a:rPr>
              <a:t>System.out.println</a:t>
            </a:r>
            <a:r>
              <a:rPr lang="en-US" sz="1800" dirty="0">
                <a:latin typeface="Consolas" panose="020B0609020204030204" pitchFamily="49" charset="0"/>
              </a:rPr>
              <a:t>("Driver problem");</a:t>
            </a:r>
          </a:p>
          <a:p>
            <a:pPr marL="82550" indent="0">
              <a:spcBef>
                <a:spcPts val="0"/>
              </a:spcBef>
              <a:spcAft>
                <a:spcPts val="0"/>
              </a:spcAft>
            </a:pPr>
            <a:r>
              <a:rPr lang="en-US" sz="1800" dirty="0">
                <a:latin typeface="Consolas" panose="020B0609020204030204" pitchFamily="49" charset="0"/>
              </a:rPr>
              <a:t>	}</a:t>
            </a:r>
          </a:p>
          <a:p>
            <a:pPr marL="82550" indent="0">
              <a:spcBef>
                <a:spcPts val="0"/>
              </a:spcBef>
              <a:spcAft>
                <a:spcPts val="0"/>
              </a:spcAft>
            </a:pPr>
            <a:r>
              <a:rPr lang="en-US" sz="1800" dirty="0">
                <a:latin typeface="Consolas" panose="020B0609020204030204" pitchFamily="49" charset="0"/>
              </a:rPr>
              <a:t>	String user = "</a:t>
            </a:r>
            <a:r>
              <a:rPr lang="en-US" sz="1800" dirty="0" err="1">
                <a:latin typeface="Consolas" panose="020B0609020204030204" pitchFamily="49" charset="0"/>
              </a:rPr>
              <a:t>scott</a:t>
            </a:r>
            <a:r>
              <a:rPr lang="en-US" sz="1800" dirty="0">
                <a:latin typeface="Consolas" panose="020B0609020204030204" pitchFamily="49" charset="0"/>
              </a:rPr>
              <a:t>";</a:t>
            </a:r>
          </a:p>
          <a:p>
            <a:pPr marL="82550" indent="0">
              <a:spcBef>
                <a:spcPts val="0"/>
              </a:spcBef>
              <a:spcAft>
                <a:spcPts val="0"/>
              </a:spcAft>
            </a:pPr>
            <a:r>
              <a:rPr lang="en-US" sz="1800" dirty="0">
                <a:latin typeface="Consolas" panose="020B0609020204030204" pitchFamily="49" charset="0"/>
              </a:rPr>
              <a:t>	String password = "tiger";</a:t>
            </a:r>
          </a:p>
          <a:p>
            <a:pPr marL="82550" indent="0">
              <a:spcBef>
                <a:spcPts val="0"/>
              </a:spcBef>
              <a:spcAft>
                <a:spcPts val="0"/>
              </a:spcAft>
            </a:pPr>
            <a:r>
              <a:rPr lang="en-US" sz="1800" dirty="0">
                <a:latin typeface="Consolas" panose="020B0609020204030204" pitchFamily="49" charset="0"/>
              </a:rPr>
              <a:t>	try {</a:t>
            </a:r>
          </a:p>
          <a:p>
            <a:pPr marL="82550" indent="0">
              <a:spcBef>
                <a:spcPts val="0"/>
              </a:spcBef>
              <a:spcAft>
                <a:spcPts val="0"/>
              </a:spcAft>
            </a:pPr>
            <a:r>
              <a:rPr lang="en-US" sz="1800" dirty="0">
                <a:latin typeface="Consolas" panose="020B0609020204030204" pitchFamily="49" charset="0"/>
              </a:rPr>
              <a:t>                    Connection con =  </a:t>
            </a:r>
            <a:r>
              <a:rPr lang="en-US" sz="1800" dirty="0" err="1">
                <a:latin typeface="Consolas" panose="020B0609020204030204" pitchFamily="49" charset="0"/>
              </a:rPr>
              <a:t>DriverManager.getConnection</a:t>
            </a:r>
            <a:r>
              <a:rPr lang="en-US" sz="1800" dirty="0" smtClean="0">
                <a:latin typeface="Consolas" panose="020B0609020204030204" pitchFamily="49" charset="0"/>
              </a:rPr>
              <a:t>(</a:t>
            </a:r>
          </a:p>
          <a:p>
            <a:pPr marL="82550" indent="0">
              <a:spcBef>
                <a:spcPts val="0"/>
              </a:spcBef>
              <a:spcAft>
                <a:spcPts val="0"/>
              </a:spcAft>
            </a:pPr>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smtClean="0">
                <a:latin typeface="Consolas" panose="020B0609020204030204" pitchFamily="49" charset="0"/>
              </a:rPr>
              <a:t>"</a:t>
            </a:r>
            <a:r>
              <a:rPr lang="en-US" sz="1800" dirty="0" err="1">
                <a:latin typeface="Consolas" panose="020B0609020204030204" pitchFamily="49" charset="0"/>
              </a:rPr>
              <a:t>jdbc:oracle:thin</a:t>
            </a:r>
            <a:r>
              <a:rPr lang="en-US" sz="1800" dirty="0">
                <a:latin typeface="Consolas" panose="020B0609020204030204" pitchFamily="49" charset="0"/>
              </a:rPr>
              <a:t>:@localhost:1521:orcl", user, password);</a:t>
            </a:r>
          </a:p>
          <a:p>
            <a:pPr marL="82550" indent="0">
              <a:spcBef>
                <a:spcPts val="0"/>
              </a:spcBef>
              <a:spcAft>
                <a:spcPts val="0"/>
              </a:spcAft>
            </a:pPr>
            <a:r>
              <a:rPr lang="en-US" sz="1800" dirty="0">
                <a:latin typeface="Consolas" panose="020B0609020204030204" pitchFamily="49" charset="0"/>
              </a:rPr>
              <a:t>     Statement </a:t>
            </a:r>
            <a:r>
              <a:rPr lang="en-US" sz="1800" dirty="0" err="1">
                <a:latin typeface="Consolas" panose="020B0609020204030204" pitchFamily="49" charset="0"/>
              </a:rPr>
              <a:t>stmt</a:t>
            </a:r>
            <a:r>
              <a:rPr lang="en-US" sz="1800" dirty="0">
                <a:latin typeface="Consolas" panose="020B0609020204030204" pitchFamily="49" charset="0"/>
              </a:rPr>
              <a:t> = </a:t>
            </a:r>
            <a:r>
              <a:rPr lang="en-US" sz="1800" dirty="0" err="1">
                <a:latin typeface="Consolas" panose="020B0609020204030204" pitchFamily="49" charset="0"/>
              </a:rPr>
              <a:t>con.createStatement</a:t>
            </a:r>
            <a:r>
              <a:rPr lang="en-US" sz="1800" dirty="0">
                <a:latin typeface="Consolas" panose="020B0609020204030204" pitchFamily="49" charset="0"/>
              </a:rPr>
              <a:t>();</a:t>
            </a:r>
          </a:p>
          <a:p>
            <a:pPr marL="82550" indent="0">
              <a:spcBef>
                <a:spcPts val="0"/>
              </a:spcBef>
              <a:spcAft>
                <a:spcPts val="0"/>
              </a:spcAft>
            </a:pPr>
            <a:r>
              <a:rPr lang="en-US" sz="1800" dirty="0">
                <a:latin typeface="Consolas" panose="020B0609020204030204" pitchFamily="49" charset="0"/>
              </a:rPr>
              <a:t>     </a:t>
            </a:r>
            <a:r>
              <a:rPr lang="en-US" sz="1800" dirty="0" err="1">
                <a:latin typeface="Consolas" panose="020B0609020204030204" pitchFamily="49" charset="0"/>
              </a:rPr>
              <a:t>System.out.println</a:t>
            </a:r>
            <a:r>
              <a:rPr lang="en-US" sz="1800" dirty="0">
                <a:latin typeface="Consolas" panose="020B0609020204030204" pitchFamily="49" charset="0"/>
              </a:rPr>
              <a:t>("Successfully connected to Oracle Database");</a:t>
            </a:r>
          </a:p>
          <a:p>
            <a:pPr marL="82550" indent="0">
              <a:spcBef>
                <a:spcPts val="0"/>
              </a:spcBef>
              <a:spcAft>
                <a:spcPts val="0"/>
              </a:spcAft>
            </a:pPr>
            <a:r>
              <a:rPr lang="en-US" sz="1800" dirty="0"/>
              <a:t>                    </a:t>
            </a:r>
          </a:p>
        </p:txBody>
      </p:sp>
    </p:spTree>
    <p:extLst>
      <p:ext uri="{BB962C8B-B14F-4D97-AF65-F5344CB8AC3E}">
        <p14:creationId xmlns:p14="http://schemas.microsoft.com/office/powerpoint/2010/main" val="1240293721"/>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2513" y="374030"/>
            <a:ext cx="10426148" cy="5973762"/>
          </a:xfrm>
        </p:spPr>
        <p:txBody>
          <a:bodyPr/>
          <a:lstStyle/>
          <a:p>
            <a:pPr marL="82550" indent="0">
              <a:spcBef>
                <a:spcPts val="0"/>
              </a:spcBef>
              <a:spcAft>
                <a:spcPts val="0"/>
              </a:spcAft>
            </a:pPr>
            <a:r>
              <a:rPr lang="en-US" sz="2200" dirty="0" err="1">
                <a:latin typeface="Consolas" panose="020B0609020204030204" pitchFamily="49" charset="0"/>
              </a:rPr>
              <a:t>ResultSet</a:t>
            </a:r>
            <a:r>
              <a:rPr lang="en-US" sz="2200" dirty="0">
                <a:latin typeface="Consolas" panose="020B0609020204030204" pitchFamily="49" charset="0"/>
              </a:rPr>
              <a:t> </a:t>
            </a:r>
            <a:r>
              <a:rPr lang="en-US" sz="2200" dirty="0" err="1">
                <a:latin typeface="Consolas" panose="020B0609020204030204" pitchFamily="49" charset="0"/>
              </a:rPr>
              <a:t>rs</a:t>
            </a:r>
            <a:r>
              <a:rPr lang="en-US" sz="2200" dirty="0">
                <a:latin typeface="Consolas" panose="020B0609020204030204" pitchFamily="49" charset="0"/>
              </a:rPr>
              <a:t> = </a:t>
            </a:r>
            <a:r>
              <a:rPr lang="en-US" sz="2200" dirty="0" err="1" smtClean="0">
                <a:latin typeface="Consolas" panose="020B0609020204030204" pitchFamily="49" charset="0"/>
              </a:rPr>
              <a:t>stmt.executeQuery</a:t>
            </a:r>
            <a:r>
              <a:rPr lang="en-US" sz="2200" dirty="0">
                <a:latin typeface="Consolas" panose="020B0609020204030204" pitchFamily="49" charset="0"/>
              </a:rPr>
              <a:t>("Select * from Customers");</a:t>
            </a:r>
          </a:p>
          <a:p>
            <a:pPr marL="82550" indent="0">
              <a:spcBef>
                <a:spcPts val="0"/>
              </a:spcBef>
              <a:spcAft>
                <a:spcPts val="0"/>
              </a:spcAft>
            </a:pPr>
            <a:r>
              <a:rPr lang="en-US" sz="2200" dirty="0">
                <a:latin typeface="Consolas" panose="020B0609020204030204" pitchFamily="49" charset="0"/>
              </a:rPr>
              <a:t>	</a:t>
            </a:r>
            <a:r>
              <a:rPr lang="en-US" sz="2200" dirty="0" smtClean="0">
                <a:latin typeface="Consolas" panose="020B0609020204030204" pitchFamily="49" charset="0"/>
              </a:rPr>
              <a:t>String </a:t>
            </a:r>
            <a:r>
              <a:rPr lang="en-US" sz="2200" dirty="0" err="1">
                <a:latin typeface="Consolas" panose="020B0609020204030204" pitchFamily="49" charset="0"/>
              </a:rPr>
              <a:t>cid</a:t>
            </a:r>
            <a:r>
              <a:rPr lang="en-US" sz="2200" dirty="0">
                <a:latin typeface="Consolas" panose="020B0609020204030204" pitchFamily="49" charset="0"/>
              </a:rPr>
              <a:t>;</a:t>
            </a:r>
          </a:p>
          <a:p>
            <a:pPr marL="82550" indent="0">
              <a:spcBef>
                <a:spcPts val="0"/>
              </a:spcBef>
              <a:spcAft>
                <a:spcPts val="0"/>
              </a:spcAft>
            </a:pPr>
            <a:r>
              <a:rPr lang="en-US" sz="2200" dirty="0">
                <a:latin typeface="Consolas" panose="020B0609020204030204" pitchFamily="49" charset="0"/>
              </a:rPr>
              <a:t>	</a:t>
            </a:r>
            <a:r>
              <a:rPr lang="en-US" sz="2200" dirty="0" smtClean="0">
                <a:latin typeface="Consolas" panose="020B0609020204030204" pitchFamily="49" charset="0"/>
              </a:rPr>
              <a:t>String </a:t>
            </a:r>
            <a:r>
              <a:rPr lang="en-US" sz="2200" dirty="0" err="1">
                <a:latin typeface="Consolas" panose="020B0609020204030204" pitchFamily="49" charset="0"/>
              </a:rPr>
              <a:t>cname</a:t>
            </a:r>
            <a:r>
              <a:rPr lang="en-US" sz="2200" dirty="0">
                <a:latin typeface="Consolas" panose="020B0609020204030204" pitchFamily="49" charset="0"/>
              </a:rPr>
              <a:t>;</a:t>
            </a:r>
          </a:p>
          <a:p>
            <a:pPr marL="82550" indent="0">
              <a:spcBef>
                <a:spcPts val="0"/>
              </a:spcBef>
              <a:spcAft>
                <a:spcPts val="0"/>
              </a:spcAft>
            </a:pPr>
            <a:r>
              <a:rPr lang="en-US" sz="2200" dirty="0">
                <a:latin typeface="Consolas" panose="020B0609020204030204" pitchFamily="49" charset="0"/>
              </a:rPr>
              <a:t>   </a:t>
            </a:r>
            <a:r>
              <a:rPr lang="en-US" sz="2200" dirty="0" smtClean="0">
                <a:latin typeface="Consolas" panose="020B0609020204030204" pitchFamily="49" charset="0"/>
              </a:rPr>
              <a:t> 	double </a:t>
            </a:r>
            <a:r>
              <a:rPr lang="en-US" sz="2200" dirty="0" err="1">
                <a:latin typeface="Consolas" panose="020B0609020204030204" pitchFamily="49" charset="0"/>
              </a:rPr>
              <a:t>cbal</a:t>
            </a:r>
            <a:r>
              <a:rPr lang="en-US" sz="2200" dirty="0">
                <a:latin typeface="Consolas" panose="020B0609020204030204" pitchFamily="49" charset="0"/>
              </a:rPr>
              <a:t>;</a:t>
            </a:r>
          </a:p>
          <a:p>
            <a:pPr marL="82550" indent="0">
              <a:spcBef>
                <a:spcPts val="0"/>
              </a:spcBef>
              <a:spcAft>
                <a:spcPts val="0"/>
              </a:spcAft>
            </a:pPr>
            <a:r>
              <a:rPr lang="en-US" sz="2200" dirty="0">
                <a:latin typeface="Consolas" panose="020B0609020204030204" pitchFamily="49" charset="0"/>
              </a:rPr>
              <a:t>     </a:t>
            </a:r>
            <a:r>
              <a:rPr lang="en-US" sz="2200" dirty="0">
                <a:latin typeface="Consolas" panose="020B0609020204030204" pitchFamily="49" charset="0"/>
              </a:rPr>
              <a:t>	</a:t>
            </a:r>
            <a:r>
              <a:rPr lang="en-US" sz="2200" dirty="0" smtClean="0">
                <a:latin typeface="Consolas" panose="020B0609020204030204" pitchFamily="49" charset="0"/>
              </a:rPr>
              <a:t>while </a:t>
            </a:r>
            <a:r>
              <a:rPr lang="en-US" sz="2200" dirty="0">
                <a:latin typeface="Consolas" panose="020B0609020204030204" pitchFamily="49" charset="0"/>
              </a:rPr>
              <a:t>(</a:t>
            </a:r>
            <a:r>
              <a:rPr lang="en-US" sz="2200" dirty="0" err="1">
                <a:latin typeface="Consolas" panose="020B0609020204030204" pitchFamily="49" charset="0"/>
              </a:rPr>
              <a:t>rs.next</a:t>
            </a:r>
            <a:r>
              <a:rPr lang="en-US" sz="2200" dirty="0">
                <a:latin typeface="Consolas" panose="020B0609020204030204" pitchFamily="49" charset="0"/>
              </a:rPr>
              <a:t>()) {</a:t>
            </a:r>
          </a:p>
          <a:p>
            <a:pPr marL="274320" indent="0">
              <a:spcBef>
                <a:spcPts val="0"/>
              </a:spcBef>
              <a:spcAft>
                <a:spcPts val="0"/>
              </a:spcAft>
            </a:pPr>
            <a:r>
              <a:rPr lang="en-US" sz="2200" dirty="0">
                <a:latin typeface="Consolas" panose="020B0609020204030204" pitchFamily="49" charset="0"/>
              </a:rPr>
              <a:t>     </a:t>
            </a:r>
            <a:r>
              <a:rPr lang="en-US" sz="2200" dirty="0" smtClean="0">
                <a:latin typeface="Consolas" panose="020B0609020204030204" pitchFamily="49" charset="0"/>
              </a:rPr>
              <a:t>	</a:t>
            </a:r>
            <a:r>
              <a:rPr lang="en-US" sz="2200" dirty="0" err="1" smtClean="0">
                <a:latin typeface="Consolas" panose="020B0609020204030204" pitchFamily="49" charset="0"/>
              </a:rPr>
              <a:t>cid</a:t>
            </a:r>
            <a:r>
              <a:rPr lang="en-US" sz="2200" dirty="0" smtClean="0">
                <a:latin typeface="Consolas" panose="020B0609020204030204" pitchFamily="49" charset="0"/>
              </a:rPr>
              <a:t> </a:t>
            </a:r>
            <a:r>
              <a:rPr lang="en-US" sz="2200" dirty="0">
                <a:latin typeface="Consolas" panose="020B0609020204030204" pitchFamily="49" charset="0"/>
              </a:rPr>
              <a:t>= </a:t>
            </a:r>
            <a:r>
              <a:rPr lang="en-US" sz="2200" dirty="0" err="1">
                <a:latin typeface="Consolas" panose="020B0609020204030204" pitchFamily="49" charset="0"/>
              </a:rPr>
              <a:t>rs.getString</a:t>
            </a:r>
            <a:r>
              <a:rPr lang="en-US" sz="2200" dirty="0">
                <a:latin typeface="Consolas" panose="020B0609020204030204" pitchFamily="49" charset="0"/>
              </a:rPr>
              <a:t>("</a:t>
            </a:r>
            <a:r>
              <a:rPr lang="en-US" sz="2200" dirty="0" err="1">
                <a:latin typeface="Consolas" panose="020B0609020204030204" pitchFamily="49" charset="0"/>
              </a:rPr>
              <a:t>CustID</a:t>
            </a:r>
            <a:r>
              <a:rPr lang="en-US" sz="2200" dirty="0">
                <a:latin typeface="Consolas" panose="020B0609020204030204" pitchFamily="49" charset="0"/>
              </a:rPr>
              <a:t>");</a:t>
            </a:r>
          </a:p>
          <a:p>
            <a:pPr marL="274320" indent="0">
              <a:spcBef>
                <a:spcPts val="0"/>
              </a:spcBef>
              <a:spcAft>
                <a:spcPts val="0"/>
              </a:spcAft>
            </a:pPr>
            <a:r>
              <a:rPr lang="en-US" sz="2200" dirty="0">
                <a:latin typeface="Consolas" panose="020B0609020204030204" pitchFamily="49" charset="0"/>
              </a:rPr>
              <a:t>     </a:t>
            </a:r>
            <a:r>
              <a:rPr lang="en-US" sz="2200" dirty="0" smtClean="0">
                <a:latin typeface="Consolas" panose="020B0609020204030204" pitchFamily="49" charset="0"/>
              </a:rPr>
              <a:t>	</a:t>
            </a:r>
            <a:r>
              <a:rPr lang="en-US" sz="2200" dirty="0" err="1" smtClean="0">
                <a:latin typeface="Consolas" panose="020B0609020204030204" pitchFamily="49" charset="0"/>
              </a:rPr>
              <a:t>cname</a:t>
            </a:r>
            <a:r>
              <a:rPr lang="en-US" sz="2200" dirty="0" smtClean="0">
                <a:latin typeface="Consolas" panose="020B0609020204030204" pitchFamily="49" charset="0"/>
              </a:rPr>
              <a:t> </a:t>
            </a:r>
            <a:r>
              <a:rPr lang="en-US" sz="2200" dirty="0">
                <a:latin typeface="Consolas" panose="020B0609020204030204" pitchFamily="49" charset="0"/>
              </a:rPr>
              <a:t>= </a:t>
            </a:r>
            <a:r>
              <a:rPr lang="en-US" sz="2200" dirty="0" err="1">
                <a:latin typeface="Consolas" panose="020B0609020204030204" pitchFamily="49" charset="0"/>
              </a:rPr>
              <a:t>rs.getString</a:t>
            </a:r>
            <a:r>
              <a:rPr lang="en-US" sz="2200" dirty="0">
                <a:latin typeface="Consolas" panose="020B0609020204030204" pitchFamily="49" charset="0"/>
              </a:rPr>
              <a:t>("</a:t>
            </a:r>
            <a:r>
              <a:rPr lang="en-US" sz="2200" dirty="0" err="1">
                <a:latin typeface="Consolas" panose="020B0609020204030204" pitchFamily="49" charset="0"/>
              </a:rPr>
              <a:t>CustName</a:t>
            </a:r>
            <a:r>
              <a:rPr lang="en-US" sz="2200" dirty="0">
                <a:latin typeface="Consolas" panose="020B0609020204030204" pitchFamily="49" charset="0"/>
              </a:rPr>
              <a:t>");</a:t>
            </a:r>
          </a:p>
          <a:p>
            <a:pPr marL="274320" indent="0">
              <a:spcBef>
                <a:spcPts val="0"/>
              </a:spcBef>
              <a:spcAft>
                <a:spcPts val="0"/>
              </a:spcAft>
            </a:pPr>
            <a:r>
              <a:rPr lang="en-US" sz="2200" dirty="0">
                <a:latin typeface="Consolas" panose="020B0609020204030204" pitchFamily="49" charset="0"/>
              </a:rPr>
              <a:t>     </a:t>
            </a:r>
            <a:r>
              <a:rPr lang="en-US" sz="2200" dirty="0">
                <a:latin typeface="Consolas" panose="020B0609020204030204" pitchFamily="49" charset="0"/>
              </a:rPr>
              <a:t>	</a:t>
            </a:r>
            <a:r>
              <a:rPr lang="en-US" sz="2200" dirty="0" err="1" smtClean="0">
                <a:latin typeface="Consolas" panose="020B0609020204030204" pitchFamily="49" charset="0"/>
              </a:rPr>
              <a:t>cbal</a:t>
            </a:r>
            <a:r>
              <a:rPr lang="en-US" sz="2200" dirty="0" smtClean="0">
                <a:latin typeface="Consolas" panose="020B0609020204030204" pitchFamily="49" charset="0"/>
              </a:rPr>
              <a:t> </a:t>
            </a:r>
            <a:r>
              <a:rPr lang="en-US" sz="2200" dirty="0">
                <a:latin typeface="Consolas" panose="020B0609020204030204" pitchFamily="49" charset="0"/>
              </a:rPr>
              <a:t>= </a:t>
            </a:r>
            <a:r>
              <a:rPr lang="en-US" sz="2200" dirty="0" err="1">
                <a:latin typeface="Consolas" panose="020B0609020204030204" pitchFamily="49" charset="0"/>
              </a:rPr>
              <a:t>rs.getDouble</a:t>
            </a:r>
            <a:r>
              <a:rPr lang="en-US" sz="2200" dirty="0">
                <a:latin typeface="Consolas" panose="020B0609020204030204" pitchFamily="49" charset="0"/>
              </a:rPr>
              <a:t>("Balance");  </a:t>
            </a:r>
          </a:p>
          <a:p>
            <a:pPr marL="274320" indent="0">
              <a:spcBef>
                <a:spcPts val="0"/>
              </a:spcBef>
              <a:spcAft>
                <a:spcPts val="0"/>
              </a:spcAft>
            </a:pPr>
            <a:r>
              <a:rPr lang="en-US" sz="2200" dirty="0">
                <a:latin typeface="Consolas" panose="020B0609020204030204" pitchFamily="49" charset="0"/>
              </a:rPr>
              <a:t>     </a:t>
            </a:r>
            <a:r>
              <a:rPr lang="en-US" sz="2200" dirty="0" smtClean="0">
                <a:latin typeface="Consolas" panose="020B0609020204030204" pitchFamily="49" charset="0"/>
              </a:rPr>
              <a:t>	</a:t>
            </a:r>
            <a:r>
              <a:rPr lang="en-US" sz="2200" dirty="0" err="1" smtClean="0">
                <a:latin typeface="Consolas" panose="020B0609020204030204" pitchFamily="49" charset="0"/>
              </a:rPr>
              <a:t>System.out.println</a:t>
            </a:r>
            <a:r>
              <a:rPr lang="en-US" sz="2200" dirty="0" smtClean="0">
                <a:latin typeface="Consolas" panose="020B0609020204030204" pitchFamily="49" charset="0"/>
              </a:rPr>
              <a:t>(</a:t>
            </a:r>
            <a:r>
              <a:rPr lang="en-US" sz="2200" dirty="0" err="1" smtClean="0">
                <a:latin typeface="Consolas" panose="020B0609020204030204" pitchFamily="49" charset="0"/>
              </a:rPr>
              <a:t>cid</a:t>
            </a:r>
            <a:r>
              <a:rPr lang="en-US" sz="2200" dirty="0" smtClean="0">
                <a:latin typeface="Consolas" panose="020B0609020204030204" pitchFamily="49" charset="0"/>
              </a:rPr>
              <a:t> </a:t>
            </a:r>
            <a:r>
              <a:rPr lang="en-US" sz="2200" dirty="0">
                <a:latin typeface="Consolas" panose="020B0609020204030204" pitchFamily="49" charset="0"/>
              </a:rPr>
              <a:t>+ "\t" + </a:t>
            </a:r>
            <a:r>
              <a:rPr lang="en-US" sz="2200" dirty="0" err="1">
                <a:latin typeface="Consolas" panose="020B0609020204030204" pitchFamily="49" charset="0"/>
              </a:rPr>
              <a:t>cname</a:t>
            </a:r>
            <a:r>
              <a:rPr lang="en-US" sz="2200" dirty="0">
                <a:latin typeface="Consolas" panose="020B0609020204030204" pitchFamily="49" charset="0"/>
              </a:rPr>
              <a:t> + "\t" + </a:t>
            </a:r>
            <a:r>
              <a:rPr lang="en-US" sz="2200" dirty="0" err="1">
                <a:latin typeface="Consolas" panose="020B0609020204030204" pitchFamily="49" charset="0"/>
              </a:rPr>
              <a:t>cbal</a:t>
            </a:r>
            <a:r>
              <a:rPr lang="en-US" sz="2200" dirty="0">
                <a:latin typeface="Consolas" panose="020B0609020204030204" pitchFamily="49" charset="0"/>
              </a:rPr>
              <a:t>); </a:t>
            </a:r>
          </a:p>
          <a:p>
            <a:pPr marL="82550" indent="0">
              <a:spcBef>
                <a:spcPts val="0"/>
              </a:spcBef>
              <a:spcAft>
                <a:spcPts val="0"/>
              </a:spcAft>
            </a:pPr>
            <a:r>
              <a:rPr lang="en-US" sz="2200" dirty="0">
                <a:latin typeface="Consolas" panose="020B0609020204030204" pitchFamily="49" charset="0"/>
              </a:rPr>
              <a:t>     </a:t>
            </a:r>
            <a:r>
              <a:rPr lang="en-US" sz="2200" dirty="0" smtClean="0">
                <a:latin typeface="Consolas" panose="020B0609020204030204" pitchFamily="49" charset="0"/>
              </a:rPr>
              <a:t>}</a:t>
            </a:r>
            <a:endParaRPr lang="en-US" sz="2200" dirty="0">
              <a:latin typeface="Consolas" panose="020B0609020204030204" pitchFamily="49" charset="0"/>
            </a:endParaRPr>
          </a:p>
          <a:p>
            <a:pPr marL="82550" indent="0">
              <a:spcBef>
                <a:spcPts val="0"/>
              </a:spcBef>
              <a:spcAft>
                <a:spcPts val="0"/>
              </a:spcAft>
            </a:pPr>
            <a:r>
              <a:rPr lang="en-US" sz="2200" dirty="0">
                <a:latin typeface="Consolas" panose="020B0609020204030204" pitchFamily="49" charset="0"/>
              </a:rPr>
              <a:t>    }</a:t>
            </a:r>
          </a:p>
          <a:p>
            <a:pPr marL="82550" indent="0">
              <a:spcBef>
                <a:spcPts val="0"/>
              </a:spcBef>
              <a:spcAft>
                <a:spcPts val="0"/>
              </a:spcAft>
            </a:pPr>
            <a:r>
              <a:rPr lang="en-US" sz="2200" dirty="0">
                <a:latin typeface="Consolas" panose="020B0609020204030204" pitchFamily="49" charset="0"/>
              </a:rPr>
              <a:t>   catch (Exception e) {</a:t>
            </a:r>
          </a:p>
          <a:p>
            <a:pPr marL="82550" indent="0">
              <a:spcBef>
                <a:spcPts val="0"/>
              </a:spcBef>
              <a:spcAft>
                <a:spcPts val="0"/>
              </a:spcAft>
            </a:pPr>
            <a:r>
              <a:rPr lang="en-US" sz="2200" dirty="0">
                <a:latin typeface="Consolas" panose="020B0609020204030204" pitchFamily="49" charset="0"/>
              </a:rPr>
              <a:t>          </a:t>
            </a:r>
            <a:r>
              <a:rPr lang="en-US" sz="2200" dirty="0" err="1">
                <a:latin typeface="Consolas" panose="020B0609020204030204" pitchFamily="49" charset="0"/>
              </a:rPr>
              <a:t>e.printStackTrace</a:t>
            </a:r>
            <a:r>
              <a:rPr lang="en-US" sz="2200" dirty="0">
                <a:latin typeface="Consolas" panose="020B0609020204030204" pitchFamily="49" charset="0"/>
              </a:rPr>
              <a:t>();</a:t>
            </a:r>
          </a:p>
          <a:p>
            <a:pPr marL="82550" indent="0">
              <a:spcBef>
                <a:spcPts val="0"/>
              </a:spcBef>
              <a:spcAft>
                <a:spcPts val="0"/>
              </a:spcAft>
            </a:pPr>
            <a:r>
              <a:rPr lang="en-US" sz="2200" dirty="0">
                <a:latin typeface="Consolas" panose="020B0609020204030204" pitchFamily="49" charset="0"/>
              </a:rPr>
              <a:t>       }</a:t>
            </a:r>
          </a:p>
          <a:p>
            <a:pPr marL="82550" indent="0">
              <a:spcBef>
                <a:spcPts val="0"/>
              </a:spcBef>
              <a:spcAft>
                <a:spcPts val="0"/>
              </a:spcAft>
            </a:pPr>
            <a:r>
              <a:rPr lang="en-US" sz="2200" dirty="0">
                <a:latin typeface="Consolas" panose="020B0609020204030204" pitchFamily="49" charset="0"/>
              </a:rPr>
              <a:t>   }</a:t>
            </a:r>
          </a:p>
          <a:p>
            <a:pPr marL="82550" indent="0">
              <a:spcBef>
                <a:spcPts val="0"/>
              </a:spcBef>
              <a:spcAft>
                <a:spcPts val="0"/>
              </a:spcAft>
            </a:pPr>
            <a:r>
              <a:rPr lang="en-US" sz="2200" dirty="0">
                <a:latin typeface="Consolas" panose="020B0609020204030204" pitchFamily="49" charset="0"/>
              </a:rPr>
              <a:t>}</a:t>
            </a:r>
          </a:p>
          <a:p>
            <a:pPr marL="82550" indent="0">
              <a:spcBef>
                <a:spcPts val="0"/>
              </a:spcBef>
            </a:pPr>
            <a:endParaRPr lang="en-US" sz="2000" dirty="0"/>
          </a:p>
        </p:txBody>
      </p:sp>
    </p:spTree>
    <p:extLst>
      <p:ext uri="{BB962C8B-B14F-4D97-AF65-F5344CB8AC3E}">
        <p14:creationId xmlns:p14="http://schemas.microsoft.com/office/powerpoint/2010/main" val="213999240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02027"/>
            <a:ext cx="10972800" cy="4824140"/>
          </a:xfrm>
        </p:spPr>
        <p:txBody>
          <a:bodyPr/>
          <a:lstStyle/>
          <a:p>
            <a:r>
              <a:rPr lang="en-US" i="1" dirty="0" smtClean="0"/>
              <a:t>Q2: </a:t>
            </a:r>
            <a:r>
              <a:rPr lang="en-US" i="1" dirty="0"/>
              <a:t>Retrieve the name </a:t>
            </a:r>
            <a:r>
              <a:rPr lang="en-US" i="1" dirty="0" smtClean="0"/>
              <a:t>and salary of employees who draw more than the average salary of all employees. </a:t>
            </a:r>
          </a:p>
          <a:p>
            <a:endParaRPr lang="en-US" altLang="en-US" dirty="0"/>
          </a:p>
          <a:p>
            <a:r>
              <a:rPr lang="en-US" altLang="en-US" dirty="0">
                <a:solidFill>
                  <a:srgbClr val="0000CC"/>
                </a:solidFill>
              </a:rPr>
              <a:t>SELECT  </a:t>
            </a:r>
            <a:r>
              <a:rPr lang="en-US" altLang="en-US" dirty="0" smtClean="0">
                <a:solidFill>
                  <a:srgbClr val="0000CC"/>
                </a:solidFill>
              </a:rPr>
              <a:t> </a:t>
            </a:r>
            <a:r>
              <a:rPr lang="en-US" altLang="en-US" dirty="0" err="1" smtClean="0">
                <a:solidFill>
                  <a:srgbClr val="0000CC"/>
                </a:solidFill>
              </a:rPr>
              <a:t>E.FNAME</a:t>
            </a:r>
            <a:r>
              <a:rPr lang="en-US" altLang="en-US" dirty="0">
                <a:solidFill>
                  <a:srgbClr val="0000CC"/>
                </a:solidFill>
              </a:rPr>
              <a:t>, </a:t>
            </a:r>
            <a:r>
              <a:rPr lang="en-US" altLang="en-US" dirty="0" err="1">
                <a:solidFill>
                  <a:srgbClr val="0000CC"/>
                </a:solidFill>
              </a:rPr>
              <a:t>TEMP.ASAL</a:t>
            </a:r>
            <a:endParaRPr lang="en-US" altLang="en-US" dirty="0">
              <a:solidFill>
                <a:srgbClr val="0000CC"/>
              </a:solidFill>
            </a:endParaRPr>
          </a:p>
          <a:p>
            <a:r>
              <a:rPr lang="en-US" altLang="en-US" dirty="0">
                <a:solidFill>
                  <a:srgbClr val="0000CC"/>
                </a:solidFill>
              </a:rPr>
              <a:t>FROM </a:t>
            </a:r>
            <a:r>
              <a:rPr lang="en-US" altLang="en-US" dirty="0" smtClean="0">
                <a:solidFill>
                  <a:srgbClr val="0000CC"/>
                </a:solidFill>
              </a:rPr>
              <a:t>    EMPLOYEE </a:t>
            </a:r>
            <a:r>
              <a:rPr lang="en-US" altLang="en-US" dirty="0">
                <a:solidFill>
                  <a:srgbClr val="0000CC"/>
                </a:solidFill>
              </a:rPr>
              <a:t>E, </a:t>
            </a:r>
            <a:r>
              <a:rPr lang="en-US" altLang="en-US" b="1" dirty="0">
                <a:solidFill>
                  <a:srgbClr val="00B050"/>
                </a:solidFill>
              </a:rPr>
              <a:t>(SELECT </a:t>
            </a:r>
            <a:r>
              <a:rPr lang="en-US" altLang="en-US" b="1" dirty="0" err="1">
                <a:solidFill>
                  <a:srgbClr val="00B050"/>
                </a:solidFill>
              </a:rPr>
              <a:t>AVG</a:t>
            </a:r>
            <a:r>
              <a:rPr lang="en-US" altLang="en-US" b="1" dirty="0">
                <a:solidFill>
                  <a:srgbClr val="00B050"/>
                </a:solidFill>
              </a:rPr>
              <a:t>(SALARY) AS </a:t>
            </a:r>
            <a:r>
              <a:rPr lang="en-US" altLang="en-US" b="1" dirty="0" err="1">
                <a:solidFill>
                  <a:srgbClr val="00B050"/>
                </a:solidFill>
              </a:rPr>
              <a:t>ASAL</a:t>
            </a:r>
            <a:r>
              <a:rPr lang="en-US" altLang="en-US" b="1" dirty="0">
                <a:solidFill>
                  <a:srgbClr val="00B050"/>
                </a:solidFill>
              </a:rPr>
              <a:t> FROM EMPLOYEE) TEMP</a:t>
            </a:r>
          </a:p>
          <a:p>
            <a:r>
              <a:rPr lang="en-US" altLang="en-US" dirty="0">
                <a:solidFill>
                  <a:srgbClr val="0000CC"/>
                </a:solidFill>
              </a:rPr>
              <a:t>WHERE </a:t>
            </a:r>
            <a:r>
              <a:rPr lang="en-US" altLang="en-US" dirty="0" smtClean="0">
                <a:solidFill>
                  <a:srgbClr val="0000CC"/>
                </a:solidFill>
              </a:rPr>
              <a:t>  </a:t>
            </a:r>
            <a:r>
              <a:rPr lang="en-US" altLang="en-US" dirty="0" err="1" smtClean="0">
                <a:solidFill>
                  <a:srgbClr val="0000CC"/>
                </a:solidFill>
              </a:rPr>
              <a:t>E.SALARY</a:t>
            </a:r>
            <a:r>
              <a:rPr lang="en-US" altLang="en-US" dirty="0" smtClean="0">
                <a:solidFill>
                  <a:srgbClr val="0000CC"/>
                </a:solidFill>
              </a:rPr>
              <a:t> </a:t>
            </a:r>
            <a:r>
              <a:rPr lang="en-US" altLang="en-US" dirty="0">
                <a:solidFill>
                  <a:srgbClr val="0000CC"/>
                </a:solidFill>
              </a:rPr>
              <a:t>&gt; </a:t>
            </a:r>
            <a:r>
              <a:rPr lang="en-US" altLang="en-US" dirty="0" err="1">
                <a:solidFill>
                  <a:srgbClr val="0000CC"/>
                </a:solidFill>
              </a:rPr>
              <a:t>TEMP.ASAL</a:t>
            </a:r>
            <a:r>
              <a:rPr lang="en-US" altLang="en-US" dirty="0">
                <a:solidFill>
                  <a:srgbClr val="0000CC"/>
                </a:solidFill>
              </a:rPr>
              <a:t>;</a:t>
            </a:r>
          </a:p>
          <a:p>
            <a:endParaRPr lang="en-US" dirty="0"/>
          </a:p>
        </p:txBody>
      </p:sp>
      <p:sp>
        <p:nvSpPr>
          <p:cNvPr id="4" name="Title 1"/>
          <p:cNvSpPr txBox="1">
            <a:spLocks/>
          </p:cNvSpPr>
          <p:nvPr/>
        </p:nvSpPr>
        <p:spPr>
          <a:xfrm>
            <a:off x="838200" y="246208"/>
            <a:ext cx="10515600" cy="734103"/>
          </a:xfrm>
          <a:prstGeom prst="rect">
            <a:avLst/>
          </a:prstGeom>
        </p:spPr>
        <p:txBody>
          <a:bodyPr/>
          <a:lstStyle>
            <a:lvl1pPr algn="ctr" rtl="0" eaLnBrk="1" fontAlgn="base" hangingPunct="1">
              <a:spcBef>
                <a:spcPct val="0"/>
              </a:spcBef>
              <a:spcAft>
                <a:spcPct val="0"/>
              </a:spcAft>
              <a:defRPr lang="en-IN" sz="3200" b="1" kern="1200" baseline="0" dirty="0">
                <a:solidFill>
                  <a:srgbClr val="C00000"/>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189" algn="l" rtl="0" eaLnBrk="1" fontAlgn="base" hangingPunct="1">
              <a:spcBef>
                <a:spcPct val="0"/>
              </a:spcBef>
              <a:spcAft>
                <a:spcPct val="0"/>
              </a:spcAft>
              <a:defRPr sz="2800">
                <a:solidFill>
                  <a:schemeClr val="tx2"/>
                </a:solidFill>
                <a:latin typeface="Arial" charset="0"/>
              </a:defRPr>
            </a:lvl6pPr>
            <a:lvl7pPr marL="914377" algn="l" rtl="0" eaLnBrk="1" fontAlgn="base" hangingPunct="1">
              <a:spcBef>
                <a:spcPct val="0"/>
              </a:spcBef>
              <a:spcAft>
                <a:spcPct val="0"/>
              </a:spcAft>
              <a:defRPr sz="2800">
                <a:solidFill>
                  <a:schemeClr val="tx2"/>
                </a:solidFill>
                <a:latin typeface="Arial" charset="0"/>
              </a:defRPr>
            </a:lvl7pPr>
            <a:lvl8pPr marL="1371566" algn="l" rtl="0" eaLnBrk="1" fontAlgn="base" hangingPunct="1">
              <a:spcBef>
                <a:spcPct val="0"/>
              </a:spcBef>
              <a:spcAft>
                <a:spcPct val="0"/>
              </a:spcAft>
              <a:defRPr sz="2800">
                <a:solidFill>
                  <a:schemeClr val="tx2"/>
                </a:solidFill>
                <a:latin typeface="Arial" charset="0"/>
              </a:defRPr>
            </a:lvl8pPr>
            <a:lvl9pPr marL="1828754" algn="l" rtl="0" eaLnBrk="1" fontAlgn="base" hangingPunct="1">
              <a:spcBef>
                <a:spcPct val="0"/>
              </a:spcBef>
              <a:spcAft>
                <a:spcPct val="0"/>
              </a:spcAft>
              <a:defRPr sz="2800">
                <a:solidFill>
                  <a:schemeClr val="tx2"/>
                </a:solidFill>
                <a:latin typeface="Arial" charset="0"/>
              </a:defRPr>
            </a:lvl9pPr>
          </a:lstStyle>
          <a:p>
            <a:r>
              <a:rPr lang="en-US" dirty="0" smtClean="0"/>
              <a:t>Nested Queries (in FROM clause)</a:t>
            </a:r>
            <a:endParaRPr lang="en-US" dirty="0"/>
          </a:p>
        </p:txBody>
      </p:sp>
      <p:pic>
        <p:nvPicPr>
          <p:cNvPr id="5" name="Picture 4" descr="Screen Clipping"/>
          <p:cNvPicPr>
            <a:picLocks noChangeAspect="1"/>
          </p:cNvPicPr>
          <p:nvPr/>
        </p:nvPicPr>
        <p:blipFill rotWithShape="1">
          <a:blip r:embed="rId2">
            <a:extLst>
              <a:ext uri="{28A0092B-C50C-407E-A947-70E740481C1C}">
                <a14:useLocalDpi xmlns:a14="http://schemas.microsoft.com/office/drawing/2010/main" val="0"/>
              </a:ext>
            </a:extLst>
          </a:blip>
          <a:srcRect l="754" r="-1"/>
          <a:stretch/>
        </p:blipFill>
        <p:spPr>
          <a:xfrm>
            <a:off x="3260035" y="4092404"/>
            <a:ext cx="3153816" cy="1900892"/>
          </a:xfrm>
          <a:prstGeom prst="rect">
            <a:avLst/>
          </a:prstGeom>
        </p:spPr>
      </p:pic>
    </p:spTree>
    <p:extLst>
      <p:ext uri="{BB962C8B-B14F-4D97-AF65-F5344CB8AC3E}">
        <p14:creationId xmlns:p14="http://schemas.microsoft.com/office/powerpoint/2010/main" val="3111442434"/>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676" y="274638"/>
            <a:ext cx="7597775" cy="1143000"/>
          </a:xfrm>
        </p:spPr>
        <p:txBody>
          <a:bodyPr/>
          <a:lstStyle/>
          <a:p>
            <a:r>
              <a:rPr lang="en-US" dirty="0" smtClean="0"/>
              <a:t>Add Customer Amount</a:t>
            </a:r>
            <a:endParaRPr lang="en-US" dirty="0"/>
          </a:p>
        </p:txBody>
      </p:sp>
      <p:sp>
        <p:nvSpPr>
          <p:cNvPr id="6" name="Rectangle 5"/>
          <p:cNvSpPr/>
          <p:nvPr/>
        </p:nvSpPr>
        <p:spPr>
          <a:xfrm>
            <a:off x="844826" y="1215888"/>
            <a:ext cx="9968948" cy="4524315"/>
          </a:xfrm>
          <a:prstGeom prst="rect">
            <a:avLst/>
          </a:prstGeom>
        </p:spPr>
        <p:txBody>
          <a:bodyPr wrap="square">
            <a:spAutoFit/>
          </a:bodyPr>
          <a:lstStyle/>
          <a:p>
            <a:r>
              <a:rPr lang="en-US" sz="2400" b="1" dirty="0">
                <a:latin typeface="Courier New"/>
              </a:rPr>
              <a:t>double total = 0;</a:t>
            </a:r>
          </a:p>
          <a:p>
            <a:r>
              <a:rPr lang="en-US" sz="2400" b="1" dirty="0">
                <a:latin typeface="Courier New"/>
              </a:rPr>
              <a:t>String </a:t>
            </a:r>
            <a:r>
              <a:rPr lang="en-US" sz="2400" b="1" dirty="0" err="1">
                <a:latin typeface="Courier New"/>
              </a:rPr>
              <a:t>cid</a:t>
            </a:r>
            <a:r>
              <a:rPr lang="en-US" sz="2400" b="1" dirty="0">
                <a:latin typeface="Courier New"/>
              </a:rPr>
              <a:t>;</a:t>
            </a:r>
          </a:p>
          <a:p>
            <a:r>
              <a:rPr lang="en-US" sz="2400" b="1" dirty="0">
                <a:latin typeface="Courier New"/>
              </a:rPr>
              <a:t>String </a:t>
            </a:r>
            <a:r>
              <a:rPr lang="en-US" sz="2400" b="1" dirty="0" err="1">
                <a:latin typeface="Courier New"/>
              </a:rPr>
              <a:t>cname</a:t>
            </a:r>
            <a:r>
              <a:rPr lang="en-US" sz="2400" b="1" dirty="0">
                <a:latin typeface="Courier New"/>
              </a:rPr>
              <a:t>;</a:t>
            </a:r>
          </a:p>
          <a:p>
            <a:r>
              <a:rPr lang="en-US" sz="2400" b="1" dirty="0">
                <a:latin typeface="Courier New"/>
              </a:rPr>
              <a:t>double </a:t>
            </a:r>
            <a:r>
              <a:rPr lang="en-US" sz="2400" b="1" dirty="0" err="1">
                <a:latin typeface="Courier New"/>
              </a:rPr>
              <a:t>cbal</a:t>
            </a:r>
            <a:r>
              <a:rPr lang="en-US" sz="2400" b="1" dirty="0">
                <a:latin typeface="Courier New"/>
              </a:rPr>
              <a:t>;</a:t>
            </a:r>
          </a:p>
          <a:p>
            <a:r>
              <a:rPr lang="en-US" sz="2400" b="1" dirty="0">
                <a:latin typeface="Courier New"/>
              </a:rPr>
              <a:t>            </a:t>
            </a:r>
          </a:p>
          <a:p>
            <a:r>
              <a:rPr lang="en-US" sz="2400" b="1" dirty="0">
                <a:latin typeface="Courier New"/>
              </a:rPr>
              <a:t>while (</a:t>
            </a:r>
            <a:r>
              <a:rPr lang="en-US" sz="2400" b="1" dirty="0" err="1">
                <a:latin typeface="Courier New"/>
              </a:rPr>
              <a:t>rs.next</a:t>
            </a:r>
            <a:r>
              <a:rPr lang="en-US" sz="2400" b="1" dirty="0">
                <a:latin typeface="Courier New"/>
              </a:rPr>
              <a:t>()) {</a:t>
            </a:r>
          </a:p>
          <a:p>
            <a:r>
              <a:rPr lang="en-US" sz="2400" b="1" dirty="0">
                <a:latin typeface="Courier New"/>
              </a:rPr>
              <a:t> </a:t>
            </a:r>
            <a:r>
              <a:rPr lang="en-US" sz="2400" b="1" dirty="0" err="1">
                <a:latin typeface="Courier New"/>
              </a:rPr>
              <a:t>cid</a:t>
            </a:r>
            <a:r>
              <a:rPr lang="en-US" sz="2400" b="1" dirty="0">
                <a:latin typeface="Courier New"/>
              </a:rPr>
              <a:t>   = </a:t>
            </a:r>
            <a:r>
              <a:rPr lang="en-US" sz="2400" b="1" dirty="0" err="1">
                <a:latin typeface="Courier New"/>
              </a:rPr>
              <a:t>rs.getString</a:t>
            </a:r>
            <a:r>
              <a:rPr lang="en-US" sz="2400" b="1" dirty="0">
                <a:latin typeface="Courier New"/>
              </a:rPr>
              <a:t>("</a:t>
            </a:r>
            <a:r>
              <a:rPr lang="en-US" sz="2400" b="1" dirty="0" err="1">
                <a:latin typeface="Courier New"/>
              </a:rPr>
              <a:t>CustID</a:t>
            </a:r>
            <a:r>
              <a:rPr lang="en-US" sz="2400" b="1" dirty="0">
                <a:latin typeface="Courier New"/>
              </a:rPr>
              <a:t>");</a:t>
            </a:r>
          </a:p>
          <a:p>
            <a:r>
              <a:rPr lang="en-US" sz="2400" b="1" dirty="0">
                <a:latin typeface="Courier New"/>
              </a:rPr>
              <a:t> </a:t>
            </a:r>
            <a:r>
              <a:rPr lang="en-US" sz="2400" b="1" dirty="0" err="1">
                <a:latin typeface="Courier New"/>
              </a:rPr>
              <a:t>cname</a:t>
            </a:r>
            <a:r>
              <a:rPr lang="en-US" sz="2400" b="1" dirty="0">
                <a:latin typeface="Courier New"/>
              </a:rPr>
              <a:t> = </a:t>
            </a:r>
            <a:r>
              <a:rPr lang="en-US" sz="2400" b="1" dirty="0" err="1">
                <a:latin typeface="Courier New"/>
              </a:rPr>
              <a:t>rs.getString</a:t>
            </a:r>
            <a:r>
              <a:rPr lang="en-US" sz="2400" b="1" dirty="0">
                <a:latin typeface="Courier New"/>
              </a:rPr>
              <a:t>("</a:t>
            </a:r>
            <a:r>
              <a:rPr lang="en-US" sz="2400" b="1" dirty="0" err="1">
                <a:latin typeface="Courier New"/>
              </a:rPr>
              <a:t>CustName</a:t>
            </a:r>
            <a:r>
              <a:rPr lang="en-US" sz="2400" b="1" dirty="0">
                <a:latin typeface="Courier New"/>
              </a:rPr>
              <a:t>");</a:t>
            </a:r>
          </a:p>
          <a:p>
            <a:r>
              <a:rPr lang="en-US" sz="2400" b="1" dirty="0">
                <a:latin typeface="Courier New"/>
              </a:rPr>
              <a:t> </a:t>
            </a:r>
            <a:r>
              <a:rPr lang="en-US" sz="2400" b="1" dirty="0" err="1">
                <a:latin typeface="Courier New"/>
              </a:rPr>
              <a:t>cbal</a:t>
            </a:r>
            <a:r>
              <a:rPr lang="en-US" sz="2400" b="1" dirty="0">
                <a:latin typeface="Courier New"/>
              </a:rPr>
              <a:t>  = </a:t>
            </a:r>
            <a:r>
              <a:rPr lang="en-US" sz="2400" b="1" dirty="0" err="1">
                <a:latin typeface="Courier New"/>
              </a:rPr>
              <a:t>rs.getDouble</a:t>
            </a:r>
            <a:r>
              <a:rPr lang="en-US" sz="2400" b="1" dirty="0">
                <a:latin typeface="Courier New"/>
              </a:rPr>
              <a:t>("Balance");      </a:t>
            </a:r>
          </a:p>
          <a:p>
            <a:r>
              <a:rPr lang="en-US" sz="2400" b="1" dirty="0">
                <a:latin typeface="Courier New"/>
              </a:rPr>
              <a:t> </a:t>
            </a:r>
            <a:r>
              <a:rPr lang="en-US" sz="2400" b="1" dirty="0" err="1" smtClean="0">
                <a:latin typeface="Courier New"/>
              </a:rPr>
              <a:t>System.</a:t>
            </a:r>
            <a:r>
              <a:rPr lang="en-US" sz="2400" b="1" i="1" dirty="0" err="1" smtClean="0">
                <a:latin typeface="Courier New"/>
              </a:rPr>
              <a:t>out.println</a:t>
            </a:r>
            <a:r>
              <a:rPr lang="en-US" sz="2400" b="1" i="1" dirty="0" smtClean="0">
                <a:latin typeface="Courier New"/>
              </a:rPr>
              <a:t>(</a:t>
            </a:r>
            <a:r>
              <a:rPr lang="en-US" sz="2400" b="1" i="1" dirty="0" err="1" smtClean="0">
                <a:latin typeface="Courier New"/>
              </a:rPr>
              <a:t>cid</a:t>
            </a:r>
            <a:r>
              <a:rPr lang="en-US" sz="2400" b="1" i="1" dirty="0">
                <a:latin typeface="Courier New"/>
              </a:rPr>
              <a:t>+"\t"+</a:t>
            </a:r>
            <a:r>
              <a:rPr lang="en-US" sz="2400" b="1" i="1" dirty="0" err="1">
                <a:latin typeface="Courier New"/>
              </a:rPr>
              <a:t>cname</a:t>
            </a:r>
            <a:r>
              <a:rPr lang="en-US" sz="2400" b="1" i="1" dirty="0">
                <a:latin typeface="Courier New"/>
              </a:rPr>
              <a:t>+"\t"+</a:t>
            </a:r>
            <a:r>
              <a:rPr lang="en-US" sz="2400" b="1" i="1" dirty="0" err="1">
                <a:latin typeface="Courier New"/>
              </a:rPr>
              <a:t>cbal</a:t>
            </a:r>
            <a:r>
              <a:rPr lang="en-US" sz="2400" b="1" i="1" dirty="0">
                <a:latin typeface="Courier New"/>
              </a:rPr>
              <a:t>); </a:t>
            </a:r>
          </a:p>
          <a:p>
            <a:r>
              <a:rPr lang="en-US" sz="2400" b="1" dirty="0">
                <a:latin typeface="Courier New"/>
              </a:rPr>
              <a:t> total += </a:t>
            </a:r>
            <a:r>
              <a:rPr lang="en-US" sz="2400" b="1" dirty="0" err="1">
                <a:latin typeface="Courier New"/>
              </a:rPr>
              <a:t>cbal</a:t>
            </a:r>
            <a:r>
              <a:rPr lang="en-US" sz="2400" b="1" dirty="0">
                <a:latin typeface="Courier New"/>
              </a:rPr>
              <a:t>;</a:t>
            </a:r>
          </a:p>
          <a:p>
            <a:r>
              <a:rPr lang="en-US" sz="2400" b="1" dirty="0">
                <a:latin typeface="Courier New"/>
              </a:rPr>
              <a:t>}</a:t>
            </a:r>
            <a:endParaRPr lang="en-US" sz="2400" b="1" dirty="0"/>
          </a:p>
        </p:txBody>
      </p:sp>
    </p:spTree>
    <p:extLst>
      <p:ext uri="{BB962C8B-B14F-4D97-AF65-F5344CB8AC3E}">
        <p14:creationId xmlns:p14="http://schemas.microsoft.com/office/powerpoint/2010/main" val="3122567605"/>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&amp; Output</a:t>
            </a:r>
            <a:endParaRPr lang="en-US" dirty="0"/>
          </a:p>
        </p:txBody>
      </p:sp>
      <p:sp>
        <p:nvSpPr>
          <p:cNvPr id="5" name="Content Placeholder 4"/>
          <p:cNvSpPr>
            <a:spLocks noGrp="1"/>
          </p:cNvSpPr>
          <p:nvPr>
            <p:ph sz="quarter" idx="1"/>
          </p:nvPr>
        </p:nvSpPr>
        <p:spPr/>
        <p:txBody>
          <a:bodyPr/>
          <a:lstStyle/>
          <a:p>
            <a:r>
              <a:rPr lang="en-US" dirty="0" smtClean="0"/>
              <a:t>Customer Table</a:t>
            </a:r>
            <a:endParaRPr lang="en-US" dirty="0"/>
          </a:p>
        </p:txBody>
      </p:sp>
      <p:pic>
        <p:nvPicPr>
          <p:cNvPr id="3" name="Picture 2" descr="Screen Clipping"/>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352800" y="1981200"/>
            <a:ext cx="5480332" cy="2101958"/>
          </a:xfrm>
          <a:prstGeom prst="rect">
            <a:avLst/>
          </a:prstGeom>
          <a:ln>
            <a:solidFill>
              <a:srgbClr val="FF0000"/>
            </a:solidFill>
          </a:ln>
        </p:spPr>
      </p:pic>
      <p:pic>
        <p:nvPicPr>
          <p:cNvPr id="6" name="Picture 5" descr="Screen Clipping"/>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3333308" y="4419600"/>
            <a:ext cx="6105687" cy="1962150"/>
          </a:xfrm>
          <a:prstGeom prst="rect">
            <a:avLst/>
          </a:prstGeom>
          <a:ln>
            <a:solidFill>
              <a:srgbClr val="FF0000"/>
            </a:solidFill>
          </a:ln>
        </p:spPr>
      </p:pic>
    </p:spTree>
    <p:extLst>
      <p:ext uri="{BB962C8B-B14F-4D97-AF65-F5344CB8AC3E}">
        <p14:creationId xmlns:p14="http://schemas.microsoft.com/office/powerpoint/2010/main" val="488877114"/>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0998" y="198438"/>
            <a:ext cx="7499350" cy="715962"/>
          </a:xfrm>
        </p:spPr>
        <p:txBody>
          <a:bodyPr/>
          <a:lstStyle/>
          <a:p>
            <a:r>
              <a:rPr lang="en-US" dirty="0" smtClean="0"/>
              <a:t>Insert a New Customer</a:t>
            </a:r>
            <a:endParaRPr lang="en-US" dirty="0"/>
          </a:p>
        </p:txBody>
      </p:sp>
      <p:sp>
        <p:nvSpPr>
          <p:cNvPr id="3" name="Content Placeholder 2"/>
          <p:cNvSpPr>
            <a:spLocks noGrp="1"/>
          </p:cNvSpPr>
          <p:nvPr>
            <p:ph idx="1"/>
          </p:nvPr>
        </p:nvSpPr>
        <p:spPr>
          <a:xfrm>
            <a:off x="1451113" y="914400"/>
            <a:ext cx="9770165" cy="5715000"/>
          </a:xfrm>
        </p:spPr>
        <p:txBody>
          <a:bodyPr/>
          <a:lstStyle/>
          <a:p>
            <a:pPr marL="82550" indent="0">
              <a:spcBef>
                <a:spcPts val="0"/>
              </a:spcBef>
              <a:spcAft>
                <a:spcPts val="0"/>
              </a:spcAft>
            </a:pPr>
            <a:r>
              <a:rPr lang="en-US" sz="1800" dirty="0"/>
              <a:t>package </a:t>
            </a:r>
            <a:r>
              <a:rPr lang="en-US" sz="1800" dirty="0" err="1"/>
              <a:t>jdbcdemo</a:t>
            </a:r>
            <a:r>
              <a:rPr lang="en-US" sz="1800" dirty="0"/>
              <a:t>;</a:t>
            </a:r>
          </a:p>
          <a:p>
            <a:pPr marL="82550" indent="0">
              <a:spcBef>
                <a:spcPts val="0"/>
              </a:spcBef>
              <a:spcAft>
                <a:spcPts val="0"/>
              </a:spcAft>
            </a:pPr>
            <a:r>
              <a:rPr lang="en-US" sz="1800" dirty="0"/>
              <a:t>import </a:t>
            </a:r>
            <a:r>
              <a:rPr lang="en-US" sz="1800" dirty="0" err="1"/>
              <a:t>java.sql</a:t>
            </a:r>
            <a:r>
              <a:rPr lang="en-US" sz="1800" dirty="0"/>
              <a:t>.*;</a:t>
            </a:r>
          </a:p>
          <a:p>
            <a:pPr marL="82550" indent="0">
              <a:spcBef>
                <a:spcPts val="0"/>
              </a:spcBef>
              <a:spcAft>
                <a:spcPts val="0"/>
              </a:spcAft>
            </a:pPr>
            <a:r>
              <a:rPr lang="en-US" sz="1800" dirty="0"/>
              <a:t>public class </a:t>
            </a:r>
            <a:r>
              <a:rPr lang="en-US" sz="1800" dirty="0" err="1"/>
              <a:t>AddCustomer</a:t>
            </a:r>
            <a:r>
              <a:rPr lang="en-US" sz="1800" dirty="0"/>
              <a:t> {</a:t>
            </a:r>
          </a:p>
          <a:p>
            <a:pPr marL="82550" indent="0">
              <a:spcBef>
                <a:spcPts val="0"/>
              </a:spcBef>
              <a:spcAft>
                <a:spcPts val="0"/>
              </a:spcAft>
            </a:pPr>
            <a:r>
              <a:rPr lang="en-US" sz="1800" dirty="0"/>
              <a:t>    public static void Display(Connection con){</a:t>
            </a:r>
          </a:p>
          <a:p>
            <a:pPr marL="82550" indent="0">
              <a:spcBef>
                <a:spcPts val="0"/>
              </a:spcBef>
              <a:spcAft>
                <a:spcPts val="0"/>
              </a:spcAft>
            </a:pPr>
            <a:r>
              <a:rPr lang="en-US" sz="1800" dirty="0"/>
              <a:t>        try {</a:t>
            </a:r>
          </a:p>
          <a:p>
            <a:pPr marL="82550" indent="0">
              <a:spcBef>
                <a:spcPts val="0"/>
              </a:spcBef>
              <a:spcAft>
                <a:spcPts val="0"/>
              </a:spcAft>
            </a:pPr>
            <a:r>
              <a:rPr lang="en-US" sz="1800" dirty="0"/>
              <a:t>                Statement </a:t>
            </a:r>
            <a:r>
              <a:rPr lang="en-US" sz="1800" dirty="0" err="1"/>
              <a:t>stmt</a:t>
            </a:r>
            <a:r>
              <a:rPr lang="en-US" sz="1800" dirty="0"/>
              <a:t> = </a:t>
            </a:r>
            <a:r>
              <a:rPr lang="en-US" sz="1800" dirty="0" err="1"/>
              <a:t>con.createStatement</a:t>
            </a:r>
            <a:r>
              <a:rPr lang="en-US" sz="1800" dirty="0"/>
              <a:t>();</a:t>
            </a:r>
          </a:p>
          <a:p>
            <a:pPr marL="82550" indent="0">
              <a:spcBef>
                <a:spcPts val="0"/>
              </a:spcBef>
              <a:spcAft>
                <a:spcPts val="0"/>
              </a:spcAft>
            </a:pPr>
            <a:r>
              <a:rPr lang="en-US" sz="1800" dirty="0"/>
              <a:t>                Integer id;</a:t>
            </a:r>
          </a:p>
          <a:p>
            <a:pPr marL="82550" indent="0">
              <a:spcBef>
                <a:spcPts val="0"/>
              </a:spcBef>
              <a:spcAft>
                <a:spcPts val="0"/>
              </a:spcAft>
            </a:pPr>
            <a:r>
              <a:rPr lang="en-US" sz="1800" dirty="0"/>
              <a:t>                String name;</a:t>
            </a:r>
          </a:p>
          <a:p>
            <a:pPr marL="82550" indent="0">
              <a:spcBef>
                <a:spcPts val="0"/>
              </a:spcBef>
              <a:spcAft>
                <a:spcPts val="0"/>
              </a:spcAft>
            </a:pPr>
            <a:r>
              <a:rPr lang="en-US" sz="1800" dirty="0"/>
              <a:t>                double </a:t>
            </a:r>
            <a:r>
              <a:rPr lang="en-US" sz="1800" dirty="0" err="1"/>
              <a:t>bal</a:t>
            </a:r>
            <a:r>
              <a:rPr lang="en-US" sz="1800" dirty="0"/>
              <a:t>;</a:t>
            </a:r>
          </a:p>
          <a:p>
            <a:pPr marL="82550" indent="0">
              <a:spcBef>
                <a:spcPts val="0"/>
              </a:spcBef>
              <a:spcAft>
                <a:spcPts val="0"/>
              </a:spcAft>
            </a:pPr>
            <a:r>
              <a:rPr lang="en-US" sz="1800" dirty="0"/>
              <a:t>                </a:t>
            </a:r>
            <a:r>
              <a:rPr lang="en-US" sz="1800" dirty="0">
                <a:solidFill>
                  <a:schemeClr val="bg1">
                    <a:lumMod val="50000"/>
                  </a:schemeClr>
                </a:solidFill>
              </a:rPr>
              <a:t>// Customer Data</a:t>
            </a:r>
          </a:p>
          <a:p>
            <a:pPr marL="82550" indent="0">
              <a:spcBef>
                <a:spcPts val="0"/>
              </a:spcBef>
              <a:spcAft>
                <a:spcPts val="0"/>
              </a:spcAft>
            </a:pPr>
            <a:r>
              <a:rPr lang="en-US" sz="1800" dirty="0"/>
              <a:t>                id = 666;  name = "Kiran";  </a:t>
            </a:r>
            <a:r>
              <a:rPr lang="en-US" sz="1800" dirty="0" err="1"/>
              <a:t>bal</a:t>
            </a:r>
            <a:r>
              <a:rPr lang="en-US" sz="1800" dirty="0"/>
              <a:t> = 345;</a:t>
            </a:r>
          </a:p>
          <a:p>
            <a:pPr marL="82550" indent="0">
              <a:spcBef>
                <a:spcPts val="0"/>
              </a:spcBef>
              <a:spcAft>
                <a:spcPts val="0"/>
              </a:spcAft>
            </a:pPr>
            <a:r>
              <a:rPr lang="en-US" sz="1800" dirty="0">
                <a:solidFill>
                  <a:schemeClr val="bg1">
                    <a:lumMod val="50000"/>
                  </a:schemeClr>
                </a:solidFill>
              </a:rPr>
              <a:t>                // SQL</a:t>
            </a:r>
          </a:p>
          <a:p>
            <a:pPr marL="82550" indent="0">
              <a:spcBef>
                <a:spcPts val="0"/>
              </a:spcBef>
              <a:spcAft>
                <a:spcPts val="0"/>
              </a:spcAft>
            </a:pPr>
            <a:r>
              <a:rPr lang="en-US" sz="1800" dirty="0"/>
              <a:t>                </a:t>
            </a:r>
            <a:r>
              <a:rPr lang="en-US" sz="1800" dirty="0">
                <a:solidFill>
                  <a:srgbClr val="FF0000"/>
                </a:solidFill>
              </a:rPr>
              <a:t>String </a:t>
            </a:r>
            <a:r>
              <a:rPr lang="en-US" sz="1800" dirty="0" err="1">
                <a:solidFill>
                  <a:srgbClr val="FF0000"/>
                </a:solidFill>
              </a:rPr>
              <a:t>sql</a:t>
            </a:r>
            <a:r>
              <a:rPr lang="en-US" sz="1800" dirty="0">
                <a:solidFill>
                  <a:srgbClr val="FF0000"/>
                </a:solidFill>
              </a:rPr>
              <a:t> = "Insert into Customers values(" + id + "," + "'" </a:t>
            </a:r>
            <a:r>
              <a:rPr lang="en-US" sz="1800" dirty="0" smtClean="0">
                <a:solidFill>
                  <a:srgbClr val="FF0000"/>
                </a:solidFill>
              </a:rPr>
              <a:t>+ name </a:t>
            </a:r>
            <a:r>
              <a:rPr lang="en-US" sz="1800" dirty="0">
                <a:solidFill>
                  <a:srgbClr val="FF0000"/>
                </a:solidFill>
              </a:rPr>
              <a:t>+ "'" + "," + </a:t>
            </a:r>
            <a:r>
              <a:rPr lang="en-US" sz="1800" dirty="0" err="1">
                <a:solidFill>
                  <a:srgbClr val="FF0000"/>
                </a:solidFill>
              </a:rPr>
              <a:t>bal</a:t>
            </a:r>
            <a:r>
              <a:rPr lang="en-US" sz="1800" dirty="0">
                <a:solidFill>
                  <a:srgbClr val="FF0000"/>
                </a:solidFill>
              </a:rPr>
              <a:t> + ")" ;</a:t>
            </a:r>
          </a:p>
          <a:p>
            <a:pPr marL="82550" indent="0">
              <a:spcBef>
                <a:spcPts val="0"/>
              </a:spcBef>
              <a:spcAft>
                <a:spcPts val="0"/>
              </a:spcAft>
            </a:pPr>
            <a:r>
              <a:rPr lang="en-US" sz="1800" dirty="0"/>
              <a:t>                </a:t>
            </a:r>
            <a:r>
              <a:rPr lang="en-US" sz="1800" dirty="0" err="1"/>
              <a:t>stmt.executeQuery</a:t>
            </a:r>
            <a:r>
              <a:rPr lang="en-US" sz="1800" dirty="0"/>
              <a:t>(</a:t>
            </a:r>
            <a:r>
              <a:rPr lang="en-US" sz="1800" dirty="0" err="1"/>
              <a:t>sql</a:t>
            </a:r>
            <a:r>
              <a:rPr lang="en-US" sz="1800" dirty="0"/>
              <a:t>);</a:t>
            </a:r>
          </a:p>
          <a:p>
            <a:pPr marL="82550" indent="0">
              <a:spcBef>
                <a:spcPts val="0"/>
              </a:spcBef>
              <a:spcAft>
                <a:spcPts val="0"/>
              </a:spcAft>
            </a:pPr>
            <a:r>
              <a:rPr lang="en-US" sz="1800" b="1" dirty="0">
                <a:solidFill>
                  <a:srgbClr val="FF0000"/>
                </a:solidFill>
              </a:rPr>
              <a:t>                </a:t>
            </a:r>
            <a:r>
              <a:rPr lang="en-US" sz="1800" b="1" dirty="0" err="1">
                <a:solidFill>
                  <a:srgbClr val="FF0000"/>
                </a:solidFill>
              </a:rPr>
              <a:t>con.commit</a:t>
            </a:r>
            <a:r>
              <a:rPr lang="en-US" sz="1800" b="1" dirty="0">
                <a:solidFill>
                  <a:srgbClr val="FF0000"/>
                </a:solidFill>
              </a:rPr>
              <a:t>();</a:t>
            </a:r>
          </a:p>
          <a:p>
            <a:pPr marL="82550" indent="0">
              <a:spcBef>
                <a:spcPts val="0"/>
              </a:spcBef>
              <a:spcAft>
                <a:spcPts val="0"/>
              </a:spcAft>
            </a:pPr>
            <a:r>
              <a:rPr lang="en-US" sz="1800" dirty="0"/>
              <a:t>        }</a:t>
            </a:r>
          </a:p>
          <a:p>
            <a:pPr marL="82550" indent="0">
              <a:spcBef>
                <a:spcPts val="0"/>
              </a:spcBef>
              <a:spcAft>
                <a:spcPts val="0"/>
              </a:spcAft>
            </a:pPr>
            <a:r>
              <a:rPr lang="en-US" sz="1800" dirty="0"/>
              <a:t>        catch(Exception e)</a:t>
            </a:r>
          </a:p>
          <a:p>
            <a:pPr marL="82550" indent="0">
              <a:spcBef>
                <a:spcPts val="0"/>
              </a:spcBef>
              <a:spcAft>
                <a:spcPts val="0"/>
              </a:spcAft>
            </a:pPr>
            <a:r>
              <a:rPr lang="en-US" sz="1800" dirty="0"/>
              <a:t>        {</a:t>
            </a:r>
            <a:r>
              <a:rPr lang="en-US" sz="1800" dirty="0" err="1"/>
              <a:t>System.out.println</a:t>
            </a:r>
            <a:r>
              <a:rPr lang="en-US" sz="1800" dirty="0"/>
              <a:t>("ERROR\n");}</a:t>
            </a:r>
          </a:p>
          <a:p>
            <a:pPr marL="82550" indent="0">
              <a:spcBef>
                <a:spcPts val="0"/>
              </a:spcBef>
              <a:spcAft>
                <a:spcPts val="0"/>
              </a:spcAft>
            </a:pPr>
            <a:r>
              <a:rPr lang="en-US" sz="1800" dirty="0"/>
              <a:t>    }</a:t>
            </a:r>
          </a:p>
          <a:p>
            <a:pPr marL="82550" indent="0">
              <a:spcBef>
                <a:spcPts val="0"/>
              </a:spcBef>
              <a:spcAft>
                <a:spcPts val="0"/>
              </a:spcAft>
            </a:pPr>
            <a:r>
              <a:rPr lang="en-US" sz="1800" dirty="0"/>
              <a:t>}</a:t>
            </a:r>
          </a:p>
          <a:p>
            <a:pPr marL="82550" indent="0">
              <a:spcBef>
                <a:spcPts val="0"/>
              </a:spcBef>
              <a:spcAft>
                <a:spcPts val="0"/>
              </a:spcAft>
            </a:pPr>
            <a:endParaRPr lang="en-US" sz="1800" dirty="0"/>
          </a:p>
        </p:txBody>
      </p:sp>
    </p:spTree>
    <p:extLst>
      <p:ext uri="{BB962C8B-B14F-4D97-AF65-F5344CB8AC3E}">
        <p14:creationId xmlns:p14="http://schemas.microsoft.com/office/powerpoint/2010/main" val="3809368788"/>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Embedded SQL</a:t>
            </a:r>
            <a:endParaRPr lang="en-US" dirty="0"/>
          </a:p>
        </p:txBody>
      </p:sp>
      <p:sp>
        <p:nvSpPr>
          <p:cNvPr id="3" name="Content Placeholder 2"/>
          <p:cNvSpPr>
            <a:spLocks noGrp="1"/>
          </p:cNvSpPr>
          <p:nvPr>
            <p:ph idx="1"/>
          </p:nvPr>
        </p:nvSpPr>
        <p:spPr>
          <a:xfrm>
            <a:off x="1448628" y="1159566"/>
            <a:ext cx="8838372" cy="5334000"/>
          </a:xfrm>
        </p:spPr>
        <p:txBody>
          <a:bodyPr>
            <a:normAutofit lnSpcReduction="10000"/>
          </a:bodyPr>
          <a:lstStyle/>
          <a:p>
            <a:pPr marL="365760" indent="-283464" fontAlgn="auto">
              <a:spcAft>
                <a:spcPts val="1200"/>
              </a:spcAft>
              <a:buFont typeface="Wingdings 2"/>
              <a:buChar char=""/>
              <a:defRPr/>
            </a:pPr>
            <a:r>
              <a:rPr lang="en-US" dirty="0"/>
              <a:t>SQL statements are embedded directly into the program source code and mixed with the host languages (C, C#, Java, Python, etc.)</a:t>
            </a:r>
          </a:p>
          <a:p>
            <a:pPr marL="365760" indent="-283464" fontAlgn="auto">
              <a:spcAft>
                <a:spcPts val="1200"/>
              </a:spcAft>
              <a:buFont typeface="Wingdings 2"/>
              <a:buChar char=""/>
              <a:defRPr/>
            </a:pPr>
            <a:r>
              <a:rPr lang="en-US" dirty="0">
                <a:solidFill>
                  <a:srgbClr val="0070C0"/>
                </a:solidFill>
              </a:rPr>
              <a:t>Static Embedded SQL</a:t>
            </a:r>
          </a:p>
          <a:p>
            <a:pPr marL="365760" indent="-283464" fontAlgn="auto">
              <a:spcAft>
                <a:spcPts val="1200"/>
              </a:spcAft>
              <a:buFont typeface="Wingdings 2"/>
              <a:buChar char=""/>
              <a:defRPr/>
            </a:pPr>
            <a:r>
              <a:rPr lang="en-US" dirty="0">
                <a:solidFill>
                  <a:srgbClr val="0070C0"/>
                </a:solidFill>
              </a:rPr>
              <a:t>Dynamic Embedded SQL</a:t>
            </a:r>
          </a:p>
          <a:p>
            <a:pPr marL="365760" indent="-283464" fontAlgn="auto">
              <a:spcAft>
                <a:spcPts val="1200"/>
              </a:spcAft>
              <a:buFont typeface="Wingdings 2"/>
              <a:buChar char=""/>
              <a:defRPr/>
            </a:pPr>
            <a:r>
              <a:rPr lang="en-US" i="1" dirty="0"/>
              <a:t>EXEC SQL INSERT INTO Employee VALUES (1111,'Scott',3456.89);</a:t>
            </a:r>
          </a:p>
          <a:p>
            <a:pPr marL="365760" indent="-283464" fontAlgn="auto">
              <a:spcAft>
                <a:spcPts val="1200"/>
              </a:spcAft>
              <a:buFont typeface="Wingdings 2"/>
              <a:buChar char=""/>
              <a:defRPr/>
            </a:pPr>
            <a:r>
              <a:rPr lang="en-US" dirty="0"/>
              <a:t>To retrieve a single row from a table, we use</a:t>
            </a:r>
          </a:p>
          <a:p>
            <a:pPr marL="365760" indent="-283464" fontAlgn="auto">
              <a:spcAft>
                <a:spcPts val="600"/>
              </a:spcAft>
              <a:defRPr/>
            </a:pPr>
            <a:r>
              <a:rPr lang="en-US" dirty="0"/>
              <a:t>	</a:t>
            </a:r>
            <a:r>
              <a:rPr lang="en-US" i="1" dirty="0"/>
              <a:t>EXEC SQL SELECT SSN, Name, Salary</a:t>
            </a:r>
          </a:p>
          <a:p>
            <a:pPr marL="365760" indent="-283464" fontAlgn="auto">
              <a:spcAft>
                <a:spcPts val="600"/>
              </a:spcAft>
              <a:defRPr/>
            </a:pPr>
            <a:r>
              <a:rPr lang="en-US" i="1" dirty="0"/>
              <a:t>		INTO :</a:t>
            </a:r>
            <a:r>
              <a:rPr lang="en-US" i="1" dirty="0" err="1"/>
              <a:t>hSSN</a:t>
            </a:r>
            <a:r>
              <a:rPr lang="en-US" i="1" dirty="0"/>
              <a:t>, :</a:t>
            </a:r>
            <a:r>
              <a:rPr lang="en-US" i="1" dirty="0" err="1"/>
              <a:t>hName</a:t>
            </a:r>
            <a:r>
              <a:rPr lang="en-US" i="1" dirty="0"/>
              <a:t>, :</a:t>
            </a:r>
            <a:r>
              <a:rPr lang="en-US" i="1" dirty="0" err="1"/>
              <a:t>hSalary</a:t>
            </a:r>
            <a:endParaRPr lang="en-US" i="1" dirty="0"/>
          </a:p>
          <a:p>
            <a:pPr marL="365760" indent="-283464" fontAlgn="auto">
              <a:spcAft>
                <a:spcPts val="600"/>
              </a:spcAft>
              <a:defRPr/>
            </a:pPr>
            <a:r>
              <a:rPr lang="en-US" i="1" dirty="0"/>
              <a:t>		FROM Employee</a:t>
            </a:r>
          </a:p>
          <a:p>
            <a:pPr marL="365760" indent="-283464" fontAlgn="auto">
              <a:spcAft>
                <a:spcPts val="600"/>
              </a:spcAft>
              <a:defRPr/>
            </a:pPr>
            <a:r>
              <a:rPr lang="en-US" i="1" dirty="0"/>
              <a:t>		WHERE SSN = 1111;</a:t>
            </a:r>
          </a:p>
          <a:p>
            <a:pPr marL="365760" indent="-283464" fontAlgn="auto">
              <a:spcAft>
                <a:spcPts val="600"/>
              </a:spcAft>
              <a:buFont typeface="Wingdings 2"/>
              <a:buChar char=""/>
              <a:defRPr/>
            </a:pPr>
            <a:endParaRPr lang="en-US" dirty="0"/>
          </a:p>
          <a:p>
            <a:pPr marL="365760" indent="-283464" fontAlgn="auto">
              <a:spcAft>
                <a:spcPts val="600"/>
              </a:spcAft>
              <a:buFont typeface="Wingdings 2"/>
              <a:buChar char=""/>
              <a:defRPr/>
            </a:pPr>
            <a:endParaRPr lang="en-US" dirty="0"/>
          </a:p>
        </p:txBody>
      </p:sp>
      <p:sp>
        <p:nvSpPr>
          <p:cNvPr id="9" name="Line Callout 1 (Border and Accent Bar) 8"/>
          <p:cNvSpPr/>
          <p:nvPr/>
        </p:nvSpPr>
        <p:spPr>
          <a:xfrm>
            <a:off x="7252252" y="5072322"/>
            <a:ext cx="1524000" cy="609600"/>
          </a:xfrm>
          <a:prstGeom prst="accentBorderCallout1">
            <a:avLst>
              <a:gd name="adj1" fmla="val 18750"/>
              <a:gd name="adj2" fmla="val -8333"/>
              <a:gd name="adj3" fmla="val -21516"/>
              <a:gd name="adj4" fmla="val -54967"/>
            </a:avLst>
          </a:prstGeom>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Host Variable</a:t>
            </a:r>
          </a:p>
        </p:txBody>
      </p:sp>
    </p:spTree>
    <p:extLst>
      <p:ext uri="{BB962C8B-B14F-4D97-AF65-F5344CB8AC3E}">
        <p14:creationId xmlns:p14="http://schemas.microsoft.com/office/powerpoint/2010/main" val="1971526256"/>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719469" y="1408044"/>
            <a:ext cx="7406640" cy="3678702"/>
          </a:xfrm>
        </p:spPr>
        <p:txBody>
          <a:bodyPr/>
          <a:lstStyle/>
          <a:p>
            <a:pPr algn="ctr"/>
            <a:r>
              <a:rPr lang="en-US" sz="5400" b="0" dirty="0">
                <a:solidFill>
                  <a:schemeClr val="bg2">
                    <a:lumMod val="25000"/>
                  </a:schemeClr>
                </a:solidFill>
                <a:latin typeface="Harlow Solid Italic" panose="04030604020F02020D02" pitchFamily="82" charset="0"/>
              </a:rPr>
              <a:t>Database Web Application Development</a:t>
            </a:r>
            <a:br>
              <a:rPr lang="en-US" sz="5400" b="0" dirty="0">
                <a:solidFill>
                  <a:schemeClr val="bg2">
                    <a:lumMod val="25000"/>
                  </a:schemeClr>
                </a:solidFill>
                <a:latin typeface="Harlow Solid Italic" panose="04030604020F02020D02" pitchFamily="82" charset="0"/>
              </a:rPr>
            </a:br>
            <a:r>
              <a:rPr lang="en-US" sz="1800" b="0" dirty="0">
                <a:solidFill>
                  <a:schemeClr val="bg2">
                    <a:lumMod val="25000"/>
                  </a:schemeClr>
                </a:solidFill>
                <a:latin typeface="Harlow Solid Italic" panose="04030604020F02020D02" pitchFamily="82" charset="0"/>
              </a:rPr>
              <a:t> </a:t>
            </a:r>
            <a:r>
              <a:rPr lang="en-US" sz="5400" b="0" dirty="0">
                <a:solidFill>
                  <a:schemeClr val="bg2">
                    <a:lumMod val="25000"/>
                  </a:schemeClr>
                </a:solidFill>
                <a:latin typeface="Harlow Solid Italic" panose="04030604020F02020D02" pitchFamily="82" charset="0"/>
              </a:rPr>
              <a:t/>
            </a:r>
            <a:br>
              <a:rPr lang="en-US" sz="5400" b="0" dirty="0">
                <a:solidFill>
                  <a:schemeClr val="bg2">
                    <a:lumMod val="25000"/>
                  </a:schemeClr>
                </a:solidFill>
                <a:latin typeface="Harlow Solid Italic" panose="04030604020F02020D02" pitchFamily="82" charset="0"/>
              </a:rPr>
            </a:br>
            <a:r>
              <a:rPr lang="en-US" dirty="0" smtClean="0"/>
              <a:t>Customer Database</a:t>
            </a:r>
            <a:endParaRPr lang="en-US" dirty="0"/>
          </a:p>
        </p:txBody>
      </p:sp>
    </p:spTree>
    <p:extLst>
      <p:ext uri="{BB962C8B-B14F-4D97-AF65-F5344CB8AC3E}">
        <p14:creationId xmlns:p14="http://schemas.microsoft.com/office/powerpoint/2010/main" val="21442346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6513"/>
            <a:ext cx="10515600" cy="787462"/>
          </a:xfrm>
        </p:spPr>
        <p:txBody>
          <a:bodyPr>
            <a:normAutofit/>
          </a:bodyPr>
          <a:lstStyle/>
          <a:p>
            <a:r>
              <a:rPr lang="en-US" sz="2800" dirty="0" smtClean="0"/>
              <a:t>DB Application Development using Python 3 &amp; Anvil Cloud</a:t>
            </a:r>
            <a:endParaRPr lang="en-US" sz="2800" dirty="0"/>
          </a:p>
        </p:txBody>
      </p:sp>
      <p:sp>
        <p:nvSpPr>
          <p:cNvPr id="3" name="Content Placeholder 2"/>
          <p:cNvSpPr>
            <a:spLocks noGrp="1"/>
          </p:cNvSpPr>
          <p:nvPr>
            <p:ph idx="1"/>
          </p:nvPr>
        </p:nvSpPr>
        <p:spPr>
          <a:xfrm>
            <a:off x="1709530" y="983975"/>
            <a:ext cx="7715250" cy="5334000"/>
          </a:xfrm>
        </p:spPr>
        <p:txBody>
          <a:bodyPr/>
          <a:lstStyle/>
          <a:p>
            <a:pPr>
              <a:spcAft>
                <a:spcPts val="300"/>
              </a:spcAft>
            </a:pPr>
            <a:r>
              <a:rPr lang="en-US" dirty="0" smtClean="0">
                <a:solidFill>
                  <a:srgbClr val="009E47"/>
                </a:solidFill>
                <a:latin typeface="Segoe UI Semibold" panose="020B0702040204020203" pitchFamily="34" charset="0"/>
                <a:cs typeface="Segoe UI Semibold" panose="020B0702040204020203" pitchFamily="34" charset="0"/>
              </a:rPr>
              <a:t>Software Tools</a:t>
            </a:r>
          </a:p>
          <a:p>
            <a:pPr lvl="1"/>
            <a:r>
              <a:rPr lang="en-US" dirty="0" smtClean="0">
                <a:latin typeface="Segoe UI Semibold" panose="020B0702040204020203" pitchFamily="34" charset="0"/>
                <a:cs typeface="Segoe UI Semibold" panose="020B0702040204020203" pitchFamily="34" charset="0"/>
              </a:rPr>
              <a:t>Python 3.10 </a:t>
            </a:r>
            <a:r>
              <a:rPr lang="en-US" dirty="0">
                <a:latin typeface="Segoe UI Semibold" panose="020B0702040204020203" pitchFamily="34" charset="0"/>
                <a:cs typeface="Segoe UI Semibold" panose="020B0702040204020203" pitchFamily="34" charset="0"/>
              </a:rPr>
              <a:t>(</a:t>
            </a:r>
            <a:r>
              <a:rPr lang="en-US" dirty="0">
                <a:latin typeface="Segoe UI Semibold" panose="020B0702040204020203" pitchFamily="34" charset="0"/>
                <a:cs typeface="Segoe UI Semibold" panose="020B0702040204020203" pitchFamily="34" charset="0"/>
                <a:hlinkClick r:id="rId2"/>
              </a:rPr>
              <a:t>https://www.python.org/downloads</a:t>
            </a:r>
            <a:r>
              <a:rPr lang="en-US" dirty="0" smtClean="0">
                <a:latin typeface="Segoe UI Semibold" panose="020B0702040204020203" pitchFamily="34" charset="0"/>
                <a:cs typeface="Segoe UI Semibold" panose="020B0702040204020203" pitchFamily="34" charset="0"/>
                <a:hlinkClick r:id="rId2"/>
              </a:rPr>
              <a:t>/</a:t>
            </a:r>
            <a:r>
              <a:rPr lang="en-US" dirty="0" smtClean="0">
                <a:latin typeface="Segoe UI Semibold" panose="020B0702040204020203" pitchFamily="34" charset="0"/>
                <a:cs typeface="Segoe UI Semibold" panose="020B0702040204020203" pitchFamily="34" charset="0"/>
              </a:rPr>
              <a:t>)</a:t>
            </a:r>
          </a:p>
          <a:p>
            <a:pPr lvl="1"/>
            <a:r>
              <a:rPr lang="en-US" dirty="0" smtClean="0">
                <a:latin typeface="Segoe UI Semibold" panose="020B0702040204020203" pitchFamily="34" charset="0"/>
                <a:cs typeface="Segoe UI Semibold" panose="020B0702040204020203" pitchFamily="34" charset="0"/>
              </a:rPr>
              <a:t>Visual Studio Code 2019 (v1.62)</a:t>
            </a:r>
          </a:p>
          <a:p>
            <a:pPr marL="640080" lvl="1" indent="0">
              <a:buNone/>
            </a:pPr>
            <a:r>
              <a:rPr lang="en-US" dirty="0" smtClean="0">
                <a:solidFill>
                  <a:schemeClr val="bg1">
                    <a:lumMod val="50000"/>
                  </a:schemeClr>
                </a:solidFill>
                <a:latin typeface="Segoe UI Semibold" panose="020B0702040204020203" pitchFamily="34" charset="0"/>
                <a:cs typeface="Segoe UI Semibold" panose="020B0702040204020203" pitchFamily="34" charset="0"/>
                <a:hlinkClick r:id="rId3"/>
              </a:rPr>
              <a:t>https</a:t>
            </a:r>
            <a:r>
              <a:rPr lang="en-US" dirty="0">
                <a:solidFill>
                  <a:schemeClr val="bg1">
                    <a:lumMod val="50000"/>
                  </a:schemeClr>
                </a:solidFill>
                <a:latin typeface="Segoe UI Semibold" panose="020B0702040204020203" pitchFamily="34" charset="0"/>
                <a:cs typeface="Segoe UI Semibold" panose="020B0702040204020203" pitchFamily="34" charset="0"/>
                <a:hlinkClick r:id="rId3"/>
              </a:rPr>
              <a:t>://visualstudio.microsoft.com/downloads</a:t>
            </a:r>
            <a:r>
              <a:rPr lang="en-US" dirty="0" smtClean="0">
                <a:solidFill>
                  <a:schemeClr val="bg1">
                    <a:lumMod val="50000"/>
                  </a:schemeClr>
                </a:solidFill>
                <a:latin typeface="Segoe UI Semibold" panose="020B0702040204020203" pitchFamily="34" charset="0"/>
                <a:cs typeface="Segoe UI Semibold" panose="020B0702040204020203" pitchFamily="34" charset="0"/>
                <a:hlinkClick r:id="rId3"/>
              </a:rPr>
              <a:t>/</a:t>
            </a:r>
            <a:endParaRPr lang="en-US" dirty="0" smtClean="0">
              <a:solidFill>
                <a:schemeClr val="bg1">
                  <a:lumMod val="50000"/>
                </a:schemeClr>
              </a:solidFill>
              <a:latin typeface="Segoe UI Semibold" panose="020B0702040204020203" pitchFamily="34" charset="0"/>
              <a:cs typeface="Segoe UI Semibold" panose="020B0702040204020203" pitchFamily="34" charset="0"/>
            </a:endParaRPr>
          </a:p>
          <a:p>
            <a:pPr lvl="1"/>
            <a:r>
              <a:rPr lang="en-US" dirty="0" smtClean="0">
                <a:latin typeface="Segoe UI Semibold" panose="020B0702040204020203" pitchFamily="34" charset="0"/>
                <a:cs typeface="Segoe UI Semibold" panose="020B0702040204020203" pitchFamily="34" charset="0"/>
              </a:rPr>
              <a:t>Anvil Works Framework </a:t>
            </a:r>
            <a:r>
              <a:rPr lang="en-US" sz="2000" dirty="0">
                <a:solidFill>
                  <a:srgbClr val="FF0000"/>
                </a:solidFill>
                <a:latin typeface="Segoe UI Semibold" panose="020B0702040204020203" pitchFamily="34" charset="0"/>
                <a:cs typeface="Segoe UI Semibold" panose="020B0702040204020203" pitchFamily="34" charset="0"/>
              </a:rPr>
              <a:t>(No installation required)</a:t>
            </a:r>
            <a:endParaRPr lang="en-US" dirty="0" smtClean="0">
              <a:solidFill>
                <a:srgbClr val="FF0000"/>
              </a:solidFill>
              <a:latin typeface="Segoe UI Semibold" panose="020B0702040204020203" pitchFamily="34" charset="0"/>
              <a:cs typeface="Segoe UI Semibold" panose="020B0702040204020203" pitchFamily="34" charset="0"/>
            </a:endParaRPr>
          </a:p>
          <a:p>
            <a:pPr marL="640080" lvl="1" indent="0">
              <a:buNone/>
            </a:pPr>
            <a:r>
              <a:rPr lang="en-US" dirty="0">
                <a:solidFill>
                  <a:schemeClr val="bg1">
                    <a:lumMod val="50000"/>
                  </a:schemeClr>
                </a:solidFill>
                <a:latin typeface="Segoe UI Semibold" panose="020B0702040204020203" pitchFamily="34" charset="0"/>
                <a:cs typeface="Segoe UI Semibold" panose="020B0702040204020203" pitchFamily="34" charset="0"/>
                <a:hlinkClick r:id="rId4"/>
              </a:rPr>
              <a:t>https://</a:t>
            </a:r>
            <a:r>
              <a:rPr lang="en-US" dirty="0" smtClean="0">
                <a:solidFill>
                  <a:schemeClr val="bg1">
                    <a:lumMod val="50000"/>
                  </a:schemeClr>
                </a:solidFill>
                <a:latin typeface="Segoe UI Semibold" panose="020B0702040204020203" pitchFamily="34" charset="0"/>
                <a:cs typeface="Segoe UI Semibold" panose="020B0702040204020203" pitchFamily="34" charset="0"/>
                <a:hlinkClick r:id="rId4"/>
              </a:rPr>
              <a:t>anvil.works/build</a:t>
            </a:r>
            <a:endParaRPr lang="en-US" dirty="0" smtClean="0">
              <a:solidFill>
                <a:schemeClr val="bg1">
                  <a:lumMod val="50000"/>
                </a:schemeClr>
              </a:solidFill>
              <a:latin typeface="Segoe UI Semibold" panose="020B0702040204020203" pitchFamily="34" charset="0"/>
              <a:cs typeface="Segoe UI Semibold" panose="020B0702040204020203" pitchFamily="34" charset="0"/>
            </a:endParaRPr>
          </a:p>
          <a:p>
            <a:endParaRPr lang="en-US" sz="1200" dirty="0">
              <a:latin typeface="Segoe UI Semibold" panose="020B0702040204020203" pitchFamily="34" charset="0"/>
              <a:cs typeface="Segoe UI Semibold" panose="020B0702040204020203" pitchFamily="34" charset="0"/>
            </a:endParaRPr>
          </a:p>
          <a:p>
            <a:r>
              <a:rPr lang="en-US" dirty="0" smtClean="0">
                <a:solidFill>
                  <a:srgbClr val="009E47"/>
                </a:solidFill>
                <a:latin typeface="Segoe UI Semibold" panose="020B0702040204020203" pitchFamily="34" charset="0"/>
                <a:cs typeface="Segoe UI Semibold" panose="020B0702040204020203" pitchFamily="34" charset="0"/>
              </a:rPr>
              <a:t>Database</a:t>
            </a:r>
          </a:p>
          <a:p>
            <a:pPr lvl="1"/>
            <a:r>
              <a:rPr lang="en-US" dirty="0" smtClean="0">
                <a:latin typeface="Segoe UI Semibold" panose="020B0702040204020203" pitchFamily="34" charset="0"/>
                <a:cs typeface="Segoe UI Semibold" panose="020B0702040204020203" pitchFamily="34" charset="0"/>
              </a:rPr>
              <a:t>MySQL Installer (</a:t>
            </a:r>
            <a:r>
              <a:rPr lang="en-US" dirty="0">
                <a:latin typeface="Segoe UI Semibold" panose="020B0702040204020203" pitchFamily="34" charset="0"/>
                <a:cs typeface="Segoe UI Semibold" panose="020B0702040204020203" pitchFamily="34" charset="0"/>
              </a:rPr>
              <a:t>MySQL Workbench </a:t>
            </a:r>
            <a:r>
              <a:rPr lang="en-US" dirty="0" smtClean="0">
                <a:latin typeface="Segoe UI Semibold" panose="020B0702040204020203" pitchFamily="34" charset="0"/>
                <a:cs typeface="Segoe UI Semibold" panose="020B0702040204020203" pitchFamily="34" charset="0"/>
              </a:rPr>
              <a:t>8.0.27</a:t>
            </a:r>
          </a:p>
          <a:p>
            <a:pPr marL="403225" lvl="1" indent="0">
              <a:buNone/>
            </a:pPr>
            <a:r>
              <a:rPr lang="en-US" dirty="0">
                <a:latin typeface="Segoe UI Semibold" panose="020B0702040204020203" pitchFamily="34" charset="0"/>
                <a:cs typeface="Segoe UI Semibold" panose="020B0702040204020203" pitchFamily="34" charset="0"/>
              </a:rPr>
              <a:t>	</a:t>
            </a:r>
            <a:r>
              <a:rPr lang="en-US" dirty="0" smtClean="0">
                <a:latin typeface="Segoe UI Semibold" panose="020B0702040204020203" pitchFamily="34" charset="0"/>
                <a:cs typeface="Segoe UI Semibold" panose="020B0702040204020203" pitchFamily="34" charset="0"/>
              </a:rPr>
              <a:t>+MySQL </a:t>
            </a:r>
            <a:r>
              <a:rPr lang="en-US" dirty="0" err="1" smtClean="0">
                <a:latin typeface="Segoe UI Semibold" panose="020B0702040204020203" pitchFamily="34" charset="0"/>
                <a:cs typeface="Segoe UI Semibold" panose="020B0702040204020203" pitchFamily="34" charset="0"/>
              </a:rPr>
              <a:t>Server+Connectors</a:t>
            </a:r>
            <a:r>
              <a:rPr lang="en-US" dirty="0" smtClean="0">
                <a:latin typeface="Segoe UI Semibold" panose="020B0702040204020203" pitchFamily="34" charset="0"/>
                <a:cs typeface="Segoe UI Semibold" panose="020B0702040204020203" pitchFamily="34" charset="0"/>
              </a:rPr>
              <a:t>)</a:t>
            </a:r>
          </a:p>
          <a:p>
            <a:pPr lvl="1"/>
            <a:r>
              <a:rPr lang="en-US" dirty="0">
                <a:solidFill>
                  <a:srgbClr val="7030A0"/>
                </a:solidFill>
                <a:latin typeface="Segoe UI Semibold" panose="020B0702040204020203" pitchFamily="34" charset="0"/>
                <a:cs typeface="Segoe UI Semibold" panose="020B0702040204020203" pitchFamily="34" charset="0"/>
                <a:hlinkClick r:id="rId5"/>
              </a:rPr>
              <a:t>https://dev.mysql.com/downloads/installer</a:t>
            </a:r>
            <a:r>
              <a:rPr lang="en-US" dirty="0" smtClean="0">
                <a:solidFill>
                  <a:srgbClr val="7030A0"/>
                </a:solidFill>
                <a:latin typeface="Segoe UI Semibold" panose="020B0702040204020203" pitchFamily="34" charset="0"/>
                <a:cs typeface="Segoe UI Semibold" panose="020B0702040204020203" pitchFamily="34" charset="0"/>
                <a:hlinkClick r:id="rId5"/>
              </a:rPr>
              <a:t>/</a:t>
            </a:r>
            <a:endParaRPr lang="en-US" dirty="0" smtClean="0">
              <a:solidFill>
                <a:srgbClr val="7030A0"/>
              </a:solidFill>
              <a:latin typeface="Segoe UI Semibold" panose="020B0702040204020203" pitchFamily="34" charset="0"/>
              <a:cs typeface="Segoe UI Semibold" panose="020B0702040204020203" pitchFamily="34" charset="0"/>
            </a:endParaRPr>
          </a:p>
          <a:p>
            <a:endParaRPr lang="en-US" dirty="0"/>
          </a:p>
        </p:txBody>
      </p:sp>
    </p:spTree>
    <p:extLst>
      <p:ext uri="{BB962C8B-B14F-4D97-AF65-F5344CB8AC3E}">
        <p14:creationId xmlns:p14="http://schemas.microsoft.com/office/powerpoint/2010/main" val="2114935999"/>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1431234" y="1219200"/>
            <a:ext cx="8656845" cy="4800600"/>
          </a:xfrm>
        </p:spPr>
        <p:txBody>
          <a:bodyPr/>
          <a:lstStyle/>
          <a:p>
            <a:pPr marL="342900" indent="-342900">
              <a:buFont typeface="Arial" panose="020B0604020202020204" pitchFamily="34" charset="0"/>
              <a:buChar char="•"/>
            </a:pPr>
            <a:r>
              <a:rPr lang="en-US" dirty="0" smtClean="0"/>
              <a:t>Retrieve information about a single customer from the “</a:t>
            </a:r>
            <a:r>
              <a:rPr lang="en-US" dirty="0" smtClean="0">
                <a:solidFill>
                  <a:srgbClr val="FF0000"/>
                </a:solidFill>
              </a:rPr>
              <a:t>Customers</a:t>
            </a:r>
            <a:r>
              <a:rPr lang="en-US" dirty="0" smtClean="0"/>
              <a:t>” table.</a:t>
            </a:r>
          </a:p>
          <a:p>
            <a:pPr marL="342900" indent="-342900">
              <a:buFont typeface="Arial" panose="020B0604020202020204" pitchFamily="34" charset="0"/>
              <a:buChar char="•"/>
            </a:pPr>
            <a:r>
              <a:rPr lang="en-US" dirty="0" smtClean="0"/>
              <a:t>Assume that the table is created using MySQL Workbench DB.</a:t>
            </a:r>
          </a:p>
          <a:p>
            <a:pPr marL="342900" indent="-342900">
              <a:buFont typeface="Arial" panose="020B0604020202020204" pitchFamily="34" charset="0"/>
              <a:buChar char="•"/>
            </a:pPr>
            <a:r>
              <a:rPr lang="en-US" dirty="0" smtClean="0"/>
              <a:t>The customer ID will be passed as a parameter from the application and the details will be displayed in an Anvil form.</a:t>
            </a:r>
            <a:endParaRPr lang="en-US" dirty="0"/>
          </a:p>
        </p:txBody>
      </p:sp>
      <p:pic>
        <p:nvPicPr>
          <p:cNvPr id="6" name="Picture 5" descr="Screen Clipping"/>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3680629" y="3713922"/>
            <a:ext cx="3579960" cy="1524000"/>
          </a:xfrm>
          <a:prstGeom prst="rect">
            <a:avLst/>
          </a:prstGeom>
          <a:ln>
            <a:solidFill>
              <a:schemeClr val="bg1">
                <a:lumMod val="50000"/>
              </a:schemeClr>
            </a:solidFill>
          </a:ln>
        </p:spPr>
      </p:pic>
    </p:spTree>
    <p:extLst>
      <p:ext uri="{BB962C8B-B14F-4D97-AF65-F5344CB8AC3E}">
        <p14:creationId xmlns:p14="http://schemas.microsoft.com/office/powerpoint/2010/main" val="707182343"/>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Step 1. Create </a:t>
            </a:r>
            <a:r>
              <a:rPr lang="en-US" sz="3600" dirty="0">
                <a:solidFill>
                  <a:srgbClr val="00B050"/>
                </a:solidFill>
              </a:rPr>
              <a:t>Customers</a:t>
            </a:r>
            <a:r>
              <a:rPr lang="en-US" sz="3600" dirty="0"/>
              <a:t> Table in MySQL</a:t>
            </a:r>
          </a:p>
        </p:txBody>
      </p:sp>
      <p:pic>
        <p:nvPicPr>
          <p:cNvPr id="6" name="Content Placeholder 5"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517372" y="1258612"/>
            <a:ext cx="9055967" cy="4436509"/>
          </a:xfrm>
          <a:ln>
            <a:solidFill>
              <a:schemeClr val="bg1">
                <a:lumMod val="50000"/>
              </a:schemeClr>
            </a:solidFill>
          </a:ln>
        </p:spPr>
      </p:pic>
    </p:spTree>
    <p:extLst>
      <p:ext uri="{BB962C8B-B14F-4D97-AF65-F5344CB8AC3E}">
        <p14:creationId xmlns:p14="http://schemas.microsoft.com/office/powerpoint/2010/main" val="2997310499"/>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0" dirty="0"/>
              <a:t>Design Flow</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31040" y="1017098"/>
            <a:ext cx="7062048" cy="5292667"/>
          </a:xfrm>
          <a:prstGeom prst="rect">
            <a:avLst/>
          </a:prstGeom>
        </p:spPr>
      </p:pic>
    </p:spTree>
    <p:extLst>
      <p:ext uri="{BB962C8B-B14F-4D97-AF65-F5344CB8AC3E}">
        <p14:creationId xmlns:p14="http://schemas.microsoft.com/office/powerpoint/2010/main" val="804146335"/>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 Type the Python Code in VS Code 2019 </a:t>
            </a:r>
          </a:p>
        </p:txBody>
      </p:sp>
      <p:sp>
        <p:nvSpPr>
          <p:cNvPr id="7" name="Rectangle 6"/>
          <p:cNvSpPr/>
          <p:nvPr/>
        </p:nvSpPr>
        <p:spPr>
          <a:xfrm>
            <a:off x="1736035" y="1331843"/>
            <a:ext cx="9047922" cy="3600986"/>
          </a:xfrm>
          <a:prstGeom prst="rect">
            <a:avLst/>
          </a:prstGeom>
        </p:spPr>
        <p:txBody>
          <a:bodyPr wrap="square">
            <a:spAutoFit/>
          </a:bodyPr>
          <a:lstStyle/>
          <a:p>
            <a:r>
              <a:rPr lang="en-US" sz="2400" dirty="0">
                <a:solidFill>
                  <a:srgbClr val="00B0F0"/>
                </a:solidFill>
                <a:latin typeface="Consolas" panose="020B0609020204030204" pitchFamily="49" charset="0"/>
              </a:rPr>
              <a:t># File name: JDBCDemo.py</a:t>
            </a:r>
          </a:p>
          <a:p>
            <a:r>
              <a:rPr lang="en-US" sz="2400" b="1" dirty="0">
                <a:latin typeface="Consolas" panose="020B0609020204030204" pitchFamily="49" charset="0"/>
              </a:rPr>
              <a:t>import </a:t>
            </a:r>
            <a:r>
              <a:rPr lang="en-US" sz="2400" b="1" dirty="0" err="1">
                <a:latin typeface="Consolas" panose="020B0609020204030204" pitchFamily="49" charset="0"/>
              </a:rPr>
              <a:t>anvil.server</a:t>
            </a:r>
            <a:endParaRPr lang="en-US" sz="2400" b="1" dirty="0">
              <a:latin typeface="Consolas" panose="020B0609020204030204" pitchFamily="49" charset="0"/>
            </a:endParaRPr>
          </a:p>
          <a:p>
            <a:r>
              <a:rPr lang="en-US" sz="2400" b="1" dirty="0">
                <a:latin typeface="Consolas" panose="020B0609020204030204" pitchFamily="49" charset="0"/>
              </a:rPr>
              <a:t>import </a:t>
            </a:r>
            <a:r>
              <a:rPr lang="en-US" sz="2400" b="1" dirty="0" err="1">
                <a:latin typeface="Consolas" panose="020B0609020204030204" pitchFamily="49" charset="0"/>
              </a:rPr>
              <a:t>mysql.connector</a:t>
            </a:r>
            <a:r>
              <a:rPr lang="en-US" sz="2400" b="1" dirty="0">
                <a:latin typeface="Consolas" panose="020B0609020204030204" pitchFamily="49" charset="0"/>
              </a:rPr>
              <a:t> as </a:t>
            </a:r>
            <a:r>
              <a:rPr lang="en-US" sz="2400" b="1" dirty="0" err="1">
                <a:latin typeface="Consolas" panose="020B0609020204030204" pitchFamily="49" charset="0"/>
              </a:rPr>
              <a:t>mysql</a:t>
            </a:r>
            <a:endParaRPr lang="en-US" sz="2400" b="1" dirty="0">
              <a:latin typeface="Consolas" panose="020B0609020204030204" pitchFamily="49" charset="0"/>
            </a:endParaRPr>
          </a:p>
          <a:p>
            <a:r>
              <a:rPr lang="en-US" sz="2400" b="1" dirty="0">
                <a:latin typeface="Consolas" panose="020B0609020204030204" pitchFamily="49" charset="0"/>
              </a:rPr>
              <a:t>import </a:t>
            </a:r>
            <a:r>
              <a:rPr lang="en-US" sz="2400" b="1" dirty="0" err="1">
                <a:latin typeface="Consolas" panose="020B0609020204030204" pitchFamily="49" charset="0"/>
              </a:rPr>
              <a:t>numpy</a:t>
            </a:r>
            <a:r>
              <a:rPr lang="en-US" sz="2400" b="1" dirty="0">
                <a:latin typeface="Consolas" panose="020B0609020204030204" pitchFamily="49" charset="0"/>
              </a:rPr>
              <a:t> as np</a:t>
            </a:r>
          </a:p>
          <a:p>
            <a:r>
              <a:rPr lang="en-US" sz="2400" b="1" dirty="0">
                <a:latin typeface="Consolas" panose="020B0609020204030204" pitchFamily="49" charset="0"/>
              </a:rPr>
              <a:t/>
            </a:r>
            <a:br>
              <a:rPr lang="en-US" sz="2400" b="1" dirty="0">
                <a:latin typeface="Consolas" panose="020B0609020204030204" pitchFamily="49" charset="0"/>
              </a:rPr>
            </a:br>
            <a:r>
              <a:rPr lang="en-US" sz="2400" b="1" dirty="0" err="1">
                <a:latin typeface="Consolas" panose="020B0609020204030204" pitchFamily="49" charset="0"/>
              </a:rPr>
              <a:t>def</a:t>
            </a:r>
            <a:r>
              <a:rPr lang="en-US" sz="2400" b="1" dirty="0">
                <a:latin typeface="Consolas" panose="020B0609020204030204" pitchFamily="49" charset="0"/>
              </a:rPr>
              <a:t> </a:t>
            </a:r>
            <a:r>
              <a:rPr lang="en-US" sz="2400" b="1" dirty="0" err="1">
                <a:latin typeface="Consolas" panose="020B0609020204030204" pitchFamily="49" charset="0"/>
              </a:rPr>
              <a:t>CallAnvil</a:t>
            </a:r>
            <a:r>
              <a:rPr lang="en-US" sz="2400" b="1" dirty="0">
                <a:latin typeface="Consolas" panose="020B0609020204030204" pitchFamily="49" charset="0"/>
              </a:rPr>
              <a:t>():</a:t>
            </a:r>
          </a:p>
          <a:p>
            <a:r>
              <a:rPr lang="en-US" sz="2400" b="1" dirty="0">
                <a:latin typeface="Consolas" panose="020B0609020204030204" pitchFamily="49" charset="0"/>
              </a:rPr>
              <a:t>    </a:t>
            </a:r>
            <a:r>
              <a:rPr lang="en-US" sz="2400" b="1" dirty="0" err="1">
                <a:latin typeface="Consolas" panose="020B0609020204030204" pitchFamily="49" charset="0"/>
              </a:rPr>
              <a:t>anvil.server.connect</a:t>
            </a:r>
            <a:r>
              <a:rPr lang="en-US" sz="2400" b="1" dirty="0">
                <a:latin typeface="Consolas" panose="020B0609020204030204" pitchFamily="49" charset="0"/>
              </a:rPr>
              <a:t>("KOYVGRXKV4G7Z	 SIJYHMHO75V-B4IY4TYF37ZNHGAV")</a:t>
            </a:r>
          </a:p>
          <a:p>
            <a:endParaRPr lang="en-US" sz="1200" b="1" dirty="0">
              <a:latin typeface="Consolas" panose="020B0609020204030204" pitchFamily="49" charset="0"/>
            </a:endParaRPr>
          </a:p>
          <a:p>
            <a:r>
              <a:rPr lang="en-US" sz="2400" b="1" dirty="0">
                <a:latin typeface="Consolas" panose="020B0609020204030204" pitchFamily="49" charset="0"/>
              </a:rPr>
              <a:t>    </a:t>
            </a:r>
            <a:r>
              <a:rPr lang="en-US" sz="2400" b="1" dirty="0" err="1">
                <a:latin typeface="Consolas" panose="020B0609020204030204" pitchFamily="49" charset="0"/>
              </a:rPr>
              <a:t>anvil.server.wait_forever</a:t>
            </a:r>
            <a:r>
              <a:rPr lang="en-US" sz="2400" b="1" dirty="0">
                <a:latin typeface="Consolas" panose="020B0609020204030204" pitchFamily="49" charset="0"/>
              </a:rPr>
              <a:t>()</a:t>
            </a:r>
          </a:p>
        </p:txBody>
      </p:sp>
    </p:spTree>
    <p:extLst>
      <p:ext uri="{BB962C8B-B14F-4D97-AF65-F5344CB8AC3E}">
        <p14:creationId xmlns:p14="http://schemas.microsoft.com/office/powerpoint/2010/main" val="54509828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Correlated Queries</a:t>
            </a:r>
            <a:endParaRPr lang="en-US" dirty="0"/>
          </a:p>
        </p:txBody>
      </p:sp>
      <p:sp>
        <p:nvSpPr>
          <p:cNvPr id="3" name="Content Placeholder 2"/>
          <p:cNvSpPr>
            <a:spLocks noGrp="1"/>
          </p:cNvSpPr>
          <p:nvPr>
            <p:ph idx="1"/>
          </p:nvPr>
        </p:nvSpPr>
        <p:spPr>
          <a:xfrm>
            <a:off x="609600" y="1232452"/>
            <a:ext cx="10972800" cy="4893715"/>
          </a:xfrm>
        </p:spPr>
        <p:txBody>
          <a:bodyPr/>
          <a:lstStyle/>
          <a:p>
            <a:r>
              <a:rPr lang="en-US" b="1" dirty="0" smtClean="0"/>
              <a:t>Query:</a:t>
            </a:r>
            <a:r>
              <a:rPr lang="en-US" dirty="0" smtClean="0"/>
              <a:t> </a:t>
            </a:r>
            <a:r>
              <a:rPr lang="en-US" dirty="0"/>
              <a:t>Retrieve the name of each employee who has a dependent with the same first name and is the same sex as the employee.</a:t>
            </a:r>
            <a:endParaRPr lang="en-US" altLang="en-US" dirty="0"/>
          </a:p>
          <a:p>
            <a:pPr marL="82550" indent="0"/>
            <a:r>
              <a:rPr lang="en-US" dirty="0" smtClean="0"/>
              <a:t> </a:t>
            </a:r>
            <a:r>
              <a:rPr lang="en-US" b="1" dirty="0" smtClean="0">
                <a:solidFill>
                  <a:srgbClr val="0000CC"/>
                </a:solidFill>
              </a:rPr>
              <a:t>SELECT </a:t>
            </a:r>
            <a:r>
              <a:rPr lang="en-US" dirty="0" err="1">
                <a:solidFill>
                  <a:srgbClr val="0000CC"/>
                </a:solidFill>
              </a:rPr>
              <a:t>E.Fname</a:t>
            </a:r>
            <a:r>
              <a:rPr lang="en-US" dirty="0">
                <a:solidFill>
                  <a:srgbClr val="0000CC"/>
                </a:solidFill>
              </a:rPr>
              <a:t>, </a:t>
            </a:r>
            <a:r>
              <a:rPr lang="en-US" dirty="0" err="1">
                <a:solidFill>
                  <a:srgbClr val="0000CC"/>
                </a:solidFill>
              </a:rPr>
              <a:t>E.Lname</a:t>
            </a:r>
            <a:endParaRPr lang="en-US" dirty="0">
              <a:solidFill>
                <a:srgbClr val="0000CC"/>
              </a:solidFill>
            </a:endParaRPr>
          </a:p>
          <a:p>
            <a:pPr marL="365760" indent="0"/>
            <a:r>
              <a:rPr lang="en-US" b="1" dirty="0">
                <a:solidFill>
                  <a:srgbClr val="0000CC"/>
                </a:solidFill>
              </a:rPr>
              <a:t>FROM </a:t>
            </a:r>
            <a:r>
              <a:rPr lang="en-US" b="1" dirty="0" smtClean="0">
                <a:solidFill>
                  <a:srgbClr val="0000CC"/>
                </a:solidFill>
              </a:rPr>
              <a:t>    </a:t>
            </a:r>
            <a:r>
              <a:rPr lang="en-US" dirty="0" smtClean="0">
                <a:solidFill>
                  <a:srgbClr val="0000CC"/>
                </a:solidFill>
              </a:rPr>
              <a:t>EMPLOYEE E</a:t>
            </a:r>
            <a:endParaRPr lang="en-US" dirty="0">
              <a:solidFill>
                <a:srgbClr val="0000CC"/>
              </a:solidFill>
            </a:endParaRPr>
          </a:p>
          <a:p>
            <a:pPr marL="365760" indent="0"/>
            <a:r>
              <a:rPr lang="en-US" b="1" dirty="0">
                <a:solidFill>
                  <a:srgbClr val="0000CC"/>
                </a:solidFill>
              </a:rPr>
              <a:t>WHERE EXISTS </a:t>
            </a:r>
            <a:r>
              <a:rPr lang="en-US" dirty="0">
                <a:solidFill>
                  <a:srgbClr val="0000CC"/>
                </a:solidFill>
              </a:rPr>
              <a:t>( </a:t>
            </a:r>
            <a:endParaRPr lang="en-US" dirty="0" smtClean="0">
              <a:solidFill>
                <a:srgbClr val="0000CC"/>
              </a:solidFill>
            </a:endParaRPr>
          </a:p>
          <a:p>
            <a:pPr marL="365760" indent="0"/>
            <a:r>
              <a:rPr lang="en-US" b="1" dirty="0">
                <a:solidFill>
                  <a:srgbClr val="0000CC"/>
                </a:solidFill>
              </a:rPr>
              <a:t>	</a:t>
            </a:r>
            <a:r>
              <a:rPr lang="en-US" b="1" dirty="0" smtClean="0">
                <a:solidFill>
                  <a:srgbClr val="0000CC"/>
                </a:solidFill>
              </a:rPr>
              <a:t>	SELECT </a:t>
            </a:r>
            <a:r>
              <a:rPr lang="en-US" dirty="0">
                <a:solidFill>
                  <a:srgbClr val="0000CC"/>
                </a:solidFill>
              </a:rPr>
              <a:t>*</a:t>
            </a:r>
          </a:p>
          <a:p>
            <a:pPr marL="365760" indent="0"/>
            <a:r>
              <a:rPr lang="en-US" b="1" dirty="0" smtClean="0">
                <a:solidFill>
                  <a:srgbClr val="0000CC"/>
                </a:solidFill>
              </a:rPr>
              <a:t>		FROM </a:t>
            </a:r>
            <a:r>
              <a:rPr lang="en-US" dirty="0">
                <a:solidFill>
                  <a:srgbClr val="0000CC"/>
                </a:solidFill>
              </a:rPr>
              <a:t>DEPENDENT </a:t>
            </a:r>
            <a:r>
              <a:rPr lang="en-US" dirty="0" smtClean="0">
                <a:solidFill>
                  <a:srgbClr val="0000CC"/>
                </a:solidFill>
              </a:rPr>
              <a:t>D</a:t>
            </a:r>
            <a:endParaRPr lang="en-US" dirty="0">
              <a:solidFill>
                <a:srgbClr val="0000CC"/>
              </a:solidFill>
            </a:endParaRPr>
          </a:p>
          <a:p>
            <a:pPr marL="365760" indent="0"/>
            <a:r>
              <a:rPr lang="en-US" b="1" dirty="0" smtClean="0">
                <a:solidFill>
                  <a:srgbClr val="0000CC"/>
                </a:solidFill>
              </a:rPr>
              <a:t>		WHERE </a:t>
            </a:r>
            <a:r>
              <a:rPr lang="en-US" dirty="0" err="1" smtClean="0">
                <a:solidFill>
                  <a:srgbClr val="0000CC"/>
                </a:solidFill>
              </a:rPr>
              <a:t>E.Ssn</a:t>
            </a:r>
            <a:r>
              <a:rPr lang="en-US" dirty="0" smtClean="0">
                <a:solidFill>
                  <a:srgbClr val="0000CC"/>
                </a:solidFill>
              </a:rPr>
              <a:t>=</a:t>
            </a:r>
            <a:r>
              <a:rPr lang="en-US" dirty="0" err="1" smtClean="0">
                <a:solidFill>
                  <a:srgbClr val="0000CC"/>
                </a:solidFill>
              </a:rPr>
              <a:t>D.Essn</a:t>
            </a:r>
            <a:endParaRPr lang="en-US" b="1" dirty="0" smtClean="0">
              <a:solidFill>
                <a:srgbClr val="0000CC"/>
              </a:solidFill>
            </a:endParaRPr>
          </a:p>
          <a:p>
            <a:pPr marL="365760" indent="0"/>
            <a:r>
              <a:rPr lang="en-US" b="1" dirty="0">
                <a:solidFill>
                  <a:srgbClr val="0000CC"/>
                </a:solidFill>
              </a:rPr>
              <a:t>	</a:t>
            </a:r>
            <a:r>
              <a:rPr lang="en-US" b="1" dirty="0" smtClean="0">
                <a:solidFill>
                  <a:srgbClr val="0000CC"/>
                </a:solidFill>
              </a:rPr>
              <a:t>	    AND    </a:t>
            </a:r>
            <a:r>
              <a:rPr lang="en-US" dirty="0" err="1" smtClean="0">
                <a:solidFill>
                  <a:srgbClr val="0000CC"/>
                </a:solidFill>
              </a:rPr>
              <a:t>E.Sex</a:t>
            </a:r>
            <a:r>
              <a:rPr lang="en-US" dirty="0" smtClean="0">
                <a:solidFill>
                  <a:srgbClr val="0000CC"/>
                </a:solidFill>
              </a:rPr>
              <a:t>=</a:t>
            </a:r>
            <a:r>
              <a:rPr lang="en-US" dirty="0" err="1" smtClean="0">
                <a:solidFill>
                  <a:srgbClr val="0000CC"/>
                </a:solidFill>
              </a:rPr>
              <a:t>D.Sex</a:t>
            </a:r>
            <a:endParaRPr lang="en-US" dirty="0">
              <a:solidFill>
                <a:srgbClr val="0000CC"/>
              </a:solidFill>
            </a:endParaRPr>
          </a:p>
          <a:p>
            <a:pPr marL="365760" indent="0"/>
            <a:r>
              <a:rPr lang="en-US" b="1" dirty="0" smtClean="0">
                <a:solidFill>
                  <a:srgbClr val="0000CC"/>
                </a:solidFill>
              </a:rPr>
              <a:t>		    AND    </a:t>
            </a:r>
            <a:r>
              <a:rPr lang="en-US" dirty="0" err="1" smtClean="0">
                <a:solidFill>
                  <a:srgbClr val="0000CC"/>
                </a:solidFill>
              </a:rPr>
              <a:t>E.Fname</a:t>
            </a:r>
            <a:r>
              <a:rPr lang="en-US" dirty="0" smtClean="0">
                <a:solidFill>
                  <a:srgbClr val="0000CC"/>
                </a:solidFill>
              </a:rPr>
              <a:t>=</a:t>
            </a:r>
            <a:r>
              <a:rPr lang="en-US" dirty="0" err="1" smtClean="0">
                <a:solidFill>
                  <a:srgbClr val="0000CC"/>
                </a:solidFill>
              </a:rPr>
              <a:t>D.Dependent_name</a:t>
            </a:r>
            <a:r>
              <a:rPr lang="en-US" dirty="0">
                <a:solidFill>
                  <a:srgbClr val="0000CC"/>
                </a:solidFill>
              </a:rPr>
              <a:t>);</a:t>
            </a:r>
          </a:p>
        </p:txBody>
      </p:sp>
    </p:spTree>
    <p:extLst>
      <p:ext uri="{BB962C8B-B14F-4D97-AF65-F5344CB8AC3E}">
        <p14:creationId xmlns:p14="http://schemas.microsoft.com/office/powerpoint/2010/main" val="41941129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0" y="274638"/>
            <a:ext cx="7499350" cy="639762"/>
          </a:xfrm>
        </p:spPr>
        <p:txBody>
          <a:bodyPr>
            <a:normAutofit/>
          </a:bodyPr>
          <a:lstStyle/>
          <a:p>
            <a:r>
              <a:rPr lang="en-US" dirty="0" smtClean="0"/>
              <a:t>Contd.</a:t>
            </a:r>
            <a:endParaRPr lang="en-US" dirty="0"/>
          </a:p>
        </p:txBody>
      </p:sp>
      <p:sp>
        <p:nvSpPr>
          <p:cNvPr id="6" name="Rectangle 5"/>
          <p:cNvSpPr/>
          <p:nvPr/>
        </p:nvSpPr>
        <p:spPr>
          <a:xfrm>
            <a:off x="1838739" y="976819"/>
            <a:ext cx="8540041" cy="5524589"/>
          </a:xfrm>
          <a:prstGeom prst="rect">
            <a:avLst/>
          </a:prstGeom>
        </p:spPr>
        <p:txBody>
          <a:bodyPr wrap="square">
            <a:spAutoFit/>
          </a:bodyPr>
          <a:lstStyle/>
          <a:p>
            <a:r>
              <a:rPr lang="en-US" b="1" dirty="0">
                <a:latin typeface="Consolas" panose="020B0609020204030204" pitchFamily="49" charset="0"/>
              </a:rPr>
              <a:t>@</a:t>
            </a:r>
            <a:r>
              <a:rPr lang="en-US" b="1" dirty="0" err="1">
                <a:latin typeface="Consolas" panose="020B0609020204030204" pitchFamily="49" charset="0"/>
              </a:rPr>
              <a:t>anvil.server.callable</a:t>
            </a:r>
            <a:endParaRPr lang="en-US" b="1" dirty="0">
              <a:latin typeface="Consolas" panose="020B0609020204030204" pitchFamily="49" charset="0"/>
            </a:endParaRPr>
          </a:p>
          <a:p>
            <a:r>
              <a:rPr lang="en-US" b="1" dirty="0" err="1">
                <a:latin typeface="Consolas" panose="020B0609020204030204" pitchFamily="49" charset="0"/>
              </a:rPr>
              <a:t>def</a:t>
            </a:r>
            <a:r>
              <a:rPr lang="en-US" b="1" dirty="0">
                <a:latin typeface="Consolas" panose="020B0609020204030204" pitchFamily="49" charset="0"/>
              </a:rPr>
              <a:t> </a:t>
            </a:r>
            <a:r>
              <a:rPr lang="en-US" b="1" dirty="0" err="1">
                <a:latin typeface="Consolas" panose="020B0609020204030204" pitchFamily="49" charset="0"/>
              </a:rPr>
              <a:t>GetCustomerInfo</a:t>
            </a:r>
            <a:r>
              <a:rPr lang="en-US" b="1" dirty="0">
                <a:latin typeface="Consolas" panose="020B0609020204030204" pitchFamily="49" charset="0"/>
              </a:rPr>
              <a:t>(id):</a:t>
            </a:r>
          </a:p>
          <a:p>
            <a:r>
              <a:rPr lang="en-US" b="1" dirty="0">
                <a:latin typeface="Consolas" panose="020B0609020204030204" pitchFamily="49" charset="0"/>
              </a:rPr>
              <a:t>    try:</a:t>
            </a:r>
          </a:p>
          <a:p>
            <a:r>
              <a:rPr lang="en-US" b="1" dirty="0">
                <a:latin typeface="Consolas" panose="020B0609020204030204" pitchFamily="49" charset="0"/>
              </a:rPr>
              <a:t>       </a:t>
            </a:r>
            <a:r>
              <a:rPr lang="en-US" b="1" dirty="0" err="1">
                <a:latin typeface="Consolas" panose="020B0609020204030204" pitchFamily="49" charset="0"/>
              </a:rPr>
              <a:t>db_connect</a:t>
            </a:r>
            <a:r>
              <a:rPr lang="en-US" b="1" dirty="0">
                <a:latin typeface="Consolas" panose="020B0609020204030204" pitchFamily="49" charset="0"/>
              </a:rPr>
              <a:t> = </a:t>
            </a:r>
          </a:p>
          <a:p>
            <a:r>
              <a:rPr lang="en-US" b="1" dirty="0">
                <a:latin typeface="Consolas" panose="020B0609020204030204" pitchFamily="49" charset="0"/>
              </a:rPr>
              <a:t>	</a:t>
            </a:r>
            <a:r>
              <a:rPr lang="en-US" b="1" dirty="0" err="1">
                <a:latin typeface="Consolas" panose="020B0609020204030204" pitchFamily="49" charset="0"/>
              </a:rPr>
              <a:t>mysql.connect</a:t>
            </a:r>
            <a:r>
              <a:rPr lang="en-US" b="1" dirty="0">
                <a:latin typeface="Consolas" panose="020B0609020204030204" pitchFamily="49" charset="0"/>
              </a:rPr>
              <a:t>(host="</a:t>
            </a:r>
            <a:r>
              <a:rPr lang="en-US" b="1" dirty="0" err="1">
                <a:latin typeface="Consolas" panose="020B0609020204030204" pitchFamily="49" charset="0"/>
              </a:rPr>
              <a:t>localhost",database</a:t>
            </a:r>
            <a:r>
              <a:rPr lang="en-US" b="1" dirty="0">
                <a:latin typeface="Consolas" panose="020B0609020204030204" pitchFamily="49" charset="0"/>
              </a:rPr>
              <a:t>="</a:t>
            </a:r>
            <a:r>
              <a:rPr lang="en-US" b="1" dirty="0" err="1">
                <a:latin typeface="Consolas" panose="020B0609020204030204" pitchFamily="49" charset="0"/>
              </a:rPr>
              <a:t>blogdb</a:t>
            </a:r>
            <a:r>
              <a:rPr lang="en-US" b="1" dirty="0">
                <a:latin typeface="Consolas" panose="020B0609020204030204" pitchFamily="49" charset="0"/>
              </a:rPr>
              <a:t>",</a:t>
            </a:r>
          </a:p>
          <a:p>
            <a:r>
              <a:rPr lang="en-US" b="1" dirty="0">
                <a:latin typeface="Consolas" panose="020B0609020204030204" pitchFamily="49" charset="0"/>
              </a:rPr>
              <a:t>	</a:t>
            </a:r>
            <a:r>
              <a:rPr lang="en-US" b="1" dirty="0" smtClean="0">
                <a:latin typeface="Consolas" panose="020B0609020204030204" pitchFamily="49" charset="0"/>
              </a:rPr>
              <a:t>		user ="</a:t>
            </a:r>
            <a:r>
              <a:rPr lang="en-US" b="1" dirty="0">
                <a:latin typeface="Consolas" panose="020B0609020204030204" pitchFamily="49" charset="0"/>
              </a:rPr>
              <a:t>root", </a:t>
            </a:r>
            <a:r>
              <a:rPr lang="en-US" b="1" dirty="0" err="1">
                <a:latin typeface="Consolas" panose="020B0609020204030204" pitchFamily="49" charset="0"/>
              </a:rPr>
              <a:t>passwd</a:t>
            </a:r>
            <a:r>
              <a:rPr lang="en-US" b="1" dirty="0">
                <a:latin typeface="Consolas" panose="020B0609020204030204" pitchFamily="49" charset="0"/>
              </a:rPr>
              <a:t>="admin", </a:t>
            </a:r>
            <a:r>
              <a:rPr lang="en-US" b="1" dirty="0" err="1">
                <a:latin typeface="Consolas" panose="020B0609020204030204" pitchFamily="49" charset="0"/>
              </a:rPr>
              <a:t>use_pure</a:t>
            </a:r>
            <a:r>
              <a:rPr lang="en-US" b="1" dirty="0">
                <a:latin typeface="Consolas" panose="020B0609020204030204" pitchFamily="49" charset="0"/>
              </a:rPr>
              <a:t>=True)</a:t>
            </a:r>
          </a:p>
          <a:p>
            <a:r>
              <a:rPr lang="en-US" b="1" dirty="0">
                <a:latin typeface="Consolas" panose="020B0609020204030204" pitchFamily="49" charset="0"/>
              </a:rPr>
              <a:t>       </a:t>
            </a:r>
            <a:r>
              <a:rPr lang="en-US" b="1" dirty="0" err="1">
                <a:latin typeface="Consolas" panose="020B0609020204030204" pitchFamily="49" charset="0"/>
              </a:rPr>
              <a:t>sql</a:t>
            </a:r>
            <a:r>
              <a:rPr lang="en-US" b="1" dirty="0">
                <a:latin typeface="Consolas" panose="020B0609020204030204" pitchFamily="49" charset="0"/>
              </a:rPr>
              <a:t> = "</a:t>
            </a:r>
            <a:r>
              <a:rPr lang="en-US" b="1" dirty="0">
                <a:solidFill>
                  <a:srgbClr val="FF0000"/>
                </a:solidFill>
                <a:latin typeface="Consolas" panose="020B0609020204030204" pitchFamily="49" charset="0"/>
              </a:rPr>
              <a:t>SELECT </a:t>
            </a:r>
            <a:r>
              <a:rPr lang="en-US" b="1" dirty="0" err="1">
                <a:solidFill>
                  <a:srgbClr val="FF0000"/>
                </a:solidFill>
                <a:latin typeface="Consolas" panose="020B0609020204030204" pitchFamily="49" charset="0"/>
              </a:rPr>
              <a:t>custid</a:t>
            </a:r>
            <a:r>
              <a:rPr lang="en-US" b="1" dirty="0">
                <a:solidFill>
                  <a:srgbClr val="FF0000"/>
                </a:solidFill>
                <a:latin typeface="Consolas" panose="020B0609020204030204" pitchFamily="49" charset="0"/>
              </a:rPr>
              <a:t>, </a:t>
            </a:r>
            <a:r>
              <a:rPr lang="en-US" b="1" dirty="0" err="1">
                <a:solidFill>
                  <a:srgbClr val="FF0000"/>
                </a:solidFill>
                <a:latin typeface="Consolas" panose="020B0609020204030204" pitchFamily="49" charset="0"/>
              </a:rPr>
              <a:t>custname</a:t>
            </a:r>
            <a:r>
              <a:rPr lang="en-US" b="1" dirty="0">
                <a:solidFill>
                  <a:srgbClr val="FF0000"/>
                </a:solidFill>
                <a:latin typeface="Consolas" panose="020B0609020204030204" pitchFamily="49" charset="0"/>
              </a:rPr>
              <a:t>, balance </a:t>
            </a:r>
          </a:p>
          <a:p>
            <a:r>
              <a:rPr lang="en-US" b="1" dirty="0">
                <a:solidFill>
                  <a:srgbClr val="FF0000"/>
                </a:solidFill>
                <a:latin typeface="Consolas" panose="020B0609020204030204" pitchFamily="49" charset="0"/>
              </a:rPr>
              <a:t>               FROM Customers </a:t>
            </a:r>
          </a:p>
          <a:p>
            <a:r>
              <a:rPr lang="en-US" b="1" dirty="0">
                <a:solidFill>
                  <a:srgbClr val="FF0000"/>
                </a:solidFill>
                <a:latin typeface="Consolas" panose="020B0609020204030204" pitchFamily="49" charset="0"/>
              </a:rPr>
              <a:t>               WHERE </a:t>
            </a:r>
            <a:r>
              <a:rPr lang="en-US" b="1" dirty="0" err="1">
                <a:solidFill>
                  <a:srgbClr val="FF0000"/>
                </a:solidFill>
                <a:latin typeface="Consolas" panose="020B0609020204030204" pitchFamily="49" charset="0"/>
              </a:rPr>
              <a:t>custid</a:t>
            </a:r>
            <a:r>
              <a:rPr lang="en-US" b="1" dirty="0">
                <a:solidFill>
                  <a:srgbClr val="FF0000"/>
                </a:solidFill>
                <a:latin typeface="Consolas" panose="020B0609020204030204" pitchFamily="49" charset="0"/>
              </a:rPr>
              <a:t> =</a:t>
            </a:r>
            <a:r>
              <a:rPr lang="en-US" b="1" dirty="0">
                <a:latin typeface="Consolas" panose="020B0609020204030204" pitchFamily="49" charset="0"/>
              </a:rPr>
              <a:t> " + id</a:t>
            </a:r>
          </a:p>
          <a:p>
            <a:r>
              <a:rPr lang="en-US" b="1" dirty="0">
                <a:latin typeface="Consolas" panose="020B0609020204030204" pitchFamily="49" charset="0"/>
              </a:rPr>
              <a:t>        </a:t>
            </a:r>
          </a:p>
          <a:p>
            <a:r>
              <a:rPr lang="en-US" b="1" dirty="0">
                <a:latin typeface="Consolas" panose="020B0609020204030204" pitchFamily="49" charset="0"/>
              </a:rPr>
              <a:t>        </a:t>
            </a:r>
            <a:r>
              <a:rPr lang="en-US" b="1" dirty="0" err="1">
                <a:latin typeface="Consolas" panose="020B0609020204030204" pitchFamily="49" charset="0"/>
              </a:rPr>
              <a:t>mycursor</a:t>
            </a:r>
            <a:r>
              <a:rPr lang="en-US" b="1" dirty="0">
                <a:latin typeface="Consolas" panose="020B0609020204030204" pitchFamily="49" charset="0"/>
              </a:rPr>
              <a:t> = </a:t>
            </a:r>
            <a:r>
              <a:rPr lang="en-US" b="1" dirty="0" err="1">
                <a:latin typeface="Consolas" panose="020B0609020204030204" pitchFamily="49" charset="0"/>
              </a:rPr>
              <a:t>db_connect.cursor</a:t>
            </a:r>
            <a:r>
              <a:rPr lang="en-US" b="1" dirty="0">
                <a:latin typeface="Consolas" panose="020B0609020204030204" pitchFamily="49" charset="0"/>
              </a:rPr>
              <a:t>()</a:t>
            </a:r>
          </a:p>
          <a:p>
            <a:r>
              <a:rPr lang="en-US" b="1" dirty="0">
                <a:latin typeface="Consolas" panose="020B0609020204030204" pitchFamily="49" charset="0"/>
              </a:rPr>
              <a:t>        </a:t>
            </a:r>
            <a:r>
              <a:rPr lang="en-US" b="1" dirty="0" err="1">
                <a:latin typeface="Consolas" panose="020B0609020204030204" pitchFamily="49" charset="0"/>
              </a:rPr>
              <a:t>mycursor.execute</a:t>
            </a:r>
            <a:r>
              <a:rPr lang="en-US" b="1" dirty="0">
                <a:latin typeface="Consolas" panose="020B0609020204030204" pitchFamily="49" charset="0"/>
              </a:rPr>
              <a:t>(</a:t>
            </a:r>
            <a:r>
              <a:rPr lang="en-US" b="1" dirty="0" err="1">
                <a:latin typeface="Consolas" panose="020B0609020204030204" pitchFamily="49" charset="0"/>
              </a:rPr>
              <a:t>sql</a:t>
            </a:r>
            <a:r>
              <a:rPr lang="en-US" b="1" dirty="0">
                <a:latin typeface="Consolas" panose="020B0609020204030204" pitchFamily="49" charset="0"/>
              </a:rPr>
              <a:t>)</a:t>
            </a:r>
          </a:p>
          <a:p>
            <a:r>
              <a:rPr lang="en-US" b="1" dirty="0">
                <a:latin typeface="Consolas" panose="020B0609020204030204" pitchFamily="49" charset="0"/>
              </a:rPr>
              <a:t>        </a:t>
            </a:r>
            <a:r>
              <a:rPr lang="en-US" b="1" dirty="0" err="1">
                <a:latin typeface="Consolas" panose="020B0609020204030204" pitchFamily="49" charset="0"/>
              </a:rPr>
              <a:t>cust_data</a:t>
            </a:r>
            <a:r>
              <a:rPr lang="en-US" b="1" dirty="0">
                <a:latin typeface="Consolas" panose="020B0609020204030204" pitchFamily="49" charset="0"/>
              </a:rPr>
              <a:t> = </a:t>
            </a:r>
            <a:r>
              <a:rPr lang="en-US" b="1" dirty="0" err="1">
                <a:latin typeface="Consolas" panose="020B0609020204030204" pitchFamily="49" charset="0"/>
              </a:rPr>
              <a:t>mycursor.fetchall</a:t>
            </a:r>
            <a:r>
              <a:rPr lang="en-US" b="1" dirty="0" smtClean="0">
                <a:latin typeface="Consolas" panose="020B0609020204030204" pitchFamily="49" charset="0"/>
              </a:rPr>
              <a:t>()</a:t>
            </a:r>
            <a:endParaRPr lang="en-US" b="1" dirty="0">
              <a:latin typeface="Consolas" panose="020B0609020204030204" pitchFamily="49" charset="0"/>
            </a:endParaRPr>
          </a:p>
          <a:p>
            <a:r>
              <a:rPr lang="en-US" b="1" dirty="0">
                <a:latin typeface="Consolas" panose="020B0609020204030204" pitchFamily="49" charset="0"/>
              </a:rPr>
              <a:t>        return </a:t>
            </a:r>
            <a:r>
              <a:rPr lang="en-US" b="1" dirty="0" err="1">
                <a:latin typeface="Consolas" panose="020B0609020204030204" pitchFamily="49" charset="0"/>
              </a:rPr>
              <a:t>cust_data</a:t>
            </a:r>
            <a:r>
              <a:rPr lang="en-US" b="1" dirty="0">
                <a:latin typeface="Consolas" panose="020B0609020204030204" pitchFamily="49" charset="0"/>
              </a:rPr>
              <a:t> </a:t>
            </a:r>
          </a:p>
          <a:p>
            <a:r>
              <a:rPr lang="en-US" b="1" dirty="0">
                <a:latin typeface="Consolas" panose="020B0609020204030204" pitchFamily="49" charset="0"/>
              </a:rPr>
              <a:t>    except Exception as err:</a:t>
            </a:r>
          </a:p>
          <a:p>
            <a:r>
              <a:rPr lang="en-US" b="1" dirty="0">
                <a:latin typeface="Consolas" panose="020B0609020204030204" pitchFamily="49" charset="0"/>
              </a:rPr>
              <a:t>        print(err)</a:t>
            </a:r>
          </a:p>
          <a:p>
            <a:r>
              <a:rPr lang="en-US" b="1" dirty="0">
                <a:latin typeface="Consolas" panose="020B0609020204030204" pitchFamily="49" charset="0"/>
              </a:rPr>
              <a:t>        return err</a:t>
            </a:r>
          </a:p>
          <a:p>
            <a:endParaRPr lang="en-US" sz="1100" dirty="0"/>
          </a:p>
          <a:p>
            <a:r>
              <a:rPr lang="en-US" b="1" dirty="0" err="1">
                <a:solidFill>
                  <a:srgbClr val="FF0000"/>
                </a:solidFill>
              </a:rPr>
              <a:t>CallAnvil</a:t>
            </a:r>
            <a:r>
              <a:rPr lang="en-US" b="1" dirty="0">
                <a:solidFill>
                  <a:srgbClr val="FF0000"/>
                </a:solidFill>
              </a:rPr>
              <a:t>()</a:t>
            </a:r>
          </a:p>
          <a:p>
            <a:endParaRPr lang="en-US" b="1" dirty="0">
              <a:latin typeface="Consolas" panose="020B0609020204030204" pitchFamily="49" charset="0"/>
            </a:endParaRPr>
          </a:p>
        </p:txBody>
      </p:sp>
    </p:spTree>
    <p:extLst>
      <p:ext uri="{BB962C8B-B14F-4D97-AF65-F5344CB8AC3E}">
        <p14:creationId xmlns:p14="http://schemas.microsoft.com/office/powerpoint/2010/main" val="366666578"/>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 Create the application in Anvil</a:t>
            </a:r>
            <a:endParaRPr lang="en-US" dirty="0"/>
          </a:p>
        </p:txBody>
      </p:sp>
      <p:sp>
        <p:nvSpPr>
          <p:cNvPr id="3" name="Content Placeholder 2"/>
          <p:cNvSpPr>
            <a:spLocks noGrp="1"/>
          </p:cNvSpPr>
          <p:nvPr>
            <p:ph idx="1"/>
          </p:nvPr>
        </p:nvSpPr>
        <p:spPr>
          <a:xfrm>
            <a:off x="609600" y="1232455"/>
            <a:ext cx="9985513" cy="4525963"/>
          </a:xfrm>
        </p:spPr>
        <p:txBody>
          <a:bodyPr/>
          <a:lstStyle/>
          <a:p>
            <a:pPr marL="342900" indent="-342900">
              <a:buFont typeface="Arial" panose="020B0604020202020204" pitchFamily="34" charset="0"/>
              <a:buChar char="•"/>
            </a:pPr>
            <a:r>
              <a:rPr lang="en-US" dirty="0" smtClean="0"/>
              <a:t>In the browser type the URL of Anvil Works</a:t>
            </a:r>
          </a:p>
          <a:p>
            <a:pPr marL="342900" indent="-342900">
              <a:buFont typeface="Arial" panose="020B0604020202020204" pitchFamily="34" charset="0"/>
              <a:buChar char="•"/>
            </a:pPr>
            <a:r>
              <a:rPr lang="en-US" dirty="0" smtClean="0"/>
              <a:t>Select “</a:t>
            </a:r>
            <a:r>
              <a:rPr lang="en-US" dirty="0" smtClean="0">
                <a:solidFill>
                  <a:srgbClr val="0070C0"/>
                </a:solidFill>
              </a:rPr>
              <a:t>New Blank App</a:t>
            </a:r>
            <a:r>
              <a:rPr lang="en-US" dirty="0" smtClean="0"/>
              <a:t>”</a:t>
            </a:r>
          </a:p>
          <a:p>
            <a:pPr marL="342900" indent="-342900">
              <a:buFont typeface="Arial" panose="020B0604020202020204" pitchFamily="34" charset="0"/>
              <a:buChar char="•"/>
            </a:pPr>
            <a:r>
              <a:rPr lang="en-US" dirty="0" smtClean="0"/>
              <a:t>Select “</a:t>
            </a:r>
            <a:r>
              <a:rPr lang="en-US" dirty="0" smtClean="0">
                <a:solidFill>
                  <a:srgbClr val="0070C0"/>
                </a:solidFill>
              </a:rPr>
              <a:t>Material Design</a:t>
            </a:r>
            <a:r>
              <a:rPr lang="en-US" dirty="0" smtClean="0"/>
              <a:t>” template</a:t>
            </a:r>
          </a:p>
          <a:p>
            <a:pPr marL="342900" indent="-342900">
              <a:buFont typeface="Arial" panose="020B0604020202020204" pitchFamily="34" charset="0"/>
              <a:buChar char="•"/>
            </a:pPr>
            <a:r>
              <a:rPr lang="en-US" dirty="0" smtClean="0"/>
              <a:t>You can rename your default form to “</a:t>
            </a:r>
            <a:r>
              <a:rPr lang="en-US" dirty="0" smtClean="0">
                <a:solidFill>
                  <a:srgbClr val="0070C0"/>
                </a:solidFill>
              </a:rPr>
              <a:t>Home</a:t>
            </a:r>
            <a:r>
              <a:rPr lang="en-US" dirty="0" smtClean="0"/>
              <a:t>”</a:t>
            </a:r>
          </a:p>
          <a:p>
            <a:pPr marL="342900" indent="-342900">
              <a:buFont typeface="Arial" panose="020B0604020202020204" pitchFamily="34" charset="0"/>
              <a:buChar char="•"/>
            </a:pPr>
            <a:r>
              <a:rPr lang="en-US" dirty="0" smtClean="0"/>
              <a:t>Drag and drop the following from the side panel “</a:t>
            </a:r>
            <a:r>
              <a:rPr lang="en-US" dirty="0" smtClean="0">
                <a:solidFill>
                  <a:srgbClr val="0070C0"/>
                </a:solidFill>
              </a:rPr>
              <a:t>Add New Component</a:t>
            </a:r>
            <a:r>
              <a:rPr lang="en-US" dirty="0" smtClean="0"/>
              <a:t>”:</a:t>
            </a:r>
          </a:p>
          <a:p>
            <a:pPr marL="342900" indent="-342900">
              <a:buFont typeface="Arial" panose="020B0604020202020204" pitchFamily="34" charset="0"/>
              <a:buChar char="•"/>
            </a:pPr>
            <a:r>
              <a:rPr lang="en-US" dirty="0" smtClean="0"/>
              <a:t>Labels for Customer ID entry and a Text box</a:t>
            </a:r>
          </a:p>
          <a:p>
            <a:pPr marL="342900" indent="-342900">
              <a:buFont typeface="Arial" panose="020B0604020202020204" pitchFamily="34" charset="0"/>
              <a:buChar char="•"/>
            </a:pPr>
            <a:r>
              <a:rPr lang="en-US" dirty="0" smtClean="0"/>
              <a:t>For the output drop six labels – Customer id, customer name, and balance (2 for each)</a:t>
            </a:r>
          </a:p>
          <a:p>
            <a:pPr marL="342900" indent="-342900">
              <a:buFont typeface="Arial" panose="020B0604020202020204" pitchFamily="34" charset="0"/>
              <a:buChar char="•"/>
            </a:pPr>
            <a:r>
              <a:rPr lang="en-US" dirty="0" smtClean="0"/>
              <a:t>Finally, create a button and modify its text as “</a:t>
            </a:r>
            <a:r>
              <a:rPr lang="en-US" dirty="0" smtClean="0">
                <a:solidFill>
                  <a:srgbClr val="0070C0"/>
                </a:solidFill>
              </a:rPr>
              <a:t>Submit</a:t>
            </a:r>
            <a:r>
              <a:rPr lang="en-US" dirty="0" smtClean="0"/>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555966452"/>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 of Home form</a:t>
            </a:r>
            <a:endParaRPr lang="en-US" dirty="0"/>
          </a:p>
        </p:txBody>
      </p:sp>
      <p:pic>
        <p:nvPicPr>
          <p:cNvPr id="10" name="Content Placeholder 9"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850995" y="1378276"/>
            <a:ext cx="6032810" cy="4127712"/>
          </a:xfrm>
          <a:ln>
            <a:solidFill>
              <a:schemeClr val="bg1">
                <a:lumMod val="50000"/>
              </a:schemeClr>
            </a:solidFill>
          </a:ln>
        </p:spPr>
      </p:pic>
    </p:spTree>
    <p:extLst>
      <p:ext uri="{BB962C8B-B14F-4D97-AF65-F5344CB8AC3E}">
        <p14:creationId xmlns:p14="http://schemas.microsoft.com/office/powerpoint/2010/main" val="2349268345"/>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4. Coding in the Frontend</a:t>
            </a:r>
            <a:endParaRPr lang="en-US" dirty="0"/>
          </a:p>
        </p:txBody>
      </p:sp>
      <p:sp>
        <p:nvSpPr>
          <p:cNvPr id="3" name="Content Placeholder 2"/>
          <p:cNvSpPr>
            <a:spLocks noGrp="1"/>
          </p:cNvSpPr>
          <p:nvPr>
            <p:ph idx="1"/>
          </p:nvPr>
        </p:nvSpPr>
        <p:spPr/>
        <p:txBody>
          <a:bodyPr/>
          <a:lstStyle/>
          <a:p>
            <a:r>
              <a:rPr lang="en-US" dirty="0" smtClean="0"/>
              <a:t>Double click the </a:t>
            </a:r>
            <a:r>
              <a:rPr lang="en-US" dirty="0" smtClean="0">
                <a:solidFill>
                  <a:srgbClr val="0070C0"/>
                </a:solidFill>
              </a:rPr>
              <a:t>Submit</a:t>
            </a:r>
            <a:r>
              <a:rPr lang="en-US" dirty="0" smtClean="0"/>
              <a:t> button component to type the code in Python</a:t>
            </a:r>
          </a:p>
          <a:p>
            <a:endParaRPr lang="en-US" dirty="0" smtClean="0"/>
          </a:p>
          <a:p>
            <a:endParaRPr lang="en-US" dirty="0"/>
          </a:p>
        </p:txBody>
      </p:sp>
      <p:sp>
        <p:nvSpPr>
          <p:cNvPr id="7" name="Rectangle 6"/>
          <p:cNvSpPr/>
          <p:nvPr/>
        </p:nvSpPr>
        <p:spPr>
          <a:xfrm>
            <a:off x="2826488" y="2514601"/>
            <a:ext cx="7639050" cy="3170099"/>
          </a:xfrm>
          <a:prstGeom prst="rect">
            <a:avLst/>
          </a:prstGeom>
        </p:spPr>
        <p:txBody>
          <a:bodyPr wrap="square">
            <a:spAutoFit/>
          </a:bodyPr>
          <a:lstStyle/>
          <a:p>
            <a:r>
              <a:rPr lang="en-US" sz="2000" b="1" dirty="0" err="1">
                <a:solidFill>
                  <a:srgbClr val="0070C0"/>
                </a:solidFill>
                <a:latin typeface="Consolas" panose="020B0609020204030204" pitchFamily="49" charset="0"/>
              </a:rPr>
              <a:t>def</a:t>
            </a:r>
            <a:r>
              <a:rPr lang="en-US" sz="2000" b="1" dirty="0">
                <a:solidFill>
                  <a:srgbClr val="0070C0"/>
                </a:solidFill>
                <a:latin typeface="Consolas" panose="020B0609020204030204" pitchFamily="49" charset="0"/>
              </a:rPr>
              <a:t> button_1_click(self, **</a:t>
            </a:r>
            <a:r>
              <a:rPr lang="en-US" sz="2000" b="1" dirty="0" err="1">
                <a:solidFill>
                  <a:srgbClr val="0070C0"/>
                </a:solidFill>
                <a:latin typeface="Consolas" panose="020B0609020204030204" pitchFamily="49" charset="0"/>
              </a:rPr>
              <a:t>event_args</a:t>
            </a:r>
            <a:r>
              <a:rPr lang="en-US" sz="2000" b="1" dirty="0">
                <a:solidFill>
                  <a:srgbClr val="0070C0"/>
                </a:solidFill>
                <a:latin typeface="Consolas" panose="020B0609020204030204" pitchFamily="49" charset="0"/>
              </a:rPr>
              <a:t>):</a:t>
            </a:r>
          </a:p>
          <a:p>
            <a:r>
              <a:rPr lang="en-US" sz="2000" b="1" dirty="0">
                <a:solidFill>
                  <a:srgbClr val="0070C0"/>
                </a:solidFill>
                <a:latin typeface="Consolas" panose="020B0609020204030204" pitchFamily="49" charset="0"/>
              </a:rPr>
              <a:t>    id = self.text_box_1.text</a:t>
            </a:r>
          </a:p>
          <a:p>
            <a:r>
              <a:rPr lang="en-US" sz="2000" b="1" dirty="0">
                <a:solidFill>
                  <a:srgbClr val="0070C0"/>
                </a:solidFill>
                <a:latin typeface="Consolas" panose="020B0609020204030204" pitchFamily="49" charset="0"/>
              </a:rPr>
              <a:t>    </a:t>
            </a:r>
            <a:r>
              <a:rPr lang="en-US" sz="2000" b="1" dirty="0" err="1">
                <a:solidFill>
                  <a:srgbClr val="0070C0"/>
                </a:solidFill>
                <a:latin typeface="Consolas" panose="020B0609020204030204" pitchFamily="49" charset="0"/>
              </a:rPr>
              <a:t>cust_data</a:t>
            </a:r>
            <a:r>
              <a:rPr lang="en-US" sz="2000" b="1" dirty="0">
                <a:solidFill>
                  <a:srgbClr val="0070C0"/>
                </a:solidFill>
                <a:latin typeface="Consolas" panose="020B0609020204030204" pitchFamily="49" charset="0"/>
              </a:rPr>
              <a:t> = </a:t>
            </a:r>
          </a:p>
          <a:p>
            <a:r>
              <a:rPr lang="en-US" sz="2000" b="1" dirty="0">
                <a:solidFill>
                  <a:srgbClr val="0070C0"/>
                </a:solidFill>
                <a:latin typeface="Consolas" panose="020B0609020204030204" pitchFamily="49" charset="0"/>
              </a:rPr>
              <a:t>	</a:t>
            </a:r>
            <a:r>
              <a:rPr lang="en-US" sz="2000" b="1" dirty="0" err="1">
                <a:solidFill>
                  <a:srgbClr val="0070C0"/>
                </a:solidFill>
                <a:latin typeface="Consolas" panose="020B0609020204030204" pitchFamily="49" charset="0"/>
              </a:rPr>
              <a:t>anvil.server.call</a:t>
            </a:r>
            <a:r>
              <a:rPr lang="en-US" sz="2000" b="1" dirty="0">
                <a:solidFill>
                  <a:srgbClr val="0070C0"/>
                </a:solidFill>
                <a:latin typeface="Consolas" panose="020B0609020204030204" pitchFamily="49" charset="0"/>
              </a:rPr>
              <a:t>('</a:t>
            </a:r>
            <a:r>
              <a:rPr lang="en-US" sz="2000" b="1" dirty="0" err="1">
                <a:solidFill>
                  <a:srgbClr val="0070C0"/>
                </a:solidFill>
                <a:latin typeface="Consolas" panose="020B0609020204030204" pitchFamily="49" charset="0"/>
              </a:rPr>
              <a:t>GetCustomerInfo</a:t>
            </a:r>
            <a:r>
              <a:rPr lang="en-US" sz="2000" b="1" dirty="0">
                <a:solidFill>
                  <a:srgbClr val="0070C0"/>
                </a:solidFill>
                <a:latin typeface="Consolas" panose="020B0609020204030204" pitchFamily="49" charset="0"/>
              </a:rPr>
              <a:t>',id)</a:t>
            </a:r>
          </a:p>
          <a:p>
            <a:r>
              <a:rPr lang="en-US" sz="2000" b="1" dirty="0">
                <a:solidFill>
                  <a:srgbClr val="0070C0"/>
                </a:solidFill>
                <a:latin typeface="Consolas" panose="020B0609020204030204" pitchFamily="49" charset="0"/>
              </a:rPr>
              <a:t>    if </a:t>
            </a:r>
            <a:r>
              <a:rPr lang="en-US" sz="2000" b="1" dirty="0" err="1">
                <a:solidFill>
                  <a:srgbClr val="0070C0"/>
                </a:solidFill>
                <a:latin typeface="Consolas" panose="020B0609020204030204" pitchFamily="49" charset="0"/>
              </a:rPr>
              <a:t>len</a:t>
            </a:r>
            <a:r>
              <a:rPr lang="en-US" sz="2000" b="1" dirty="0">
                <a:solidFill>
                  <a:srgbClr val="0070C0"/>
                </a:solidFill>
                <a:latin typeface="Consolas" panose="020B0609020204030204" pitchFamily="49" charset="0"/>
              </a:rPr>
              <a:t>(</a:t>
            </a:r>
            <a:r>
              <a:rPr lang="en-US" sz="2000" b="1" dirty="0" err="1">
                <a:solidFill>
                  <a:srgbClr val="0070C0"/>
                </a:solidFill>
                <a:latin typeface="Consolas" panose="020B0609020204030204" pitchFamily="49" charset="0"/>
              </a:rPr>
              <a:t>cust_data</a:t>
            </a:r>
            <a:r>
              <a:rPr lang="en-US" sz="2000" b="1" dirty="0">
                <a:solidFill>
                  <a:srgbClr val="0070C0"/>
                </a:solidFill>
                <a:latin typeface="Consolas" panose="020B0609020204030204" pitchFamily="49" charset="0"/>
              </a:rPr>
              <a:t>) == 0:</a:t>
            </a:r>
          </a:p>
          <a:p>
            <a:r>
              <a:rPr lang="en-US" sz="2000" b="1" dirty="0">
                <a:solidFill>
                  <a:srgbClr val="0070C0"/>
                </a:solidFill>
                <a:latin typeface="Consolas" panose="020B0609020204030204" pitchFamily="49" charset="0"/>
              </a:rPr>
              <a:t>      alert('Customer Data Not found')</a:t>
            </a:r>
          </a:p>
          <a:p>
            <a:r>
              <a:rPr lang="en-US" sz="2000" b="1" dirty="0">
                <a:solidFill>
                  <a:srgbClr val="0070C0"/>
                </a:solidFill>
                <a:latin typeface="Consolas" panose="020B0609020204030204" pitchFamily="49" charset="0"/>
              </a:rPr>
              <a:t>    else:</a:t>
            </a:r>
          </a:p>
          <a:p>
            <a:r>
              <a:rPr lang="en-US" sz="2000" b="1" dirty="0">
                <a:solidFill>
                  <a:srgbClr val="0070C0"/>
                </a:solidFill>
                <a:latin typeface="Consolas" panose="020B0609020204030204" pitchFamily="49" charset="0"/>
              </a:rPr>
              <a:t>      self.label_3.text = </a:t>
            </a:r>
            <a:r>
              <a:rPr lang="en-US" sz="2000" b="1" dirty="0" err="1">
                <a:solidFill>
                  <a:srgbClr val="0070C0"/>
                </a:solidFill>
                <a:latin typeface="Consolas" panose="020B0609020204030204" pitchFamily="49" charset="0"/>
              </a:rPr>
              <a:t>cust_data</a:t>
            </a:r>
            <a:r>
              <a:rPr lang="en-US" sz="2000" b="1" dirty="0">
                <a:solidFill>
                  <a:srgbClr val="0070C0"/>
                </a:solidFill>
                <a:latin typeface="Consolas" panose="020B0609020204030204" pitchFamily="49" charset="0"/>
              </a:rPr>
              <a:t>[0][0]</a:t>
            </a:r>
          </a:p>
          <a:p>
            <a:r>
              <a:rPr lang="en-US" sz="2000" b="1" dirty="0">
                <a:solidFill>
                  <a:srgbClr val="0070C0"/>
                </a:solidFill>
                <a:latin typeface="Consolas" panose="020B0609020204030204" pitchFamily="49" charset="0"/>
              </a:rPr>
              <a:t>      self.label_5.text = </a:t>
            </a:r>
            <a:r>
              <a:rPr lang="en-US" sz="2000" b="1" dirty="0" err="1">
                <a:solidFill>
                  <a:srgbClr val="0070C0"/>
                </a:solidFill>
                <a:latin typeface="Consolas" panose="020B0609020204030204" pitchFamily="49" charset="0"/>
              </a:rPr>
              <a:t>cust_data</a:t>
            </a:r>
            <a:r>
              <a:rPr lang="en-US" sz="2000" b="1" dirty="0">
                <a:solidFill>
                  <a:srgbClr val="0070C0"/>
                </a:solidFill>
                <a:latin typeface="Consolas" panose="020B0609020204030204" pitchFamily="49" charset="0"/>
              </a:rPr>
              <a:t>[0][1]</a:t>
            </a:r>
          </a:p>
          <a:p>
            <a:r>
              <a:rPr lang="en-US" sz="2000" b="1" dirty="0">
                <a:solidFill>
                  <a:srgbClr val="0070C0"/>
                </a:solidFill>
                <a:latin typeface="Consolas" panose="020B0609020204030204" pitchFamily="49" charset="0"/>
              </a:rPr>
              <a:t>      self.label_7.text = </a:t>
            </a:r>
            <a:r>
              <a:rPr lang="en-US" sz="2000" b="1" dirty="0" err="1">
                <a:solidFill>
                  <a:srgbClr val="0070C0"/>
                </a:solidFill>
                <a:latin typeface="Consolas" panose="020B0609020204030204" pitchFamily="49" charset="0"/>
              </a:rPr>
              <a:t>cust_data</a:t>
            </a:r>
            <a:r>
              <a:rPr lang="en-US" sz="2000" b="1" dirty="0">
                <a:solidFill>
                  <a:srgbClr val="0070C0"/>
                </a:solidFill>
                <a:latin typeface="Consolas" panose="020B0609020204030204" pitchFamily="49" charset="0"/>
              </a:rPr>
              <a:t>[0][2]</a:t>
            </a:r>
          </a:p>
        </p:txBody>
      </p:sp>
    </p:spTree>
    <p:extLst>
      <p:ext uri="{BB962C8B-B14F-4D97-AF65-F5344CB8AC3E}">
        <p14:creationId xmlns:p14="http://schemas.microsoft.com/office/powerpoint/2010/main" val="4148678814"/>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Publish in Cloud</a:t>
            </a:r>
            <a:endParaRPr lang="en-US" dirty="0"/>
          </a:p>
        </p:txBody>
      </p:sp>
      <p:sp>
        <p:nvSpPr>
          <p:cNvPr id="3" name="Content Placeholder 2"/>
          <p:cNvSpPr>
            <a:spLocks noGrp="1"/>
          </p:cNvSpPr>
          <p:nvPr>
            <p:ph idx="1"/>
          </p:nvPr>
        </p:nvSpPr>
        <p:spPr>
          <a:xfrm>
            <a:off x="1759227" y="1156253"/>
            <a:ext cx="8659467" cy="4953000"/>
          </a:xfrm>
        </p:spPr>
        <p:txBody>
          <a:bodyPr/>
          <a:lstStyle/>
          <a:p>
            <a:pPr marL="342900" indent="-342900">
              <a:buFont typeface="Arial" panose="020B0604020202020204" pitchFamily="34" charset="0"/>
              <a:buChar char="•"/>
            </a:pPr>
            <a:r>
              <a:rPr lang="en-US" sz="2200" dirty="0"/>
              <a:t>Click the Gear icon and select “</a:t>
            </a:r>
            <a:r>
              <a:rPr lang="en-US" sz="2200" dirty="0">
                <a:solidFill>
                  <a:srgbClr val="0070C0"/>
                </a:solidFill>
              </a:rPr>
              <a:t>Publish</a:t>
            </a:r>
            <a:r>
              <a:rPr lang="en-US" sz="2200" dirty="0"/>
              <a:t>”</a:t>
            </a:r>
          </a:p>
          <a:p>
            <a:pPr marL="342900" indent="-342900">
              <a:buFont typeface="Arial" panose="020B0604020202020204" pitchFamily="34" charset="0"/>
              <a:buChar char="•"/>
            </a:pPr>
            <a:r>
              <a:rPr lang="en-US" sz="2200" dirty="0"/>
              <a:t>Click “</a:t>
            </a:r>
            <a:r>
              <a:rPr lang="en-US" sz="2200" dirty="0">
                <a:solidFill>
                  <a:srgbClr val="0070C0"/>
                </a:solidFill>
              </a:rPr>
              <a:t>Share via Public link</a:t>
            </a:r>
            <a:r>
              <a:rPr lang="en-US" sz="2200" dirty="0"/>
              <a:t>”</a:t>
            </a:r>
          </a:p>
          <a:p>
            <a:pPr marL="342900" indent="-342900">
              <a:buFont typeface="Arial" panose="020B0604020202020204" pitchFamily="34" charset="0"/>
              <a:buChar char="•"/>
            </a:pPr>
            <a:r>
              <a:rPr lang="en-US" sz="2200" dirty="0"/>
              <a:t>Give a name to your application – say </a:t>
            </a:r>
            <a:r>
              <a:rPr lang="en-US" sz="2200" dirty="0" err="1">
                <a:solidFill>
                  <a:srgbClr val="FF0000"/>
                </a:solidFill>
              </a:rPr>
              <a:t>customer.anvil.app</a:t>
            </a:r>
            <a:endParaRPr lang="en-US" sz="2200" dirty="0">
              <a:solidFill>
                <a:srgbClr val="FF0000"/>
              </a:solidFill>
            </a:endParaRPr>
          </a:p>
          <a:p>
            <a:pPr marL="342900" indent="-342900">
              <a:buFont typeface="Arial" panose="020B0604020202020204" pitchFamily="34" charset="0"/>
              <a:buChar char="•"/>
            </a:pPr>
            <a:r>
              <a:rPr lang="en-US" sz="2200" dirty="0"/>
              <a:t>Click Apply and OK</a:t>
            </a:r>
          </a:p>
        </p:txBody>
      </p:sp>
      <p:pic>
        <p:nvPicPr>
          <p:cNvPr id="6" name="Picture 5" descr="Screen Clipping"/>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5260975" y="3227659"/>
            <a:ext cx="4802124" cy="3316016"/>
          </a:xfrm>
          <a:prstGeom prst="rect">
            <a:avLst/>
          </a:prstGeom>
          <a:ln>
            <a:solidFill>
              <a:schemeClr val="bg1">
                <a:lumMod val="50000"/>
              </a:schemeClr>
            </a:solidFill>
          </a:ln>
        </p:spPr>
      </p:pic>
      <p:cxnSp>
        <p:nvCxnSpPr>
          <p:cNvPr id="8" name="Straight Arrow Connector 7"/>
          <p:cNvCxnSpPr/>
          <p:nvPr/>
        </p:nvCxnSpPr>
        <p:spPr>
          <a:xfrm flipV="1">
            <a:off x="4495800" y="5334000"/>
            <a:ext cx="2819400" cy="5334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11773455"/>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5. Linking</a:t>
            </a:r>
            <a:endParaRPr lang="en-US" dirty="0"/>
          </a:p>
        </p:txBody>
      </p:sp>
      <p:pic>
        <p:nvPicPr>
          <p:cNvPr id="6" name="Content Placeholder 5"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3851133" y="3574529"/>
            <a:ext cx="5531134" cy="2965602"/>
          </a:xfrm>
          <a:ln>
            <a:solidFill>
              <a:schemeClr val="bg1">
                <a:lumMod val="50000"/>
              </a:schemeClr>
            </a:solidFill>
          </a:ln>
        </p:spPr>
      </p:pic>
      <p:sp>
        <p:nvSpPr>
          <p:cNvPr id="12" name="Content Placeholder 2"/>
          <p:cNvSpPr txBox="1">
            <a:spLocks/>
          </p:cNvSpPr>
          <p:nvPr/>
        </p:nvSpPr>
        <p:spPr bwMode="auto">
          <a:xfrm>
            <a:off x="2867025" y="1295400"/>
            <a:ext cx="7499350" cy="2279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0"/>
              </a:spcBef>
              <a:spcAft>
                <a:spcPts val="600"/>
              </a:spcAft>
              <a:buClr>
                <a:schemeClr val="accent1"/>
              </a:buClr>
              <a:buSzPct val="80000"/>
              <a:buFont typeface="Wingdings 2" panose="05020102010507070707" pitchFamily="18" charset="2"/>
              <a:buChar char=""/>
              <a:defRPr sz="2400" kern="1200">
                <a:solidFill>
                  <a:schemeClr val="tx1"/>
                </a:solidFill>
                <a:latin typeface="+mn-lt"/>
                <a:ea typeface="+mn-ea"/>
                <a:cs typeface="+mn-cs"/>
              </a:defRPr>
            </a:lvl1pPr>
            <a:lvl2pPr marL="639763" indent="-236538" algn="l" rtl="0" eaLnBrk="0" fontAlgn="base" hangingPunct="0">
              <a:spcBef>
                <a:spcPts val="550"/>
              </a:spcBef>
              <a:spcAft>
                <a:spcPct val="0"/>
              </a:spcAft>
              <a:buClr>
                <a:srgbClr val="462AD2"/>
              </a:buClr>
              <a:buFont typeface="Wingdings" pitchFamily="2" charset="2"/>
              <a:buChar char="§"/>
              <a:defRPr sz="2400" i="1" kern="1200">
                <a:solidFill>
                  <a:schemeClr val="tx1"/>
                </a:solidFill>
                <a:latin typeface="Book Antiqua" panose="02040602050305030304" pitchFamily="18" charset="0"/>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dirty="0"/>
              <a:t>Go to settings (gear icon) and select “</a:t>
            </a:r>
            <a:r>
              <a:rPr lang="en-US" dirty="0">
                <a:solidFill>
                  <a:srgbClr val="0070C0"/>
                </a:solidFill>
              </a:rPr>
              <a:t>Uplink</a:t>
            </a:r>
            <a:r>
              <a:rPr lang="en-US" dirty="0"/>
              <a:t>”</a:t>
            </a:r>
          </a:p>
          <a:p>
            <a:r>
              <a:rPr lang="en-US" dirty="0"/>
              <a:t>When you enable the server code you can see the key. Copy and paste it to the server side Python code.</a:t>
            </a:r>
          </a:p>
          <a:p>
            <a:r>
              <a:rPr lang="en-US" dirty="0"/>
              <a:t>Click </a:t>
            </a:r>
            <a:r>
              <a:rPr lang="en-US" dirty="0">
                <a:solidFill>
                  <a:srgbClr val="0070C0"/>
                </a:solidFill>
              </a:rPr>
              <a:t>Run</a:t>
            </a:r>
            <a:r>
              <a:rPr lang="en-US" dirty="0"/>
              <a:t> button to execute your app</a:t>
            </a:r>
          </a:p>
          <a:p>
            <a:endParaRPr lang="en-US" dirty="0"/>
          </a:p>
          <a:p>
            <a:endParaRPr lang="en-US" dirty="0"/>
          </a:p>
        </p:txBody>
      </p:sp>
    </p:spTree>
    <p:extLst>
      <p:ext uri="{BB962C8B-B14F-4D97-AF65-F5344CB8AC3E}">
        <p14:creationId xmlns:p14="http://schemas.microsoft.com/office/powerpoint/2010/main" val="751107772"/>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6. Check your app in the Browser</a:t>
            </a:r>
            <a:endParaRPr lang="en-US" dirty="0"/>
          </a:p>
        </p:txBody>
      </p:sp>
      <p:sp>
        <p:nvSpPr>
          <p:cNvPr id="3" name="Content Placeholder 2"/>
          <p:cNvSpPr>
            <a:spLocks noGrp="1"/>
          </p:cNvSpPr>
          <p:nvPr>
            <p:ph idx="1"/>
          </p:nvPr>
        </p:nvSpPr>
        <p:spPr/>
        <p:txBody>
          <a:bodyPr/>
          <a:lstStyle/>
          <a:p>
            <a:r>
              <a:rPr lang="en-US" dirty="0" smtClean="0"/>
              <a:t>https://customer.anvil.app</a:t>
            </a:r>
            <a:endParaRPr lang="en-US" dirty="0"/>
          </a:p>
        </p:txBody>
      </p:sp>
      <p:pic>
        <p:nvPicPr>
          <p:cNvPr id="9" name="Picture 8" descr="Screen Clipping"/>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025133" y="2011180"/>
            <a:ext cx="8305800" cy="2941821"/>
          </a:xfrm>
          <a:prstGeom prst="rect">
            <a:avLst/>
          </a:prstGeom>
        </p:spPr>
      </p:pic>
      <p:sp>
        <p:nvSpPr>
          <p:cNvPr id="8" name="Oval 7"/>
          <p:cNvSpPr/>
          <p:nvPr/>
        </p:nvSpPr>
        <p:spPr>
          <a:xfrm>
            <a:off x="2438400" y="1928074"/>
            <a:ext cx="1524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2883497"/>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8966"/>
            <a:ext cx="10515600" cy="785191"/>
          </a:xfrm>
        </p:spPr>
        <p:txBody>
          <a:bodyPr/>
          <a:lstStyle/>
          <a:p>
            <a:r>
              <a:rPr lang="en-US" b="1" dirty="0" smtClean="0"/>
              <a:t>Summary</a:t>
            </a:r>
            <a:endParaRPr lang="en-US"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1821113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6512"/>
            <a:ext cx="10515600" cy="678131"/>
          </a:xfrm>
        </p:spPr>
        <p:txBody>
          <a:bodyPr/>
          <a:lstStyle/>
          <a:p>
            <a:r>
              <a:rPr lang="en-US" dirty="0"/>
              <a:t>Correlated </a:t>
            </a:r>
            <a:r>
              <a:rPr lang="en-US" dirty="0" smtClean="0"/>
              <a:t>Queries…</a:t>
            </a:r>
            <a:endParaRPr lang="en-US" dirty="0"/>
          </a:p>
        </p:txBody>
      </p:sp>
      <p:sp>
        <p:nvSpPr>
          <p:cNvPr id="3" name="Content Placeholder 2"/>
          <p:cNvSpPr>
            <a:spLocks noGrp="1"/>
          </p:cNvSpPr>
          <p:nvPr>
            <p:ph idx="1"/>
          </p:nvPr>
        </p:nvSpPr>
        <p:spPr>
          <a:xfrm>
            <a:off x="679174" y="1222516"/>
            <a:ext cx="10972800" cy="5029197"/>
          </a:xfrm>
        </p:spPr>
        <p:txBody>
          <a:bodyPr/>
          <a:lstStyle/>
          <a:p>
            <a:r>
              <a:rPr lang="en-US" i="1" dirty="0"/>
              <a:t>Find names of sailors who’ve reserved boat #103</a:t>
            </a:r>
          </a:p>
          <a:p>
            <a:endParaRPr lang="en-US" sz="1800" dirty="0"/>
          </a:p>
          <a:p>
            <a:pPr marL="365760" indent="0"/>
            <a:r>
              <a:rPr lang="en-US" dirty="0"/>
              <a:t>SELECT </a:t>
            </a:r>
            <a:r>
              <a:rPr lang="en-US" dirty="0" err="1"/>
              <a:t>S.sname</a:t>
            </a:r>
            <a:endParaRPr lang="en-US" dirty="0"/>
          </a:p>
          <a:p>
            <a:pPr marL="365760" indent="0"/>
            <a:r>
              <a:rPr lang="en-US" dirty="0"/>
              <a:t>FROM    Sailors S</a:t>
            </a:r>
          </a:p>
          <a:p>
            <a:pPr marL="365760" indent="0"/>
            <a:r>
              <a:rPr lang="en-US" dirty="0"/>
              <a:t>WHERE </a:t>
            </a:r>
            <a:r>
              <a:rPr lang="en-US" dirty="0" err="1"/>
              <a:t>S.sid</a:t>
            </a:r>
            <a:r>
              <a:rPr lang="en-US" dirty="0"/>
              <a:t> </a:t>
            </a:r>
            <a:r>
              <a:rPr lang="en-US" dirty="0">
                <a:solidFill>
                  <a:srgbClr val="FF0000"/>
                </a:solidFill>
              </a:rPr>
              <a:t>EXISTS </a:t>
            </a:r>
          </a:p>
          <a:p>
            <a:pPr marL="365760" indent="0"/>
            <a:r>
              <a:rPr lang="en-US" dirty="0"/>
              <a:t>		(SELECT *</a:t>
            </a:r>
          </a:p>
          <a:p>
            <a:pPr marL="365760" indent="0"/>
            <a:r>
              <a:rPr lang="en-US" dirty="0"/>
              <a:t>		 FROM    Reserves R</a:t>
            </a:r>
          </a:p>
          <a:p>
            <a:pPr marL="365760" indent="0"/>
            <a:r>
              <a:rPr lang="en-US" dirty="0"/>
              <a:t>		 WHERE </a:t>
            </a:r>
            <a:r>
              <a:rPr lang="en-US" dirty="0" err="1"/>
              <a:t>R.bid</a:t>
            </a:r>
            <a:r>
              <a:rPr lang="en-US" dirty="0"/>
              <a:t>=103 AND </a:t>
            </a:r>
            <a:r>
              <a:rPr lang="en-US" dirty="0" err="1">
                <a:solidFill>
                  <a:srgbClr val="FF0000"/>
                </a:solidFill>
              </a:rPr>
              <a:t>S.sid</a:t>
            </a:r>
            <a:r>
              <a:rPr lang="en-US" dirty="0">
                <a:solidFill>
                  <a:srgbClr val="FF0000"/>
                </a:solidFill>
              </a:rPr>
              <a:t>=</a:t>
            </a:r>
            <a:r>
              <a:rPr lang="en-US" dirty="0" err="1">
                <a:solidFill>
                  <a:srgbClr val="FF0000"/>
                </a:solidFill>
              </a:rPr>
              <a:t>R.sid</a:t>
            </a:r>
            <a:r>
              <a:rPr lang="en-US" dirty="0"/>
              <a:t>);</a:t>
            </a:r>
          </a:p>
          <a:p>
            <a:pPr marL="365760" indent="0"/>
            <a:endParaRPr lang="en-US" dirty="0"/>
          </a:p>
          <a:p>
            <a:pPr marL="457200" indent="-342900"/>
            <a:r>
              <a:rPr lang="en-US" b="1" dirty="0">
                <a:solidFill>
                  <a:schemeClr val="tx1"/>
                </a:solidFill>
              </a:rPr>
              <a:t>Correlation:</a:t>
            </a:r>
            <a:r>
              <a:rPr lang="en-US" dirty="0">
                <a:solidFill>
                  <a:schemeClr val="tx1"/>
                </a:solidFill>
              </a:rPr>
              <a:t> subquery </a:t>
            </a:r>
            <a:r>
              <a:rPr lang="en-US" dirty="0" smtClean="0">
                <a:solidFill>
                  <a:schemeClr val="tx1"/>
                </a:solidFill>
              </a:rPr>
              <a:t>finds all </a:t>
            </a:r>
            <a:r>
              <a:rPr lang="en-US" dirty="0">
                <a:solidFill>
                  <a:schemeClr val="tx1"/>
                </a:solidFill>
              </a:rPr>
              <a:t>reservations </a:t>
            </a:r>
            <a:r>
              <a:rPr lang="en-US" dirty="0" smtClean="0">
                <a:solidFill>
                  <a:schemeClr val="tx1"/>
                </a:solidFill>
              </a:rPr>
              <a:t>for bid </a:t>
            </a:r>
            <a:r>
              <a:rPr lang="en-US" dirty="0">
                <a:solidFill>
                  <a:schemeClr val="tx1"/>
                </a:solidFill>
              </a:rPr>
              <a:t>103 from current </a:t>
            </a:r>
            <a:r>
              <a:rPr lang="en-US" dirty="0" err="1" smtClean="0">
                <a:solidFill>
                  <a:schemeClr val="tx1"/>
                </a:solidFill>
              </a:rPr>
              <a:t>sid</a:t>
            </a:r>
            <a:r>
              <a:rPr lang="en-US" dirty="0" smtClean="0">
                <a:solidFill>
                  <a:schemeClr val="tx1"/>
                </a:solidFill>
              </a:rPr>
              <a:t>.</a:t>
            </a:r>
          </a:p>
          <a:p>
            <a:pPr marL="457200" indent="-342900"/>
            <a:r>
              <a:rPr lang="en-US" dirty="0"/>
              <a:t>In case of correlation, subquery must be recomputed for each Sailors tuple.</a:t>
            </a:r>
          </a:p>
          <a:p>
            <a:pPr marL="708660" indent="-342900"/>
            <a:endParaRPr lang="en-US" dirty="0"/>
          </a:p>
        </p:txBody>
      </p:sp>
      <p:sp>
        <p:nvSpPr>
          <p:cNvPr id="5" name="Freeform 4"/>
          <p:cNvSpPr/>
          <p:nvPr/>
        </p:nvSpPr>
        <p:spPr bwMode="auto">
          <a:xfrm>
            <a:off x="3369365" y="2633870"/>
            <a:ext cx="2365513" cy="1600200"/>
          </a:xfrm>
          <a:custGeom>
            <a:avLst/>
            <a:gdLst>
              <a:gd name="connsiteX0" fmla="*/ 0 w 2365513"/>
              <a:gd name="connsiteY0" fmla="*/ 0 h 1600200"/>
              <a:gd name="connsiteX1" fmla="*/ 178905 w 2365513"/>
              <a:gd name="connsiteY1" fmla="*/ 9939 h 1600200"/>
              <a:gd name="connsiteX2" fmla="*/ 526774 w 2365513"/>
              <a:gd name="connsiteY2" fmla="*/ 39756 h 1600200"/>
              <a:gd name="connsiteX3" fmla="*/ 695739 w 2365513"/>
              <a:gd name="connsiteY3" fmla="*/ 69573 h 1600200"/>
              <a:gd name="connsiteX4" fmla="*/ 775252 w 2365513"/>
              <a:gd name="connsiteY4" fmla="*/ 89452 h 1600200"/>
              <a:gd name="connsiteX5" fmla="*/ 854765 w 2365513"/>
              <a:gd name="connsiteY5" fmla="*/ 119269 h 1600200"/>
              <a:gd name="connsiteX6" fmla="*/ 884583 w 2365513"/>
              <a:gd name="connsiteY6" fmla="*/ 129208 h 1600200"/>
              <a:gd name="connsiteX7" fmla="*/ 983974 w 2365513"/>
              <a:gd name="connsiteY7" fmla="*/ 168965 h 1600200"/>
              <a:gd name="connsiteX8" fmla="*/ 1013792 w 2365513"/>
              <a:gd name="connsiteY8" fmla="*/ 188843 h 1600200"/>
              <a:gd name="connsiteX9" fmla="*/ 1103244 w 2365513"/>
              <a:gd name="connsiteY9" fmla="*/ 218660 h 1600200"/>
              <a:gd name="connsiteX10" fmla="*/ 1162878 w 2365513"/>
              <a:gd name="connsiteY10" fmla="*/ 238539 h 1600200"/>
              <a:gd name="connsiteX11" fmla="*/ 1302026 w 2365513"/>
              <a:gd name="connsiteY11" fmla="*/ 268356 h 1600200"/>
              <a:gd name="connsiteX12" fmla="*/ 1381539 w 2365513"/>
              <a:gd name="connsiteY12" fmla="*/ 298173 h 1600200"/>
              <a:gd name="connsiteX13" fmla="*/ 1461052 w 2365513"/>
              <a:gd name="connsiteY13" fmla="*/ 357808 h 1600200"/>
              <a:gd name="connsiteX14" fmla="*/ 1480931 w 2365513"/>
              <a:gd name="connsiteY14" fmla="*/ 377687 h 1600200"/>
              <a:gd name="connsiteX15" fmla="*/ 1510748 w 2365513"/>
              <a:gd name="connsiteY15" fmla="*/ 387626 h 1600200"/>
              <a:gd name="connsiteX16" fmla="*/ 1530626 w 2365513"/>
              <a:gd name="connsiteY16" fmla="*/ 417443 h 1600200"/>
              <a:gd name="connsiteX17" fmla="*/ 1590261 w 2365513"/>
              <a:gd name="connsiteY17" fmla="*/ 437321 h 1600200"/>
              <a:gd name="connsiteX18" fmla="*/ 1639957 w 2365513"/>
              <a:gd name="connsiteY18" fmla="*/ 487017 h 1600200"/>
              <a:gd name="connsiteX19" fmla="*/ 1669774 w 2365513"/>
              <a:gd name="connsiteY19" fmla="*/ 516834 h 1600200"/>
              <a:gd name="connsiteX20" fmla="*/ 1729409 w 2365513"/>
              <a:gd name="connsiteY20" fmla="*/ 536713 h 1600200"/>
              <a:gd name="connsiteX21" fmla="*/ 1769165 w 2365513"/>
              <a:gd name="connsiteY21" fmla="*/ 566530 h 1600200"/>
              <a:gd name="connsiteX22" fmla="*/ 1789044 w 2365513"/>
              <a:gd name="connsiteY22" fmla="*/ 586408 h 1600200"/>
              <a:gd name="connsiteX23" fmla="*/ 1818861 w 2365513"/>
              <a:gd name="connsiteY23" fmla="*/ 596347 h 1600200"/>
              <a:gd name="connsiteX24" fmla="*/ 1878496 w 2365513"/>
              <a:gd name="connsiteY24" fmla="*/ 646043 h 1600200"/>
              <a:gd name="connsiteX25" fmla="*/ 1908313 w 2365513"/>
              <a:gd name="connsiteY25" fmla="*/ 655982 h 1600200"/>
              <a:gd name="connsiteX26" fmla="*/ 1958009 w 2365513"/>
              <a:gd name="connsiteY26" fmla="*/ 705678 h 1600200"/>
              <a:gd name="connsiteX27" fmla="*/ 1977887 w 2365513"/>
              <a:gd name="connsiteY27" fmla="*/ 735495 h 1600200"/>
              <a:gd name="connsiteX28" fmla="*/ 2067339 w 2365513"/>
              <a:gd name="connsiteY28" fmla="*/ 785191 h 1600200"/>
              <a:gd name="connsiteX29" fmla="*/ 2117035 w 2365513"/>
              <a:gd name="connsiteY29" fmla="*/ 824947 h 1600200"/>
              <a:gd name="connsiteX30" fmla="*/ 2156792 w 2365513"/>
              <a:gd name="connsiteY30" fmla="*/ 874643 h 1600200"/>
              <a:gd name="connsiteX31" fmla="*/ 2176670 w 2365513"/>
              <a:gd name="connsiteY31" fmla="*/ 914400 h 1600200"/>
              <a:gd name="connsiteX32" fmla="*/ 2216426 w 2365513"/>
              <a:gd name="connsiteY32" fmla="*/ 974034 h 1600200"/>
              <a:gd name="connsiteX33" fmla="*/ 2246244 w 2365513"/>
              <a:gd name="connsiteY33" fmla="*/ 1023730 h 1600200"/>
              <a:gd name="connsiteX34" fmla="*/ 2256183 w 2365513"/>
              <a:gd name="connsiteY34" fmla="*/ 1053547 h 1600200"/>
              <a:gd name="connsiteX35" fmla="*/ 2276061 w 2365513"/>
              <a:gd name="connsiteY35" fmla="*/ 1093304 h 1600200"/>
              <a:gd name="connsiteX36" fmla="*/ 2305878 w 2365513"/>
              <a:gd name="connsiteY36" fmla="*/ 1202634 h 1600200"/>
              <a:gd name="connsiteX37" fmla="*/ 2315818 w 2365513"/>
              <a:gd name="connsiteY37" fmla="*/ 1242391 h 1600200"/>
              <a:gd name="connsiteX38" fmla="*/ 2365513 w 2365513"/>
              <a:gd name="connsiteY38" fmla="*/ 1421295 h 1600200"/>
              <a:gd name="connsiteX39" fmla="*/ 2345635 w 2365513"/>
              <a:gd name="connsiteY39" fmla="*/ 1540565 h 1600200"/>
              <a:gd name="connsiteX40" fmla="*/ 2335696 w 2365513"/>
              <a:gd name="connsiteY40" fmla="*/ 160020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365513" h="1600200">
                <a:moveTo>
                  <a:pt x="0" y="0"/>
                </a:moveTo>
                <a:cubicBezTo>
                  <a:pt x="59635" y="3313"/>
                  <a:pt x="119396" y="4838"/>
                  <a:pt x="178905" y="9939"/>
                </a:cubicBezTo>
                <a:cubicBezTo>
                  <a:pt x="648902" y="50224"/>
                  <a:pt x="36675" y="12529"/>
                  <a:pt x="526774" y="39756"/>
                </a:cubicBezTo>
                <a:cubicBezTo>
                  <a:pt x="629857" y="80988"/>
                  <a:pt x="522140" y="43533"/>
                  <a:pt x="695739" y="69573"/>
                </a:cubicBezTo>
                <a:cubicBezTo>
                  <a:pt x="722757" y="73626"/>
                  <a:pt x="748895" y="82264"/>
                  <a:pt x="775252" y="89452"/>
                </a:cubicBezTo>
                <a:cubicBezTo>
                  <a:pt x="802833" y="96974"/>
                  <a:pt x="827975" y="109223"/>
                  <a:pt x="854765" y="119269"/>
                </a:cubicBezTo>
                <a:cubicBezTo>
                  <a:pt x="864575" y="122948"/>
                  <a:pt x="874804" y="125447"/>
                  <a:pt x="884583" y="129208"/>
                </a:cubicBezTo>
                <a:cubicBezTo>
                  <a:pt x="917887" y="142017"/>
                  <a:pt x="954284" y="149172"/>
                  <a:pt x="983974" y="168965"/>
                </a:cubicBezTo>
                <a:cubicBezTo>
                  <a:pt x="993913" y="175591"/>
                  <a:pt x="1002765" y="184249"/>
                  <a:pt x="1013792" y="188843"/>
                </a:cubicBezTo>
                <a:cubicBezTo>
                  <a:pt x="1042805" y="200931"/>
                  <a:pt x="1073427" y="208721"/>
                  <a:pt x="1103244" y="218660"/>
                </a:cubicBezTo>
                <a:cubicBezTo>
                  <a:pt x="1123122" y="225286"/>
                  <a:pt x="1142210" y="235094"/>
                  <a:pt x="1162878" y="238539"/>
                </a:cubicBezTo>
                <a:cubicBezTo>
                  <a:pt x="1202486" y="245140"/>
                  <a:pt x="1266645" y="254204"/>
                  <a:pt x="1302026" y="268356"/>
                </a:cubicBezTo>
                <a:cubicBezTo>
                  <a:pt x="1361449" y="292125"/>
                  <a:pt x="1334796" y="282592"/>
                  <a:pt x="1381539" y="298173"/>
                </a:cubicBezTo>
                <a:cubicBezTo>
                  <a:pt x="1438643" y="355277"/>
                  <a:pt x="1409010" y="340461"/>
                  <a:pt x="1461052" y="357808"/>
                </a:cubicBezTo>
                <a:cubicBezTo>
                  <a:pt x="1467678" y="364434"/>
                  <a:pt x="1472895" y="372866"/>
                  <a:pt x="1480931" y="377687"/>
                </a:cubicBezTo>
                <a:cubicBezTo>
                  <a:pt x="1489915" y="383077"/>
                  <a:pt x="1502567" y="381081"/>
                  <a:pt x="1510748" y="387626"/>
                </a:cubicBezTo>
                <a:cubicBezTo>
                  <a:pt x="1520076" y="395088"/>
                  <a:pt x="1520496" y="411112"/>
                  <a:pt x="1530626" y="417443"/>
                </a:cubicBezTo>
                <a:cubicBezTo>
                  <a:pt x="1548395" y="428548"/>
                  <a:pt x="1590261" y="437321"/>
                  <a:pt x="1590261" y="437321"/>
                </a:cubicBezTo>
                <a:cubicBezTo>
                  <a:pt x="1626704" y="491987"/>
                  <a:pt x="1590261" y="445604"/>
                  <a:pt x="1639957" y="487017"/>
                </a:cubicBezTo>
                <a:cubicBezTo>
                  <a:pt x="1650755" y="496015"/>
                  <a:pt x="1657487" y="510008"/>
                  <a:pt x="1669774" y="516834"/>
                </a:cubicBezTo>
                <a:cubicBezTo>
                  <a:pt x="1688091" y="527010"/>
                  <a:pt x="1729409" y="536713"/>
                  <a:pt x="1729409" y="536713"/>
                </a:cubicBezTo>
                <a:cubicBezTo>
                  <a:pt x="1742661" y="546652"/>
                  <a:pt x="1756439" y="555925"/>
                  <a:pt x="1769165" y="566530"/>
                </a:cubicBezTo>
                <a:cubicBezTo>
                  <a:pt x="1776364" y="572529"/>
                  <a:pt x="1781009" y="581587"/>
                  <a:pt x="1789044" y="586408"/>
                </a:cubicBezTo>
                <a:cubicBezTo>
                  <a:pt x="1798028" y="591798"/>
                  <a:pt x="1808922" y="593034"/>
                  <a:pt x="1818861" y="596347"/>
                </a:cubicBezTo>
                <a:cubicBezTo>
                  <a:pt x="1840844" y="618331"/>
                  <a:pt x="1850818" y="632204"/>
                  <a:pt x="1878496" y="646043"/>
                </a:cubicBezTo>
                <a:cubicBezTo>
                  <a:pt x="1887867" y="650728"/>
                  <a:pt x="1898374" y="652669"/>
                  <a:pt x="1908313" y="655982"/>
                </a:cubicBezTo>
                <a:cubicBezTo>
                  <a:pt x="1961325" y="735498"/>
                  <a:pt x="1891747" y="639416"/>
                  <a:pt x="1958009" y="705678"/>
                </a:cubicBezTo>
                <a:cubicBezTo>
                  <a:pt x="1966456" y="714125"/>
                  <a:pt x="1969440" y="727048"/>
                  <a:pt x="1977887" y="735495"/>
                </a:cubicBezTo>
                <a:cubicBezTo>
                  <a:pt x="2009405" y="767013"/>
                  <a:pt x="2026509" y="768859"/>
                  <a:pt x="2067339" y="785191"/>
                </a:cubicBezTo>
                <a:cubicBezTo>
                  <a:pt x="2106934" y="844580"/>
                  <a:pt x="2063691" y="792940"/>
                  <a:pt x="2117035" y="824947"/>
                </a:cubicBezTo>
                <a:cubicBezTo>
                  <a:pt x="2131229" y="833463"/>
                  <a:pt x="2149728" y="862281"/>
                  <a:pt x="2156792" y="874643"/>
                </a:cubicBezTo>
                <a:cubicBezTo>
                  <a:pt x="2164143" y="887507"/>
                  <a:pt x="2169047" y="901695"/>
                  <a:pt x="2176670" y="914400"/>
                </a:cubicBezTo>
                <a:cubicBezTo>
                  <a:pt x="2188961" y="934886"/>
                  <a:pt x="2216426" y="974034"/>
                  <a:pt x="2216426" y="974034"/>
                </a:cubicBezTo>
                <a:cubicBezTo>
                  <a:pt x="2244581" y="1058501"/>
                  <a:pt x="2205314" y="955516"/>
                  <a:pt x="2246244" y="1023730"/>
                </a:cubicBezTo>
                <a:cubicBezTo>
                  <a:pt x="2251634" y="1032714"/>
                  <a:pt x="2252056" y="1043917"/>
                  <a:pt x="2256183" y="1053547"/>
                </a:cubicBezTo>
                <a:cubicBezTo>
                  <a:pt x="2262019" y="1067166"/>
                  <a:pt x="2269435" y="1080052"/>
                  <a:pt x="2276061" y="1093304"/>
                </a:cubicBezTo>
                <a:cubicBezTo>
                  <a:pt x="2298890" y="1275934"/>
                  <a:pt x="2266082" y="1109778"/>
                  <a:pt x="2305878" y="1202634"/>
                </a:cubicBezTo>
                <a:cubicBezTo>
                  <a:pt x="2311259" y="1215190"/>
                  <a:pt x="2311893" y="1229307"/>
                  <a:pt x="2315818" y="1242391"/>
                </a:cubicBezTo>
                <a:cubicBezTo>
                  <a:pt x="2365067" y="1406551"/>
                  <a:pt x="2298517" y="1153308"/>
                  <a:pt x="2365513" y="1421295"/>
                </a:cubicBezTo>
                <a:cubicBezTo>
                  <a:pt x="2358887" y="1461052"/>
                  <a:pt x="2353539" y="1501043"/>
                  <a:pt x="2345635" y="1540565"/>
                </a:cubicBezTo>
                <a:cubicBezTo>
                  <a:pt x="2332553" y="1605976"/>
                  <a:pt x="2335696" y="1535082"/>
                  <a:pt x="2335696" y="1600200"/>
                </a:cubicBezTo>
              </a:path>
            </a:pathLst>
          </a:cu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6750871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6512"/>
            <a:ext cx="10515600" cy="817279"/>
          </a:xfrm>
        </p:spPr>
        <p:txBody>
          <a:bodyPr/>
          <a:lstStyle/>
          <a:p>
            <a:r>
              <a:rPr lang="en-US" dirty="0" smtClean="0"/>
              <a:t>Division in SQL</a:t>
            </a:r>
            <a:endParaRPr lang="en-US" dirty="0"/>
          </a:p>
        </p:txBody>
      </p:sp>
      <p:pic>
        <p:nvPicPr>
          <p:cNvPr id="12" name="Picture 11"/>
          <p:cNvPicPr>
            <a:picLocks noChangeAspect="1"/>
          </p:cNvPicPr>
          <p:nvPr/>
        </p:nvPicPr>
        <p:blipFill>
          <a:blip r:embed="rId3"/>
          <a:stretch>
            <a:fillRect/>
          </a:stretch>
        </p:blipFill>
        <p:spPr>
          <a:xfrm>
            <a:off x="1160383" y="1103026"/>
            <a:ext cx="8638781" cy="5029636"/>
          </a:xfrm>
          <a:prstGeom prst="rect">
            <a:avLst/>
          </a:prstGeom>
        </p:spPr>
      </p:pic>
    </p:spTree>
    <p:extLst>
      <p:ext uri="{BB962C8B-B14F-4D97-AF65-F5344CB8AC3E}">
        <p14:creationId xmlns:p14="http://schemas.microsoft.com/office/powerpoint/2010/main" val="90612612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904" y="278295"/>
            <a:ext cx="6165574" cy="5784107"/>
          </a:xfrm>
          <a:prstGeom prst="rect">
            <a:avLst/>
          </a:prstGeom>
        </p:spPr>
      </p:pic>
    </p:spTree>
    <p:extLst>
      <p:ext uri="{BB962C8B-B14F-4D97-AF65-F5344CB8AC3E}">
        <p14:creationId xmlns:p14="http://schemas.microsoft.com/office/powerpoint/2010/main" val="89074240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4026</TotalTime>
  <Words>2208</Words>
  <Application>Microsoft Office PowerPoint</Application>
  <PresentationFormat>Widescreen</PresentationFormat>
  <Paragraphs>561</Paragraphs>
  <Slides>67</Slides>
  <Notes>15</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67</vt:i4>
      </vt:variant>
    </vt:vector>
  </HeadingPairs>
  <TitlesOfParts>
    <vt:vector size="86" baseType="lpstr">
      <vt:lpstr>Arial</vt:lpstr>
      <vt:lpstr>BentonSans Comp Black</vt:lpstr>
      <vt:lpstr>Book Antiqua</vt:lpstr>
      <vt:lpstr>Calibri</vt:lpstr>
      <vt:lpstr>Calibri Light</vt:lpstr>
      <vt:lpstr>Consolas</vt:lpstr>
      <vt:lpstr>Courier New</vt:lpstr>
      <vt:lpstr>Great Vibes</vt:lpstr>
      <vt:lpstr>Harlow Solid Italic</vt:lpstr>
      <vt:lpstr>Helvetica</vt:lpstr>
      <vt:lpstr>Helvetica Rounded</vt:lpstr>
      <vt:lpstr>inherit</vt:lpstr>
      <vt:lpstr>Segoe UI Semibold</vt:lpstr>
      <vt:lpstr>Tahoma</vt:lpstr>
      <vt:lpstr>Times New Roman</vt:lpstr>
      <vt:lpstr>Wingdings</vt:lpstr>
      <vt:lpstr>Wingdings 2</vt:lpstr>
      <vt:lpstr>Office Theme</vt:lpstr>
      <vt:lpstr>1_PG Template</vt:lpstr>
      <vt:lpstr>PowerPoint Presentation</vt:lpstr>
      <vt:lpstr>PowerPoint Presentation</vt:lpstr>
      <vt:lpstr>Agenda</vt:lpstr>
      <vt:lpstr>Nested Queries (in FROM clause)</vt:lpstr>
      <vt:lpstr>PowerPoint Presentation</vt:lpstr>
      <vt:lpstr>Correlated Queries</vt:lpstr>
      <vt:lpstr>Correlated Queries…</vt:lpstr>
      <vt:lpstr>Division in SQL</vt:lpstr>
      <vt:lpstr>PowerPoint Presentation</vt:lpstr>
      <vt:lpstr>Method 2</vt:lpstr>
      <vt:lpstr>Exercises</vt:lpstr>
      <vt:lpstr>Without EXISTS</vt:lpstr>
      <vt:lpstr>OUTER JOINS</vt:lpstr>
      <vt:lpstr>RIGHT OUTER JOINS</vt:lpstr>
      <vt:lpstr>LEFT OUTER JOINS</vt:lpstr>
      <vt:lpstr>Constraints as Assertions</vt:lpstr>
      <vt:lpstr>SQL Code</vt:lpstr>
      <vt:lpstr>PL/SQL PROCEDURE</vt:lpstr>
      <vt:lpstr>PL/SQL PROCEDURE…</vt:lpstr>
      <vt:lpstr>EXAMPLE</vt:lpstr>
      <vt:lpstr>PL/SQL PROCEDURE-WITH PARAMETR</vt:lpstr>
      <vt:lpstr>IN/OUT PARAMETER</vt:lpstr>
      <vt:lpstr>Triggers</vt:lpstr>
      <vt:lpstr>Triggers…</vt:lpstr>
      <vt:lpstr>Example…</vt:lpstr>
      <vt:lpstr>Stored Procedures</vt:lpstr>
      <vt:lpstr>Example</vt:lpstr>
      <vt:lpstr>Example…</vt:lpstr>
      <vt:lpstr>Views in SQL</vt:lpstr>
      <vt:lpstr>Specification of Views in SQL</vt:lpstr>
      <vt:lpstr>DML Operations on Views</vt:lpstr>
      <vt:lpstr>Example 1</vt:lpstr>
      <vt:lpstr>Example 2</vt:lpstr>
      <vt:lpstr>Database  Application   Development</vt:lpstr>
      <vt:lpstr>Concept of JDBC</vt:lpstr>
      <vt:lpstr>JDBC Architecture</vt:lpstr>
      <vt:lpstr>JDBC Driver Types</vt:lpstr>
      <vt:lpstr>Type 1 : JDBC-ODBC bridge </vt:lpstr>
      <vt:lpstr>Type 2 : Native-API driver</vt:lpstr>
      <vt:lpstr>Type 3 : Network-Protocol driver</vt:lpstr>
      <vt:lpstr>Type 4 :  Pure Java driver</vt:lpstr>
      <vt:lpstr>JDBC Process</vt:lpstr>
      <vt:lpstr>Connect to DBMS</vt:lpstr>
      <vt:lpstr>Create DBMS Table</vt:lpstr>
      <vt:lpstr>Create &amp; Execute SQL Stmt.</vt:lpstr>
      <vt:lpstr>Process Data returned by DBMS</vt:lpstr>
      <vt:lpstr>Terminate the Connection</vt:lpstr>
      <vt:lpstr>Java Program in Netbeans IDE 8.0.2</vt:lpstr>
      <vt:lpstr>PowerPoint Presentation</vt:lpstr>
      <vt:lpstr>Add Customer Amount</vt:lpstr>
      <vt:lpstr>Input &amp; Output</vt:lpstr>
      <vt:lpstr>Insert a New Customer</vt:lpstr>
      <vt:lpstr>Embedded SQL</vt:lpstr>
      <vt:lpstr>Database Web Application Development   Customer Database</vt:lpstr>
      <vt:lpstr>DB Application Development using Python 3 &amp; Anvil Cloud</vt:lpstr>
      <vt:lpstr>Problem Statement</vt:lpstr>
      <vt:lpstr>Step 1. Create Customers Table in MySQL</vt:lpstr>
      <vt:lpstr>Design Flow</vt:lpstr>
      <vt:lpstr>Step 2. Type the Python Code in VS Code 2019 </vt:lpstr>
      <vt:lpstr>Contd.</vt:lpstr>
      <vt:lpstr>Step 3. Create the application in Anvil</vt:lpstr>
      <vt:lpstr>Snapshot of Home form</vt:lpstr>
      <vt:lpstr>Step 4. Coding in the Frontend</vt:lpstr>
      <vt:lpstr>Step 5. Publish in Cloud</vt:lpstr>
      <vt:lpstr>Step 5. Linking</vt:lpstr>
      <vt:lpstr>Step 6. Check your app in the Browser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SQL(Structured Query Language)</dc:title>
  <dc:creator>arushi gupta</dc:creator>
  <cp:lastModifiedBy>Windows User</cp:lastModifiedBy>
  <cp:revision>282</cp:revision>
  <dcterms:created xsi:type="dcterms:W3CDTF">2022-05-18T14:56:45Z</dcterms:created>
  <dcterms:modified xsi:type="dcterms:W3CDTF">2022-12-16T06:18:12Z</dcterms:modified>
</cp:coreProperties>
</file>