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4"/>
  </p:sldMasterIdLst>
  <p:notesMasterIdLst>
    <p:notesMasterId r:id="rId60"/>
  </p:notesMasterIdLst>
  <p:sldIdLst>
    <p:sldId id="339" r:id="rId5"/>
    <p:sldId id="257" r:id="rId6"/>
    <p:sldId id="258" r:id="rId7"/>
    <p:sldId id="289" r:id="rId8"/>
    <p:sldId id="285" r:id="rId9"/>
    <p:sldId id="286" r:id="rId10"/>
    <p:sldId id="260" r:id="rId11"/>
    <p:sldId id="261" r:id="rId12"/>
    <p:sldId id="340" r:id="rId13"/>
    <p:sldId id="262" r:id="rId14"/>
    <p:sldId id="263" r:id="rId15"/>
    <p:sldId id="264" r:id="rId16"/>
    <p:sldId id="287" r:id="rId17"/>
    <p:sldId id="288" r:id="rId18"/>
    <p:sldId id="265" r:id="rId19"/>
    <p:sldId id="266" r:id="rId20"/>
    <p:sldId id="267" r:id="rId21"/>
    <p:sldId id="268" r:id="rId22"/>
    <p:sldId id="269" r:id="rId23"/>
    <p:sldId id="270" r:id="rId24"/>
    <p:sldId id="279" r:id="rId25"/>
    <p:sldId id="280" r:id="rId26"/>
    <p:sldId id="282" r:id="rId27"/>
    <p:sldId id="283" r:id="rId28"/>
    <p:sldId id="305" r:id="rId29"/>
    <p:sldId id="28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4" r:id="rId38"/>
    <p:sldId id="315" r:id="rId39"/>
    <p:sldId id="316" r:id="rId40"/>
    <p:sldId id="317" r:id="rId41"/>
    <p:sldId id="318" r:id="rId42"/>
    <p:sldId id="319" r:id="rId43"/>
    <p:sldId id="337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22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66FF33"/>
    <a:srgbClr val="CC0000"/>
    <a:srgbClr val="66FFFF"/>
    <a:srgbClr val="00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 autoAdjust="0"/>
  </p:normalViewPr>
  <p:slideViewPr>
    <p:cSldViewPr>
      <p:cViewPr varScale="1">
        <p:scale>
          <a:sx n="60" d="100"/>
          <a:sy n="60" d="100"/>
        </p:scale>
        <p:origin x="540" y="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4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BCBE35A-E6E4-4C75-B53B-C44537E96B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06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4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3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26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5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279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191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5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5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6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520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89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0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03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294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777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89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CF5F-F64B-480F-800B-AAA0D4A9413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28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57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2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5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51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28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E35A-E6E4-4C75-B53B-C44537E96BC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2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FF24B5-9BD0-4BA0-A63C-847B3F58CF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27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72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2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89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CEAD-6855-467E-938E-8D2EFF6B87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19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5F1D-F039-4565-913B-7722FA86C6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4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86F5EFF-6B9F-4365-8842-1034C880F7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30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7945943-42A1-4A63-A0EE-1180AF2945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54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0" b="0" spc="225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255979" marR="0" indent="-255979" algn="just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650">
                <a:latin typeface="Calibri" pitchFamily="34" charset="0"/>
                <a:cs typeface="Arial" pitchFamily="34" charset="0"/>
              </a:defRPr>
            </a:lvl1pPr>
            <a:lvl2pPr marL="557199" marR="0" indent="-21430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78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41418"/>
            <a:ext cx="8763000" cy="772271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65683"/>
            <a:ext cx="10437812" cy="47890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D6A-19D8-4CEB-B501-4367921A7EB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5949588" y="6706440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2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4800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178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EBF704-4FFE-48A0-95C7-1474F25047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07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A8AE-16DE-462C-9497-4E5DBE2CDC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35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2B02F8-D1DC-4EDC-9CE6-7A74CABDED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8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03-AA40-4BE2-9387-FB6EE2322F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99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6AA0-FCE4-4B92-A256-EE391291A6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0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FD7-CD21-4D19-B9E8-1A9900BDBD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38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1F632C-7A3F-476F-ACC3-FA2B1F9F64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7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D2C240-4B40-46ED-BDDB-E6EF66A04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5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6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71600" y="2057400"/>
            <a:ext cx="9753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000" spc="300" dirty="0" smtClean="0">
                <a:solidFill>
                  <a:srgbClr val="0070C0"/>
                </a:solidFill>
                <a:latin typeface="Manrope ExtraBold" pitchFamily="2" charset="0"/>
              </a:rPr>
              <a:t>Module 4:</a:t>
            </a:r>
            <a:r>
              <a:rPr lang="en-IN" sz="4000" spc="300" dirty="0" smtClean="0">
                <a:solidFill>
                  <a:srgbClr val="FF0000"/>
                </a:solidFill>
                <a:latin typeface="Manrope ExtraBold" pitchFamily="2" charset="0"/>
              </a:rPr>
              <a:t> Normalization (Part-1)</a:t>
            </a:r>
            <a:endParaRPr lang="en-IN" sz="4000" spc="300" dirty="0">
              <a:solidFill>
                <a:srgbClr val="FF0000"/>
              </a:solidFill>
              <a:latin typeface="Manrope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Functional Dependencies (FD)</a:t>
            </a:r>
            <a:endParaRPr lang="en-US" alt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functional dependency (FD) is a constraint between two sets of attributes.</a:t>
            </a:r>
          </a:p>
          <a:p>
            <a:r>
              <a:rPr lang="en-US" altLang="en-US" dirty="0" smtClean="0"/>
              <a:t>A functional dependency denoted by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Y (read as "Y is functionally dependent on X").</a:t>
            </a:r>
          </a:p>
          <a:p>
            <a:r>
              <a:rPr lang="en-US" altLang="en-US" dirty="0" smtClean="0"/>
              <a:t>The left-hand side of the FD is some times called as the </a:t>
            </a:r>
            <a:r>
              <a:rPr lang="en-US" altLang="en-US" b="1" dirty="0" smtClean="0"/>
              <a:t>determinant</a:t>
            </a:r>
            <a:r>
              <a:rPr lang="en-US" altLang="en-US" dirty="0" smtClean="0"/>
              <a:t> and the right-hand side is called </a:t>
            </a:r>
            <a:r>
              <a:rPr lang="en-US" altLang="en-US" b="1" dirty="0" smtClean="0"/>
              <a:t>dependent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 smtClean="0">
                <a:solidFill>
                  <a:srgbClr val="00206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altLang="en-US" dirty="0" smtClean="0"/>
              <a:t>	(1) SSN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Name</a:t>
            </a:r>
          </a:p>
          <a:p>
            <a:pPr marL="0" indent="0">
              <a:buNone/>
            </a:pPr>
            <a:r>
              <a:rPr lang="en-US" altLang="en-US" dirty="0" smtClean="0"/>
              <a:t>	(2) </a:t>
            </a:r>
            <a:r>
              <a:rPr lang="en-US" altLang="en-US" dirty="0" err="1" smtClean="0"/>
              <a:t>PNumber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PLocation</a:t>
            </a:r>
            <a:r>
              <a:rPr lang="en-US" alt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/>
              <a:t>	(3) {SSN, </a:t>
            </a:r>
            <a:r>
              <a:rPr lang="en-US" altLang="en-US" dirty="0" err="1" smtClean="0"/>
              <a:t>PNumber</a:t>
            </a:r>
            <a:r>
              <a:rPr lang="en-US" altLang="en-US" dirty="0" smtClean="0"/>
              <a:t>}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Hours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47D-CD20-4D78-86EC-05B6BE6608A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- 2</a:t>
            </a:r>
            <a:endParaRPr lang="en-US" dirty="0"/>
          </a:p>
        </p:txBody>
      </p:sp>
      <p:graphicFrame>
        <p:nvGraphicFramePr>
          <p:cNvPr id="190510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263212"/>
              </p:ext>
            </p:extLst>
          </p:nvPr>
        </p:nvGraphicFramePr>
        <p:xfrm>
          <a:off x="1524000" y="1365250"/>
          <a:ext cx="7990114" cy="3657603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3189666842"/>
                    </a:ext>
                  </a:extLst>
                </a:gridCol>
                <a:gridCol w="3018738">
                  <a:extLst>
                    <a:ext uri="{9D8B030D-6E8A-4147-A177-3AD203B41FA5}">
                      <a16:colId xmlns:a16="http://schemas.microsoft.com/office/drawing/2014/main" val="3924191089"/>
                    </a:ext>
                  </a:extLst>
                </a:gridCol>
                <a:gridCol w="2151976">
                  <a:extLst>
                    <a:ext uri="{9D8B030D-6E8A-4147-A177-3AD203B41FA5}">
                      <a16:colId xmlns:a16="http://schemas.microsoft.com/office/drawing/2014/main" val="3813972754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SupplierId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City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ProdId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182679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S10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Bangalore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923180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S10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Bangalore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733277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S20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Chennai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68028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S30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Bangalore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494327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S30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Bangalore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P4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836807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S40</a:t>
                      </a:r>
                    </a:p>
                  </a:txBody>
                  <a:tcPr marL="145644" marR="1456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Belgaum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marL="145644" marR="1456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734942"/>
                  </a:ext>
                </a:extLst>
              </a:tr>
            </a:tbl>
          </a:graphicData>
        </a:graphic>
      </p:graphicFrame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FCE-2819-4FF8-BB91-89956922149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90511" name="Rectangle 47"/>
          <p:cNvSpPr>
            <a:spLocks noChangeArrowheads="1"/>
          </p:cNvSpPr>
          <p:nvPr/>
        </p:nvSpPr>
        <p:spPr bwMode="auto">
          <a:xfrm>
            <a:off x="2185194" y="5105400"/>
            <a:ext cx="6526213" cy="1066800"/>
          </a:xfrm>
          <a:prstGeom prst="rect">
            <a:avLst/>
          </a:prstGeom>
          <a:noFill/>
          <a:ln w="952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dirty="0" err="1">
                <a:solidFill>
                  <a:srgbClr val="FF0000"/>
                </a:solidFill>
              </a:rPr>
              <a:t>SupplierId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olidFill>
                  <a:srgbClr val="FF0000"/>
                </a:solidFill>
              </a:rPr>
              <a:t> City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{</a:t>
            </a:r>
            <a:r>
              <a:rPr lang="en-US" altLang="en-US" sz="2800" dirty="0" err="1">
                <a:solidFill>
                  <a:srgbClr val="FF0000"/>
                </a:solidFill>
              </a:rPr>
              <a:t>SupplierId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dirty="0" err="1">
                <a:solidFill>
                  <a:srgbClr val="FF0000"/>
                </a:solidFill>
              </a:rPr>
              <a:t>ProdId</a:t>
            </a:r>
            <a:r>
              <a:rPr lang="en-US" altLang="en-US" sz="2800" dirty="0">
                <a:solidFill>
                  <a:srgbClr val="FF0000"/>
                </a:solidFill>
              </a:rPr>
              <a:t>}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olidFill>
                  <a:srgbClr val="FF0000"/>
                </a:solidFill>
              </a:rPr>
              <a:t>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FD Diagrams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92567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59498"/>
              </p:ext>
            </p:extLst>
          </p:nvPr>
        </p:nvGraphicFramePr>
        <p:xfrm>
          <a:off x="1066800" y="1365250"/>
          <a:ext cx="10437812" cy="518160"/>
        </p:xfrm>
        <a:graphic>
          <a:graphicData uri="http://schemas.openxmlformats.org/drawingml/2006/table">
            <a:tbl>
              <a:tblPr/>
              <a:tblGrid>
                <a:gridCol w="989920">
                  <a:extLst>
                    <a:ext uri="{9D8B030D-6E8A-4147-A177-3AD203B41FA5}">
                      <a16:colId xmlns:a16="http://schemas.microsoft.com/office/drawing/2014/main" val="1780630652"/>
                    </a:ext>
                  </a:extLst>
                </a:gridCol>
                <a:gridCol w="1248080">
                  <a:extLst>
                    <a:ext uri="{9D8B030D-6E8A-4147-A177-3AD203B41FA5}">
                      <a16:colId xmlns:a16="http://schemas.microsoft.com/office/drawing/2014/main" val="479852398"/>
                    </a:ext>
                  </a:extLst>
                </a:gridCol>
                <a:gridCol w="1515525">
                  <a:extLst>
                    <a:ext uri="{9D8B030D-6E8A-4147-A177-3AD203B41FA5}">
                      <a16:colId xmlns:a16="http://schemas.microsoft.com/office/drawing/2014/main" val="874642150"/>
                    </a:ext>
                  </a:extLst>
                </a:gridCol>
                <a:gridCol w="1337229">
                  <a:extLst>
                    <a:ext uri="{9D8B030D-6E8A-4147-A177-3AD203B41FA5}">
                      <a16:colId xmlns:a16="http://schemas.microsoft.com/office/drawing/2014/main" val="1076582565"/>
                    </a:ext>
                  </a:extLst>
                </a:gridCol>
                <a:gridCol w="1872120">
                  <a:extLst>
                    <a:ext uri="{9D8B030D-6E8A-4147-A177-3AD203B41FA5}">
                      <a16:colId xmlns:a16="http://schemas.microsoft.com/office/drawing/2014/main" val="384379426"/>
                    </a:ext>
                  </a:extLst>
                </a:gridCol>
                <a:gridCol w="1604674">
                  <a:extLst>
                    <a:ext uri="{9D8B030D-6E8A-4147-A177-3AD203B41FA5}">
                      <a16:colId xmlns:a16="http://schemas.microsoft.com/office/drawing/2014/main" val="3118719742"/>
                    </a:ext>
                  </a:extLst>
                </a:gridCol>
                <a:gridCol w="1870264">
                  <a:extLst>
                    <a:ext uri="{9D8B030D-6E8A-4147-A177-3AD203B41FA5}">
                      <a16:colId xmlns:a16="http://schemas.microsoft.com/office/drawing/2014/main" val="2319966968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SSN</a:t>
                      </a:r>
                    </a:p>
                  </a:txBody>
                  <a:tcPr marL="112841" marR="1128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BDate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DNumber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DName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DMGRSSN</a:t>
                      </a:r>
                    </a:p>
                  </a:txBody>
                  <a:tcPr marL="112841" marR="1128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290755"/>
                  </a:ext>
                </a:extLst>
              </a:tr>
            </a:tbl>
          </a:graphicData>
        </a:graphic>
      </p:graphicFrame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F257-B0CA-445F-8710-7406DF5097ED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92568" name="Group 56"/>
          <p:cNvGrpSpPr>
            <a:grpSpLocks/>
          </p:cNvGrpSpPr>
          <p:nvPr/>
        </p:nvGrpSpPr>
        <p:grpSpPr bwMode="auto">
          <a:xfrm>
            <a:off x="2085527" y="2032000"/>
            <a:ext cx="4627562" cy="533400"/>
            <a:chOff x="3681" y="7418"/>
            <a:chExt cx="4140" cy="405"/>
          </a:xfrm>
        </p:grpSpPr>
        <p:sp>
          <p:nvSpPr>
            <p:cNvPr id="192569" name="Line 57"/>
            <p:cNvSpPr>
              <a:spLocks noChangeShapeType="1"/>
            </p:cNvSpPr>
            <p:nvPr/>
          </p:nvSpPr>
          <p:spPr bwMode="auto">
            <a:xfrm flipV="1">
              <a:off x="4761" y="7418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0" name="Line 58"/>
            <p:cNvSpPr>
              <a:spLocks noChangeShapeType="1"/>
            </p:cNvSpPr>
            <p:nvPr/>
          </p:nvSpPr>
          <p:spPr bwMode="auto">
            <a:xfrm flipV="1">
              <a:off x="5841" y="7418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1" name="Line 59"/>
            <p:cNvSpPr>
              <a:spLocks noChangeShapeType="1"/>
            </p:cNvSpPr>
            <p:nvPr/>
          </p:nvSpPr>
          <p:spPr bwMode="auto">
            <a:xfrm flipV="1">
              <a:off x="7821" y="7418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2" name="Line 60"/>
            <p:cNvSpPr>
              <a:spLocks noChangeShapeType="1"/>
            </p:cNvSpPr>
            <p:nvPr/>
          </p:nvSpPr>
          <p:spPr bwMode="auto">
            <a:xfrm>
              <a:off x="3681" y="7463"/>
              <a:ext cx="0" cy="3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3" name="Line 61"/>
            <p:cNvSpPr>
              <a:spLocks noChangeShapeType="1"/>
            </p:cNvSpPr>
            <p:nvPr/>
          </p:nvSpPr>
          <p:spPr bwMode="auto">
            <a:xfrm>
              <a:off x="3681" y="7823"/>
              <a:ext cx="41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574" name="Line 62"/>
            <p:cNvSpPr>
              <a:spLocks noChangeShapeType="1"/>
            </p:cNvSpPr>
            <p:nvPr/>
          </p:nvSpPr>
          <p:spPr bwMode="auto">
            <a:xfrm flipV="1">
              <a:off x="6846" y="7418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192575" name="Group 63"/>
          <p:cNvGrpSpPr>
            <a:grpSpLocks/>
          </p:cNvGrpSpPr>
          <p:nvPr/>
        </p:nvGrpSpPr>
        <p:grpSpPr bwMode="auto">
          <a:xfrm>
            <a:off x="7010400" y="2044903"/>
            <a:ext cx="2895600" cy="541338"/>
            <a:chOff x="8001" y="7429"/>
            <a:chExt cx="1980" cy="555"/>
          </a:xfrm>
        </p:grpSpPr>
        <p:sp>
          <p:nvSpPr>
            <p:cNvPr id="192576" name="Line 64"/>
            <p:cNvSpPr>
              <a:spLocks noChangeShapeType="1"/>
            </p:cNvSpPr>
            <p:nvPr/>
          </p:nvSpPr>
          <p:spPr bwMode="auto">
            <a:xfrm flipV="1">
              <a:off x="8901" y="7444"/>
              <a:ext cx="0" cy="5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7" name="Line 65"/>
            <p:cNvSpPr>
              <a:spLocks noChangeShapeType="1"/>
            </p:cNvSpPr>
            <p:nvPr/>
          </p:nvSpPr>
          <p:spPr bwMode="auto">
            <a:xfrm flipV="1">
              <a:off x="9981" y="7444"/>
              <a:ext cx="0" cy="5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2578" name="Line 66"/>
            <p:cNvSpPr>
              <a:spLocks noChangeShapeType="1"/>
            </p:cNvSpPr>
            <p:nvPr/>
          </p:nvSpPr>
          <p:spPr bwMode="auto">
            <a:xfrm>
              <a:off x="8001" y="7429"/>
              <a:ext cx="0" cy="5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579" name="Line 67"/>
            <p:cNvSpPr>
              <a:spLocks noChangeShapeType="1"/>
            </p:cNvSpPr>
            <p:nvPr/>
          </p:nvSpPr>
          <p:spPr bwMode="auto">
            <a:xfrm flipH="1">
              <a:off x="8001" y="7984"/>
              <a:ext cx="198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92580" name="Rectangle 68"/>
          <p:cNvSpPr>
            <a:spLocks noChangeArrowheads="1"/>
          </p:cNvSpPr>
          <p:nvPr/>
        </p:nvSpPr>
        <p:spPr bwMode="auto">
          <a:xfrm>
            <a:off x="3048000" y="3562589"/>
            <a:ext cx="63627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 dirty="0"/>
              <a:t>FD1:</a:t>
            </a:r>
            <a:r>
              <a:rPr lang="en-US" altLang="en-US" sz="2400" dirty="0">
                <a:solidFill>
                  <a:srgbClr val="66FF33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SSN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C00000"/>
                </a:solidFill>
              </a:rPr>
              <a:t> {Name, </a:t>
            </a:r>
            <a:r>
              <a:rPr lang="en-US" altLang="en-US" sz="2400" dirty="0" err="1">
                <a:solidFill>
                  <a:srgbClr val="C00000"/>
                </a:solidFill>
              </a:rPr>
              <a:t>BDate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DNumber</a:t>
            </a:r>
            <a:r>
              <a:rPr lang="en-US" altLang="en-US" sz="2400" dirty="0">
                <a:solidFill>
                  <a:srgbClr val="C00000"/>
                </a:solidFill>
              </a:rPr>
              <a:t>}</a:t>
            </a:r>
          </a:p>
          <a:p>
            <a:endParaRPr lang="en-US" altLang="en-US" sz="2400" dirty="0">
              <a:solidFill>
                <a:srgbClr val="66FF33"/>
              </a:solidFill>
            </a:endParaRPr>
          </a:p>
          <a:p>
            <a:r>
              <a:rPr lang="en-US" altLang="en-US" sz="2400" b="1" dirty="0"/>
              <a:t>FD2:</a:t>
            </a:r>
            <a:r>
              <a:rPr lang="en-US" altLang="en-US" sz="2400" dirty="0">
                <a:solidFill>
                  <a:srgbClr val="66FF33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DNumber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C00000"/>
                </a:solidFill>
              </a:rPr>
              <a:t> {</a:t>
            </a:r>
            <a:r>
              <a:rPr lang="en-US" altLang="en-US" sz="2400" dirty="0" err="1">
                <a:solidFill>
                  <a:srgbClr val="C00000"/>
                </a:solidFill>
              </a:rPr>
              <a:t>DName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</a:rPr>
              <a:t>DMgrSSN</a:t>
            </a:r>
            <a:r>
              <a:rPr lang="en-US" alt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192582" name="Rectangle 70"/>
          <p:cNvSpPr>
            <a:spLocks noChangeArrowheads="1"/>
          </p:cNvSpPr>
          <p:nvPr/>
        </p:nvSpPr>
        <p:spPr bwMode="auto">
          <a:xfrm>
            <a:off x="3310438" y="262804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FD1                                                  FD2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Classification of FDs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19200" y="1295400"/>
            <a:ext cx="9144001" cy="461582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Trivial / Non-Trivial FDs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FD X → Y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⊆ X - called a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FD, it always 	holds good (Y is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FD X → Y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⊈ X -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non-trivial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An FD X → Y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∩ Y =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non-trivial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 (i.e. no overlap 	between X and Y)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5943-42A1-4A63-A0EE-1180AF29453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8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Trivial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AB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{USN, Name} → USN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Non-Trivial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		{USN, Name} → Grade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→ BC 	because B is common</a:t>
            </a:r>
          </a:p>
          <a:p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Complete Non-Trivial</a:t>
            </a:r>
            <a:endParaRPr lang="en-US" dirty="0">
              <a:solidFill>
                <a:srgbClr val="FF0000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D6A-19D8-4CEB-B501-4367921A7EB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9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Closure of a set of FDs</a:t>
            </a:r>
            <a:endParaRPr lang="en-US" alt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29638"/>
            <a:ext cx="9263743" cy="431102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Given some FDs, new FDs can often be inferred. </a:t>
            </a:r>
          </a:p>
          <a:p>
            <a:r>
              <a:rPr lang="en-US" altLang="en-US" sz="2800" b="1" dirty="0"/>
              <a:t>The set of all FDs that are implied by a given set F of FDs </a:t>
            </a:r>
            <a:r>
              <a:rPr lang="en-US" altLang="en-US" sz="2800" dirty="0"/>
              <a:t>is called the closure of F and is denoted by F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. 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Example:</a:t>
            </a:r>
          </a:p>
          <a:p>
            <a:pPr marL="36576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= {AB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B} be a set of FDs satisfied by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C). Then,</a:t>
            </a:r>
          </a:p>
          <a:p>
            <a:pPr marL="36576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AB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AB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AC,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AB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ABC, etc.}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31E9-949C-4830-B122-72BE19A3334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Armstrong's Axioms</a:t>
            </a: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152907"/>
            <a:ext cx="9402005" cy="461654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IR-1: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then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(if X is a superset of Y or Y is a subset of X)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IR-2: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then XZ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YZ.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IR-3: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and 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IR-4: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YZ, then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and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IR-5: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and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then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YZ.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0094-C971-4FD2-9DAD-DC435A7BE04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  <a:endParaRPr lang="en-US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52907"/>
            <a:ext cx="8915401" cy="517169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Supposing we are given a relation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R{A, B, C, D, E, F}</a:t>
            </a:r>
            <a:r>
              <a:rPr lang="en-US" altLang="en-US" dirty="0" smtClean="0"/>
              <a:t> with a set of FDs as shown below:</a:t>
            </a:r>
          </a:p>
          <a:p>
            <a:pPr marL="457200" lvl="1" indent="0">
              <a:buNone/>
            </a:pPr>
            <a:r>
              <a:rPr lang="en-US" altLang="en-US" dirty="0" smtClean="0"/>
              <a:t>	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CD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</a:p>
          <a:p>
            <a:r>
              <a:rPr lang="en-US" altLang="en-US" dirty="0" smtClean="0"/>
              <a:t>Let us show that the FD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dirty="0" smtClean="0"/>
              <a:t> holds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 smtClean="0"/>
              <a:t> and is a member of the closure.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BC		{Given}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(2)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		{Decomposition of (1)}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(3) AD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	{Augmentation of (2) by adding D}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(4) CD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	{Given}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(5) AD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	{Transitivity of (3) and (4)}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(6) AD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		{Decomposition of (5)}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A669-98CD-4EC3-950E-DF88E6D57B4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 closure, X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65683"/>
            <a:ext cx="9142411" cy="45455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To compute F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, start with FDs in F; repeatedly apply IR-1 to IR-3 until no new FD can be derived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Armstrong's Axioms do not produce any incorrect FDs that are added to F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. However, finding F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is too expensive; the complexity grows exponentially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The solution is to find the attribute closure of X, denoted as X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D53D-6333-4A1C-9D03-941765FBF91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 to find X</a:t>
            </a:r>
            <a:r>
              <a:rPr lang="en-US" altLang="en-US" baseline="30000" dirty="0" smtClean="0"/>
              <a:t>+</a:t>
            </a:r>
            <a:endParaRPr lang="en-US" altLang="en-US" baseline="3000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Attribute_Closure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FD  U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in F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e. if U is in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add V to X</a:t>
            </a:r>
            <a:r>
              <a:rPr lang="en-US" altLang="en-US" sz="28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change;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until no more attributes are added to X</a:t>
            </a:r>
            <a:r>
              <a:rPr lang="en-US" altLang="en-US" sz="28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1617-F908-4E6D-A35D-ED9BA7F28F3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/>
              <a:t>Informal guidelines for database design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/>
              <a:t>Functional Dependencies (FDs)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/>
              <a:t>Trivial and Nontrivial Dependencies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/>
              <a:t>Closure of set of Functional Dependencies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/>
              <a:t>Different Normal Forms (1NF to 3 NF)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/>
              <a:t>Examples on Normalization</a:t>
            </a:r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4082-D4DF-458A-9FF1-B0565182CDA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79" y="148426"/>
            <a:ext cx="7680021" cy="823690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19200"/>
            <a:ext cx="8991601" cy="51054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Consider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(A, B, C) </a:t>
            </a:r>
            <a:r>
              <a:rPr lang="en-US" altLang="en-US" dirty="0" smtClean="0"/>
              <a:t>and a set of FDs 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{AB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B}</a:t>
            </a:r>
          </a:p>
          <a:p>
            <a:r>
              <a:rPr lang="en-US" altLang="en-US" dirty="0" smtClean="0"/>
              <a:t>Using the Algorithm, we calculate the following closure sets with respect to F: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/>
              <a:t> 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{A},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{B},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{C, B} 			because of FD-2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{AB}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 {ABC} 	because of FD-1 add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{AC}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 {ACB} 	because of AC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 add B    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{BC}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 {BC}		nothing can be added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{ABC}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{ABC} 	nothing can be added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ACCC-19B9-4D27-A28E-2E4903703ED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4836524" y="3613955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66349" y="3570734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50349" y="3888870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94697" y="2954741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4901" y="2924474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78561" y="3316113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71675" y="2515400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8599" y="2505774"/>
            <a:ext cx="365760" cy="365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535" y="74238"/>
            <a:ext cx="6589199" cy="65323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Candidate Keys</a:t>
            </a:r>
            <a:endParaRPr lang="en-US" alt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31136"/>
            <a:ext cx="9432622" cy="50820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2800" b="1" dirty="0">
                <a:solidFill>
                  <a:srgbClr val="3333CC"/>
                </a:solidFill>
              </a:rPr>
              <a:t>Finding candidate keys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3333CC"/>
                </a:solidFill>
              </a:rPr>
              <a:t>Step-1:</a:t>
            </a:r>
            <a:r>
              <a:rPr lang="en-US" altLang="en-US" sz="2000" dirty="0"/>
              <a:t> Draw the dependency graph 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/>
              <a:t>. Each vertex corresponds </a:t>
            </a:r>
            <a:r>
              <a:rPr lang="en-US" altLang="en-US" sz="2000" dirty="0" smtClean="0"/>
              <a:t>to</a:t>
            </a:r>
            <a:endParaRPr lang="en-US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smtClean="0"/>
              <a:t>an </a:t>
            </a:r>
            <a:r>
              <a:rPr lang="en-US" altLang="en-US" sz="2000" dirty="0"/>
              <a:t>attribute.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	       Edges can be defined as follows: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000" dirty="0"/>
              <a:t>   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</a:t>
            </a:r>
            <a:r>
              <a:rPr lang="en-US" altLang="en-US" sz="2000" dirty="0"/>
              <a:t>becomes   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  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    </a:t>
            </a:r>
            <a:r>
              <a:rPr lang="en-US" altLang="en-US" sz="2000" dirty="0"/>
              <a:t>becomes		</a:t>
            </a:r>
            <a:r>
              <a:rPr lang="en-US" altLang="en-US" sz="2000" dirty="0" smtClean="0"/>
              <a:t>    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							                   </a:t>
            </a:r>
            <a:r>
              <a:rPr lang="en-US" altLang="en-US" sz="2000" dirty="0" smtClean="0"/>
              <a:t> 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  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   </a:t>
            </a:r>
            <a:r>
              <a:rPr lang="en-US" altLang="en-US" sz="2000" dirty="0"/>
              <a:t>becomes	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/>
              <a:t>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                                       		                        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3333CC"/>
                </a:solidFill>
              </a:rPr>
              <a:t>Step-2:</a:t>
            </a:r>
            <a:r>
              <a:rPr lang="en-US" altLang="en-US" sz="2000" dirty="0"/>
              <a:t> Identify the set of vertices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Vni</a:t>
            </a:r>
            <a:r>
              <a:rPr lang="en-US" altLang="en-US" sz="2000" dirty="0"/>
              <a:t> that have </a:t>
            </a:r>
            <a:r>
              <a:rPr lang="en-US" altLang="en-US" sz="2000" dirty="0">
                <a:solidFill>
                  <a:srgbClr val="3333CC"/>
                </a:solidFill>
              </a:rPr>
              <a:t>no incoming </a:t>
            </a:r>
            <a:r>
              <a:rPr lang="en-US" altLang="en-US" sz="2000" dirty="0"/>
              <a:t>edges.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3333CC"/>
                </a:solidFill>
              </a:rPr>
              <a:t>Step-3:</a:t>
            </a:r>
            <a:r>
              <a:rPr lang="en-US" altLang="en-US" sz="2000" dirty="0"/>
              <a:t> Identify the set of vertices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altLang="en-US" sz="2000" dirty="0"/>
              <a:t> that have </a:t>
            </a:r>
            <a:r>
              <a:rPr lang="en-US" altLang="en-US" sz="2000" dirty="0">
                <a:solidFill>
                  <a:srgbClr val="3333CC"/>
                </a:solidFill>
              </a:rPr>
              <a:t>only incoming </a:t>
            </a:r>
            <a:r>
              <a:rPr lang="en-US" altLang="en-US" sz="2000" dirty="0"/>
              <a:t>edges.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3333CC"/>
                </a:solidFill>
              </a:rPr>
              <a:t>Step-4:</a:t>
            </a:r>
            <a:r>
              <a:rPr lang="en-US" altLang="en-US" sz="2000" dirty="0"/>
              <a:t> A candidate key is a set of attributes that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contains all attributes in </a:t>
            </a:r>
            <a:r>
              <a:rPr lang="en-US" altLang="en-US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Vni</a:t>
            </a: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contains no attributes in </a:t>
            </a:r>
            <a:r>
              <a:rPr lang="en-US" altLang="en-US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has no subset that is already a candidate key.</a:t>
            </a:r>
            <a:endParaRPr lang="en-US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D7A2-C15A-45CE-96FF-F4DC14EAA441}" type="slidenum">
              <a:rPr lang="en-US" altLang="en-US" smtClean="0"/>
              <a:pPr/>
              <a:t>21</a:t>
            </a:fld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38800" y="27063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29110" y="3146569"/>
            <a:ext cx="46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54511" y="3146569"/>
            <a:ext cx="389089" cy="2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7322" y="3899409"/>
            <a:ext cx="1425878" cy="1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81133" y="3717948"/>
            <a:ext cx="609600" cy="3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- 1</a:t>
            </a:r>
            <a:endParaRPr lang="en-US" alt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Consider R (A, B, C, G, H, I), and </a:t>
            </a:r>
          </a:p>
          <a:p>
            <a:r>
              <a:rPr lang="en-US" altLang="en-US" dirty="0" smtClean="0"/>
              <a:t>F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BC, CG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HI,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H}.</a:t>
            </a:r>
            <a:endParaRPr lang="en-US" alt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523-76BC-48CA-8F4F-26B1EDC9026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3186113" y="3451225"/>
            <a:ext cx="711200" cy="747713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A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5335588" y="2438400"/>
            <a:ext cx="711200" cy="7461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B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5335588" y="3398838"/>
            <a:ext cx="711200" cy="7461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C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5335588" y="4359275"/>
            <a:ext cx="711200" cy="7461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G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8077200" y="2759075"/>
            <a:ext cx="711200" cy="7461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H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8077200" y="4037013"/>
            <a:ext cx="711200" cy="7461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+mn-lt"/>
                <a:cs typeface="Latha" pitchFamily="2" charset="0"/>
              </a:rPr>
              <a:t>I</a:t>
            </a:r>
            <a:endParaRPr lang="en-US" altLang="en-US" sz="4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3873500" y="2967038"/>
            <a:ext cx="1498600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 flipV="1">
            <a:off x="3900488" y="3717925"/>
            <a:ext cx="1435100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6049964" y="2779712"/>
            <a:ext cx="2027237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 flipV="1">
            <a:off x="6029325" y="3381374"/>
            <a:ext cx="2133600" cy="319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6032500" y="3757612"/>
            <a:ext cx="2044700" cy="60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 flipV="1">
            <a:off x="5978525" y="3559174"/>
            <a:ext cx="914400" cy="958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 flipV="1">
            <a:off x="6029325" y="4037012"/>
            <a:ext cx="914400" cy="639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4495800" y="4871593"/>
            <a:ext cx="6400800" cy="1370640"/>
          </a:xfrm>
          <a:prstGeom prst="rect">
            <a:avLst/>
          </a:prstGeom>
          <a:noFill/>
          <a:ln w="12700">
            <a:solidFill>
              <a:srgbClr val="33CC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G} – ‘no incoming’</a:t>
            </a:r>
          </a:p>
          <a:p>
            <a:pPr algn="ctr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{H, I} – ‘only incoming’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(AG)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C, G, H, I},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only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- 2</a:t>
            </a:r>
            <a:endParaRPr lang="en-US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1066802" y="1295400"/>
            <a:ext cx="9221788" cy="4615822"/>
          </a:xfrm>
        </p:spPr>
        <p:txBody>
          <a:bodyPr/>
          <a:lstStyle/>
          <a:p>
            <a:r>
              <a:rPr lang="en-US" altLang="en-US" dirty="0" smtClean="0"/>
              <a:t>Consider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R(A, B, C, D, E, H)</a:t>
            </a:r>
            <a:r>
              <a:rPr lang="en-US" altLang="en-US" dirty="0" smtClean="0"/>
              <a:t>, and 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AB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E, BH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A}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00AD-5335-4032-87E9-BE8B887C3A9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2895601" y="2857500"/>
            <a:ext cx="600075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A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797426" y="2857500"/>
            <a:ext cx="600075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B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6684964" y="2857500"/>
            <a:ext cx="600075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C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8529639" y="2857500"/>
            <a:ext cx="600075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D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90" name="Oval 10"/>
          <p:cNvSpPr>
            <a:spLocks noChangeArrowheads="1"/>
          </p:cNvSpPr>
          <p:nvPr/>
        </p:nvSpPr>
        <p:spPr bwMode="auto">
          <a:xfrm>
            <a:off x="3595688" y="4191000"/>
            <a:ext cx="601662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E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5854701" y="4191000"/>
            <a:ext cx="601663" cy="6223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FF0000"/>
                </a:solidFill>
                <a:latin typeface="Arial Narrow" panose="020B0606020202030204" pitchFamily="34" charset="0"/>
                <a:cs typeface="Latha" pitchFamily="2" charset="0"/>
              </a:rPr>
              <a:t>H</a:t>
            </a:r>
            <a:endParaRPr lang="en-US" altLang="en-US" sz="4800" b="1">
              <a:solidFill>
                <a:srgbClr val="FF0000"/>
              </a:solidFill>
            </a:endParaRPr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3509963" y="3168650"/>
            <a:ext cx="1287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5397501" y="3168650"/>
            <a:ext cx="1287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7270751" y="3168650"/>
            <a:ext cx="1287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>
            <a:off x="3359151" y="3441700"/>
            <a:ext cx="411163" cy="782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 flipH="1">
            <a:off x="3430588" y="3390901"/>
            <a:ext cx="1452562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 flipH="1" flipV="1">
            <a:off x="5729289" y="3157538"/>
            <a:ext cx="441325" cy="103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8" name="Line 18"/>
          <p:cNvSpPr>
            <a:spLocks noChangeShapeType="1"/>
          </p:cNvSpPr>
          <p:nvPr/>
        </p:nvSpPr>
        <p:spPr bwMode="auto">
          <a:xfrm flipH="1">
            <a:off x="3395664" y="2590800"/>
            <a:ext cx="540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299" name="Line 19"/>
          <p:cNvSpPr>
            <a:spLocks noChangeShapeType="1"/>
          </p:cNvSpPr>
          <p:nvPr/>
        </p:nvSpPr>
        <p:spPr bwMode="auto">
          <a:xfrm>
            <a:off x="8815388" y="2590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 flipH="1">
            <a:off x="3241676" y="2593975"/>
            <a:ext cx="142875" cy="23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2895600" y="4953001"/>
            <a:ext cx="6858000" cy="1274763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{H} and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{E}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keys = AH, BH, CH, and DH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6780"/>
            <a:ext cx="6589199" cy="823690"/>
          </a:xfrm>
        </p:spPr>
        <p:txBody>
          <a:bodyPr/>
          <a:lstStyle/>
          <a:p>
            <a:r>
              <a:rPr lang="en-US" altLang="en-US" dirty="0" smtClean="0"/>
              <a:t>Algorithm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8763001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CandidateKey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(R, F)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Build the dependency graph for R and F.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From the graph compute the following: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 vertices with zero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indegree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vertices with zero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outdegree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vertices with nonzero in and out degree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	If LS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RS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 the algorithm of [3]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all attributes in BS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If LS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then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7.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For each attribute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do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LS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 Then 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– A;	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	Return CK.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1B0E-034E-4A17-A87A-D8DACC45255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998" y="96903"/>
            <a:ext cx="6589199" cy="823690"/>
          </a:xfrm>
        </p:spPr>
        <p:txBody>
          <a:bodyPr/>
          <a:lstStyle/>
          <a:p>
            <a:r>
              <a:rPr lang="en-US" altLang="en-US" dirty="0" smtClean="0"/>
              <a:t>Algorithm </a:t>
            </a:r>
            <a:r>
              <a:rPr lang="en-US" altLang="en-US" dirty="0" err="1" smtClean="0"/>
              <a:t>CK</a:t>
            </a:r>
            <a:r>
              <a:rPr lang="en-US" altLang="en-US" dirty="0" smtClean="0"/>
              <a:t> with sets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143000"/>
            <a:ext cx="8915401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CandidateKey_Set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(R, F)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For each FD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o: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 attributes appearing only in LHS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appearing only in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appearing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both the sides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	If LS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RS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 the algorithm of [3] – exhaustive method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If LS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then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For each attribute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do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LS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 Then 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– A;	 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Return CK.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1B0E-034E-4A17-A87A-D8DACC45255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- 3</a:t>
            </a:r>
            <a:endParaRPr lang="en-US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9220201" cy="4311022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(A, B, C, D, E, F) and </a:t>
            </a:r>
          </a:p>
          <a:p>
            <a:pPr algn="l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B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B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BD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E, 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F, 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E}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It is not easy to compute CK!!!</a:t>
            </a:r>
            <a:endParaRPr lang="en-US" alt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C8C4-CFBA-4F25-B99C-15FB7613AF5A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229380" name="Group 4"/>
          <p:cNvGrpSpPr>
            <a:grpSpLocks/>
          </p:cNvGrpSpPr>
          <p:nvPr/>
        </p:nvGrpSpPr>
        <p:grpSpPr bwMode="auto">
          <a:xfrm>
            <a:off x="2743200" y="2895600"/>
            <a:ext cx="6553200" cy="1676400"/>
            <a:chOff x="6850" y="7090"/>
            <a:chExt cx="4370" cy="1198"/>
          </a:xfrm>
        </p:grpSpPr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9710" y="7510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82" name="Oval 6"/>
            <p:cNvSpPr>
              <a:spLocks noChangeArrowheads="1"/>
            </p:cNvSpPr>
            <p:nvPr/>
          </p:nvSpPr>
          <p:spPr bwMode="auto">
            <a:xfrm>
              <a:off x="6850" y="7101"/>
              <a:ext cx="420" cy="42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A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  <p:sp>
          <p:nvSpPr>
            <p:cNvPr id="229383" name="Oval 7"/>
            <p:cNvSpPr>
              <a:spLocks noChangeArrowheads="1"/>
            </p:cNvSpPr>
            <p:nvPr/>
          </p:nvSpPr>
          <p:spPr bwMode="auto">
            <a:xfrm>
              <a:off x="8170" y="7101"/>
              <a:ext cx="420" cy="42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B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  <p:sp>
          <p:nvSpPr>
            <p:cNvPr id="229384" name="Oval 8"/>
            <p:cNvSpPr>
              <a:spLocks noChangeArrowheads="1"/>
            </p:cNvSpPr>
            <p:nvPr/>
          </p:nvSpPr>
          <p:spPr bwMode="auto">
            <a:xfrm>
              <a:off x="9490" y="7101"/>
              <a:ext cx="420" cy="42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E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  <p:sp>
          <p:nvSpPr>
            <p:cNvPr id="229385" name="Oval 9"/>
            <p:cNvSpPr>
              <a:spLocks noChangeArrowheads="1"/>
            </p:cNvSpPr>
            <p:nvPr/>
          </p:nvSpPr>
          <p:spPr bwMode="auto">
            <a:xfrm>
              <a:off x="8180" y="7858"/>
              <a:ext cx="420" cy="42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C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  <p:sp>
          <p:nvSpPr>
            <p:cNvPr id="229386" name="Oval 10"/>
            <p:cNvSpPr>
              <a:spLocks noChangeArrowheads="1"/>
            </p:cNvSpPr>
            <p:nvPr/>
          </p:nvSpPr>
          <p:spPr bwMode="auto">
            <a:xfrm>
              <a:off x="9510" y="7868"/>
              <a:ext cx="420" cy="42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D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7270" y="7365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8370" y="7514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7240" y="7225"/>
              <a:ext cx="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0" name="Line 14"/>
            <p:cNvSpPr>
              <a:spLocks noChangeShapeType="1"/>
            </p:cNvSpPr>
            <p:nvPr/>
          </p:nvSpPr>
          <p:spPr bwMode="auto">
            <a:xfrm>
              <a:off x="9905" y="7365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9900" y="7235"/>
              <a:ext cx="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>
              <a:off x="8615" y="8126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3" name="Line 17"/>
            <p:cNvSpPr>
              <a:spLocks noChangeShapeType="1"/>
            </p:cNvSpPr>
            <p:nvPr/>
          </p:nvSpPr>
          <p:spPr bwMode="auto">
            <a:xfrm>
              <a:off x="8570" y="7993"/>
              <a:ext cx="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>
              <a:off x="8595" y="7314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9395" name="Oval 19"/>
            <p:cNvSpPr>
              <a:spLocks noChangeArrowheads="1"/>
            </p:cNvSpPr>
            <p:nvPr/>
          </p:nvSpPr>
          <p:spPr bwMode="auto">
            <a:xfrm>
              <a:off x="10800" y="7090"/>
              <a:ext cx="420" cy="420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8288" rIns="0" bIns="0"/>
            <a:lstStyle/>
            <a:p>
              <a:pPr algn="ctr"/>
              <a:r>
                <a:rPr lang="en-US" altLang="en-US" sz="2000" b="1" i="1">
                  <a:solidFill>
                    <a:srgbClr val="FF0000"/>
                  </a:solidFill>
                </a:rPr>
                <a:t>F</a:t>
              </a:r>
              <a:endParaRPr lang="en-US" altLang="en-US" sz="36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FIRST NORMAL FORM (1NF)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34182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65620"/>
              </p:ext>
            </p:extLst>
          </p:nvPr>
        </p:nvGraphicFramePr>
        <p:xfrm>
          <a:off x="1066801" y="3620756"/>
          <a:ext cx="10437811" cy="2133600"/>
        </p:xfrm>
        <a:graphic>
          <a:graphicData uri="http://schemas.openxmlformats.org/drawingml/2006/table">
            <a:tbl>
              <a:tblPr/>
              <a:tblGrid>
                <a:gridCol w="1675282">
                  <a:extLst>
                    <a:ext uri="{9D8B030D-6E8A-4147-A177-3AD203B41FA5}">
                      <a16:colId xmlns:a16="http://schemas.microsoft.com/office/drawing/2014/main" val="2421338857"/>
                    </a:ext>
                  </a:extLst>
                </a:gridCol>
                <a:gridCol w="2223864">
                  <a:extLst>
                    <a:ext uri="{9D8B030D-6E8A-4147-A177-3AD203B41FA5}">
                      <a16:colId xmlns:a16="http://schemas.microsoft.com/office/drawing/2014/main" val="498546082"/>
                    </a:ext>
                  </a:extLst>
                </a:gridCol>
                <a:gridCol w="1576115">
                  <a:extLst>
                    <a:ext uri="{9D8B030D-6E8A-4147-A177-3AD203B41FA5}">
                      <a16:colId xmlns:a16="http://schemas.microsoft.com/office/drawing/2014/main" val="2797652753"/>
                    </a:ext>
                  </a:extLst>
                </a:gridCol>
                <a:gridCol w="4962550">
                  <a:extLst>
                    <a:ext uri="{9D8B030D-6E8A-4147-A177-3AD203B41FA5}">
                      <a16:colId xmlns:a16="http://schemas.microsoft.com/office/drawing/2014/main" val="327291001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SSN</a:t>
                      </a:r>
                    </a:p>
                  </a:txBody>
                  <a:tcPr marL="131759" marR="131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Age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DepName</a:t>
                      </a: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582788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1234</a:t>
                      </a:r>
                    </a:p>
                  </a:txBody>
                  <a:tcPr marL="131759" marR="131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Kiran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{Madan, Pradeep}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90601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7089</a:t>
                      </a:r>
                    </a:p>
                  </a:txBody>
                  <a:tcPr marL="131759" marR="131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Prasad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44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Seema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}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981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1357</a:t>
                      </a:r>
                    </a:p>
                  </a:txBody>
                  <a:tcPr marL="131759" marR="131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Kathy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{John, Andy}</a:t>
                      </a:r>
                    </a:p>
                  </a:txBody>
                  <a:tcPr marL="131759" marR="131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69060"/>
                  </a:ext>
                </a:extLst>
              </a:tr>
            </a:tbl>
          </a:graphicData>
        </a:graphic>
      </p:graphicFrame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C70D-70FD-4D6E-BFD6-75CB8E384182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1" y="1293813"/>
            <a:ext cx="11125199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A relation schema R is in first normal form (1NF) if every attribute of R takes only single and atomic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1NF…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311579" y="1371600"/>
            <a:ext cx="9034541" cy="46041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Violates 1NF, because of </a:t>
            </a:r>
            <a:r>
              <a:rPr lang="en-US" altLang="en-US" dirty="0" err="1" smtClean="0"/>
              <a:t>DepName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 smtClean="0"/>
              <a:t>Solution 1: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Use multiple tuples – one per value.</a:t>
            </a:r>
          </a:p>
          <a:p>
            <a:pPr lvl="1"/>
            <a:r>
              <a:rPr lang="en-US" altLang="en-US" dirty="0" smtClean="0"/>
              <a:t>Employees(</a:t>
            </a:r>
            <a:r>
              <a:rPr lang="en-US" altLang="en-US" u="sng" dirty="0" smtClean="0"/>
              <a:t>SSN</a:t>
            </a:r>
            <a:r>
              <a:rPr lang="en-US" altLang="en-US" dirty="0" smtClean="0"/>
              <a:t>, </a:t>
            </a:r>
            <a:r>
              <a:rPr lang="en-US" altLang="en-US" u="sng" dirty="0" err="1" smtClean="0"/>
              <a:t>DepName</a:t>
            </a:r>
            <a:r>
              <a:rPr lang="en-US" altLang="en-US" dirty="0" smtClean="0"/>
              <a:t>, Name, Age)</a:t>
            </a:r>
          </a:p>
          <a:p>
            <a:pPr lvl="1"/>
            <a:r>
              <a:rPr lang="en-US" altLang="en-US" dirty="0" smtClean="0"/>
              <a:t>For example, the first row can be split into </a:t>
            </a:r>
          </a:p>
          <a:p>
            <a:pPr marL="457200" lvl="1" indent="0">
              <a:buNone/>
            </a:pPr>
            <a:r>
              <a:rPr lang="en-US" altLang="en-US" dirty="0" smtClean="0"/>
              <a:t>   {1234, Madan, Kiran, 40} and {1234, Pradeep, Kiran, 40}</a:t>
            </a:r>
          </a:p>
          <a:p>
            <a:r>
              <a:rPr lang="en-US" altLang="en-US" b="1" dirty="0" smtClean="0"/>
              <a:t>Solution 2:</a:t>
            </a:r>
          </a:p>
          <a:p>
            <a:pPr lvl="1"/>
            <a:r>
              <a:rPr lang="en-US" altLang="en-US" dirty="0" smtClean="0"/>
              <a:t>Split the Employee table into two different tables.</a:t>
            </a:r>
          </a:p>
          <a:p>
            <a:pPr lvl="1"/>
            <a:r>
              <a:rPr lang="en-US" altLang="en-US" dirty="0" smtClean="0"/>
              <a:t>Employees(</a:t>
            </a:r>
            <a:r>
              <a:rPr lang="en-US" altLang="en-US" u="sng" dirty="0" smtClean="0"/>
              <a:t>SSN</a:t>
            </a:r>
            <a:r>
              <a:rPr lang="en-US" altLang="en-US" dirty="0" smtClean="0"/>
              <a:t>, Name, Age)  </a:t>
            </a:r>
          </a:p>
          <a:p>
            <a:pPr lvl="1"/>
            <a:r>
              <a:rPr lang="en-US" altLang="en-US" dirty="0" smtClean="0"/>
              <a:t>Dependents(</a:t>
            </a:r>
            <a:r>
              <a:rPr lang="en-US" altLang="en-US" u="sng" dirty="0" smtClean="0"/>
              <a:t>SSN</a:t>
            </a:r>
            <a:r>
              <a:rPr lang="en-US" altLang="en-US" dirty="0" smtClean="0"/>
              <a:t>, </a:t>
            </a:r>
            <a:r>
              <a:rPr lang="en-US" altLang="en-US" u="sng" dirty="0" err="1" smtClean="0"/>
              <a:t>DepName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3A5-21A8-469D-A8ED-66A86A557EB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SECOND NORMAL FORM (2NF)</a:t>
            </a:r>
            <a:endParaRPr lang="en-US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295400"/>
            <a:ext cx="8991600" cy="4840409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/>
              <a:t>Definition:</a:t>
            </a:r>
            <a:r>
              <a:rPr lang="en-US" altLang="en-US" dirty="0" smtClean="0"/>
              <a:t> A relation schema R is in 2NF if and only if  it is in 1NF and every non-prime attribute in R is fully functionally dependent on primary key (or every candidate key)</a:t>
            </a:r>
          </a:p>
          <a:p>
            <a:r>
              <a:rPr lang="en-US" altLang="en-US" b="1" dirty="0" smtClean="0"/>
              <a:t>Full Functional Dependency</a:t>
            </a:r>
          </a:p>
          <a:p>
            <a:pPr marL="365760" indent="0">
              <a:buNone/>
            </a:pPr>
            <a:r>
              <a:rPr lang="en-US" altLang="en-US" dirty="0" smtClean="0"/>
              <a:t>The FD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Y in R is a full FD, if removal of any attribute A from X makes the dependency does not hold any more on R.</a:t>
            </a:r>
          </a:p>
          <a:p>
            <a:pPr marL="365760" indent="0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Example: {SSN, </a:t>
            </a:r>
            <a:r>
              <a:rPr lang="en-US" altLang="en-US" dirty="0" err="1" smtClean="0">
                <a:solidFill>
                  <a:srgbClr val="0070C0"/>
                </a:solidFill>
              </a:rPr>
              <a:t>PNo</a:t>
            </a:r>
            <a:r>
              <a:rPr lang="en-US" altLang="en-US" dirty="0" smtClean="0">
                <a:solidFill>
                  <a:srgbClr val="0070C0"/>
                </a:solidFill>
              </a:rPr>
              <a:t>}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70C0"/>
                </a:solidFill>
              </a:rPr>
              <a:t> Hours</a:t>
            </a:r>
          </a:p>
          <a:p>
            <a:r>
              <a:rPr lang="en-US" altLang="en-US" b="1" dirty="0" smtClean="0"/>
              <a:t>Partial Functional Dependency</a:t>
            </a:r>
          </a:p>
          <a:p>
            <a:pPr marL="365760" indent="0">
              <a:buNone/>
            </a:pPr>
            <a:r>
              <a:rPr lang="en-US" altLang="en-US" dirty="0" smtClean="0"/>
              <a:t>When an attribute is removed from a relation and if the dependency still holds good, then such a FD is said to be partial.</a:t>
            </a:r>
          </a:p>
          <a:p>
            <a:pPr marL="365760" indent="0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Example: {SSN, </a:t>
            </a:r>
            <a:r>
              <a:rPr lang="en-US" altLang="en-US" dirty="0" err="1" smtClean="0">
                <a:solidFill>
                  <a:srgbClr val="0070C0"/>
                </a:solidFill>
              </a:rPr>
              <a:t>PNo</a:t>
            </a:r>
            <a:r>
              <a:rPr lang="en-US" altLang="en-US" dirty="0" smtClean="0">
                <a:solidFill>
                  <a:srgbClr val="0070C0"/>
                </a:solidFill>
              </a:rPr>
              <a:t>} </a:t>
            </a:r>
            <a:r>
              <a:rPr lang="en-US" altLang="en-US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70C0"/>
                </a:solidFill>
              </a:rPr>
              <a:t> Name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E814-D124-4A8D-8D0C-7277E44A93B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Informal Guidelines</a:t>
            </a:r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65683"/>
            <a:ext cx="9677400" cy="478901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Design a relation schema so that it is </a:t>
            </a:r>
            <a:r>
              <a:rPr lang="en-US" altLang="en-US" sz="2800" b="1" dirty="0"/>
              <a:t>easy to explain </a:t>
            </a:r>
            <a:r>
              <a:rPr lang="en-US" altLang="en-US" sz="2800" dirty="0"/>
              <a:t>its meaning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Design the base tables so that </a:t>
            </a:r>
            <a:r>
              <a:rPr lang="en-US" altLang="en-US" sz="2800" b="1" dirty="0"/>
              <a:t>no</a:t>
            </a:r>
            <a:r>
              <a:rPr lang="en-US" altLang="en-US" sz="2800" dirty="0"/>
              <a:t> Insertion, Deletion, or Update </a:t>
            </a:r>
            <a:r>
              <a:rPr lang="en-US" altLang="en-US" sz="2800" b="1" dirty="0"/>
              <a:t>anomalies</a:t>
            </a:r>
            <a:r>
              <a:rPr lang="en-US" altLang="en-US" sz="2800" dirty="0"/>
              <a:t> are present in the relations</a:t>
            </a:r>
          </a:p>
          <a:p>
            <a:pPr>
              <a:spcAft>
                <a:spcPts val="1200"/>
              </a:spcAft>
            </a:pPr>
            <a:r>
              <a:rPr lang="en-US" altLang="en-US" sz="2800" b="1" dirty="0"/>
              <a:t>Avoid</a:t>
            </a:r>
            <a:r>
              <a:rPr lang="en-US" altLang="en-US" sz="2800" dirty="0"/>
              <a:t> populating tuples that may probably have </a:t>
            </a:r>
            <a:r>
              <a:rPr lang="en-US" altLang="en-US" sz="2800" dirty="0" smtClean="0"/>
              <a:t>         </a:t>
            </a:r>
            <a:r>
              <a:rPr lang="en-US" altLang="en-US" sz="2800" b="1" dirty="0" smtClean="0"/>
              <a:t>null </a:t>
            </a:r>
            <a:r>
              <a:rPr lang="en-US" altLang="en-US" sz="2800" b="1" dirty="0"/>
              <a:t>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D34F-9FA9-4446-8DD1-D5BC4725403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Alternate Definitions</a:t>
            </a:r>
            <a:endParaRPr lang="en-US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62928"/>
            <a:ext cx="8915400" cy="4468864"/>
          </a:xfrm>
        </p:spPr>
        <p:txBody>
          <a:bodyPr/>
          <a:lstStyle/>
          <a:p>
            <a:r>
              <a:rPr lang="en-US" altLang="en-US" dirty="0" smtClean="0"/>
              <a:t>A relation schema R is in 2NF if and only if  it is in 1NF and every non-prime attribute in R is irreducibly dependent on the primary key.</a:t>
            </a:r>
          </a:p>
          <a:p>
            <a:r>
              <a:rPr lang="en-US" altLang="en-US" dirty="0" smtClean="0"/>
              <a:t>In a FD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A, if X is a proper subset of some key K, then such a dependency is called as partial dependency (X </a:t>
            </a:r>
            <a:r>
              <a:rPr lang="en-US" altLang="en-US" dirty="0" smtClean="0">
                <a:sym typeface="Symbol" panose="05050102010706020507" pitchFamily="18" charset="2"/>
              </a:rPr>
              <a:t></a:t>
            </a:r>
            <a:r>
              <a:rPr lang="en-US" altLang="en-US" dirty="0" smtClean="0"/>
              <a:t> K).</a:t>
            </a:r>
          </a:p>
          <a:p>
            <a:r>
              <a:rPr lang="en-US" altLang="en-US" dirty="0" smtClean="0"/>
              <a:t>Example: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70C0"/>
                </a:solidFill>
              </a:rPr>
              <a:t>Reserves(</a:t>
            </a:r>
            <a:r>
              <a:rPr lang="en-US" altLang="en-US" u="sng" dirty="0" smtClean="0">
                <a:solidFill>
                  <a:srgbClr val="0070C0"/>
                </a:solidFill>
              </a:rPr>
              <a:t>Sailor#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u="sng" dirty="0" smtClean="0">
                <a:solidFill>
                  <a:srgbClr val="0070C0"/>
                </a:solidFill>
              </a:rPr>
              <a:t>Boat#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u="sng" dirty="0" smtClean="0">
                <a:solidFill>
                  <a:srgbClr val="0070C0"/>
                </a:solidFill>
              </a:rPr>
              <a:t>Date</a:t>
            </a:r>
            <a:r>
              <a:rPr lang="en-US" altLang="en-US" dirty="0" smtClean="0">
                <a:solidFill>
                  <a:srgbClr val="0070C0"/>
                </a:solidFill>
              </a:rPr>
              <a:t>, Credit#)</a:t>
            </a:r>
          </a:p>
          <a:p>
            <a:r>
              <a:rPr lang="en-US" altLang="en-US" dirty="0" smtClean="0"/>
              <a:t>	The only key is SBD and FD S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</a:t>
            </a:r>
            <a:endParaRPr lang="en-US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F5E3-F130-4108-810F-6D35B8408CE3}" type="slidenum">
              <a:rPr lang="en-US" altLang="en-US" smtClean="0"/>
              <a:pPr/>
              <a:t>30</a:t>
            </a:fld>
            <a:endParaRPr lang="en-US" altLang="en-US"/>
          </a:p>
        </p:txBody>
      </p:sp>
      <p:grpSp>
        <p:nvGrpSpPr>
          <p:cNvPr id="138248" name="Group 8"/>
          <p:cNvGrpSpPr>
            <a:grpSpLocks/>
          </p:cNvGrpSpPr>
          <p:nvPr/>
        </p:nvGrpSpPr>
        <p:grpSpPr bwMode="auto">
          <a:xfrm>
            <a:off x="2844246" y="4923755"/>
            <a:ext cx="5908675" cy="990600"/>
            <a:chOff x="864" y="3504"/>
            <a:chExt cx="3722" cy="624"/>
          </a:xfrm>
        </p:grpSpPr>
        <p:sp>
          <p:nvSpPr>
            <p:cNvPr id="138244" name="Oval 4"/>
            <p:cNvSpPr>
              <a:spLocks noChangeArrowheads="1"/>
            </p:cNvSpPr>
            <p:nvPr/>
          </p:nvSpPr>
          <p:spPr bwMode="auto">
            <a:xfrm>
              <a:off x="864" y="3504"/>
              <a:ext cx="15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effectLst/>
                  <a:latin typeface="Tahoma" panose="020B0604030504040204" pitchFamily="34" charset="0"/>
                </a:rPr>
                <a:t>Key</a:t>
              </a:r>
              <a:r>
                <a:rPr lang="en-US" altLang="en-US"/>
                <a:t>          </a:t>
              </a:r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1658" y="3648"/>
              <a:ext cx="62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 dirty="0">
                  <a:solidFill>
                    <a:schemeClr val="bg1"/>
                  </a:solidFill>
                  <a:effectLst/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>
              <a:off x="2269" y="3805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7" name="Oval 7"/>
            <p:cNvSpPr>
              <a:spLocks noChangeArrowheads="1"/>
            </p:cNvSpPr>
            <p:nvPr/>
          </p:nvSpPr>
          <p:spPr bwMode="auto">
            <a:xfrm>
              <a:off x="3474" y="3521"/>
              <a:ext cx="1112" cy="572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  <a:effectLst/>
                  <a:latin typeface="Tahoma" panose="020B0604030504040204" pitchFamily="34" charset="0"/>
                </a:rPr>
                <a:t>A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0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Example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39347" name="Group 83"/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365250"/>
          <a:ext cx="10437651" cy="3200400"/>
        </p:xfrm>
        <a:graphic>
          <a:graphicData uri="http://schemas.openxmlformats.org/drawingml/2006/table">
            <a:tbl>
              <a:tblPr/>
              <a:tblGrid>
                <a:gridCol w="1627717">
                  <a:extLst>
                    <a:ext uri="{9D8B030D-6E8A-4147-A177-3AD203B41FA5}">
                      <a16:colId xmlns:a16="http://schemas.microsoft.com/office/drawing/2014/main" val="790638136"/>
                    </a:ext>
                  </a:extLst>
                </a:gridCol>
                <a:gridCol w="2161844">
                  <a:extLst>
                    <a:ext uri="{9D8B030D-6E8A-4147-A177-3AD203B41FA5}">
                      <a16:colId xmlns:a16="http://schemas.microsoft.com/office/drawing/2014/main" val="3129436738"/>
                    </a:ext>
                  </a:extLst>
                </a:gridCol>
                <a:gridCol w="2493297">
                  <a:extLst>
                    <a:ext uri="{9D8B030D-6E8A-4147-A177-3AD203B41FA5}">
                      <a16:colId xmlns:a16="http://schemas.microsoft.com/office/drawing/2014/main" val="1243762055"/>
                    </a:ext>
                  </a:extLst>
                </a:gridCol>
                <a:gridCol w="2026728">
                  <a:extLst>
                    <a:ext uri="{9D8B030D-6E8A-4147-A177-3AD203B41FA5}">
                      <a16:colId xmlns:a16="http://schemas.microsoft.com/office/drawing/2014/main" val="498214089"/>
                    </a:ext>
                  </a:extLst>
                </a:gridCol>
                <a:gridCol w="2128065">
                  <a:extLst>
                    <a:ext uri="{9D8B030D-6E8A-4147-A177-3AD203B41FA5}">
                      <a16:colId xmlns:a16="http://schemas.microsoft.com/office/drawing/2014/main" val="693000350"/>
                    </a:ext>
                  </a:extLst>
                </a:gridCol>
              </a:tblGrid>
              <a:tr h="435106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S#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STATUS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CITY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P#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</a:rPr>
                        <a:t>QTY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546746"/>
                  </a:ext>
                </a:extLst>
              </a:tr>
              <a:tr h="37294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S1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LONDON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62283"/>
                  </a:ext>
                </a:extLst>
              </a:tr>
              <a:tr h="37294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S1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LONDON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37690"/>
                  </a:ext>
                </a:extLst>
              </a:tr>
              <a:tr h="388487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S2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PARIS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45354"/>
                  </a:ext>
                </a:extLst>
              </a:tr>
              <a:tr h="388487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LONDON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73294"/>
                  </a:ext>
                </a:extLst>
              </a:tr>
              <a:tr h="388487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LONDON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87444"/>
                  </a:ext>
                </a:extLst>
              </a:tr>
              <a:tr h="388487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marL="134923" marR="1349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LONDON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P3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marL="134923" marR="1349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05864"/>
                  </a:ext>
                </a:extLst>
              </a:tr>
            </a:tbl>
          </a:graphicData>
        </a:graphic>
      </p:graphicFrame>
      <p:sp>
        <p:nvSpPr>
          <p:cNvPr id="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37EB-8DC9-4A2D-A6F3-2FFE5FDB81A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53400" y="1317625"/>
            <a:ext cx="4038600" cy="4495800"/>
          </a:xfrm>
        </p:spPr>
        <p:txBody>
          <a:bodyPr/>
          <a:lstStyle/>
          <a:p>
            <a:r>
              <a:rPr lang="en-US" altLang="en-US" sz="2400" dirty="0" err="1"/>
              <a:t>SuppProd</a:t>
            </a:r>
            <a:r>
              <a:rPr lang="en-US" altLang="en-US" sz="2400" dirty="0"/>
              <a:t> (Not in 2NF)</a:t>
            </a:r>
          </a:p>
          <a:p>
            <a:endParaRPr lang="en-US" altLang="en-US" dirty="0"/>
          </a:p>
        </p:txBody>
      </p:sp>
      <p:sp>
        <p:nvSpPr>
          <p:cNvPr id="139348" name="Rectangle 84"/>
          <p:cNvSpPr>
            <a:spLocks noChangeArrowheads="1"/>
          </p:cNvSpPr>
          <p:nvPr/>
        </p:nvSpPr>
        <p:spPr bwMode="auto">
          <a:xfrm>
            <a:off x="2680725" y="5181600"/>
            <a:ext cx="6602865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Solution: </a:t>
            </a:r>
          </a:p>
          <a:p>
            <a:pPr eaLnBrk="0" hangingPunct="0">
              <a:buClrTx/>
              <a:buFontTx/>
              <a:buAutoNum type="arabicPeriod"/>
            </a:pP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Supplier(</a:t>
            </a:r>
            <a:r>
              <a:rPr lang="en-US" altLang="en-US" sz="2400" b="1" u="sng" dirty="0">
                <a:solidFill>
                  <a:srgbClr val="0070C0"/>
                </a:solidFill>
                <a:latin typeface="Tahoma" panose="020B0604030504040204" pitchFamily="34" charset="0"/>
              </a:rPr>
              <a:t>S#</a:t>
            </a: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, STATUS, CITY)</a:t>
            </a:r>
          </a:p>
          <a:p>
            <a:pPr eaLnBrk="0" hangingPunct="0">
              <a:buClrTx/>
              <a:buFontTx/>
              <a:buAutoNum type="arabicPeriod"/>
            </a:pP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Product(</a:t>
            </a:r>
            <a:r>
              <a:rPr lang="en-US" altLang="en-US" sz="2400" b="1" u="sng" dirty="0">
                <a:solidFill>
                  <a:srgbClr val="0070C0"/>
                </a:solidFill>
                <a:latin typeface="Tahoma" panose="020B0604030504040204" pitchFamily="34" charset="0"/>
              </a:rPr>
              <a:t>S#</a:t>
            </a: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, </a:t>
            </a:r>
            <a:r>
              <a:rPr lang="en-US" altLang="en-US" sz="2400" b="1" u="sng" dirty="0">
                <a:solidFill>
                  <a:srgbClr val="0070C0"/>
                </a:solidFill>
                <a:latin typeface="Tahoma" panose="020B0604030504040204" pitchFamily="34" charset="0"/>
              </a:rPr>
              <a:t>P#</a:t>
            </a:r>
            <a:r>
              <a:rPr lang="en-US" altLang="en-US" sz="2400" b="1" dirty="0">
                <a:solidFill>
                  <a:srgbClr val="0070C0"/>
                </a:solidFill>
                <a:latin typeface="Tahoma" panose="020B0604030504040204" pitchFamily="34" charset="0"/>
              </a:rPr>
              <a:t>, QTY)</a:t>
            </a:r>
          </a:p>
        </p:txBody>
      </p:sp>
    </p:spTree>
    <p:extLst>
      <p:ext uri="{BB962C8B-B14F-4D97-AF65-F5344CB8AC3E}">
        <p14:creationId xmlns:p14="http://schemas.microsoft.com/office/powerpoint/2010/main" val="5106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NORMAL FORM (3NF)</a:t>
            </a:r>
            <a:endParaRPr lang="en-US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78529"/>
            <a:ext cx="9296400" cy="485728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Definition:</a:t>
            </a:r>
            <a:r>
              <a:rPr lang="en-US" altLang="en-US" dirty="0" smtClean="0"/>
              <a:t> A relation schema R is in 3 NF, if it is in 2 NF and no nonprime attribute of R is transitively dependent on the primary key.</a:t>
            </a:r>
          </a:p>
          <a:p>
            <a:r>
              <a:rPr lang="en-US" altLang="en-US" b="1" dirty="0" smtClean="0"/>
              <a:t>Transitive Dependency: </a:t>
            </a:r>
            <a:r>
              <a:rPr lang="en-US" altLang="en-US" dirty="0" smtClean="0"/>
              <a:t>A FD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Y in a relation schema R is a transitive dependency if there is a set of attributes Z that is not a subset of any key of R, and both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Z and Z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Y hold.</a:t>
            </a:r>
          </a:p>
          <a:p>
            <a:r>
              <a:rPr lang="en-US" altLang="en-US" b="1" dirty="0" smtClean="0"/>
              <a:t>Example: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	</a:t>
            </a:r>
            <a:r>
              <a:rPr lang="en-US" altLang="en-US" dirty="0" err="1" smtClean="0">
                <a:solidFill>
                  <a:srgbClr val="0070C0"/>
                </a:solidFill>
              </a:rPr>
              <a:t>EmpDept</a:t>
            </a:r>
            <a:r>
              <a:rPr lang="en-US" altLang="en-US" dirty="0" smtClean="0">
                <a:solidFill>
                  <a:srgbClr val="0070C0"/>
                </a:solidFill>
              </a:rPr>
              <a:t> (SSN, Name, </a:t>
            </a:r>
            <a:r>
              <a:rPr lang="en-US" altLang="en-US" dirty="0" err="1" smtClean="0">
                <a:solidFill>
                  <a:srgbClr val="0070C0"/>
                </a:solidFill>
              </a:rPr>
              <a:t>BDate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Addr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DNo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DName</a:t>
            </a:r>
            <a:r>
              <a:rPr lang="en-US" altLang="en-US" dirty="0" smtClean="0">
                <a:solidFill>
                  <a:srgbClr val="0070C0"/>
                </a:solidFill>
              </a:rPr>
              <a:t>, </a:t>
            </a:r>
            <a:r>
              <a:rPr lang="en-US" altLang="en-US" dirty="0" err="1" smtClean="0">
                <a:solidFill>
                  <a:srgbClr val="0070C0"/>
                </a:solidFill>
              </a:rPr>
              <a:t>MgrSSN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	FD-1: SSN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{Name, </a:t>
            </a:r>
            <a:r>
              <a:rPr lang="en-US" altLang="en-US" dirty="0" err="1" smtClean="0"/>
              <a:t>BDate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Addr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DNo</a:t>
            </a:r>
            <a:r>
              <a:rPr lang="en-US" altLang="en-US" dirty="0" smtClean="0"/>
              <a:t>}</a:t>
            </a:r>
          </a:p>
          <a:p>
            <a:pPr marL="0" indent="0">
              <a:buNone/>
            </a:pPr>
            <a:r>
              <a:rPr lang="en-US" altLang="en-US" dirty="0" smtClean="0"/>
              <a:t>	FD-2: </a:t>
            </a:r>
            <a:r>
              <a:rPr lang="en-US" altLang="en-US" dirty="0" err="1" smtClean="0"/>
              <a:t>DNo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DName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MgrSSN</a:t>
            </a:r>
            <a:r>
              <a:rPr lang="en-US" altLang="en-US" dirty="0" smtClean="0"/>
              <a:t>}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04D6-CD30-4A68-BDD6-2A47635B166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0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Transitive Dependencies</a:t>
            </a:r>
          </a:p>
        </p:txBody>
      </p:sp>
      <p:graphicFrame>
        <p:nvGraphicFramePr>
          <p:cNvPr id="143441" name="Group 81"/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365250"/>
          <a:ext cx="10437737" cy="533400"/>
        </p:xfrm>
        <a:graphic>
          <a:graphicData uri="http://schemas.openxmlformats.org/drawingml/2006/table">
            <a:tbl>
              <a:tblPr/>
              <a:tblGrid>
                <a:gridCol w="1200000">
                  <a:extLst>
                    <a:ext uri="{9D8B030D-6E8A-4147-A177-3AD203B41FA5}">
                      <a16:colId xmlns:a16="http://schemas.microsoft.com/office/drawing/2014/main" val="135725202"/>
                    </a:ext>
                  </a:extLst>
                </a:gridCol>
                <a:gridCol w="1569811">
                  <a:extLst>
                    <a:ext uri="{9D8B030D-6E8A-4147-A177-3AD203B41FA5}">
                      <a16:colId xmlns:a16="http://schemas.microsoft.com/office/drawing/2014/main" val="546664865"/>
                    </a:ext>
                  </a:extLst>
                </a:gridCol>
                <a:gridCol w="1418869">
                  <a:extLst>
                    <a:ext uri="{9D8B030D-6E8A-4147-A177-3AD203B41FA5}">
                      <a16:colId xmlns:a16="http://schemas.microsoft.com/office/drawing/2014/main" val="2754436738"/>
                    </a:ext>
                  </a:extLst>
                </a:gridCol>
                <a:gridCol w="1358490">
                  <a:extLst>
                    <a:ext uri="{9D8B030D-6E8A-4147-A177-3AD203B41FA5}">
                      <a16:colId xmlns:a16="http://schemas.microsoft.com/office/drawing/2014/main" val="662337117"/>
                    </a:ext>
                  </a:extLst>
                </a:gridCol>
                <a:gridCol w="1267925">
                  <a:extLst>
                    <a:ext uri="{9D8B030D-6E8A-4147-A177-3AD203B41FA5}">
                      <a16:colId xmlns:a16="http://schemas.microsoft.com/office/drawing/2014/main" val="2826671186"/>
                    </a:ext>
                  </a:extLst>
                </a:gridCol>
                <a:gridCol w="1539623">
                  <a:extLst>
                    <a:ext uri="{9D8B030D-6E8A-4147-A177-3AD203B41FA5}">
                      <a16:colId xmlns:a16="http://schemas.microsoft.com/office/drawing/2014/main" val="1385271378"/>
                    </a:ext>
                  </a:extLst>
                </a:gridCol>
                <a:gridCol w="2083019">
                  <a:extLst>
                    <a:ext uri="{9D8B030D-6E8A-4147-A177-3AD203B41FA5}">
                      <a16:colId xmlns:a16="http://schemas.microsoft.com/office/drawing/2014/main" val="283442592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SSN</a:t>
                      </a:r>
                    </a:p>
                  </a:txBody>
                  <a:tcPr marL="113673" marR="113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BDate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DNo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DName</a:t>
                      </a: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MGRSSN</a:t>
                      </a:r>
                    </a:p>
                  </a:txBody>
                  <a:tcPr marL="113673" marR="113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60486"/>
                  </a:ext>
                </a:extLst>
              </a:tr>
            </a:tbl>
          </a:graphicData>
        </a:graphic>
      </p:graphicFrame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AA95-75E2-4893-B79F-E4458962CD03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2254" y="2479306"/>
            <a:ext cx="4038600" cy="351472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70C0"/>
                </a:solidFill>
              </a:rPr>
              <a:t>Case 1:</a:t>
            </a: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r>
              <a:rPr lang="en-US" altLang="en-US" b="1" dirty="0" smtClean="0">
                <a:solidFill>
                  <a:srgbClr val="0070C0"/>
                </a:solidFill>
              </a:rPr>
              <a:t>Case 2:</a:t>
            </a: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dirty="0">
              <a:solidFill>
                <a:srgbClr val="0070C0"/>
              </a:solidFill>
            </a:endParaRPr>
          </a:p>
        </p:txBody>
      </p:sp>
      <p:grpSp>
        <p:nvGrpSpPr>
          <p:cNvPr id="143380" name="Group 20"/>
          <p:cNvGrpSpPr>
            <a:grpSpLocks/>
          </p:cNvGrpSpPr>
          <p:nvPr/>
        </p:nvGrpSpPr>
        <p:grpSpPr bwMode="auto">
          <a:xfrm>
            <a:off x="3591325" y="2735611"/>
            <a:ext cx="6384330" cy="1384300"/>
            <a:chOff x="240" y="664"/>
            <a:chExt cx="4416" cy="872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1728" y="1056"/>
              <a:ext cx="62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2339" y="1213"/>
              <a:ext cx="1200" cy="0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368" name="Oval 8"/>
            <p:cNvSpPr>
              <a:spLocks noChangeArrowheads="1"/>
            </p:cNvSpPr>
            <p:nvPr/>
          </p:nvSpPr>
          <p:spPr bwMode="auto">
            <a:xfrm>
              <a:off x="3544" y="929"/>
              <a:ext cx="1112" cy="572"/>
            </a:xfrm>
            <a:prstGeom prst="ellipse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effectLst/>
                  <a:latin typeface="Tahoma" panose="020B0604030504040204" pitchFamily="34" charset="0"/>
                </a:rPr>
                <a:t>A</a:t>
              </a:r>
              <a:endParaRPr lang="en-US" altLang="en-US" b="1"/>
            </a:p>
          </p:txBody>
        </p:sp>
        <p:sp>
          <p:nvSpPr>
            <p:cNvPr id="143365" name="Oval 5"/>
            <p:cNvSpPr>
              <a:spLocks noChangeArrowheads="1"/>
            </p:cNvSpPr>
            <p:nvPr/>
          </p:nvSpPr>
          <p:spPr bwMode="auto">
            <a:xfrm>
              <a:off x="240" y="912"/>
              <a:ext cx="15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effectLst/>
                  <a:latin typeface="Tahoma" panose="020B0604030504040204" pitchFamily="34" charset="0"/>
                </a:rPr>
                <a:t>      Key</a:t>
              </a:r>
              <a:r>
                <a:rPr lang="en-US" altLang="en-US"/>
                <a:t>          </a:t>
              </a:r>
            </a:p>
          </p:txBody>
        </p:sp>
        <p:sp>
          <p:nvSpPr>
            <p:cNvPr id="143377" name="Freeform 17"/>
            <p:cNvSpPr>
              <a:spLocks/>
            </p:cNvSpPr>
            <p:nvPr/>
          </p:nvSpPr>
          <p:spPr bwMode="auto">
            <a:xfrm>
              <a:off x="1008" y="664"/>
              <a:ext cx="1008" cy="392"/>
            </a:xfrm>
            <a:custGeom>
              <a:avLst/>
              <a:gdLst>
                <a:gd name="T0" fmla="*/ 0 w 1008"/>
                <a:gd name="T1" fmla="*/ 248 h 392"/>
                <a:gd name="T2" fmla="*/ 288 w 1008"/>
                <a:gd name="T3" fmla="*/ 8 h 392"/>
                <a:gd name="T4" fmla="*/ 816 w 1008"/>
                <a:gd name="T5" fmla="*/ 200 h 392"/>
                <a:gd name="T6" fmla="*/ 1008 w 1008"/>
                <a:gd name="T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392">
                  <a:moveTo>
                    <a:pt x="0" y="248"/>
                  </a:moveTo>
                  <a:cubicBezTo>
                    <a:pt x="76" y="132"/>
                    <a:pt x="152" y="16"/>
                    <a:pt x="288" y="8"/>
                  </a:cubicBezTo>
                  <a:cubicBezTo>
                    <a:pt x="424" y="0"/>
                    <a:pt x="696" y="136"/>
                    <a:pt x="816" y="200"/>
                  </a:cubicBezTo>
                  <a:cubicBezTo>
                    <a:pt x="936" y="264"/>
                    <a:pt x="976" y="360"/>
                    <a:pt x="1008" y="392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3384" name="Group 24"/>
          <p:cNvGrpSpPr>
            <a:grpSpLocks/>
          </p:cNvGrpSpPr>
          <p:nvPr/>
        </p:nvGrpSpPr>
        <p:grpSpPr bwMode="auto">
          <a:xfrm>
            <a:off x="3622702" y="4384055"/>
            <a:ext cx="5743575" cy="1828800"/>
            <a:chOff x="816" y="2112"/>
            <a:chExt cx="3618" cy="1368"/>
          </a:xfrm>
        </p:grpSpPr>
        <p:sp>
          <p:nvSpPr>
            <p:cNvPr id="143370" name="Oval 10"/>
            <p:cNvSpPr>
              <a:spLocks noChangeArrowheads="1"/>
            </p:cNvSpPr>
            <p:nvPr/>
          </p:nvSpPr>
          <p:spPr bwMode="auto">
            <a:xfrm>
              <a:off x="816" y="2448"/>
              <a:ext cx="15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effectLst/>
                  <a:latin typeface="Tahoma" panose="020B0604030504040204" pitchFamily="34" charset="0"/>
                </a:rPr>
                <a:t>Key</a:t>
              </a:r>
              <a:r>
                <a:rPr lang="en-US" altLang="en-US"/>
                <a:t>          </a:t>
              </a:r>
            </a:p>
          </p:txBody>
        </p:sp>
        <p:sp>
          <p:nvSpPr>
            <p:cNvPr id="143371" name="Oval 11"/>
            <p:cNvSpPr>
              <a:spLocks noChangeArrowheads="1"/>
            </p:cNvSpPr>
            <p:nvPr/>
          </p:nvSpPr>
          <p:spPr bwMode="auto">
            <a:xfrm>
              <a:off x="1610" y="2592"/>
              <a:ext cx="62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43373" name="Oval 13"/>
            <p:cNvSpPr>
              <a:spLocks noChangeArrowheads="1"/>
            </p:cNvSpPr>
            <p:nvPr/>
          </p:nvSpPr>
          <p:spPr bwMode="auto">
            <a:xfrm>
              <a:off x="3322" y="2491"/>
              <a:ext cx="1112" cy="572"/>
            </a:xfrm>
            <a:prstGeom prst="ellipse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en-US" b="1">
                  <a:effectLst/>
                  <a:latin typeface="Tahoma" panose="020B0604030504040204" pitchFamily="34" charset="0"/>
                </a:rPr>
                <a:t>X</a:t>
              </a:r>
              <a:endParaRPr lang="en-US" altLang="en-US" b="1"/>
            </a:p>
          </p:txBody>
        </p:sp>
        <p:sp>
          <p:nvSpPr>
            <p:cNvPr id="143381" name="Freeform 21"/>
            <p:cNvSpPr>
              <a:spLocks/>
            </p:cNvSpPr>
            <p:nvPr/>
          </p:nvSpPr>
          <p:spPr bwMode="auto">
            <a:xfrm>
              <a:off x="1536" y="2112"/>
              <a:ext cx="2160" cy="384"/>
            </a:xfrm>
            <a:custGeom>
              <a:avLst/>
              <a:gdLst>
                <a:gd name="T0" fmla="*/ 0 w 2160"/>
                <a:gd name="T1" fmla="*/ 336 h 384"/>
                <a:gd name="T2" fmla="*/ 240 w 2160"/>
                <a:gd name="T3" fmla="*/ 96 h 384"/>
                <a:gd name="T4" fmla="*/ 1344 w 2160"/>
                <a:gd name="T5" fmla="*/ 48 h 384"/>
                <a:gd name="T6" fmla="*/ 2160 w 216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384">
                  <a:moveTo>
                    <a:pt x="0" y="336"/>
                  </a:moveTo>
                  <a:cubicBezTo>
                    <a:pt x="8" y="240"/>
                    <a:pt x="16" y="144"/>
                    <a:pt x="240" y="96"/>
                  </a:cubicBezTo>
                  <a:cubicBezTo>
                    <a:pt x="464" y="48"/>
                    <a:pt x="1024" y="0"/>
                    <a:pt x="1344" y="48"/>
                  </a:cubicBezTo>
                  <a:cubicBezTo>
                    <a:pt x="1664" y="96"/>
                    <a:pt x="1912" y="240"/>
                    <a:pt x="2160" y="384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382" name="Freeform 22"/>
            <p:cNvSpPr>
              <a:spLocks/>
            </p:cNvSpPr>
            <p:nvPr/>
          </p:nvSpPr>
          <p:spPr bwMode="auto">
            <a:xfrm>
              <a:off x="1924" y="2933"/>
              <a:ext cx="2164" cy="547"/>
            </a:xfrm>
            <a:custGeom>
              <a:avLst/>
              <a:gdLst>
                <a:gd name="T0" fmla="*/ 1920 w 1920"/>
                <a:gd name="T1" fmla="*/ 96 h 552"/>
                <a:gd name="T2" fmla="*/ 1584 w 1920"/>
                <a:gd name="T3" fmla="*/ 432 h 552"/>
                <a:gd name="T4" fmla="*/ 480 w 1920"/>
                <a:gd name="T5" fmla="*/ 480 h 552"/>
                <a:gd name="T6" fmla="*/ 0 w 1920"/>
                <a:gd name="T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552">
                  <a:moveTo>
                    <a:pt x="1920" y="96"/>
                  </a:moveTo>
                  <a:cubicBezTo>
                    <a:pt x="1872" y="232"/>
                    <a:pt x="1824" y="368"/>
                    <a:pt x="1584" y="432"/>
                  </a:cubicBezTo>
                  <a:cubicBezTo>
                    <a:pt x="1344" y="496"/>
                    <a:pt x="744" y="552"/>
                    <a:pt x="480" y="480"/>
                  </a:cubicBezTo>
                  <a:cubicBezTo>
                    <a:pt x="216" y="408"/>
                    <a:pt x="108" y="204"/>
                    <a:pt x="0" y="0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2281730" y="2055561"/>
            <a:ext cx="46101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 flipV="1">
            <a:off x="3348530" y="1674561"/>
            <a:ext cx="0" cy="381000"/>
          </a:xfrm>
          <a:prstGeom prst="line">
            <a:avLst/>
          </a:prstGeom>
          <a:ln>
            <a:headEnd/>
            <a:tailEnd type="triangle" w="lg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 flipV="1">
            <a:off x="4643930" y="1674561"/>
            <a:ext cx="0" cy="381000"/>
          </a:xfrm>
          <a:prstGeom prst="line">
            <a:avLst/>
          </a:prstGeom>
          <a:ln>
            <a:headEnd/>
            <a:tailEnd type="triangle" w="lg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 flipV="1">
            <a:off x="5939330" y="1674561"/>
            <a:ext cx="0" cy="381000"/>
          </a:xfrm>
          <a:prstGeom prst="line">
            <a:avLst/>
          </a:prstGeom>
          <a:ln>
            <a:headEnd/>
            <a:tailEnd type="triangle" w="lg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 flipV="1">
            <a:off x="6868025" y="1674561"/>
            <a:ext cx="0" cy="381000"/>
          </a:xfrm>
          <a:prstGeom prst="line">
            <a:avLst/>
          </a:prstGeom>
          <a:ln>
            <a:headEnd/>
            <a:tailEnd type="triangle" w="lg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 flipV="1">
            <a:off x="2281730" y="1674561"/>
            <a:ext cx="0" cy="3810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7270750" y="2051950"/>
            <a:ext cx="24384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 flipV="1">
            <a:off x="9709150" y="1594750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 flipV="1">
            <a:off x="8261350" y="167095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 flipV="1">
            <a:off x="7270750" y="1594750"/>
            <a:ext cx="0" cy="45720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80" y="168082"/>
            <a:ext cx="8670926" cy="90751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24466"/>
            <a:ext cx="8610601" cy="5576469"/>
          </a:xfrm>
        </p:spPr>
        <p:txBody>
          <a:bodyPr>
            <a:normAutofit/>
          </a:bodyPr>
          <a:lstStyle/>
          <a:p>
            <a:r>
              <a:rPr lang="en-US" dirty="0" smtClean="0"/>
              <a:t>MDLT (not in 2NF)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{Module, Text}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{Lecturer, </a:t>
            </a:r>
            <a:r>
              <a:rPr lang="en-US" dirty="0" err="1">
                <a:solidFill>
                  <a:srgbClr val="00B050"/>
                </a:solidFill>
              </a:rPr>
              <a:t>Dept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 smtClean="0">
                <a:solidFill>
                  <a:srgbClr val="00B050"/>
                </a:solidFill>
              </a:rPr>
              <a:t>Module}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00B050"/>
                </a:solidFill>
              </a:rPr>
              <a:t> {Lecturer, </a:t>
            </a:r>
            <a:r>
              <a:rPr lang="en-US" dirty="0" err="1">
                <a:solidFill>
                  <a:srgbClr val="00B050"/>
                </a:solidFill>
              </a:rPr>
              <a:t>Dept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(Lecturer}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 {</a:t>
            </a:r>
            <a:r>
              <a:rPr lang="en-US" altLang="en-US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Dept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Partial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34</a:t>
            </a:fld>
            <a:endParaRPr lang="en-US" alt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5" y="1324572"/>
            <a:ext cx="3772094" cy="3118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5690" y="1911101"/>
            <a:ext cx="229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  <a:effectLst/>
              </a:rPr>
              <a:t>Key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effectLst/>
              </a:rPr>
              <a:t>{Module, Text}</a:t>
            </a:r>
          </a:p>
        </p:txBody>
      </p:sp>
    </p:spTree>
    <p:extLst>
      <p:ext uri="{BB962C8B-B14F-4D97-AF65-F5344CB8AC3E}">
        <p14:creationId xmlns:p14="http://schemas.microsoft.com/office/powerpoint/2010/main" val="3353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MT						  MDL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35</a:t>
            </a:fld>
            <a:endParaRPr lang="en-US" alt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81" y="1736485"/>
            <a:ext cx="2233570" cy="379475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74" y="1905000"/>
            <a:ext cx="3331707" cy="24038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72711" y="2286000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47366" y="2286000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0710" y="2400693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948979" y="1379837"/>
            <a:ext cx="4414221" cy="2422782"/>
          </a:xfrm>
          <a:prstGeom prst="roundRect">
            <a:avLst/>
          </a:prstGeom>
          <a:solidFill>
            <a:srgbClr val="CCFF66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903" y="1152907"/>
            <a:ext cx="9785497" cy="4379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MDL						                        LD                   ML</a:t>
            </a:r>
          </a:p>
          <a:p>
            <a:pPr marL="0" indent="0">
              <a:buNone/>
            </a:pPr>
            <a:r>
              <a:rPr lang="en-US" dirty="0" smtClean="0"/>
              <a:t>							      					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36</a:t>
            </a:fld>
            <a:endParaRPr lang="en-US" alt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3" y="1532381"/>
            <a:ext cx="3331707" cy="24038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5416" y="3936272"/>
            <a:ext cx="2448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dirty="0" smtClean="0">
                <a:effectLst/>
              </a:rPr>
              <a:t>Module </a:t>
            </a:r>
            <a:r>
              <a:rPr lang="en-US" alt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Lecturer</a:t>
            </a:r>
          </a:p>
          <a:p>
            <a:pPr algn="l">
              <a:buNone/>
            </a:pPr>
            <a:r>
              <a:rPr lang="en-US" dirty="0" smtClean="0">
                <a:solidFill>
                  <a:srgbClr val="C00000"/>
                </a:solidFill>
                <a:effectLst/>
              </a:rPr>
              <a:t>Lecturer</a:t>
            </a:r>
            <a:r>
              <a:rPr lang="en-US" dirty="0" smtClean="0">
                <a:effectLst/>
              </a:rPr>
              <a:t> </a:t>
            </a:r>
            <a:r>
              <a:rPr lang="en-US" alt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Dept</a:t>
            </a:r>
            <a:endParaRPr lang="en-US" dirty="0" smtClean="0">
              <a:effectLst/>
            </a:endParaRPr>
          </a:p>
          <a:p>
            <a:pPr algn="l">
              <a:buNone/>
            </a:pPr>
            <a:r>
              <a:rPr lang="en-US" dirty="0" smtClean="0">
                <a:effectLst/>
              </a:rPr>
              <a:t>Transitive dependency</a:t>
            </a:r>
            <a:endParaRPr lang="en-US" dirty="0">
              <a:effectLst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86" y="1621154"/>
            <a:ext cx="4174225" cy="20305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48600" y="4482895"/>
            <a:ext cx="1578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3NF Relations</a:t>
            </a:r>
          </a:p>
        </p:txBody>
      </p:sp>
    </p:spTree>
    <p:extLst>
      <p:ext uri="{BB962C8B-B14F-4D97-AF65-F5344CB8AC3E}">
        <p14:creationId xmlns:p14="http://schemas.microsoft.com/office/powerpoint/2010/main" val="12621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295400"/>
            <a:ext cx="8634112" cy="487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78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44" y="1019004"/>
            <a:ext cx="6930656" cy="51940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5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Solution…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6" y="1040819"/>
            <a:ext cx="7023364" cy="528378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Redundancy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91131"/>
              </p:ext>
            </p:extLst>
          </p:nvPr>
        </p:nvGraphicFramePr>
        <p:xfrm>
          <a:off x="1981200" y="1394114"/>
          <a:ext cx="7409399" cy="442658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003355">
                  <a:extLst>
                    <a:ext uri="{9D8B030D-6E8A-4147-A177-3AD203B41FA5}">
                      <a16:colId xmlns:a16="http://schemas.microsoft.com/office/drawing/2014/main" val="3541315211"/>
                    </a:ext>
                  </a:extLst>
                </a:gridCol>
                <a:gridCol w="1234900">
                  <a:extLst>
                    <a:ext uri="{9D8B030D-6E8A-4147-A177-3AD203B41FA5}">
                      <a16:colId xmlns:a16="http://schemas.microsoft.com/office/drawing/2014/main" val="3938149479"/>
                    </a:ext>
                  </a:extLst>
                </a:gridCol>
                <a:gridCol w="1389263">
                  <a:extLst>
                    <a:ext uri="{9D8B030D-6E8A-4147-A177-3AD203B41FA5}">
                      <a16:colId xmlns:a16="http://schemas.microsoft.com/office/drawing/2014/main" val="3459816010"/>
                    </a:ext>
                  </a:extLst>
                </a:gridCol>
                <a:gridCol w="1029819">
                  <a:extLst>
                    <a:ext uri="{9D8B030D-6E8A-4147-A177-3AD203B41FA5}">
                      <a16:colId xmlns:a16="http://schemas.microsoft.com/office/drawing/2014/main" val="490841344"/>
                    </a:ext>
                  </a:extLst>
                </a:gridCol>
                <a:gridCol w="917945">
                  <a:extLst>
                    <a:ext uri="{9D8B030D-6E8A-4147-A177-3AD203B41FA5}">
                      <a16:colId xmlns:a16="http://schemas.microsoft.com/office/drawing/2014/main" val="1888077881"/>
                    </a:ext>
                  </a:extLst>
                </a:gridCol>
                <a:gridCol w="916763">
                  <a:extLst>
                    <a:ext uri="{9D8B030D-6E8A-4147-A177-3AD203B41FA5}">
                      <a16:colId xmlns:a16="http://schemas.microsoft.com/office/drawing/2014/main" val="1491564351"/>
                    </a:ext>
                  </a:extLst>
                </a:gridCol>
                <a:gridCol w="917354">
                  <a:extLst>
                    <a:ext uri="{9D8B030D-6E8A-4147-A177-3AD203B41FA5}">
                      <a16:colId xmlns:a16="http://schemas.microsoft.com/office/drawing/2014/main" val="369146632"/>
                    </a:ext>
                  </a:extLst>
                </a:gridCol>
              </a:tblGrid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BrId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BrName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BrCity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Bahnschrift" panose="020B0502040204020203" pitchFamily="34" charset="0"/>
                        </a:rPr>
                        <a:t>Assets</a:t>
                      </a:r>
                      <a:endParaRPr lang="en-US" sz="800" b="0" dirty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LoanNo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CName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Amount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234495410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752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VV Puram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Bangalore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1000000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3859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Pooja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50000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3925037827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862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MG Road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Bahnschrift" panose="020B0502040204020203" pitchFamily="34" charset="0"/>
                        </a:rPr>
                        <a:t>Bangalore</a:t>
                      </a:r>
                      <a:endParaRPr lang="en-US" sz="800" b="0" dirty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1107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Gopal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12000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267349648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862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MG Road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Bangalore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2010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Suresh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25000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295953251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862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MG Road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Bangalore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4926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Chitra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20000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311218187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912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VTU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Belgaum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5000000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4999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Kim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30000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254180494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912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VTU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Belgaum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5000000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5100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Bahnschrift" panose="020B0502040204020203" pitchFamily="34" charset="0"/>
                        </a:rPr>
                        <a:t> Gopal</a:t>
                      </a:r>
                      <a:endParaRPr lang="en-US" sz="800" b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Bahnschrift" panose="020B0502040204020203" pitchFamily="34" charset="0"/>
                        </a:rPr>
                        <a:t>10000</a:t>
                      </a:r>
                      <a:endParaRPr lang="en-US" sz="800" b="0" dirty="0">
                        <a:effectLst/>
                        <a:latin typeface="Bahnschrift" panose="020B0502040204020203" pitchFamily="34" charset="0"/>
                        <a:ea typeface="Times New Roman" panose="02020603050405020304" pitchFamily="18" charset="0"/>
                        <a:cs typeface="Latha"/>
                      </a:endParaRPr>
                    </a:p>
                  </a:txBody>
                  <a:tcPr marL="56008" marR="56008" marT="0" marB="0" anchor="ctr"/>
                </a:tc>
                <a:extLst>
                  <a:ext uri="{0D108BD9-81ED-4DB2-BD59-A6C34878D82A}">
                    <a16:rowId xmlns:a16="http://schemas.microsoft.com/office/drawing/2014/main" val="42378145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D6A-19D8-4CEB-B501-4367921A7EB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Examples</a:t>
            </a:r>
            <a:endParaRPr lang="en-US" altLang="en-US" dirty="0"/>
          </a:p>
        </p:txBody>
      </p:sp>
      <p:graphicFrame>
        <p:nvGraphicFramePr>
          <p:cNvPr id="184382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169062"/>
              </p:ext>
            </p:extLst>
          </p:nvPr>
        </p:nvGraphicFramePr>
        <p:xfrm>
          <a:off x="1096206" y="1140502"/>
          <a:ext cx="5243398" cy="2590802"/>
        </p:xfrm>
        <a:graphic>
          <a:graphicData uri="http://schemas.openxmlformats.org/drawingml/2006/table">
            <a:tbl>
              <a:tblPr/>
              <a:tblGrid>
                <a:gridCol w="1383675">
                  <a:extLst>
                    <a:ext uri="{9D8B030D-6E8A-4147-A177-3AD203B41FA5}">
                      <a16:colId xmlns:a16="http://schemas.microsoft.com/office/drawing/2014/main" val="3403153131"/>
                    </a:ext>
                  </a:extLst>
                </a:gridCol>
                <a:gridCol w="1238025">
                  <a:extLst>
                    <a:ext uri="{9D8B030D-6E8A-4147-A177-3AD203B41FA5}">
                      <a16:colId xmlns:a16="http://schemas.microsoft.com/office/drawing/2014/main" val="2105243841"/>
                    </a:ext>
                  </a:extLst>
                </a:gridCol>
                <a:gridCol w="1310849">
                  <a:extLst>
                    <a:ext uri="{9D8B030D-6E8A-4147-A177-3AD203B41FA5}">
                      <a16:colId xmlns:a16="http://schemas.microsoft.com/office/drawing/2014/main" val="706686842"/>
                    </a:ext>
                  </a:extLst>
                </a:gridCol>
                <a:gridCol w="1310849">
                  <a:extLst>
                    <a:ext uri="{9D8B030D-6E8A-4147-A177-3AD203B41FA5}">
                      <a16:colId xmlns:a16="http://schemas.microsoft.com/office/drawing/2014/main" val="12706349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DES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MS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49220"/>
                  </a:ext>
                </a:extLst>
              </a:tr>
              <a:tr h="41751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Dr. Rao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Sameer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30000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75366"/>
                  </a:ext>
                </a:extLst>
              </a:tr>
              <a:tr h="42068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Murthy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Albert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20000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56983"/>
                  </a:ext>
                </a:extLst>
              </a:tr>
              <a:tr h="42068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Saksena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Poorvik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15000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04574"/>
                  </a:ext>
                </a:extLst>
              </a:tr>
              <a:tr h="43497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Dr. Rao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Poorvik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30000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577558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Saksena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Kiran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15000</a:t>
                      </a:r>
                    </a:p>
                  </a:txBody>
                  <a:tcPr marL="114115" marR="11411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46700"/>
                  </a:ext>
                </a:extLst>
              </a:tr>
            </a:tbl>
          </a:graphicData>
        </a:graphic>
      </p:graphicFrame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9FD-8D6D-451D-8E94-7F0D1F2ECA6A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4381" name="Rectangle 61"/>
          <p:cNvSpPr>
            <a:spLocks noChangeArrowheads="1"/>
          </p:cNvSpPr>
          <p:nvPr/>
        </p:nvSpPr>
        <p:spPr bwMode="auto">
          <a:xfrm>
            <a:off x="6553200" y="1666481"/>
            <a:ext cx="2286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57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</a:rPr>
              <a:t>(1) TS </a:t>
            </a:r>
            <a:r>
              <a:rPr lang="en-US" altLang="en-US" dirty="0"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 D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(2) TS </a:t>
            </a:r>
            <a:r>
              <a:rPr lang="en-US" altLang="en-US" dirty="0"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 M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(3) D </a:t>
            </a:r>
            <a:r>
              <a:rPr lang="en-US" altLang="en-US" dirty="0"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 M</a:t>
            </a:r>
          </a:p>
        </p:txBody>
      </p:sp>
      <p:sp>
        <p:nvSpPr>
          <p:cNvPr id="184384" name="Rectangle 64"/>
          <p:cNvSpPr>
            <a:spLocks noChangeArrowheads="1"/>
          </p:cNvSpPr>
          <p:nvPr/>
        </p:nvSpPr>
        <p:spPr bwMode="auto">
          <a:xfrm>
            <a:off x="990659" y="4048664"/>
            <a:ext cx="3810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57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</a:rPr>
              <a:t>1NF: </a:t>
            </a:r>
            <a:r>
              <a:rPr lang="en-US" altLang="en-US" dirty="0" err="1">
                <a:effectLst/>
                <a:latin typeface="Arial Narrow" panose="020B0606020202030204" pitchFamily="34" charset="0"/>
              </a:rPr>
              <a:t>TStd</a:t>
            </a:r>
            <a:r>
              <a:rPr lang="en-US" altLang="en-US" dirty="0">
                <a:effectLst/>
                <a:latin typeface="Arial Narrow" panose="020B0606020202030204" pitchFamily="34" charset="0"/>
              </a:rPr>
              <a:t> is in 1NF.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</a:rPr>
              <a:t>2NF: Not in 2NF (why?)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b="1" dirty="0">
                <a:effectLst/>
                <a:latin typeface="Arial Narrow" panose="020B0606020202030204" pitchFamily="34" charset="0"/>
              </a:rPr>
              <a:t>TS1(</a:t>
            </a:r>
            <a:r>
              <a:rPr lang="en-US" altLang="en-US" b="1" u="sng" dirty="0">
                <a:effectLst/>
                <a:latin typeface="Arial Narrow" panose="020B0606020202030204" pitchFamily="34" charset="0"/>
              </a:rPr>
              <a:t>T, S</a:t>
            </a:r>
            <a:r>
              <a:rPr lang="en-US" altLang="en-US" b="1" dirty="0">
                <a:effectLst/>
                <a:latin typeface="Arial Narrow" panose="020B0606020202030204" pitchFamily="34" charset="0"/>
              </a:rPr>
              <a:t>) and TS2(</a:t>
            </a:r>
            <a:r>
              <a:rPr lang="en-US" altLang="en-US" b="1" u="sng" dirty="0">
                <a:effectLst/>
                <a:latin typeface="Arial Narrow" panose="020B0606020202030204" pitchFamily="34" charset="0"/>
              </a:rPr>
              <a:t>T</a:t>
            </a:r>
            <a:r>
              <a:rPr lang="en-US" altLang="en-US" b="1" dirty="0">
                <a:effectLst/>
                <a:latin typeface="Arial Narrow" panose="020B0606020202030204" pitchFamily="34" charset="0"/>
              </a:rPr>
              <a:t>, D, M)</a:t>
            </a:r>
          </a:p>
        </p:txBody>
      </p:sp>
      <p:sp>
        <p:nvSpPr>
          <p:cNvPr id="184385" name="Rectangle 65"/>
          <p:cNvSpPr>
            <a:spLocks noChangeArrowheads="1"/>
          </p:cNvSpPr>
          <p:nvPr/>
        </p:nvSpPr>
        <p:spPr bwMode="auto">
          <a:xfrm>
            <a:off x="4953000" y="4048664"/>
            <a:ext cx="38862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2857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</a:rPr>
              <a:t>3NF: TS1 is in 3NF &amp; BCNF.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dirty="0">
                <a:effectLst/>
                <a:latin typeface="Arial Narrow" panose="020B0606020202030204" pitchFamily="34" charset="0"/>
              </a:rPr>
              <a:t>TS2 is not in 3NF (why?)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en-US" b="1" dirty="0">
                <a:effectLst/>
                <a:latin typeface="Arial Narrow" panose="020B0606020202030204" pitchFamily="34" charset="0"/>
              </a:rPr>
              <a:t>TS21(</a:t>
            </a:r>
            <a:r>
              <a:rPr lang="en-US" altLang="en-US" b="1" u="sng" dirty="0">
                <a:effectLst/>
                <a:latin typeface="Arial Narrow" panose="020B0606020202030204" pitchFamily="34" charset="0"/>
              </a:rPr>
              <a:t>T</a:t>
            </a:r>
            <a:r>
              <a:rPr lang="en-US" altLang="en-US" b="1" dirty="0">
                <a:effectLst/>
                <a:latin typeface="Arial Narrow" panose="020B0606020202030204" pitchFamily="34" charset="0"/>
              </a:rPr>
              <a:t>, D) and TS22(</a:t>
            </a:r>
            <a:r>
              <a:rPr lang="en-US" altLang="en-US" b="1" u="sng" dirty="0">
                <a:effectLst/>
                <a:latin typeface="Arial Narrow" panose="020B0606020202030204" pitchFamily="34" charset="0"/>
              </a:rPr>
              <a:t>D</a:t>
            </a:r>
            <a:r>
              <a:rPr lang="en-US" altLang="en-US" b="1" dirty="0">
                <a:effectLst/>
                <a:latin typeface="Arial Narrow" panose="020B0606020202030204" pitchFamily="34" charset="0"/>
              </a:rPr>
              <a:t>, M) </a:t>
            </a:r>
          </a:p>
        </p:txBody>
      </p:sp>
    </p:spTree>
    <p:extLst>
      <p:ext uri="{BB962C8B-B14F-4D97-AF65-F5344CB8AC3E}">
        <p14:creationId xmlns:p14="http://schemas.microsoft.com/office/powerpoint/2010/main" val="2493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Covers</a:t>
            </a:r>
            <a:endParaRPr lang="en-US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311580" y="1295400"/>
            <a:ext cx="8365822" cy="50176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Covers: reduced set of FDs that are representative of 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(since </a:t>
            </a:r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 smtClean="0"/>
              <a:t> is too large)</a:t>
            </a:r>
          </a:p>
          <a:p>
            <a:r>
              <a:rPr lang="en-US" altLang="en-US" dirty="0" smtClean="0"/>
              <a:t>Assuming another set of FDs G, we say that F and G are equivalent, if </a:t>
            </a:r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 smtClean="0"/>
              <a:t> is equivalent to G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Alternatively, G covers F, if every FD in G is also in </a:t>
            </a:r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 smtClean="0"/>
              <a:t> . When </a:t>
            </a:r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 smtClean="0"/>
              <a:t> = G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, we can state that F covers G and G covers F.</a:t>
            </a:r>
          </a:p>
          <a:p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Example: </a:t>
            </a:r>
          </a:p>
          <a:p>
            <a:pPr marL="822960" indent="-457200">
              <a:buFont typeface="+mj-lt"/>
              <a:buAutoNum type="arabicParenR"/>
            </a:pPr>
            <a:r>
              <a:rPr lang="en-US" altLang="en-US" dirty="0" smtClean="0"/>
              <a:t>Suppose F1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 and  F2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 and as per the definition every FD in F1 is also in (F2)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. Note that, (F2)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= (A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C}. Therefore, we conclude that F1 covers F2.</a:t>
            </a:r>
          </a:p>
          <a:p>
            <a:pPr marL="822960" indent="-457200">
              <a:buFont typeface="+mj-lt"/>
              <a:buAutoNum type="arabicParenR"/>
            </a:pPr>
            <a:r>
              <a:rPr lang="en-US" altLang="en-US" dirty="0" smtClean="0"/>
              <a:t>F3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C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 and  F4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   C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B}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EFA-3772-46F9-870B-95212958A92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3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Minimal Cover </a:t>
            </a:r>
            <a:endParaRPr lang="en-US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65683"/>
            <a:ext cx="8839200" cy="47890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set of FDs F is minimal and can be represented as a set of FDs G if it satisfies the following conditions: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smtClean="0"/>
              <a:t>Every FD in G has a single attribute on its right-hand side, i.e. X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/>
              <a:t> A, where A is a single attribute.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smtClean="0"/>
              <a:t>No FD can be removed from G and still have a set of FDs that is equivalent to F.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smtClean="0"/>
              <a:t>We can not replace any FD: X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/>
              <a:t> A in F with a dependency Y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/>
              <a:t> A, where Y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A and still have a set of dependencies that is equivalent to F.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D4E1-4313-40C0-A84D-C159A19C897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9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  <a:endParaRPr lang="en-US" alt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52907"/>
            <a:ext cx="9601200" cy="4982902"/>
          </a:xfrm>
        </p:spPr>
        <p:txBody>
          <a:bodyPr>
            <a:noAutofit/>
          </a:bodyPr>
          <a:lstStyle/>
          <a:p>
            <a:r>
              <a:rPr lang="en-US" altLang="en-US" sz="2600" dirty="0" smtClean="0"/>
              <a:t>{A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C} is minimal.</a:t>
            </a:r>
          </a:p>
          <a:p>
            <a:r>
              <a:rPr lang="en-US" altLang="en-US" sz="2600" dirty="0" smtClean="0"/>
              <a:t>{B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AC} is not minimal, violating condition (a).</a:t>
            </a:r>
          </a:p>
          <a:p>
            <a:r>
              <a:rPr lang="en-US" altLang="en-US" sz="2600" dirty="0" smtClean="0"/>
              <a:t>{AB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D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F} is minimal.</a:t>
            </a:r>
          </a:p>
          <a:p>
            <a:r>
              <a:rPr lang="en-US" altLang="en-US" sz="2600" dirty="0" smtClean="0"/>
              <a:t>{AB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B} is not minimal, violating condition (c).</a:t>
            </a:r>
          </a:p>
          <a:p>
            <a:r>
              <a:rPr lang="en-US" altLang="en-US" sz="2600" dirty="0" smtClean="0"/>
              <a:t>{A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B, 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C} is not minimal, violating condition (b).</a:t>
            </a:r>
          </a:p>
          <a:p>
            <a:r>
              <a:rPr lang="en-US" altLang="en-US" sz="2600" dirty="0" smtClean="0"/>
              <a:t>Let us illustrate with some examples as given below:</a:t>
            </a:r>
          </a:p>
          <a:p>
            <a:r>
              <a:rPr lang="en-US" altLang="en-US" sz="2600" dirty="0" smtClean="0"/>
              <a:t>{A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B, 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C} is a minimal cover of {A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B,  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C}.</a:t>
            </a:r>
          </a:p>
          <a:p>
            <a:r>
              <a:rPr lang="en-US" altLang="en-US" sz="2600" dirty="0" smtClean="0"/>
              <a:t>{A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B} is a minimal cover of {AB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C, A </a:t>
            </a:r>
            <a:r>
              <a:rPr lang="en-US" altLang="en-US" sz="2600" dirty="0" smtClean="0">
                <a:sym typeface="Symbol" panose="05050102010706020507" pitchFamily="18" charset="2"/>
              </a:rPr>
              <a:t></a:t>
            </a:r>
            <a:r>
              <a:rPr lang="en-US" altLang="en-US" sz="2600" dirty="0" smtClean="0"/>
              <a:t> B}.</a:t>
            </a:r>
            <a:endParaRPr lang="en-US" alt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5BD-53AA-42B9-A4FD-1E50D354E021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6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87243"/>
            <a:ext cx="8061021" cy="9075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Algorithm to find the Minimal cover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723918"/>
              </p:ext>
            </p:extLst>
          </p:nvPr>
        </p:nvGraphicFramePr>
        <p:xfrm>
          <a:off x="1311579" y="1152907"/>
          <a:ext cx="9127821" cy="5101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311">
                  <a:extLst>
                    <a:ext uri="{9D8B030D-6E8A-4147-A177-3AD203B41FA5}">
                      <a16:colId xmlns:a16="http://schemas.microsoft.com/office/drawing/2014/main" val="4170851900"/>
                    </a:ext>
                  </a:extLst>
                </a:gridCol>
                <a:gridCol w="7609510">
                  <a:extLst>
                    <a:ext uri="{9D8B030D-6E8A-4147-A177-3AD203B41FA5}">
                      <a16:colId xmlns:a16="http://schemas.microsoft.com/office/drawing/2014/main" val="2106035131"/>
                    </a:ext>
                  </a:extLst>
                </a:gridCol>
              </a:tblGrid>
              <a:tr h="443062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Step-1: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= F.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162969"/>
                  </a:ext>
                </a:extLst>
              </a:tr>
              <a:tr h="783878">
                <a:tc>
                  <a:txBody>
                    <a:bodyPr/>
                    <a:lstStyle/>
                    <a:p>
                      <a:r>
                        <a:rPr kumimoji="0" lang="en-US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Step-2: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 G into a set of FD's with right hand side containing only one attribute.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490921"/>
                  </a:ext>
                </a:extLst>
              </a:tr>
              <a:tr h="2147145">
                <a:tc>
                  <a:txBody>
                    <a:bodyPr/>
                    <a:lstStyle/>
                    <a:p>
                      <a:r>
                        <a:rPr kumimoji="0" lang="en-US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Step-3: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Eliminate a redundant attribute from left-side.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dependency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...,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4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 in current set of G, and each attribute Ai in its left-side,</a:t>
                      </a:r>
                    </a:p>
                    <a:p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[G - {A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...,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4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 }]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...,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-1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,...,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4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B} is equivalent to G. </a:t>
                      </a:r>
                    </a:p>
                    <a:p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delete Ai from the left side of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</a:t>
                      </a:r>
                      <a:r>
                        <a:rPr lang="en-US" sz="2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...,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4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en-US" sz="2000" dirty="0" err="1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181272"/>
                  </a:ext>
                </a:extLst>
              </a:tr>
              <a:tr h="1727160">
                <a:tc>
                  <a:txBody>
                    <a:bodyPr/>
                    <a:lstStyle/>
                    <a:p>
                      <a:r>
                        <a:rPr kumimoji="0" lang="en-US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Step-4: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Eliminate a redundant dependency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dependency X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in the current set of dependencies G </a:t>
                      </a:r>
                    </a:p>
                    <a:p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G - {X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Y} is equivalent to G </a:t>
                      </a:r>
                    </a:p>
                    <a:p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delete X </a:t>
                      </a:r>
                      <a:r>
                        <a:rPr lang="en-US" altLang="en-US" sz="20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from G.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75286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0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Eliminating Attribute(s) from LHS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65683"/>
            <a:ext cx="10058400" cy="478901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In an FD {X</a:t>
            </a:r>
            <a:r>
              <a:rPr lang="en-US" altLang="en-US" sz="2800" dirty="0" smtClean="0">
                <a:sym typeface="Symbol" panose="05050102010706020507" pitchFamily="18" charset="2"/>
              </a:rPr>
              <a:t>  A</a:t>
            </a:r>
            <a:r>
              <a:rPr lang="en-US" sz="2800" dirty="0" smtClean="0"/>
              <a:t>} from set F, attribute  B </a:t>
            </a:r>
            <a:r>
              <a:rPr lang="en-US" sz="2800" dirty="0" smtClean="0">
                <a:sym typeface="Symbol" panose="05050102010706020507" pitchFamily="18" charset="2"/>
              </a:rPr>
              <a:t> X</a:t>
            </a:r>
            <a:r>
              <a:rPr lang="en-US" sz="2800" dirty="0" smtClean="0"/>
              <a:t> is </a:t>
            </a:r>
            <a:r>
              <a:rPr lang="en-US" sz="2800" i="1" dirty="0" smtClean="0"/>
              <a:t>extraneous</a:t>
            </a:r>
            <a:r>
              <a:rPr lang="en-US" sz="2800" dirty="0" smtClean="0"/>
              <a:t> in X if F logically implies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/>
              <a:t>	(F – {X</a:t>
            </a:r>
            <a:r>
              <a:rPr lang="en-US" altLang="en-US" sz="2800" dirty="0" smtClean="0">
                <a:sym typeface="Symbol" panose="05050102010706020507" pitchFamily="18" charset="2"/>
              </a:rPr>
              <a:t>  A</a:t>
            </a:r>
            <a:r>
              <a:rPr lang="en-US" sz="2800" dirty="0" smtClean="0"/>
              <a:t>}) </a:t>
            </a:r>
            <a:r>
              <a:rPr lang="en-US" sz="2800" dirty="0" smtClean="0">
                <a:sym typeface="Symbol" panose="05050102010706020507" pitchFamily="18" charset="2"/>
              </a:rPr>
              <a:t></a:t>
            </a:r>
            <a:r>
              <a:rPr lang="en-US" sz="2800" dirty="0" smtClean="0"/>
              <a:t> {(X – B) </a:t>
            </a:r>
            <a:r>
              <a:rPr lang="en-US" altLang="en-US" sz="2800" dirty="0" smtClean="0">
                <a:sym typeface="Symbol" panose="05050102010706020507" pitchFamily="18" charset="2"/>
              </a:rPr>
              <a:t> A</a:t>
            </a:r>
            <a:r>
              <a:rPr lang="en-US" sz="2800" dirty="0" smtClean="0"/>
              <a:t>}.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To test if attribute B </a:t>
            </a:r>
            <a:r>
              <a:rPr lang="en-US" sz="2800" dirty="0" smtClean="0">
                <a:sym typeface="Symbol" panose="05050102010706020507" pitchFamily="18" charset="2"/>
              </a:rPr>
              <a:t> X</a:t>
            </a:r>
            <a:r>
              <a:rPr lang="en-US" sz="2800" dirty="0" smtClean="0"/>
              <a:t> is extraneous in X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Step 1: compute ({X} – B)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using the dependencies in F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Step 2: check that ({X} – B)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contains B</a:t>
            </a:r>
            <a:r>
              <a:rPr lang="en-US" sz="2800" dirty="0" smtClean="0"/>
              <a:t>; if it does, B is extraneous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00A3-AE84-462C-BC68-0CB7A3F102EC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21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R(A,B,C); F = {AB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C,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B}.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AB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C has two attributes in LHS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(AB-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)</a:t>
            </a:r>
            <a:r>
              <a:rPr lang="en-US" sz="2800" baseline="30000" dirty="0"/>
              <a:t>+</a:t>
            </a:r>
            <a:r>
              <a:rPr lang="en-US" sz="2800" dirty="0"/>
              <a:t> = B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B</a:t>
            </a:r>
            <a:r>
              <a:rPr lang="en-US" sz="2800" baseline="30000" dirty="0"/>
              <a:t>+</a:t>
            </a:r>
            <a:r>
              <a:rPr lang="en-US" sz="2800" dirty="0"/>
              <a:t> = {B}	So A is not extraneous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(AB-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)</a:t>
            </a:r>
            <a:r>
              <a:rPr lang="en-US" sz="2800" baseline="30000" dirty="0"/>
              <a:t>+</a:t>
            </a:r>
            <a:r>
              <a:rPr lang="en-US" sz="2800" dirty="0"/>
              <a:t> = 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A</a:t>
            </a:r>
            <a:r>
              <a:rPr lang="en-US" sz="2800" baseline="30000" dirty="0"/>
              <a:t>+</a:t>
            </a:r>
            <a:r>
              <a:rPr lang="en-US" sz="2800" dirty="0"/>
              <a:t> = {A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}	Since it includes B, it is extraneous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Minimal Cover = </a:t>
            </a:r>
            <a:r>
              <a:rPr lang="en-US" altLang="en-US" sz="2800" dirty="0"/>
              <a:t>{A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C, A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B}.</a:t>
            </a:r>
          </a:p>
          <a:p>
            <a:pPr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5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371600"/>
            <a:ext cx="8991600" cy="4539623"/>
          </a:xfrm>
        </p:spPr>
        <p:txBody>
          <a:bodyPr>
            <a:normAutofit/>
          </a:bodyPr>
          <a:lstStyle/>
          <a:p>
            <a:r>
              <a:rPr lang="en-US" dirty="0"/>
              <a:t>F = { AB -&gt; C, C -&gt; A, BC -&gt; D, ACD -&gt; B, D -&gt; E, </a:t>
            </a:r>
            <a:r>
              <a:rPr lang="en-US" dirty="0" smtClean="0"/>
              <a:t>D </a:t>
            </a:r>
            <a:r>
              <a:rPr lang="en-US" dirty="0"/>
              <a:t>-&gt; G, </a:t>
            </a:r>
            <a:r>
              <a:rPr lang="en-US" dirty="0" smtClean="0"/>
              <a:t>    BE </a:t>
            </a:r>
            <a:r>
              <a:rPr lang="en-US" dirty="0"/>
              <a:t>-&gt; C, CG -&gt; B</a:t>
            </a:r>
            <a:r>
              <a:rPr lang="en-US" dirty="0" smtClean="0"/>
              <a:t>, </a:t>
            </a:r>
            <a:r>
              <a:rPr lang="fr-FR" dirty="0" smtClean="0"/>
              <a:t>CG </a:t>
            </a:r>
            <a:r>
              <a:rPr lang="fr-FR" dirty="0"/>
              <a:t>-&gt; D, </a:t>
            </a:r>
            <a:r>
              <a:rPr lang="fr-FR" dirty="0" smtClean="0"/>
              <a:t>CE </a:t>
            </a:r>
            <a:r>
              <a:rPr lang="fr-FR" dirty="0"/>
              <a:t>-&gt; A, CE -&gt; G</a:t>
            </a:r>
            <a:r>
              <a:rPr lang="fr-FR" dirty="0" smtClean="0"/>
              <a:t>}</a:t>
            </a:r>
          </a:p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ACD -&gt; B </a:t>
            </a:r>
            <a:r>
              <a:rPr lang="en-US" dirty="0"/>
              <a:t>to see if any of the three attributes on the LHS is extraneous. Start with 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need to compute ({ACD} – A)</a:t>
            </a:r>
            <a:r>
              <a:rPr lang="en-US" baseline="30000" dirty="0"/>
              <a:t>+</a:t>
            </a:r>
            <a:r>
              <a:rPr lang="en-US" dirty="0"/>
              <a:t> using the dependencies in F and check </a:t>
            </a:r>
            <a:r>
              <a:rPr lang="en-US" dirty="0" smtClean="0"/>
              <a:t>if the </a:t>
            </a:r>
            <a:r>
              <a:rPr lang="en-US" dirty="0"/>
              <a:t>result contains A; </a:t>
            </a:r>
            <a:r>
              <a:rPr lang="en-US" dirty="0" smtClean="0"/>
              <a:t>  if </a:t>
            </a:r>
            <a:r>
              <a:rPr lang="en-US" dirty="0"/>
              <a:t>it does, attribute A is extraneous.</a:t>
            </a:r>
          </a:p>
          <a:p>
            <a:r>
              <a:rPr lang="en-US" dirty="0"/>
              <a:t>Computing CD</a:t>
            </a:r>
            <a:r>
              <a:rPr lang="en-US" baseline="30000" dirty="0"/>
              <a:t>+</a:t>
            </a:r>
            <a:r>
              <a:rPr lang="en-US" dirty="0"/>
              <a:t>, we get ACDEGB which contains A and therefore, A is extraneous. </a:t>
            </a:r>
            <a:endParaRPr lang="en-US" dirty="0" smtClean="0"/>
          </a:p>
          <a:p>
            <a:pPr algn="l"/>
            <a:r>
              <a:rPr lang="en-US" dirty="0" smtClean="0"/>
              <a:t>Also the closure </a:t>
            </a:r>
            <a:r>
              <a:rPr lang="en-US" dirty="0"/>
              <a:t>contains B, which tells us that </a:t>
            </a:r>
            <a:r>
              <a:rPr lang="en-US" dirty="0" smtClean="0"/>
              <a:t> CD </a:t>
            </a:r>
            <a:r>
              <a:rPr lang="en-US" dirty="0"/>
              <a:t>-&gt; B holds.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202815" cy="5179729"/>
          </a:xfrm>
        </p:spPr>
        <p:txBody>
          <a:bodyPr>
            <a:normAutofit/>
          </a:bodyPr>
          <a:lstStyle/>
          <a:p>
            <a:r>
              <a:rPr lang="en-US" dirty="0" smtClean="0"/>
              <a:t>Find the Minimal Cover of </a:t>
            </a:r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= { AB -&gt; C, C -&gt; A, BC -&gt; D, ACD -&gt; B, </a:t>
            </a:r>
            <a:r>
              <a:rPr lang="en-US" dirty="0" smtClean="0"/>
              <a:t>D -&gt; </a:t>
            </a:r>
            <a:r>
              <a:rPr lang="en-US" dirty="0"/>
              <a:t>E, </a:t>
            </a:r>
            <a:r>
              <a:rPr lang="en-US" dirty="0" smtClean="0"/>
              <a:t>D </a:t>
            </a:r>
            <a:r>
              <a:rPr lang="en-US" dirty="0"/>
              <a:t>-&gt; G, BE -&gt; C, CG -&gt; B, </a:t>
            </a:r>
            <a:r>
              <a:rPr lang="fr-FR" dirty="0"/>
              <a:t>CG -&gt; D, </a:t>
            </a:r>
            <a:r>
              <a:rPr lang="fr-FR" dirty="0" smtClean="0"/>
              <a:t>	CE </a:t>
            </a:r>
            <a:r>
              <a:rPr lang="fr-FR" dirty="0"/>
              <a:t>-&gt; A, CE -&gt; G</a:t>
            </a:r>
            <a:r>
              <a:rPr lang="fr-FR" dirty="0" smtClean="0"/>
              <a:t>}</a:t>
            </a:r>
          </a:p>
          <a:p>
            <a:r>
              <a:rPr lang="fr-FR" b="1" dirty="0" err="1" smtClean="0">
                <a:solidFill>
                  <a:srgbClr val="C00000"/>
                </a:solidFill>
              </a:rPr>
              <a:t>Step</a:t>
            </a:r>
            <a:r>
              <a:rPr lang="fr-FR" b="1" dirty="0" smtClean="0">
                <a:solidFill>
                  <a:srgbClr val="C00000"/>
                </a:solidFill>
              </a:rPr>
              <a:t> 1: </a:t>
            </a:r>
            <a:r>
              <a:rPr lang="fr-FR" dirty="0" smtClean="0"/>
              <a:t>All </a:t>
            </a:r>
            <a:r>
              <a:rPr lang="fr-FR" dirty="0" err="1" smtClean="0"/>
              <a:t>FDs</a:t>
            </a:r>
            <a:r>
              <a:rPr lang="fr-FR" dirty="0" smtClean="0"/>
              <a:t> have single </a:t>
            </a:r>
            <a:r>
              <a:rPr lang="fr-FR" dirty="0" err="1" smtClean="0"/>
              <a:t>attributes</a:t>
            </a:r>
            <a:r>
              <a:rPr lang="fr-FR" dirty="0" smtClean="0"/>
              <a:t> on RHS.</a:t>
            </a:r>
          </a:p>
          <a:p>
            <a:r>
              <a:rPr lang="fr-FR" b="1" dirty="0" err="1" smtClean="0">
                <a:solidFill>
                  <a:srgbClr val="C00000"/>
                </a:solidFill>
              </a:rPr>
              <a:t>Step</a:t>
            </a:r>
            <a:r>
              <a:rPr lang="fr-FR" b="1" dirty="0" smtClean="0">
                <a:solidFill>
                  <a:srgbClr val="C00000"/>
                </a:solidFill>
              </a:rPr>
              <a:t> 2: </a:t>
            </a:r>
          </a:p>
          <a:p>
            <a:pPr lvl="1"/>
            <a:r>
              <a:rPr lang="fr-FR" dirty="0" smtClean="0">
                <a:latin typeface="Bahnschrift SemiBold" panose="020B0502040204020203" pitchFamily="34" charset="0"/>
              </a:rPr>
              <a:t>AB-&gt;C : </a:t>
            </a:r>
            <a:r>
              <a:rPr lang="fr-FR" dirty="0" err="1" smtClean="0">
                <a:latin typeface="Bahnschrift SemiBold" panose="020B0502040204020203" pitchFamily="34" charset="0"/>
              </a:rPr>
              <a:t>Remove</a:t>
            </a:r>
            <a:r>
              <a:rPr lang="fr-FR" dirty="0" smtClean="0">
                <a:latin typeface="Bahnschrift SemiBold" panose="020B0502040204020203" pitchFamily="34" charset="0"/>
              </a:rPr>
              <a:t> B, A</a:t>
            </a:r>
            <a:r>
              <a:rPr lang="fr-FR" baseline="30000" dirty="0" smtClean="0">
                <a:latin typeface="Bahnschrift SemiBold" panose="020B0502040204020203" pitchFamily="34" charset="0"/>
              </a:rPr>
              <a:t>+</a:t>
            </a:r>
            <a:r>
              <a:rPr lang="fr-FR" dirty="0" smtClean="0">
                <a:latin typeface="Bahnschrift SemiBold" panose="020B0502040204020203" pitchFamily="34" charset="0"/>
              </a:rPr>
              <a:t> = {A}	</a:t>
            </a:r>
            <a:r>
              <a:rPr lang="fr-FR" dirty="0" err="1" smtClean="0">
                <a:latin typeface="Bahnschrift SemiBold" panose="020B0502040204020203" pitchFamily="34" charset="0"/>
              </a:rPr>
              <a:t>can’t</a:t>
            </a:r>
            <a:r>
              <a:rPr lang="fr-FR" dirty="0" smtClean="0">
                <a:latin typeface="Bahnschrift SemiBold" panose="020B0502040204020203" pitchFamily="34" charset="0"/>
              </a:rPr>
              <a:t> </a:t>
            </a:r>
            <a:r>
              <a:rPr lang="fr-FR" dirty="0" err="1" smtClean="0">
                <a:latin typeface="Bahnschrift SemiBold" panose="020B0502040204020203" pitchFamily="34" charset="0"/>
              </a:rPr>
              <a:t>remove</a:t>
            </a:r>
            <a:r>
              <a:rPr lang="fr-FR" dirty="0" smtClean="0">
                <a:latin typeface="Bahnschrift SemiBold" panose="020B0502040204020203" pitchFamily="34" charset="0"/>
              </a:rPr>
              <a:t> B</a:t>
            </a:r>
          </a:p>
          <a:p>
            <a:pPr lvl="1"/>
            <a:r>
              <a:rPr lang="fr-FR" dirty="0" smtClean="0">
                <a:latin typeface="Bahnschrift SemiBold" panose="020B0502040204020203" pitchFamily="34" charset="0"/>
              </a:rPr>
              <a:t>AB-&gt;C : </a:t>
            </a:r>
            <a:r>
              <a:rPr lang="fr-FR" dirty="0" err="1" smtClean="0">
                <a:latin typeface="Bahnschrift SemiBold" panose="020B0502040204020203" pitchFamily="34" charset="0"/>
              </a:rPr>
              <a:t>Remove</a:t>
            </a:r>
            <a:r>
              <a:rPr lang="fr-FR" dirty="0" smtClean="0">
                <a:latin typeface="Bahnschrift SemiBold" panose="020B0502040204020203" pitchFamily="34" charset="0"/>
              </a:rPr>
              <a:t> A, B</a:t>
            </a:r>
            <a:r>
              <a:rPr lang="fr-FR" baseline="30000" dirty="0" smtClean="0">
                <a:latin typeface="Bahnschrift SemiBold" panose="020B0502040204020203" pitchFamily="34" charset="0"/>
              </a:rPr>
              <a:t>+</a:t>
            </a:r>
            <a:r>
              <a:rPr lang="fr-FR" dirty="0" smtClean="0">
                <a:latin typeface="Bahnschrift SemiBold" panose="020B0502040204020203" pitchFamily="34" charset="0"/>
              </a:rPr>
              <a:t> = {B}	</a:t>
            </a:r>
            <a:r>
              <a:rPr lang="fr-FR" dirty="0" err="1" smtClean="0">
                <a:latin typeface="Bahnschrift SemiBold" panose="020B0502040204020203" pitchFamily="34" charset="0"/>
              </a:rPr>
              <a:t>can’t</a:t>
            </a:r>
            <a:r>
              <a:rPr lang="fr-FR" dirty="0" smtClean="0">
                <a:latin typeface="Bahnschrift SemiBold" panose="020B0502040204020203" pitchFamily="34" charset="0"/>
              </a:rPr>
              <a:t> </a:t>
            </a:r>
            <a:r>
              <a:rPr lang="fr-FR" dirty="0" err="1" smtClean="0">
                <a:latin typeface="Bahnschrift SemiBold" panose="020B0502040204020203" pitchFamily="34" charset="0"/>
              </a:rPr>
              <a:t>remove</a:t>
            </a:r>
            <a:r>
              <a:rPr lang="fr-FR" dirty="0" smtClean="0">
                <a:latin typeface="Bahnschrift SemiBold" panose="020B0502040204020203" pitchFamily="34" charset="0"/>
              </a:rPr>
              <a:t> A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BC -&gt; </a:t>
            </a:r>
            <a:r>
              <a:rPr lang="en-US" dirty="0" smtClean="0">
                <a:latin typeface="Bahnschrift SemiBold" panose="020B0502040204020203" pitchFamily="34" charset="0"/>
              </a:rPr>
              <a:t>D	: No, 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ACD -&gt; </a:t>
            </a:r>
            <a:r>
              <a:rPr lang="en-US" dirty="0" smtClean="0">
                <a:latin typeface="Bahnschrift SemiBold" panose="020B0502040204020203" pitchFamily="34" charset="0"/>
              </a:rPr>
              <a:t>B : A can be removed (previous slide)</a:t>
            </a:r>
          </a:p>
          <a:p>
            <a:pPr lvl="1"/>
            <a:r>
              <a:rPr lang="en-US" dirty="0" smtClean="0">
                <a:latin typeface="Bahnschrift SemiBold" panose="020B0502040204020203" pitchFamily="34" charset="0"/>
              </a:rPr>
              <a:t>No more FDs in which LHS attribute could be removed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1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152907"/>
            <a:ext cx="8746822" cy="508420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Redundant FDs removal</a:t>
            </a:r>
          </a:p>
          <a:p>
            <a:r>
              <a:rPr lang="en-US" sz="2000" dirty="0"/>
              <a:t>G = { AB -&gt; C, C -&gt; A, BC -&gt; D, </a:t>
            </a:r>
            <a:r>
              <a:rPr lang="en-US" sz="2000" b="1" dirty="0">
                <a:solidFill>
                  <a:srgbClr val="FF0000"/>
                </a:solidFill>
              </a:rPr>
              <a:t>CD -&gt; B</a:t>
            </a:r>
            <a:r>
              <a:rPr lang="en-US" sz="2000" dirty="0"/>
              <a:t>, D -&gt; E, D -&gt; G, BE -&gt; C, </a:t>
            </a:r>
            <a:r>
              <a:rPr lang="en-US" sz="2000" dirty="0">
                <a:solidFill>
                  <a:srgbClr val="0070C0"/>
                </a:solidFill>
              </a:rPr>
              <a:t>CG -&gt; B</a:t>
            </a:r>
            <a:r>
              <a:rPr lang="en-US" sz="2000" dirty="0"/>
              <a:t>, </a:t>
            </a:r>
            <a:r>
              <a:rPr lang="fr-FR" sz="2000" dirty="0"/>
              <a:t>CG -&gt; D, </a:t>
            </a:r>
            <a:r>
              <a:rPr lang="fr-FR" sz="2000" dirty="0">
                <a:solidFill>
                  <a:srgbClr val="0070C0"/>
                </a:solidFill>
              </a:rPr>
              <a:t>CE -&gt; A</a:t>
            </a:r>
            <a:r>
              <a:rPr lang="fr-FR" sz="2000" dirty="0"/>
              <a:t>, CE -&gt; G}</a:t>
            </a:r>
          </a:p>
          <a:p>
            <a:r>
              <a:rPr lang="en-US" sz="2000" dirty="0"/>
              <a:t>Is CE -&gt; A redundant?	YES	 C -&gt; A, </a:t>
            </a:r>
            <a:r>
              <a:rPr lang="en-US" sz="2000" dirty="0">
                <a:solidFill>
                  <a:srgbClr val="FF0000"/>
                </a:solidFill>
              </a:rPr>
              <a:t>CE-&gt; A</a:t>
            </a:r>
            <a:r>
              <a:rPr lang="en-US" sz="2000" dirty="0"/>
              <a:t>E</a:t>
            </a:r>
          </a:p>
          <a:p>
            <a:r>
              <a:rPr lang="en-US" sz="2000" dirty="0"/>
              <a:t>Is CG -&gt; B redundant?	YES	How?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CG -&gt; D, C -&gt; A, and </a:t>
            </a:r>
            <a:r>
              <a:rPr lang="en-US" dirty="0" smtClean="0">
                <a:latin typeface="Bahnschrift SemiBold" panose="020B0502040204020203" pitchFamily="34" charset="0"/>
              </a:rPr>
              <a:t>CD </a:t>
            </a:r>
            <a:r>
              <a:rPr lang="en-US" dirty="0">
                <a:latin typeface="Bahnschrift SemiBold" panose="020B0502040204020203" pitchFamily="34" charset="0"/>
              </a:rPr>
              <a:t>-&gt; </a:t>
            </a:r>
            <a:r>
              <a:rPr lang="en-US" dirty="0" smtClean="0">
                <a:latin typeface="Bahnschrift SemiBold" panose="020B0502040204020203" pitchFamily="34" charset="0"/>
              </a:rPr>
              <a:t>B</a:t>
            </a:r>
          </a:p>
          <a:p>
            <a:pPr lvl="1"/>
            <a:r>
              <a:rPr lang="en-US" dirty="0" smtClean="0">
                <a:latin typeface="Bahnschrift SemiBold" panose="020B0502040204020203" pitchFamily="34" charset="0"/>
              </a:rPr>
              <a:t>CD-&gt;B, </a:t>
            </a:r>
          </a:p>
          <a:p>
            <a:pPr lvl="1"/>
            <a:r>
              <a:rPr lang="en-US" dirty="0" smtClean="0">
                <a:latin typeface="Bahnschrift SemiBold" panose="020B0502040204020203" pitchFamily="34" charset="0"/>
              </a:rPr>
              <a:t>CG-&gt;D, Augment C </a:t>
            </a:r>
          </a:p>
          <a:p>
            <a:pPr lvl="1"/>
            <a:r>
              <a:rPr lang="en-US" dirty="0" smtClean="0">
                <a:latin typeface="Bahnschrift SemiBold" panose="020B0502040204020203" pitchFamily="34" charset="0"/>
              </a:rPr>
              <a:t>CCG-&gt;CD, CG-&gt;CD, </a:t>
            </a:r>
          </a:p>
          <a:p>
            <a:pPr lvl="1"/>
            <a:r>
              <a:rPr lang="en-US" dirty="0" smtClean="0">
                <a:latin typeface="Bahnschrift SemiBold" panose="020B0502040204020203" pitchFamily="34" charset="0"/>
              </a:rPr>
              <a:t>CG-&gt;CD and CD-&gt;B and so CG-&gt;B (Transitivity)</a:t>
            </a:r>
          </a:p>
          <a:p>
            <a:r>
              <a:rPr lang="en-US" sz="2000" b="1" dirty="0"/>
              <a:t>Minimal Cover 1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{AB -&gt; C, </a:t>
            </a:r>
            <a:r>
              <a:rPr lang="en-US" sz="2000" b="1" dirty="0">
                <a:solidFill>
                  <a:srgbClr val="C00000"/>
                </a:solidFill>
              </a:rPr>
              <a:t>C -&gt; A</a:t>
            </a:r>
            <a:r>
              <a:rPr lang="en-US" sz="2000" dirty="0">
                <a:solidFill>
                  <a:srgbClr val="C00000"/>
                </a:solidFill>
              </a:rPr>
              <a:t>, BC -&gt; D, </a:t>
            </a:r>
            <a:r>
              <a:rPr lang="en-US" sz="2000" b="1" dirty="0">
                <a:solidFill>
                  <a:srgbClr val="C00000"/>
                </a:solidFill>
              </a:rPr>
              <a:t>CD -&gt; B</a:t>
            </a:r>
            <a:r>
              <a:rPr lang="en-US" sz="2000" dirty="0">
                <a:solidFill>
                  <a:srgbClr val="C00000"/>
                </a:solidFill>
              </a:rPr>
              <a:t>, D -&gt; E, D -&gt; G, BE -&gt; C, </a:t>
            </a:r>
            <a:r>
              <a:rPr lang="en-US" sz="2000" b="1" dirty="0">
                <a:solidFill>
                  <a:srgbClr val="C00000"/>
                </a:solidFill>
              </a:rPr>
              <a:t>CG -&gt; D</a:t>
            </a:r>
            <a:r>
              <a:rPr lang="en-US" sz="2000" dirty="0">
                <a:solidFill>
                  <a:srgbClr val="C00000"/>
                </a:solidFill>
              </a:rPr>
              <a:t>, CE -&gt; G}</a:t>
            </a:r>
            <a:endParaRPr lang="fr-FR" sz="2000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2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- 2</a:t>
            </a:r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45E-B59D-4B27-AF63-3DEA7DFD768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230404" name="Picture 4" descr="04fig1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28" y="1314930"/>
            <a:ext cx="8153400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4</a:t>
            </a:r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52907"/>
            <a:ext cx="9753600" cy="5246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Given F = {AB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D, BD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BG, AE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F}</a:t>
            </a:r>
          </a:p>
          <a:p>
            <a:pPr marL="0" indent="0">
              <a:buNone/>
            </a:pPr>
            <a:r>
              <a:rPr lang="en-US" altLang="en-US" dirty="0" smtClean="0"/>
              <a:t>	Make all FDs with single attributes in the right-side                              	(only FD-4 need to be split).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70C0"/>
                </a:solidFill>
              </a:rPr>
              <a:t>Step-1:</a:t>
            </a:r>
            <a:r>
              <a:rPr lang="en-US" altLang="en-US" dirty="0" smtClean="0"/>
              <a:t>  G = F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70C0"/>
                </a:solidFill>
              </a:rPr>
              <a:t>Step 2:</a:t>
            </a:r>
            <a:r>
              <a:rPr lang="en-US" altLang="en-US" dirty="0" smtClean="0"/>
              <a:t>  G = {AB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D, BD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G, AE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F}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70C0"/>
                </a:solidFill>
              </a:rPr>
              <a:t>Step 3:</a:t>
            </a:r>
            <a:r>
              <a:rPr lang="en-US" altLang="en-US" dirty="0" smtClean="0"/>
              <a:t>  The only FDs to be considered are </a:t>
            </a:r>
          </a:p>
          <a:p>
            <a:pPr marL="0" indent="0"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C00000"/>
                </a:solidFill>
              </a:rPr>
              <a:t>AB </a:t>
            </a:r>
            <a:r>
              <a:rPr lang="en-US" alt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solidFill>
                  <a:srgbClr val="C00000"/>
                </a:solidFill>
              </a:rPr>
              <a:t> C, BD </a:t>
            </a:r>
            <a:r>
              <a:rPr lang="en-US" alt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solidFill>
                  <a:srgbClr val="C00000"/>
                </a:solidFill>
              </a:rPr>
              <a:t> C, AE </a:t>
            </a:r>
            <a:r>
              <a:rPr lang="en-US" alt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solidFill>
                  <a:srgbClr val="C00000"/>
                </a:solidFill>
              </a:rPr>
              <a:t> F.</a:t>
            </a:r>
          </a:p>
          <a:p>
            <a:pPr marL="0" indent="0">
              <a:buNone/>
            </a:pPr>
            <a:r>
              <a:rPr lang="en-US" altLang="en-US" dirty="0" smtClean="0"/>
              <a:t>		For AB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we want to find whether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or 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holds or not.</a:t>
            </a:r>
          </a:p>
          <a:p>
            <a:pPr marL="0" indent="0">
              <a:buNone/>
            </a:pPr>
            <a:r>
              <a:rPr lang="en-US" altLang="en-US" dirty="0" smtClean="0"/>
              <a:t>		Because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D,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 implies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 (transitivity).</a:t>
            </a:r>
          </a:p>
          <a:p>
            <a:pPr marL="0" indent="0">
              <a:buNone/>
            </a:pPr>
            <a:r>
              <a:rPr lang="en-US" altLang="en-US" dirty="0" smtClean="0"/>
              <a:t>		Because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 implies A 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AB.  </a:t>
            </a:r>
          </a:p>
          <a:p>
            <a:pPr marL="0" indent="0">
              <a:buNone/>
            </a:pPr>
            <a:r>
              <a:rPr lang="en-US" altLang="en-US" dirty="0" smtClean="0"/>
              <a:t>		Because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AB, AB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implies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(transitivity).</a:t>
            </a:r>
          </a:p>
          <a:p>
            <a:pPr marL="0" indent="0">
              <a:buNone/>
            </a:pPr>
            <a:r>
              <a:rPr lang="en-US" altLang="en-US" dirty="0" smtClean="0"/>
              <a:t>		Thus, G - {AB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r>
              <a:rPr lang="en-US" altLang="en-US" dirty="0" smtClean="0"/>
              <a:t>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C} </a:t>
            </a:r>
            <a:r>
              <a:rPr lang="en-US" altLang="en-US" dirty="0" smtClean="0">
                <a:sym typeface="Symbol" panose="05050102010706020507" pitchFamily="18" charset="2"/>
              </a:rPr>
              <a:t></a:t>
            </a:r>
            <a:r>
              <a:rPr lang="en-US" altLang="en-US" dirty="0" smtClean="0"/>
              <a:t> G.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0C4F-5E3A-42B0-BA51-ABD31223EB45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4…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Similarly, BD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can be replaced by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because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 implies       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BD, and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BD, BD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implies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C.</a:t>
            </a:r>
          </a:p>
          <a:p>
            <a:pPr marL="0" indent="0">
              <a:buNone/>
            </a:pPr>
            <a:r>
              <a:rPr lang="en-US" altLang="en-US" dirty="0" smtClean="0"/>
              <a:t>However, AE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F cannot be replaced by any other FD.</a:t>
            </a:r>
          </a:p>
          <a:p>
            <a:pPr marL="0" indent="0">
              <a:buNone/>
            </a:pPr>
            <a:r>
              <a:rPr lang="en-US" altLang="en-US" dirty="0" smtClean="0"/>
              <a:t>The result of Step-3 is given below:</a:t>
            </a:r>
          </a:p>
          <a:p>
            <a:pPr marL="0" indent="0">
              <a:buNone/>
            </a:pPr>
            <a:r>
              <a:rPr lang="en-US" altLang="en-US" dirty="0" smtClean="0"/>
              <a:t>G = {A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D,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B, 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G, AE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F}</a:t>
            </a:r>
          </a:p>
          <a:p>
            <a:pPr marL="0" indent="0">
              <a:buNone/>
            </a:pPr>
            <a:r>
              <a:rPr lang="en-US" altLang="en-US" dirty="0" smtClean="0"/>
              <a:t>Step-4: 	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can be removed from G, because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D, </a:t>
            </a:r>
          </a:p>
          <a:p>
            <a:pPr marL="0" indent="0">
              <a:buNone/>
            </a:pPr>
            <a:r>
              <a:rPr lang="en-US" altLang="en-US" dirty="0" smtClean="0"/>
              <a:t>			D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 implies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C.</a:t>
            </a:r>
          </a:p>
          <a:p>
            <a:pPr marL="0" indent="0">
              <a:buNone/>
            </a:pPr>
            <a:r>
              <a:rPr lang="en-US" altLang="en-US" dirty="0" smtClean="0"/>
              <a:t>	The minimal cover of original F is:</a:t>
            </a:r>
          </a:p>
          <a:p>
            <a:pPr marL="0" indent="0" algn="ctr">
              <a:buNone/>
            </a:pPr>
            <a:r>
              <a:rPr lang="en-US" altLang="en-US" b="1" dirty="0" smtClean="0"/>
              <a:t>G = {A </a:t>
            </a:r>
            <a:r>
              <a:rPr lang="en-US" altLang="en-US" b="1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/>
              <a:t> D, D </a:t>
            </a:r>
            <a:r>
              <a:rPr lang="en-US" altLang="en-US" b="1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/>
              <a:t> C, D </a:t>
            </a:r>
            <a:r>
              <a:rPr lang="en-US" altLang="en-US" b="1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/>
              <a:t> B, D </a:t>
            </a:r>
            <a:r>
              <a:rPr lang="en-US" altLang="en-US" b="1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/>
              <a:t> G, AE </a:t>
            </a:r>
            <a:r>
              <a:rPr lang="en-US" altLang="en-US" b="1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/>
              <a:t> F}</a:t>
            </a:r>
            <a:endParaRPr lang="en-US" altLang="en-US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FEEA-635D-4AB0-ABEA-15711BA4AC24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34"/>
          <a:stretch/>
        </p:blipFill>
        <p:spPr>
          <a:xfrm>
            <a:off x="1066801" y="2362200"/>
            <a:ext cx="10284997" cy="35477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52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309392"/>
            <a:ext cx="77723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</a:pPr>
            <a:r>
              <a:rPr lang="en-US" altLang="en-US" sz="2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 B C D E G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F = {A 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BE, AB 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DE, AC 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G}. Find the Minimal Cover.</a:t>
            </a:r>
          </a:p>
        </p:txBody>
      </p:sp>
    </p:spTree>
    <p:extLst>
      <p:ext uri="{BB962C8B-B14F-4D97-AF65-F5344CB8AC3E}">
        <p14:creationId xmlns:p14="http://schemas.microsoft.com/office/powerpoint/2010/main" val="336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9123"/>
            <a:ext cx="6846409" cy="668659"/>
          </a:xfrm>
        </p:spPr>
        <p:txBody>
          <a:bodyPr>
            <a:normAutofit/>
          </a:bodyPr>
          <a:lstStyle/>
          <a:p>
            <a:r>
              <a:rPr lang="en-US" dirty="0" smtClean="0"/>
              <a:t>Example-6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28045"/>
            <a:ext cx="8610602" cy="531265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Given relation R(</a:t>
            </a:r>
            <a:r>
              <a:rPr lang="en-US" b="1" dirty="0" err="1"/>
              <a:t>ABCDEG</a:t>
            </a:r>
            <a:r>
              <a:rPr lang="en-US" b="1" dirty="0"/>
              <a:t>) and functional dependencies </a:t>
            </a:r>
            <a:r>
              <a:rPr lang="en-US" b="1" dirty="0" smtClean="0"/>
              <a:t>                F = {</a:t>
            </a:r>
            <a:r>
              <a:rPr lang="en-US" b="1" dirty="0"/>
              <a:t>ABD → CE, BC → D, CD → E, DE → G, A → B}. </a:t>
            </a:r>
            <a:r>
              <a:rPr lang="en-US" b="1" dirty="0" smtClean="0"/>
              <a:t>          Compute </a:t>
            </a:r>
            <a:r>
              <a:rPr lang="en-US" b="1" dirty="0"/>
              <a:t>a canonical cover of F.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Step </a:t>
            </a:r>
            <a:r>
              <a:rPr lang="en-US" b="1" dirty="0">
                <a:solidFill>
                  <a:srgbClr val="0070C0"/>
                </a:solidFill>
              </a:rPr>
              <a:t>1:</a:t>
            </a:r>
            <a:r>
              <a:rPr lang="en-US" dirty="0"/>
              <a:t> </a:t>
            </a:r>
            <a:r>
              <a:rPr lang="en-US" dirty="0" smtClean="0"/>
              <a:t>G = {</a:t>
            </a:r>
            <a:r>
              <a:rPr lang="en-US" dirty="0"/>
              <a:t>ABD → CE, BC → D, CD → E, DE → G, A → B</a:t>
            </a:r>
            <a:r>
              <a:rPr lang="en-US" dirty="0" smtClean="0"/>
              <a:t>}.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Step </a:t>
            </a:r>
            <a:r>
              <a:rPr lang="en-US" b="1" dirty="0">
                <a:solidFill>
                  <a:srgbClr val="0070C0"/>
                </a:solidFill>
              </a:rPr>
              <a:t>2:</a:t>
            </a:r>
            <a:r>
              <a:rPr lang="en-US" dirty="0"/>
              <a:t> Remove redundant attributes from </a:t>
            </a:r>
            <a:r>
              <a:rPr lang="en-US" dirty="0" err="1"/>
              <a:t>L.H.S</a:t>
            </a:r>
            <a:r>
              <a:rPr lang="en-US" dirty="0"/>
              <a:t>. of </a:t>
            </a:r>
            <a:r>
              <a:rPr lang="en-US" dirty="0" err="1"/>
              <a:t>fd’s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Look </a:t>
            </a:r>
            <a:r>
              <a:rPr lang="en-US" dirty="0"/>
              <a:t>at ABD → 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to remove A: BD</a:t>
            </a:r>
            <a:r>
              <a:rPr lang="en-US" baseline="30000" dirty="0"/>
              <a:t>+</a:t>
            </a:r>
            <a:r>
              <a:rPr lang="en-US" dirty="0"/>
              <a:t> = BD. Since CE ∉ BD</a:t>
            </a:r>
            <a:r>
              <a:rPr lang="en-US" baseline="30000" dirty="0"/>
              <a:t>+</a:t>
            </a:r>
            <a:r>
              <a:rPr lang="en-US" dirty="0"/>
              <a:t> , BD → CE ∉ </a:t>
            </a:r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    and </a:t>
            </a:r>
            <a:r>
              <a:rPr lang="en-US" dirty="0"/>
              <a:t>thus A </a:t>
            </a:r>
            <a:r>
              <a:rPr lang="en-US" dirty="0" smtClean="0"/>
              <a:t>cannot </a:t>
            </a:r>
            <a:r>
              <a:rPr lang="en-US" dirty="0"/>
              <a:t>be removed from ABD → 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to remove B: AD</a:t>
            </a:r>
            <a:r>
              <a:rPr lang="en-US" baseline="30000" dirty="0"/>
              <a:t>+</a:t>
            </a:r>
            <a:r>
              <a:rPr lang="en-US" dirty="0"/>
              <a:t> = </a:t>
            </a:r>
            <a:r>
              <a:rPr lang="en-US" dirty="0" err="1"/>
              <a:t>ADBCEG</a:t>
            </a:r>
            <a:r>
              <a:rPr lang="en-US" dirty="0"/>
              <a:t>. Here C ∈ AD</a:t>
            </a:r>
            <a:r>
              <a:rPr lang="en-US" baseline="30000" dirty="0"/>
              <a:t>+</a:t>
            </a:r>
            <a:r>
              <a:rPr lang="en-US" dirty="0"/>
              <a:t> and E ∈ AD</a:t>
            </a:r>
            <a:r>
              <a:rPr lang="en-US" baseline="30000" dirty="0"/>
              <a:t>+</a:t>
            </a:r>
            <a:r>
              <a:rPr lang="en-US" dirty="0"/>
              <a:t> , therefore AD → CE ∈ </a:t>
            </a:r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. Thus we can indeed remove B from the </a:t>
            </a:r>
            <a:r>
              <a:rPr lang="en-US" dirty="0" err="1"/>
              <a:t>L.H.S</a:t>
            </a:r>
            <a:r>
              <a:rPr lang="en-US" dirty="0"/>
              <a:t>. of ABD → 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to remove D from AD → CE: </a:t>
            </a:r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= AB. Since </a:t>
            </a:r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does not contain either C or E, attribute D </a:t>
            </a:r>
            <a:r>
              <a:rPr lang="en-US" dirty="0" smtClean="0"/>
              <a:t>cannot </a:t>
            </a:r>
            <a:r>
              <a:rPr lang="en-US" dirty="0"/>
              <a:t>be removed. No redundant </a:t>
            </a:r>
            <a:r>
              <a:rPr lang="en-US" dirty="0" err="1"/>
              <a:t>L.H.S</a:t>
            </a:r>
            <a:r>
              <a:rPr lang="en-US" dirty="0"/>
              <a:t>. attributes are found in other </a:t>
            </a:r>
            <a:r>
              <a:rPr lang="en-US" dirty="0" err="1"/>
              <a:t>fd’s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step 2, </a:t>
            </a:r>
            <a:r>
              <a:rPr lang="en-US" dirty="0" smtClean="0"/>
              <a:t>G </a:t>
            </a:r>
            <a:r>
              <a:rPr lang="en-US" dirty="0"/>
              <a:t>= {AD → CE, BC → D, CD → E, DE → G, A → B}.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D6A-19D8-4CEB-B501-4367921A7EB5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8839201" cy="4615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Step 3: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Remove redundant </a:t>
            </a:r>
            <a:r>
              <a:rPr lang="en-US" dirty="0" err="1"/>
              <a:t>R.H.S</a:t>
            </a:r>
            <a:r>
              <a:rPr lang="en-US" dirty="0"/>
              <a:t>. attributes: The only redundant </a:t>
            </a:r>
            <a:r>
              <a:rPr lang="en-US" dirty="0" err="1"/>
              <a:t>R.H.S</a:t>
            </a:r>
            <a:r>
              <a:rPr lang="en-US" dirty="0"/>
              <a:t>. attribute is attribute E in AD → CE: this is because AD → E can be derived from AD → C (and </a:t>
            </a:r>
            <a:r>
              <a:rPr lang="en-US"/>
              <a:t>thus </a:t>
            </a:r>
            <a:r>
              <a:rPr lang="en-US" smtClean="0"/>
              <a:t>       AD </a:t>
            </a:r>
            <a:r>
              <a:rPr lang="en-US" dirty="0"/>
              <a:t>→ CD) and CD → E. </a:t>
            </a:r>
          </a:p>
          <a:p>
            <a:pPr marL="0" indent="0">
              <a:buNone/>
            </a:pPr>
            <a:r>
              <a:rPr lang="en-US" dirty="0"/>
              <a:t>So we get G = { AD → C, BC → D, CD → E, DE → G,  </a:t>
            </a:r>
            <a:r>
              <a:rPr lang="en-US" dirty="0" smtClean="0"/>
              <a:t>A </a:t>
            </a:r>
            <a:r>
              <a:rPr lang="en-US" dirty="0"/>
              <a:t>→ B}.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Step 4:</a:t>
            </a:r>
            <a:r>
              <a:rPr lang="en-US" dirty="0"/>
              <a:t> In the repeat until loop: No more changes to G can be made, thus </a:t>
            </a:r>
          </a:p>
          <a:p>
            <a:pPr marL="0" indent="0">
              <a:buNone/>
            </a:pPr>
            <a:r>
              <a:rPr lang="en-US" dirty="0"/>
              <a:t>G = {AD → C, BC → D, CD → E, DE → G, A → B}.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EAA00A3-AE84-462C-BC68-0CB7A3F102EC}" type="slidenum">
              <a:rPr lang="en-US" altLang="en-US" smtClean="0"/>
              <a:pPr>
                <a:buFontTx/>
                <a:buNone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2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956" y="1674019"/>
            <a:ext cx="742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Normalized Tables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A6A8-7521-477F-91D4-65CB4F8448A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31428" name="Picture 4" descr="04FG14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3810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29" name="Picture 5" descr="04FG14B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177323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30" name="Picture 6" descr="04FG14C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1981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31" name="Picture 7" descr="04FG14D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51388"/>
            <a:ext cx="2286000" cy="15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32" name="Picture 8" descr="04FG14E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676400"/>
            <a:ext cx="23685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Anomalies</a:t>
            </a:r>
            <a:endParaRPr lang="en-US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80242"/>
            <a:ext cx="9982200" cy="4789013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</a:rPr>
              <a:t>Insertion anomaly</a:t>
            </a:r>
          </a:p>
          <a:p>
            <a:r>
              <a:rPr lang="en-US" altLang="en-US" dirty="0" smtClean="0"/>
              <a:t>we can't insert a record with out having at least one customer! This is a perfect example for insertion anomaly.</a:t>
            </a:r>
          </a:p>
          <a:p>
            <a:endParaRPr lang="en-US" altLang="en-US" dirty="0" smtClean="0"/>
          </a:p>
          <a:p>
            <a:r>
              <a:rPr lang="en-US" altLang="en-US" b="1" dirty="0" smtClean="0"/>
              <a:t>950	  </a:t>
            </a:r>
            <a:r>
              <a:rPr lang="en-US" altLang="en-US" b="1" dirty="0" err="1" smtClean="0"/>
              <a:t>Koramangala</a:t>
            </a:r>
            <a:r>
              <a:rPr lang="en-US" altLang="en-US" b="1" dirty="0" smtClean="0"/>
              <a:t>	  Bangalore    1000000   ?	?	?</a:t>
            </a:r>
          </a:p>
          <a:p>
            <a:endParaRPr lang="en-US" altLang="en-US" dirty="0" smtClean="0"/>
          </a:p>
          <a:p>
            <a:r>
              <a:rPr lang="en-US" altLang="en-US" b="1" dirty="0" smtClean="0">
                <a:solidFill>
                  <a:srgbClr val="002060"/>
                </a:solidFill>
              </a:rPr>
              <a:t>Update anomaly</a:t>
            </a:r>
          </a:p>
          <a:p>
            <a:r>
              <a:rPr lang="en-US" altLang="en-US" dirty="0" smtClean="0"/>
              <a:t>Assume that the branch with </a:t>
            </a:r>
            <a:r>
              <a:rPr lang="en-US" altLang="en-US" dirty="0" err="1" smtClean="0"/>
              <a:t>BrId</a:t>
            </a:r>
            <a:r>
              <a:rPr lang="en-US" altLang="en-US" dirty="0" smtClean="0"/>
              <a:t> = 862 is shifted to Residency Road from MG Road. All the relevant tuples must be updated to reflect this new branch name.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81D-A4F9-491D-8697-94CDB29C6E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Anomalies…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Deletion Anomaly</a:t>
            </a:r>
          </a:p>
          <a:p>
            <a:r>
              <a:rPr lang="en-US" altLang="en-US" sz="2800" dirty="0"/>
              <a:t>If the customer Pooja (</a:t>
            </a:r>
            <a:r>
              <a:rPr lang="en-US" altLang="en-US" sz="2800" dirty="0" err="1"/>
              <a:t>LoanNo</a:t>
            </a:r>
            <a:r>
              <a:rPr lang="en-US" altLang="en-US" sz="2800" dirty="0"/>
              <a:t> = 3859) closes her account, then entire branch information is lost</a:t>
            </a:r>
          </a:p>
          <a:p>
            <a:endParaRPr lang="en-US" altLang="en-US" sz="1100" dirty="0"/>
          </a:p>
          <a:p>
            <a:r>
              <a:rPr lang="en-US" altLang="en-US" sz="2800" b="1" dirty="0">
                <a:solidFill>
                  <a:srgbClr val="002060"/>
                </a:solidFill>
              </a:rPr>
              <a:t>Null values</a:t>
            </a:r>
          </a:p>
          <a:p>
            <a:r>
              <a:rPr lang="en-US" altLang="en-US" sz="2800" dirty="0"/>
              <a:t>Can we use Null values in tables?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0ED-B5E2-42B5-9957-535604781B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52907"/>
            <a:ext cx="10437812" cy="5552693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dirty="0" smtClean="0">
                <a:solidFill>
                  <a:srgbClr val="002060"/>
                </a:solidFill>
              </a:rPr>
              <a:t>Student</a:t>
            </a: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i="1" dirty="0" smtClean="0"/>
          </a:p>
          <a:p>
            <a:r>
              <a:rPr lang="en-US" sz="2200" i="1" dirty="0" smtClean="0"/>
              <a:t>update </a:t>
            </a:r>
            <a:r>
              <a:rPr lang="en-US" sz="2200" i="1" dirty="0"/>
              <a:t>anomaly</a:t>
            </a:r>
            <a:r>
              <a:rPr lang="en-US" sz="2200" dirty="0"/>
              <a:t> (more serious of the two): what happens if we update the </a:t>
            </a:r>
            <a:r>
              <a:rPr lang="en-US" sz="2200" dirty="0" err="1"/>
              <a:t>favorite_advisor</a:t>
            </a:r>
            <a:r>
              <a:rPr lang="en-US" sz="2200" dirty="0"/>
              <a:t> of Mark?</a:t>
            </a:r>
          </a:p>
          <a:p>
            <a:r>
              <a:rPr lang="en-US" sz="2200" i="1" dirty="0"/>
              <a:t>deletion anomaly</a:t>
            </a:r>
            <a:r>
              <a:rPr lang="en-US" sz="2200" dirty="0"/>
              <a:t>: if 350 is not the advisor for anybody, we lose their room info!</a:t>
            </a: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altLang="en-US" sz="2800" b="1" dirty="0">
              <a:solidFill>
                <a:srgbClr val="002060"/>
              </a:solidFill>
            </a:endParaRPr>
          </a:p>
          <a:p>
            <a:endParaRPr lang="en-US" altLang="en-US" sz="2800" b="1" dirty="0" smtClean="0">
              <a:solidFill>
                <a:srgbClr val="002060"/>
              </a:solidFill>
            </a:endParaRPr>
          </a:p>
          <a:p>
            <a:endParaRPr lang="en-US" alt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0ED-B5E2-42B5-9957-535604781B6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37" y="1597267"/>
            <a:ext cx="7423532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33F70ED3E54E89D89E975D744A3D" ma:contentTypeVersion="2" ma:contentTypeDescription="Create a new document." ma:contentTypeScope="" ma:versionID="45e5fe61d9d79759c25af0e83f53075c">
  <xsd:schema xmlns:xsd="http://www.w3.org/2001/XMLSchema" xmlns:xs="http://www.w3.org/2001/XMLSchema" xmlns:p="http://schemas.microsoft.com/office/2006/metadata/properties" xmlns:ns2="247b0f2c-213d-4af1-b6c4-5d9ebc5a92b6" targetNamespace="http://schemas.microsoft.com/office/2006/metadata/properties" ma:root="true" ma:fieldsID="333f49f15d368c515ef2c0574d318458" ns2:_="">
    <xsd:import namespace="247b0f2c-213d-4af1-b6c4-5d9ebc5a92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b0f2c-213d-4af1-b6c4-5d9ebc5a9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72ACAD-0BCE-4D97-A092-FF7E1A8DB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91DCE-95EC-49E0-8C3A-7B17112BFF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7A5C13-8178-483C-97D5-1F0D16372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b0f2c-213d-4af1-b6c4-5d9ebc5a9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9942</TotalTime>
  <Words>2897</Words>
  <Application>Microsoft Office PowerPoint</Application>
  <PresentationFormat>Widescreen</PresentationFormat>
  <Paragraphs>675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Arial</vt:lpstr>
      <vt:lpstr>Arial Narrow</vt:lpstr>
      <vt:lpstr>Bahnschrift</vt:lpstr>
      <vt:lpstr>Bahnschrift SemiBold</vt:lpstr>
      <vt:lpstr>Bookman Old Style</vt:lpstr>
      <vt:lpstr>Calibri</vt:lpstr>
      <vt:lpstr>Century Gothic</vt:lpstr>
      <vt:lpstr>Corbel</vt:lpstr>
      <vt:lpstr>Latha</vt:lpstr>
      <vt:lpstr>Manrope ExtraBold</vt:lpstr>
      <vt:lpstr>Palatino Linotype</vt:lpstr>
      <vt:lpstr>Symbol</vt:lpstr>
      <vt:lpstr>Tahoma</vt:lpstr>
      <vt:lpstr>Times New Roman</vt:lpstr>
      <vt:lpstr>Wingdings</vt:lpstr>
      <vt:lpstr>Wingdings 3</vt:lpstr>
      <vt:lpstr>Wisp</vt:lpstr>
      <vt:lpstr>PowerPoint Presentation</vt:lpstr>
      <vt:lpstr>Agenda</vt:lpstr>
      <vt:lpstr>Informal Guidelines</vt:lpstr>
      <vt:lpstr>Redundancy</vt:lpstr>
      <vt:lpstr>Example - 2</vt:lpstr>
      <vt:lpstr>Normalized Tables</vt:lpstr>
      <vt:lpstr>Anomalies</vt:lpstr>
      <vt:lpstr>Anomalies…</vt:lpstr>
      <vt:lpstr>Example-2</vt:lpstr>
      <vt:lpstr>Functional Dependencies (FD)</vt:lpstr>
      <vt:lpstr>Example - 2</vt:lpstr>
      <vt:lpstr>FD Diagrams</vt:lpstr>
      <vt:lpstr>Classification of FDs</vt:lpstr>
      <vt:lpstr>Example </vt:lpstr>
      <vt:lpstr>Closure of a set of FDs</vt:lpstr>
      <vt:lpstr>Armstrong's Axioms</vt:lpstr>
      <vt:lpstr>Example</vt:lpstr>
      <vt:lpstr>Attribute closure, X+ </vt:lpstr>
      <vt:lpstr>Algorithm to find X+</vt:lpstr>
      <vt:lpstr>Example</vt:lpstr>
      <vt:lpstr>Candidate Keys</vt:lpstr>
      <vt:lpstr>Example - 1</vt:lpstr>
      <vt:lpstr>Example - 2</vt:lpstr>
      <vt:lpstr>Algorithm</vt:lpstr>
      <vt:lpstr>Algorithm CK with sets</vt:lpstr>
      <vt:lpstr>Example - 3</vt:lpstr>
      <vt:lpstr>FIRST NORMAL FORM (1NF)</vt:lpstr>
      <vt:lpstr>1NF…</vt:lpstr>
      <vt:lpstr>SECOND NORMAL FORM (2NF)</vt:lpstr>
      <vt:lpstr>Alternate Definitions</vt:lpstr>
      <vt:lpstr>Example</vt:lpstr>
      <vt:lpstr>THIRD NORMAL FORM (3NF)</vt:lpstr>
      <vt:lpstr>Transitive Dependencies</vt:lpstr>
      <vt:lpstr>Another Example</vt:lpstr>
      <vt:lpstr>Make it 2NF</vt:lpstr>
      <vt:lpstr>Make it 3NF</vt:lpstr>
      <vt:lpstr>Exercise</vt:lpstr>
      <vt:lpstr>Solution</vt:lpstr>
      <vt:lpstr>Solution…</vt:lpstr>
      <vt:lpstr>More Examples</vt:lpstr>
      <vt:lpstr>Covers</vt:lpstr>
      <vt:lpstr>Minimal Cover </vt:lpstr>
      <vt:lpstr>Examples</vt:lpstr>
      <vt:lpstr>Algorithm to find the Minimal cover</vt:lpstr>
      <vt:lpstr>Eliminating Attribute(s) from LHS</vt:lpstr>
      <vt:lpstr>Example 1</vt:lpstr>
      <vt:lpstr>Example 2</vt:lpstr>
      <vt:lpstr>Example 3</vt:lpstr>
      <vt:lpstr>Example 3….</vt:lpstr>
      <vt:lpstr>Example 4</vt:lpstr>
      <vt:lpstr>Example 4…</vt:lpstr>
      <vt:lpstr>Example-5</vt:lpstr>
      <vt:lpstr>Example-6</vt:lpstr>
      <vt:lpstr>Contd.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Chapter-7</dc:title>
  <dc:creator>S Nandagopalan</dc:creator>
  <cp:lastModifiedBy>Windows User</cp:lastModifiedBy>
  <cp:revision>145</cp:revision>
  <cp:lastPrinted>1601-01-01T00:00:00Z</cp:lastPrinted>
  <dcterms:created xsi:type="dcterms:W3CDTF">2004-12-05T15:07:19Z</dcterms:created>
  <dcterms:modified xsi:type="dcterms:W3CDTF">2023-01-11T06:25:38Z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  <property fmtid="{D5CDD505-2E9C-101B-9397-08002B2CF9AE}" pid="3" name="ContentTypeId">
    <vt:lpwstr>0x010100A14D33F70ED3E54E89D89E975D744A3D</vt:lpwstr>
  </property>
</Properties>
</file>