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2" r:id="rId5"/>
    <p:sldMasterId id="2147483665" r:id="rId6"/>
    <p:sldMasterId id="2147483674" r:id="rId7"/>
  </p:sldMasterIdLst>
  <p:notesMasterIdLst>
    <p:notesMasterId r:id="rId72"/>
  </p:notesMasterIdLst>
  <p:sldIdLst>
    <p:sldId id="257" r:id="rId8"/>
    <p:sldId id="258" r:id="rId9"/>
    <p:sldId id="334" r:id="rId10"/>
    <p:sldId id="335" r:id="rId11"/>
    <p:sldId id="336" r:id="rId12"/>
    <p:sldId id="346" r:id="rId13"/>
    <p:sldId id="355" r:id="rId14"/>
    <p:sldId id="356" r:id="rId15"/>
    <p:sldId id="337" r:id="rId16"/>
    <p:sldId id="338" r:id="rId17"/>
    <p:sldId id="339" r:id="rId18"/>
    <p:sldId id="333" r:id="rId19"/>
    <p:sldId id="340" r:id="rId20"/>
    <p:sldId id="341" r:id="rId21"/>
    <p:sldId id="342" r:id="rId22"/>
    <p:sldId id="343" r:id="rId23"/>
    <p:sldId id="344" r:id="rId24"/>
    <p:sldId id="347" r:id="rId25"/>
    <p:sldId id="345" r:id="rId26"/>
    <p:sldId id="349" r:id="rId27"/>
    <p:sldId id="350" r:id="rId28"/>
    <p:sldId id="351" r:id="rId29"/>
    <p:sldId id="360" r:id="rId30"/>
    <p:sldId id="352" r:id="rId31"/>
    <p:sldId id="354" r:id="rId32"/>
    <p:sldId id="385" r:id="rId33"/>
    <p:sldId id="358" r:id="rId34"/>
    <p:sldId id="359" r:id="rId35"/>
    <p:sldId id="361" r:id="rId36"/>
    <p:sldId id="362" r:id="rId37"/>
    <p:sldId id="363" r:id="rId38"/>
    <p:sldId id="364" r:id="rId39"/>
    <p:sldId id="365" r:id="rId40"/>
    <p:sldId id="366" r:id="rId41"/>
    <p:sldId id="367" r:id="rId42"/>
    <p:sldId id="368" r:id="rId43"/>
    <p:sldId id="369" r:id="rId44"/>
    <p:sldId id="370" r:id="rId45"/>
    <p:sldId id="371" r:id="rId46"/>
    <p:sldId id="372" r:id="rId47"/>
    <p:sldId id="373" r:id="rId48"/>
    <p:sldId id="374" r:id="rId49"/>
    <p:sldId id="375" r:id="rId50"/>
    <p:sldId id="376" r:id="rId51"/>
    <p:sldId id="260" r:id="rId52"/>
    <p:sldId id="377" r:id="rId53"/>
    <p:sldId id="378" r:id="rId54"/>
    <p:sldId id="379" r:id="rId55"/>
    <p:sldId id="380" r:id="rId56"/>
    <p:sldId id="381" r:id="rId57"/>
    <p:sldId id="382" r:id="rId58"/>
    <p:sldId id="383" r:id="rId59"/>
    <p:sldId id="384" r:id="rId60"/>
    <p:sldId id="386" r:id="rId61"/>
    <p:sldId id="395" r:id="rId62"/>
    <p:sldId id="387" r:id="rId63"/>
    <p:sldId id="388" r:id="rId64"/>
    <p:sldId id="389" r:id="rId65"/>
    <p:sldId id="390" r:id="rId66"/>
    <p:sldId id="394" r:id="rId67"/>
    <p:sldId id="391" r:id="rId68"/>
    <p:sldId id="392" r:id="rId69"/>
    <p:sldId id="393" r:id="rId70"/>
    <p:sldId id="396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13" autoAdjust="0"/>
    <p:restoredTop sz="94660"/>
  </p:normalViewPr>
  <p:slideViewPr>
    <p:cSldViewPr snapToGrid="0">
      <p:cViewPr varScale="1">
        <p:scale>
          <a:sx n="60" d="100"/>
          <a:sy n="60" d="100"/>
        </p:scale>
        <p:origin x="53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slide" Target="slides/slide59.xml"/><Relationship Id="rId7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4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71" Type="http://schemas.openxmlformats.org/officeDocument/2006/relationships/slide" Target="slides/slide6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A450A-DB66-4426-A8EA-08CACD1C318A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C30A8-4AF4-43C4-AF36-7A2CA2262C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423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0FEF15-137B-4D07-A0E2-4B70E80F3EC8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7748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0FEF15-137B-4D07-A0E2-4B70E80F3EC8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04166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0FEF15-137B-4D07-A0E2-4B70E80F3EC8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6157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0FEF15-137B-4D07-A0E2-4B70E80F3EC8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6283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0FEF15-137B-4D07-A0E2-4B70E80F3EC8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1044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0FEF15-137B-4D07-A0E2-4B70E80F3EC8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8748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0FEF15-137B-4D07-A0E2-4B70E80F3EC8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0039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0FEF15-137B-4D07-A0E2-4B70E80F3EC8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8687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0FEF15-137B-4D07-A0E2-4B70E80F3EC8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874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0FEF15-137B-4D07-A0E2-4B70E80F3EC8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6846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0FEF15-137B-4D07-A0E2-4B70E80F3EC8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9582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2849-0E83-4B02-A49B-8C5426675DFB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A8F6-7298-4579-B366-E65C110A8F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293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2849-0E83-4B02-A49B-8C5426675DFB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A8F6-7298-4579-B366-E65C110A8F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613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2849-0E83-4B02-A49B-8C5426675DFB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A8F6-7298-4579-B366-E65C110A8F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962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3871787" y="6784757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0987" y="6784757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732587" y="6784757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9803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6"/>
          <p:cNvSpPr>
            <a:spLocks noGrp="1"/>
          </p:cNvSpPr>
          <p:nvPr>
            <p:ph sz="quarter" idx="10"/>
          </p:nvPr>
        </p:nvSpPr>
        <p:spPr>
          <a:xfrm>
            <a:off x="365760" y="91440"/>
            <a:ext cx="8717280" cy="777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 spc="300" baseline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005840"/>
            <a:ext cx="11338560" cy="5486400"/>
          </a:xfrm>
          <a:prstGeom prst="rect">
            <a:avLst/>
          </a:prstGeom>
        </p:spPr>
        <p:txBody>
          <a:bodyPr lIns="0" rIns="0"/>
          <a:lstStyle>
            <a:lvl1pPr marL="341305" marR="0" indent="-341305" algn="just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Char char="•"/>
              <a:tabLst/>
              <a:defRPr sz="2200">
                <a:latin typeface="Calibri" pitchFamily="34" charset="0"/>
                <a:cs typeface="Arial" pitchFamily="34" charset="0"/>
              </a:defRPr>
            </a:lvl1pPr>
            <a:lvl2pPr marL="742932" marR="0" indent="-285744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839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6"/>
          <p:cNvSpPr>
            <a:spLocks noGrp="1"/>
          </p:cNvSpPr>
          <p:nvPr>
            <p:ph sz="quarter" idx="10"/>
          </p:nvPr>
        </p:nvSpPr>
        <p:spPr>
          <a:xfrm>
            <a:off x="365760" y="91440"/>
            <a:ext cx="8717280" cy="777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 spc="300" baseline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005840"/>
            <a:ext cx="11338560" cy="5486400"/>
          </a:xfrm>
          <a:prstGeom prst="rect">
            <a:avLst/>
          </a:prstGeom>
        </p:spPr>
        <p:txBody>
          <a:bodyPr lIns="0" rIns="0"/>
          <a:lstStyle>
            <a:lvl1pPr marL="341305" marR="0" indent="-341305" algn="just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Char char="•"/>
              <a:tabLst/>
              <a:defRPr sz="2200">
                <a:latin typeface="Calibri" pitchFamily="34" charset="0"/>
                <a:cs typeface="Arial" pitchFamily="34" charset="0"/>
              </a:defRPr>
            </a:lvl1pPr>
            <a:lvl2pPr marL="742932" marR="0" indent="-285744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3139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749" y="116740"/>
            <a:ext cx="10188403" cy="907515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749" y="1140542"/>
            <a:ext cx="10504131" cy="4623197"/>
          </a:xfrm>
        </p:spPr>
        <p:txBody>
          <a:bodyPr/>
          <a:lstStyle>
            <a:lvl1pPr>
              <a:buClr>
                <a:srgbClr val="0070C0"/>
              </a:buCl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00"/>
              </a:spcBef>
              <a:defRPr sz="2000">
                <a:solidFill>
                  <a:srgbClr val="3333FF"/>
                </a:solidFill>
                <a:latin typeface="Bahnschrift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en-US" dirty="0" smtClean="0"/>
          </a:p>
          <a:p>
            <a:pPr>
              <a:buFontTx/>
              <a:buNone/>
            </a:pPr>
            <a:endParaRPr lang="en-US" altLang="en-US" dirty="0" smtClean="0"/>
          </a:p>
          <a:p>
            <a:pPr>
              <a:buFontTx/>
              <a:buNone/>
            </a:pPr>
            <a:endParaRPr lang="en-US" altLang="en-US" dirty="0" smtClean="0"/>
          </a:p>
          <a:p>
            <a:pPr>
              <a:buFontTx/>
              <a:buNone/>
            </a:pPr>
            <a:endParaRPr lang="en-US" altLang="en-US" dirty="0" smtClean="0"/>
          </a:p>
          <a:p>
            <a:pPr>
              <a:buFontTx/>
              <a:buNone/>
            </a:pPr>
            <a:endParaRPr lang="en-US" altLang="en-US" dirty="0" smtClean="0"/>
          </a:p>
          <a:p>
            <a:pPr>
              <a:buFontTx/>
              <a:buNone/>
            </a:pPr>
            <a:endParaRPr lang="en-US" altLang="en-US" dirty="0" smtClean="0"/>
          </a:p>
          <a:p>
            <a:pPr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4979513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2849-0E83-4B02-A49B-8C5426675DFB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A8F6-7298-4579-B366-E65C110A8F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24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2849-0E83-4B02-A49B-8C5426675DFB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A8F6-7298-4579-B366-E65C110A8F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830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2849-0E83-4B02-A49B-8C5426675DFB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A8F6-7298-4579-B366-E65C110A8F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755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2849-0E83-4B02-A49B-8C5426675DFB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A8F6-7298-4579-B366-E65C110A8F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29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2849-0E83-4B02-A49B-8C5426675DFB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A8F6-7298-4579-B366-E65C110A8F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652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2849-0E83-4B02-A49B-8C5426675DFB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A8F6-7298-4579-B366-E65C110A8F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321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2849-0E83-4B02-A49B-8C5426675DFB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A8F6-7298-4579-B366-E65C110A8F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983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2849-0E83-4B02-A49B-8C5426675DFB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A8F6-7298-4579-B366-E65C110A8F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156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F2849-0E83-4B02-A49B-8C5426675DFB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BA8F6-7298-4579-B366-E65C110A8F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86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57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914402"/>
            <a:ext cx="9347200" cy="45719"/>
            <a:chOff x="1905000" y="6553200"/>
            <a:chExt cx="7010400" cy="45719"/>
          </a:xfrm>
        </p:grpSpPr>
        <p:sp>
          <p:nvSpPr>
            <p:cNvPr id="19" name="Rectangle 1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26" name="Group 25"/>
          <p:cNvGrpSpPr/>
          <p:nvPr userDrawn="1"/>
        </p:nvGrpSpPr>
        <p:grpSpPr>
          <a:xfrm>
            <a:off x="2682240" y="6553202"/>
            <a:ext cx="9448800" cy="45719"/>
            <a:chOff x="1905000" y="6553200"/>
            <a:chExt cx="7010400" cy="45719"/>
          </a:xfrm>
        </p:grpSpPr>
        <p:sp>
          <p:nvSpPr>
            <p:cNvPr id="27" name="Rectangle 2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" name="Rectangle 2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30" name="TextBox 29"/>
          <p:cNvSpPr txBox="1"/>
          <p:nvPr userDrawn="1"/>
        </p:nvSpPr>
        <p:spPr>
          <a:xfrm>
            <a:off x="5949588" y="6706440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42CF92-3635-42F1-AAB6-F2703D7DF619}" type="slidenum">
              <a:rPr kumimoji="0" lang="en-GB" sz="10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1" i="0" u="none" strike="noStrike" kern="1200" cap="small" spc="20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Rectangle 4"/>
          <p:cNvSpPr txBox="1">
            <a:spLocks noChangeArrowheads="1"/>
          </p:cNvSpPr>
          <p:nvPr userDrawn="1"/>
        </p:nvSpPr>
        <p:spPr bwMode="auto">
          <a:xfrm>
            <a:off x="80881" y="6614904"/>
            <a:ext cx="4531617" cy="24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Database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Management Systems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30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aseline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indent="190495" algn="l" rtl="0" eaLnBrk="1" fontAlgn="base" hangingPunct="1">
        <a:spcBef>
          <a:spcPct val="20000"/>
        </a:spcBef>
        <a:spcAft>
          <a:spcPct val="0"/>
        </a:spcAft>
        <a:buNone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61981" indent="-285744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81070" indent="-228594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914402"/>
            <a:ext cx="9347200" cy="45719"/>
            <a:chOff x="1905000" y="6553200"/>
            <a:chExt cx="7010400" cy="45719"/>
          </a:xfrm>
        </p:grpSpPr>
        <p:sp>
          <p:nvSpPr>
            <p:cNvPr id="19" name="Rectangle 1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26" name="Group 25"/>
          <p:cNvGrpSpPr/>
          <p:nvPr userDrawn="1"/>
        </p:nvGrpSpPr>
        <p:grpSpPr>
          <a:xfrm>
            <a:off x="2682240" y="6553202"/>
            <a:ext cx="9448800" cy="45719"/>
            <a:chOff x="1905000" y="6553200"/>
            <a:chExt cx="7010400" cy="45719"/>
          </a:xfrm>
        </p:grpSpPr>
        <p:sp>
          <p:nvSpPr>
            <p:cNvPr id="27" name="Rectangle 2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" name="Rectangle 2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24" name="Rectangle 4"/>
          <p:cNvSpPr txBox="1">
            <a:spLocks noChangeArrowheads="1"/>
          </p:cNvSpPr>
          <p:nvPr userDrawn="1"/>
        </p:nvSpPr>
        <p:spPr bwMode="auto">
          <a:xfrm>
            <a:off x="80881" y="6614904"/>
            <a:ext cx="4531617" cy="24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Database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Management Systems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5949588" y="6659508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42CF92-3635-42F1-AAB6-F2703D7DF619}" type="slidenum">
              <a:rPr kumimoji="0" lang="en-GB" sz="10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1" i="0" u="none" strike="noStrike" kern="1200" cap="small" spc="20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0112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aseline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indent="190495" algn="l" rtl="0" eaLnBrk="1" fontAlgn="base" hangingPunct="1">
        <a:spcBef>
          <a:spcPct val="20000"/>
        </a:spcBef>
        <a:spcAft>
          <a:spcPct val="0"/>
        </a:spcAft>
        <a:buNone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61981" indent="-285744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81070" indent="-228594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microsoft.com/office/2007/relationships/hdphoto" Target="../media/hdphoto5.wdp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microsoft.com/office/2007/relationships/hdphoto" Target="../media/hdphoto6.wdp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microsoft.com/office/2007/relationships/hdphoto" Target="../media/hdphoto7.wdp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microsoft.com/office/2007/relationships/hdphoto" Target="../media/hdphoto8.wdp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5.xml"/><Relationship Id="rId4" Type="http://schemas.microsoft.com/office/2007/relationships/hdphoto" Target="../media/hdphoto9.wdp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7000">
              <a:schemeClr val="accent3">
                <a:lumMod val="40000"/>
                <a:lumOff val="60000"/>
              </a:schemeClr>
            </a:gs>
            <a:gs pos="73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356812" y="2362200"/>
            <a:ext cx="11182046" cy="1600200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r>
              <a:rPr lang="en-IN" sz="4800" spc="3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Module 4: </a:t>
            </a:r>
            <a:r>
              <a:rPr lang="en-IN" sz="4400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Normalization (Part-2)</a:t>
            </a:r>
            <a:endParaRPr lang="en-IN" sz="44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74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 smtClean="0"/>
              <a:t> Example 2 (Contd.)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08660">
              <a:spcAft>
                <a:spcPts val="1200"/>
              </a:spcAft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LOTS1 not in 3NF, but LOT2 in 3NF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96"/>
          <a:stretch/>
        </p:blipFill>
        <p:spPr>
          <a:xfrm>
            <a:off x="6814225" y="2138817"/>
            <a:ext cx="5377775" cy="216569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0921" y="1366421"/>
            <a:ext cx="10978366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FD1 = {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Property_id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County_name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Lot#, Area, Price}</a:t>
            </a:r>
          </a:p>
          <a:p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FD2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County_name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Lot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Property_id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#, Area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FD4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{Area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Price}</a:t>
            </a:r>
          </a:p>
          <a:p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CKs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Property_id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#} and {Lot#,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County_name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FD1 &amp; FD2 – no violation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FD4 violates the 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definition,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Area is not a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superkey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endParaRPr lang="en-US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Price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not a prime attribute in LOTS1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acts as transitive dependency attribute.</a:t>
            </a: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0760152" y="2594341"/>
            <a:ext cx="563526" cy="54226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28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 smtClean="0"/>
              <a:t> Example 2 (Contd.)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005840"/>
            <a:ext cx="10638938" cy="5486400"/>
          </a:xfrm>
        </p:spPr>
        <p:txBody>
          <a:bodyPr/>
          <a:lstStyle/>
          <a:p>
            <a:pPr marL="342900" indent="-342900" algn="l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 LOTS1 into 3NF, we decompose it into the relation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schemas LOTS1A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LOTS1B.</a:t>
            </a:r>
          </a:p>
          <a:p>
            <a:pPr marL="342900" indent="-342900" algn="l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LOTS1A – remove the attribute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violates 3NF from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LOTS1</a:t>
            </a:r>
          </a:p>
          <a:p>
            <a:pPr marL="342900" indent="-342900" algn="l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Place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with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(the left hand side of FD4 that causes the transitive dependency) into another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LOTS1B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 LOTS1A and LOTS1B are in 3NF</a:t>
            </a:r>
            <a:r>
              <a:rPr lang="en-US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LOTS1A = [{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Property_id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County_name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Lot#,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Area}, 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{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County_name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Lot#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Property_id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#, Area}]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LOTS1B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{Area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Price}</a:t>
            </a: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031" y="4455007"/>
            <a:ext cx="7294788" cy="154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15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smtClean="0"/>
              <a:t>Interpreting the General Definition</a:t>
            </a:r>
          </a:p>
          <a:p>
            <a:r>
              <a:rPr lang="en-US" b="1" smtClean="0"/>
              <a:t>of Third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005840"/>
            <a:ext cx="10149840" cy="5486400"/>
          </a:xfrm>
        </p:spPr>
        <p:txBody>
          <a:bodyPr/>
          <a:lstStyle/>
          <a:p>
            <a:pPr algn="l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relation schema R violates the general definition of 3NF if a functional dependency X → Y holds in R that does not meet all three conditions. This can occur due to two types of problematic functional dependencies: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nonprime attribute determines another nonprime attribute. Here we typically have a transitive dependency that violates 3NF.</a:t>
            </a: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proper subset of a key of R functionally determines a nonprime attribute. Here we have a partial dependency that violates 3NF (and also 2NF).</a:t>
            </a: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en-US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alternative definition of 3NF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relation schema R is in 3NF if every nonprime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of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meets both of the following conditions:</a:t>
            </a: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fully functionally dependent on every key of R.</a:t>
            </a: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nontransitively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dependent on every key of R.</a:t>
            </a:r>
          </a:p>
        </p:txBody>
      </p:sp>
    </p:spTree>
    <p:extLst>
      <p:ext uri="{BB962C8B-B14F-4D97-AF65-F5344CB8AC3E}">
        <p14:creationId xmlns:p14="http://schemas.microsoft.com/office/powerpoint/2010/main" val="7050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Boyce-</a:t>
            </a:r>
            <a:r>
              <a:rPr lang="en-US" b="1" dirty="0" err="1"/>
              <a:t>Codd</a:t>
            </a:r>
            <a:r>
              <a:rPr lang="en-US" b="1" dirty="0"/>
              <a:t> Normal </a:t>
            </a:r>
            <a:r>
              <a:rPr lang="en-US" b="1" dirty="0" smtClean="0"/>
              <a:t>Form (</a:t>
            </a:r>
            <a:r>
              <a:rPr lang="en-US" b="1" dirty="0" err="1" smtClean="0"/>
              <a:t>BCNF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005840"/>
            <a:ext cx="10149840" cy="5486400"/>
          </a:xfrm>
        </p:spPr>
        <p:txBody>
          <a:bodyPr/>
          <a:lstStyle/>
          <a:p>
            <a:pPr algn="l">
              <a:spcBef>
                <a:spcPts val="1200"/>
              </a:spcBef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in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BCNF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also in 3NF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however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relation in 3NF is not necessarily in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BCNF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BCNF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simpler form of 3NF, but stronger than 3NF.</a:t>
            </a:r>
          </a:p>
          <a:p>
            <a:pPr>
              <a:spcBef>
                <a:spcPts val="1200"/>
              </a:spcBef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relation R is in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BCNF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for every FD X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in F</a:t>
            </a:r>
            <a:r>
              <a:rPr lang="en-US" alt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Y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(trivial); or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(ii) X is a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superkey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the second condition in 3NF definition is missing here,; thus making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BCNF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stronger.</a:t>
            </a:r>
          </a:p>
          <a:p>
            <a:pPr>
              <a:spcBef>
                <a:spcPts val="1200"/>
              </a:spcBef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92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 smtClean="0"/>
              <a:t>3NF versus </a:t>
            </a:r>
            <a:r>
              <a:rPr lang="en-US" b="1" dirty="0" err="1" smtClean="0"/>
              <a:t>BCNF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005840"/>
            <a:ext cx="10149840" cy="5486400"/>
          </a:xfrm>
        </p:spPr>
        <p:txBody>
          <a:bodyPr/>
          <a:lstStyle/>
          <a:p>
            <a:pPr algn="l">
              <a:spcBef>
                <a:spcPts val="1200"/>
              </a:spcBef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relation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in 3NF if it is in 2NF and there are no transitive dependencies.</a:t>
            </a:r>
          </a:p>
          <a:p>
            <a:pPr algn="l">
              <a:spcBef>
                <a:spcPts val="120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about a case in which a non-key attribute is the determinant of a key attribute?</a:t>
            </a:r>
          </a:p>
          <a:p>
            <a:pPr algn="l">
              <a:spcBef>
                <a:spcPts val="120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condition does not violate 3NF, but does violate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BCNF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Because,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BCNF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expects that every determinant in the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 candidate key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spcBef>
                <a:spcPts val="1200"/>
              </a:spcBef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786523"/>
              </p:ext>
            </p:extLst>
          </p:nvPr>
        </p:nvGraphicFramePr>
        <p:xfrm>
          <a:off x="2404427" y="5062538"/>
          <a:ext cx="4325938" cy="518160"/>
        </p:xfrm>
        <a:graphic>
          <a:graphicData uri="http://schemas.openxmlformats.org/drawingml/2006/table">
            <a:tbl>
              <a:tblPr/>
              <a:tblGrid>
                <a:gridCol w="1058863">
                  <a:extLst>
                    <a:ext uri="{9D8B030D-6E8A-4147-A177-3AD203B41FA5}">
                      <a16:colId xmlns:a16="http://schemas.microsoft.com/office/drawing/2014/main" val="456634772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1237889707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504875787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1302065294"/>
                    </a:ext>
                  </a:extLst>
                </a:gridCol>
              </a:tblGrid>
              <a:tr h="379413"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373718"/>
                  </a:ext>
                </a:extLst>
              </a:tr>
            </a:tbl>
          </a:graphicData>
        </a:graphic>
      </p:graphicFrame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3010852" y="4598988"/>
            <a:ext cx="3340100" cy="1441450"/>
            <a:chOff x="1828" y="2973"/>
            <a:chExt cx="2104" cy="908"/>
          </a:xfrm>
        </p:grpSpPr>
        <p:sp>
          <p:nvSpPr>
            <p:cNvPr id="6" name="Line 17"/>
            <p:cNvSpPr>
              <a:spLocks noChangeShapeType="1"/>
            </p:cNvSpPr>
            <p:nvPr/>
          </p:nvSpPr>
          <p:spPr bwMode="auto">
            <a:xfrm>
              <a:off x="1828" y="2973"/>
              <a:ext cx="210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18"/>
            <p:cNvSpPr>
              <a:spLocks noChangeShapeType="1"/>
            </p:cNvSpPr>
            <p:nvPr/>
          </p:nvSpPr>
          <p:spPr bwMode="auto">
            <a:xfrm>
              <a:off x="3932" y="2973"/>
              <a:ext cx="0" cy="23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19"/>
            <p:cNvSpPr>
              <a:spLocks noChangeShapeType="1"/>
            </p:cNvSpPr>
            <p:nvPr/>
          </p:nvSpPr>
          <p:spPr bwMode="auto">
            <a:xfrm>
              <a:off x="3215" y="2973"/>
              <a:ext cx="0" cy="23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20"/>
            <p:cNvSpPr>
              <a:spLocks noChangeShapeType="1"/>
            </p:cNvSpPr>
            <p:nvPr/>
          </p:nvSpPr>
          <p:spPr bwMode="auto">
            <a:xfrm>
              <a:off x="1828" y="2973"/>
              <a:ext cx="0" cy="23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21"/>
            <p:cNvSpPr>
              <a:spLocks noChangeShapeType="1"/>
            </p:cNvSpPr>
            <p:nvPr/>
          </p:nvSpPr>
          <p:spPr bwMode="auto">
            <a:xfrm>
              <a:off x="2545" y="2973"/>
              <a:ext cx="0" cy="23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2"/>
            <p:cNvSpPr>
              <a:spLocks noChangeShapeType="1"/>
            </p:cNvSpPr>
            <p:nvPr/>
          </p:nvSpPr>
          <p:spPr bwMode="auto">
            <a:xfrm>
              <a:off x="2545" y="3881"/>
              <a:ext cx="71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3"/>
            <p:cNvSpPr>
              <a:spLocks noChangeShapeType="1"/>
            </p:cNvSpPr>
            <p:nvPr/>
          </p:nvSpPr>
          <p:spPr bwMode="auto">
            <a:xfrm>
              <a:off x="3262" y="3690"/>
              <a:ext cx="0" cy="19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4"/>
            <p:cNvSpPr>
              <a:spLocks noChangeShapeType="1"/>
            </p:cNvSpPr>
            <p:nvPr/>
          </p:nvSpPr>
          <p:spPr bwMode="auto">
            <a:xfrm flipV="1">
              <a:off x="2545" y="3690"/>
              <a:ext cx="0" cy="19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4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231030"/>
              </p:ext>
            </p:extLst>
          </p:nvPr>
        </p:nvGraphicFramePr>
        <p:xfrm>
          <a:off x="7336790" y="4778375"/>
          <a:ext cx="1746250" cy="896112"/>
        </p:xfrm>
        <a:graphic>
          <a:graphicData uri="http://schemas.openxmlformats.org/drawingml/2006/table">
            <a:tbl>
              <a:tblPr/>
              <a:tblGrid>
                <a:gridCol w="1746250">
                  <a:extLst>
                    <a:ext uri="{9D8B030D-6E8A-4147-A177-3AD203B41FA5}">
                      <a16:colId xmlns:a16="http://schemas.microsoft.com/office/drawing/2014/main" val="3402708182"/>
                    </a:ext>
                  </a:extLst>
                </a:gridCol>
              </a:tblGrid>
              <a:tr h="787400"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AB 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sym typeface="Symbol" panose="05050102010706020507" pitchFamily="18" charset="2"/>
                        </a:rPr>
                        <a:t> CD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anose="020B0604030504040204" pitchFamily="34" charset="0"/>
                          <a:sym typeface="Symbol" panose="05050102010706020507" pitchFamily="18" charset="2"/>
                        </a:rPr>
                        <a:t>C 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8231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590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 smtClean="0"/>
              <a:t>3NF versus </a:t>
            </a:r>
            <a:r>
              <a:rPr lang="en-US" b="1" dirty="0" err="1" smtClean="0"/>
              <a:t>BCNF</a:t>
            </a:r>
            <a:r>
              <a:rPr lang="en-US" b="1" dirty="0" smtClean="0"/>
              <a:t>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005840"/>
            <a:ext cx="10149840" cy="5486400"/>
          </a:xfrm>
        </p:spPr>
        <p:txBody>
          <a:bodyPr/>
          <a:lstStyle/>
          <a:p>
            <a:pPr algn="l">
              <a:spcBef>
                <a:spcPts val="1200"/>
              </a:spcBef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algn="l">
              <a:spcBef>
                <a:spcPts val="1200"/>
              </a:spcBef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</a:pP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decompose this table and make it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BCNF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>
              <a:spcAft>
                <a:spcPts val="600"/>
              </a:spcAft>
            </a:pPr>
            <a:r>
              <a:rPr lang="en-US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Decompose Rule (Ullman): 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violating FD is: X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A, then 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= {R – A} and {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marL="400050" lvl="1" indent="0">
              <a:spcAft>
                <a:spcPts val="600"/>
              </a:spcAft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R(A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B, C, D), F = {AB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CD, C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B} </a:t>
            </a:r>
          </a:p>
          <a:p>
            <a:pPr marL="400050" lvl="1" indent="0">
              <a:spcAft>
                <a:spcPts val="600"/>
              </a:spcAft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CK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{AB} and D = {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CB}</a:t>
            </a:r>
          </a:p>
          <a:p>
            <a:pPr algn="l">
              <a:spcBef>
                <a:spcPts val="1200"/>
              </a:spcBef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</a:pP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081658"/>
              </p:ext>
            </p:extLst>
          </p:nvPr>
        </p:nvGraphicFramePr>
        <p:xfrm>
          <a:off x="2819096" y="1638854"/>
          <a:ext cx="4325938" cy="518160"/>
        </p:xfrm>
        <a:graphic>
          <a:graphicData uri="http://schemas.openxmlformats.org/drawingml/2006/table">
            <a:tbl>
              <a:tblPr/>
              <a:tblGrid>
                <a:gridCol w="1058863">
                  <a:extLst>
                    <a:ext uri="{9D8B030D-6E8A-4147-A177-3AD203B41FA5}">
                      <a16:colId xmlns:a16="http://schemas.microsoft.com/office/drawing/2014/main" val="456634772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1237889707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504875787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1302065294"/>
                    </a:ext>
                  </a:extLst>
                </a:gridCol>
              </a:tblGrid>
              <a:tr h="379413"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373718"/>
                  </a:ext>
                </a:extLst>
              </a:tr>
            </a:tbl>
          </a:graphicData>
        </a:graphic>
      </p:graphicFrame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3425521" y="1175304"/>
            <a:ext cx="3340100" cy="1441450"/>
            <a:chOff x="1828" y="2973"/>
            <a:chExt cx="2104" cy="908"/>
          </a:xfrm>
        </p:grpSpPr>
        <p:sp>
          <p:nvSpPr>
            <p:cNvPr id="6" name="Line 17"/>
            <p:cNvSpPr>
              <a:spLocks noChangeShapeType="1"/>
            </p:cNvSpPr>
            <p:nvPr/>
          </p:nvSpPr>
          <p:spPr bwMode="auto">
            <a:xfrm>
              <a:off x="1828" y="2973"/>
              <a:ext cx="210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18"/>
            <p:cNvSpPr>
              <a:spLocks noChangeShapeType="1"/>
            </p:cNvSpPr>
            <p:nvPr/>
          </p:nvSpPr>
          <p:spPr bwMode="auto">
            <a:xfrm>
              <a:off x="3932" y="2973"/>
              <a:ext cx="0" cy="23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19"/>
            <p:cNvSpPr>
              <a:spLocks noChangeShapeType="1"/>
            </p:cNvSpPr>
            <p:nvPr/>
          </p:nvSpPr>
          <p:spPr bwMode="auto">
            <a:xfrm>
              <a:off x="3215" y="2973"/>
              <a:ext cx="0" cy="23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20"/>
            <p:cNvSpPr>
              <a:spLocks noChangeShapeType="1"/>
            </p:cNvSpPr>
            <p:nvPr/>
          </p:nvSpPr>
          <p:spPr bwMode="auto">
            <a:xfrm>
              <a:off x="1828" y="2973"/>
              <a:ext cx="0" cy="23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21"/>
            <p:cNvSpPr>
              <a:spLocks noChangeShapeType="1"/>
            </p:cNvSpPr>
            <p:nvPr/>
          </p:nvSpPr>
          <p:spPr bwMode="auto">
            <a:xfrm>
              <a:off x="2545" y="2973"/>
              <a:ext cx="0" cy="23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2"/>
            <p:cNvSpPr>
              <a:spLocks noChangeShapeType="1"/>
            </p:cNvSpPr>
            <p:nvPr/>
          </p:nvSpPr>
          <p:spPr bwMode="auto">
            <a:xfrm>
              <a:off x="2545" y="3881"/>
              <a:ext cx="71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3"/>
            <p:cNvSpPr>
              <a:spLocks noChangeShapeType="1"/>
            </p:cNvSpPr>
            <p:nvPr/>
          </p:nvSpPr>
          <p:spPr bwMode="auto">
            <a:xfrm>
              <a:off x="3262" y="3690"/>
              <a:ext cx="0" cy="19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4"/>
            <p:cNvSpPr>
              <a:spLocks noChangeShapeType="1"/>
            </p:cNvSpPr>
            <p:nvPr/>
          </p:nvSpPr>
          <p:spPr bwMode="auto">
            <a:xfrm flipV="1">
              <a:off x="2545" y="3690"/>
              <a:ext cx="0" cy="19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4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760224"/>
              </p:ext>
            </p:extLst>
          </p:nvPr>
        </p:nvGraphicFramePr>
        <p:xfrm>
          <a:off x="7751459" y="1354691"/>
          <a:ext cx="1746250" cy="896112"/>
        </p:xfrm>
        <a:graphic>
          <a:graphicData uri="http://schemas.openxmlformats.org/drawingml/2006/table">
            <a:tbl>
              <a:tblPr/>
              <a:tblGrid>
                <a:gridCol w="1746250">
                  <a:extLst>
                    <a:ext uri="{9D8B030D-6E8A-4147-A177-3AD203B41FA5}">
                      <a16:colId xmlns:a16="http://schemas.microsoft.com/office/drawing/2014/main" val="3402708182"/>
                    </a:ext>
                  </a:extLst>
                </a:gridCol>
              </a:tblGrid>
              <a:tr h="787400"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AB 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sym typeface="Symbol" panose="05050102010706020507" pitchFamily="18" charset="2"/>
                        </a:rPr>
                        <a:t> CD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anose="020B0604030504040204" pitchFamily="34" charset="0"/>
                          <a:sym typeface="Symbol" panose="05050102010706020507" pitchFamily="18" charset="2"/>
                        </a:rPr>
                        <a:t>C 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8231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94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65759" y="91440"/>
            <a:ext cx="9131950" cy="777240"/>
          </a:xfrm>
        </p:spPr>
        <p:txBody>
          <a:bodyPr/>
          <a:lstStyle/>
          <a:p>
            <a:r>
              <a:rPr lang="en-US" b="1" dirty="0" smtClean="0"/>
              <a:t>Decomposition of Relations not in </a:t>
            </a:r>
            <a:r>
              <a:rPr lang="en-US" b="1" dirty="0" err="1" smtClean="0"/>
              <a:t>BCNF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" y="1005840"/>
            <a:ext cx="10468817" cy="5486400"/>
          </a:xfrm>
        </p:spPr>
        <p:txBody>
          <a:bodyPr/>
          <a:lstStyle/>
          <a:p>
            <a:pPr algn="l">
              <a:spcBef>
                <a:spcPts val="1200"/>
              </a:spcBef>
            </a:pPr>
            <a:r>
              <a:rPr lang="en-US" sz="2400" b="1" u="sng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algn="l">
              <a:spcBef>
                <a:spcPts val="120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FD1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{Student, Course} → Instructor</a:t>
            </a:r>
          </a:p>
          <a:p>
            <a:pPr algn="l">
              <a:spcBef>
                <a:spcPts val="120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FD2: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 →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	              </a:t>
            </a:r>
            <a:r>
              <a:rPr lang="en-US" sz="2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instructor teaches only one course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{Student, Course}	as per Algorithm 9.2</a:t>
            </a:r>
          </a:p>
          <a:p>
            <a:pPr algn="l">
              <a:spcBef>
                <a:spcPts val="1800"/>
              </a:spcBef>
            </a:pP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Possible </a:t>
            </a:r>
            <a:r>
              <a:rPr lang="en-US" sz="24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BCNF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decompositions</a:t>
            </a:r>
          </a:p>
          <a:p>
            <a:pPr marL="9144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and {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}.</a:t>
            </a:r>
          </a:p>
          <a:p>
            <a:pPr marL="9144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Course,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and {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}.</a:t>
            </a:r>
          </a:p>
          <a:p>
            <a:pPr marL="9144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Course} and {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three decompositions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functional dependency FD1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desirable properties are: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nonadditive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(lossless and FD preservation) </a:t>
            </a:r>
          </a:p>
          <a:p>
            <a:pPr algn="l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3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decomposition satisfies both the properties.</a:t>
            </a:r>
          </a:p>
          <a:p>
            <a:pPr algn="l">
              <a:spcBef>
                <a:spcPts val="1200"/>
              </a:spcBef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</a:pP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</a:pP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 descr="Screen Clippi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682" y="2416570"/>
            <a:ext cx="3581584" cy="295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08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65759" y="91440"/>
            <a:ext cx="9131950" cy="777240"/>
          </a:xfrm>
        </p:spPr>
        <p:txBody>
          <a:bodyPr/>
          <a:lstStyle/>
          <a:p>
            <a:r>
              <a:rPr lang="en-US" b="1" dirty="0" err="1" smtClean="0"/>
              <a:t>Nonadditive</a:t>
            </a:r>
            <a:r>
              <a:rPr lang="en-US" b="1" dirty="0" smtClean="0"/>
              <a:t> (lossless) Join Test for Binary Decomposition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005840"/>
            <a:ext cx="10840956" cy="54864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per the following theorem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Ullman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Theorem: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a set of FDs over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be 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decomposition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lossless-join decomposition if and only if </a:t>
            </a:r>
          </a:p>
          <a:p>
            <a:pPr marL="1257300" indent="-342900"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R2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R1 - R2 is in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or</a:t>
            </a:r>
          </a:p>
          <a:p>
            <a:pPr marL="1257300" indent="-342900"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R2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R2 - R1 is in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  <a:buClr>
                <a:schemeClr val="accent5">
                  <a:lumMod val="60000"/>
                  <a:lumOff val="40000"/>
                </a:schemeClr>
              </a:buClr>
            </a:pPr>
            <a:r>
              <a:rPr lang="en-US" altLang="en-US" sz="2400" b="1" u="sng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algn="l"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R(ABC), F = {A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B}</a:t>
            </a:r>
          </a:p>
          <a:p>
            <a:pPr algn="l"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Decompose R into AB and AC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AB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AC = A and AB – AC = B </a:t>
            </a:r>
          </a:p>
          <a:p>
            <a:pPr algn="l"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 holds. This means the decomposition is </a:t>
            </a:r>
            <a:r>
              <a:rPr lang="en-US" sz="2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lossless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l"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if we decompose R into AB and BC, then</a:t>
            </a:r>
          </a:p>
          <a:p>
            <a:pPr algn="l"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BC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AB –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BC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or BC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algn="l"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means that the decomposition is </a:t>
            </a:r>
            <a:r>
              <a:rPr lang="en-US" sz="24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0"/>
              </a:spcBef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0"/>
              </a:spcBef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0"/>
              </a:spcBef>
            </a:pP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0"/>
              </a:spcBef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0"/>
              </a:spcBef>
            </a:pP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39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65759" y="91440"/>
            <a:ext cx="9131950" cy="777240"/>
          </a:xfrm>
        </p:spPr>
        <p:txBody>
          <a:bodyPr/>
          <a:lstStyle/>
          <a:p>
            <a:r>
              <a:rPr lang="en-US" b="1" dirty="0" err="1" smtClean="0"/>
              <a:t>Nonadditive</a:t>
            </a:r>
            <a:r>
              <a:rPr lang="en-US" b="1" dirty="0" smtClean="0"/>
              <a:t> (lossless) Join Test for Binary Decomposition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005840"/>
            <a:ext cx="10575142" cy="54864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600" b="1" u="sng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algn="l">
              <a:spcBef>
                <a:spcPts val="1200"/>
              </a:spcBef>
            </a:pP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(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ity, 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treet, </a:t>
            </a:r>
            <a:r>
              <a:rPr lang="en-US" alt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ipcode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or R (C, S, Z) and </a:t>
            </a:r>
            <a:endParaRPr lang="en-US" alt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None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{CS 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Z, 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Z 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C}. </a:t>
            </a:r>
          </a:p>
          <a:p>
            <a:pPr>
              <a:spcBef>
                <a:spcPts val="1200"/>
              </a:spcBef>
            </a:pP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CK1 = {CS} and CK2 = {</a:t>
            </a:r>
            <a:r>
              <a:rPr lang="en-US" alt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ZS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	(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5.2(a))</a:t>
            </a: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relation R is in 3NF (since each attribute is prime) but not in </a:t>
            </a:r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BCNF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because in Z 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C, Z is not a </a:t>
            </a:r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superkey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also it is not a trivial FD. In R, we cannot store the city to which a </a:t>
            </a:r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zipcode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belongs unless we know a street address with the </a:t>
            </a:r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zipcode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introduces insertion anomaly.</a:t>
            </a:r>
          </a:p>
          <a:p>
            <a:pPr>
              <a:spcBef>
                <a:spcPts val="1200"/>
              </a:spcBef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convert this into </a:t>
            </a:r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BCNF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decompose R into: </a:t>
            </a:r>
            <a:r>
              <a:rPr lang="en-US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R1 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{Z, C} and R2 = {S, Z}</a:t>
            </a:r>
          </a:p>
          <a:p>
            <a:pPr>
              <a:spcBef>
                <a:spcPts val="1200"/>
              </a:spcBef>
            </a:pPr>
            <a:r>
              <a:rPr lang="en-US" alt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relation schema with exactly two attributes is in </a:t>
            </a:r>
            <a:r>
              <a:rPr lang="en-US" altLang="en-US" sz="2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BCNF</a:t>
            </a:r>
            <a:r>
              <a:rPr lang="en-US" alt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spcBef>
                <a:spcPts val="1200"/>
              </a:spcBef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</a:pPr>
            <a:endParaRPr lang="en-US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</a:pPr>
            <a:endParaRPr lang="en-US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96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65759" y="91440"/>
            <a:ext cx="9131950" cy="777240"/>
          </a:xfrm>
        </p:spPr>
        <p:txBody>
          <a:bodyPr/>
          <a:lstStyle/>
          <a:p>
            <a:r>
              <a:rPr lang="en-US" b="1" dirty="0" err="1" smtClean="0"/>
              <a:t>BCNF</a:t>
            </a:r>
            <a:r>
              <a:rPr lang="en-US" b="1" dirty="0" smtClean="0"/>
              <a:t>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714" y="1212111"/>
            <a:ext cx="8905831" cy="5110007"/>
          </a:xfrm>
        </p:spPr>
        <p:txBody>
          <a:bodyPr/>
          <a:lstStyle/>
          <a:p>
            <a:pPr algn="l">
              <a:spcAft>
                <a:spcPts val="1200"/>
              </a:spcAft>
            </a:pP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functional dependency X 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in R calculate X</a:t>
            </a:r>
            <a:r>
              <a:rPr lang="en-US" altLang="en-US" sz="3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X</a:t>
            </a:r>
            <a:r>
              <a:rPr lang="en-US" altLang="en-US" sz="3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includes all the attributes of R, then it is in </a:t>
            </a:r>
            <a:r>
              <a:rPr lang="en-US" alt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BCNF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otherwise it is not.</a:t>
            </a:r>
          </a:p>
          <a:p>
            <a:pPr algn="l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96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>
              <a:solidFill>
                <a:srgbClr val="4157AD"/>
              </a:solidFill>
              <a:latin typeface="Segoe UI Semibold" panose="020B0702040204020203" pitchFamily="34" charset="0"/>
            </a:endParaRPr>
          </a:p>
          <a:p>
            <a:r>
              <a:rPr lang="en-US" sz="3400" dirty="0" smtClean="0"/>
              <a:t>Agenda</a:t>
            </a:r>
            <a:endParaRPr lang="en-US" sz="3400" dirty="0"/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400" b="1" kern="1200" dirty="0" smtClean="0">
                <a:solidFill>
                  <a:srgbClr val="0070C0"/>
                </a:solidFill>
              </a:rPr>
              <a:t>3NF – Third Normal Form</a:t>
            </a:r>
          </a:p>
          <a:p>
            <a:pPr lvl="1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000" kern="1200" dirty="0" smtClean="0">
                <a:latin typeface="Palatino Linotype" panose="02040502050505030304" pitchFamily="18" charset="0"/>
              </a:rPr>
              <a:t>General Definitions and Examples</a:t>
            </a:r>
          </a:p>
          <a:p>
            <a:pPr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400" b="1" kern="1200" dirty="0" err="1" smtClean="0">
                <a:solidFill>
                  <a:srgbClr val="0070C0"/>
                </a:solidFill>
              </a:rPr>
              <a:t>BCNF</a:t>
            </a:r>
            <a:r>
              <a:rPr lang="en-IN" sz="2400" b="1" kern="1200" dirty="0" smtClean="0">
                <a:solidFill>
                  <a:srgbClr val="0070C0"/>
                </a:solidFill>
              </a:rPr>
              <a:t> – Boyce-</a:t>
            </a:r>
            <a:r>
              <a:rPr lang="en-IN" sz="2400" b="1" kern="1200" dirty="0" err="1" smtClean="0">
                <a:solidFill>
                  <a:srgbClr val="0070C0"/>
                </a:solidFill>
              </a:rPr>
              <a:t>Codd</a:t>
            </a:r>
            <a:r>
              <a:rPr lang="en-IN" sz="2400" b="1" kern="1200" dirty="0" smtClean="0">
                <a:solidFill>
                  <a:srgbClr val="0070C0"/>
                </a:solidFill>
              </a:rPr>
              <a:t> Normal Form</a:t>
            </a:r>
          </a:p>
          <a:p>
            <a:pPr lvl="1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000" kern="1200" dirty="0" smtClean="0">
                <a:latin typeface="Palatino Linotype" panose="02040502050505030304" pitchFamily="18" charset="0"/>
              </a:rPr>
              <a:t>General Definition and Examples</a:t>
            </a:r>
          </a:p>
          <a:p>
            <a:pPr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400" b="1" kern="1200" dirty="0" smtClean="0">
                <a:solidFill>
                  <a:srgbClr val="0070C0"/>
                </a:solidFill>
              </a:rPr>
              <a:t>Properties of Relational Decompositions</a:t>
            </a:r>
          </a:p>
          <a:p>
            <a:pPr lvl="1"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000" kern="1200" dirty="0" smtClean="0">
                <a:latin typeface="Palatino Linotype" panose="02040502050505030304" pitchFamily="18" charset="0"/>
              </a:rPr>
              <a:t>Dependency Preservation property</a:t>
            </a:r>
          </a:p>
          <a:p>
            <a:pPr lvl="1"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000" kern="1200" dirty="0" err="1" smtClean="0">
                <a:latin typeface="Palatino Linotype" panose="02040502050505030304" pitchFamily="18" charset="0"/>
              </a:rPr>
              <a:t>Nonadditive</a:t>
            </a:r>
            <a:r>
              <a:rPr lang="en-IN" sz="2000" kern="1200" dirty="0" smtClean="0">
                <a:latin typeface="Palatino Linotype" panose="02040502050505030304" pitchFamily="18" charset="0"/>
              </a:rPr>
              <a:t> (Lossless) Join property (testing)</a:t>
            </a:r>
          </a:p>
          <a:p>
            <a:pPr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400" b="1" kern="1200" dirty="0" smtClean="0">
                <a:solidFill>
                  <a:srgbClr val="0070C0"/>
                </a:solidFill>
              </a:rPr>
              <a:t>Algorithms for Relational Database Schema Design</a:t>
            </a:r>
          </a:p>
          <a:p>
            <a:pPr lvl="1"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000" kern="1200" dirty="0" smtClean="0">
                <a:latin typeface="Palatino Linotype" panose="02040502050505030304" pitchFamily="18" charset="0"/>
              </a:rPr>
              <a:t>Dependency preserving and </a:t>
            </a:r>
            <a:r>
              <a:rPr lang="en-IN" sz="2000" kern="1200" dirty="0" err="1" smtClean="0">
                <a:latin typeface="Palatino Linotype" panose="02040502050505030304" pitchFamily="18" charset="0"/>
              </a:rPr>
              <a:t>Nonadditive</a:t>
            </a:r>
            <a:r>
              <a:rPr lang="en-IN" sz="2000" kern="1200" dirty="0" smtClean="0">
                <a:latin typeface="Palatino Linotype" panose="02040502050505030304" pitchFamily="18" charset="0"/>
              </a:rPr>
              <a:t> (Lossless) Join decomposition into 3NF and </a:t>
            </a:r>
            <a:r>
              <a:rPr lang="en-IN" sz="2000" kern="1200" dirty="0" err="1" smtClean="0">
                <a:latin typeface="Palatino Linotype" panose="02040502050505030304" pitchFamily="18" charset="0"/>
              </a:rPr>
              <a:t>BCNF</a:t>
            </a:r>
            <a:endParaRPr lang="en-IN" sz="2000" kern="1200" dirty="0" smtClean="0">
              <a:latin typeface="Palatino Linotype" panose="02040502050505030304" pitchFamily="18" charset="0"/>
            </a:endParaRPr>
          </a:p>
          <a:p>
            <a:pPr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400" b="1" kern="1200" dirty="0" smtClean="0">
                <a:solidFill>
                  <a:srgbClr val="0070C0"/>
                </a:solidFill>
              </a:rPr>
              <a:t>Examples for 3NF and </a:t>
            </a:r>
            <a:r>
              <a:rPr lang="en-IN" sz="2400" b="1" kern="1200" dirty="0" err="1" smtClean="0">
                <a:solidFill>
                  <a:srgbClr val="0070C0"/>
                </a:solidFill>
              </a:rPr>
              <a:t>BCNF</a:t>
            </a:r>
            <a:endParaRPr lang="en-IN" sz="2400" b="1" kern="1200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400" kern="12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400" kern="1200" dirty="0"/>
          </a:p>
        </p:txBody>
      </p:sp>
    </p:spTree>
    <p:extLst>
      <p:ext uri="{BB962C8B-B14F-4D97-AF65-F5344CB8AC3E}">
        <p14:creationId xmlns:p14="http://schemas.microsoft.com/office/powerpoint/2010/main" val="288315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65759" y="91440"/>
            <a:ext cx="9131950" cy="777240"/>
          </a:xfrm>
        </p:spPr>
        <p:txBody>
          <a:bodyPr/>
          <a:lstStyle/>
          <a:p>
            <a:r>
              <a:rPr lang="en-US" b="1" dirty="0" err="1" smtClean="0"/>
              <a:t>BCNF</a:t>
            </a:r>
            <a:r>
              <a:rPr lang="en-US" b="1" dirty="0" smtClean="0"/>
              <a:t> Checking - 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005840"/>
            <a:ext cx="9054687" cy="5486400"/>
          </a:xfrm>
        </p:spPr>
        <p:txBody>
          <a:bodyPr/>
          <a:lstStyle/>
          <a:p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(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ity,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treet,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ipcode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or R (C, S, Z) and </a:t>
            </a: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{CS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Z, Z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C}. </a:t>
            </a: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5">
                  <a:lumMod val="60000"/>
                  <a:lumOff val="40000"/>
                </a:schemeClr>
              </a:buClr>
            </a:pPr>
            <a:r>
              <a:rPr lang="en-US" altLang="en-US" sz="28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 </a:t>
            </a:r>
            <a:r>
              <a:rPr lang="en-US" altLang="en-US" sz="2800" b="1" u="sng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Closure</a:t>
            </a:r>
            <a:endParaRPr lang="en-US" altLang="en-US" sz="2800" b="1" u="sng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5">
                  <a:lumMod val="60000"/>
                  <a:lumOff val="40000"/>
                </a:schemeClr>
              </a:buClr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CS)</a:t>
            </a:r>
            <a:r>
              <a:rPr lang="en-US" alt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(C, S, Z) and Z</a:t>
            </a:r>
            <a:r>
              <a:rPr lang="en-US" alt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(Z, C). </a:t>
            </a:r>
          </a:p>
          <a:p>
            <a:pPr>
              <a:buClr>
                <a:schemeClr val="accent5">
                  <a:lumMod val="60000"/>
                  <a:lumOff val="40000"/>
                </a:schemeClr>
              </a:buClr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FD does not include all attributes and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hence R is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BCNF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</a:pP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</a:pP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4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65759" y="91440"/>
            <a:ext cx="9131950" cy="777240"/>
          </a:xfrm>
        </p:spPr>
        <p:txBody>
          <a:bodyPr/>
          <a:lstStyle/>
          <a:p>
            <a:r>
              <a:rPr lang="en-US" b="1" dirty="0" err="1" smtClean="0"/>
              <a:t>BCNF</a:t>
            </a:r>
            <a:r>
              <a:rPr lang="en-US" b="1" dirty="0" smtClean="0"/>
              <a:t> Checking - 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005840"/>
            <a:ext cx="10819691" cy="5486400"/>
          </a:xfrm>
        </p:spPr>
        <p:txBody>
          <a:bodyPr/>
          <a:lstStyle/>
          <a:p>
            <a:pPr algn="l">
              <a:spcBef>
                <a:spcPts val="1200"/>
              </a:spcBef>
              <a:spcAft>
                <a:spcPts val="600"/>
              </a:spcAft>
            </a:pPr>
            <a:r>
              <a:rPr 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FD1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{Student, Course} →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 and </a:t>
            </a:r>
          </a:p>
          <a:p>
            <a:pPr algn="l">
              <a:spcBef>
                <a:spcPts val="1200"/>
              </a:spcBef>
              <a:spcAft>
                <a:spcPts val="600"/>
              </a:spcAft>
            </a:pPr>
            <a:r>
              <a:rPr 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FD2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Instructor →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</a:p>
          <a:p>
            <a:pPr algn="l">
              <a:spcBef>
                <a:spcPts val="1200"/>
              </a:spcBef>
              <a:spcAft>
                <a:spcPts val="600"/>
              </a:spcAft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(Student, Course)</a:t>
            </a:r>
            <a:r>
              <a:rPr lang="en-US" altLang="en-US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(Student, Course, Instructor)</a:t>
            </a:r>
          </a:p>
          <a:p>
            <a:pPr algn="l">
              <a:spcBef>
                <a:spcPts val="1200"/>
              </a:spcBef>
              <a:spcAft>
                <a:spcPts val="600"/>
              </a:spcAft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(Instructor)</a:t>
            </a:r>
            <a:r>
              <a:rPr lang="en-US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(Instructor, Course)</a:t>
            </a:r>
          </a:p>
          <a:p>
            <a:pPr algn="l">
              <a:spcBef>
                <a:spcPts val="1200"/>
              </a:spcBef>
              <a:spcAft>
                <a:spcPts val="600"/>
              </a:spcAft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FD2 doesn’t include all attributes, it is 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BCNF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  <a:spcAft>
                <a:spcPts val="600"/>
              </a:spcAft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  <a:spcAft>
                <a:spcPts val="600"/>
              </a:spcAft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  <a:spcAft>
                <a:spcPts val="600"/>
              </a:spcAft>
            </a:pP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  <a:spcAft>
                <a:spcPts val="600"/>
              </a:spcAf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  <a:spcAft>
                <a:spcPts val="600"/>
              </a:spcAft>
            </a:pP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19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65759" y="91440"/>
            <a:ext cx="9131950" cy="777240"/>
          </a:xfrm>
        </p:spPr>
        <p:txBody>
          <a:bodyPr/>
          <a:lstStyle/>
          <a:p>
            <a:r>
              <a:rPr lang="en-US" b="1" dirty="0" smtClean="0"/>
              <a:t>Properties of Relational Decompositions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092" y="1392864"/>
            <a:ext cx="9675629" cy="5099375"/>
          </a:xfrm>
        </p:spPr>
        <p:txBody>
          <a:bodyPr/>
          <a:lstStyle/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Decomposition and </a:t>
            </a:r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Insufficiency of 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 </a:t>
            </a:r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Forms</a:t>
            </a: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en-US" alt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Dependency </a:t>
            </a:r>
            <a:r>
              <a:rPr lang="en-US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Preservation Property of a </a:t>
            </a:r>
            <a:r>
              <a:rPr lang="en-US" alt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Decomposition</a:t>
            </a: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en-US" sz="28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Nonadditive</a:t>
            </a:r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(Lossless) Join Property of a Decomposition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sz="28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  <a:spcAft>
                <a:spcPts val="600"/>
              </a:spcAft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  <a:spcAft>
                <a:spcPts val="600"/>
              </a:spcAft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  <a:spcAft>
                <a:spcPts val="600"/>
              </a:spcAft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  <a:spcAft>
                <a:spcPts val="600"/>
              </a:spcAft>
            </a:pP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  <a:spcAft>
                <a:spcPts val="600"/>
              </a:spcAf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  <a:spcAft>
                <a:spcPts val="600"/>
              </a:spcAft>
            </a:pP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69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65759" y="91440"/>
            <a:ext cx="9131950" cy="777240"/>
          </a:xfrm>
        </p:spPr>
        <p:txBody>
          <a:bodyPr/>
          <a:lstStyle/>
          <a:p>
            <a:r>
              <a:rPr lang="en-US" b="1" dirty="0"/>
              <a:t>(a) Relation Decomposition and Insufficiency of Normal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005840"/>
            <a:ext cx="9809598" cy="5486400"/>
          </a:xfrm>
        </p:spPr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functional dependencies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should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 on the attributes of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specified by the database designers and is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made available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design algorithms.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functional dependencies,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decompose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universal relation schema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a set of relation schemas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that will become the relational database schema;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called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decomposition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must make sure that each attribute in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appear in at least one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schema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decomposition so that no attributes are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formally, we have</a:t>
            </a:r>
          </a:p>
          <a:p>
            <a:pPr marL="45720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called the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 preservation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of a decomposition.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873" y="4543557"/>
            <a:ext cx="1167139" cy="80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5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65759" y="91440"/>
            <a:ext cx="9131950" cy="777240"/>
          </a:xfrm>
        </p:spPr>
        <p:txBody>
          <a:bodyPr/>
          <a:lstStyle/>
          <a:p>
            <a:r>
              <a:rPr lang="en-US" b="1" dirty="0"/>
              <a:t>(b) Dependency Preservation Property of a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" y="1005840"/>
            <a:ext cx="9873393" cy="5486400"/>
          </a:xfrm>
        </p:spPr>
        <p:txBody>
          <a:bodyPr/>
          <a:lstStyle/>
          <a:p>
            <a:pPr algn="l">
              <a:spcBef>
                <a:spcPts val="1200"/>
              </a:spcBef>
            </a:pP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preservation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functional dependency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specified in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either appeared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directly in one of the relation schemas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decomposition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could be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inferred from the dependencies that appear in some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should we need to preserve the FD?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each dependency in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represents a constraint on the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database.</a:t>
            </a:r>
          </a:p>
          <a:p>
            <a:pPr algn="l">
              <a:spcBef>
                <a:spcPts val="1200"/>
              </a:spcBef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say that a decomposition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of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dependency-preserving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respect to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union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projections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each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equivalent to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that is, ((π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∪ ...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∪ 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)))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spcBef>
                <a:spcPts val="1200"/>
              </a:spcBef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09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65759" y="91440"/>
            <a:ext cx="9131950" cy="777240"/>
          </a:xfrm>
        </p:spPr>
        <p:txBody>
          <a:bodyPr/>
          <a:lstStyle/>
          <a:p>
            <a:r>
              <a:rPr lang="en-US" b="1" dirty="0"/>
              <a:t>Projecting a set of FDs onto a </a:t>
            </a:r>
            <a:r>
              <a:rPr lang="en-US" b="1" dirty="0" smtClean="0"/>
              <a:t>       Subset </a:t>
            </a:r>
            <a:r>
              <a:rPr lang="en-US" b="1" dirty="0"/>
              <a:t>of the </a:t>
            </a:r>
            <a:r>
              <a:rPr lang="en-US" b="1" dirty="0" smtClean="0"/>
              <a:t>Attributes (Example-1)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" y="1005840"/>
            <a:ext cx="10256167" cy="5486400"/>
          </a:xfrm>
        </p:spPr>
        <p:txBody>
          <a:bodyPr/>
          <a:lstStyle/>
          <a:p>
            <a:pPr marL="0" algn="l">
              <a:spcBef>
                <a:spcPts val="0"/>
              </a:spcBef>
              <a:spcAft>
                <a:spcPts val="200"/>
              </a:spcAft>
            </a:pP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Suppose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R(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ABCDE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these 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= {A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BD}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defTabSz="365760">
              <a:spcBef>
                <a:spcPts val="0"/>
              </a:spcBef>
              <a:spcAft>
                <a:spcPts val="200"/>
              </a:spcAft>
              <a:buNone/>
            </a:pP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Project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FDs onto attributes ABC.</a:t>
            </a:r>
            <a:r>
              <a:rPr lang="en-US" altLang="en-US" b="1" u="sng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algn="l">
              <a:spcBef>
                <a:spcPts val="0"/>
              </a:spcBef>
              <a:spcAft>
                <a:spcPts val="200"/>
              </a:spcAft>
            </a:pPr>
            <a:r>
              <a:rPr lang="pt-BR" b="1" u="sng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pPr marL="0" algn="l" defTabSz="365760">
              <a:spcBef>
                <a:spcPts val="0"/>
              </a:spcBef>
              <a:spcAft>
                <a:spcPts val="2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project onto a set of attributes, we systematically consider every possible LHS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an 	FD that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might hold 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those attributes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algn="l" defTabSz="365760">
              <a:spcBef>
                <a:spcPts val="0"/>
              </a:spcBef>
              <a:spcAft>
                <a:spcPts val="2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therefore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(It also functionally determines DE, but these are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not 	in our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attributes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l" defTabSz="365760">
              <a:spcBef>
                <a:spcPts val="0"/>
              </a:spcBef>
              <a:spcAft>
                <a:spcPts val="2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yields no FDs for our set of attributes.</a:t>
            </a:r>
          </a:p>
          <a:p>
            <a:pPr marL="0" algn="l" defTabSz="365760">
              <a:spcBef>
                <a:spcPts val="0"/>
              </a:spcBef>
              <a:spcAft>
                <a:spcPts val="2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therefore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l" defTabSz="365760">
              <a:spcBef>
                <a:spcPts val="0"/>
              </a:spcBef>
              <a:spcAft>
                <a:spcPts val="2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don't need to consider any supersets of A. A already determines all of our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attributes 	ABC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 supersets of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 only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yield FDs that already follow from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algn="l" defTabSz="365760">
              <a:spcBef>
                <a:spcPts val="0"/>
              </a:spcBef>
              <a:spcAft>
                <a:spcPts val="2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remaining subset of the attributes ABC to consider is BC.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BCED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yields no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FDs for our set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attributes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algn="l" defTabSz="365760">
              <a:spcBef>
                <a:spcPts val="0"/>
              </a:spcBef>
              <a:spcAft>
                <a:spcPts val="2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projection of the FDs onto ABC is: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>
              <a:spcBef>
                <a:spcPts val="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l">
              <a:spcBef>
                <a:spcPts val="0"/>
              </a:spcBef>
              <a:spcAft>
                <a:spcPts val="200"/>
              </a:spcAft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l">
              <a:spcBef>
                <a:spcPts val="0"/>
              </a:spcBef>
              <a:spcAft>
                <a:spcPts val="200"/>
              </a:spcAft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l">
              <a:spcBef>
                <a:spcPts val="0"/>
              </a:spcBef>
              <a:spcAft>
                <a:spcPts val="200"/>
              </a:spcAft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l">
              <a:spcBef>
                <a:spcPts val="0"/>
              </a:spcBef>
              <a:spcAft>
                <a:spcPts val="20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l">
              <a:spcBef>
                <a:spcPts val="0"/>
              </a:spcBef>
              <a:spcAft>
                <a:spcPts val="200"/>
              </a:spcAft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l">
              <a:spcBef>
                <a:spcPts val="0"/>
              </a:spcBef>
              <a:spcAft>
                <a:spcPts val="200"/>
              </a:spcAft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l">
              <a:spcBef>
                <a:spcPts val="0"/>
              </a:spcBef>
              <a:spcAft>
                <a:spcPts val="20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89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65759" y="91440"/>
            <a:ext cx="9131950" cy="777240"/>
          </a:xfrm>
        </p:spPr>
        <p:txBody>
          <a:bodyPr/>
          <a:lstStyle/>
          <a:p>
            <a:r>
              <a:rPr lang="en-US" b="1" dirty="0" smtClean="0"/>
              <a:t>Testing Dependency Preservation of </a:t>
            </a:r>
            <a:r>
              <a:rPr lang="en-US" b="1" dirty="0"/>
              <a:t>Decomposition </a:t>
            </a:r>
            <a:r>
              <a:rPr lang="en-US" b="1" dirty="0" smtClean="0"/>
              <a:t>(Example-2)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005840"/>
            <a:ext cx="9131950" cy="5486400"/>
          </a:xfrm>
        </p:spPr>
        <p:txBody>
          <a:bodyPr/>
          <a:lstStyle/>
          <a:p>
            <a:pPr marL="0" algn="l">
              <a:spcBef>
                <a:spcPts val="0"/>
              </a:spcBef>
            </a:pP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R(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CSZ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and F = {CS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Z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C}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l" defTabSz="365760">
              <a:spcBef>
                <a:spcPts val="0"/>
              </a:spcBef>
              <a:spcAft>
                <a:spcPts val="1200"/>
              </a:spcAft>
            </a:pP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Assume D = {R1(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SZ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R2(CZ)}. Does this decomposition preserve 	the dependencies?</a:t>
            </a:r>
            <a:endParaRPr lang="en-US" altLang="en-US" sz="2400" b="1" u="sng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l">
              <a:spcBef>
                <a:spcPts val="0"/>
              </a:spcBef>
              <a:spcAft>
                <a:spcPts val="600"/>
              </a:spcAft>
            </a:pPr>
            <a:r>
              <a:rPr lang="pt-BR" sz="2400" b="1" u="sng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pPr marL="0" algn="l" defTabSz="365760"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F1 =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</a:t>
            </a:r>
            <a:r>
              <a:rPr lang="en-US" sz="2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SZ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(F) = No non-trivial FDs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l" defTabSz="365760"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F2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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CZ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marL="0" algn="l" defTabSz="365760">
              <a:spcBef>
                <a:spcPts val="0"/>
              </a:spcBef>
            </a:pP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 F1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∪ F2		</a:t>
            </a:r>
          </a:p>
          <a:p>
            <a:pPr marL="0" algn="l" defTabSz="365760">
              <a:spcBef>
                <a:spcPts val="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this decomposition does not imply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conclude that 	there is no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preservation.</a:t>
            </a:r>
          </a:p>
          <a:p>
            <a:pPr marL="0" algn="l" defTabSz="365760">
              <a:spcBef>
                <a:spcPts val="0"/>
              </a:spcBef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l">
              <a:spcBef>
                <a:spcPts val="0"/>
              </a:spcBef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l">
              <a:spcBef>
                <a:spcPts val="0"/>
              </a:spcBef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l">
              <a:spcBef>
                <a:spcPts val="0"/>
              </a:spcBef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l">
              <a:spcBef>
                <a:spcPts val="0"/>
              </a:spcBef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l">
              <a:spcBef>
                <a:spcPts val="0"/>
              </a:spcBef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l">
              <a:spcBef>
                <a:spcPts val="0"/>
              </a:spcBef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l">
              <a:spcBef>
                <a:spcPts val="0"/>
              </a:spcBef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67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65759" y="91440"/>
            <a:ext cx="9131950" cy="777240"/>
          </a:xfrm>
        </p:spPr>
        <p:txBody>
          <a:bodyPr/>
          <a:lstStyle/>
          <a:p>
            <a:r>
              <a:rPr lang="en-US" b="1" dirty="0" smtClean="0"/>
              <a:t>Example-3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447" y="1048370"/>
            <a:ext cx="9820231" cy="5486400"/>
          </a:xfrm>
        </p:spPr>
        <p:txBody>
          <a:bodyPr/>
          <a:lstStyle/>
          <a:p>
            <a:pPr algn="l"/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relation Booking(Title, Theater, City) with FDs</a:t>
            </a:r>
          </a:p>
          <a:p>
            <a:pPr algn="l"/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= {</a:t>
            </a:r>
            <a:r>
              <a:rPr lang="en-US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Theater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{Title, City} </a:t>
            </a:r>
            <a:r>
              <a:rPr lang="en-US" altLang="en-US" sz="2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24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Theater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l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CK1 = {Title, Theater} and CK2 = {Title, City}	using Algorithm 9.2</a:t>
            </a:r>
          </a:p>
          <a:p>
            <a:pPr algn="l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relation is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in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BCNF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because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violating FD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Theater →  City</a:t>
            </a:r>
          </a:p>
          <a:p>
            <a:pPr algn="l"/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Hence, the decomposed relations:</a:t>
            </a:r>
          </a:p>
          <a:p>
            <a:pPr algn="l"/>
            <a:r>
              <a:rPr lang="pt-B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= {Booking1(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Theater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Booking2(</a:t>
            </a: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Theater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City)}</a:t>
            </a:r>
          </a:p>
          <a:p>
            <a:pPr algn="l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Does it preserve the FDs?</a:t>
            </a:r>
          </a:p>
          <a:p>
            <a:pPr algn="l"/>
            <a:r>
              <a:rPr lang="pt-BR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NO!</a:t>
            </a:r>
          </a:p>
          <a:p>
            <a:pPr algn="l"/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F1: No FDs</a:t>
            </a:r>
          </a:p>
          <a:p>
            <a:pPr algn="l"/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F2: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{Theater →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City}	 </a:t>
            </a:r>
          </a:p>
          <a:p>
            <a:pPr algn="l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 F1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 F2	</a:t>
            </a:r>
            <a:endParaRPr lang="pt-BR" sz="24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7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65759" y="91440"/>
            <a:ext cx="9131950" cy="777240"/>
          </a:xfrm>
        </p:spPr>
        <p:txBody>
          <a:bodyPr/>
          <a:lstStyle/>
          <a:p>
            <a:r>
              <a:rPr lang="en-US" b="1" dirty="0"/>
              <a:t>(c) </a:t>
            </a:r>
            <a:r>
              <a:rPr lang="en-US" b="1" dirty="0" err="1"/>
              <a:t>Nonadditive</a:t>
            </a:r>
            <a:r>
              <a:rPr lang="en-US" b="1" dirty="0"/>
              <a:t> (Lossless) Join Property of a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" y="1005840"/>
            <a:ext cx="9820231" cy="5486400"/>
          </a:xfrm>
        </p:spPr>
        <p:txBody>
          <a:bodyPr/>
          <a:lstStyle/>
          <a:p>
            <a:pPr algn="l">
              <a:spcAft>
                <a:spcPts val="1200"/>
              </a:spcAft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spurious tuples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 when a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NATURAL JOIN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is applied to the relations resulting from the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decomposition,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spcAft>
                <a:spcPts val="1200"/>
              </a:spcAft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Formally, a decomposition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of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lossless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nonadditive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join property with respect to the set of dependencies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for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relation state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satisfies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following holds, where * is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NATURAL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 of all the relations in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*(π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..., π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=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nonadditive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join property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that no spurious tuples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after the application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operations.</a:t>
            </a:r>
            <a:endParaRPr lang="pt-B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90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65759" y="91440"/>
            <a:ext cx="9131950" cy="777240"/>
          </a:xfrm>
        </p:spPr>
        <p:txBody>
          <a:bodyPr/>
          <a:lstStyle/>
          <a:p>
            <a:r>
              <a:rPr lang="en-US" b="1" dirty="0" smtClean="0"/>
              <a:t>Testing for </a:t>
            </a:r>
            <a:r>
              <a:rPr lang="en-US" b="1" dirty="0" err="1" smtClean="0"/>
              <a:t>Nonadditive</a:t>
            </a:r>
            <a:r>
              <a:rPr lang="en-US" b="1" dirty="0" smtClean="0"/>
              <a:t> (Lossless)     </a:t>
            </a:r>
            <a:r>
              <a:rPr lang="en-US" b="1" dirty="0"/>
              <a:t>Join </a:t>
            </a:r>
            <a:r>
              <a:rPr lang="en-US" b="1" dirty="0" smtClean="0"/>
              <a:t>Property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" y="1005840"/>
            <a:ext cx="9820231" cy="5486400"/>
          </a:xfrm>
        </p:spPr>
        <p:txBody>
          <a:bodyPr/>
          <a:lstStyle/>
          <a:p>
            <a:pPr algn="l">
              <a:spcAft>
                <a:spcPts val="1200"/>
              </a:spcAft>
            </a:pPr>
            <a:endParaRPr lang="pt-B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22" y="1122204"/>
            <a:ext cx="9503476" cy="537003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1078922" y="1488558"/>
            <a:ext cx="9340985" cy="1031358"/>
          </a:xfrm>
          <a:prstGeom prst="rect">
            <a:avLst/>
          </a:prstGeom>
          <a:noFill/>
          <a:ln w="28575">
            <a:solidFill>
              <a:srgbClr val="FFB310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0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 smtClean="0"/>
              <a:t>3NF (Third Normal Form)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General Definition of 3NF</a:t>
            </a:r>
          </a:p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given relation R is in 3NF, if for every FD  X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in F</a:t>
            </a:r>
            <a:r>
              <a:rPr lang="en-US" alt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457200" lvl="1" indent="0"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Y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(trivial);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lvl="1" indent="0"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(ii) each attribute A in Y-X is contained in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CK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R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is prime;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</a:p>
          <a:p>
            <a:pPr marL="457200" lvl="1" indent="0"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(iii) X is a super key.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840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65759" y="91440"/>
            <a:ext cx="9131950" cy="777240"/>
          </a:xfrm>
        </p:spPr>
        <p:txBody>
          <a:bodyPr/>
          <a:lstStyle/>
          <a:p>
            <a:r>
              <a:rPr lang="en-US" b="1" dirty="0" smtClean="0"/>
              <a:t>Example-1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" y="1005840"/>
            <a:ext cx="9820231" cy="5486400"/>
          </a:xfrm>
        </p:spPr>
        <p:txBody>
          <a:bodyPr/>
          <a:lstStyle/>
          <a:p>
            <a:pPr algn="l">
              <a:spcAft>
                <a:spcPts val="1200"/>
              </a:spcAft>
            </a:pPr>
            <a:endParaRPr lang="pt-B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8159" y="1158240"/>
            <a:ext cx="10592864" cy="5486400"/>
          </a:xfrm>
          <a:prstGeom prst="rect">
            <a:avLst/>
          </a:prstGeom>
        </p:spPr>
        <p:txBody>
          <a:bodyPr lIns="0" rIns="0"/>
          <a:lstStyle>
            <a:lvl1pPr marL="341305" marR="0" indent="-341305" algn="just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Char char="•"/>
              <a:tabLst/>
              <a:defRPr sz="2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742932" marR="0" indent="-285744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8107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following relation and its decomposition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>
              <a:spcAft>
                <a:spcPts val="1200"/>
              </a:spcAft>
            </a:pPr>
            <a:endParaRPr lang="en-US" sz="2400" dirty="0"/>
          </a:p>
          <a:p>
            <a:pPr algn="l">
              <a:spcAft>
                <a:spcPts val="1200"/>
              </a:spcAft>
            </a:pPr>
            <a:endParaRPr lang="en-US" sz="2400" dirty="0" smtClean="0"/>
          </a:p>
          <a:p>
            <a:pPr algn="l">
              <a:spcAft>
                <a:spcPts val="1200"/>
              </a:spcAft>
            </a:pPr>
            <a:endParaRPr lang="en-US" sz="2400" dirty="0"/>
          </a:p>
          <a:p>
            <a:pPr algn="l">
              <a:spcAft>
                <a:spcPts val="120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Pnumber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Plocation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 {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Pnumber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Hours}</a:t>
            </a:r>
          </a:p>
          <a:p>
            <a:pPr algn="l">
              <a:spcAft>
                <a:spcPts val="1200"/>
              </a:spcAft>
            </a:pP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Table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so use “a”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symbols, and so on.)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dirty="0" smtClean="0"/>
          </a:p>
          <a:p>
            <a:pPr algn="l">
              <a:spcAft>
                <a:spcPts val="1200"/>
              </a:spcAft>
            </a:pPr>
            <a:endParaRPr lang="pt-BR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en-US" sz="1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endParaRPr lang="en-US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endParaRPr 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65" y="1580053"/>
            <a:ext cx="7384840" cy="1962192"/>
          </a:xfrm>
          <a:prstGeom prst="rect">
            <a:avLst/>
          </a:prstGeom>
        </p:spPr>
      </p:pic>
      <p:graphicFrame>
        <p:nvGraphicFramePr>
          <p:cNvPr id="8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8543196"/>
              </p:ext>
            </p:extLst>
          </p:nvPr>
        </p:nvGraphicFramePr>
        <p:xfrm>
          <a:off x="1371599" y="4738373"/>
          <a:ext cx="731519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998">
                  <a:extLst>
                    <a:ext uri="{9D8B030D-6E8A-4147-A177-3AD203B41FA5}">
                      <a16:colId xmlns:a16="http://schemas.microsoft.com/office/drawing/2014/main" val="5169663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7661598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2650993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24549551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69114181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372011998"/>
                    </a:ext>
                  </a:extLst>
                </a:gridCol>
                <a:gridCol w="914398">
                  <a:extLst>
                    <a:ext uri="{9D8B030D-6E8A-4147-A177-3AD203B41FA5}">
                      <a16:colId xmlns:a16="http://schemas.microsoft.com/office/drawing/2014/main" val="3620060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Ssn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Ename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Pnumber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Pname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Plocation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Hours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981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b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960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b21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b22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b26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454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b32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b34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b35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41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42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65759" y="91440"/>
            <a:ext cx="9131950" cy="777240"/>
          </a:xfrm>
        </p:spPr>
        <p:txBody>
          <a:bodyPr/>
          <a:lstStyle/>
          <a:p>
            <a:r>
              <a:rPr lang="en-US" b="1" dirty="0" smtClean="0"/>
              <a:t>Example-1 (Contd.)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" y="1005840"/>
            <a:ext cx="9820231" cy="5486400"/>
          </a:xfrm>
        </p:spPr>
        <p:txBody>
          <a:bodyPr/>
          <a:lstStyle/>
          <a:p>
            <a:pPr algn="l">
              <a:spcAft>
                <a:spcPts val="1200"/>
              </a:spcAft>
            </a:pPr>
            <a:endParaRPr lang="pt-B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8159" y="1158240"/>
            <a:ext cx="10592864" cy="5486400"/>
          </a:xfrm>
          <a:prstGeom prst="rect">
            <a:avLst/>
          </a:prstGeom>
        </p:spPr>
        <p:txBody>
          <a:bodyPr lIns="0" rIns="0"/>
          <a:lstStyle>
            <a:lvl1pPr marL="341305" marR="0" indent="-341305" algn="just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Char char="•"/>
              <a:tabLst/>
              <a:defRPr sz="2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742932" marR="0" indent="-285744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8107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applying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FD: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Ename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Equate R</a:t>
            </a:r>
            <a:r>
              <a:rPr lang="en-US" sz="2400" b="1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R</a:t>
            </a:r>
            <a:r>
              <a:rPr lang="en-US" sz="2400" b="1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dirty="0" smtClean="0"/>
          </a:p>
          <a:p>
            <a:pPr algn="l">
              <a:spcAft>
                <a:spcPts val="1200"/>
              </a:spcAft>
            </a:pPr>
            <a:endParaRPr lang="pt-BR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en-US" sz="1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endParaRPr lang="en-US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endParaRPr 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6980551"/>
              </p:ext>
            </p:extLst>
          </p:nvPr>
        </p:nvGraphicFramePr>
        <p:xfrm>
          <a:off x="1509824" y="2589028"/>
          <a:ext cx="7857461" cy="18979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8484">
                  <a:extLst>
                    <a:ext uri="{9D8B030D-6E8A-4147-A177-3AD203B41FA5}">
                      <a16:colId xmlns:a16="http://schemas.microsoft.com/office/drawing/2014/main" val="516966304"/>
                    </a:ext>
                  </a:extLst>
                </a:gridCol>
                <a:gridCol w="818486">
                  <a:extLst>
                    <a:ext uri="{9D8B030D-6E8A-4147-A177-3AD203B41FA5}">
                      <a16:colId xmlns:a16="http://schemas.microsoft.com/office/drawing/2014/main" val="1476615988"/>
                    </a:ext>
                  </a:extLst>
                </a:gridCol>
                <a:gridCol w="1145880">
                  <a:extLst>
                    <a:ext uri="{9D8B030D-6E8A-4147-A177-3AD203B41FA5}">
                      <a16:colId xmlns:a16="http://schemas.microsoft.com/office/drawing/2014/main" val="1265099300"/>
                    </a:ext>
                  </a:extLst>
                </a:gridCol>
                <a:gridCol w="1473275">
                  <a:extLst>
                    <a:ext uri="{9D8B030D-6E8A-4147-A177-3AD203B41FA5}">
                      <a16:colId xmlns:a16="http://schemas.microsoft.com/office/drawing/2014/main" val="2245495519"/>
                    </a:ext>
                  </a:extLst>
                </a:gridCol>
                <a:gridCol w="1227729">
                  <a:extLst>
                    <a:ext uri="{9D8B030D-6E8A-4147-A177-3AD203B41FA5}">
                      <a16:colId xmlns:a16="http://schemas.microsoft.com/office/drawing/2014/main" val="2691141814"/>
                    </a:ext>
                  </a:extLst>
                </a:gridCol>
                <a:gridCol w="1391426">
                  <a:extLst>
                    <a:ext uri="{9D8B030D-6E8A-4147-A177-3AD203B41FA5}">
                      <a16:colId xmlns:a16="http://schemas.microsoft.com/office/drawing/2014/main" val="2372011998"/>
                    </a:ext>
                  </a:extLst>
                </a:gridCol>
                <a:gridCol w="982181">
                  <a:extLst>
                    <a:ext uri="{9D8B030D-6E8A-4147-A177-3AD203B41FA5}">
                      <a16:colId xmlns:a16="http://schemas.microsoft.com/office/drawing/2014/main" val="3620060501"/>
                    </a:ext>
                  </a:extLst>
                </a:gridCol>
              </a:tblGrid>
              <a:tr h="474478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Ssn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Ename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Pnumber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Pname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Plocation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Hours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981863"/>
                  </a:ext>
                </a:extLst>
              </a:tr>
              <a:tr h="47447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20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b13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b14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b15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b16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960151"/>
                  </a:ext>
                </a:extLst>
              </a:tr>
              <a:tr h="47447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20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b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b21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b22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a3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a4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a5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b26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454477"/>
                  </a:ext>
                </a:extLst>
              </a:tr>
              <a:tr h="47447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20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b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b32 </a:t>
                      </a:r>
                      <a:r>
                        <a:rPr lang="en-US" sz="2000" b="1" strike="no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</a:t>
                      </a:r>
                      <a:endParaRPr lang="en-US" sz="2000" b="1" strike="no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a3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b34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b35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a6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41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963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65759" y="91440"/>
            <a:ext cx="9131950" cy="777240"/>
          </a:xfrm>
        </p:spPr>
        <p:txBody>
          <a:bodyPr/>
          <a:lstStyle/>
          <a:p>
            <a:r>
              <a:rPr lang="en-US" b="1" dirty="0" smtClean="0"/>
              <a:t>Example-1 (Contd.)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" y="1005840"/>
            <a:ext cx="9820231" cy="5486400"/>
          </a:xfrm>
        </p:spPr>
        <p:txBody>
          <a:bodyPr/>
          <a:lstStyle/>
          <a:p>
            <a:pPr algn="l">
              <a:spcAft>
                <a:spcPts val="1200"/>
              </a:spcAft>
            </a:pPr>
            <a:endParaRPr lang="pt-B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8159" y="1158240"/>
            <a:ext cx="10592864" cy="5486400"/>
          </a:xfrm>
          <a:prstGeom prst="rect">
            <a:avLst/>
          </a:prstGeom>
        </p:spPr>
        <p:txBody>
          <a:bodyPr lIns="0" rIns="0"/>
          <a:lstStyle>
            <a:lvl1pPr marL="341305" marR="0" indent="-341305" algn="just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Char char="•"/>
              <a:tabLst/>
              <a:defRPr sz="2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742932" marR="0" indent="-285744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8107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FD: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Pnumber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Plocation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Pnumber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Pnumber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Plocation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Equate R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 R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algn="l">
              <a:spcAft>
                <a:spcPts val="1200"/>
              </a:spcAft>
            </a:pP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dirty="0" smtClean="0"/>
          </a:p>
          <a:p>
            <a:pPr algn="l">
              <a:spcAft>
                <a:spcPts val="1200"/>
              </a:spcAft>
            </a:pPr>
            <a:endParaRPr lang="pt-BR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en-US" sz="1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endParaRPr lang="en-US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endParaRPr 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0615153"/>
              </p:ext>
            </p:extLst>
          </p:nvPr>
        </p:nvGraphicFramePr>
        <p:xfrm>
          <a:off x="1240469" y="2667000"/>
          <a:ext cx="731519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998">
                  <a:extLst>
                    <a:ext uri="{9D8B030D-6E8A-4147-A177-3AD203B41FA5}">
                      <a16:colId xmlns:a16="http://schemas.microsoft.com/office/drawing/2014/main" val="5169663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7661598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2650993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24549551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69114181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372011998"/>
                    </a:ext>
                  </a:extLst>
                </a:gridCol>
                <a:gridCol w="914398">
                  <a:extLst>
                    <a:ext uri="{9D8B030D-6E8A-4147-A177-3AD203B41FA5}">
                      <a16:colId xmlns:a16="http://schemas.microsoft.com/office/drawing/2014/main" val="3620060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Ssn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Ename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Pnumber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Pname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Plocation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Hours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981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b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960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b21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b22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b26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454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b32 </a:t>
                      </a:r>
                      <a:r>
                        <a:rPr lang="en-US" b="1" strike="no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</a:t>
                      </a:r>
                      <a:endParaRPr lang="en-US" b="1" strike="no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b34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a4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b35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41276"/>
                  </a:ext>
                </a:extLst>
              </a:tr>
            </a:tbl>
          </a:graphicData>
        </a:graphic>
      </p:graphicFrame>
      <p:graphicFrame>
        <p:nvGraphicFramePr>
          <p:cNvPr id="7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5823986"/>
              </p:ext>
            </p:extLst>
          </p:nvPr>
        </p:nvGraphicFramePr>
        <p:xfrm>
          <a:off x="1252874" y="4339088"/>
          <a:ext cx="731519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998">
                  <a:extLst>
                    <a:ext uri="{9D8B030D-6E8A-4147-A177-3AD203B41FA5}">
                      <a16:colId xmlns:a16="http://schemas.microsoft.com/office/drawing/2014/main" val="5169663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7661598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2650993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24549551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69114181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372011998"/>
                    </a:ext>
                  </a:extLst>
                </a:gridCol>
                <a:gridCol w="914398">
                  <a:extLst>
                    <a:ext uri="{9D8B030D-6E8A-4147-A177-3AD203B41FA5}">
                      <a16:colId xmlns:a16="http://schemas.microsoft.com/office/drawing/2014/main" val="3620060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Ssn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Ename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Pnumber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Pname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Plocation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Hours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981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b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960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b21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b22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b26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454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b32 </a:t>
                      </a:r>
                      <a:r>
                        <a:rPr lang="en-US" b="1" strike="no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</a:t>
                      </a:r>
                      <a:endParaRPr lang="en-US" b="1" strike="no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b34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b35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a5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41276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398862" y="5822448"/>
            <a:ext cx="68741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kzidenzGroteskBE-Regular"/>
              </a:rPr>
              <a:t>last row is all “a” symbols so we </a:t>
            </a:r>
            <a:r>
              <a:rPr lang="en-US" sz="2000" b="1" dirty="0" smtClean="0">
                <a:solidFill>
                  <a:srgbClr val="FF0000"/>
                </a:solidFill>
                <a:latin typeface="AkzidenzGroteskBE-Regular"/>
              </a:rPr>
              <a:t>stop and </a:t>
            </a:r>
            <a:r>
              <a:rPr lang="en-US" sz="2000" b="1" u="sng" dirty="0" smtClean="0">
                <a:solidFill>
                  <a:srgbClr val="FF0000"/>
                </a:solidFill>
                <a:latin typeface="AkzidenzGroteskBE-Regular"/>
              </a:rPr>
              <a:t>it’s lossless.</a:t>
            </a:r>
            <a:endParaRPr lang="en-US" sz="20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05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65759" y="91440"/>
            <a:ext cx="9131950" cy="777240"/>
          </a:xfrm>
        </p:spPr>
        <p:txBody>
          <a:bodyPr/>
          <a:lstStyle/>
          <a:p>
            <a:r>
              <a:rPr lang="en-US" b="1" dirty="0" smtClean="0"/>
              <a:t>Example-2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" y="1005840"/>
            <a:ext cx="9820231" cy="5486400"/>
          </a:xfrm>
        </p:spPr>
        <p:txBody>
          <a:bodyPr/>
          <a:lstStyle/>
          <a:p>
            <a:pPr algn="l">
              <a:spcAft>
                <a:spcPts val="1200"/>
              </a:spcAft>
            </a:pPr>
            <a:endParaRPr lang="pt-B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8159" y="1158240"/>
            <a:ext cx="10592864" cy="5486400"/>
          </a:xfrm>
          <a:prstGeom prst="rect">
            <a:avLst/>
          </a:prstGeom>
        </p:spPr>
        <p:txBody>
          <a:bodyPr lIns="0" rIns="0"/>
          <a:lstStyle>
            <a:lvl1pPr marL="341305" marR="0" indent="-341305" algn="just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Char char="•"/>
              <a:tabLst/>
              <a:defRPr sz="2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742932" marR="0" indent="-285744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8107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l">
              <a:spcAft>
                <a:spcPts val="1200"/>
              </a:spcAft>
              <a:buNone/>
            </a:pPr>
            <a:r>
              <a:rPr 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dirty="0" smtClean="0"/>
          </a:p>
          <a:p>
            <a:pPr algn="l">
              <a:spcAft>
                <a:spcPts val="1200"/>
              </a:spcAft>
            </a:pPr>
            <a:endParaRPr lang="pt-BR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en-US" sz="1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endParaRPr lang="en-US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endParaRPr 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Screen Clippi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73" y="1270590"/>
            <a:ext cx="10012350" cy="384367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66704" y="5312792"/>
            <a:ext cx="64628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AkzidenzGroteskBE-Regular"/>
              </a:rPr>
              <a:t>No row has all </a:t>
            </a:r>
            <a:r>
              <a:rPr lang="en-US" sz="2000" b="1" dirty="0">
                <a:solidFill>
                  <a:srgbClr val="FF0000"/>
                </a:solidFill>
                <a:latin typeface="AkzidenzGroteskBE-Regular"/>
              </a:rPr>
              <a:t>“a” </a:t>
            </a:r>
            <a:r>
              <a:rPr lang="en-US" sz="2000" b="1" dirty="0" smtClean="0">
                <a:solidFill>
                  <a:srgbClr val="FF0000"/>
                </a:solidFill>
                <a:latin typeface="AkzidenzGroteskBE-Regular"/>
              </a:rPr>
              <a:t>symbols. Hence, </a:t>
            </a:r>
            <a:r>
              <a:rPr lang="en-US" sz="2000" b="1" u="sng" dirty="0" smtClean="0">
                <a:solidFill>
                  <a:srgbClr val="FF0000"/>
                </a:solidFill>
                <a:latin typeface="AkzidenzGroteskBE-Regular"/>
              </a:rPr>
              <a:t>it’s </a:t>
            </a:r>
            <a:r>
              <a:rPr lang="en-US" sz="2000" b="1" u="sng" dirty="0" err="1" smtClean="0">
                <a:solidFill>
                  <a:srgbClr val="FF0000"/>
                </a:solidFill>
                <a:latin typeface="AkzidenzGroteskBE-Regular"/>
              </a:rPr>
              <a:t>lossy</a:t>
            </a:r>
            <a:r>
              <a:rPr lang="en-US" sz="2000" b="1" dirty="0" smtClean="0">
                <a:solidFill>
                  <a:srgbClr val="FF0000"/>
                </a:solidFill>
                <a:latin typeface="AkzidenzGroteskBE-Regular"/>
              </a:rPr>
              <a:t>.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04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65759" y="91440"/>
            <a:ext cx="9131950" cy="777240"/>
          </a:xfrm>
        </p:spPr>
        <p:txBody>
          <a:bodyPr/>
          <a:lstStyle/>
          <a:p>
            <a:r>
              <a:rPr lang="en-US" b="1" dirty="0" smtClean="0"/>
              <a:t>Example-3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" y="1005840"/>
            <a:ext cx="9820231" cy="5486400"/>
          </a:xfrm>
        </p:spPr>
        <p:txBody>
          <a:bodyPr/>
          <a:lstStyle/>
          <a:p>
            <a:pPr algn="l">
              <a:spcAft>
                <a:spcPts val="1200"/>
              </a:spcAft>
            </a:pPr>
            <a:endParaRPr lang="pt-B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8159" y="1158240"/>
            <a:ext cx="10592864" cy="5486400"/>
          </a:xfrm>
          <a:prstGeom prst="rect">
            <a:avLst/>
          </a:prstGeom>
        </p:spPr>
        <p:txBody>
          <a:bodyPr lIns="0" rIns="0"/>
          <a:lstStyle>
            <a:lvl1pPr marL="341305" marR="0" indent="-341305" algn="just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Char char="•"/>
              <a:tabLst/>
              <a:defRPr sz="2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742932" marR="0" indent="-285744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8107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l">
              <a:spcAft>
                <a:spcPts val="1200"/>
              </a:spcAft>
              <a:buNone/>
            </a:pPr>
            <a:r>
              <a:rPr 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dirty="0" smtClean="0"/>
          </a:p>
          <a:p>
            <a:pPr algn="l">
              <a:spcAft>
                <a:spcPts val="1200"/>
              </a:spcAft>
            </a:pPr>
            <a:endParaRPr lang="pt-BR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en-US" sz="1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endParaRPr lang="en-US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endParaRPr 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96206" y="1295400"/>
            <a:ext cx="7666793" cy="5205534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341305" marR="0" indent="-341305" algn="just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Char char="•"/>
              <a:tabLst/>
              <a:defRPr sz="2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742932" marR="0" indent="-285744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8107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R(A, B, C, D, E)</a:t>
            </a:r>
          </a:p>
          <a:p>
            <a:r>
              <a:rPr 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= {A</a:t>
            </a:r>
            <a:r>
              <a:rPr lang="en-US" altLang="en-US" sz="2800" kern="0" dirty="0" smtClean="0">
                <a:sym typeface="Symbol" panose="05050102010706020507" pitchFamily="18" charset="2"/>
              </a:rPr>
              <a:t> </a:t>
            </a:r>
            <a:r>
              <a:rPr 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C, B </a:t>
            </a:r>
            <a:r>
              <a:rPr lang="en-US" altLang="en-US" sz="2800" kern="0" dirty="0" smtClean="0">
                <a:sym typeface="Symbol" panose="05050102010706020507" pitchFamily="18" charset="2"/>
              </a:rPr>
              <a:t></a:t>
            </a:r>
            <a:r>
              <a:rPr 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C, C </a:t>
            </a:r>
            <a:r>
              <a:rPr lang="en-US" altLang="en-US" sz="2800" kern="0" dirty="0" smtClean="0">
                <a:sym typeface="Symbol" panose="05050102010706020507" pitchFamily="18" charset="2"/>
              </a:rPr>
              <a:t></a:t>
            </a:r>
            <a:r>
              <a:rPr 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D, DE </a:t>
            </a:r>
            <a:r>
              <a:rPr lang="en-US" altLang="en-US" sz="2800" kern="0" dirty="0" smtClean="0">
                <a:sym typeface="Symbol" panose="05050102010706020507" pitchFamily="18" charset="2"/>
              </a:rPr>
              <a:t></a:t>
            </a:r>
            <a:r>
              <a:rPr 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C, CE </a:t>
            </a:r>
            <a:r>
              <a:rPr lang="en-US" altLang="en-US" sz="2800" kern="0" dirty="0" smtClean="0">
                <a:sym typeface="Symbol" panose="05050102010706020507" pitchFamily="18" charset="2"/>
              </a:rPr>
              <a:t></a:t>
            </a:r>
            <a:r>
              <a:rPr 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A}</a:t>
            </a:r>
          </a:p>
          <a:p>
            <a:r>
              <a:rPr 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R1(AD), R2(AB), R3(BE), R4(</a:t>
            </a:r>
            <a:r>
              <a:rPr lang="en-US" sz="28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CDE</a:t>
            </a:r>
            <a:r>
              <a:rPr 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R5(AE)</a:t>
            </a:r>
          </a:p>
          <a:p>
            <a:endParaRPr lang="en-US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Font typeface="Arial" pitchFamily="34" charset="0"/>
              <a:buNone/>
            </a:pPr>
            <a:endParaRPr lang="en-US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370859"/>
              </p:ext>
            </p:extLst>
          </p:nvPr>
        </p:nvGraphicFramePr>
        <p:xfrm>
          <a:off x="1529233" y="3048000"/>
          <a:ext cx="7233768" cy="2799906"/>
        </p:xfrm>
        <a:graphic>
          <a:graphicData uri="http://schemas.openxmlformats.org/drawingml/2006/table">
            <a:tbl>
              <a:tblPr firstRow="1" bandRow="1"/>
              <a:tblGrid>
                <a:gridCol w="1205628">
                  <a:extLst>
                    <a:ext uri="{9D8B030D-6E8A-4147-A177-3AD203B41FA5}">
                      <a16:colId xmlns:a16="http://schemas.microsoft.com/office/drawing/2014/main" val="249566182"/>
                    </a:ext>
                  </a:extLst>
                </a:gridCol>
                <a:gridCol w="1205628">
                  <a:extLst>
                    <a:ext uri="{9D8B030D-6E8A-4147-A177-3AD203B41FA5}">
                      <a16:colId xmlns:a16="http://schemas.microsoft.com/office/drawing/2014/main" val="941716937"/>
                    </a:ext>
                  </a:extLst>
                </a:gridCol>
                <a:gridCol w="1205628">
                  <a:extLst>
                    <a:ext uri="{9D8B030D-6E8A-4147-A177-3AD203B41FA5}">
                      <a16:colId xmlns:a16="http://schemas.microsoft.com/office/drawing/2014/main" val="3731565986"/>
                    </a:ext>
                  </a:extLst>
                </a:gridCol>
                <a:gridCol w="1205628">
                  <a:extLst>
                    <a:ext uri="{9D8B030D-6E8A-4147-A177-3AD203B41FA5}">
                      <a16:colId xmlns:a16="http://schemas.microsoft.com/office/drawing/2014/main" val="2606766895"/>
                    </a:ext>
                  </a:extLst>
                </a:gridCol>
                <a:gridCol w="1205628">
                  <a:extLst>
                    <a:ext uri="{9D8B030D-6E8A-4147-A177-3AD203B41FA5}">
                      <a16:colId xmlns:a16="http://schemas.microsoft.com/office/drawing/2014/main" val="2014502273"/>
                    </a:ext>
                  </a:extLst>
                </a:gridCol>
                <a:gridCol w="1205628">
                  <a:extLst>
                    <a:ext uri="{9D8B030D-6E8A-4147-A177-3AD203B41FA5}">
                      <a16:colId xmlns:a16="http://schemas.microsoft.com/office/drawing/2014/main" val="2196963558"/>
                    </a:ext>
                  </a:extLst>
                </a:gridCol>
              </a:tblGrid>
              <a:tr h="466651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195592"/>
                  </a:ext>
                </a:extLst>
              </a:tr>
              <a:tr h="466651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b12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b13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a4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b15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079647"/>
                  </a:ext>
                </a:extLst>
              </a:tr>
              <a:tr h="466651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R2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b23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b24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b25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045316"/>
                  </a:ext>
                </a:extLst>
              </a:tr>
              <a:tr h="466651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R3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b31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b33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b34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a5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941719"/>
                  </a:ext>
                </a:extLst>
              </a:tr>
              <a:tr h="466651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R4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b41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b42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a3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a4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a5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426933"/>
                  </a:ext>
                </a:extLst>
              </a:tr>
              <a:tr h="466651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R5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b52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b53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b54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a5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884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70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65759" y="91440"/>
            <a:ext cx="9131950" cy="777240"/>
          </a:xfrm>
        </p:spPr>
        <p:txBody>
          <a:bodyPr/>
          <a:lstStyle/>
          <a:p>
            <a:r>
              <a:rPr lang="en-US" b="1" dirty="0" smtClean="0"/>
              <a:t>Example-3 : FD1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" y="1005840"/>
            <a:ext cx="9820231" cy="5486400"/>
          </a:xfrm>
        </p:spPr>
        <p:txBody>
          <a:bodyPr/>
          <a:lstStyle/>
          <a:p>
            <a:pPr algn="l">
              <a:spcAft>
                <a:spcPts val="1200"/>
              </a:spcAft>
            </a:pPr>
            <a:endParaRPr lang="pt-B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8159" y="1158240"/>
            <a:ext cx="10592864" cy="5486400"/>
          </a:xfrm>
          <a:prstGeom prst="rect">
            <a:avLst/>
          </a:prstGeom>
        </p:spPr>
        <p:txBody>
          <a:bodyPr lIns="0" rIns="0"/>
          <a:lstStyle>
            <a:lvl1pPr marL="341305" marR="0" indent="-341305" algn="just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Char char="•"/>
              <a:tabLst/>
              <a:defRPr sz="2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742932" marR="0" indent="-285744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8107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l">
              <a:spcAft>
                <a:spcPts val="1200"/>
              </a:spcAft>
              <a:buNone/>
            </a:pPr>
            <a:r>
              <a:rPr 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dirty="0" smtClean="0"/>
          </a:p>
          <a:p>
            <a:pPr algn="l">
              <a:spcAft>
                <a:spcPts val="1200"/>
              </a:spcAft>
            </a:pPr>
            <a:endParaRPr lang="pt-BR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en-US" sz="1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endParaRPr lang="en-US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endParaRPr 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96207" y="1146273"/>
            <a:ext cx="8401502" cy="5205534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341305" marR="0" indent="-341305" algn="just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Char char="•"/>
              <a:tabLst/>
              <a:defRPr sz="2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742932" marR="0" indent="-285744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8107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R(A, B, C, D, E)</a:t>
            </a:r>
          </a:p>
          <a:p>
            <a:r>
              <a:rPr 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FD = A</a:t>
            </a:r>
            <a:r>
              <a:rPr lang="en-US" alt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</a:t>
            </a:r>
            <a:r>
              <a:rPr 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Rows 1, 2, 5 will need to change the values for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RHS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 C – equate b13, b23, b53 to b13 (you might very well have picked b23 or b53 to equate all three).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won’t change the rows 3 &amp; 4 yet because their symbols b31, b41 are different from a1.</a:t>
            </a:r>
          </a:p>
          <a:p>
            <a:endParaRPr lang="en-US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itchFamily="34" charset="0"/>
              <a:buNone/>
            </a:pPr>
            <a:endParaRPr lang="en-US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Font typeface="Arial" pitchFamily="34" charset="0"/>
              <a:buNone/>
            </a:pPr>
            <a:endParaRPr lang="en-US" sz="1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796914"/>
              </p:ext>
            </p:extLst>
          </p:nvPr>
        </p:nvGraphicFramePr>
        <p:xfrm>
          <a:off x="2020103" y="3749040"/>
          <a:ext cx="6819096" cy="2377440"/>
        </p:xfrm>
        <a:graphic>
          <a:graphicData uri="http://schemas.openxmlformats.org/drawingml/2006/table">
            <a:tbl>
              <a:tblPr firstRow="1" bandRow="1"/>
              <a:tblGrid>
                <a:gridCol w="1136516">
                  <a:extLst>
                    <a:ext uri="{9D8B030D-6E8A-4147-A177-3AD203B41FA5}">
                      <a16:colId xmlns:a16="http://schemas.microsoft.com/office/drawing/2014/main" val="249566182"/>
                    </a:ext>
                  </a:extLst>
                </a:gridCol>
                <a:gridCol w="1136516">
                  <a:extLst>
                    <a:ext uri="{9D8B030D-6E8A-4147-A177-3AD203B41FA5}">
                      <a16:colId xmlns:a16="http://schemas.microsoft.com/office/drawing/2014/main" val="941716937"/>
                    </a:ext>
                  </a:extLst>
                </a:gridCol>
                <a:gridCol w="1136516">
                  <a:extLst>
                    <a:ext uri="{9D8B030D-6E8A-4147-A177-3AD203B41FA5}">
                      <a16:colId xmlns:a16="http://schemas.microsoft.com/office/drawing/2014/main" val="3731565986"/>
                    </a:ext>
                  </a:extLst>
                </a:gridCol>
                <a:gridCol w="1136516">
                  <a:extLst>
                    <a:ext uri="{9D8B030D-6E8A-4147-A177-3AD203B41FA5}">
                      <a16:colId xmlns:a16="http://schemas.microsoft.com/office/drawing/2014/main" val="2606766895"/>
                    </a:ext>
                  </a:extLst>
                </a:gridCol>
                <a:gridCol w="1136516">
                  <a:extLst>
                    <a:ext uri="{9D8B030D-6E8A-4147-A177-3AD203B41FA5}">
                      <a16:colId xmlns:a16="http://schemas.microsoft.com/office/drawing/2014/main" val="2014502273"/>
                    </a:ext>
                  </a:extLst>
                </a:gridCol>
                <a:gridCol w="1136516">
                  <a:extLst>
                    <a:ext uri="{9D8B030D-6E8A-4147-A177-3AD203B41FA5}">
                      <a16:colId xmlns:a16="http://schemas.microsoft.com/office/drawing/2014/main" val="2196963558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19559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b12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b="1" strike="sngStrike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b13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b13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a4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b15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07964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R2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b="1" strike="sngStrike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b23 </a:t>
                      </a:r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b13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b24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b25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04531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R3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b31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b33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b34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a5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94171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R4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b41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b42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a3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a4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a5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42693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R5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b52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b="1" strike="sngStrike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b53 </a:t>
                      </a:r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b13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b54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a5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884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46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65759" y="91440"/>
            <a:ext cx="9131950" cy="777240"/>
          </a:xfrm>
        </p:spPr>
        <p:txBody>
          <a:bodyPr/>
          <a:lstStyle/>
          <a:p>
            <a:r>
              <a:rPr lang="en-US" b="1" dirty="0" smtClean="0"/>
              <a:t>Example-3 : FD2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" y="1005840"/>
            <a:ext cx="9820231" cy="5486400"/>
          </a:xfrm>
        </p:spPr>
        <p:txBody>
          <a:bodyPr/>
          <a:lstStyle/>
          <a:p>
            <a:pPr algn="l">
              <a:spcAft>
                <a:spcPts val="1200"/>
              </a:spcAft>
            </a:pPr>
            <a:endParaRPr lang="pt-B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8159" y="1158240"/>
            <a:ext cx="10592864" cy="5486400"/>
          </a:xfrm>
          <a:prstGeom prst="rect">
            <a:avLst/>
          </a:prstGeom>
        </p:spPr>
        <p:txBody>
          <a:bodyPr lIns="0" rIns="0"/>
          <a:lstStyle>
            <a:lvl1pPr marL="341305" marR="0" indent="-341305" algn="just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Char char="•"/>
              <a:tabLst/>
              <a:defRPr sz="2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742932" marR="0" indent="-285744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8107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l">
              <a:spcAft>
                <a:spcPts val="1200"/>
              </a:spcAft>
              <a:buNone/>
            </a:pPr>
            <a:r>
              <a:rPr 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dirty="0" smtClean="0"/>
          </a:p>
          <a:p>
            <a:pPr algn="l">
              <a:spcAft>
                <a:spcPts val="1200"/>
              </a:spcAft>
            </a:pPr>
            <a:endParaRPr lang="pt-BR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en-US" sz="1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endParaRPr lang="en-US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endParaRPr 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96207" y="1146273"/>
            <a:ext cx="8401502" cy="5205534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341305" marR="0" indent="-341305" algn="just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Char char="•"/>
              <a:tabLst/>
              <a:defRPr sz="2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742932" marR="0" indent="-285744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8107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R(A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B, C, D, 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FD = B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rows 2 and 3 only. Equate b33 with b13</a:t>
            </a:r>
          </a:p>
          <a:p>
            <a:endParaRPr lang="en-US" sz="2000" dirty="0"/>
          </a:p>
          <a:p>
            <a:endParaRPr lang="en-US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itchFamily="34" charset="0"/>
              <a:buNone/>
            </a:pPr>
            <a:endParaRPr lang="en-US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Font typeface="Arial" pitchFamily="34" charset="0"/>
              <a:buNone/>
            </a:pPr>
            <a:endParaRPr lang="en-US" sz="1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004012"/>
              </p:ext>
            </p:extLst>
          </p:nvPr>
        </p:nvGraphicFramePr>
        <p:xfrm>
          <a:off x="2220433" y="2855864"/>
          <a:ext cx="6819096" cy="2377440"/>
        </p:xfrm>
        <a:graphic>
          <a:graphicData uri="http://schemas.openxmlformats.org/drawingml/2006/table">
            <a:tbl>
              <a:tblPr firstRow="1" bandRow="1"/>
              <a:tblGrid>
                <a:gridCol w="1136516">
                  <a:extLst>
                    <a:ext uri="{9D8B030D-6E8A-4147-A177-3AD203B41FA5}">
                      <a16:colId xmlns:a16="http://schemas.microsoft.com/office/drawing/2014/main" val="249566182"/>
                    </a:ext>
                  </a:extLst>
                </a:gridCol>
                <a:gridCol w="1136516">
                  <a:extLst>
                    <a:ext uri="{9D8B030D-6E8A-4147-A177-3AD203B41FA5}">
                      <a16:colId xmlns:a16="http://schemas.microsoft.com/office/drawing/2014/main" val="941716937"/>
                    </a:ext>
                  </a:extLst>
                </a:gridCol>
                <a:gridCol w="1136516">
                  <a:extLst>
                    <a:ext uri="{9D8B030D-6E8A-4147-A177-3AD203B41FA5}">
                      <a16:colId xmlns:a16="http://schemas.microsoft.com/office/drawing/2014/main" val="3731565986"/>
                    </a:ext>
                  </a:extLst>
                </a:gridCol>
                <a:gridCol w="1136516">
                  <a:extLst>
                    <a:ext uri="{9D8B030D-6E8A-4147-A177-3AD203B41FA5}">
                      <a16:colId xmlns:a16="http://schemas.microsoft.com/office/drawing/2014/main" val="2606766895"/>
                    </a:ext>
                  </a:extLst>
                </a:gridCol>
                <a:gridCol w="1136516">
                  <a:extLst>
                    <a:ext uri="{9D8B030D-6E8A-4147-A177-3AD203B41FA5}">
                      <a16:colId xmlns:a16="http://schemas.microsoft.com/office/drawing/2014/main" val="2014502273"/>
                    </a:ext>
                  </a:extLst>
                </a:gridCol>
                <a:gridCol w="1136516">
                  <a:extLst>
                    <a:ext uri="{9D8B030D-6E8A-4147-A177-3AD203B41FA5}">
                      <a16:colId xmlns:a16="http://schemas.microsoft.com/office/drawing/2014/main" val="2196963558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19559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b12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b="1" strike="sngStrike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b13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b13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a4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b15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07964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R2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b="1" strike="sngStrike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b23 </a:t>
                      </a:r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b13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b24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b25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04531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R3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b31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b33 </a:t>
                      </a:r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b13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b34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a5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94171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R4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b41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b42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a3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a4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a5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42693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R5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b52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b="1" strike="sngStrike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b53 </a:t>
                      </a:r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b13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b54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a5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884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0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65759" y="91440"/>
            <a:ext cx="9131950" cy="777240"/>
          </a:xfrm>
        </p:spPr>
        <p:txBody>
          <a:bodyPr/>
          <a:lstStyle/>
          <a:p>
            <a:r>
              <a:rPr lang="en-US" b="1" dirty="0" smtClean="0"/>
              <a:t>Example-3 : FD3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" y="1005840"/>
            <a:ext cx="9820231" cy="5486400"/>
          </a:xfrm>
        </p:spPr>
        <p:txBody>
          <a:bodyPr/>
          <a:lstStyle/>
          <a:p>
            <a:pPr algn="l">
              <a:spcAft>
                <a:spcPts val="1200"/>
              </a:spcAft>
            </a:pPr>
            <a:endParaRPr lang="pt-B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8159" y="1158240"/>
            <a:ext cx="10592864" cy="5486400"/>
          </a:xfrm>
          <a:prstGeom prst="rect">
            <a:avLst/>
          </a:prstGeom>
        </p:spPr>
        <p:txBody>
          <a:bodyPr lIns="0" rIns="0"/>
          <a:lstStyle>
            <a:lvl1pPr marL="341305" marR="0" indent="-341305" algn="just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Char char="•"/>
              <a:tabLst/>
              <a:defRPr sz="2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742932" marR="0" indent="-285744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8107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l">
              <a:spcAft>
                <a:spcPts val="1200"/>
              </a:spcAft>
              <a:buNone/>
            </a:pPr>
            <a:r>
              <a:rPr 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dirty="0" smtClean="0"/>
          </a:p>
          <a:p>
            <a:pPr algn="l">
              <a:spcAft>
                <a:spcPts val="1200"/>
              </a:spcAft>
            </a:pPr>
            <a:endParaRPr lang="pt-BR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en-US" sz="1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endParaRPr lang="en-US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endParaRPr 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96207" y="1146273"/>
            <a:ext cx="8401502" cy="5205534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341305" marR="0" indent="-341305" algn="just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Char char="•"/>
              <a:tabLst/>
              <a:defRPr sz="2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742932" marR="0" indent="-285744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8107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R(A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B, C, D, 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FD = C</a:t>
            </a:r>
            <a:r>
              <a:rPr lang="en-US" altLang="en-US" sz="2400" dirty="0">
                <a:sym typeface="Symbol" panose="05050102010706020507" pitchFamily="18" charset="2"/>
              </a:rPr>
              <a:t> 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 </a:t>
            </a:r>
          </a:p>
          <a:p>
            <a:endParaRPr lang="en-US" sz="2000" dirty="0"/>
          </a:p>
          <a:p>
            <a:endParaRPr lang="en-US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itchFamily="34" charset="0"/>
              <a:buNone/>
            </a:pPr>
            <a:endParaRPr lang="en-US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Font typeface="Arial" pitchFamily="34" charset="0"/>
              <a:buNone/>
            </a:pPr>
            <a:endParaRPr lang="en-US" sz="1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66968"/>
              </p:ext>
            </p:extLst>
          </p:nvPr>
        </p:nvGraphicFramePr>
        <p:xfrm>
          <a:off x="1866326" y="2560320"/>
          <a:ext cx="6819096" cy="2377440"/>
        </p:xfrm>
        <a:graphic>
          <a:graphicData uri="http://schemas.openxmlformats.org/drawingml/2006/table">
            <a:tbl>
              <a:tblPr firstRow="1" bandRow="1"/>
              <a:tblGrid>
                <a:gridCol w="1136516">
                  <a:extLst>
                    <a:ext uri="{9D8B030D-6E8A-4147-A177-3AD203B41FA5}">
                      <a16:colId xmlns:a16="http://schemas.microsoft.com/office/drawing/2014/main" val="249566182"/>
                    </a:ext>
                  </a:extLst>
                </a:gridCol>
                <a:gridCol w="1136516">
                  <a:extLst>
                    <a:ext uri="{9D8B030D-6E8A-4147-A177-3AD203B41FA5}">
                      <a16:colId xmlns:a16="http://schemas.microsoft.com/office/drawing/2014/main" val="941716937"/>
                    </a:ext>
                  </a:extLst>
                </a:gridCol>
                <a:gridCol w="1136516">
                  <a:extLst>
                    <a:ext uri="{9D8B030D-6E8A-4147-A177-3AD203B41FA5}">
                      <a16:colId xmlns:a16="http://schemas.microsoft.com/office/drawing/2014/main" val="3731565986"/>
                    </a:ext>
                  </a:extLst>
                </a:gridCol>
                <a:gridCol w="1136516">
                  <a:extLst>
                    <a:ext uri="{9D8B030D-6E8A-4147-A177-3AD203B41FA5}">
                      <a16:colId xmlns:a16="http://schemas.microsoft.com/office/drawing/2014/main" val="2606766895"/>
                    </a:ext>
                  </a:extLst>
                </a:gridCol>
                <a:gridCol w="1136516">
                  <a:extLst>
                    <a:ext uri="{9D8B030D-6E8A-4147-A177-3AD203B41FA5}">
                      <a16:colId xmlns:a16="http://schemas.microsoft.com/office/drawing/2014/main" val="2014502273"/>
                    </a:ext>
                  </a:extLst>
                </a:gridCol>
                <a:gridCol w="1136516">
                  <a:extLst>
                    <a:ext uri="{9D8B030D-6E8A-4147-A177-3AD203B41FA5}">
                      <a16:colId xmlns:a16="http://schemas.microsoft.com/office/drawing/2014/main" val="2196963558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19559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b12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b="1" strike="sngStrike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b13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b13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a4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b15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07964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R2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b="1" strike="sngStrike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b23 </a:t>
                      </a:r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b13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b="1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b24</a:t>
                      </a:r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a4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b25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04531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R3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b31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b33 </a:t>
                      </a:r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b13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b="1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b34</a:t>
                      </a:r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a4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a5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94171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R4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b41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b42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a3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a4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a5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42693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R5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b52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b="1" strike="sngStrike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b53 </a:t>
                      </a:r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b13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b="1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b54</a:t>
                      </a:r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a4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a5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884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67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65759" y="91440"/>
            <a:ext cx="9131950" cy="777240"/>
          </a:xfrm>
        </p:spPr>
        <p:txBody>
          <a:bodyPr/>
          <a:lstStyle/>
          <a:p>
            <a:r>
              <a:rPr lang="en-US" b="1" dirty="0" smtClean="0"/>
              <a:t>Example-3 : FD4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" y="1005840"/>
            <a:ext cx="9820231" cy="5486400"/>
          </a:xfrm>
        </p:spPr>
        <p:txBody>
          <a:bodyPr/>
          <a:lstStyle/>
          <a:p>
            <a:pPr algn="l">
              <a:spcAft>
                <a:spcPts val="1200"/>
              </a:spcAft>
            </a:pPr>
            <a:endParaRPr lang="pt-B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8159" y="1158240"/>
            <a:ext cx="10592864" cy="5486400"/>
          </a:xfrm>
          <a:prstGeom prst="rect">
            <a:avLst/>
          </a:prstGeom>
        </p:spPr>
        <p:txBody>
          <a:bodyPr lIns="0" rIns="0"/>
          <a:lstStyle>
            <a:lvl1pPr marL="341305" marR="0" indent="-341305" algn="just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Char char="•"/>
              <a:tabLst/>
              <a:defRPr sz="2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742932" marR="0" indent="-285744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8107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l">
              <a:spcAft>
                <a:spcPts val="1200"/>
              </a:spcAft>
              <a:buNone/>
            </a:pPr>
            <a:r>
              <a:rPr 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dirty="0" smtClean="0"/>
          </a:p>
          <a:p>
            <a:pPr algn="l">
              <a:spcAft>
                <a:spcPts val="1200"/>
              </a:spcAft>
            </a:pPr>
            <a:endParaRPr lang="pt-BR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en-US" sz="1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endParaRPr lang="en-US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endParaRPr 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96207" y="1146273"/>
            <a:ext cx="8401502" cy="5205534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341305" marR="0" indent="-341305" algn="just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Char char="•"/>
              <a:tabLst/>
              <a:defRPr sz="2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742932" marR="0" indent="-285744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8107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R(A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B, C, D, 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FD = DE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Equate b13 (all occurrences) with a3</a:t>
            </a:r>
          </a:p>
          <a:p>
            <a:endParaRPr lang="en-US" sz="2000" dirty="0"/>
          </a:p>
          <a:p>
            <a:endParaRPr lang="en-US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itchFamily="34" charset="0"/>
              <a:buNone/>
            </a:pPr>
            <a:endParaRPr lang="en-US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Font typeface="Arial" pitchFamily="34" charset="0"/>
              <a:buNone/>
            </a:pPr>
            <a:endParaRPr lang="en-US" sz="1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752673"/>
              </p:ext>
            </p:extLst>
          </p:nvPr>
        </p:nvGraphicFramePr>
        <p:xfrm>
          <a:off x="1388962" y="2712720"/>
          <a:ext cx="8001000" cy="2377440"/>
        </p:xfrm>
        <a:graphic>
          <a:graphicData uri="http://schemas.openxmlformats.org/drawingml/2006/table">
            <a:tbl>
              <a:tblPr firstRow="1" bandRow="1"/>
              <a:tblGrid>
                <a:gridCol w="1333500">
                  <a:extLst>
                    <a:ext uri="{9D8B030D-6E8A-4147-A177-3AD203B41FA5}">
                      <a16:colId xmlns:a16="http://schemas.microsoft.com/office/drawing/2014/main" val="24956618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94171693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3156598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606766895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14502273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196963558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19559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b12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b="1" strike="sngStrike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b13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strike="sngStrike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b13</a:t>
                      </a:r>
                      <a:r>
                        <a:rPr lang="en-US" sz="2000" b="1" strike="sngStrike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strike="noStrike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a3</a:t>
                      </a:r>
                      <a:endParaRPr lang="en-US" sz="2000" b="1" strike="noStrike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a4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b15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07964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R2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b="1" strike="sngStrike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b23 </a:t>
                      </a:r>
                      <a:r>
                        <a:rPr lang="en-US" sz="2000" b="1" strike="sngStrike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b13 </a:t>
                      </a:r>
                      <a:r>
                        <a:rPr lang="en-US" sz="2000" b="1" strike="noStrike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a3</a:t>
                      </a:r>
                      <a:endParaRPr lang="en-US" sz="2000" b="1" strike="sngStrike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b="1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b24</a:t>
                      </a:r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a4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b25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04531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R3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b31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b33 </a:t>
                      </a:r>
                      <a:r>
                        <a:rPr lang="en-US" sz="2000" b="1" strike="sngStrike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b13 </a:t>
                      </a:r>
                      <a:r>
                        <a:rPr lang="en-US" sz="2000" b="1" strike="noStrike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a3</a:t>
                      </a:r>
                      <a:endParaRPr lang="en-US" sz="2000" b="1" strike="sngStrike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b="1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b34</a:t>
                      </a:r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a4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a5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94171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R4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b41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b42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a3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a4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a5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42693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R5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b52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b="1" strike="sngStrike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b53 </a:t>
                      </a:r>
                      <a:r>
                        <a:rPr lang="en-US" sz="2000" b="1" strike="sngStrike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b13 </a:t>
                      </a:r>
                      <a:r>
                        <a:rPr lang="en-US" sz="2000" b="1" strike="noStrike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a3</a:t>
                      </a:r>
                      <a:endParaRPr lang="en-US" sz="2000" b="1" strike="sngStrike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b="1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b54</a:t>
                      </a:r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a4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a5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884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05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65759" y="91440"/>
            <a:ext cx="9131950" cy="777240"/>
          </a:xfrm>
        </p:spPr>
        <p:txBody>
          <a:bodyPr/>
          <a:lstStyle/>
          <a:p>
            <a:r>
              <a:rPr lang="en-US" b="1" dirty="0" smtClean="0"/>
              <a:t>Example-3 : FD5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" y="1005840"/>
            <a:ext cx="9820231" cy="5486400"/>
          </a:xfrm>
        </p:spPr>
        <p:txBody>
          <a:bodyPr/>
          <a:lstStyle/>
          <a:p>
            <a:pPr algn="l">
              <a:spcAft>
                <a:spcPts val="1200"/>
              </a:spcAft>
            </a:pPr>
            <a:endParaRPr lang="pt-B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8159" y="1158240"/>
            <a:ext cx="10592864" cy="5486400"/>
          </a:xfrm>
          <a:prstGeom prst="rect">
            <a:avLst/>
          </a:prstGeom>
        </p:spPr>
        <p:txBody>
          <a:bodyPr lIns="0" rIns="0"/>
          <a:lstStyle>
            <a:lvl1pPr marL="341305" marR="0" indent="-341305" algn="just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Char char="•"/>
              <a:tabLst/>
              <a:defRPr sz="2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742932" marR="0" indent="-285744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8107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l">
              <a:spcAft>
                <a:spcPts val="1200"/>
              </a:spcAft>
              <a:buNone/>
            </a:pPr>
            <a:r>
              <a:rPr 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dirty="0" smtClean="0"/>
          </a:p>
          <a:p>
            <a:pPr algn="l">
              <a:spcAft>
                <a:spcPts val="1200"/>
              </a:spcAft>
            </a:pPr>
            <a:endParaRPr lang="pt-BR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en-US" sz="1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endParaRPr lang="en-US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endParaRPr 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96207" y="1146273"/>
            <a:ext cx="8401502" cy="5205534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341305" marR="0" indent="-341305" algn="just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Char char="•"/>
              <a:tabLst/>
              <a:defRPr sz="2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742932" marR="0" indent="-285744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8107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R(A, B, C, D, 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FD = CE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Equate b31, b41, and a1.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itchFamily="34" charset="0"/>
              <a:buNone/>
            </a:pPr>
            <a:endParaRPr lang="en-US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Font typeface="Arial" pitchFamily="34" charset="0"/>
              <a:buNone/>
            </a:pPr>
            <a:endParaRPr lang="en-US" sz="1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817322"/>
              </p:ext>
            </p:extLst>
          </p:nvPr>
        </p:nvGraphicFramePr>
        <p:xfrm>
          <a:off x="1405269" y="2855864"/>
          <a:ext cx="8001000" cy="2377440"/>
        </p:xfrm>
        <a:graphic>
          <a:graphicData uri="http://schemas.openxmlformats.org/drawingml/2006/table">
            <a:tbl>
              <a:tblPr firstRow="1" bandRow="1"/>
              <a:tblGrid>
                <a:gridCol w="1333500">
                  <a:extLst>
                    <a:ext uri="{9D8B030D-6E8A-4147-A177-3AD203B41FA5}">
                      <a16:colId xmlns:a16="http://schemas.microsoft.com/office/drawing/2014/main" val="24956618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94171693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3156598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606766895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14502273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196963558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19559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b12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b="1" strike="sngStrike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b13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strike="sngStrike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b13</a:t>
                      </a:r>
                      <a:r>
                        <a:rPr lang="en-US" sz="2000" b="1" strike="sngStrike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strike="noStrike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a3</a:t>
                      </a:r>
                      <a:endParaRPr lang="en-US" sz="2000" b="1" strike="noStrike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a4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b15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07964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R2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b="1" strike="sngStrike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b23 </a:t>
                      </a:r>
                      <a:r>
                        <a:rPr lang="en-US" sz="2000" b="1" strike="sngStrike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b13 </a:t>
                      </a:r>
                      <a:r>
                        <a:rPr lang="en-US" sz="2000" b="1" strike="noStrike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a3</a:t>
                      </a:r>
                      <a:endParaRPr lang="en-US" sz="2000" b="1" strike="sngStrike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b="1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b24</a:t>
                      </a:r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a4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b25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04531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R3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b31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b33 </a:t>
                      </a:r>
                      <a:r>
                        <a:rPr lang="en-US" sz="2000" b="1" strike="sngStrike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b13 </a:t>
                      </a:r>
                      <a:r>
                        <a:rPr lang="en-US" sz="2000" b="1" strike="noStrike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a3</a:t>
                      </a:r>
                      <a:endParaRPr lang="en-US" sz="2000" b="1" strike="sngStrike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b="1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b34</a:t>
                      </a:r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a4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a5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94171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R4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b41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b42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a3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a4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a5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42693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R5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b52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b="1" strike="sngStrike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b53 </a:t>
                      </a:r>
                      <a:r>
                        <a:rPr lang="en-US" sz="2000" b="1" strike="sngStrike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b13 </a:t>
                      </a:r>
                      <a:r>
                        <a:rPr lang="en-US" sz="2000" b="1" strike="noStrike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a3</a:t>
                      </a:r>
                      <a:endParaRPr lang="en-US" sz="2000" b="1" strike="sngStrike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b="1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b54</a:t>
                      </a:r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a4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a5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301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88436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961174" y="5592500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It is </a:t>
            </a:r>
            <a:r>
              <a:rPr lang="en-US" sz="2000" b="1" u="sng" dirty="0" smtClean="0">
                <a:solidFill>
                  <a:srgbClr val="FF0000"/>
                </a:solidFill>
              </a:rPr>
              <a:t>Lossless</a:t>
            </a:r>
            <a:r>
              <a:rPr lang="en-US" sz="2000" b="1" dirty="0" smtClean="0">
                <a:solidFill>
                  <a:srgbClr val="FF0000"/>
                </a:solidFill>
              </a:rPr>
              <a:t>, because Row 3 has all “a” symbols.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57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 smtClean="0"/>
              <a:t>3NF (Third Normal Form) – Example 1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08660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R = {S, A, I, P} and F = {SI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P,  S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708660"/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Algorithm 15.2(a) (see next slide)</a:t>
            </a:r>
          </a:p>
          <a:p>
            <a:pPr marL="708660"/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CK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SI (the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candidate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key)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 is nonprime</a:t>
            </a:r>
          </a:p>
          <a:p>
            <a:pPr marL="708660" algn="l"/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FD SI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P doesn’t violate 3NF definition.</a:t>
            </a: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08660" algn="l"/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FD,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violates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3NF definition,                                            because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is not a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superkey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08660" algn="l"/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So, R in NOT in 3NF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08660"/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fact, S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is a partial dependency (S is a subset of the key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708660"/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Decomposed 3NF relations (remove A from R): </a:t>
            </a:r>
          </a:p>
          <a:p>
            <a:pPr marL="1167443" lvl="1" indent="-34290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R1(S, I, P) with F = {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P} in 3NF</a:t>
            </a:r>
          </a:p>
          <a:p>
            <a:pPr marL="1167443" lvl="1" indent="-34290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R2(S, A) with F = {S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in 3NF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67443" lvl="1" indent="-342900"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7355" indent="0">
              <a:buNone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247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65758" y="91440"/>
            <a:ext cx="11255627" cy="777240"/>
          </a:xfrm>
        </p:spPr>
        <p:txBody>
          <a:bodyPr/>
          <a:lstStyle/>
          <a:p>
            <a:r>
              <a:rPr lang="en-US" sz="2800" b="1" dirty="0" smtClean="0"/>
              <a:t>Algorithms for Relational </a:t>
            </a:r>
            <a:r>
              <a:rPr lang="en-US" sz="2800" b="1" dirty="0" smtClean="0"/>
              <a:t>Database Schema </a:t>
            </a:r>
            <a:r>
              <a:rPr lang="en-US" sz="2800" b="1" dirty="0" smtClean="0"/>
              <a:t>Design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" y="1005840"/>
            <a:ext cx="9820231" cy="5486400"/>
          </a:xfrm>
        </p:spPr>
        <p:txBody>
          <a:bodyPr/>
          <a:lstStyle/>
          <a:p>
            <a:pPr algn="l">
              <a:spcAft>
                <a:spcPts val="1200"/>
              </a:spcAft>
            </a:pPr>
            <a:endParaRPr lang="pt-B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8159" y="1158240"/>
            <a:ext cx="10592864" cy="5486400"/>
          </a:xfrm>
          <a:prstGeom prst="rect">
            <a:avLst/>
          </a:prstGeom>
        </p:spPr>
        <p:txBody>
          <a:bodyPr lIns="0" rIns="0"/>
          <a:lstStyle>
            <a:lvl1pPr marL="341305" marR="0" indent="-341305" algn="just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Char char="•"/>
              <a:tabLst/>
              <a:defRPr sz="2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742932" marR="0" indent="-285744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8107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l">
              <a:spcAft>
                <a:spcPts val="1200"/>
              </a:spcAft>
              <a:buNone/>
            </a:pPr>
            <a:r>
              <a:rPr 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dirty="0" smtClean="0"/>
          </a:p>
          <a:p>
            <a:pPr algn="l">
              <a:spcAft>
                <a:spcPts val="1200"/>
              </a:spcAft>
            </a:pPr>
            <a:endParaRPr lang="pt-BR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en-US" sz="1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endParaRPr lang="en-US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endParaRPr 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96206" y="1146273"/>
            <a:ext cx="9242183" cy="5205534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341305" marR="0" indent="-341305" algn="just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Char char="•"/>
              <a:tabLst/>
              <a:defRPr sz="2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742932" marR="0" indent="-285744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8107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 algn="l">
              <a:spcAft>
                <a:spcPts val="1200"/>
              </a:spcAft>
              <a:buClr>
                <a:srgbClr val="0070C0"/>
              </a:buClr>
              <a:buFont typeface="+mj-lt"/>
              <a:buAutoNum type="arabicParenR"/>
            </a:pPr>
            <a:r>
              <a:rPr lang="en-US" sz="2800" b="1" dirty="0" smtClean="0">
                <a:solidFill>
                  <a:srgbClr val="0070C0"/>
                </a:solidFill>
                <a:latin typeface="+mn-lt"/>
                <a:cs typeface="Times New Roman" panose="02020603050405020304" pitchFamily="18" charset="0"/>
              </a:rPr>
              <a:t>Dependency-Preserving and </a:t>
            </a:r>
            <a:r>
              <a:rPr lang="en-US" sz="2800" b="1" dirty="0" err="1" smtClean="0">
                <a:solidFill>
                  <a:srgbClr val="0070C0"/>
                </a:solidFill>
                <a:latin typeface="+mn-lt"/>
                <a:cs typeface="Times New Roman" panose="02020603050405020304" pitchFamily="18" charset="0"/>
              </a:rPr>
              <a:t>Nonadditive</a:t>
            </a:r>
            <a:r>
              <a:rPr lang="en-US" sz="2800" b="1" dirty="0" smtClean="0">
                <a:solidFill>
                  <a:srgbClr val="0070C0"/>
                </a:solidFill>
                <a:latin typeface="+mn-lt"/>
                <a:cs typeface="Times New Roman" panose="02020603050405020304" pitchFamily="18" charset="0"/>
              </a:rPr>
              <a:t> Join Decomposition into 3NF Schemas</a:t>
            </a:r>
            <a:endParaRPr lang="en-US" sz="2800" b="1" dirty="0">
              <a:solidFill>
                <a:srgbClr val="0070C0"/>
              </a:solidFill>
              <a:latin typeface="+mn-lt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+mn-lt"/>
              </a:rPr>
              <a:t>It is not possible to have all three of the following:</a:t>
            </a: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Palatino Linotype" panose="02040502050505030304" pitchFamily="18" charset="0"/>
              </a:rPr>
              <a:t>Guaranteed non-</a:t>
            </a:r>
            <a:r>
              <a:rPr lang="en-US" sz="2800" dirty="0" err="1" smtClean="0">
                <a:latin typeface="Palatino Linotype" panose="02040502050505030304" pitchFamily="18" charset="0"/>
              </a:rPr>
              <a:t>lossy</a:t>
            </a:r>
            <a:r>
              <a:rPr lang="en-US" sz="2800" dirty="0" smtClean="0">
                <a:latin typeface="Palatino Linotype" panose="02040502050505030304" pitchFamily="18" charset="0"/>
              </a:rPr>
              <a:t> design (it is a must)</a:t>
            </a: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Palatino Linotype" panose="02040502050505030304" pitchFamily="18" charset="0"/>
              </a:rPr>
              <a:t>Guaranteed dependency preservation (desirable)</a:t>
            </a: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Palatino Linotype" panose="02040502050505030304" pitchFamily="18" charset="0"/>
              </a:rPr>
              <a:t>All relations in </a:t>
            </a:r>
            <a:r>
              <a:rPr lang="en-US" sz="2800" dirty="0" err="1" smtClean="0">
                <a:latin typeface="Palatino Linotype" panose="02040502050505030304" pitchFamily="18" charset="0"/>
              </a:rPr>
              <a:t>BCNF</a:t>
            </a:r>
            <a:r>
              <a:rPr lang="en-US" sz="2800" dirty="0" smtClean="0">
                <a:latin typeface="Palatino Linotype" panose="02040502050505030304" pitchFamily="18" charset="0"/>
              </a:rPr>
              <a:t> (not mandatory) </a:t>
            </a:r>
            <a:endParaRPr lang="en-US" sz="2800" dirty="0">
              <a:latin typeface="Palatino Linotype" panose="02040502050505030304" pitchFamily="18" charset="0"/>
            </a:endParaRPr>
          </a:p>
          <a:p>
            <a:endParaRPr lang="en-US" sz="2800" dirty="0"/>
          </a:p>
          <a:p>
            <a:endParaRPr lang="en-US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itchFamily="34" charset="0"/>
              <a:buNone/>
            </a:pPr>
            <a:endParaRPr lang="en-US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Font typeface="Arial" pitchFamily="34" charset="0"/>
              <a:buNone/>
            </a:pPr>
            <a:endParaRPr lang="en-US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39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65759" y="91440"/>
            <a:ext cx="9131950" cy="777240"/>
          </a:xfrm>
        </p:spPr>
        <p:txBody>
          <a:bodyPr/>
          <a:lstStyle/>
          <a:p>
            <a:r>
              <a:rPr lang="en-US" sz="2800" b="1" dirty="0" smtClean="0"/>
              <a:t>Algorithm for 3NF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" y="1005840"/>
            <a:ext cx="10362492" cy="5486400"/>
          </a:xfrm>
        </p:spPr>
        <p:txBody>
          <a:bodyPr/>
          <a:lstStyle/>
          <a:p>
            <a:pPr algn="l">
              <a:spcAft>
                <a:spcPts val="1200"/>
              </a:spcAft>
            </a:pPr>
            <a:endParaRPr lang="pt-B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8159" y="1158240"/>
            <a:ext cx="10592864" cy="5486400"/>
          </a:xfrm>
          <a:prstGeom prst="rect">
            <a:avLst/>
          </a:prstGeom>
        </p:spPr>
        <p:txBody>
          <a:bodyPr lIns="0" rIns="0"/>
          <a:lstStyle>
            <a:lvl1pPr marL="341305" marR="0" indent="-341305" algn="just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Char char="•"/>
              <a:tabLst/>
              <a:defRPr sz="2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742932" marR="0" indent="-285744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8107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l">
              <a:spcAft>
                <a:spcPts val="1200"/>
              </a:spcAft>
              <a:buNone/>
            </a:pPr>
            <a:r>
              <a:rPr 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dirty="0" smtClean="0"/>
          </a:p>
          <a:p>
            <a:pPr algn="l">
              <a:spcAft>
                <a:spcPts val="1200"/>
              </a:spcAft>
            </a:pPr>
            <a:endParaRPr lang="pt-BR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en-US" sz="1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endParaRPr lang="en-US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endParaRPr 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08528" y="1158240"/>
            <a:ext cx="8549872" cy="5231927"/>
          </a:xfrm>
          <a:prstGeom prst="rect">
            <a:avLst/>
          </a:prstGeom>
        </p:spPr>
        <p:txBody>
          <a:bodyPr lIns="0" rIns="0">
            <a:normAutofit lnSpcReduction="10000"/>
          </a:bodyPr>
          <a:lstStyle>
            <a:lvl1pPr marL="341305" marR="0" indent="-341305" algn="just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Char char="•"/>
              <a:tabLst/>
              <a:defRPr sz="2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742932" marR="0" indent="-285744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8107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l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 altLang="en-US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3NF_Relations(R, F)</a:t>
            </a:r>
          </a:p>
          <a:p>
            <a:pPr marL="0" indent="0" algn="l">
              <a:spcBef>
                <a:spcPts val="0"/>
              </a:spcBef>
              <a:buFont typeface="Arial" pitchFamily="34" charset="0"/>
              <a:buNone/>
            </a:pPr>
            <a:r>
              <a:rPr lang="en-US" altLang="en-US" i="1" kern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Relational synthesis into 3NF with dependency preservation and </a:t>
            </a:r>
          </a:p>
          <a:p>
            <a:pPr marL="0" indent="0" algn="l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 altLang="en-US" i="1" kern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altLang="en-US" i="1" kern="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Nonadditive</a:t>
            </a:r>
            <a:r>
              <a:rPr lang="en-US" altLang="en-US" i="1" kern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Join Property</a:t>
            </a:r>
          </a:p>
          <a:p>
            <a:pPr marL="0" indent="0" algn="l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 altLang="en-US" b="1" kern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Step-1:</a:t>
            </a:r>
            <a:r>
              <a:rPr lang="en-US" altLang="en-US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 = Call </a:t>
            </a:r>
            <a:r>
              <a:rPr lang="en-US" altLang="en-US" b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MinimalCover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b="1" kern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Step-2: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each left-hand-side X of a functional dependency that 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appears 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G, 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schema in D with attributes 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	{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∪ {A</a:t>
            </a:r>
            <a:r>
              <a:rPr lang="en-US" altLang="en-US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∪ {A</a:t>
            </a:r>
            <a:r>
              <a:rPr lang="en-US" altLang="en-US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... ∪ {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}, where 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X→A</a:t>
            </a:r>
            <a:r>
              <a:rPr lang="en-US" altLang="en-US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X→A</a:t>
            </a:r>
            <a:r>
              <a:rPr lang="en-US" altLang="en-US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...,</a:t>
            </a:r>
            <a:r>
              <a:rPr lang="en-US" altLang="en-US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→A</a:t>
            </a:r>
            <a:r>
              <a:rPr lang="en-US" altLang="en-US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are 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only dependencies in G with X 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the 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left-hand-side 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 is 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the 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of this 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relation)</a:t>
            </a:r>
          </a:p>
          <a:p>
            <a:pPr marL="0" indent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b="1" kern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Step-3: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If no relation in D contains a key for R, then create a new 	relation schema that contains attributes to form a key for R.</a:t>
            </a:r>
            <a:r>
              <a:rPr lang="en-US" altLang="en-US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b="1" kern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Step-4:</a:t>
            </a:r>
            <a:r>
              <a:rPr lang="en-US" altLang="en-US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Eliminate redundant relations from the resulting set of relations 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	the 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database schema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relation R is considered 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redundant 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R is a projection 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another 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S in the 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schema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alternately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 is </a:t>
            </a:r>
            <a:r>
              <a:rPr lang="en-US" altLang="en-US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subsumed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(include or contain) 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S.</a:t>
            </a:r>
          </a:p>
          <a:p>
            <a:pPr marL="0" indent="0" algn="l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</a:pPr>
            <a:endParaRPr lang="en-US" altLang="en-US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spcAft>
                <a:spcPts val="600"/>
              </a:spcAft>
              <a:buFont typeface="Arial" pitchFamily="34" charset="0"/>
              <a:buNone/>
            </a:pPr>
            <a:endParaRPr lang="en-US" altLang="en-US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51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65759" y="91440"/>
            <a:ext cx="9131950" cy="777240"/>
          </a:xfrm>
        </p:spPr>
        <p:txBody>
          <a:bodyPr/>
          <a:lstStyle/>
          <a:p>
            <a:r>
              <a:rPr lang="en-US" sz="2800" b="1" dirty="0" smtClean="0"/>
              <a:t>Example-1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" y="1005840"/>
            <a:ext cx="9820231" cy="5486400"/>
          </a:xfrm>
        </p:spPr>
        <p:txBody>
          <a:bodyPr/>
          <a:lstStyle/>
          <a:p>
            <a:pPr algn="l">
              <a:spcAft>
                <a:spcPts val="1200"/>
              </a:spcAft>
            </a:pPr>
            <a:endParaRPr lang="pt-B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8159" y="1158240"/>
            <a:ext cx="10592864" cy="5486400"/>
          </a:xfrm>
          <a:prstGeom prst="rect">
            <a:avLst/>
          </a:prstGeom>
        </p:spPr>
        <p:txBody>
          <a:bodyPr lIns="0" rIns="0"/>
          <a:lstStyle>
            <a:lvl1pPr marL="341305" marR="0" indent="-341305" algn="just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Char char="•"/>
              <a:tabLst/>
              <a:defRPr sz="2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742932" marR="0" indent="-285744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8107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l">
              <a:spcAft>
                <a:spcPts val="1200"/>
              </a:spcAft>
              <a:buNone/>
            </a:pPr>
            <a:r>
              <a:rPr 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dirty="0" smtClean="0"/>
          </a:p>
          <a:p>
            <a:pPr algn="l">
              <a:spcAft>
                <a:spcPts val="1200"/>
              </a:spcAft>
            </a:pPr>
            <a:endParaRPr lang="pt-BR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en-US" sz="1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endParaRPr lang="en-US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endParaRPr 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08528" y="1158240"/>
            <a:ext cx="9177193" cy="5231927"/>
          </a:xfrm>
          <a:prstGeom prst="rect">
            <a:avLst/>
          </a:prstGeom>
        </p:spPr>
        <p:txBody>
          <a:bodyPr lIns="0" rIns="0">
            <a:normAutofit fontScale="92500" lnSpcReduction="10000"/>
          </a:bodyPr>
          <a:lstStyle>
            <a:lvl1pPr marL="341305" marR="0" indent="-341305" algn="just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Char char="•"/>
              <a:tabLst/>
              <a:defRPr sz="2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742932" marR="0" indent="-285744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8107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</a:t>
            </a:r>
            <a:r>
              <a:rPr lang="en-US" altLang="en-US" b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EMPPROJ</a:t>
            </a:r>
            <a:r>
              <a:rPr lang="en-US" altLang="en-US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b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Emp_ssn</a:t>
            </a:r>
            <a:r>
              <a:rPr lang="en-US" altLang="en-US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Pno</a:t>
            </a:r>
            <a:r>
              <a:rPr lang="en-US" altLang="en-US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Esal</a:t>
            </a:r>
            <a:r>
              <a:rPr lang="en-US" altLang="en-US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Ephone</a:t>
            </a:r>
            <a:r>
              <a:rPr lang="en-US" altLang="en-US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Dno</a:t>
            </a:r>
            <a:r>
              <a:rPr lang="en-US" altLang="en-US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Pname</a:t>
            </a:r>
            <a:r>
              <a:rPr lang="en-US" altLang="en-US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Plocation</a:t>
            </a:r>
            <a:r>
              <a:rPr lang="en-US" altLang="en-US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FD1: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Emp_ssn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{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Esal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Ephone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Dno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FD2: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Pno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{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Pname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Plocation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FD3: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Emp_ssn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Pno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{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Esal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Ephone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Dno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Pname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Plocation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b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CK</a:t>
            </a:r>
            <a:r>
              <a:rPr lang="en-US" altLang="en-US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b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EMPPROJ</a:t>
            </a:r>
            <a:r>
              <a:rPr lang="en-US" altLang="en-US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{</a:t>
            </a:r>
            <a:r>
              <a:rPr lang="en-US" altLang="en-US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Emp_ssn</a:t>
            </a:r>
            <a:r>
              <a:rPr lang="en-US" altLang="en-US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b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Pno</a:t>
            </a:r>
            <a:r>
              <a:rPr lang="en-US" altLang="en-US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altLang="en-US" b="1" kern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Step-1 [Call </a:t>
            </a:r>
            <a:r>
              <a:rPr lang="en-US" altLang="en-US" b="1" kern="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MinimalCover</a:t>
            </a:r>
            <a:r>
              <a:rPr lang="en-US" altLang="en-US" b="1" kern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()] : 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	</a:t>
            </a:r>
            <a:r>
              <a:rPr lang="en-US" altLang="en-US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Emp_ssn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Esal</a:t>
            </a:r>
            <a:endParaRPr lang="en-US" altLang="en-US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None/>
            </a:pP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Emp_ssn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Ephone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Emp_ssn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Dno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Pno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altLang="en-US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Pname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altLang="en-US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None/>
            </a:pP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Pno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altLang="en-US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Plocation</a:t>
            </a:r>
            <a:endParaRPr lang="en-US" altLang="en-US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None/>
            </a:pP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  <a:r>
              <a:rPr lang="en-US" altLang="en-US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Emp_ssn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Pno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→ </a:t>
            </a:r>
            <a:r>
              <a:rPr lang="en-US" altLang="en-US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Esal</a:t>
            </a:r>
            <a:endParaRPr lang="en-US" altLang="en-US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None/>
            </a:pP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{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Emp_ssn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Pno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→ </a:t>
            </a:r>
            <a:r>
              <a:rPr lang="en-US" altLang="en-US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Ephone</a:t>
            </a:r>
            <a:endParaRPr lang="en-US" altLang="en-US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None/>
            </a:pP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{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Emp_ssn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Pno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→ </a:t>
            </a:r>
            <a:r>
              <a:rPr lang="en-US" altLang="en-US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Dno</a:t>
            </a:r>
            <a:endParaRPr lang="en-US" altLang="en-US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None/>
            </a:pP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{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Emp_ssn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Pno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→ </a:t>
            </a:r>
            <a:r>
              <a:rPr lang="en-US" altLang="en-US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Pname</a:t>
            </a:r>
            <a:endParaRPr lang="en-US" altLang="en-US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None/>
            </a:pP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{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Emp_ssn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Pno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→ </a:t>
            </a:r>
            <a:r>
              <a:rPr lang="en-US" altLang="en-US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Plocation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}.</a:t>
            </a:r>
            <a:endParaRPr lang="en-US" altLang="en-US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</a:pPr>
            <a:endParaRPr lang="en-US" altLang="en-US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spcAft>
                <a:spcPts val="600"/>
              </a:spcAft>
              <a:buFont typeface="Arial" pitchFamily="34" charset="0"/>
              <a:buNone/>
            </a:pPr>
            <a:endParaRPr lang="en-US" altLang="en-US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40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65759" y="91440"/>
            <a:ext cx="9131950" cy="777240"/>
          </a:xfrm>
        </p:spPr>
        <p:txBody>
          <a:bodyPr/>
          <a:lstStyle/>
          <a:p>
            <a:r>
              <a:rPr lang="en-US" sz="2800" b="1" dirty="0" smtClean="0"/>
              <a:t>Example-1 (Contd.)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" y="1005840"/>
            <a:ext cx="9820231" cy="5486400"/>
          </a:xfrm>
        </p:spPr>
        <p:txBody>
          <a:bodyPr/>
          <a:lstStyle/>
          <a:p>
            <a:pPr algn="l">
              <a:spcAft>
                <a:spcPts val="1200"/>
              </a:spcAft>
            </a:pPr>
            <a:endParaRPr lang="pt-B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8159" y="1158240"/>
            <a:ext cx="10592864" cy="5486400"/>
          </a:xfrm>
          <a:prstGeom prst="rect">
            <a:avLst/>
          </a:prstGeom>
        </p:spPr>
        <p:txBody>
          <a:bodyPr lIns="0" rIns="0"/>
          <a:lstStyle>
            <a:lvl1pPr marL="341305" marR="0" indent="-341305" algn="just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Char char="•"/>
              <a:tabLst/>
              <a:defRPr sz="2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742932" marR="0" indent="-285744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8107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l">
              <a:spcAft>
                <a:spcPts val="1200"/>
              </a:spcAft>
              <a:buNone/>
            </a:pPr>
            <a:r>
              <a:rPr 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dirty="0" smtClean="0"/>
          </a:p>
          <a:p>
            <a:pPr algn="l">
              <a:spcAft>
                <a:spcPts val="1200"/>
              </a:spcAft>
            </a:pPr>
            <a:endParaRPr lang="pt-BR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en-US" sz="1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endParaRPr lang="en-US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endParaRPr 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08528" y="1158240"/>
            <a:ext cx="9177193" cy="5231927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341305" marR="0" indent="-341305" algn="just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Char char="•"/>
              <a:tabLst/>
              <a:defRPr sz="2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742932" marR="0" indent="-285744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8107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kern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Step-1</a:t>
            </a:r>
            <a:r>
              <a:rPr lang="en-US" altLang="en-US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FDs in F have single attributes on </a:t>
            </a:r>
            <a:r>
              <a:rPr lang="en-US" altLang="en-US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RHS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Check for redundant attributes on LHS.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  <a:r>
              <a:rPr lang="en-US" altLang="en-US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Emp_ssn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Pno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→ </a:t>
            </a:r>
            <a:r>
              <a:rPr lang="en-US" altLang="en-US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Esal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kern="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Pno</a:t>
            </a:r>
            <a:r>
              <a:rPr lang="en-US" altLang="en-US" kern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redundant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{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Emp_ssn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Pno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→ </a:t>
            </a:r>
            <a:r>
              <a:rPr lang="en-US" altLang="en-US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Ephone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kern="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Pno</a:t>
            </a:r>
            <a:r>
              <a:rPr lang="en-US" altLang="en-US" kern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kern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redundant</a:t>
            </a:r>
            <a:endParaRPr lang="en-US" altLang="en-US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None/>
            </a:pP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{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Emp_ssn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Pno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→ </a:t>
            </a:r>
            <a:r>
              <a:rPr lang="en-US" altLang="en-US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Dno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kern="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Pno</a:t>
            </a:r>
            <a:r>
              <a:rPr lang="en-US" altLang="en-US" kern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kern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redundant</a:t>
            </a:r>
            <a:endParaRPr lang="en-US" altLang="en-US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None/>
            </a:pP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{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Emp_ssn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Pno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→ </a:t>
            </a:r>
            <a:r>
              <a:rPr lang="en-US" altLang="en-US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Pname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kern="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Emp_ssn</a:t>
            </a:r>
            <a:r>
              <a:rPr lang="en-US" altLang="en-US" kern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kern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redundant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{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Emp_ssn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Pno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→ </a:t>
            </a:r>
            <a:r>
              <a:rPr lang="en-US" altLang="en-US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Plocation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kern="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Emp_ssn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kern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kern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redundant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Hence, all these FDs are redundant.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So, G = {</a:t>
            </a:r>
            <a:r>
              <a:rPr lang="en-US" altLang="en-US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Emp_ssn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Esal</a:t>
            </a:r>
            <a:endParaRPr lang="en-US" altLang="en-US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None/>
            </a:pP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Emp_ssn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Ephone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Emp_ssn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Dno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Pno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altLang="en-US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Pname</a:t>
            </a:r>
            <a:endParaRPr lang="en-US" altLang="en-US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None/>
            </a:pP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Pno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altLang="en-US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Plocation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en-US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None/>
            </a:pPr>
            <a:endParaRPr lang="en-US" altLang="en-US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</a:pPr>
            <a:endParaRPr lang="en-US" altLang="en-US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spcAft>
                <a:spcPts val="600"/>
              </a:spcAft>
              <a:buFont typeface="Arial" pitchFamily="34" charset="0"/>
              <a:buNone/>
            </a:pPr>
            <a:endParaRPr lang="en-US" altLang="en-US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26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65759" y="91440"/>
            <a:ext cx="9131950" cy="777240"/>
          </a:xfrm>
        </p:spPr>
        <p:txBody>
          <a:bodyPr/>
          <a:lstStyle/>
          <a:p>
            <a:r>
              <a:rPr lang="en-US" sz="2800" b="1" dirty="0" smtClean="0"/>
              <a:t>Example-1 (Contd.)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" y="1005840"/>
            <a:ext cx="9820231" cy="5486400"/>
          </a:xfrm>
        </p:spPr>
        <p:txBody>
          <a:bodyPr/>
          <a:lstStyle/>
          <a:p>
            <a:pPr algn="l">
              <a:spcAft>
                <a:spcPts val="1200"/>
              </a:spcAft>
            </a:pPr>
            <a:endParaRPr lang="pt-B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8159" y="1158240"/>
            <a:ext cx="10592864" cy="5486400"/>
          </a:xfrm>
          <a:prstGeom prst="rect">
            <a:avLst/>
          </a:prstGeom>
        </p:spPr>
        <p:txBody>
          <a:bodyPr lIns="0" rIns="0"/>
          <a:lstStyle>
            <a:lvl1pPr marL="341305" marR="0" indent="-341305" algn="just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Char char="•"/>
              <a:tabLst/>
              <a:defRPr sz="2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742932" marR="0" indent="-285744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8107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l">
              <a:spcAft>
                <a:spcPts val="1200"/>
              </a:spcAft>
              <a:buNone/>
            </a:pPr>
            <a:r>
              <a:rPr 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dirty="0" smtClean="0"/>
          </a:p>
          <a:p>
            <a:pPr algn="l">
              <a:spcAft>
                <a:spcPts val="1200"/>
              </a:spcAft>
            </a:pPr>
            <a:endParaRPr lang="pt-BR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en-US" sz="1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sz="2400" b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endParaRPr lang="en-US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endParaRPr 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08528" y="1158240"/>
            <a:ext cx="9177193" cy="5231927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341305" marR="0" indent="-341305" algn="just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Char char="•"/>
              <a:tabLst/>
              <a:defRPr sz="2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742932" marR="0" indent="-285744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8107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4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Step-2:</a:t>
            </a: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 = { R1(</a:t>
            </a:r>
            <a:r>
              <a:rPr lang="en-US" altLang="en-US" sz="2400" u="sng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Emp_ssn</a:t>
            </a: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Esal</a:t>
            </a: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Ephone</a:t>
            </a: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Dno</a:t>
            </a: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alt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None/>
            </a:pPr>
            <a:r>
              <a:rPr lang="en-US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R2(</a:t>
            </a:r>
            <a:r>
              <a:rPr lang="en-US" altLang="en-US" sz="2400" u="sng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Pno</a:t>
            </a: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Pname</a:t>
            </a:r>
            <a:r>
              <a:rPr lang="en-US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Plocation</a:t>
            </a: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}</a:t>
            </a:r>
          </a:p>
          <a:p>
            <a:pPr marL="0" indent="0" algn="l">
              <a:spcBef>
                <a:spcPts val="0"/>
              </a:spcBef>
              <a:buNone/>
            </a:pPr>
            <a:endParaRPr lang="en-US" alt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4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Step-3:</a:t>
            </a: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have the key of </a:t>
            </a:r>
            <a:r>
              <a:rPr lang="en-US" altLang="en-US" sz="24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EMPPROJ</a:t>
            </a: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So, we need to create a 	third relation.</a:t>
            </a:r>
          </a:p>
          <a:p>
            <a:pPr marL="0" indent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 = </a:t>
            </a: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	</a:t>
            </a:r>
            <a:r>
              <a:rPr lang="en-US" altLang="en-US" sz="24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R1(</a:t>
            </a:r>
            <a:r>
              <a:rPr lang="en-US" altLang="en-US" sz="2400" b="1" u="sng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Emp_ssn</a:t>
            </a:r>
            <a:r>
              <a:rPr lang="en-US" altLang="en-US" sz="24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Esal</a:t>
            </a:r>
            <a:r>
              <a:rPr lang="en-US" altLang="en-US" sz="24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Ephone</a:t>
            </a:r>
            <a:r>
              <a:rPr lang="en-US" altLang="en-US" sz="24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Dno</a:t>
            </a:r>
            <a:r>
              <a:rPr lang="en-US" altLang="en-US" sz="24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4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</a:t>
            </a:r>
            <a:r>
              <a:rPr lang="en-US" altLang="en-US" sz="24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R2(</a:t>
            </a:r>
            <a:r>
              <a:rPr lang="en-US" altLang="en-US" sz="2400" b="1" u="sng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Pno</a:t>
            </a:r>
            <a:r>
              <a:rPr lang="en-US" altLang="en-US" sz="24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Pname</a:t>
            </a:r>
            <a:r>
              <a:rPr lang="en-US" altLang="en-US" sz="24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Plocation</a:t>
            </a:r>
            <a:r>
              <a:rPr lang="en-US" altLang="en-US" sz="24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altLang="en-US" sz="2400" b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None/>
            </a:pPr>
            <a:r>
              <a:rPr lang="en-US" altLang="en-US" sz="24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R3(</a:t>
            </a:r>
            <a:r>
              <a:rPr lang="en-US" altLang="en-US" sz="2400" b="1" u="sng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Emp_ssn</a:t>
            </a:r>
            <a:r>
              <a:rPr lang="en-US" altLang="en-US" sz="2400" b="1" u="sng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u="sng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Pno</a:t>
            </a:r>
            <a:r>
              <a:rPr lang="en-US" altLang="en-US" sz="24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altLang="en-US" sz="24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Step-4:</a:t>
            </a: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None of the above relations is redundant. Hence, D is unaltered.</a:t>
            </a:r>
          </a:p>
          <a:p>
            <a:pPr marL="0" indent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None/>
            </a:pPr>
            <a:endParaRPr lang="en-US" alt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None/>
            </a:pPr>
            <a:endParaRPr lang="en-US" alt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</a:pPr>
            <a:endParaRPr lang="en-US" altLang="en-US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spcAft>
                <a:spcPts val="600"/>
              </a:spcAft>
              <a:buFont typeface="Arial" pitchFamily="34" charset="0"/>
              <a:buNone/>
            </a:pPr>
            <a:endParaRPr lang="en-US" alt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06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Example-2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relation R(A, B, C, D, E, F, G) and F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{AB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C, A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D, BD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C, D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BG, AE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Finding Minimal cover of F is as follows:</a:t>
            </a:r>
          </a:p>
          <a:p>
            <a:pPr marL="0" lvl="0" indent="0" algn="l" defTabSz="457200">
              <a:spcBef>
                <a:spcPts val="1000"/>
              </a:spcBef>
              <a:buClr>
                <a:srgbClr val="0070C0"/>
              </a:buClr>
              <a:buNone/>
            </a:pPr>
            <a:r>
              <a:rPr lang="en-US" altLang="en-US" sz="2400" b="1" kern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Step-1:</a:t>
            </a: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G = F</a:t>
            </a:r>
          </a:p>
          <a:p>
            <a:pPr marL="0" lvl="0" indent="0" algn="l" defTabSz="457200">
              <a:spcBef>
                <a:spcPts val="1000"/>
              </a:spcBef>
              <a:buClr>
                <a:srgbClr val="0070C0"/>
              </a:buClr>
              <a:buNone/>
            </a:pPr>
            <a:r>
              <a:rPr lang="en-US" altLang="en-US" sz="2400" b="1" kern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2:</a:t>
            </a: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G = {AB </a:t>
            </a: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C, A </a:t>
            </a: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D, BD </a:t>
            </a: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C, D </a:t>
            </a: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B, D </a:t>
            </a: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G, AE </a:t>
            </a: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F}</a:t>
            </a:r>
          </a:p>
          <a:p>
            <a:pPr marL="0" lvl="0" indent="0" algn="l" defTabSz="457200">
              <a:buClr>
                <a:srgbClr val="0070C0"/>
              </a:buClr>
              <a:buNone/>
            </a:pPr>
            <a:r>
              <a:rPr lang="en-US" altLang="en-US" sz="2400" b="1" kern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3:</a:t>
            </a: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The only FDs to be considered are </a:t>
            </a:r>
          </a:p>
          <a:p>
            <a:pPr marL="0" lvl="0" indent="0" algn="l" defTabSz="457200">
              <a:buClr>
                <a:srgbClr val="0070C0"/>
              </a:buClr>
              <a:buNone/>
            </a:pP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400" b="1" kern="1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 </a:t>
            </a:r>
            <a:r>
              <a:rPr lang="en-US" altLang="en-US" sz="2400" b="1" kern="1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400" b="1" kern="1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C, BD </a:t>
            </a:r>
            <a:r>
              <a:rPr lang="en-US" altLang="en-US" sz="2400" b="1" kern="1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400" b="1" kern="1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C, AE </a:t>
            </a:r>
            <a:r>
              <a:rPr lang="en-US" altLang="en-US" sz="2400" b="1" kern="1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400" b="1" kern="1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F.</a:t>
            </a:r>
          </a:p>
          <a:p>
            <a:pPr marL="0" lvl="0" indent="0" algn="l" defTabSz="457200">
              <a:buClr>
                <a:srgbClr val="0070C0"/>
              </a:buClr>
              <a:buNone/>
            </a:pP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For AB </a:t>
            </a: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C, we want to find whether A </a:t>
            </a: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 or B </a:t>
            </a: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en-US" altLang="en-US" sz="2400" kern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holds </a:t>
            </a: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not.</a:t>
            </a:r>
          </a:p>
          <a:p>
            <a:pPr marL="0" lvl="0" indent="0" algn="l" defTabSz="457200">
              <a:buClr>
                <a:srgbClr val="0070C0"/>
              </a:buClr>
              <a:buNone/>
            </a:pP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Because A </a:t>
            </a: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D, D </a:t>
            </a: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 implies A </a:t>
            </a: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 (transitivity).</a:t>
            </a:r>
          </a:p>
          <a:p>
            <a:pPr marL="0" lvl="0" indent="0" algn="l" defTabSz="457200">
              <a:buClr>
                <a:srgbClr val="0070C0"/>
              </a:buClr>
              <a:buNone/>
            </a:pP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Because A </a:t>
            </a: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 implies A  </a:t>
            </a: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AB.  </a:t>
            </a:r>
          </a:p>
          <a:p>
            <a:pPr marL="0" lvl="0" indent="0" algn="l" defTabSz="457200">
              <a:buClr>
                <a:srgbClr val="0070C0"/>
              </a:buClr>
              <a:buNone/>
            </a:pP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Because A </a:t>
            </a: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AB, AB </a:t>
            </a: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 implies A </a:t>
            </a: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 (transitivity).</a:t>
            </a:r>
          </a:p>
          <a:p>
            <a:pPr marL="0" lvl="0" indent="0" algn="l" defTabSz="457200">
              <a:buClr>
                <a:srgbClr val="0070C0"/>
              </a:buClr>
              <a:buNone/>
            </a:pP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Thus, G - {AB </a:t>
            </a: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C} </a:t>
            </a: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{A </a:t>
            </a: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C} </a:t>
            </a: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G.</a:t>
            </a:r>
          </a:p>
          <a:p>
            <a:pPr marL="0" indent="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71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Example-2 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972" y="1005840"/>
            <a:ext cx="10864347" cy="5486400"/>
          </a:xfrm>
        </p:spPr>
        <p:txBody>
          <a:bodyPr/>
          <a:lstStyle/>
          <a:p>
            <a:pPr marL="0" lvl="0" indent="0" algn="l" defTabSz="457200">
              <a:buClr>
                <a:srgbClr val="0070C0"/>
              </a:buClr>
              <a:buNone/>
            </a:pPr>
            <a:r>
              <a:rPr lang="en-US" altLang="en-US" sz="2400" kern="1200" dirty="0" smtClean="0">
                <a:solidFill>
                  <a:prstClr val="black"/>
                </a:solidFill>
                <a:latin typeface="Arial" panose="020B0604020202020204" pitchFamily="34" charset="0"/>
              </a:rPr>
              <a:t>		</a:t>
            </a:r>
            <a:r>
              <a:rPr lang="en-US" altLang="en-US" sz="2400" kern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Similarly</a:t>
            </a: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BD </a:t>
            </a: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 can be replaced by D </a:t>
            </a: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C, </a:t>
            </a:r>
            <a:endParaRPr lang="en-US" altLang="en-US" sz="2400" kern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defTabSz="457200">
              <a:buClr>
                <a:srgbClr val="0070C0"/>
              </a:buClr>
              <a:buNone/>
            </a:pP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kern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because </a:t>
            </a: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 implies D </a:t>
            </a: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BD, and</a:t>
            </a:r>
          </a:p>
          <a:p>
            <a:pPr marL="0" lvl="0" indent="0" algn="l" defTabSz="457200">
              <a:buClr>
                <a:srgbClr val="0070C0"/>
              </a:buClr>
              <a:buNone/>
            </a:pPr>
            <a:r>
              <a:rPr lang="en-US" altLang="en-US" sz="2400" kern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D </a:t>
            </a: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BD, BD </a:t>
            </a: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 implies D </a:t>
            </a: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C.</a:t>
            </a:r>
          </a:p>
          <a:p>
            <a:pPr marL="0" lvl="0" indent="0" algn="l" defTabSz="457200">
              <a:buClr>
                <a:srgbClr val="0070C0"/>
              </a:buClr>
              <a:buNone/>
            </a:pPr>
            <a:r>
              <a:rPr lang="en-US" altLang="en-US" sz="2400" kern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However</a:t>
            </a: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AE </a:t>
            </a: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 cannot be replaced by any other FD.</a:t>
            </a:r>
          </a:p>
          <a:p>
            <a:pPr marL="0" lvl="0" indent="0" algn="l" defTabSz="457200">
              <a:buClr>
                <a:srgbClr val="0070C0"/>
              </a:buClr>
              <a:buNone/>
            </a:pPr>
            <a:r>
              <a:rPr lang="en-US" altLang="en-US" sz="2400" kern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The </a:t>
            </a: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of Step-3 is given below:</a:t>
            </a:r>
          </a:p>
          <a:p>
            <a:pPr marL="0" lvl="0" indent="0" algn="l" defTabSz="457200">
              <a:buClr>
                <a:srgbClr val="0070C0"/>
              </a:buClr>
              <a:buNone/>
            </a:pPr>
            <a:r>
              <a:rPr lang="en-US" altLang="en-US" sz="2400" kern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G </a:t>
            </a: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{A </a:t>
            </a: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C, A </a:t>
            </a: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D, D </a:t>
            </a: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C, D </a:t>
            </a: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B, D </a:t>
            </a: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G, AE </a:t>
            </a: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en-US" altLang="en-US" sz="2400" kern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lvl="0" indent="0" algn="l" defTabSz="457200">
              <a:buClr>
                <a:srgbClr val="0070C0"/>
              </a:buClr>
              <a:buNone/>
            </a:pPr>
            <a:endParaRPr lang="en-US" altLang="en-US" sz="1400" kern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defTabSz="457200">
              <a:buClr>
                <a:srgbClr val="0070C0"/>
              </a:buClr>
              <a:buNone/>
            </a:pPr>
            <a:r>
              <a:rPr lang="en-US" altLang="en-US" sz="2400" b="1" kern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Step-4: </a:t>
            </a: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 </a:t>
            </a: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 can be removed from G, </a:t>
            </a:r>
            <a:r>
              <a:rPr lang="en-US" altLang="en-US" sz="2400" kern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because </a:t>
            </a: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D, </a:t>
            </a:r>
          </a:p>
          <a:p>
            <a:pPr marL="0" lvl="0" indent="0" algn="l" defTabSz="457200">
              <a:buClr>
                <a:srgbClr val="0070C0"/>
              </a:buClr>
              <a:buNone/>
            </a:pP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D </a:t>
            </a: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 implies A </a:t>
            </a: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C.</a:t>
            </a:r>
          </a:p>
          <a:p>
            <a:pPr marL="0" lvl="0" indent="0" algn="l" defTabSz="457200">
              <a:buClr>
                <a:srgbClr val="0070C0"/>
              </a:buClr>
              <a:buNone/>
            </a:pP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kern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The </a:t>
            </a: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minimal cover of original F is:</a:t>
            </a:r>
          </a:p>
          <a:p>
            <a:pPr marL="0" lvl="0" indent="0" algn="ctr" defTabSz="457200">
              <a:buClr>
                <a:srgbClr val="0070C0"/>
              </a:buClr>
              <a:buNone/>
            </a:pPr>
            <a:r>
              <a:rPr lang="en-US" altLang="en-US" sz="2400" b="1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= {A </a:t>
            </a:r>
            <a:r>
              <a:rPr lang="en-US" altLang="en-US" sz="2400" b="1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400" b="1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D, D </a:t>
            </a:r>
            <a:r>
              <a:rPr lang="en-US" altLang="en-US" sz="2400" b="1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400" b="1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C, D </a:t>
            </a:r>
            <a:r>
              <a:rPr lang="en-US" altLang="en-US" sz="2400" b="1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400" b="1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B, D </a:t>
            </a:r>
            <a:r>
              <a:rPr lang="en-US" altLang="en-US" sz="2400" b="1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400" b="1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G, AE </a:t>
            </a:r>
            <a:r>
              <a:rPr lang="en-US" altLang="en-US" sz="2400" b="1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400" b="1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F}</a:t>
            </a:r>
          </a:p>
          <a:p>
            <a:pPr marL="0" indent="0"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34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Example-2 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973" y="1005840"/>
            <a:ext cx="9750056" cy="5486400"/>
          </a:xfrm>
        </p:spPr>
        <p:txBody>
          <a:bodyPr/>
          <a:lstStyle/>
          <a:p>
            <a:pPr marL="0" lvl="0" indent="0" algn="l" defTabSz="457200">
              <a:spcBef>
                <a:spcPts val="1000"/>
              </a:spcBef>
              <a:buClr>
                <a:srgbClr val="0070C0"/>
              </a:buClr>
              <a:buNone/>
            </a:pPr>
            <a:r>
              <a:rPr lang="en-US" altLang="en-US" sz="2400" kern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 applying Step-2 of Algorithm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3NF_Relations(), we have</a:t>
            </a:r>
            <a:endParaRPr lang="en-US" altLang="en-US" sz="2400" kern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defTabSz="457200">
              <a:spcBef>
                <a:spcPts val="1000"/>
              </a:spcBef>
              <a:buClr>
                <a:srgbClr val="0070C0"/>
              </a:buClr>
              <a:buNone/>
            </a:pPr>
            <a:r>
              <a:rPr lang="en-US" altLang="en-US" sz="2400" b="1" kern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= { R1(</a:t>
            </a:r>
            <a:r>
              <a:rPr lang="en-US" altLang="en-US" sz="2400" b="1" u="sng" kern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b="1" kern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D), R2(</a:t>
            </a:r>
            <a:r>
              <a:rPr lang="en-US" altLang="en-US" sz="2400" b="1" u="sng" kern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400" b="1" kern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C, </a:t>
            </a:r>
            <a:r>
              <a:rPr lang="en-US" altLang="en-US" sz="2400" b="1" kern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b="1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kern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G), R3(</a:t>
            </a:r>
            <a:r>
              <a:rPr lang="en-US" altLang="en-US" sz="2400" b="1" u="sng" kern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b="1" kern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u="sng" kern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400" b="1" kern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F) }</a:t>
            </a:r>
          </a:p>
          <a:p>
            <a:pPr marL="0" lvl="0" indent="0" algn="l" defTabSz="457200">
              <a:spcBef>
                <a:spcPts val="1000"/>
              </a:spcBef>
              <a:buClr>
                <a:srgbClr val="0070C0"/>
              </a:buClr>
              <a:buNone/>
            </a:pPr>
            <a:endParaRPr lang="en-US" altLang="en-US" sz="1100" b="1" kern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Step-3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we need the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CK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R. We compute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CK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R as (A, D, E).        Since ADE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isn’t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appearing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any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relations of D, we create a new relation          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R4(</a:t>
            </a:r>
            <a:r>
              <a:rPr lang="en-US" alt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>
              <a:buNone/>
            </a:pP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per </a:t>
            </a:r>
            <a:r>
              <a:rPr lang="en-US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Step-4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relation R4 is subsumed by R1, and hence the final D is</a:t>
            </a:r>
          </a:p>
          <a:p>
            <a:pPr marL="0" indent="0">
              <a:buNone/>
            </a:pPr>
            <a:r>
              <a:rPr lang="en-US" altLang="en-US" sz="2400" b="1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= </a:t>
            </a:r>
            <a:r>
              <a:rPr lang="en-US" altLang="en-US" sz="2400" b="1" kern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R1(</a:t>
            </a:r>
            <a:r>
              <a:rPr lang="en-US" altLang="en-US" sz="2400" b="1" u="sng" kern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400" b="1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C, B, G), </a:t>
            </a:r>
            <a:r>
              <a:rPr lang="en-US" altLang="en-US" sz="2400" b="1" kern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R2(</a:t>
            </a:r>
            <a:r>
              <a:rPr lang="en-US" altLang="en-US" sz="2400" b="1" u="sng" kern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b="1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u="sng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400" b="1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</a:t>
            </a:r>
            <a:r>
              <a:rPr lang="en-US" altLang="en-US" sz="2400" b="1" kern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R3(</a:t>
            </a:r>
            <a:r>
              <a:rPr lang="en-US" alt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2400" b="1" kern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en-US" sz="2400" b="1" kern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16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Example-3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973" y="1005840"/>
            <a:ext cx="9750056" cy="5486400"/>
          </a:xfrm>
        </p:spPr>
        <p:txBody>
          <a:bodyPr/>
          <a:lstStyle/>
          <a:p>
            <a:pPr marL="0" lvl="0" indent="0" algn="l" defTabSz="457200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None/>
            </a:pPr>
            <a:r>
              <a:rPr lang="en-US" altLang="en-US" sz="2400" b="1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relation LOTS1 and </a:t>
            </a:r>
            <a:r>
              <a:rPr lang="en-US" altLang="en-US" sz="2400" b="1" kern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functional </a:t>
            </a:r>
            <a:r>
              <a:rPr lang="en-US" altLang="en-US" sz="2400" b="1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dependencies F.</a:t>
            </a:r>
          </a:p>
          <a:p>
            <a:pPr marL="0" lvl="0" indent="0" algn="l" defTabSz="457200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None/>
            </a:pPr>
            <a:r>
              <a:rPr lang="en-US" altLang="en-US" sz="2400" b="1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= { </a:t>
            </a:r>
            <a:r>
              <a:rPr lang="en-US" altLang="en-US" sz="2400" b="1" kern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→ </a:t>
            </a:r>
            <a:r>
              <a:rPr lang="en-US" altLang="en-US" sz="2400" b="1" kern="1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LCA</a:t>
            </a:r>
            <a:r>
              <a:rPr lang="en-US" altLang="en-US" sz="2400" b="1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LC </a:t>
            </a:r>
            <a:r>
              <a:rPr lang="en-US" altLang="en-US" sz="2400" b="1" kern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AP</a:t>
            </a:r>
            <a:r>
              <a:rPr lang="en-US" altLang="en-US" sz="2400" b="1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en-US" altLang="en-US" sz="2400" b="1" kern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C </a:t>
            </a:r>
            <a:r>
              <a:rPr lang="en-US" altLang="en-US" sz="2400" b="1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lvl="0" indent="0" algn="l" defTabSz="457200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None/>
            </a:pPr>
            <a:endParaRPr lang="en-US" altLang="en-US" sz="2400" kern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defTabSz="457200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None/>
            </a:pPr>
            <a:endParaRPr lang="en-US" altLang="en-US" sz="2400" kern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defTabSz="457200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None/>
            </a:pPr>
            <a:r>
              <a:rPr lang="en-US" altLang="en-US" sz="2400" kern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 cover = G = {P </a:t>
            </a: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LC, LC → AP, A → C }.</a:t>
            </a:r>
          </a:p>
          <a:p>
            <a:pPr marL="0" lvl="0" indent="0" algn="l" defTabSz="457200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None/>
            </a:pP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step 2 of Algorithm </a:t>
            </a:r>
            <a:r>
              <a:rPr lang="en-US" altLang="en-US" sz="2400" kern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3NF_Relations( ) </a:t>
            </a: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produce design X (before removing redundant relations</a:t>
            </a:r>
            <a:r>
              <a:rPr lang="en-US" altLang="en-US" sz="2400" kern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as</a:t>
            </a:r>
            <a:endParaRPr lang="en-US" altLang="en-US" sz="2400" kern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defTabSz="457200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None/>
            </a:pPr>
            <a:r>
              <a:rPr lang="en-US" altLang="en-US" sz="2400" b="1" kern="1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X:</a:t>
            </a:r>
            <a:r>
              <a:rPr lang="en-US" altLang="en-US" sz="2400" b="1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kern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R1(P</a:t>
            </a:r>
            <a:r>
              <a:rPr lang="en-US" altLang="en-US" sz="2400" b="1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L, C), </a:t>
            </a:r>
            <a:r>
              <a:rPr lang="en-US" altLang="en-US" sz="2400" b="1" kern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R2(L</a:t>
            </a:r>
            <a:r>
              <a:rPr lang="en-US" altLang="en-US" sz="2400" b="1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C, A, P), and </a:t>
            </a:r>
            <a:r>
              <a:rPr lang="en-US" altLang="en-US" sz="2400" b="1" kern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R3(A</a:t>
            </a:r>
            <a:r>
              <a:rPr lang="en-US" altLang="en-US" sz="2400" b="1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C).</a:t>
            </a:r>
          </a:p>
          <a:p>
            <a:pPr marL="0" lvl="0" indent="0" algn="l" defTabSz="457200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None/>
            </a:pP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step 4 of the algorithm, we find that </a:t>
            </a:r>
            <a:r>
              <a:rPr lang="en-US" altLang="en-US" sz="2400" kern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R3and R1are </a:t>
            </a:r>
            <a:r>
              <a:rPr lang="en-US" altLang="en-US" sz="2400" i="1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subsumed</a:t>
            </a: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US" altLang="en-US" sz="2400" kern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R2. Hence, </a:t>
            </a: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 </a:t>
            </a:r>
            <a:r>
              <a:rPr lang="en-US" altLang="en-US" sz="2400" kern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those </a:t>
            </a:r>
            <a:r>
              <a:rPr lang="en-US" alt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 are redundant. </a:t>
            </a:r>
            <a:r>
              <a:rPr lang="en-US" altLang="en-US" sz="2400" kern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400" kern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defTabSz="457200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None/>
            </a:pPr>
            <a:r>
              <a:rPr lang="en-US" altLang="en-US" sz="2400" b="1" kern="1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en-US" altLang="en-US" sz="2400" b="1" kern="1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(Final 3NF):</a:t>
            </a:r>
            <a:r>
              <a:rPr lang="en-US" altLang="en-US" sz="2400" b="1" kern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R2(L</a:t>
            </a:r>
            <a:r>
              <a:rPr lang="en-US" altLang="en-US" sz="2400" b="1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C, A, P).</a:t>
            </a:r>
            <a:endParaRPr lang="en-US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856" y="1416831"/>
            <a:ext cx="3851571" cy="156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58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 smtClean="0"/>
              <a:t>2) </a:t>
            </a:r>
            <a:r>
              <a:rPr lang="en-US" b="1" dirty="0" err="1" smtClean="0"/>
              <a:t>Nonadditive</a:t>
            </a:r>
            <a:r>
              <a:rPr lang="en-US" b="1" dirty="0" smtClean="0"/>
              <a:t> </a:t>
            </a:r>
            <a:r>
              <a:rPr lang="en-US" b="1" dirty="0"/>
              <a:t>Join Decomposition into </a:t>
            </a:r>
            <a:r>
              <a:rPr lang="en-US" b="1" dirty="0" smtClean="0"/>
              <a:t> 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b="1" dirty="0" err="1" smtClean="0"/>
              <a:t>BCNF</a:t>
            </a:r>
            <a:r>
              <a:rPr lang="en-US" b="1" dirty="0" smtClean="0"/>
              <a:t> </a:t>
            </a:r>
            <a:r>
              <a:rPr lang="en-US" b="1" dirty="0"/>
              <a:t>Schemas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973" y="1005840"/>
            <a:ext cx="9750056" cy="54864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BCNF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(R, F)</a:t>
            </a:r>
          </a:p>
          <a:p>
            <a:pPr marL="0" indent="0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 = {R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there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is a relation schema Q in D that is not in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BCNF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;</a:t>
            </a:r>
            <a:endParaRPr lang="en-US" alt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Choose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relation schema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 that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not in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BCNF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FD,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in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violates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BCNF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Replace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 in D by two schemas (Q – Y) 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(X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Y) </a:t>
            </a:r>
          </a:p>
          <a:p>
            <a:pPr marL="0" indent="0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46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 smtClean="0"/>
              <a:t>Finding Candidate Keys (Algorithm 9.1)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7355" indent="0">
              <a:buNone/>
            </a:pPr>
            <a:r>
              <a:rPr lang="en-US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9.1</a:t>
            </a:r>
            <a:r>
              <a:rPr lang="en-US" alt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a Key K for R Given a set F of </a:t>
            </a:r>
            <a:r>
              <a:rPr lang="en-US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Dependencies</a:t>
            </a:r>
            <a:endParaRPr lang="en-US" alt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7355" indent="0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A relation R and a set of functional dependencies F on the attributes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67355" indent="0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Set K := R.</a:t>
            </a:r>
          </a:p>
          <a:p>
            <a:pPr marL="367355" indent="0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For each attribute A in K</a:t>
            </a:r>
          </a:p>
          <a:p>
            <a:pPr marL="367355" indent="0"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367355" indent="0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compute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 – A)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respect to F;</a:t>
            </a:r>
          </a:p>
          <a:p>
            <a:pPr marL="367355" indent="0"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if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 – A)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contains all the attributes in R, 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7355" indent="0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then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K := K – {A} 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7355" indent="0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5353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 smtClean="0"/>
              <a:t>Example-1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972" y="1005840"/>
            <a:ext cx="10515599" cy="5486400"/>
          </a:xfrm>
        </p:spPr>
        <p:txBody>
          <a:bodyPr/>
          <a:lstStyle/>
          <a:p>
            <a:pPr algn="l"/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R = {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ABCDE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A→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BC→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BCD→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E→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l"/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CK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{AD, BCD}. 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 each FD in R for possible violation of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BCNF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FD1: A is not a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superkey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FD2: BC is not a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superkey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algn="l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FD3: BCD is a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superkey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FD4: E is not a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superkey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is not in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BCNF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should be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decomposed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b="1" dirty="0" smtClean="0">
                <a:solidFill>
                  <a:srgbClr val="0070C0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R1 </a:t>
            </a:r>
            <a:r>
              <a:rPr lang="en-US" altLang="en-US" sz="2000" b="1" dirty="0">
                <a:solidFill>
                  <a:srgbClr val="0070C0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= (ABC) {</a:t>
            </a:r>
            <a:r>
              <a:rPr lang="en-US" altLang="en-US" sz="2000" b="1" dirty="0" err="1" smtClean="0">
                <a:solidFill>
                  <a:srgbClr val="0070C0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A→</a:t>
            </a:r>
            <a:r>
              <a:rPr lang="en-US" altLang="en-US" sz="2000" b="1" dirty="0" err="1">
                <a:solidFill>
                  <a:srgbClr val="0070C0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BC</a:t>
            </a:r>
            <a:r>
              <a:rPr lang="en-US" altLang="en-US" sz="2000" b="1" dirty="0">
                <a:solidFill>
                  <a:srgbClr val="0070C0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 dirty="0" err="1" smtClean="0">
                <a:solidFill>
                  <a:srgbClr val="0070C0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BC→</a:t>
            </a:r>
            <a:r>
              <a:rPr lang="en-US" altLang="en-US" sz="2000" b="1" dirty="0" err="1">
                <a:solidFill>
                  <a:srgbClr val="0070C0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 b="1" dirty="0">
                <a:solidFill>
                  <a:srgbClr val="0070C0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} </a:t>
            </a:r>
            <a:r>
              <a:rPr lang="en-US" altLang="en-US" sz="2000" dirty="0">
                <a:solidFill>
                  <a:srgbClr val="0070C0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2000" dirty="0" err="1">
                <a:solidFill>
                  <a:srgbClr val="0070C0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BCNF</a:t>
            </a:r>
            <a:r>
              <a:rPr lang="en-US" altLang="en-US" sz="2000" dirty="0">
                <a:solidFill>
                  <a:srgbClr val="0070C0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000" dirty="0" err="1">
                <a:solidFill>
                  <a:srgbClr val="0070C0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superkey</a:t>
            </a:r>
            <a:r>
              <a:rPr lang="en-US" altLang="en-US" sz="2000" dirty="0">
                <a:solidFill>
                  <a:srgbClr val="0070C0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 = {A, BC</a:t>
            </a:r>
            <a:r>
              <a:rPr lang="en-US" altLang="en-US" sz="2000" dirty="0" smtClean="0">
                <a:solidFill>
                  <a:srgbClr val="0070C0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})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b="1" dirty="0" smtClean="0">
                <a:solidFill>
                  <a:srgbClr val="0070C0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R2 </a:t>
            </a:r>
            <a:r>
              <a:rPr lang="en-US" altLang="en-US" sz="2000" b="1" dirty="0">
                <a:solidFill>
                  <a:srgbClr val="0070C0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= (</a:t>
            </a:r>
            <a:r>
              <a:rPr lang="en-US" altLang="en-US" sz="2000" b="1" dirty="0" err="1">
                <a:solidFill>
                  <a:srgbClr val="0070C0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BCDE</a:t>
            </a:r>
            <a:r>
              <a:rPr lang="en-US" altLang="en-US" sz="2000" b="1" dirty="0">
                <a:solidFill>
                  <a:srgbClr val="0070C0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) {</a:t>
            </a:r>
            <a:r>
              <a:rPr lang="en-US" altLang="en-US" sz="2000" b="1" dirty="0" err="1" smtClean="0">
                <a:solidFill>
                  <a:srgbClr val="0070C0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BCD→</a:t>
            </a:r>
            <a:r>
              <a:rPr lang="en-US" altLang="en-US" sz="2000" b="1" dirty="0" err="1">
                <a:solidFill>
                  <a:srgbClr val="0070C0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000" b="1" dirty="0">
                <a:solidFill>
                  <a:srgbClr val="0070C0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 dirty="0" err="1" smtClean="0">
                <a:solidFill>
                  <a:srgbClr val="0070C0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E→</a:t>
            </a:r>
            <a:r>
              <a:rPr lang="en-US" altLang="en-US" sz="2000" b="1" dirty="0" err="1">
                <a:solidFill>
                  <a:srgbClr val="0070C0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000" b="1" dirty="0">
                <a:solidFill>
                  <a:srgbClr val="0070C0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} </a:t>
            </a:r>
            <a:r>
              <a:rPr lang="en-US" altLang="en-US" sz="2000" dirty="0">
                <a:solidFill>
                  <a:srgbClr val="0070C0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not in </a:t>
            </a:r>
            <a:r>
              <a:rPr lang="en-US" altLang="en-US" sz="2000" dirty="0" err="1">
                <a:solidFill>
                  <a:srgbClr val="0070C0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BCNF</a:t>
            </a:r>
            <a:r>
              <a:rPr lang="en-US" altLang="en-US" sz="2000" dirty="0">
                <a:solidFill>
                  <a:srgbClr val="0070C0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000" dirty="0" err="1" smtClean="0">
                <a:solidFill>
                  <a:srgbClr val="0070C0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E→</a:t>
            </a:r>
            <a:r>
              <a:rPr lang="en-US" altLang="en-US" sz="2000" dirty="0" err="1">
                <a:solidFill>
                  <a:srgbClr val="0070C0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000" dirty="0">
                <a:solidFill>
                  <a:srgbClr val="0070C0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 and E is not a </a:t>
            </a:r>
            <a:r>
              <a:rPr lang="en-US" altLang="en-US" sz="2000" dirty="0" err="1" smtClean="0">
                <a:solidFill>
                  <a:srgbClr val="0070C0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uperkey</a:t>
            </a:r>
            <a:r>
              <a:rPr lang="en-US" altLang="en-US" sz="2000" dirty="0" smtClean="0">
                <a:solidFill>
                  <a:srgbClr val="0070C0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 decomposing R2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b="1" dirty="0" smtClean="0">
                <a:solidFill>
                  <a:srgbClr val="0070C0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R21</a:t>
            </a:r>
            <a:r>
              <a:rPr lang="en-US" altLang="en-US" sz="2000" b="1" dirty="0">
                <a:solidFill>
                  <a:srgbClr val="0070C0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= (BDE) no FDs. R21 is in </a:t>
            </a:r>
            <a:r>
              <a:rPr lang="en-US" altLang="en-US" sz="2000" b="1" dirty="0" err="1" smtClean="0">
                <a:solidFill>
                  <a:srgbClr val="0070C0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BCNF</a:t>
            </a:r>
            <a:endParaRPr lang="en-US" altLang="en-US" sz="2000" b="1" dirty="0" smtClean="0">
              <a:solidFill>
                <a:srgbClr val="0070C0"/>
              </a:solidFill>
              <a:latin typeface="Palatino Linotype" panose="0204050205050503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b="1" dirty="0" smtClean="0">
                <a:solidFill>
                  <a:srgbClr val="0070C0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R22</a:t>
            </a:r>
            <a:r>
              <a:rPr lang="en-US" altLang="en-US" sz="2000" b="1" dirty="0">
                <a:solidFill>
                  <a:srgbClr val="0070C0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= (EC) {</a:t>
            </a:r>
            <a:r>
              <a:rPr lang="en-US" altLang="en-US" sz="2000" b="1" dirty="0" err="1" smtClean="0">
                <a:solidFill>
                  <a:srgbClr val="0070C0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E→</a:t>
            </a:r>
            <a:r>
              <a:rPr lang="en-US" altLang="en-US" sz="2000" b="1" dirty="0" err="1">
                <a:solidFill>
                  <a:srgbClr val="0070C0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000" b="1" dirty="0">
                <a:solidFill>
                  <a:srgbClr val="0070C0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} E is a </a:t>
            </a:r>
            <a:r>
              <a:rPr lang="en-US" altLang="en-US" sz="2000" b="1" dirty="0" err="1">
                <a:solidFill>
                  <a:srgbClr val="0070C0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superkey</a:t>
            </a:r>
            <a:r>
              <a:rPr lang="en-US" altLang="en-US" sz="2000" b="1" dirty="0">
                <a:solidFill>
                  <a:srgbClr val="0070C0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 R22 is in </a:t>
            </a:r>
            <a:r>
              <a:rPr lang="en-US" altLang="en-US" sz="2000" b="1" dirty="0" err="1">
                <a:solidFill>
                  <a:srgbClr val="0070C0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BCNF</a:t>
            </a:r>
            <a:r>
              <a:rPr lang="en-US" altLang="en-US" sz="2000" b="1" dirty="0" smtClean="0">
                <a:solidFill>
                  <a:srgbClr val="0070C0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</a:t>
            </a:r>
            <a:r>
              <a:rPr lang="en-US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Scheme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 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{ABC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BDE, 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EC}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in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BCNF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12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 smtClean="0"/>
              <a:t>Example-2</a:t>
            </a:r>
            <a:endParaRPr lang="en-IN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65760" y="1025165"/>
            <a:ext cx="11338560" cy="5486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5" descr="Screen Clippi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231" y="1190847"/>
            <a:ext cx="6461676" cy="496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1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 smtClean="0"/>
              <a:t>Example-3</a:t>
            </a:r>
            <a:endParaRPr lang="en-IN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65760" y="1025165"/>
            <a:ext cx="11338560" cy="5486400"/>
          </a:xfrm>
        </p:spPr>
        <p:txBody>
          <a:bodyPr/>
          <a:lstStyle/>
          <a:p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Design X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pic>
        <p:nvPicPr>
          <p:cNvPr id="6" name="Content Placeholder 5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6" t="1544" r="539" b="3560"/>
          <a:stretch/>
        </p:blipFill>
        <p:spPr>
          <a:xfrm>
            <a:off x="2232837" y="1105786"/>
            <a:ext cx="7134447" cy="495477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406602" y="1025165"/>
            <a:ext cx="1973270" cy="37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2232837" y="4582633"/>
            <a:ext cx="2317898" cy="1435393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 smtClean="0"/>
              <a:t>Example-3 (Contd.)</a:t>
            </a:r>
            <a:endParaRPr lang="en-IN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65760" y="1025165"/>
            <a:ext cx="11338560" cy="5486400"/>
          </a:xfrm>
        </p:spPr>
        <p:txBody>
          <a:bodyPr/>
          <a:lstStyle/>
          <a:p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</a:rPr>
              <a:t>Design </a:t>
            </a:r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49133" y="1010208"/>
            <a:ext cx="1973270" cy="37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5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2" t="3090" r="1592" b="1351"/>
          <a:stretch/>
        </p:blipFill>
        <p:spPr>
          <a:xfrm>
            <a:off x="2626242" y="1190847"/>
            <a:ext cx="6549656" cy="512489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301406" y="1204057"/>
            <a:ext cx="1973270" cy="37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2647508" y="4872292"/>
            <a:ext cx="2232836" cy="1209532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5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 smtClean="0"/>
              <a:t>Exercise </a:t>
            </a:r>
            <a:endParaRPr lang="en-IN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65760" y="1025165"/>
            <a:ext cx="11338560" cy="5486400"/>
          </a:xfrm>
        </p:spPr>
        <p:txBody>
          <a:bodyPr/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R(A, B, C, D) and F = {B 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C, AC → D}. Normalize R and test whether it preserves the dependencies and a lossless join.</a:t>
            </a:r>
          </a:p>
          <a:p>
            <a:r>
              <a:rPr lang="en-US" sz="2400" b="1" u="sng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{AB}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in 3NF as per the definition.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= {R1(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C), R2(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)} with F1 = {B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C} and F2 = {AC 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D}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 R1 and R2 are in 3NF and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BCNF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does preserve the dependencies, because F = F1 </a:t>
            </a:r>
            <a:r>
              <a:rPr lang="en-US" sz="2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 F2.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Check R1 R2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R1 – R2 or R2 – R1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(BC)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ACD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BC –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ACD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ACD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BC does not hold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Therefore, it is not lossless decomposition.</a:t>
            </a:r>
          </a:p>
          <a:p>
            <a:endParaRPr lang="en-US" sz="105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Note: Test using the matrix method also.</a:t>
            </a:r>
            <a:endParaRPr lang="en-US" sz="18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57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 smtClean="0"/>
              <a:t>Exercise </a:t>
            </a:r>
            <a:endParaRPr lang="en-IN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65760" y="1025165"/>
            <a:ext cx="11338560" cy="5486400"/>
          </a:xfrm>
        </p:spPr>
        <p:txBody>
          <a:bodyPr/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R(A, B, C, D) and F = {B 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C, AC → D}. Normalize R and test whether it preserves the dependencies and a lossless join.</a:t>
            </a:r>
          </a:p>
          <a:p>
            <a:r>
              <a:rPr lang="en-US" sz="2400" b="1" u="sng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{AB}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in 3NF as per the definition.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= {R1(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C), R2(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)} with F1 = {B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C} and F2 = {AC 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D}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 R1 and R2 are in 3NF and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BCNF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does preserve the dependencies, because F = F1 </a:t>
            </a:r>
            <a:r>
              <a:rPr lang="en-US" sz="2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 F2.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Check R1 R2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R1 – R2 or R2 – R1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(BC)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ACD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BC –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ACD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ACD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BC does not hold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Therefore, it is not lossless decomposition.</a:t>
            </a:r>
          </a:p>
          <a:p>
            <a:endParaRPr lang="en-US" sz="105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Note: Test using the matrix method also.</a:t>
            </a:r>
            <a:endParaRPr lang="en-US" sz="18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09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36606" y="123916"/>
            <a:ext cx="9128545" cy="907515"/>
          </a:xfrm>
        </p:spPr>
        <p:txBody>
          <a:bodyPr/>
          <a:lstStyle/>
          <a:p>
            <a:r>
              <a:rPr lang="en-US" altLang="en-US" dirty="0" smtClean="0"/>
              <a:t>Fourth Normal Form (4NF)</a:t>
            </a:r>
            <a:endParaRPr lang="en-US" altLang="en-US" dirty="0"/>
          </a:p>
        </p:txBody>
      </p:sp>
      <p:graphicFrame>
        <p:nvGraphicFramePr>
          <p:cNvPr id="169032" name="Group 72"/>
          <p:cNvGraphicFramePr>
            <a:graphicFrameLocks noGrp="1"/>
          </p:cNvGraphicFramePr>
          <p:nvPr>
            <p:ph idx="1"/>
            <p:extLst/>
          </p:nvPr>
        </p:nvGraphicFramePr>
        <p:xfrm>
          <a:off x="2664389" y="2439081"/>
          <a:ext cx="6846887" cy="3190875"/>
        </p:xfrm>
        <a:graphic>
          <a:graphicData uri="http://schemas.openxmlformats.org/drawingml/2006/table">
            <a:tbl>
              <a:tblPr/>
              <a:tblGrid>
                <a:gridCol w="1971617">
                  <a:extLst>
                    <a:ext uri="{9D8B030D-6E8A-4147-A177-3AD203B41FA5}">
                      <a16:colId xmlns:a16="http://schemas.microsoft.com/office/drawing/2014/main" val="702306249"/>
                    </a:ext>
                  </a:extLst>
                </a:gridCol>
                <a:gridCol w="1326360">
                  <a:extLst>
                    <a:ext uri="{9D8B030D-6E8A-4147-A177-3AD203B41FA5}">
                      <a16:colId xmlns:a16="http://schemas.microsoft.com/office/drawing/2014/main" val="142739995"/>
                    </a:ext>
                  </a:extLst>
                </a:gridCol>
                <a:gridCol w="3548910">
                  <a:extLst>
                    <a:ext uri="{9D8B030D-6E8A-4147-A177-3AD203B41FA5}">
                      <a16:colId xmlns:a16="http://schemas.microsoft.com/office/drawing/2014/main" val="125813906"/>
                    </a:ext>
                  </a:extLst>
                </a:gridCol>
              </a:tblGrid>
              <a:tr h="542925"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Subject</a:t>
                      </a:r>
                    </a:p>
                  </a:txBody>
                  <a:tcPr marL="86034" marR="860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Teacher</a:t>
                      </a:r>
                    </a:p>
                  </a:txBody>
                  <a:tcPr marL="86034" marR="860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Book</a:t>
                      </a:r>
                    </a:p>
                  </a:txBody>
                  <a:tcPr marL="86034" marR="860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0690385"/>
                  </a:ext>
                </a:extLst>
              </a:tr>
              <a:tr h="1063625"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OOP</a:t>
                      </a:r>
                    </a:p>
                  </a:txBody>
                  <a:tcPr marL="86034" marR="860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SKM</a:t>
                      </a:r>
                    </a:p>
                  </a:txBody>
                  <a:tcPr marL="86034" marR="860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 OOP with C++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 OOSD</a:t>
                      </a:r>
                    </a:p>
                  </a:txBody>
                  <a:tcPr marL="86034" marR="860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546612"/>
                  </a:ext>
                </a:extLst>
              </a:tr>
              <a:tr h="1584325"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Data Structures</a:t>
                      </a:r>
                    </a:p>
                  </a:txBody>
                  <a:tcPr marL="86034" marR="860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SN</a:t>
                      </a:r>
                    </a:p>
                  </a:txBody>
                  <a:tcPr marL="86034" marR="860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 Fundamentals of DS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 Introduction to DS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 Design of Algorithms</a:t>
                      </a:r>
                    </a:p>
                  </a:txBody>
                  <a:tcPr marL="86034" marR="860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472679"/>
                  </a:ext>
                </a:extLst>
              </a:tr>
            </a:tbl>
          </a:graphicData>
        </a:graphic>
      </p:graphicFrame>
      <p:sp>
        <p:nvSpPr>
          <p:cNvPr id="2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908410" y="1478999"/>
            <a:ext cx="5312650" cy="4495800"/>
          </a:xfrm>
        </p:spPr>
        <p:txBody>
          <a:bodyPr/>
          <a:lstStyle/>
          <a:p>
            <a:r>
              <a:rPr lang="en-US" altLang="en-US" sz="2400" dirty="0">
                <a:latin typeface="Bahnschrift SemiBold" panose="020B0502040204020203" pitchFamily="34" charset="0"/>
              </a:rPr>
              <a:t>Multivalued Dependencies (MVD)</a:t>
            </a:r>
          </a:p>
          <a:p>
            <a:endParaRPr lang="en-US" altLang="en-US" dirty="0"/>
          </a:p>
        </p:txBody>
      </p:sp>
      <p:sp>
        <p:nvSpPr>
          <p:cNvPr id="168996" name="Rectangle 36"/>
          <p:cNvSpPr>
            <a:spLocks noChangeArrowheads="1"/>
          </p:cNvSpPr>
          <p:nvPr/>
        </p:nvSpPr>
        <p:spPr bwMode="auto">
          <a:xfrm>
            <a:off x="4709945" y="3062288"/>
            <a:ext cx="1181100" cy="849312"/>
          </a:xfrm>
          <a:prstGeom prst="rect">
            <a:avLst/>
          </a:prstGeom>
          <a:noFill/>
          <a:ln w="19050">
            <a:solidFill>
              <a:schemeClr val="tx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998" name="Rectangle 38"/>
          <p:cNvSpPr>
            <a:spLocks noChangeArrowheads="1"/>
          </p:cNvSpPr>
          <p:nvPr/>
        </p:nvSpPr>
        <p:spPr bwMode="auto">
          <a:xfrm>
            <a:off x="4801515" y="4449763"/>
            <a:ext cx="1066800" cy="876300"/>
          </a:xfrm>
          <a:prstGeom prst="rect">
            <a:avLst/>
          </a:prstGeom>
          <a:noFill/>
          <a:ln w="19050">
            <a:solidFill>
              <a:schemeClr val="tx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000" name="Rectangle 40"/>
          <p:cNvSpPr>
            <a:spLocks noChangeArrowheads="1"/>
          </p:cNvSpPr>
          <p:nvPr/>
        </p:nvSpPr>
        <p:spPr bwMode="auto">
          <a:xfrm>
            <a:off x="6096001" y="3052764"/>
            <a:ext cx="3275013" cy="839787"/>
          </a:xfrm>
          <a:prstGeom prst="rect">
            <a:avLst/>
          </a:prstGeom>
          <a:noFill/>
          <a:ln w="19050">
            <a:solidFill>
              <a:schemeClr val="tx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004" name="Rectangle 44"/>
          <p:cNvSpPr>
            <a:spLocks noChangeArrowheads="1"/>
          </p:cNvSpPr>
          <p:nvPr/>
        </p:nvSpPr>
        <p:spPr bwMode="auto">
          <a:xfrm>
            <a:off x="6091238" y="4124326"/>
            <a:ext cx="3314700" cy="1330325"/>
          </a:xfrm>
          <a:prstGeom prst="rect">
            <a:avLst/>
          </a:prstGeom>
          <a:noFill/>
          <a:ln w="19050">
            <a:solidFill>
              <a:schemeClr val="tx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027" name="Rectangle 67"/>
          <p:cNvSpPr>
            <a:spLocks noChangeArrowheads="1"/>
          </p:cNvSpPr>
          <p:nvPr/>
        </p:nvSpPr>
        <p:spPr bwMode="auto">
          <a:xfrm>
            <a:off x="2598120" y="1975264"/>
            <a:ext cx="1676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857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</a:pPr>
            <a:r>
              <a:rPr lang="en-US" alt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HSTB</a:t>
            </a:r>
          </a:p>
        </p:txBody>
      </p:sp>
    </p:spTree>
    <p:extLst>
      <p:ext uri="{BB962C8B-B14F-4D97-AF65-F5344CB8AC3E}">
        <p14:creationId xmlns:p14="http://schemas.microsoft.com/office/powerpoint/2010/main" val="422828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4NF - HSTB</a:t>
            </a:r>
            <a:endParaRPr lang="en-US" dirty="0"/>
          </a:p>
        </p:txBody>
      </p:sp>
      <p:sp>
        <p:nvSpPr>
          <p:cNvPr id="171011" name="Rectangle 3"/>
          <p:cNvSpPr>
            <a:spLocks noGrp="1" noChangeArrowheads="1"/>
          </p:cNvSpPr>
          <p:nvPr>
            <p:ph idx="1"/>
          </p:nvPr>
        </p:nvSpPr>
        <p:spPr>
          <a:xfrm>
            <a:off x="776749" y="1189703"/>
            <a:ext cx="9621893" cy="4623197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altLang="en-US" sz="2800" dirty="0"/>
              <a:t>The following constraints hold on HSTB</a:t>
            </a:r>
          </a:p>
          <a:p>
            <a:pPr lvl="1">
              <a:spcAft>
                <a:spcPts val="1200"/>
              </a:spcAft>
            </a:pPr>
            <a:r>
              <a:rPr lang="en-US" altLang="en-US" sz="24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a given subject there can be any number of teachers who can teach and any number of books that could be referred as text.</a:t>
            </a:r>
          </a:p>
          <a:p>
            <a:pPr lvl="1">
              <a:spcAft>
                <a:spcPts val="1200"/>
              </a:spcAft>
            </a:pPr>
            <a:r>
              <a:rPr lang="en-US" altLang="en-US" sz="24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Actually there is no dependency between the Teacher and Book. This means that irrespective of who teaches the subject, the same books are referred.</a:t>
            </a:r>
          </a:p>
          <a:p>
            <a:pPr lvl="1">
              <a:spcAft>
                <a:spcPts val="1200"/>
              </a:spcAft>
            </a:pPr>
            <a:r>
              <a:rPr lang="en-US" altLang="en-US" sz="24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 given teacher or book may be associated with any number of subjects.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4907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Decomposition</a:t>
            </a:r>
            <a:endParaRPr lang="en-US" altLang="en-US"/>
          </a:p>
        </p:txBody>
      </p:sp>
      <p:sp>
        <p:nvSpPr>
          <p:cNvPr id="172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smtClean="0"/>
              <a:t>The relation HSTB is not in 1NF.</a:t>
            </a:r>
          </a:p>
          <a:p>
            <a:r>
              <a:rPr lang="en-US" altLang="en-US" sz="2800" dirty="0" smtClean="0"/>
              <a:t>Even by making it into 1NF, redundant data exist.</a:t>
            </a:r>
          </a:p>
          <a:p>
            <a:r>
              <a:rPr lang="en-US" altLang="en-US" sz="2800" b="1" dirty="0" smtClean="0">
                <a:solidFill>
                  <a:srgbClr val="0070C0"/>
                </a:solidFill>
              </a:rPr>
              <a:t>Solution: </a:t>
            </a:r>
          </a:p>
          <a:p>
            <a:pPr marL="457200" indent="0"/>
            <a:r>
              <a:rPr lang="en-US" altLang="en-US" sz="2800" dirty="0" smtClean="0"/>
              <a:t>ST (Subject, Teacher)</a:t>
            </a:r>
          </a:p>
          <a:p>
            <a:pPr marL="457200" indent="0"/>
            <a:r>
              <a:rPr lang="en-US" altLang="en-US" sz="2800" dirty="0" smtClean="0"/>
              <a:t>SB (Subject, Book)</a:t>
            </a:r>
          </a:p>
          <a:p>
            <a:pPr marL="457200" indent="0"/>
            <a:r>
              <a:rPr lang="en-US" altLang="en-US" sz="2800" dirty="0" smtClean="0"/>
              <a:t>Both the relations are in BCNF.</a:t>
            </a:r>
            <a:endParaRPr lang="en-US" alt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5183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MVD</a:t>
            </a:r>
            <a:r>
              <a:rPr lang="en-US" altLang="en-US" dirty="0" smtClean="0"/>
              <a:t> &amp; 4NF: Definitions</a:t>
            </a:r>
            <a:endParaRPr lang="en-US" altLang="en-US" dirty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>
          <a:xfrm>
            <a:off x="776749" y="1189703"/>
            <a:ext cx="9962135" cy="5232362"/>
          </a:xfrm>
        </p:spPr>
        <p:txBody>
          <a:bodyPr>
            <a:normAutofit lnSpcReduction="10000"/>
          </a:bodyPr>
          <a:lstStyle/>
          <a:p>
            <a:pPr indent="0"/>
            <a:r>
              <a:rPr lang="en-US" altLang="en-US" b="1" dirty="0" err="1" smtClean="0"/>
              <a:t>MVD</a:t>
            </a:r>
            <a:r>
              <a:rPr lang="en-US" altLang="en-US" b="1" dirty="0" smtClean="0"/>
              <a:t> Def</a:t>
            </a:r>
            <a:r>
              <a:rPr lang="en-US" altLang="en-US" b="1" dirty="0" smtClean="0"/>
              <a:t>:</a:t>
            </a:r>
            <a:r>
              <a:rPr lang="en-US" altLang="en-US" dirty="0" smtClean="0"/>
              <a:t> A relation R (X, Y, Z) is said to have multivalued dependency (MVD)  X </a:t>
            </a:r>
            <a:r>
              <a:rPr lang="en-US" altLang="en-US" dirty="0" smtClean="0">
                <a:sym typeface="Symbol" panose="05050102010706020507" pitchFamily="18" charset="2"/>
              </a:rPr>
              <a:t></a:t>
            </a:r>
            <a:r>
              <a:rPr lang="en-US" altLang="en-US" dirty="0" smtClean="0"/>
              <a:t> Y if the set of Y values, for a given (X, Z) pair, does not depend on Z but depends only on X, then we say X </a:t>
            </a:r>
            <a:r>
              <a:rPr lang="en-US" altLang="en-US" dirty="0" smtClean="0">
                <a:sym typeface="Symbol" panose="05050102010706020507" pitchFamily="18" charset="2"/>
              </a:rPr>
              <a:t></a:t>
            </a:r>
            <a:r>
              <a:rPr lang="en-US" altLang="en-US" dirty="0" smtClean="0"/>
              <a:t> Y, “X multi-determines Y” or “Y is multi-dependent on X” then such an FD is called as Multivalued Dependency (MVD) and is represented by a double arrow </a:t>
            </a:r>
            <a:r>
              <a:rPr lang="en-US" altLang="en-US" dirty="0" smtClean="0">
                <a:sym typeface="Symbol" panose="05050102010706020507" pitchFamily="18" charset="2"/>
              </a:rPr>
              <a:t></a:t>
            </a:r>
            <a:r>
              <a:rPr lang="en-US" altLang="en-US" dirty="0" smtClean="0"/>
              <a:t>.</a:t>
            </a:r>
          </a:p>
          <a:p>
            <a:pPr indent="0"/>
            <a:r>
              <a:rPr lang="en-US" altLang="en-US" b="1" dirty="0" smtClean="0"/>
              <a:t>4NF </a:t>
            </a:r>
            <a:r>
              <a:rPr lang="en-US" altLang="en-US" b="1" dirty="0"/>
              <a:t>Def: </a:t>
            </a:r>
            <a:r>
              <a:rPr lang="en-US" altLang="en-US" dirty="0"/>
              <a:t>A relation schema R is in 4NF with respect to a set of dependencies </a:t>
            </a:r>
            <a:r>
              <a:rPr lang="en-US" altLang="en-US" dirty="0" smtClean="0"/>
              <a:t>F (</a:t>
            </a:r>
            <a:r>
              <a:rPr lang="en-US" altLang="en-US" dirty="0"/>
              <a:t>that includes functional dependencies and multivalued dependencies) if, for </a:t>
            </a:r>
            <a:r>
              <a:rPr lang="en-US" altLang="en-US" dirty="0" smtClean="0"/>
              <a:t>every nontrivial </a:t>
            </a:r>
            <a:r>
              <a:rPr lang="en-US" altLang="en-US" dirty="0"/>
              <a:t>multivalued dependency X →→ Y in F</a:t>
            </a:r>
            <a:r>
              <a:rPr lang="en-US" altLang="en-US" baseline="30000" dirty="0"/>
              <a:t>+</a:t>
            </a:r>
            <a:r>
              <a:rPr lang="en-US" altLang="en-US" dirty="0"/>
              <a:t>, X in F</a:t>
            </a:r>
            <a:r>
              <a:rPr lang="en-US" altLang="en-US" baseline="30000" dirty="0"/>
              <a:t>+</a:t>
            </a:r>
            <a:r>
              <a:rPr lang="en-US" altLang="en-US" dirty="0"/>
              <a:t>, X is a </a:t>
            </a:r>
            <a:r>
              <a:rPr lang="en-US" altLang="en-US" dirty="0" err="1"/>
              <a:t>superkey</a:t>
            </a:r>
            <a:r>
              <a:rPr lang="en-US" altLang="en-US" dirty="0"/>
              <a:t> for R.</a:t>
            </a:r>
            <a:endParaRPr lang="en-US" altLang="en-US" dirty="0" smtClean="0"/>
          </a:p>
          <a:p>
            <a:r>
              <a:rPr lang="en-US" altLang="en-US" dirty="0" smtClean="0"/>
              <a:t> Subject </a:t>
            </a:r>
            <a:r>
              <a:rPr lang="en-US" altLang="en-US" dirty="0" smtClean="0">
                <a:sym typeface="Symbol" panose="05050102010706020507" pitchFamily="18" charset="2"/>
              </a:rPr>
              <a:t></a:t>
            </a:r>
            <a:r>
              <a:rPr lang="en-US" altLang="en-US" dirty="0" smtClean="0"/>
              <a:t> Teacher</a:t>
            </a:r>
          </a:p>
          <a:p>
            <a:r>
              <a:rPr lang="en-US" altLang="en-US" dirty="0" smtClean="0"/>
              <a:t> Subject </a:t>
            </a:r>
            <a:r>
              <a:rPr lang="en-US" altLang="en-US" dirty="0" smtClean="0">
                <a:sym typeface="Symbol" panose="05050102010706020507" pitchFamily="18" charset="2"/>
              </a:rPr>
              <a:t></a:t>
            </a:r>
            <a:r>
              <a:rPr lang="en-US" altLang="en-US" dirty="0" smtClean="0"/>
              <a:t> Book</a:t>
            </a:r>
          </a:p>
          <a:p>
            <a:r>
              <a:rPr lang="en-US" altLang="en-US" dirty="0" smtClean="0"/>
              <a:t> Or, Subject </a:t>
            </a:r>
            <a:r>
              <a:rPr lang="en-US" altLang="en-US" dirty="0" smtClean="0">
                <a:sym typeface="Symbol" panose="05050102010706020507" pitchFamily="18" charset="2"/>
              </a:rPr>
              <a:t></a:t>
            </a:r>
            <a:r>
              <a:rPr lang="en-US" altLang="en-US" dirty="0" smtClean="0"/>
              <a:t> Teacher | Book</a:t>
            </a:r>
          </a:p>
          <a:p>
            <a:r>
              <a:rPr lang="en-US" altLang="en-US" dirty="0" smtClean="0"/>
              <a:t> The decomposed relations are {S, T} &amp; {S, B}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2483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 smtClean="0"/>
              <a:t>Finding Candidate Keys (Algorithm 9.2)</a:t>
            </a:r>
            <a:endParaRPr lang="en-US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910517" y="1004777"/>
            <a:ext cx="8190413" cy="5491716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341305" marR="0" indent="-341305" algn="just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Char char="•"/>
              <a:tabLst/>
              <a:defRPr sz="2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742932" marR="0" indent="-285744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8107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altLang="en-US" b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CandidateKey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(R, F)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	LS 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RS 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BS 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CK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	</a:t>
            </a:r>
            <a:r>
              <a:rPr lang="en-US" altLang="en-US" kern="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// </a:t>
            </a:r>
            <a:r>
              <a:rPr lang="en-US" altLang="en-US" kern="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CK</a:t>
            </a:r>
            <a:r>
              <a:rPr lang="en-US" altLang="en-US" kern="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– Candidate key</a:t>
            </a:r>
            <a:endParaRPr lang="en-US" altLang="en-US" kern="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	</a:t>
            </a:r>
            <a:r>
              <a:rPr lang="en-US" altLang="en-US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FD </a:t>
            </a:r>
            <a:r>
              <a:rPr lang="en-US" altLang="en-US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defTabSz="640080">
              <a:spcBef>
                <a:spcPts val="0"/>
              </a:spcBef>
              <a:buFont typeface="Arial" pitchFamily="34" charset="0"/>
              <a:buNone/>
            </a:pP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LS 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LS 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all attributes appearing only in LHS </a:t>
            </a:r>
          </a:p>
          <a:p>
            <a:pPr marL="0" indent="0" defTabSz="640080">
              <a:spcBef>
                <a:spcPts val="0"/>
              </a:spcBef>
              <a:buFont typeface="Arial" pitchFamily="34" charset="0"/>
              <a:buNone/>
            </a:pP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	RS 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RS 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all attributes appearing only in </a:t>
            </a:r>
            <a:r>
              <a:rPr lang="en-US" altLang="en-US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RHS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defTabSz="640080">
              <a:spcBef>
                <a:spcPts val="0"/>
              </a:spcBef>
              <a:buFont typeface="Arial" pitchFamily="34" charset="0"/>
              <a:buNone/>
            </a:pP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BS 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BS 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all attributes appearing on both the sides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	</a:t>
            </a:r>
            <a:r>
              <a:rPr lang="en-US" altLang="en-US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LS = 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RS = 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defTabSz="640080">
              <a:spcBef>
                <a:spcPts val="0"/>
              </a:spcBef>
              <a:buFont typeface="Arial" pitchFamily="34" charset="0"/>
              <a:buNone/>
            </a:pP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use the algorithm of [3] – exhaustive method </a:t>
            </a:r>
            <a:r>
              <a:rPr lang="en-US" altLang="en-US" kern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	</a:t>
            </a:r>
            <a:r>
              <a:rPr lang="en-US" altLang="en-US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LS</a:t>
            </a:r>
            <a:r>
              <a:rPr lang="en-US" altLang="en-US" kern="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R </a:t>
            </a:r>
            <a:r>
              <a:rPr lang="en-US" altLang="en-US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0" indent="0" defTabSz="640080">
              <a:spcBef>
                <a:spcPts val="0"/>
              </a:spcBef>
              <a:buFont typeface="Arial" pitchFamily="34" charset="0"/>
              <a:buNone/>
            </a:pP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CK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CK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LS</a:t>
            </a:r>
          </a:p>
          <a:p>
            <a:pPr marL="0" indent="0" defTabSz="640080">
              <a:spcBef>
                <a:spcPts val="0"/>
              </a:spcBef>
              <a:buFont typeface="Arial" pitchFamily="34" charset="0"/>
              <a:buNone/>
            </a:pP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CK.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	</a:t>
            </a:r>
            <a:r>
              <a:rPr lang="en-US" altLang="en-US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 A 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BS </a:t>
            </a:r>
            <a:r>
              <a:rPr lang="en-US" altLang="en-US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defTabSz="640080">
              <a:spcBef>
                <a:spcPts val="0"/>
              </a:spcBef>
              <a:buFont typeface="Arial" pitchFamily="34" charset="0"/>
              <a:buNone/>
            </a:pP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LS 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LS 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</a:p>
          <a:p>
            <a:pPr marL="0" indent="0" defTabSz="640080">
              <a:spcBef>
                <a:spcPts val="0"/>
              </a:spcBef>
              <a:buFont typeface="Arial" pitchFamily="34" charset="0"/>
              <a:buNone/>
            </a:pP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If LS</a:t>
            </a:r>
            <a:r>
              <a:rPr lang="en-US" altLang="en-US" kern="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R  Then  </a:t>
            </a:r>
            <a:r>
              <a:rPr lang="en-US" altLang="en-US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CK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CK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LS</a:t>
            </a:r>
          </a:p>
          <a:p>
            <a:pPr marL="0" indent="0" defTabSz="640080">
              <a:spcBef>
                <a:spcPts val="0"/>
              </a:spcBef>
              <a:buFont typeface="Arial" pitchFamily="34" charset="0"/>
              <a:buNone/>
            </a:pP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LS 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LS – A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	</a:t>
            </a:r>
            <a:r>
              <a:rPr lang="en-US" altLang="en-US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CK.</a:t>
            </a:r>
            <a:endParaRPr lang="en-US" altLang="en-US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05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750" y="136404"/>
            <a:ext cx="10188402" cy="907515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066" y="1189038"/>
            <a:ext cx="5542930" cy="4624387"/>
          </a:xfr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044" y="1043919"/>
            <a:ext cx="6235026" cy="538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54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Fifth Normal Form (</a:t>
            </a:r>
            <a:r>
              <a:rPr lang="en-US" alt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5NF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sp>
        <p:nvSpPr>
          <p:cNvPr id="175107" name="Rectangle 3"/>
          <p:cNvSpPr>
            <a:spLocks noGrp="1" noChangeArrowheads="1"/>
          </p:cNvSpPr>
          <p:nvPr>
            <p:ph idx="1"/>
          </p:nvPr>
        </p:nvSpPr>
        <p:spPr>
          <a:xfrm>
            <a:off x="776749" y="1189703"/>
            <a:ext cx="9504935" cy="4623197"/>
          </a:xfrm>
        </p:spPr>
        <p:txBody>
          <a:bodyPr>
            <a:normAutofit/>
          </a:bodyPr>
          <a:lstStyle/>
          <a:p>
            <a:pPr indent="0"/>
            <a:r>
              <a:rPr lang="en-US" altLang="en-US" b="1" dirty="0" smtClean="0"/>
              <a:t>Join-dependency:</a:t>
            </a:r>
            <a:r>
              <a:rPr lang="en-US" altLang="en-US" dirty="0" smtClean="0"/>
              <a:t> A relation R satisfies join dependency (R1, R2, …., Rn) if and only if R is equal to the join of R1, R2, …., Rn where </a:t>
            </a:r>
            <a:r>
              <a:rPr lang="en-US" altLang="en-US" dirty="0" err="1" smtClean="0"/>
              <a:t>Ri</a:t>
            </a:r>
            <a:r>
              <a:rPr lang="en-US" altLang="en-US" dirty="0" smtClean="0"/>
              <a:t> are subsets of the set of attributes of R.</a:t>
            </a:r>
          </a:p>
          <a:p>
            <a:pPr indent="0"/>
            <a:endParaRPr lang="en-US" altLang="en-US" sz="1200" dirty="0" smtClean="0"/>
          </a:p>
          <a:p>
            <a:pPr indent="0"/>
            <a:r>
              <a:rPr lang="en-US" altLang="en-US" b="1" dirty="0" smtClean="0"/>
              <a:t>Definition:</a:t>
            </a:r>
            <a:r>
              <a:rPr lang="en-US" altLang="en-US" dirty="0" smtClean="0"/>
              <a:t> A relation R is in 5NF (or Project-Join Normal Form, PJNF) if for all join-dependencies at least one of the following holds:</a:t>
            </a:r>
          </a:p>
          <a:p>
            <a:pPr lvl="1"/>
            <a:r>
              <a:rPr lang="en-US" altLang="en-US" sz="24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(R1, R2, …., Rn) is a trivial join-dependency </a:t>
            </a:r>
          </a:p>
          <a:p>
            <a:pPr marL="457200" lvl="1" indent="0">
              <a:buNone/>
            </a:pPr>
            <a:r>
              <a:rPr lang="en-US" altLang="en-US" sz="24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 (i.e. one of </a:t>
            </a:r>
            <a:r>
              <a:rPr lang="en-US" altLang="en-US" sz="2400" dirty="0" err="1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Ri</a:t>
            </a:r>
            <a:r>
              <a:rPr lang="en-US" altLang="en-US" sz="24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is R)</a:t>
            </a:r>
          </a:p>
          <a:p>
            <a:pPr lvl="1"/>
            <a:r>
              <a:rPr lang="en-US" altLang="en-US" sz="24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Every </a:t>
            </a:r>
            <a:r>
              <a:rPr lang="en-US" altLang="en-US" sz="2400" dirty="0" err="1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Ri</a:t>
            </a:r>
            <a:r>
              <a:rPr lang="en-US" altLang="en-US" sz="24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is a candidate key for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3888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Example-1</a:t>
            </a:r>
            <a:endParaRPr lang="en-US" altLang="en-US"/>
          </a:p>
        </p:txBody>
      </p:sp>
      <p:graphicFrame>
        <p:nvGraphicFramePr>
          <p:cNvPr id="177232" name="Group 8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0501147"/>
              </p:ext>
            </p:extLst>
          </p:nvPr>
        </p:nvGraphicFramePr>
        <p:xfrm>
          <a:off x="4899222" y="1245083"/>
          <a:ext cx="5312649" cy="15240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770883">
                  <a:extLst>
                    <a:ext uri="{9D8B030D-6E8A-4147-A177-3AD203B41FA5}">
                      <a16:colId xmlns:a16="http://schemas.microsoft.com/office/drawing/2014/main" val="1185927670"/>
                    </a:ext>
                  </a:extLst>
                </a:gridCol>
                <a:gridCol w="1770883">
                  <a:extLst>
                    <a:ext uri="{9D8B030D-6E8A-4147-A177-3AD203B41FA5}">
                      <a16:colId xmlns:a16="http://schemas.microsoft.com/office/drawing/2014/main" val="298782139"/>
                    </a:ext>
                  </a:extLst>
                </a:gridCol>
                <a:gridCol w="1770883">
                  <a:extLst>
                    <a:ext uri="{9D8B030D-6E8A-4147-A177-3AD203B41FA5}">
                      <a16:colId xmlns:a16="http://schemas.microsoft.com/office/drawing/2014/main" val="1370766494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Agent</a:t>
                      </a:r>
                      <a:endParaRPr kumimoji="0" lang="en-US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44145" marR="144145" horzOverflow="overflow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Company</a:t>
                      </a:r>
                      <a:endParaRPr kumimoji="0" lang="en-US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44145" marR="144145" horzOverflow="overflow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Product</a:t>
                      </a:r>
                      <a:endParaRPr kumimoji="0" lang="en-US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44145" marR="144145" horzOverflow="overflow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426473"/>
                  </a:ext>
                </a:extLst>
              </a:tr>
              <a:tr h="508000"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Smith</a:t>
                      </a:r>
                      <a:endParaRPr kumimoji="0" lang="en-US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44145" marR="144145" horzOverflow="overflow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Ford</a:t>
                      </a:r>
                      <a:endParaRPr kumimoji="0" lang="en-US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44145" marR="144145" horzOverflow="overflow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Car</a:t>
                      </a:r>
                      <a:endParaRPr kumimoji="0" lang="en-US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44145" marR="144145" horzOverflow="overflow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577617"/>
                  </a:ext>
                </a:extLst>
              </a:tr>
              <a:tr h="508000"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Smith</a:t>
                      </a:r>
                      <a:endParaRPr kumimoji="0" lang="en-US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44145" marR="144145" horzOverflow="overflow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GM</a:t>
                      </a:r>
                      <a:endParaRPr kumimoji="0" lang="en-US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44145" marR="144145" horzOverflow="overflow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Truck</a:t>
                      </a:r>
                      <a:endParaRPr kumimoji="0" lang="en-US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44145" marR="144145" horzOverflow="overflow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846808"/>
                  </a:ext>
                </a:extLst>
              </a:tr>
            </a:tbl>
          </a:graphicData>
        </a:graphic>
      </p:graphicFrame>
      <p:sp>
        <p:nvSpPr>
          <p:cNvPr id="54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96177" y="1441985"/>
            <a:ext cx="3920642" cy="4495800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Bahnschrift SemiBold" panose="020B0502040204020203" pitchFamily="34" charset="0"/>
              </a:rPr>
              <a:t>The goal</a:t>
            </a:r>
          </a:p>
          <a:p>
            <a:pPr lvl="1"/>
            <a:r>
              <a:rPr lang="en-US" altLang="en-US" sz="2000" dirty="0">
                <a:latin typeface="Bahnschrift SemiBold" panose="020B0502040204020203" pitchFamily="34" charset="0"/>
              </a:rPr>
              <a:t>Agents represent companies, companies make products, and agents sell products.</a:t>
            </a:r>
          </a:p>
          <a:p>
            <a:pPr lvl="1"/>
            <a:r>
              <a:rPr lang="en-US" altLang="en-US" sz="2000" dirty="0">
                <a:latin typeface="Bahnschrift SemiBold" panose="020B0502040204020203" pitchFamily="34" charset="0"/>
              </a:rPr>
              <a:t>We might want to keep track of which agent sells which product for which company.</a:t>
            </a:r>
          </a:p>
          <a:p>
            <a:endParaRPr lang="en-US" altLang="en-US" sz="2400" dirty="0">
              <a:latin typeface="Bahnschrift SemiBold" panose="020B0502040204020203" pitchFamily="34" charset="0"/>
            </a:endParaRPr>
          </a:p>
        </p:txBody>
      </p:sp>
      <p:graphicFrame>
        <p:nvGraphicFramePr>
          <p:cNvPr id="177321" name="Group 169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228696232"/>
              </p:ext>
            </p:extLst>
          </p:nvPr>
        </p:nvGraphicFramePr>
        <p:xfrm>
          <a:off x="4899222" y="3125175"/>
          <a:ext cx="5312649" cy="256698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07119">
                  <a:extLst>
                    <a:ext uri="{9D8B030D-6E8A-4147-A177-3AD203B41FA5}">
                      <a16:colId xmlns:a16="http://schemas.microsoft.com/office/drawing/2014/main" val="2852357965"/>
                    </a:ext>
                  </a:extLst>
                </a:gridCol>
                <a:gridCol w="1834647">
                  <a:extLst>
                    <a:ext uri="{9D8B030D-6E8A-4147-A177-3AD203B41FA5}">
                      <a16:colId xmlns:a16="http://schemas.microsoft.com/office/drawing/2014/main" val="3233145555"/>
                    </a:ext>
                  </a:extLst>
                </a:gridCol>
                <a:gridCol w="1770883">
                  <a:extLst>
                    <a:ext uri="{9D8B030D-6E8A-4147-A177-3AD203B41FA5}">
                      <a16:colId xmlns:a16="http://schemas.microsoft.com/office/drawing/2014/main" val="3550467755"/>
                    </a:ext>
                  </a:extLst>
                </a:gridCol>
              </a:tblGrid>
              <a:tr h="415925"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Agent</a:t>
                      </a:r>
                      <a:endParaRPr kumimoji="0" lang="en-US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Company</a:t>
                      </a:r>
                      <a:endParaRPr kumimoji="0" lang="en-US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Product</a:t>
                      </a:r>
                      <a:endParaRPr kumimoji="0" lang="en-US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612760"/>
                  </a:ext>
                </a:extLst>
              </a:tr>
              <a:tr h="414338"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Smith</a:t>
                      </a:r>
                      <a:endParaRPr kumimoji="0" lang="en-US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Ford</a:t>
                      </a:r>
                      <a:endParaRPr kumimoji="0" lang="en-US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Car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878956"/>
                  </a:ext>
                </a:extLst>
              </a:tr>
              <a:tr h="415925"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Smith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Ford</a:t>
                      </a:r>
                      <a:endParaRPr kumimoji="0" lang="en-US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Truck</a:t>
                      </a:r>
                      <a:endParaRPr kumimoji="0" lang="en-US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414256"/>
                  </a:ext>
                </a:extLst>
              </a:tr>
              <a:tr h="415925"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Smith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GM</a:t>
                      </a:r>
                      <a:endParaRPr kumimoji="0" lang="en-US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Car</a:t>
                      </a:r>
                      <a:endParaRPr kumimoji="0" lang="en-US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349172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Smith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GM</a:t>
                      </a:r>
                      <a:endParaRPr kumimoji="0" lang="en-US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Truck</a:t>
                      </a:r>
                      <a:endParaRPr kumimoji="0" lang="en-US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209221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Jones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Ford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Car</a:t>
                      </a:r>
                      <a:endParaRPr kumimoji="0" lang="en-US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952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92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24" name="Rectangle 10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Normalized Relations</a:t>
            </a:r>
            <a:endParaRPr lang="en-US" altLang="en-US"/>
          </a:p>
        </p:txBody>
      </p:sp>
      <p:graphicFrame>
        <p:nvGraphicFramePr>
          <p:cNvPr id="180331" name="Group 10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2498386"/>
              </p:ext>
            </p:extLst>
          </p:nvPr>
        </p:nvGraphicFramePr>
        <p:xfrm>
          <a:off x="6400878" y="1013259"/>
          <a:ext cx="3474720" cy="1645920"/>
        </p:xfrm>
        <a:graphic>
          <a:graphicData uri="http://schemas.openxmlformats.org/drawingml/2006/table">
            <a:tbl>
              <a:tblPr/>
              <a:tblGrid>
                <a:gridCol w="1737360">
                  <a:extLst>
                    <a:ext uri="{9D8B030D-6E8A-4147-A177-3AD203B41FA5}">
                      <a16:colId xmlns:a16="http://schemas.microsoft.com/office/drawing/2014/main" val="199635793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944715221"/>
                    </a:ext>
                  </a:extLst>
                </a:gridCol>
              </a:tblGrid>
              <a:tr h="420437"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anose="020B0606020202030204" pitchFamily="34" charset="0"/>
                        </a:rPr>
                        <a:t>Agent</a:t>
                      </a:r>
                    </a:p>
                  </a:txBody>
                  <a:tcPr marL="232536" marR="23253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anose="020B0606020202030204" pitchFamily="34" charset="0"/>
                        </a:rPr>
                        <a:t>Company</a:t>
                      </a:r>
                    </a:p>
                  </a:txBody>
                  <a:tcPr marL="232536" marR="23253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71647"/>
                  </a:ext>
                </a:extLst>
              </a:tr>
              <a:tr h="364379"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anose="020B0606020202030204" pitchFamily="34" charset="0"/>
                        </a:rPr>
                        <a:t>Smith</a:t>
                      </a:r>
                    </a:p>
                  </a:txBody>
                  <a:tcPr marL="232536" marR="23253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anose="020B0606020202030204" pitchFamily="34" charset="0"/>
                        </a:rPr>
                        <a:t>Ford</a:t>
                      </a:r>
                    </a:p>
                  </a:txBody>
                  <a:tcPr marL="232536" marR="23253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283236"/>
                  </a:ext>
                </a:extLst>
              </a:tr>
              <a:tr h="364379"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anose="020B0606020202030204" pitchFamily="34" charset="0"/>
                        </a:rPr>
                        <a:t>Smith</a:t>
                      </a:r>
                    </a:p>
                  </a:txBody>
                  <a:tcPr marL="232536" marR="23253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anose="020B0606020202030204" pitchFamily="34" charset="0"/>
                        </a:rPr>
                        <a:t>GM</a:t>
                      </a:r>
                    </a:p>
                  </a:txBody>
                  <a:tcPr marL="232536" marR="23253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925387"/>
                  </a:ext>
                </a:extLst>
              </a:tr>
              <a:tr h="364379"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anose="020B0606020202030204" pitchFamily="34" charset="0"/>
                        </a:rPr>
                        <a:t>Jones</a:t>
                      </a:r>
                    </a:p>
                  </a:txBody>
                  <a:tcPr marL="232536" marR="23253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anose="020B0606020202030204" pitchFamily="34" charset="0"/>
                        </a:rPr>
                        <a:t>Ford</a:t>
                      </a:r>
                    </a:p>
                  </a:txBody>
                  <a:tcPr marL="232536" marR="232536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8031232"/>
                  </a:ext>
                </a:extLst>
              </a:tr>
            </a:tbl>
          </a:graphicData>
        </a:graphic>
      </p:graphicFrame>
      <p:sp>
        <p:nvSpPr>
          <p:cNvPr id="59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smtClean="0"/>
          </a:p>
          <a:p>
            <a:endParaRPr lang="en-US" altLang="en-US" dirty="0"/>
          </a:p>
        </p:txBody>
      </p:sp>
      <p:graphicFrame>
        <p:nvGraphicFramePr>
          <p:cNvPr id="180334" name="Group 110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782340744"/>
              </p:ext>
            </p:extLst>
          </p:nvPr>
        </p:nvGraphicFramePr>
        <p:xfrm>
          <a:off x="6400878" y="4520237"/>
          <a:ext cx="3474720" cy="2042160"/>
        </p:xfrm>
        <a:graphic>
          <a:graphicData uri="http://schemas.openxmlformats.org/drawingml/2006/table">
            <a:tbl>
              <a:tblPr/>
              <a:tblGrid>
                <a:gridCol w="1737360">
                  <a:extLst>
                    <a:ext uri="{9D8B030D-6E8A-4147-A177-3AD203B41FA5}">
                      <a16:colId xmlns:a16="http://schemas.microsoft.com/office/drawing/2014/main" val="1642499025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722738486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anose="020B0606020202030204" pitchFamily="34" charset="0"/>
                        </a:rPr>
                        <a:t>Company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7D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anose="020B0606020202030204" pitchFamily="34" charset="0"/>
                        </a:rPr>
                        <a:t>Product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7D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43565"/>
                  </a:ext>
                </a:extLst>
              </a:tr>
              <a:tr h="354013"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anose="020B0606020202030204" pitchFamily="34" charset="0"/>
                        </a:rPr>
                        <a:t>Ford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7D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anose="020B0606020202030204" pitchFamily="34" charset="0"/>
                        </a:rPr>
                        <a:t>Car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7D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283261"/>
                  </a:ext>
                </a:extLst>
              </a:tr>
              <a:tr h="352425"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anose="020B0606020202030204" pitchFamily="34" charset="0"/>
                        </a:rPr>
                        <a:t>Ford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7D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anose="020B0606020202030204" pitchFamily="34" charset="0"/>
                        </a:rPr>
                        <a:t>Truck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7D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232039"/>
                  </a:ext>
                </a:extLst>
              </a:tr>
              <a:tr h="352425"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anose="020B0606020202030204" pitchFamily="34" charset="0"/>
                        </a:rPr>
                        <a:t>GM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7D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anose="020B0606020202030204" pitchFamily="34" charset="0"/>
                        </a:rPr>
                        <a:t>Car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7D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682575"/>
                  </a:ext>
                </a:extLst>
              </a:tr>
              <a:tr h="354013"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anose="020B0606020202030204" pitchFamily="34" charset="0"/>
                        </a:rPr>
                        <a:t>GM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7D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anose="020B0606020202030204" pitchFamily="34" charset="0"/>
                        </a:rPr>
                        <a:t>Truck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7D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329287"/>
                  </a:ext>
                </a:extLst>
              </a:tr>
            </a:tbl>
          </a:graphicData>
        </a:graphic>
      </p:graphicFrame>
      <p:graphicFrame>
        <p:nvGraphicFramePr>
          <p:cNvPr id="180336" name="Group 112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063385214"/>
              </p:ext>
            </p:extLst>
          </p:nvPr>
        </p:nvGraphicFramePr>
        <p:xfrm>
          <a:off x="6400878" y="2798647"/>
          <a:ext cx="3474720" cy="1645920"/>
        </p:xfrm>
        <a:graphic>
          <a:graphicData uri="http://schemas.openxmlformats.org/drawingml/2006/table">
            <a:tbl>
              <a:tblPr/>
              <a:tblGrid>
                <a:gridCol w="1737360">
                  <a:extLst>
                    <a:ext uri="{9D8B030D-6E8A-4147-A177-3AD203B41FA5}">
                      <a16:colId xmlns:a16="http://schemas.microsoft.com/office/drawing/2014/main" val="3672709545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776967269"/>
                    </a:ext>
                  </a:extLst>
                </a:gridCol>
              </a:tblGrid>
              <a:tr h="404098"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anose="020B0606020202030204" pitchFamily="34" charset="0"/>
                        </a:rPr>
                        <a:t>Agent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anose="020B0606020202030204" pitchFamily="34" charset="0"/>
                        </a:rPr>
                        <a:t>Product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428204"/>
                  </a:ext>
                </a:extLst>
              </a:tr>
              <a:tr h="350218"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anose="020B0606020202030204" pitchFamily="34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anose="020B0606020202030204" pitchFamily="34" charset="0"/>
                        </a:rPr>
                        <a:t>Car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249395"/>
                  </a:ext>
                </a:extLst>
              </a:tr>
              <a:tr h="350218"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anose="020B0606020202030204" pitchFamily="34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anose="020B0606020202030204" pitchFamily="34" charset="0"/>
                        </a:rPr>
                        <a:t>Truck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850518"/>
                  </a:ext>
                </a:extLst>
              </a:tr>
              <a:tr h="350218"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anose="020B0606020202030204" pitchFamily="34" charset="0"/>
                        </a:rPr>
                        <a:t>Jones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anose="020B0606020202030204" pitchFamily="34" charset="0"/>
                        </a:rPr>
                        <a:t>Car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51005"/>
                  </a:ext>
                </a:extLst>
              </a:tr>
            </a:tbl>
          </a:graphicData>
        </a:graphic>
      </p:graphicFrame>
      <p:graphicFrame>
        <p:nvGraphicFramePr>
          <p:cNvPr id="8" name="Group 16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9403808"/>
              </p:ext>
            </p:extLst>
          </p:nvPr>
        </p:nvGraphicFramePr>
        <p:xfrm>
          <a:off x="1359051" y="1691329"/>
          <a:ext cx="4148862" cy="2525713"/>
        </p:xfrm>
        <a:graphic>
          <a:graphicData uri="http://schemas.openxmlformats.org/drawingml/2006/table">
            <a:tbl>
              <a:tblPr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333158">
                  <a:extLst>
                    <a:ext uri="{9D8B030D-6E8A-4147-A177-3AD203B41FA5}">
                      <a16:colId xmlns:a16="http://schemas.microsoft.com/office/drawing/2014/main" val="2852357965"/>
                    </a:ext>
                  </a:extLst>
                </a:gridCol>
                <a:gridCol w="1432750">
                  <a:extLst>
                    <a:ext uri="{9D8B030D-6E8A-4147-A177-3AD203B41FA5}">
                      <a16:colId xmlns:a16="http://schemas.microsoft.com/office/drawing/2014/main" val="3233145555"/>
                    </a:ext>
                  </a:extLst>
                </a:gridCol>
                <a:gridCol w="1382954">
                  <a:extLst>
                    <a:ext uri="{9D8B030D-6E8A-4147-A177-3AD203B41FA5}">
                      <a16:colId xmlns:a16="http://schemas.microsoft.com/office/drawing/2014/main" val="3550467755"/>
                    </a:ext>
                  </a:extLst>
                </a:gridCol>
              </a:tblGrid>
              <a:tr h="415925"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Agent</a:t>
                      </a:r>
                      <a:endParaRPr kumimoji="0" lang="en-US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Company</a:t>
                      </a:r>
                      <a:endParaRPr kumimoji="0" lang="en-US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Product</a:t>
                      </a:r>
                      <a:endParaRPr kumimoji="0" lang="en-US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612760"/>
                  </a:ext>
                </a:extLst>
              </a:tr>
              <a:tr h="414338"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Smith</a:t>
                      </a:r>
                      <a:endParaRPr kumimoji="0" lang="en-US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solidFill>
                      <a:srgbClr val="61BB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Ford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solidFill>
                      <a:srgbClr val="61BB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Car</a:t>
                      </a:r>
                      <a:endParaRPr kumimoji="0" lang="en-US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solidFill>
                      <a:srgbClr val="61B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878956"/>
                  </a:ext>
                </a:extLst>
              </a:tr>
              <a:tr h="415925"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Smith</a:t>
                      </a:r>
                      <a:endParaRPr kumimoji="0" lang="en-US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solidFill>
                      <a:srgbClr val="61BB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Ford</a:t>
                      </a:r>
                      <a:endParaRPr kumimoji="0" lang="en-US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solidFill>
                      <a:srgbClr val="61BB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Truck</a:t>
                      </a:r>
                      <a:endParaRPr kumimoji="0" lang="en-US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solidFill>
                      <a:srgbClr val="61B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414256"/>
                  </a:ext>
                </a:extLst>
              </a:tr>
              <a:tr h="415925"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Smith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solidFill>
                      <a:srgbClr val="61BB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GM</a:t>
                      </a:r>
                      <a:endParaRPr kumimoji="0" lang="en-US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solidFill>
                      <a:srgbClr val="61BB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Car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solidFill>
                      <a:srgbClr val="61B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349172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Smith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solidFill>
                      <a:srgbClr val="61BB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GM</a:t>
                      </a:r>
                      <a:endParaRPr kumimoji="0" lang="en-US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solidFill>
                      <a:srgbClr val="61BB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Truck</a:t>
                      </a:r>
                      <a:endParaRPr kumimoji="0" lang="en-US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solidFill>
                      <a:srgbClr val="61B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209221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Jones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solidFill>
                      <a:srgbClr val="61BB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Ford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solidFill>
                      <a:srgbClr val="61BB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Car</a:t>
                      </a:r>
                      <a:endParaRPr kumimoji="0" lang="en-US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solidFill>
                      <a:srgbClr val="61B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952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926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24" name="Rectangle 10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Summary</a:t>
            </a:r>
            <a:endParaRPr lang="en-US" altLang="en-US" dirty="0"/>
          </a:p>
        </p:txBody>
      </p:sp>
      <p:sp>
        <p:nvSpPr>
          <p:cNvPr id="59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smtClean="0"/>
          </a:p>
          <a:p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28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 smtClean="0"/>
              <a:t>Exercise 1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(A, B, C, G, H, I), and 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{A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BC, CG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HI, B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}.</a:t>
            </a:r>
          </a:p>
          <a:p>
            <a:pPr marL="0" indent="0" defTabSz="365760">
              <a:spcAft>
                <a:spcPts val="600"/>
              </a:spcAft>
              <a:buNone/>
            </a:pP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Find all Candidate keys of R.</a:t>
            </a:r>
          </a:p>
          <a:p>
            <a:pPr>
              <a:spcAft>
                <a:spcPts val="600"/>
              </a:spcAft>
            </a:pPr>
            <a:r>
              <a:rPr lang="en-US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pPr>
              <a:spcAft>
                <a:spcPts val="600"/>
              </a:spcAft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Algorithm 9.2,</a:t>
            </a:r>
          </a:p>
          <a:p>
            <a:pPr>
              <a:spcAft>
                <a:spcPts val="600"/>
              </a:spcAft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 = {A, G};	RS = {H, I};	BS = {B, C}</a:t>
            </a:r>
          </a:p>
          <a:p>
            <a:pPr>
              <a:spcAft>
                <a:spcPts val="600"/>
              </a:spcAft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</a:t>
            </a:r>
            <a:r>
              <a:rPr lang="en-US" alt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{AG}</a:t>
            </a:r>
          </a:p>
          <a:p>
            <a:pPr>
              <a:spcAft>
                <a:spcPts val="600"/>
              </a:spcAf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AGBC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		because of FD1</a:t>
            </a:r>
          </a:p>
          <a:p>
            <a:pPr>
              <a:spcAft>
                <a:spcPts val="600"/>
              </a:spcAf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AGBCHI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		because of FD2</a:t>
            </a:r>
          </a:p>
          <a:p>
            <a:pPr>
              <a:spcAft>
                <a:spcPts val="600"/>
              </a:spcAft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determines all the attributes of R, hence this is the only CK.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7355" indent="0">
              <a:spcAft>
                <a:spcPts val="600"/>
              </a:spcAft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703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 smtClean="0"/>
              <a:t>Exercise 2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R(A, B, C, D, E, H), and 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{A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B, AB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E,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C, C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D, D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A} </a:t>
            </a:r>
          </a:p>
          <a:p>
            <a:pPr marL="0" indent="0" algn="l" defTabSz="365760">
              <a:spcAft>
                <a:spcPts val="600"/>
              </a:spcAft>
              <a:buNone/>
            </a:pP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Find all Candidate keys of R.</a:t>
            </a:r>
          </a:p>
          <a:p>
            <a:pPr>
              <a:spcAft>
                <a:spcPts val="600"/>
              </a:spcAft>
            </a:pPr>
            <a:r>
              <a:rPr lang="en-US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pPr>
              <a:spcAft>
                <a:spcPts val="600"/>
              </a:spcAft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Algorithm 9.2,</a:t>
            </a:r>
          </a:p>
          <a:p>
            <a:pPr>
              <a:spcAft>
                <a:spcPts val="600"/>
              </a:spcAft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 = {H};	RS = {E};	BS = {A, B, C, D}</a:t>
            </a:r>
          </a:p>
          <a:p>
            <a:pPr>
              <a:spcAft>
                <a:spcPts val="600"/>
              </a:spcAft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{H}</a:t>
            </a:r>
          </a:p>
          <a:p>
            <a:pPr>
              <a:spcAft>
                <a:spcPts val="600"/>
              </a:spcAf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{H}			no change, so pick A from “BS” set</a:t>
            </a:r>
          </a:p>
          <a:p>
            <a:pPr>
              <a:spcAft>
                <a:spcPts val="600"/>
              </a:spcAft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</a:t>
            </a:r>
            <a:r>
              <a:rPr lang="en-US" alt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HABECD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	</a:t>
            </a:r>
          </a:p>
          <a:p>
            <a:pPr>
              <a:spcAft>
                <a:spcPts val="600"/>
              </a:spcAft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determines all the attributes of R, hence this is a CK.</a:t>
            </a:r>
          </a:p>
          <a:p>
            <a:pPr>
              <a:spcAft>
                <a:spcPts val="600"/>
              </a:spcAft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Similarly, 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HB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HC, HD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candidate keys.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7355" indent="0">
              <a:spcAft>
                <a:spcPts val="600"/>
              </a:spcAft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148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 smtClean="0"/>
              <a:t>3NF (Third Normal Form) – Example 2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08660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relation 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LOTS</a:t>
            </a:r>
          </a:p>
          <a:p>
            <a:pPr marL="708660"/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08660"/>
            <a:endParaRPr lang="en-US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08660"/>
            <a:endParaRPr lang="en-US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08660"/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08660"/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LOTS1 not in 3NF, but LOT2 in 3NF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978" y="1005840"/>
            <a:ext cx="5423832" cy="2302856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983" y="3749040"/>
            <a:ext cx="8311394" cy="216569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96000" y="559157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latin typeface="AkzidenzGroteskBE-Regular"/>
              </a:rPr>
              <a:t>FD4 </a:t>
            </a:r>
            <a:r>
              <a:rPr lang="en-US" dirty="0" smtClean="0">
                <a:latin typeface="Minion-Regular"/>
              </a:rPr>
              <a:t>in </a:t>
            </a:r>
            <a:r>
              <a:rPr lang="en-US" sz="1600" dirty="0" smtClean="0">
                <a:latin typeface="AkzidenzGroteskBE-Regular"/>
              </a:rPr>
              <a:t>LOTS1 </a:t>
            </a:r>
            <a:r>
              <a:rPr lang="en-US" dirty="0">
                <a:latin typeface="Minion-Regular"/>
              </a:rPr>
              <a:t>violates 3NF because </a:t>
            </a:r>
            <a:r>
              <a:rPr lang="en-US" sz="1600" dirty="0">
                <a:latin typeface="AkzidenzGroteskBE-Regular"/>
              </a:rPr>
              <a:t>Area </a:t>
            </a:r>
            <a:r>
              <a:rPr lang="en-US" dirty="0">
                <a:latin typeface="Minion-Regular"/>
              </a:rPr>
              <a:t>is not a </a:t>
            </a:r>
            <a:r>
              <a:rPr lang="en-US" dirty="0" err="1">
                <a:latin typeface="Minion-Regular"/>
              </a:rPr>
              <a:t>superkey</a:t>
            </a:r>
            <a:r>
              <a:rPr lang="en-US" dirty="0">
                <a:latin typeface="Minion-Regular"/>
              </a:rPr>
              <a:t> and </a:t>
            </a:r>
            <a:r>
              <a:rPr lang="en-US" sz="1600" dirty="0">
                <a:latin typeface="AkzidenzGroteskBE-Regular"/>
              </a:rPr>
              <a:t>Price </a:t>
            </a:r>
            <a:r>
              <a:rPr lang="en-US" dirty="0">
                <a:latin typeface="Minion-Regular"/>
              </a:rPr>
              <a:t>is not a prime </a:t>
            </a:r>
            <a:r>
              <a:rPr lang="en-US" dirty="0" smtClean="0">
                <a:latin typeface="Minion-Regular"/>
              </a:rPr>
              <a:t>attribute in </a:t>
            </a:r>
            <a:r>
              <a:rPr lang="en-US" sz="1600" dirty="0">
                <a:latin typeface="AkzidenzGroteskBE-Regular"/>
              </a:rPr>
              <a:t>LOTS1</a:t>
            </a:r>
            <a:r>
              <a:rPr lang="en-US" dirty="0">
                <a:latin typeface="Minion-Regular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9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ITS_PP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PG Template">
  <a:themeElements>
    <a:clrScheme name="SDP-NJfi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FFB310"/>
          </a:solidFill>
          <a:round/>
          <a:headEnd/>
          <a:tailEnd/>
        </a:ln>
        <a:effectLst/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>
    <a:extraClrScheme>
      <a:clrScheme name="SDP-NJfi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P-NJfina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DP-NJfina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P-NJfina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P-NJfina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P-NJfina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P-NJfina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G Template">
  <a:themeElements>
    <a:clrScheme name="SDP-NJfi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FFB310"/>
          </a:solidFill>
          <a:round/>
          <a:headEnd/>
          <a:tailEnd/>
        </a:ln>
        <a:effectLst/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>
    <a:extraClrScheme>
      <a:clrScheme name="SDP-NJfi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P-NJfina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DP-NJfina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P-NJfina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P-NJfina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P-NJfina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P-NJfina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4D33F70ED3E54E89D89E975D744A3D" ma:contentTypeVersion="2" ma:contentTypeDescription="Create a new document." ma:contentTypeScope="" ma:versionID="45e5fe61d9d79759c25af0e83f53075c">
  <xsd:schema xmlns:xsd="http://www.w3.org/2001/XMLSchema" xmlns:xs="http://www.w3.org/2001/XMLSchema" xmlns:p="http://schemas.microsoft.com/office/2006/metadata/properties" xmlns:ns2="247b0f2c-213d-4af1-b6c4-5d9ebc5a92b6" targetNamespace="http://schemas.microsoft.com/office/2006/metadata/properties" ma:root="true" ma:fieldsID="333f49f15d368c515ef2c0574d318458" ns2:_="">
    <xsd:import namespace="247b0f2c-213d-4af1-b6c4-5d9ebc5a92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7b0f2c-213d-4af1-b6c4-5d9ebc5a92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DCABDC6-E7B1-4804-8B65-516CFD3076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8620-D320-4E58-B0B6-7073C957CF6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397CBFF-1707-437F-BDCA-E32F961A32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7b0f2c-213d-4af1-b6c4-5d9ebc5a92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23066</TotalTime>
  <Words>4264</Words>
  <Application>Microsoft Office PowerPoint</Application>
  <PresentationFormat>Widescreen</PresentationFormat>
  <Paragraphs>1323</Paragraphs>
  <Slides>64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64</vt:i4>
      </vt:variant>
    </vt:vector>
  </HeadingPairs>
  <TitlesOfParts>
    <vt:vector size="86" baseType="lpstr">
      <vt:lpstr>ＭＳ Ｐゴシック</vt:lpstr>
      <vt:lpstr>AkzidenzGroteskBE-Regular</vt:lpstr>
      <vt:lpstr>Arial</vt:lpstr>
      <vt:lpstr>Arial Narrow</vt:lpstr>
      <vt:lpstr>Bahnschrift Light</vt:lpstr>
      <vt:lpstr>Bahnschrift SemiBold</vt:lpstr>
      <vt:lpstr>Calibri</vt:lpstr>
      <vt:lpstr>Calibri Light</vt:lpstr>
      <vt:lpstr>Cooper Black</vt:lpstr>
      <vt:lpstr>Corbel</vt:lpstr>
      <vt:lpstr>Minion-Regular</vt:lpstr>
      <vt:lpstr>Palatino Linotype</vt:lpstr>
      <vt:lpstr>Roboto</vt:lpstr>
      <vt:lpstr>Segoe UI Semibold</vt:lpstr>
      <vt:lpstr>Symbol</vt:lpstr>
      <vt:lpstr>Tahoma</vt:lpstr>
      <vt:lpstr>Times New Roman</vt:lpstr>
      <vt:lpstr>Wingdings</vt:lpstr>
      <vt:lpstr>Office Theme</vt:lpstr>
      <vt:lpstr>1_BITS_PPT_template</vt:lpstr>
      <vt:lpstr>1_PG Template</vt:lpstr>
      <vt:lpstr>PG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Fourth Normal Form (4NF)</vt:lpstr>
      <vt:lpstr>4NF - HSTB</vt:lpstr>
      <vt:lpstr>Decomposition</vt:lpstr>
      <vt:lpstr>MVD &amp; 4NF: Definitions</vt:lpstr>
      <vt:lpstr>Example</vt:lpstr>
      <vt:lpstr>Fifth Normal Form (5NF)</vt:lpstr>
      <vt:lpstr>Example-1</vt:lpstr>
      <vt:lpstr>Normalized Relations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DBSA</dc:title>
  <dc:creator>Nitin</dc:creator>
  <cp:lastModifiedBy>Windows User</cp:lastModifiedBy>
  <cp:revision>667</cp:revision>
  <dcterms:created xsi:type="dcterms:W3CDTF">2022-03-31T16:51:38Z</dcterms:created>
  <dcterms:modified xsi:type="dcterms:W3CDTF">2023-01-11T04:57:14Z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0x010100A14D33F70ED3E54E89D89E975D744A3D</vt:lpwstr>
  </property>
</Properties>
</file>