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45"/>
  </p:notesMasterIdLst>
  <p:sldIdLst>
    <p:sldId id="299" r:id="rId6"/>
    <p:sldId id="289" r:id="rId7"/>
    <p:sldId id="257" r:id="rId8"/>
    <p:sldId id="258" r:id="rId9"/>
    <p:sldId id="259" r:id="rId10"/>
    <p:sldId id="260" r:id="rId11"/>
    <p:sldId id="290" r:id="rId12"/>
    <p:sldId id="261" r:id="rId13"/>
    <p:sldId id="291" r:id="rId14"/>
    <p:sldId id="263" r:id="rId15"/>
    <p:sldId id="264" r:id="rId16"/>
    <p:sldId id="265" r:id="rId17"/>
    <p:sldId id="268" r:id="rId18"/>
    <p:sldId id="269" r:id="rId19"/>
    <p:sldId id="271" r:id="rId20"/>
    <p:sldId id="272" r:id="rId21"/>
    <p:sldId id="292" r:id="rId22"/>
    <p:sldId id="293" r:id="rId23"/>
    <p:sldId id="300" r:id="rId24"/>
    <p:sldId id="273" r:id="rId25"/>
    <p:sldId id="294" r:id="rId26"/>
    <p:sldId id="295" r:id="rId27"/>
    <p:sldId id="296" r:id="rId28"/>
    <p:sldId id="297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301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  <a:srgbClr val="FFFF00"/>
    <a:srgbClr val="DCDCDC"/>
    <a:srgbClr val="DBF1FF"/>
    <a:srgbClr val="CCECFF"/>
    <a:srgbClr val="C0C0C0"/>
    <a:srgbClr val="BC0000"/>
    <a:srgbClr val="72D0A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94660"/>
  </p:normalViewPr>
  <p:slideViewPr>
    <p:cSldViewPr>
      <p:cViewPr varScale="1">
        <p:scale>
          <a:sx n="59" d="100"/>
          <a:sy n="59" d="100"/>
        </p:scale>
        <p:origin x="664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C1EE5F-DD16-48F3-90D6-DF4068231C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EE354-A5DF-4F4C-A078-9F9C212AFFEC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4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EE354-A5DF-4F4C-A078-9F9C212AFFEC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07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EE354-A5DF-4F4C-A078-9F9C212AFFEC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4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EE354-A5DF-4F4C-A078-9F9C212AFFEC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1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B6DB8-DF5E-4556-9D9A-4523027AF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1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B6020-176E-4A32-8B12-13D245377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6857-62EF-433A-BE85-5028FE363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19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67FC5-0177-41AA-AC0C-ACDEEC0E5E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4800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060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0" b="0" spc="225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255979" marR="0" indent="-255979" algn="just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650">
                <a:latin typeface="Calibri" pitchFamily="34" charset="0"/>
                <a:cs typeface="Arial" pitchFamily="34" charset="0"/>
              </a:defRPr>
            </a:lvl1pPr>
            <a:lvl2pPr marL="557199" marR="0" indent="-21430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mtClean="0">
                <a:solidFill>
                  <a:srgbClr val="000000">
                    <a:tint val="75000"/>
                  </a:srgbClr>
                </a:solidFill>
                <a:latin typeface="Arial"/>
              </a:rPr>
              <a:t>BITS, Pilani</a:t>
            </a:r>
            <a:endParaRPr lang="en-IN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22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4" y="2"/>
            <a:ext cx="10515600" cy="1325033"/>
          </a:xfrm>
          <a:prstGeom prst="rect">
            <a:avLst/>
          </a:prstGeom>
        </p:spPr>
        <p:txBody>
          <a:bodyPr/>
          <a:lstStyle>
            <a:lvl1pPr>
              <a:defRPr lang="en-IN" sz="2400" kern="1200" dirty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3pPr>
            <a:lvl4pPr>
              <a:defRPr lang="en-US" sz="18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4pPr>
            <a:lvl5pPr>
              <a:defRPr lang="en-IN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mtClean="0">
                <a:solidFill>
                  <a:prstClr val="black">
                    <a:tint val="75000"/>
                  </a:prstClr>
                </a:solidFill>
                <a:latin typeface="Arial"/>
              </a:rPr>
              <a:t>BITS, Pilani</a:t>
            </a:r>
            <a:endParaRPr lang="en-IN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1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192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BITS </a:t>
            </a:r>
            <a:r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239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89CBE-1219-4355-AE4F-11D661E18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0" y="0"/>
            <a:ext cx="12192000" cy="94456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900" b="1" kern="0" dirty="0" smtClean="0">
                <a:solidFill>
                  <a:srgbClr val="FFFF00"/>
                </a:solidFill>
              </a:rPr>
              <a:t> </a:t>
            </a:r>
            <a:endParaRPr lang="en-US" altLang="en-US" sz="3900" b="1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47FCB-3C8F-4F9C-8388-C80A88FE2B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1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233EA-BB1F-4752-BA00-EFE6C7E09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0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4337B-CF12-421C-BD05-F05640700A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67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0A65B-D2F8-461E-81A0-C8EE415A4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88FF1-8E0A-43A5-B5DC-56ABDB5A9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92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84310-0AF6-4EBE-9E1F-D4FF15BA4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4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7385D-C592-4EFD-B68A-6C27F57E3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5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BITS, Pilani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174B8BD5-7A11-4EAA-95BF-9E978743FB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4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4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949588" y="6725676"/>
            <a:ext cx="304800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75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1" i="0" u="none" strike="noStrike" kern="1200" cap="small" spc="1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7341834" y="6596066"/>
            <a:ext cx="4850167" cy="2192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BITS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Pilani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Deemed to be University under Section 3 of UGC Act, 1956</a:t>
            </a: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80882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Systems and Applications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mtClean="0">
                <a:solidFill>
                  <a:srgbClr val="000000">
                    <a:tint val="75000"/>
                  </a:srgbClr>
                </a:solidFill>
                <a:latin typeface="Arial"/>
              </a:rPr>
              <a:t>BITS, Pilani</a:t>
            </a:r>
            <a:endParaRPr lang="en-IN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7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indent="142871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486" indent="-21430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85803" indent="-17144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40000"/>
                <a:lumOff val="60000"/>
              </a:schemeClr>
            </a:gs>
            <a:gs pos="81000">
              <a:schemeClr val="accent1">
                <a:lumMod val="95000"/>
                <a:lumOff val="5000"/>
              </a:schemeClr>
            </a:gs>
            <a:gs pos="74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76400" y="1752600"/>
            <a:ext cx="9601200" cy="3657600"/>
          </a:xfrm>
        </p:spPr>
        <p:txBody>
          <a:bodyPr/>
          <a:lstStyle/>
          <a:p>
            <a:pPr marR="60325" lvl="0" algn="just">
              <a:lnSpc>
                <a:spcPct val="115000"/>
              </a:lnSpc>
              <a:spcAft>
                <a:spcPts val="1000"/>
              </a:spcAft>
            </a:pPr>
            <a:r>
              <a:rPr lang="en-IN" sz="4000" spc="300" dirty="0" smtClean="0">
                <a:solidFill>
                  <a:srgbClr val="FF0000"/>
                </a:solidFill>
                <a:latin typeface="BentonSans Comp Black" panose="02000506050000020004" pitchFamily="50" charset="0"/>
              </a:rPr>
              <a:t>Module 5.1: </a:t>
            </a:r>
          </a:p>
          <a:p>
            <a:pPr marR="60325" lvl="0" algn="just">
              <a:lnSpc>
                <a:spcPct val="115000"/>
              </a:lnSpc>
              <a:spcAft>
                <a:spcPts val="1000"/>
              </a:spcAft>
            </a:pPr>
            <a:r>
              <a:rPr lang="en-IN" sz="4000" u="none" strike="no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4400" u="none" strike="noStrike" dirty="0" smtClean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en-IN" sz="4400" u="none" strike="noStrike" dirty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Processing, </a:t>
            </a:r>
            <a:endParaRPr lang="en-IN" sz="4400" u="none" strike="noStrike" dirty="0" smtClean="0">
              <a:solidFill>
                <a:srgbClr val="00000A"/>
              </a:solidFill>
              <a:effectLst/>
              <a:latin typeface="Sitka Text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60325" lvl="0" algn="just">
              <a:lnSpc>
                <a:spcPct val="115000"/>
              </a:lnSpc>
              <a:spcAft>
                <a:spcPts val="1000"/>
              </a:spcAft>
            </a:pPr>
            <a:r>
              <a:rPr lang="en-IN" sz="4400" dirty="0" smtClean="0">
                <a:solidFill>
                  <a:srgbClr val="00000A"/>
                </a:solidFill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C</a:t>
            </a:r>
            <a:r>
              <a:rPr lang="en-IN" sz="4400" u="none" strike="noStrike" dirty="0" smtClean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oncurrency </a:t>
            </a:r>
            <a:r>
              <a:rPr lang="en-IN" sz="4400" dirty="0" smtClean="0">
                <a:solidFill>
                  <a:srgbClr val="00000A"/>
                </a:solidFill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4400" u="none" strike="noStrike" dirty="0" smtClean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ontrol, </a:t>
            </a:r>
            <a:r>
              <a:rPr lang="en-IN" sz="4400" u="none" strike="noStrike" dirty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endParaRPr lang="en-IN" sz="4400" u="none" strike="noStrike" dirty="0" smtClean="0">
              <a:solidFill>
                <a:srgbClr val="00000A"/>
              </a:solidFill>
              <a:effectLst/>
              <a:latin typeface="Sitka Text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60325" lvl="0" algn="just">
              <a:lnSpc>
                <a:spcPct val="115000"/>
              </a:lnSpc>
              <a:spcAft>
                <a:spcPts val="1000"/>
              </a:spcAft>
            </a:pPr>
            <a:r>
              <a:rPr lang="en-IN" sz="4400" u="none" strike="noStrike" dirty="0" smtClean="0">
                <a:solidFill>
                  <a:srgbClr val="00000A"/>
                </a:solidFill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Schedules</a:t>
            </a:r>
            <a:endParaRPr lang="en-IN" sz="4000" u="none" strike="noStrike" dirty="0">
              <a:solidFill>
                <a:srgbClr val="000000"/>
              </a:solidFill>
              <a:effectLst/>
              <a:latin typeface="Sitka Text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4000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7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716DCE-A196-4D8B-AD6F-2AD65956A05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T </a:t>
            </a:r>
            <a:r>
              <a:rPr lang="en-US" altLang="en-US" sz="2800" dirty="0"/>
              <a:t>		– Transaction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Begin</a:t>
            </a:r>
            <a:r>
              <a:rPr lang="en-US" altLang="en-US" sz="2800" dirty="0"/>
              <a:t> 	– Beginning of a transaction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R </a:t>
            </a:r>
            <a:r>
              <a:rPr lang="en-US" altLang="en-US" sz="2800" dirty="0"/>
              <a:t>		– Read 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W 	</a:t>
            </a:r>
            <a:r>
              <a:rPr lang="en-US" altLang="en-US" sz="2800" dirty="0"/>
              <a:t>	– Write 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R(A)</a:t>
            </a:r>
            <a:r>
              <a:rPr lang="en-US" altLang="en-US" sz="2800" dirty="0"/>
              <a:t> 	– Read from database object A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W(A)</a:t>
            </a:r>
            <a:r>
              <a:rPr lang="en-US" altLang="en-US" sz="2800" dirty="0"/>
              <a:t> 	– Write into database object A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End </a:t>
            </a:r>
            <a:r>
              <a:rPr lang="en-US" altLang="en-US" sz="2800" dirty="0"/>
              <a:t>	– End of a transaction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Commit </a:t>
            </a:r>
            <a:r>
              <a:rPr lang="en-US" altLang="en-US" sz="2800" dirty="0"/>
              <a:t>	– Store permanently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FF"/>
                </a:solidFill>
              </a:rPr>
              <a:t>Abort </a:t>
            </a:r>
            <a:r>
              <a:rPr lang="en-US" altLang="en-US" sz="2800" dirty="0"/>
              <a:t>	– Abort a transaction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12BE97-0DF3-46F8-B428-42A4B2B9079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1"/>
            <a:ext cx="8718550" cy="545306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75000"/>
              <a:buBlip>
                <a:blip r:embed="rId2"/>
              </a:buBlip>
            </a:pPr>
            <a:r>
              <a:rPr lang="en-US" altLang="en-US" dirty="0" smtClean="0"/>
              <a:t>A schedule is a set of transactions executed either sequentially or concurrently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Blip>
                <a:blip r:embed="rId2"/>
              </a:buBlip>
            </a:pPr>
            <a:r>
              <a:rPr lang="en-US" altLang="en-US" dirty="0" smtClean="0"/>
              <a:t>Schedule shows the order of execution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Blip>
                <a:blip r:embed="rId2"/>
              </a:buBlip>
            </a:pPr>
            <a:r>
              <a:rPr lang="en-US" altLang="en-US" dirty="0" smtClean="0"/>
              <a:t>Example for a simple schedule: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dirty="0" smtClean="0"/>
              <a:t> 			</a:t>
            </a:r>
            <a:r>
              <a:rPr lang="en-US" altLang="en-US" sz="2800" b="1" dirty="0">
                <a:solidFill>
                  <a:schemeClr val="hlink"/>
                </a:solidFill>
              </a:rPr>
              <a:t>T1			T2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R(A)		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R(B)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		A = A + 5		Time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		W(A)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		B = B – 10</a:t>
            </a:r>
          </a:p>
          <a:p>
            <a:pPr marL="457200" indent="-457200" eaLnBrk="1" hangingPunct="1">
              <a:lnSpc>
                <a:spcPct val="90000"/>
              </a:lnSpc>
              <a:buSzPct val="75000"/>
              <a:buNone/>
            </a:pPr>
            <a:r>
              <a:rPr lang="en-US" altLang="en-US" sz="2800" dirty="0"/>
              <a:t>					W(B)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Schedule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953000" y="3352800"/>
            <a:ext cx="0" cy="3200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3200400" y="3733800"/>
            <a:ext cx="411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7620000" y="3581400"/>
            <a:ext cx="0" cy="2895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657598-11BB-4F08-9538-C2427513EFF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486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SzPct val="75000"/>
              <a:buBlip>
                <a:blip r:embed="rId2"/>
              </a:buBlip>
            </a:pPr>
            <a:r>
              <a:rPr lang="en-US" altLang="en-US" sz="3300" dirty="0">
                <a:solidFill>
                  <a:srgbClr val="0000FF"/>
                </a:solidFill>
              </a:rPr>
              <a:t>Steps involved in R(X):</a:t>
            </a:r>
            <a:endParaRPr lang="en-US" altLang="en-US" sz="4000" dirty="0">
              <a:solidFill>
                <a:srgbClr val="0000FF"/>
              </a:solidFill>
            </a:endParaRPr>
          </a:p>
          <a:p>
            <a:pPr marL="857250" lvl="1" eaLnBrk="1" hangingPunct="1">
              <a:lnSpc>
                <a:spcPct val="80000"/>
              </a:lnSpc>
            </a:pPr>
            <a:r>
              <a:rPr lang="en-US" altLang="en-US" dirty="0" smtClean="0"/>
              <a:t>Find the address of the disk block that contains the item X</a:t>
            </a:r>
          </a:p>
          <a:p>
            <a:pPr marL="857250" lvl="1" eaLnBrk="1" hangingPunct="1">
              <a:lnSpc>
                <a:spcPct val="80000"/>
              </a:lnSpc>
            </a:pPr>
            <a:r>
              <a:rPr lang="en-US" altLang="en-US" dirty="0" smtClean="0"/>
              <a:t>Copy the disk block into a buffer in main memory</a:t>
            </a:r>
          </a:p>
          <a:p>
            <a:pPr marL="857250" lvl="1" eaLnBrk="1" hangingPunct="1">
              <a:lnSpc>
                <a:spcPct val="80000"/>
              </a:lnSpc>
            </a:pPr>
            <a:r>
              <a:rPr lang="en-US" altLang="en-US" dirty="0" smtClean="0"/>
              <a:t>Copy item X from the buffer to the program variable X</a:t>
            </a:r>
          </a:p>
          <a:p>
            <a:pPr marL="457200" indent="-457200" eaLnBrk="1" hangingPunct="1">
              <a:lnSpc>
                <a:spcPct val="80000"/>
              </a:lnSpc>
              <a:buSzPct val="75000"/>
              <a:buBlip>
                <a:blip r:embed="rId2"/>
              </a:buBlip>
            </a:pPr>
            <a:r>
              <a:rPr lang="en-US" altLang="en-US" dirty="0" smtClean="0">
                <a:solidFill>
                  <a:srgbClr val="0000FF"/>
                </a:solidFill>
              </a:rPr>
              <a:t>Steps involved in W(X):</a:t>
            </a:r>
          </a:p>
          <a:p>
            <a:pPr marL="857250" lvl="1"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en-US" dirty="0" smtClean="0"/>
              <a:t>Find the address of the disk block of X</a:t>
            </a:r>
          </a:p>
          <a:p>
            <a:pPr marL="857250" lvl="1"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en-US" dirty="0" smtClean="0"/>
              <a:t>Copy the disk block into the buffer in memory</a:t>
            </a:r>
          </a:p>
          <a:p>
            <a:pPr marL="857250" lvl="1"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en-US" dirty="0" smtClean="0"/>
              <a:t>Copy the program variable X into the buffer</a:t>
            </a:r>
          </a:p>
          <a:p>
            <a:pPr marL="857250" lvl="1"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en-US" dirty="0" smtClean="0"/>
              <a:t>Store the updated block from buffer to disk</a:t>
            </a:r>
            <a:endParaRPr lang="en-US" altLang="en-US" sz="2100" dirty="0">
              <a:solidFill>
                <a:srgbClr val="0000FF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-76200"/>
            <a:ext cx="9144000" cy="9794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Read &amp; Write ACTIONS OF A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353360-4379-43A3-9F02-00B3BCFD612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419600"/>
          </a:xfrm>
        </p:spPr>
        <p:txBody>
          <a:bodyPr/>
          <a:lstStyle/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b="1" dirty="0" smtClean="0"/>
              <a:t>Lost Update Problem (RW Conflict)</a:t>
            </a:r>
          </a:p>
          <a:p>
            <a:pPr marL="457200" indent="-457200" eaLnBrk="1" hangingPunct="1">
              <a:buSzPct val="75000"/>
              <a:buNone/>
            </a:pPr>
            <a:endParaRPr lang="en-US" altLang="en-US" b="1" dirty="0" smtClean="0"/>
          </a:p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b="1" dirty="0" smtClean="0"/>
              <a:t>The Dirty Read Problem (WR Conflict)</a:t>
            </a:r>
            <a:r>
              <a:rPr lang="en-US" altLang="en-US" dirty="0" smtClean="0"/>
              <a:t> </a:t>
            </a:r>
          </a:p>
          <a:p>
            <a:pPr marL="457200" indent="-457200" eaLnBrk="1" hangingPunct="1">
              <a:buSzPct val="75000"/>
              <a:buNone/>
            </a:pPr>
            <a:endParaRPr lang="en-US" altLang="en-US" dirty="0" smtClean="0"/>
          </a:p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b="1" dirty="0" smtClean="0"/>
              <a:t>The Blind-Write problem (WW Conflict)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9144000" cy="838200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CEA9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INCONSISTENCY IN DATABASE</a:t>
            </a:r>
            <a:r>
              <a:rPr lang="en-US" altLang="en-US" sz="3200" b="1">
                <a:solidFill>
                  <a:srgbClr val="FCEA9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45CC5-4D2E-471F-A5B2-743E6255CCA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344863" y="2133600"/>
            <a:ext cx="5105400" cy="4114800"/>
          </a:xfrm>
          <a:prstGeom prst="rect">
            <a:avLst/>
          </a:prstGeom>
          <a:solidFill>
            <a:srgbClr val="DBF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sz="2800" b="1"/>
              <a:t>Assume: X = 80, N = 5, and M = 4.</a:t>
            </a:r>
          </a:p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sz="2800" b="1"/>
              <a:t>Example: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800" b="1"/>
              <a:t>			</a:t>
            </a:r>
            <a:r>
              <a:rPr lang="en-US" altLang="en-US" sz="2800" b="1">
                <a:solidFill>
                  <a:schemeClr val="hlink"/>
                </a:solidFill>
              </a:rPr>
              <a:t>T1			T2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800" b="1"/>
              <a:t>			</a:t>
            </a:r>
            <a:r>
              <a:rPr lang="en-US" altLang="en-US" sz="2400"/>
              <a:t>R(X)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X = X – N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			R(X)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			X = X + M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W(X)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Commit		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			W(X)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sz="2400"/>
              <a:t>						Commit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-76200"/>
            <a:ext cx="9144000" cy="9794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1. </a:t>
            </a:r>
            <a:r>
              <a:rPr lang="en-US" altLang="en-US" sz="4000" b="1">
                <a:solidFill>
                  <a:srgbClr val="FFFF00"/>
                </a:solidFill>
              </a:rPr>
              <a:t>Lost Update Problem </a:t>
            </a:r>
            <a:r>
              <a:rPr lang="en-US" altLang="en-US" sz="3600" b="1">
                <a:solidFill>
                  <a:srgbClr val="FFFF00"/>
                </a:solidFill>
              </a:rPr>
              <a:t>(RW Conflict)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3352800" y="2743200"/>
            <a:ext cx="50736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6019800" y="2125664"/>
            <a:ext cx="0" cy="41227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003DA8-0490-4C21-8712-4D37E8C8D94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2. </a:t>
            </a:r>
            <a:r>
              <a:rPr lang="en-US" altLang="en-US" sz="3600" b="1">
                <a:solidFill>
                  <a:srgbClr val="FFFF00"/>
                </a:solidFill>
              </a:rPr>
              <a:t>The Dirty Read Problem (WR Conflict)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76401" y="1071564"/>
          <a:ext cx="9813925" cy="57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3" imgW="8387839" imgH="5313744" progId="Word.Document.8">
                  <p:embed/>
                </p:oleObj>
              </mc:Choice>
              <mc:Fallback>
                <p:oleObj name="Document" r:id="rId3" imgW="8387839" imgH="53137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071564"/>
                        <a:ext cx="9813925" cy="57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39000" y="2362200"/>
            <a:ext cx="25146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T1 → T2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239000" y="4953000"/>
            <a:ext cx="2819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Interleave (T1, T2)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572E57-5DB8-40BA-88A0-9C2CD2D5EB6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FF00"/>
                </a:solidFill>
              </a:rPr>
              <a:t>3. </a:t>
            </a:r>
            <a:r>
              <a:rPr lang="en-US" altLang="en-US" sz="4000" b="1" dirty="0">
                <a:solidFill>
                  <a:srgbClr val="FFFF00"/>
                </a:solidFill>
              </a:rPr>
              <a:t>Blind-Write problem (WW Conflict)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229600" cy="5029200"/>
          </a:xfrm>
        </p:spPr>
        <p:txBody>
          <a:bodyPr/>
          <a:lstStyle/>
          <a:p>
            <a:pPr marL="522288" indent="-522288" eaLnBrk="1" hangingPunct="1">
              <a:buBlip>
                <a:blip r:embed="rId2"/>
              </a:buBlip>
            </a:pPr>
            <a:r>
              <a:rPr lang="en-US" sz="2800" dirty="0"/>
              <a:t>A </a:t>
            </a:r>
            <a:r>
              <a:rPr lang="en-US" sz="2800" b="1" dirty="0"/>
              <a:t>blind write</a:t>
            </a:r>
            <a:r>
              <a:rPr lang="en-US" sz="2800" dirty="0"/>
              <a:t> occurs when a transaction </a:t>
            </a:r>
            <a:r>
              <a:rPr lang="en-US" sz="2800" b="1" dirty="0"/>
              <a:t>writes</a:t>
            </a:r>
            <a:r>
              <a:rPr lang="en-US" sz="2800" dirty="0"/>
              <a:t> a value without reading it.</a:t>
            </a:r>
            <a:endParaRPr lang="en-US" altLang="en-US" sz="2800" dirty="0"/>
          </a:p>
          <a:p>
            <a:pPr marL="522288" indent="-522288" eaLnBrk="1" hangingPunct="1">
              <a:buBlip>
                <a:blip r:embed="rId2"/>
              </a:buBlip>
            </a:pPr>
            <a:r>
              <a:rPr lang="en-US" altLang="en-US" dirty="0" smtClean="0"/>
              <a:t>Example-1:</a:t>
            </a:r>
          </a:p>
          <a:p>
            <a:pPr marL="522288" indent="-522288" eaLnBrk="1" hangingPunct="1">
              <a:buNone/>
            </a:pPr>
            <a:r>
              <a:rPr lang="en-US" altLang="en-US" dirty="0" smtClean="0"/>
              <a:t>		</a:t>
            </a:r>
          </a:p>
        </p:txBody>
      </p:sp>
      <p:pic>
        <p:nvPicPr>
          <p:cNvPr id="18438" name="Picture 13" descr="https://upload.wikimedia.org/math/b/5/c/b5ccf033a6423b427c844ff2b28f38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28248"/>
            <a:ext cx="33528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4603750" y="3124200"/>
            <a:ext cx="34734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6172200" y="2580610"/>
            <a:ext cx="0" cy="3276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9CBE-1219-4355-AE4F-11D661E18C4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94138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kern="0">
                <a:solidFill>
                  <a:srgbClr val="FFFF00"/>
                </a:solidFill>
              </a:rPr>
              <a:t>3. </a:t>
            </a:r>
            <a:r>
              <a:rPr lang="en-US" altLang="en-US" sz="4000" b="1" kern="0">
                <a:solidFill>
                  <a:srgbClr val="FFFF00"/>
                </a:solidFill>
              </a:rPr>
              <a:t>Blind-Write problem (WW Conflict)</a:t>
            </a:r>
            <a:endParaRPr lang="en-US" altLang="en-US" sz="4000" b="1" kern="0" dirty="0">
              <a:solidFill>
                <a:srgbClr val="FFFF00"/>
              </a:solidFill>
            </a:endParaRPr>
          </a:p>
        </p:txBody>
      </p:sp>
      <p:pic>
        <p:nvPicPr>
          <p:cNvPr id="1843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65806"/>
            <a:ext cx="3956742" cy="24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9CBE-1219-4355-AE4F-11D661E18C4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94138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kern="0" dirty="0">
                <a:solidFill>
                  <a:srgbClr val="FFFF00"/>
                </a:solidFill>
              </a:rPr>
              <a:t>3. </a:t>
            </a:r>
            <a:r>
              <a:rPr lang="en-US" altLang="en-US" sz="4000" b="1" kern="0" dirty="0">
                <a:solidFill>
                  <a:srgbClr val="FFFF00"/>
                </a:solidFill>
              </a:rPr>
              <a:t>Blind-Write problem (WW Conflict)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664231"/>
            <a:ext cx="7808403" cy="2948763"/>
          </a:xfrm>
          <a:prstGeom prst="rect">
            <a:avLst/>
          </a:prstGeom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590800" y="3003699"/>
            <a:ext cx="347345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3429000" y="2664231"/>
            <a:ext cx="0" cy="271739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29517" y="4369981"/>
            <a:ext cx="659219" cy="531628"/>
          </a:xfrm>
          <a:custGeom>
            <a:avLst/>
            <a:gdLst>
              <a:gd name="connsiteX0" fmla="*/ 0 w 659219"/>
              <a:gd name="connsiteY0" fmla="*/ 0 h 531628"/>
              <a:gd name="connsiteX1" fmla="*/ 255182 w 659219"/>
              <a:gd name="connsiteY1" fmla="*/ 21266 h 531628"/>
              <a:gd name="connsiteX2" fmla="*/ 287079 w 659219"/>
              <a:gd name="connsiteY2" fmla="*/ 42531 h 531628"/>
              <a:gd name="connsiteX3" fmla="*/ 329610 w 659219"/>
              <a:gd name="connsiteY3" fmla="*/ 53163 h 531628"/>
              <a:gd name="connsiteX4" fmla="*/ 372140 w 659219"/>
              <a:gd name="connsiteY4" fmla="*/ 85061 h 531628"/>
              <a:gd name="connsiteX5" fmla="*/ 446568 w 659219"/>
              <a:gd name="connsiteY5" fmla="*/ 138224 h 531628"/>
              <a:gd name="connsiteX6" fmla="*/ 478465 w 659219"/>
              <a:gd name="connsiteY6" fmla="*/ 223284 h 531628"/>
              <a:gd name="connsiteX7" fmla="*/ 552893 w 659219"/>
              <a:gd name="connsiteY7" fmla="*/ 308345 h 531628"/>
              <a:gd name="connsiteX8" fmla="*/ 584791 w 659219"/>
              <a:gd name="connsiteY8" fmla="*/ 382772 h 531628"/>
              <a:gd name="connsiteX9" fmla="*/ 606056 w 659219"/>
              <a:gd name="connsiteY9" fmla="*/ 425303 h 531628"/>
              <a:gd name="connsiteX10" fmla="*/ 648586 w 659219"/>
              <a:gd name="connsiteY10" fmla="*/ 520996 h 531628"/>
              <a:gd name="connsiteX11" fmla="*/ 659219 w 659219"/>
              <a:gd name="connsiteY11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219" h="531628">
                <a:moveTo>
                  <a:pt x="0" y="0"/>
                </a:moveTo>
                <a:cubicBezTo>
                  <a:pt x="85061" y="7089"/>
                  <a:pt x="170748" y="8757"/>
                  <a:pt x="255182" y="21266"/>
                </a:cubicBezTo>
                <a:cubicBezTo>
                  <a:pt x="267823" y="23139"/>
                  <a:pt x="275334" y="37497"/>
                  <a:pt x="287079" y="42531"/>
                </a:cubicBezTo>
                <a:cubicBezTo>
                  <a:pt x="300511" y="48287"/>
                  <a:pt x="315433" y="49619"/>
                  <a:pt x="329610" y="53163"/>
                </a:cubicBezTo>
                <a:cubicBezTo>
                  <a:pt x="343787" y="63796"/>
                  <a:pt x="357720" y="74761"/>
                  <a:pt x="372140" y="85061"/>
                </a:cubicBezTo>
                <a:cubicBezTo>
                  <a:pt x="481003" y="162821"/>
                  <a:pt x="307527" y="33944"/>
                  <a:pt x="446568" y="138224"/>
                </a:cubicBezTo>
                <a:cubicBezTo>
                  <a:pt x="453056" y="157687"/>
                  <a:pt x="470374" y="211725"/>
                  <a:pt x="478465" y="223284"/>
                </a:cubicBezTo>
                <a:cubicBezTo>
                  <a:pt x="569958" y="353988"/>
                  <a:pt x="502790" y="220664"/>
                  <a:pt x="552893" y="308345"/>
                </a:cubicBezTo>
                <a:cubicBezTo>
                  <a:pt x="593191" y="378866"/>
                  <a:pt x="559232" y="323134"/>
                  <a:pt x="584791" y="382772"/>
                </a:cubicBezTo>
                <a:cubicBezTo>
                  <a:pt x="591035" y="397341"/>
                  <a:pt x="600169" y="410586"/>
                  <a:pt x="606056" y="425303"/>
                </a:cubicBezTo>
                <a:cubicBezTo>
                  <a:pt x="633760" y="494564"/>
                  <a:pt x="613520" y="474242"/>
                  <a:pt x="648586" y="520996"/>
                </a:cubicBezTo>
                <a:cubicBezTo>
                  <a:pt x="651593" y="525006"/>
                  <a:pt x="655675" y="528084"/>
                  <a:pt x="659219" y="5316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CED9-5DF9-8B84-F314-BE62B176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3020"/>
            <a:ext cx="10210800" cy="5178489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solidFill>
                  <a:srgbClr val="002060"/>
                </a:solidFill>
              </a:rPr>
              <a:t>5. Phantom Read </a:t>
            </a:r>
            <a:r>
              <a:rPr lang="en-IN" b="1" dirty="0" smtClean="0">
                <a:solidFill>
                  <a:srgbClr val="002060"/>
                </a:solidFill>
              </a:rPr>
              <a:t>Problem</a:t>
            </a:r>
          </a:p>
          <a:p>
            <a:r>
              <a:rPr lang="en-IN" sz="1600" b="1" dirty="0" smtClean="0">
                <a:latin typeface="+mn-lt"/>
                <a:cs typeface="Traditional Arabic" panose="02020603050405020304" pitchFamily="18" charset="-78"/>
              </a:rPr>
              <a:t>The </a:t>
            </a:r>
            <a:r>
              <a:rPr lang="en-IN" sz="1600" b="1" dirty="0">
                <a:latin typeface="+mn-lt"/>
                <a:cs typeface="Traditional Arabic" panose="02020603050405020304" pitchFamily="18" charset="-78"/>
              </a:rPr>
              <a:t>phantom read problem happens when a transaction reads a variable once </a:t>
            </a:r>
            <a:r>
              <a:rPr lang="en-IN" sz="1600" b="1" dirty="0" smtClean="0">
                <a:latin typeface="+mn-lt"/>
                <a:cs typeface="Traditional Arabic" panose="02020603050405020304" pitchFamily="18" charset="-78"/>
              </a:rPr>
              <a:t> </a:t>
            </a:r>
            <a:r>
              <a:rPr lang="en-IN" sz="1600" b="1" dirty="0">
                <a:latin typeface="+mn-lt"/>
                <a:cs typeface="Traditional Arabic" panose="02020603050405020304" pitchFamily="18" charset="-78"/>
              </a:rPr>
              <a:t>but then encounters an error stating that the variable does not exist when it </a:t>
            </a:r>
            <a:r>
              <a:rPr lang="en-IN" sz="1600" b="1" dirty="0" smtClean="0">
                <a:latin typeface="+mn-lt"/>
                <a:cs typeface="Traditional Arabic" panose="02020603050405020304" pitchFamily="18" charset="-78"/>
              </a:rPr>
              <a:t>tries </a:t>
            </a:r>
            <a:r>
              <a:rPr lang="en-IN" sz="1600" b="1" dirty="0">
                <a:latin typeface="+mn-lt"/>
                <a:cs typeface="Traditional Arabic" panose="02020603050405020304" pitchFamily="18" charset="-78"/>
              </a:rPr>
              <a:t>to read it again. 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                                        </a:t>
            </a: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Table </a:t>
            </a:r>
            <a: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  <a:p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1500" b="1" dirty="0" smtClean="0">
                <a:latin typeface="+mn-lt"/>
                <a:cs typeface="Traditional Arabic" panose="02020603050405020304" pitchFamily="18" charset="-78"/>
              </a:rPr>
              <a:t>In </a:t>
            </a:r>
            <a:r>
              <a:rPr lang="en-IN" sz="1500" b="1" dirty="0">
                <a:latin typeface="+mn-lt"/>
                <a:cs typeface="Traditional Arabic" panose="02020603050405020304" pitchFamily="18" charset="-78"/>
              </a:rPr>
              <a:t>the example above Table 1, after transaction 2 reads the variable A, transaction 1 deletes the variable A </a:t>
            </a:r>
            <a:r>
              <a:rPr lang="en-IN" sz="1500" b="1" dirty="0" smtClean="0">
                <a:latin typeface="+mn-lt"/>
                <a:cs typeface="Traditional Arabic" panose="02020603050405020304" pitchFamily="18" charset="-78"/>
              </a:rPr>
              <a:t>without </a:t>
            </a:r>
            <a:r>
              <a:rPr lang="en-IN" sz="1500" b="1" dirty="0">
                <a:latin typeface="+mn-lt"/>
                <a:cs typeface="Traditional Arabic" panose="02020603050405020304" pitchFamily="18" charset="-78"/>
              </a:rPr>
              <a:t>the knowledge of transaction 2. As a result, when transaction 2 attempts to read A, it is unable to do so.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C2EAB6-EE9A-4DDC-5BB6-CB60E04F1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67018"/>
            <a:ext cx="10515600" cy="643812"/>
          </a:xfrm>
        </p:spPr>
        <p:txBody>
          <a:bodyPr/>
          <a:lstStyle/>
          <a:p>
            <a:pPr eaLnBrk="1" hangingPunct="1"/>
            <a:r>
              <a:rPr lang="en-IN" sz="4000" b="1" dirty="0">
                <a:solidFill>
                  <a:srgbClr val="FFFF00"/>
                </a:solidFill>
              </a:rPr>
              <a:t>Concurrent Transactions and Issues </a:t>
            </a:r>
            <a:endParaRPr lang="en-US" altLang="en-US" sz="40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034ABC-316A-58FC-B85C-483516DEA4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1645" y="2241212"/>
          <a:ext cx="2421164" cy="23755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85185">
                  <a:extLst>
                    <a:ext uri="{9D8B030D-6E8A-4147-A177-3AD203B41FA5}">
                      <a16:colId xmlns:a16="http://schemas.microsoft.com/office/drawing/2014/main" val="2825871499"/>
                    </a:ext>
                  </a:extLst>
                </a:gridCol>
                <a:gridCol w="1235979">
                  <a:extLst>
                    <a:ext uri="{9D8B030D-6E8A-4147-A177-3AD203B41FA5}">
                      <a16:colId xmlns:a16="http://schemas.microsoft.com/office/drawing/2014/main" val="900027780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T1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T2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345504"/>
                  </a:ext>
                </a:extLst>
              </a:tr>
              <a:tr h="5127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Read (A)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8755416"/>
                  </a:ext>
                </a:extLst>
              </a:tr>
              <a:tr h="4709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Read (A)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24374"/>
                  </a:ext>
                </a:extLst>
              </a:tr>
              <a:tr h="449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Delete (A)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4716803"/>
                  </a:ext>
                </a:extLst>
              </a:tr>
              <a:tr h="4290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Read (A)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05208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9CBE-1219-4355-AE4F-11D661E18C4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3D21C-569C-4877-ADA7-65BF0A942EF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1"/>
            <a:ext cx="7467600" cy="4525963"/>
          </a:xfrm>
        </p:spPr>
        <p:txBody>
          <a:bodyPr/>
          <a:lstStyle/>
          <a:p>
            <a:pPr marL="525463" indent="-525463" eaLnBrk="1" hangingPunct="1">
              <a:spcAft>
                <a:spcPct val="20000"/>
              </a:spcAft>
              <a:buBlip>
                <a:blip r:embed="rId2"/>
              </a:buBlip>
            </a:pPr>
            <a:r>
              <a:rPr lang="en-US" altLang="en-US" dirty="0" smtClean="0"/>
              <a:t>ACID</a:t>
            </a:r>
          </a:p>
          <a:p>
            <a:pPr marL="525463" indent="-525463" eaLnBrk="1" hangingPunct="1">
              <a:spcAft>
                <a:spcPct val="20000"/>
              </a:spcAft>
              <a:buBlip>
                <a:blip r:embed="rId2"/>
              </a:buBlip>
            </a:pPr>
            <a:r>
              <a:rPr lang="en-US" altLang="en-US" dirty="0" smtClean="0"/>
              <a:t>Inconsistency Problems</a:t>
            </a:r>
          </a:p>
          <a:p>
            <a:pPr marL="525463" indent="-525463" eaLnBrk="1" hangingPunct="1">
              <a:spcAft>
                <a:spcPct val="20000"/>
              </a:spcAft>
              <a:buBlip>
                <a:blip r:embed="rId2"/>
              </a:buBlip>
            </a:pPr>
            <a:r>
              <a:rPr lang="en-US" altLang="en-US" dirty="0" smtClean="0"/>
              <a:t>State Diagram</a:t>
            </a:r>
          </a:p>
          <a:p>
            <a:pPr marL="525463" indent="-525463" eaLnBrk="1" hangingPunct="1">
              <a:spcAft>
                <a:spcPct val="20000"/>
              </a:spcAft>
              <a:buBlip>
                <a:blip r:embed="rId2"/>
              </a:buBlip>
            </a:pPr>
            <a:r>
              <a:rPr lang="en-US" altLang="en-US" dirty="0" smtClean="0"/>
              <a:t>Types of Schedules</a:t>
            </a:r>
          </a:p>
          <a:p>
            <a:pPr marL="525463" indent="-525463" eaLnBrk="1" hangingPunct="1">
              <a:spcAft>
                <a:spcPct val="20000"/>
              </a:spcAft>
              <a:buBlip>
                <a:blip r:embed="rId2"/>
              </a:buBlip>
            </a:pPr>
            <a:r>
              <a:rPr lang="en-US" altLang="en-US" dirty="0" smtClean="0"/>
              <a:t>Precedence Graph Algorithm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11114"/>
            <a:ext cx="12192000" cy="94138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FFFF00"/>
                </a:solidFill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F6903F-413B-42CC-B9EE-1F9E604FE066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</a:t>
            </a:r>
            <a:r>
              <a:rPr lang="en-US" altLang="en-US" b="1" smtClean="0">
                <a:solidFill>
                  <a:srgbClr val="FFFF00"/>
                </a:solidFill>
              </a:rPr>
              <a:t>State diagram of a Transaction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229600" cy="5029200"/>
          </a:xfrm>
        </p:spPr>
        <p:txBody>
          <a:bodyPr/>
          <a:lstStyle/>
          <a:p>
            <a:pPr marL="522288" indent="-522288" eaLnBrk="1" hangingPunct="1">
              <a:buNone/>
            </a:pPr>
            <a:endParaRPr lang="en-US" altLang="en-US" smtClean="0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840163" y="1676400"/>
            <a:ext cx="1255712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Read/Write</a:t>
            </a:r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7219950" y="2062164"/>
            <a:ext cx="896938" cy="376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Commit</a:t>
            </a:r>
          </a:p>
          <a:p>
            <a:pPr algn="ctr" eaLnBrk="1" hangingPunct="1"/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4864101" y="2860675"/>
            <a:ext cx="83026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65" name="Oval 12"/>
          <p:cNvSpPr>
            <a:spLocks noChangeArrowheads="1"/>
          </p:cNvSpPr>
          <p:nvPr/>
        </p:nvSpPr>
        <p:spPr bwMode="auto">
          <a:xfrm>
            <a:off x="3806825" y="2514600"/>
            <a:ext cx="1169988" cy="693738"/>
          </a:xfrm>
          <a:prstGeom prst="ellipse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0000"/>
            </a:solid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 dirty="0">
              <a:cs typeface="Latha" pitchFamily="2" charset="0"/>
            </a:endParaRPr>
          </a:p>
          <a:p>
            <a:pPr algn="ctr" eaLnBrk="1" hangingPunct="1"/>
            <a:endParaRPr lang="en-US" altLang="en-US" sz="1200" b="1" dirty="0">
              <a:cs typeface="Latha" pitchFamily="2" charset="0"/>
            </a:endParaRPr>
          </a:p>
          <a:p>
            <a:pPr algn="ctr" eaLnBrk="1" hangingPunct="1"/>
            <a:r>
              <a:rPr lang="en-US" altLang="en-US" sz="1200" b="1" dirty="0">
                <a:cs typeface="Latha" pitchFamily="2" charset="0"/>
              </a:rPr>
              <a:t>ACTIVE</a:t>
            </a:r>
          </a:p>
          <a:p>
            <a:pPr algn="ctr" eaLnBrk="1" hangingPunct="1"/>
            <a:endParaRPr lang="en-US" altLang="en-US" sz="1200" b="1" dirty="0">
              <a:cs typeface="Latha" pitchFamily="2" charset="0"/>
            </a:endParaRPr>
          </a:p>
          <a:p>
            <a:pPr algn="ctr" eaLnBrk="1" hangingPunct="1"/>
            <a:r>
              <a:rPr lang="en-US" altLang="en-US" sz="1200" b="1" dirty="0">
                <a:cs typeface="Latha" pitchFamily="2" charset="0"/>
              </a:rPr>
              <a:t> </a:t>
            </a:r>
          </a:p>
          <a:p>
            <a:pPr algn="ctr" eaLnBrk="1" hangingPunct="1"/>
            <a:endParaRPr lang="en-US" altLang="en-US" sz="1200" b="1" dirty="0"/>
          </a:p>
        </p:txBody>
      </p:sp>
      <p:sp>
        <p:nvSpPr>
          <p:cNvPr id="19466" name="Oval 13"/>
          <p:cNvSpPr>
            <a:spLocks noChangeArrowheads="1"/>
          </p:cNvSpPr>
          <p:nvPr/>
        </p:nvSpPr>
        <p:spPr bwMode="auto">
          <a:xfrm>
            <a:off x="5688013" y="2109788"/>
            <a:ext cx="1687512" cy="1352550"/>
          </a:xfrm>
          <a:prstGeom prst="ellipse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0000"/>
            </a:solid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cs typeface="Latha" pitchFamily="2" charset="0"/>
              </a:rPr>
              <a:t>PARTIALLY</a:t>
            </a:r>
          </a:p>
          <a:p>
            <a:pPr algn="ctr" eaLnBrk="1" hangingPunct="1"/>
            <a:r>
              <a:rPr lang="en-US" altLang="en-US" sz="1200" b="1">
                <a:cs typeface="Latha" pitchFamily="2" charset="0"/>
              </a:rPr>
              <a:t>COMMITTED</a:t>
            </a:r>
          </a:p>
          <a:p>
            <a:pPr algn="ctr" eaLnBrk="1" hangingPunct="1"/>
            <a:endParaRPr lang="en-US" altLang="en-US" sz="1200" b="1"/>
          </a:p>
        </p:txBody>
      </p:sp>
      <p:sp>
        <p:nvSpPr>
          <p:cNvPr id="19467" name="Oval 14"/>
          <p:cNvSpPr>
            <a:spLocks noChangeArrowheads="1"/>
          </p:cNvSpPr>
          <p:nvPr/>
        </p:nvSpPr>
        <p:spPr bwMode="auto">
          <a:xfrm>
            <a:off x="7818438" y="2274889"/>
            <a:ext cx="1720850" cy="947737"/>
          </a:xfrm>
          <a:prstGeom prst="ellipse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0000"/>
            </a:solid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>
              <a:cs typeface="Latha" pitchFamily="2" charset="0"/>
            </a:endParaRPr>
          </a:p>
          <a:p>
            <a:pPr algn="ctr" eaLnBrk="1" hangingPunct="1"/>
            <a:r>
              <a:rPr lang="en-US" altLang="en-US" sz="1200" b="1">
                <a:cs typeface="Latha" pitchFamily="2" charset="0"/>
              </a:rPr>
              <a:t>COMMITTED</a:t>
            </a:r>
          </a:p>
          <a:p>
            <a:pPr algn="ctr" eaLnBrk="1" hangingPunct="1"/>
            <a:endParaRPr lang="en-US" altLang="en-US" sz="1200" b="1"/>
          </a:p>
        </p:txBody>
      </p:sp>
      <p:sp>
        <p:nvSpPr>
          <p:cNvPr id="19468" name="Oval 15"/>
          <p:cNvSpPr>
            <a:spLocks noChangeArrowheads="1"/>
          </p:cNvSpPr>
          <p:nvPr/>
        </p:nvSpPr>
        <p:spPr bwMode="auto">
          <a:xfrm>
            <a:off x="6143625" y="4719638"/>
            <a:ext cx="1189038" cy="760412"/>
          </a:xfrm>
          <a:prstGeom prst="ellipse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0000"/>
            </a:solid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>
              <a:cs typeface="Latha" pitchFamily="2" charset="0"/>
            </a:endParaRPr>
          </a:p>
          <a:p>
            <a:pPr algn="ctr" eaLnBrk="1" hangingPunct="1"/>
            <a:r>
              <a:rPr lang="en-US" altLang="en-US" sz="1200" b="1">
                <a:cs typeface="Latha" pitchFamily="2" charset="0"/>
              </a:rPr>
              <a:t>FAILED</a:t>
            </a:r>
          </a:p>
          <a:p>
            <a:pPr algn="ctr" eaLnBrk="1" hangingPunct="1"/>
            <a:endParaRPr lang="en-US" altLang="en-US" sz="1200" b="1"/>
          </a:p>
        </p:txBody>
      </p:sp>
      <p:sp>
        <p:nvSpPr>
          <p:cNvPr id="19469" name="Oval 16"/>
          <p:cNvSpPr>
            <a:spLocks noChangeArrowheads="1"/>
          </p:cNvSpPr>
          <p:nvPr/>
        </p:nvSpPr>
        <p:spPr bwMode="auto">
          <a:xfrm>
            <a:off x="8315326" y="4648201"/>
            <a:ext cx="1743075" cy="815975"/>
          </a:xfrm>
          <a:prstGeom prst="ellipse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0000"/>
            </a:solid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>
              <a:cs typeface="Latha" pitchFamily="2" charset="0"/>
            </a:endParaRPr>
          </a:p>
          <a:p>
            <a:pPr algn="ctr" eaLnBrk="1" hangingPunct="1"/>
            <a:endParaRPr lang="en-US" altLang="en-US" sz="1200" b="1">
              <a:cs typeface="Latha" pitchFamily="2" charset="0"/>
            </a:endParaRPr>
          </a:p>
          <a:p>
            <a:pPr algn="ctr" eaLnBrk="1" hangingPunct="1"/>
            <a:r>
              <a:rPr lang="en-US" altLang="en-US" sz="1200" b="1">
                <a:cs typeface="Latha" pitchFamily="2" charset="0"/>
              </a:rPr>
              <a:t>TERMINATED</a:t>
            </a:r>
          </a:p>
          <a:p>
            <a:pPr algn="ctr" eaLnBrk="1" hangingPunct="1"/>
            <a:endParaRPr lang="en-US" altLang="en-US" sz="1200" b="1">
              <a:cs typeface="Latha" pitchFamily="2" charset="0"/>
            </a:endParaRPr>
          </a:p>
          <a:p>
            <a:pPr algn="ctr" eaLnBrk="1" hangingPunct="1"/>
            <a:endParaRPr lang="en-US" altLang="en-US" sz="1200" b="1"/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2590800" y="2438401"/>
            <a:ext cx="1098550" cy="949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Begin </a:t>
            </a:r>
          </a:p>
          <a:p>
            <a:pPr algn="ctr" eaLnBrk="1" hangingPunct="1"/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4946650" y="2100264"/>
            <a:ext cx="687388" cy="338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End</a:t>
            </a:r>
          </a:p>
          <a:p>
            <a:pPr algn="ctr" eaLnBrk="1" hangingPunct="1"/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3113089" y="2892425"/>
            <a:ext cx="719137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7385050" y="2767013"/>
            <a:ext cx="4318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74" name="Line 21"/>
          <p:cNvSpPr>
            <a:spLocks noChangeShapeType="1"/>
          </p:cNvSpPr>
          <p:nvPr/>
        </p:nvSpPr>
        <p:spPr bwMode="auto">
          <a:xfrm>
            <a:off x="8745538" y="3216276"/>
            <a:ext cx="431800" cy="14144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75" name="Line 22"/>
          <p:cNvSpPr>
            <a:spLocks noChangeShapeType="1"/>
          </p:cNvSpPr>
          <p:nvPr/>
        </p:nvSpPr>
        <p:spPr bwMode="auto">
          <a:xfrm>
            <a:off x="4456114" y="3198814"/>
            <a:ext cx="1862137" cy="16033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76" name="Text Box 23"/>
          <p:cNvSpPr txBox="1">
            <a:spLocks noChangeArrowheads="1"/>
          </p:cNvSpPr>
          <p:nvPr/>
        </p:nvSpPr>
        <p:spPr bwMode="auto">
          <a:xfrm>
            <a:off x="4572000" y="3967164"/>
            <a:ext cx="717550" cy="708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Abort</a:t>
            </a:r>
          </a:p>
          <a:p>
            <a:pPr algn="ctr" eaLnBrk="1" hangingPunct="1"/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77" name="Freeform 24"/>
          <p:cNvSpPr>
            <a:spLocks/>
          </p:cNvSpPr>
          <p:nvPr/>
        </p:nvSpPr>
        <p:spPr bwMode="auto">
          <a:xfrm>
            <a:off x="4078288" y="2000250"/>
            <a:ext cx="595312" cy="566738"/>
          </a:xfrm>
          <a:custGeom>
            <a:avLst/>
            <a:gdLst>
              <a:gd name="T0" fmla="*/ 595312 w 576"/>
              <a:gd name="T1" fmla="*/ 566738 h 288"/>
              <a:gd name="T2" fmla="*/ 446484 w 576"/>
              <a:gd name="T3" fmla="*/ 0 h 288"/>
              <a:gd name="T4" fmla="*/ 0 w 576"/>
              <a:gd name="T5" fmla="*/ 566738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288">
                <a:moveTo>
                  <a:pt x="576" y="288"/>
                </a:moveTo>
                <a:cubicBezTo>
                  <a:pt x="552" y="144"/>
                  <a:pt x="528" y="0"/>
                  <a:pt x="432" y="0"/>
                </a:cubicBezTo>
                <a:cubicBezTo>
                  <a:pt x="336" y="0"/>
                  <a:pt x="168" y="144"/>
                  <a:pt x="0" y="288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478" name="Text Box 25"/>
          <p:cNvSpPr txBox="1">
            <a:spLocks noChangeArrowheads="1"/>
          </p:cNvSpPr>
          <p:nvPr/>
        </p:nvSpPr>
        <p:spPr bwMode="auto">
          <a:xfrm>
            <a:off x="6770689" y="3592513"/>
            <a:ext cx="719137" cy="565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FF"/>
                </a:solidFill>
                <a:cs typeface="Latha" pitchFamily="2" charset="0"/>
              </a:rPr>
              <a:t>Abort</a:t>
            </a:r>
          </a:p>
          <a:p>
            <a:pPr algn="ctr" eaLnBrk="1" hangingPunct="1"/>
            <a:endParaRPr lang="en-US" altLang="en-US" sz="1200" b="1">
              <a:solidFill>
                <a:srgbClr val="0000FF"/>
              </a:solidFill>
            </a:endParaRP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>
            <a:off x="7429500" y="5130800"/>
            <a:ext cx="89693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11"/>
          <p:cNvSpPr>
            <a:spLocks noChangeShapeType="1"/>
          </p:cNvSpPr>
          <p:nvPr/>
        </p:nvSpPr>
        <p:spPr bwMode="auto">
          <a:xfrm>
            <a:off x="6557963" y="3436939"/>
            <a:ext cx="336550" cy="12525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28601"/>
            <a:ext cx="8572500" cy="515542"/>
          </a:xfrm>
        </p:spPr>
        <p:txBody>
          <a:bodyPr/>
          <a:lstStyle/>
          <a:p>
            <a:pPr eaLnBrk="1" hangingPunct="1"/>
            <a:r>
              <a:rPr lang="en-IN" sz="3600" b="1" dirty="0" smtClean="0">
                <a:solidFill>
                  <a:srgbClr val="C00000"/>
                </a:solidFill>
              </a:rPr>
              <a:t>Transaction Model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10439399" cy="5181600"/>
          </a:xfrm>
        </p:spPr>
        <p:txBody>
          <a:bodyPr/>
          <a:lstStyle/>
          <a:p>
            <a:pPr indent="0"/>
            <a:r>
              <a:rPr lang="en-US" altLang="en-US" sz="2400" b="1" smtClean="0"/>
              <a:t>The Recovery manager keeps track of the following operations…</a:t>
            </a:r>
          </a:p>
          <a:p>
            <a:pPr indent="0"/>
            <a:r>
              <a:rPr lang="en-IN" altLang="en-US" sz="2400" b="1" smtClean="0">
                <a:solidFill>
                  <a:srgbClr val="0000CC"/>
                </a:solidFill>
              </a:rPr>
              <a:t>Undo:</a:t>
            </a:r>
            <a:r>
              <a:rPr lang="en-IN" altLang="en-US" sz="2400" smtClean="0"/>
              <a:t> It works in a similar way as rollback, however, it only affects a single operation rather than the entire transaction.</a:t>
            </a:r>
          </a:p>
          <a:p>
            <a:pPr indent="0"/>
            <a:r>
              <a:rPr lang="en-US" altLang="en-US" sz="2400" b="1" smtClean="0">
                <a:solidFill>
                  <a:srgbClr val="0000CC"/>
                </a:solidFill>
              </a:rPr>
              <a:t>Redo: T</a:t>
            </a:r>
            <a:r>
              <a:rPr lang="en-IN" sz="2400" smtClean="0"/>
              <a:t>his specifies that specific transaction activities must be performed in order to </a:t>
            </a:r>
          </a:p>
          <a:p>
            <a:pPr indent="0"/>
            <a:r>
              <a:rPr lang="en-IN" sz="2400" smtClean="0"/>
              <a:t>guarantee that a committed transaction's operations have been successfully</a:t>
            </a:r>
          </a:p>
          <a:p>
            <a:pPr indent="0"/>
            <a:r>
              <a:rPr lang="en-IN" sz="2400" smtClean="0"/>
              <a:t> implemented in the database.</a:t>
            </a:r>
          </a:p>
          <a:p>
            <a:pPr indent="0"/>
            <a:r>
              <a:rPr lang="en-US" altLang="en-US" sz="2400" b="1" smtClean="0">
                <a:solidFill>
                  <a:srgbClr val="0000CC"/>
                </a:solidFill>
              </a:rPr>
              <a:t>Force writing a log:</a:t>
            </a:r>
          </a:p>
          <a:p>
            <a:pPr lvl="1"/>
            <a:r>
              <a:rPr lang="en-US" altLang="en-US" sz="2400" smtClean="0"/>
              <a:t>Before a transaction reaches its commit point, any portion of the log that has not been written to the disk yet must now be written to the disk. </a:t>
            </a:r>
          </a:p>
          <a:p>
            <a:pPr lvl="1"/>
            <a:r>
              <a:rPr lang="en-US" altLang="en-US" sz="2400" smtClean="0"/>
              <a:t>This process is called force-writing the log file before committing a transaction. </a:t>
            </a:r>
          </a:p>
          <a:p>
            <a:pPr indent="0"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9891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411765" cy="533400"/>
          </a:xfrm>
        </p:spPr>
        <p:txBody>
          <a:bodyPr/>
          <a:lstStyle/>
          <a:p>
            <a:pPr eaLnBrk="1" hangingPunct="1"/>
            <a:r>
              <a:rPr lang="en-IN" altLang="en-US" sz="3600" b="1" dirty="0">
                <a:solidFill>
                  <a:srgbClr val="C00000"/>
                </a:solidFill>
              </a:rPr>
              <a:t>Why Recovery is needed?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9982199" cy="5029199"/>
          </a:xfrm>
        </p:spPr>
        <p:txBody>
          <a:bodyPr/>
          <a:lstStyle/>
          <a:p>
            <a:pPr indent="0"/>
            <a:r>
              <a:rPr lang="en-US" altLang="ar-SA" sz="2400" b="1" dirty="0">
                <a:solidFill>
                  <a:srgbClr val="002060"/>
                </a:solidFill>
              </a:rPr>
              <a:t>There are several possible reasons for  a transaction to fail:</a:t>
            </a:r>
          </a:p>
          <a:p>
            <a:pPr lvl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i="1" dirty="0" smtClean="0">
                <a:solidFill>
                  <a:srgbClr val="C00000"/>
                </a:solidFill>
              </a:rPr>
              <a:t>A </a:t>
            </a:r>
            <a:r>
              <a:rPr lang="en-US" altLang="ar-SA" sz="2400" b="1" i="1" dirty="0">
                <a:solidFill>
                  <a:srgbClr val="C00000"/>
                </a:solidFill>
              </a:rPr>
              <a:t>computer failure</a:t>
            </a:r>
            <a:r>
              <a:rPr lang="en-US" altLang="ar-SA" sz="2400" dirty="0">
                <a:solidFill>
                  <a:srgbClr val="C00000"/>
                </a:solidFill>
              </a:rPr>
              <a:t>: </a:t>
            </a:r>
            <a:r>
              <a:rPr lang="en-US" altLang="ar-SA" sz="2400" dirty="0"/>
              <a:t>A </a:t>
            </a:r>
            <a:r>
              <a:rPr lang="en-US" altLang="ar-SA" sz="2400" b="1" i="1" dirty="0"/>
              <a:t>hardware, software, or network error occurs </a:t>
            </a:r>
            <a:r>
              <a:rPr lang="en-US" altLang="ar-SA" sz="2400" dirty="0"/>
              <a:t>in the computer system during transaction execution.</a:t>
            </a:r>
          </a:p>
          <a:p>
            <a:pPr lvl="1" eaLnBrk="1" hangingPunct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i="1" dirty="0">
                <a:solidFill>
                  <a:srgbClr val="C00000"/>
                </a:solidFill>
              </a:rPr>
              <a:t>A transaction or system error</a:t>
            </a:r>
            <a:r>
              <a:rPr lang="en-US" altLang="ar-SA" sz="2400" dirty="0">
                <a:solidFill>
                  <a:srgbClr val="C00000"/>
                </a:solidFill>
              </a:rPr>
              <a:t>: </a:t>
            </a:r>
            <a:r>
              <a:rPr lang="en-US" altLang="ar-SA" sz="2400" dirty="0"/>
              <a:t>Some operations in the transaction may cause it to fail </a:t>
            </a:r>
            <a:r>
              <a:rPr lang="en-US" altLang="en-US" sz="2400" dirty="0"/>
              <a:t>such as </a:t>
            </a:r>
            <a:r>
              <a:rPr lang="en-US" altLang="en-US" sz="2400" b="1" i="1" dirty="0"/>
              <a:t>integer overflow or division by zero</a:t>
            </a:r>
            <a:r>
              <a:rPr lang="en-US" altLang="en-US" sz="2400" dirty="0"/>
              <a:t>. Transaction failure may also occur because of erroneous parameter values or because of a logical programming error. In addition, </a:t>
            </a:r>
            <a:r>
              <a:rPr lang="en-US" altLang="en-US" sz="2400" b="1" i="1" dirty="0"/>
              <a:t>the user may interrupt the transaction </a:t>
            </a:r>
            <a:r>
              <a:rPr lang="en-US" altLang="en-US" sz="2400" dirty="0"/>
              <a:t>during its execution.</a:t>
            </a:r>
            <a:endParaRPr lang="en-US" altLang="ar-SA" sz="2400" dirty="0"/>
          </a:p>
          <a:p>
            <a:pPr lvl="1" eaLnBrk="1" hangingPunct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dirty="0">
                <a:solidFill>
                  <a:srgbClr val="C00000"/>
                </a:solidFill>
              </a:rPr>
              <a:t>Local errors or exception </a:t>
            </a:r>
            <a:r>
              <a:rPr lang="en-US" altLang="ar-SA" sz="2400" b="1" dirty="0" smtClean="0">
                <a:solidFill>
                  <a:srgbClr val="C00000"/>
                </a:solidFill>
              </a:rPr>
              <a:t>conditions Detected </a:t>
            </a:r>
            <a:r>
              <a:rPr lang="en-US" altLang="ar-SA" sz="2400" b="1" dirty="0">
                <a:solidFill>
                  <a:srgbClr val="C00000"/>
                </a:solidFill>
              </a:rPr>
              <a:t>by the transaction.</a:t>
            </a:r>
            <a:r>
              <a:rPr lang="en-US" altLang="ar-SA" sz="2400" dirty="0"/>
              <a:t> </a:t>
            </a:r>
            <a:r>
              <a:rPr lang="en-IN" altLang="ar-SA" sz="2400" dirty="0"/>
              <a:t>For example, an </a:t>
            </a:r>
            <a:r>
              <a:rPr lang="en-IN" altLang="ar-SA" sz="2400" b="1" i="1" dirty="0"/>
              <a:t>insufficient account balance </a:t>
            </a:r>
            <a:r>
              <a:rPr lang="en-IN" altLang="ar-SA" sz="2400" dirty="0"/>
              <a:t>in a </a:t>
            </a:r>
            <a:r>
              <a:rPr lang="en-IN" altLang="ar-SA" sz="2400" dirty="0" smtClean="0"/>
              <a:t>banking </a:t>
            </a:r>
            <a:r>
              <a:rPr lang="en-IN" altLang="ar-SA" sz="2400" dirty="0"/>
              <a:t>database may cause a transaction, such as a fund withdrawal from that </a:t>
            </a:r>
            <a:r>
              <a:rPr lang="en-IN" altLang="ar-SA" sz="2400" dirty="0" smtClean="0"/>
              <a:t>account</a:t>
            </a:r>
            <a:r>
              <a:rPr lang="en-IN" altLang="ar-SA" sz="2400" dirty="0"/>
              <a:t>, to be cancelled.</a:t>
            </a:r>
            <a:endParaRPr lang="en-US" altLang="ar-SA" sz="2400" dirty="0"/>
          </a:p>
          <a:p>
            <a:pPr indent="0"/>
            <a:endParaRPr lang="en-US" altLang="ar-SA" sz="2400" i="1" dirty="0">
              <a:solidFill>
                <a:srgbClr val="002060"/>
              </a:solidFill>
            </a:endParaRPr>
          </a:p>
          <a:p>
            <a:pPr indent="0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7376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600200" y="1219200"/>
            <a:ext cx="9372600" cy="5029199"/>
          </a:xfrm>
        </p:spPr>
        <p:txBody>
          <a:bodyPr/>
          <a:lstStyle/>
          <a:p>
            <a:pPr lvl="1" eaLnBrk="1" hangingPunct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i="1" dirty="0">
                <a:solidFill>
                  <a:srgbClr val="C00000"/>
                </a:solidFill>
              </a:rPr>
              <a:t>Concurrency control enforcement</a:t>
            </a:r>
            <a:r>
              <a:rPr lang="en-US" altLang="ar-SA" sz="2400" dirty="0">
                <a:solidFill>
                  <a:srgbClr val="C00000"/>
                </a:solidFill>
              </a:rPr>
              <a:t>: </a:t>
            </a:r>
            <a:r>
              <a:rPr lang="en-US" altLang="ar-SA" sz="2400" dirty="0"/>
              <a:t>The concurrency control method may decide to abort the transaction. B</a:t>
            </a:r>
            <a:r>
              <a:rPr lang="en-US" altLang="en-US" sz="2400" dirty="0"/>
              <a:t>ecause it </a:t>
            </a:r>
            <a:r>
              <a:rPr lang="en-US" altLang="en-US" sz="2400" b="1" i="1" dirty="0"/>
              <a:t>violates serializability or because several transactions are in a state of deadlock</a:t>
            </a:r>
            <a:endParaRPr lang="en-US" altLang="ar-SA" sz="2400" b="1" i="1" dirty="0"/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Tx/>
              <a:buNone/>
              <a:defRPr/>
            </a:pPr>
            <a:endParaRPr lang="en-US" altLang="ar-SA" dirty="0">
              <a:solidFill>
                <a:srgbClr val="002060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i="1" dirty="0">
                <a:solidFill>
                  <a:srgbClr val="C00000"/>
                </a:solidFill>
              </a:rPr>
              <a:t>Disk failure</a:t>
            </a:r>
            <a:r>
              <a:rPr lang="en-US" altLang="ar-SA" sz="2400" dirty="0">
                <a:solidFill>
                  <a:srgbClr val="C00000"/>
                </a:solidFill>
              </a:rPr>
              <a:t>:  </a:t>
            </a:r>
            <a:r>
              <a:rPr lang="en-US" altLang="ar-SA" sz="2400" dirty="0"/>
              <a:t>all disks or some disk blocks may lose their data</a:t>
            </a:r>
            <a:r>
              <a:rPr lang="en-US" altLang="en-US" sz="2400" dirty="0"/>
              <a:t> because of a </a:t>
            </a:r>
            <a:r>
              <a:rPr lang="en-US" altLang="en-US" sz="2400" b="1" i="1" dirty="0"/>
              <a:t>disk read/write head crash</a:t>
            </a:r>
          </a:p>
          <a:p>
            <a:pPr marL="357178" lvl="1" indent="0"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altLang="ar-SA" dirty="0">
              <a:solidFill>
                <a:srgbClr val="002060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i="1" dirty="0">
                <a:solidFill>
                  <a:srgbClr val="C00000"/>
                </a:solidFill>
              </a:rPr>
              <a:t>Physical problems</a:t>
            </a:r>
            <a:r>
              <a:rPr lang="en-US" altLang="ar-SA" sz="2400" dirty="0">
                <a:solidFill>
                  <a:srgbClr val="C00000"/>
                </a:solidFill>
              </a:rPr>
              <a:t>: </a:t>
            </a:r>
            <a:r>
              <a:rPr lang="en-US" altLang="ar-SA" sz="2400" b="1" i="1" dirty="0"/>
              <a:t>Disasters, theft, fire</a:t>
            </a:r>
            <a:r>
              <a:rPr lang="en-US" altLang="ar-SA" sz="2400" dirty="0"/>
              <a:t>, etc.</a:t>
            </a:r>
          </a:p>
          <a:p>
            <a:pPr marL="357178" lvl="1" indent="0"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altLang="ar-SA" b="1" dirty="0">
              <a:solidFill>
                <a:srgbClr val="002060"/>
              </a:solidFill>
            </a:endParaRPr>
          </a:p>
          <a:p>
            <a:pPr marL="357178" lvl="1" indent="0"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altLang="ar-SA" sz="2400" b="1" dirty="0">
                <a:solidFill>
                  <a:srgbClr val="002060"/>
                </a:solidFill>
              </a:rPr>
              <a:t>Therefore, the system must keep sufficient information to recover from the failure.</a:t>
            </a:r>
          </a:p>
          <a:p>
            <a:pPr marL="357178" lvl="1" indent="0"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altLang="ar-SA" sz="2400" dirty="0"/>
          </a:p>
          <a:p>
            <a:pPr indent="0"/>
            <a:endParaRPr lang="en-US" altLang="en-US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F31830-AE16-2CAB-6780-F209F57A1ED8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207228"/>
            <a:ext cx="8343900" cy="6309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IN" sz="3200" kern="1200" baseline="0" dirty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685800"/>
            <a:r>
              <a:rPr lang="en-US" altLang="en-US" sz="3600" b="1" dirty="0">
                <a:solidFill>
                  <a:srgbClr val="C00000"/>
                </a:solidFill>
                <a:latin typeface="Arial"/>
              </a:rPr>
              <a:t>Why Recovery is needed?</a:t>
            </a:r>
          </a:p>
        </p:txBody>
      </p:sp>
    </p:spTree>
    <p:extLst>
      <p:ext uri="{BB962C8B-B14F-4D97-AF65-F5344CB8AC3E}">
        <p14:creationId xmlns:p14="http://schemas.microsoft.com/office/powerpoint/2010/main" val="1672622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371600" y="1143000"/>
            <a:ext cx="9525000" cy="5257800"/>
          </a:xfrm>
        </p:spPr>
        <p:txBody>
          <a:bodyPr/>
          <a:lstStyle/>
          <a:p>
            <a:pPr indent="0"/>
            <a:r>
              <a:rPr lang="en-US" altLang="ar-SA" sz="2800" b="1" dirty="0">
                <a:solidFill>
                  <a:srgbClr val="002060"/>
                </a:solidFill>
              </a:rPr>
              <a:t>The System Log</a:t>
            </a:r>
          </a:p>
          <a:p>
            <a:pPr indent="0" eaLnBrk="1" hangingPunct="1">
              <a:lnSpc>
                <a:spcPct val="90000"/>
              </a:lnSpc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dirty="0"/>
              <a:t>The system </a:t>
            </a:r>
            <a:r>
              <a:rPr lang="en-US" altLang="ar-SA" sz="2400" b="1" dirty="0">
                <a:solidFill>
                  <a:srgbClr val="002060"/>
                </a:solidFill>
              </a:rPr>
              <a:t>maintains a log </a:t>
            </a:r>
            <a:r>
              <a:rPr lang="en-US" altLang="ar-SA" sz="2400" dirty="0"/>
              <a:t>to keep track of all transaction operations that affect the values of database items. This log may be needed to recover from </a:t>
            </a:r>
            <a:r>
              <a:rPr lang="en-US" altLang="ar-SA" sz="2400" dirty="0" smtClean="0"/>
              <a:t>failures</a:t>
            </a:r>
            <a:r>
              <a:rPr lang="en-US" altLang="ar-SA" sz="2400" dirty="0"/>
              <a:t>.</a:t>
            </a:r>
          </a:p>
          <a:p>
            <a:pPr indent="0" eaLnBrk="1" hangingPunct="1">
              <a:lnSpc>
                <a:spcPct val="90000"/>
              </a:lnSpc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400" b="1" dirty="0" smtClean="0">
                <a:solidFill>
                  <a:srgbClr val="002060"/>
                </a:solidFill>
              </a:rPr>
              <a:t>Types </a:t>
            </a:r>
            <a:r>
              <a:rPr lang="en-US" altLang="ar-SA" sz="2400" b="1" dirty="0">
                <a:solidFill>
                  <a:srgbClr val="002060"/>
                </a:solidFill>
              </a:rPr>
              <a:t>of log records 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000" b="1" dirty="0">
                <a:solidFill>
                  <a:srgbClr val="002060"/>
                </a:solidFill>
              </a:rPr>
              <a:t>[</a:t>
            </a:r>
            <a:r>
              <a:rPr lang="en-US" altLang="ar-SA" sz="2000" b="1" dirty="0" err="1">
                <a:solidFill>
                  <a:srgbClr val="002060"/>
                </a:solidFill>
              </a:rPr>
              <a:t>start_transaction,T</a:t>
            </a:r>
            <a:r>
              <a:rPr lang="en-US" altLang="ar-SA" sz="2000" b="1" dirty="0">
                <a:solidFill>
                  <a:srgbClr val="002060"/>
                </a:solidFill>
              </a:rPr>
              <a:t>] :</a:t>
            </a:r>
            <a:r>
              <a:rPr lang="en-US" altLang="ar-SA" sz="2000" dirty="0">
                <a:solidFill>
                  <a:srgbClr val="002060"/>
                </a:solidFill>
              </a:rPr>
              <a:t> </a:t>
            </a:r>
            <a:r>
              <a:rPr lang="en-US" altLang="ar-SA" sz="2000" dirty="0"/>
              <a:t>indicates that transaction T has started execution</a:t>
            </a:r>
            <a:r>
              <a:rPr lang="en-US" altLang="ar-SA" sz="2000" dirty="0">
                <a:solidFill>
                  <a:srgbClr val="00206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000" b="1" dirty="0">
                <a:solidFill>
                  <a:srgbClr val="002060"/>
                </a:solidFill>
              </a:rPr>
              <a:t>[</a:t>
            </a:r>
            <a:r>
              <a:rPr lang="en-US" altLang="ar-SA" sz="2000" b="1" dirty="0" err="1">
                <a:solidFill>
                  <a:srgbClr val="002060"/>
                </a:solidFill>
              </a:rPr>
              <a:t>write_item,T,X,old_value,new_value</a:t>
            </a:r>
            <a:r>
              <a:rPr lang="en-US" altLang="ar-SA" sz="2000" b="1" dirty="0">
                <a:solidFill>
                  <a:srgbClr val="002060"/>
                </a:solidFill>
              </a:rPr>
              <a:t>] :</a:t>
            </a:r>
            <a:r>
              <a:rPr lang="en-US" altLang="ar-SA" sz="2000" dirty="0">
                <a:solidFill>
                  <a:srgbClr val="002060"/>
                </a:solidFill>
              </a:rPr>
              <a:t> </a:t>
            </a:r>
            <a:r>
              <a:rPr lang="en-US" altLang="ar-SA" sz="2000" dirty="0"/>
              <a:t>indicates that transaction T has changed the value of database item X from </a:t>
            </a:r>
            <a:r>
              <a:rPr lang="en-US" altLang="ar-SA" sz="2000" dirty="0" err="1"/>
              <a:t>old_value</a:t>
            </a:r>
            <a:r>
              <a:rPr lang="en-US" altLang="ar-SA" sz="2000" dirty="0"/>
              <a:t> to </a:t>
            </a:r>
            <a:r>
              <a:rPr lang="en-US" altLang="ar-SA" sz="2000" dirty="0" err="1"/>
              <a:t>new_value</a:t>
            </a:r>
            <a:r>
              <a:rPr lang="en-US" altLang="ar-SA" sz="2000" dirty="0" smtClean="0"/>
              <a:t>. (</a:t>
            </a:r>
            <a:r>
              <a:rPr lang="en-US" altLang="ar-SA" sz="2000" dirty="0" err="1"/>
              <a:t>new_value</a:t>
            </a:r>
            <a:r>
              <a:rPr lang="en-US" altLang="ar-SA" sz="2000" dirty="0"/>
              <a:t> may not be recorded)</a:t>
            </a:r>
          </a:p>
          <a:p>
            <a:pPr lvl="1" eaLnBrk="1" hangingPunct="1">
              <a:spcAft>
                <a:spcPts val="6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000" b="1" dirty="0">
                <a:solidFill>
                  <a:srgbClr val="002060"/>
                </a:solidFill>
              </a:rPr>
              <a:t>[</a:t>
            </a:r>
            <a:r>
              <a:rPr lang="en-US" altLang="ar-SA" sz="2000" b="1" dirty="0" err="1">
                <a:solidFill>
                  <a:srgbClr val="002060"/>
                </a:solidFill>
              </a:rPr>
              <a:t>read_item,T,X</a:t>
            </a:r>
            <a:r>
              <a:rPr lang="en-US" altLang="ar-SA" sz="2000" b="1" dirty="0">
                <a:solidFill>
                  <a:srgbClr val="002060"/>
                </a:solidFill>
              </a:rPr>
              <a:t>]:</a:t>
            </a:r>
            <a:r>
              <a:rPr lang="en-US" altLang="ar-SA" sz="2000" dirty="0">
                <a:solidFill>
                  <a:srgbClr val="002060"/>
                </a:solidFill>
              </a:rPr>
              <a:t> </a:t>
            </a:r>
            <a:r>
              <a:rPr lang="en-US" altLang="ar-SA" sz="2000" dirty="0"/>
              <a:t>indicates that transaction T has read the value of database item X.</a:t>
            </a:r>
          </a:p>
          <a:p>
            <a:pPr marL="357178" lvl="1" indent="0" eaLnBrk="1" hangingPunct="1">
              <a:spcAft>
                <a:spcPts val="6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altLang="ar-SA" sz="2000" dirty="0"/>
              <a:t> </a:t>
            </a:r>
            <a:r>
              <a:rPr lang="en-US" altLang="ar-SA" sz="2000" dirty="0" smtClean="0"/>
              <a:t>        </a:t>
            </a:r>
            <a:r>
              <a:rPr lang="en-US" altLang="ar-SA" sz="2000" dirty="0"/>
              <a:t>(</a:t>
            </a:r>
            <a:r>
              <a:rPr lang="en-US" altLang="ar-SA" sz="2000" dirty="0" err="1"/>
              <a:t>read_item</a:t>
            </a:r>
            <a:r>
              <a:rPr lang="en-US" altLang="ar-SA" sz="2000" dirty="0"/>
              <a:t> may not be recorded)</a:t>
            </a:r>
          </a:p>
          <a:p>
            <a:pPr lvl="1" eaLnBrk="1" hangingPunct="1">
              <a:spcAft>
                <a:spcPts val="6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000" b="1" dirty="0">
                <a:solidFill>
                  <a:srgbClr val="002060"/>
                </a:solidFill>
              </a:rPr>
              <a:t>[</a:t>
            </a:r>
            <a:r>
              <a:rPr lang="en-US" altLang="ar-SA" sz="2000" b="1" dirty="0" err="1">
                <a:solidFill>
                  <a:srgbClr val="002060"/>
                </a:solidFill>
              </a:rPr>
              <a:t>commit,T</a:t>
            </a:r>
            <a:r>
              <a:rPr lang="en-US" altLang="ar-SA" sz="2000" b="1" dirty="0">
                <a:solidFill>
                  <a:srgbClr val="002060"/>
                </a:solidFill>
              </a:rPr>
              <a:t>]:</a:t>
            </a:r>
            <a:r>
              <a:rPr lang="en-US" altLang="ar-SA" sz="2000" dirty="0">
                <a:solidFill>
                  <a:srgbClr val="002060"/>
                </a:solidFill>
              </a:rPr>
              <a:t> </a:t>
            </a:r>
            <a:r>
              <a:rPr lang="en-US" altLang="ar-SA" sz="2000" dirty="0"/>
              <a:t>transaction T has been recorded permanently</a:t>
            </a:r>
            <a:r>
              <a:rPr lang="en-US" altLang="ar-SA" sz="2000" dirty="0">
                <a:solidFill>
                  <a:srgbClr val="002060"/>
                </a:solidFill>
              </a:rPr>
              <a:t>.</a:t>
            </a:r>
          </a:p>
          <a:p>
            <a:pPr lvl="1" eaLnBrk="1" hangingPunct="1">
              <a:spcAft>
                <a:spcPts val="6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altLang="ar-SA" sz="2000" b="1" dirty="0">
                <a:solidFill>
                  <a:srgbClr val="002060"/>
                </a:solidFill>
              </a:rPr>
              <a:t>[</a:t>
            </a:r>
            <a:r>
              <a:rPr lang="en-US" altLang="ar-SA" sz="2000" b="1" dirty="0" err="1">
                <a:solidFill>
                  <a:srgbClr val="002060"/>
                </a:solidFill>
              </a:rPr>
              <a:t>abort,T</a:t>
            </a:r>
            <a:r>
              <a:rPr lang="en-US" altLang="ar-SA" sz="2000" b="1" dirty="0">
                <a:solidFill>
                  <a:srgbClr val="002060"/>
                </a:solidFill>
              </a:rPr>
              <a:t>]:</a:t>
            </a:r>
            <a:r>
              <a:rPr lang="en-US" altLang="ar-SA" sz="2000" dirty="0">
                <a:solidFill>
                  <a:srgbClr val="002060"/>
                </a:solidFill>
              </a:rPr>
              <a:t> </a:t>
            </a:r>
            <a:r>
              <a:rPr lang="en-US" altLang="ar-SA" sz="2000" dirty="0"/>
              <a:t>indicates that transaction T has been aborted.</a:t>
            </a:r>
          </a:p>
          <a:p>
            <a:pPr lvl="1" eaLnBrk="1" hangingPunct="1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Tx/>
              <a:buNone/>
              <a:defRPr/>
            </a:pPr>
            <a:endParaRPr lang="en-US" altLang="ar-SA" sz="2400" dirty="0"/>
          </a:p>
          <a:p>
            <a:pPr indent="0"/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8C594-97DE-58DE-41E9-97E47F7B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6C400E-F91C-B7C4-0FCD-685D00381254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217861"/>
            <a:ext cx="8326705" cy="77273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IN" sz="3200" kern="1200" baseline="0" dirty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685800"/>
            <a:r>
              <a:rPr lang="en-US" altLang="en-US" sz="3600" b="1" dirty="0">
                <a:solidFill>
                  <a:srgbClr val="C00000"/>
                </a:solidFill>
                <a:latin typeface="Arial"/>
              </a:rPr>
              <a:t>Why Recovery is needed?</a:t>
            </a:r>
          </a:p>
        </p:txBody>
      </p:sp>
    </p:spTree>
    <p:extLst>
      <p:ext uri="{BB962C8B-B14F-4D97-AF65-F5344CB8AC3E}">
        <p14:creationId xmlns:p14="http://schemas.microsoft.com/office/powerpoint/2010/main" val="298695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28AFC-ED1E-4FEC-96E9-DF1347F42E3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Complete schedule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Recoverable and Unrecoverable schedules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Serial and Non-serial schedules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Strict schedule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Serializable schedule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Conflict equivalent schedules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Conflict serializable schedules</a:t>
            </a:r>
          </a:p>
          <a:p>
            <a:pPr marL="457200" indent="-457200" eaLnBrk="1" hangingPunct="1">
              <a:buSzPct val="75000"/>
              <a:buBlip>
                <a:blip r:embed="rId2"/>
              </a:buBlip>
            </a:pPr>
            <a:endParaRPr lang="en-US" altLang="en-US" b="1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Types of Schedule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0E7230-D401-4C70-8F84-D74B79B5C13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b="1" smtClean="0"/>
              <a:t>A schedule S is one which specifies the ordering of </a:t>
            </a:r>
            <a:r>
              <a:rPr lang="en-US" altLang="en-US" b="1" i="1" smtClean="0"/>
              <a:t>n</a:t>
            </a:r>
            <a:r>
              <a:rPr lang="en-US" altLang="en-US" b="1" smtClean="0"/>
              <a:t> transactions </a:t>
            </a:r>
          </a:p>
          <a:p>
            <a:pPr marL="457200" indent="-457200" eaLnBrk="1" hangingPunct="1">
              <a:buSzPct val="75000"/>
              <a:buNone/>
            </a:pPr>
            <a:r>
              <a:rPr lang="en-US" altLang="en-US" b="1" smtClean="0"/>
              <a:t>	T1, T2, … , T</a:t>
            </a:r>
            <a:r>
              <a:rPr lang="en-US" altLang="en-US" b="1" i="1" smtClean="0"/>
              <a:t>n</a:t>
            </a:r>
            <a:r>
              <a:rPr lang="en-US" altLang="en-US" b="1" smtClean="0"/>
              <a:t>.</a:t>
            </a:r>
            <a:r>
              <a:rPr lang="en-US" altLang="en-US" smtClean="0"/>
              <a:t>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Complete schedule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514601" y="2819400"/>
            <a:ext cx="3482975" cy="259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1600" b="1">
                <a:solidFill>
                  <a:schemeClr val="hlink"/>
                </a:solidFill>
                <a:cs typeface="Latha" pitchFamily="2" charset="0"/>
              </a:rPr>
              <a:t>		T2</a:t>
            </a:r>
            <a:r>
              <a:rPr lang="en-US" altLang="en-US" sz="1600" b="1">
                <a:cs typeface="Latha" pitchFamily="2" charset="0"/>
              </a:rPr>
              <a:t>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endParaRPr lang="en-US" altLang="en-US" sz="16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R(A)	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W(A)	 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		R(B)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 		W(B)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Commit		</a:t>
            </a:r>
            <a:endParaRPr lang="en-US" altLang="en-US" sz="20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 		Commit	</a:t>
            </a:r>
            <a:endParaRPr lang="en-US" altLang="en-US" sz="2000" b="1">
              <a:cs typeface="Latha" pitchFamily="2" charset="0"/>
            </a:endParaRPr>
          </a:p>
          <a:p>
            <a:pPr lvl="1" eaLnBrk="1" hangingPunct="1"/>
            <a:endParaRPr lang="en-US" altLang="en-US" sz="1600" b="1">
              <a:cs typeface="Latha" pitchFamily="2" charset="0"/>
            </a:endParaRPr>
          </a:p>
          <a:p>
            <a:pPr lvl="1" eaLnBrk="1" hangingPunct="1"/>
            <a:r>
              <a:rPr lang="en-US" altLang="en-US" sz="1600" b="1">
                <a:cs typeface="Latha" pitchFamily="2" charset="0"/>
              </a:rPr>
              <a:t>           Fig. 1 </a:t>
            </a:r>
            <a:r>
              <a:rPr lang="en-US" altLang="en-US" sz="1600">
                <a:cs typeface="Latha" pitchFamily="2" charset="0"/>
              </a:rPr>
              <a:t> S</a:t>
            </a:r>
            <a:r>
              <a:rPr lang="en-US" altLang="en-US" sz="1600" baseline="-25000">
                <a:cs typeface="Latha" pitchFamily="2" charset="0"/>
              </a:rPr>
              <a:t>A</a:t>
            </a:r>
            <a:endParaRPr lang="en-US" altLang="en-US" sz="320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934200" y="2819400"/>
            <a:ext cx="2971800" cy="259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1600" b="1">
                <a:solidFill>
                  <a:schemeClr val="hlink"/>
                </a:solidFill>
                <a:cs typeface="Latha" pitchFamily="2" charset="0"/>
              </a:rPr>
              <a:t>		T2</a:t>
            </a:r>
            <a:r>
              <a:rPr lang="en-US" altLang="en-US" sz="1600" b="1">
                <a:cs typeface="Latha" pitchFamily="2" charset="0"/>
              </a:rPr>
              <a:t>	</a:t>
            </a:r>
          </a:p>
          <a:p>
            <a:pPr eaLnBrk="1" hangingPunct="1"/>
            <a:endParaRPr lang="en-US" altLang="en-US" sz="1600" b="1">
              <a:cs typeface="Latha" pitchFamily="2" charset="0"/>
            </a:endParaRP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R(A)		</a:t>
            </a: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		W(A)	</a:t>
            </a: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		R(B)	</a:t>
            </a: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W(B)		</a:t>
            </a: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Commit		</a:t>
            </a:r>
          </a:p>
          <a:p>
            <a:pPr eaLnBrk="1" hangingPunct="1"/>
            <a:r>
              <a:rPr lang="en-US" altLang="en-US" sz="1600" b="1">
                <a:cs typeface="Latha" pitchFamily="2" charset="0"/>
              </a:rPr>
              <a:t> 		Commit	</a:t>
            </a:r>
          </a:p>
          <a:p>
            <a:pPr lvl="1" eaLnBrk="1" hangingPunct="1"/>
            <a:endParaRPr lang="en-US" altLang="en-US" sz="1600" b="1">
              <a:cs typeface="Latha" pitchFamily="2" charset="0"/>
            </a:endParaRPr>
          </a:p>
          <a:p>
            <a:pPr lvl="1" eaLnBrk="1" hangingPunct="1"/>
            <a:r>
              <a:rPr lang="en-US" altLang="en-US" sz="1600" b="1">
                <a:cs typeface="Latha" pitchFamily="2" charset="0"/>
              </a:rPr>
              <a:t>         Fig. 2  S</a:t>
            </a:r>
            <a:r>
              <a:rPr lang="en-US" altLang="en-US" sz="1600" b="1" baseline="-25000">
                <a:cs typeface="Latha" pitchFamily="2" charset="0"/>
              </a:rPr>
              <a:t>B</a:t>
            </a:r>
            <a:endParaRPr lang="en-US" altLang="en-US" sz="1600" b="1">
              <a:cs typeface="Latha" pitchFamily="2" charset="0"/>
            </a:endParaRPr>
          </a:p>
          <a:p>
            <a:pPr eaLnBrk="1" hangingPunct="1"/>
            <a:endParaRPr lang="en-US" altLang="en-US" sz="1600" b="1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6705600" y="3222625"/>
            <a:ext cx="2895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8229600" y="2895600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057400" y="5562600"/>
            <a:ext cx="8077200" cy="6858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b1; r1(A); w1(A); b2; r2(B); w2(B); e1; c1; e2; c2.</a:t>
            </a:r>
          </a:p>
        </p:txBody>
      </p:sp>
      <p:sp>
        <p:nvSpPr>
          <p:cNvPr id="21515" name="Line 6"/>
          <p:cNvSpPr>
            <a:spLocks noChangeShapeType="1"/>
          </p:cNvSpPr>
          <p:nvPr/>
        </p:nvSpPr>
        <p:spPr bwMode="auto">
          <a:xfrm>
            <a:off x="2393950" y="3225800"/>
            <a:ext cx="2895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8"/>
          <p:cNvSpPr>
            <a:spLocks noChangeShapeType="1"/>
          </p:cNvSpPr>
          <p:nvPr/>
        </p:nvSpPr>
        <p:spPr bwMode="auto">
          <a:xfrm>
            <a:off x="3790950" y="2895600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213508-259F-430C-8814-0C7E4185267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sz="2400" b="1"/>
              <a:t>In a </a:t>
            </a:r>
            <a:r>
              <a:rPr lang="en-US" altLang="en-US" sz="2400" b="1" i="1"/>
              <a:t>recoverable schedule</a:t>
            </a:r>
            <a:r>
              <a:rPr lang="en-US" altLang="en-US" sz="2400" b="1"/>
              <a:t>, a committed transaction never needs to be rolled back.</a:t>
            </a:r>
          </a:p>
          <a:p>
            <a:pPr marL="457200" indent="-457200" eaLnBrk="1" hangingPunct="1">
              <a:buSzPct val="75000"/>
              <a:buBlip>
                <a:blip r:embed="rId2"/>
              </a:buBlip>
            </a:pPr>
            <a:r>
              <a:rPr lang="en-US" altLang="en-US" sz="2400" b="1"/>
              <a:t>Transactions commit only after all transactions whose changes they read commit.</a:t>
            </a:r>
            <a:r>
              <a:rPr lang="en-US" altLang="en-US" sz="2400"/>
              <a:t>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 Recoverable and Unrecoverable Schedules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6705600" y="3222625"/>
            <a:ext cx="2895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8229600" y="2895600"/>
            <a:ext cx="0" cy="2057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6477000" y="2635250"/>
            <a:ext cx="3810000" cy="3613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2400" b="1">
                <a:solidFill>
                  <a:schemeClr val="hlink"/>
                </a:solidFill>
                <a:cs typeface="Latha" pitchFamily="2" charset="0"/>
              </a:rPr>
              <a:t>		T2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R(X)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W(X)	 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		R(X)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 		W(X)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R(Y)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W(Y)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Commit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		Commit</a:t>
            </a:r>
            <a:endParaRPr lang="en-US" altLang="en-US" sz="2400">
              <a:latin typeface="Times New Roman" panose="02020603050405020304" pitchFamily="18" charset="0"/>
              <a:cs typeface="Latha" pitchFamily="2" charset="0"/>
            </a:endParaRPr>
          </a:p>
          <a:p>
            <a:pPr lvl="1" eaLnBrk="1" hangingPunct="1"/>
            <a:r>
              <a:rPr lang="en-US" altLang="en-US" sz="2000" b="1">
                <a:cs typeface="Latha" pitchFamily="2" charset="0"/>
              </a:rPr>
              <a:t>(b)</a:t>
            </a:r>
            <a:r>
              <a:rPr lang="en-US" altLang="en-US" sz="2000">
                <a:cs typeface="Latha" pitchFamily="2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cs typeface="Latha" pitchFamily="2" charset="0"/>
              </a:rPr>
              <a:t>Recoverable Schedule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7924800" y="2768600"/>
            <a:ext cx="0" cy="3124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6"/>
          <p:cNvSpPr>
            <a:spLocks noChangeShapeType="1"/>
          </p:cNvSpPr>
          <p:nvPr/>
        </p:nvSpPr>
        <p:spPr bwMode="auto">
          <a:xfrm>
            <a:off x="6410325" y="3038475"/>
            <a:ext cx="2895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286000" y="2676526"/>
            <a:ext cx="3810000" cy="3635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2400" b="1">
                <a:solidFill>
                  <a:schemeClr val="hlink"/>
                </a:solidFill>
                <a:cs typeface="Latha" pitchFamily="2" charset="0"/>
              </a:rPr>
              <a:t>		T2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R(X)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W(X)	 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		R(X)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 R(Y)	 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		W(X)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 		Commit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Abort		</a:t>
            </a:r>
          </a:p>
          <a:p>
            <a:pPr eaLnBrk="1" hangingPunct="1"/>
            <a:endParaRPr lang="en-US" altLang="en-US" sz="1200" b="1">
              <a:cs typeface="Latha" pitchFamily="2" charset="0"/>
            </a:endParaRPr>
          </a:p>
          <a:p>
            <a:pPr eaLnBrk="1" hangingPunct="1"/>
            <a:endParaRPr lang="en-US" altLang="en-US" sz="1000" b="1">
              <a:cs typeface="Latha" pitchFamily="2" charset="0"/>
            </a:endParaRPr>
          </a:p>
          <a:p>
            <a:pPr eaLnBrk="1" hangingPunct="1"/>
            <a:r>
              <a:rPr lang="en-US" altLang="en-US" sz="2000" b="1">
                <a:cs typeface="Latha" pitchFamily="2" charset="0"/>
              </a:rPr>
              <a:t>(a)</a:t>
            </a:r>
            <a:r>
              <a:rPr lang="en-US" altLang="en-US" sz="2000">
                <a:cs typeface="Latha" pitchFamily="2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cs typeface="Latha" pitchFamily="2" charset="0"/>
              </a:rPr>
              <a:t>Unrecoverable Schedule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H="1">
            <a:off x="3752850" y="2774950"/>
            <a:ext cx="0" cy="2908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238375" y="3087688"/>
            <a:ext cx="2895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600102-8B66-4722-800D-9AE4AB4D11B1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A schedule S is said to be </a:t>
            </a:r>
            <a:r>
              <a:rPr lang="en-US" altLang="en-US" dirty="0" smtClean="0">
                <a:solidFill>
                  <a:srgbClr val="0000FF"/>
                </a:solidFill>
              </a:rPr>
              <a:t>serial</a:t>
            </a:r>
            <a:r>
              <a:rPr lang="en-US" altLang="en-US" dirty="0" smtClean="0"/>
              <a:t> if the transactions involved in that schedule are executed in a serial order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For example, if T1 and T2 are the participating transactions in S, then T1 followed by T2 or T2 followed by T1 are called as serial schedules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The schedules that do not follow this consecutiveness are called as </a:t>
            </a:r>
            <a:r>
              <a:rPr lang="en-US" altLang="en-US" dirty="0" smtClean="0">
                <a:solidFill>
                  <a:srgbClr val="0000FF"/>
                </a:solidFill>
              </a:rPr>
              <a:t>non-serial schedules</a:t>
            </a:r>
            <a:endParaRPr lang="en-US" alt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Serial and Non-serial Schedule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04F240-939A-41A0-84CD-B1567A1FD69A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A strict schedule is one in which if a value is written by a transaction T is not read or overwritten by other transactions until T either commits or aborts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Obviously, strict schedules are recoverable and also avoid cascade abort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Strict Schedule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C823EA-2DEE-4D07-8B24-6A630B04353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4"/>
            <a:ext cx="12192000" cy="941387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Basic Concepts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572000"/>
          </a:xfrm>
        </p:spPr>
        <p:txBody>
          <a:bodyPr/>
          <a:lstStyle/>
          <a:p>
            <a:pPr marL="522288" indent="-522288" eaLnBrk="1" hangingPunct="1">
              <a:buBlip>
                <a:blip r:embed="rId2"/>
              </a:buBlip>
            </a:pPr>
            <a:r>
              <a:rPr lang="en-US" altLang="en-US" smtClean="0"/>
              <a:t>A macro level user program is executed to carry out a specific task within the DBMS and this set of statements is called as a </a:t>
            </a:r>
            <a:r>
              <a:rPr lang="en-US" altLang="en-US" smtClean="0">
                <a:solidFill>
                  <a:srgbClr val="0000FF"/>
                </a:solidFill>
              </a:rPr>
              <a:t>Transaction</a:t>
            </a:r>
            <a:endParaRPr lang="en-US" altLang="en-US" smtClean="0"/>
          </a:p>
          <a:p>
            <a:pPr marL="522288" indent="-522288" eaLnBrk="1" hangingPunct="1">
              <a:buNone/>
            </a:pPr>
            <a:endParaRPr lang="en-US" altLang="en-US" sz="1400"/>
          </a:p>
          <a:p>
            <a:pPr marL="522288" indent="-522288" eaLnBrk="1" hangingPunct="1">
              <a:buBlip>
                <a:blip r:embed="rId2"/>
              </a:buBlip>
            </a:pPr>
            <a:r>
              <a:rPr lang="en-US" altLang="en-US" smtClean="0"/>
              <a:t>Micro level operations:</a:t>
            </a:r>
          </a:p>
          <a:p>
            <a:pPr marL="922338" lvl="1" eaLnBrk="1" hangingPunct="1"/>
            <a:r>
              <a:rPr lang="en-US" altLang="en-US" smtClean="0"/>
              <a:t>Read a database object</a:t>
            </a:r>
          </a:p>
          <a:p>
            <a:pPr marL="922338" lvl="1" eaLnBrk="1" hangingPunct="1"/>
            <a:r>
              <a:rPr lang="en-US" altLang="en-US" smtClean="0"/>
              <a:t>Write a database object into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9E10BA-4245-4A7B-9B17-317803AC0F8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endParaRPr lang="en-US" altLang="en-US" b="1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Strict Schedule</a:t>
            </a:r>
            <a:r>
              <a:rPr lang="en-US" altLang="en-US" sz="4000">
                <a:solidFill>
                  <a:srgbClr val="FFFF00"/>
                </a:solidFill>
              </a:rPr>
              <a:t>: Example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2209800" y="1295400"/>
            <a:ext cx="3124200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noProof="1">
                <a:cs typeface="Latha" pitchFamily="2" charset="0"/>
              </a:rPr>
              <a:t>T1</a:t>
            </a:r>
            <a:r>
              <a:rPr lang="en-US" altLang="en-US" sz="2400" b="1">
                <a:cs typeface="Latha" pitchFamily="2" charset="0"/>
              </a:rPr>
              <a:t>		T2</a:t>
            </a:r>
            <a:r>
              <a:rPr lang="en-US" altLang="en-US" sz="2000">
                <a:cs typeface="Latha" pitchFamily="2" charset="0"/>
              </a:rPr>
              <a:t>	</a:t>
            </a:r>
          </a:p>
          <a:p>
            <a:pPr eaLnBrk="1" hangingPunct="1"/>
            <a:endParaRPr lang="en-US" altLang="en-US" sz="800">
              <a:cs typeface="Latha" pitchFamily="2" charset="0"/>
            </a:endParaRPr>
          </a:p>
          <a:p>
            <a:pPr eaLnBrk="1" hangingPunct="1"/>
            <a:r>
              <a:rPr lang="en-US" altLang="en-US" sz="2000">
                <a:cs typeface="Latha" pitchFamily="2" charset="0"/>
              </a:rPr>
              <a:t>R(X)	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 			R(Y) 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 			W(Y)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 W(X)	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Commit	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  			R(X)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			W(X)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			Commit</a:t>
            </a:r>
          </a:p>
          <a:p>
            <a:pPr eaLnBrk="1" hangingPunct="1"/>
            <a:endParaRPr lang="en-US" altLang="en-US" sz="900">
              <a:cs typeface="Latha" pitchFamily="2" charset="0"/>
            </a:endParaRPr>
          </a:p>
          <a:p>
            <a:pPr eaLnBrk="1" hangingPunct="1"/>
            <a:r>
              <a:rPr lang="en-US" altLang="en-US" sz="2400">
                <a:cs typeface="Latha" pitchFamily="2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cs typeface="Latha" pitchFamily="2" charset="0"/>
              </a:rPr>
              <a:t>(a) Strict schedule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2400"/>
              <a:t>	T2 reads the value of X only after T1 commits</a:t>
            </a:r>
            <a:r>
              <a:rPr lang="en-US" altLang="en-US"/>
              <a:t> </a:t>
            </a:r>
            <a:endParaRPr lang="en-US" altLang="en-US" sz="2000">
              <a:cs typeface="Latha" pitchFamily="2" charset="0"/>
            </a:endParaRPr>
          </a:p>
          <a:p>
            <a:pPr eaLnBrk="1" hangingPunct="1"/>
            <a:endParaRPr lang="en-US" altLang="en-US" sz="2000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6096000" y="1219200"/>
            <a:ext cx="37338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noProof="1">
                <a:cs typeface="Latha" pitchFamily="2" charset="0"/>
              </a:rPr>
              <a:t>T1</a:t>
            </a:r>
            <a:r>
              <a:rPr lang="en-US" altLang="en-US" sz="2400">
                <a:cs typeface="Latha" pitchFamily="2" charset="0"/>
              </a:rPr>
              <a:t>		T2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W(X)	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 		W(X) 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 Abort	 	</a:t>
            </a:r>
          </a:p>
          <a:p>
            <a:pPr eaLnBrk="1" hangingPunct="1"/>
            <a:r>
              <a:rPr lang="en-US" altLang="en-US" sz="2400">
                <a:cs typeface="Latha" pitchFamily="2" charset="0"/>
              </a:rPr>
              <a:t>		Commit</a:t>
            </a:r>
            <a:r>
              <a:rPr lang="en-US" altLang="en-US" sz="2000">
                <a:cs typeface="Latha" pitchFamily="2" charset="0"/>
              </a:rPr>
              <a:t>	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(b) Not a strict schedule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2400"/>
              <a:t>T2 has modified the value of X before T1 could commit or abort.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6149975" y="1625600"/>
            <a:ext cx="3505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2133600" y="1676400"/>
            <a:ext cx="3505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657600" y="1371600"/>
            <a:ext cx="0" cy="2819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7620000" y="1295400"/>
            <a:ext cx="0" cy="1905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767C2A-00F1-4D5D-9240-A40582A6C54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sz="2800"/>
              <a:t>A schedule S is serializable</a:t>
            </a:r>
            <a:r>
              <a:rPr lang="en-US" altLang="en-US" sz="2800">
                <a:solidFill>
                  <a:schemeClr val="hlink"/>
                </a:solidFill>
              </a:rPr>
              <a:t>*</a:t>
            </a:r>
            <a:r>
              <a:rPr lang="en-US" altLang="en-US" sz="2800"/>
              <a:t> if it is </a:t>
            </a:r>
            <a:r>
              <a:rPr lang="en-US" altLang="en-US" sz="2800" i="1"/>
              <a:t>equivalent</a:t>
            </a:r>
            <a:r>
              <a:rPr lang="en-US" altLang="en-US" sz="2800"/>
              <a:t> to some serial</a:t>
            </a:r>
            <a:r>
              <a:rPr lang="en-US" altLang="en-US" sz="2800">
                <a:solidFill>
                  <a:schemeClr val="hlink"/>
                </a:solidFill>
              </a:rPr>
              <a:t>*</a:t>
            </a:r>
            <a:r>
              <a:rPr lang="en-US" altLang="en-US" sz="2800"/>
              <a:t> schedule of the same set of participating </a:t>
            </a:r>
            <a:r>
              <a:rPr lang="en-US" altLang="en-US" sz="2800" i="1"/>
              <a:t>committed</a:t>
            </a:r>
            <a:r>
              <a:rPr lang="en-US" altLang="en-US" sz="2800"/>
              <a:t> transactions in S.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sz="2800" b="1"/>
              <a:t>Equivalences</a:t>
            </a:r>
            <a:r>
              <a:rPr lang="en-US" altLang="en-US" sz="2800"/>
              <a:t>:</a:t>
            </a:r>
          </a:p>
          <a:p>
            <a:pPr marL="857250" lvl="1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sz="2400"/>
              <a:t>conflict equivalence</a:t>
            </a:r>
          </a:p>
          <a:p>
            <a:pPr marL="857250" lvl="1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sz="2400"/>
              <a:t>view equivalence</a:t>
            </a:r>
          </a:p>
          <a:p>
            <a:pPr marL="857250" lvl="1" eaLnBrk="1" hangingPunct="1">
              <a:spcBef>
                <a:spcPct val="30000"/>
              </a:spcBef>
              <a:buSzPct val="75000"/>
              <a:buNone/>
            </a:pPr>
            <a:endParaRPr lang="en-US" altLang="en-US" sz="2400"/>
          </a:p>
          <a:p>
            <a:pPr marL="857250" lvl="1" eaLnBrk="1" hangingPunct="1">
              <a:spcBef>
                <a:spcPct val="30000"/>
              </a:spcBef>
              <a:buSzPct val="75000"/>
              <a:buNone/>
            </a:pPr>
            <a:r>
              <a:rPr lang="en-US" altLang="en-US" sz="2400"/>
              <a:t>	</a:t>
            </a:r>
          </a:p>
          <a:p>
            <a:pPr marL="857250" lvl="1" eaLnBrk="1" hangingPunct="1">
              <a:spcBef>
                <a:spcPct val="30000"/>
              </a:spcBef>
              <a:buSzPct val="75000"/>
              <a:buNone/>
            </a:pPr>
            <a:r>
              <a:rPr lang="en-US" altLang="en-US" sz="2400">
                <a:solidFill>
                  <a:schemeClr val="hlink"/>
                </a:solidFill>
              </a:rPr>
              <a:t>	*Note: The difference between a serial and serializable schedule is that a serial schedule is not interleaved, but serializable schedule is interleaved.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Serializable Schedule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2209800" y="5032375"/>
            <a:ext cx="79248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4E5200-89F9-48BB-9C58-6DB1F91A925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dirty="0" smtClean="0"/>
              <a:t>The two schedules are </a:t>
            </a:r>
            <a:r>
              <a:rPr lang="en-US" altLang="en-US" b="1" dirty="0" smtClean="0"/>
              <a:t>conflict equivalent</a:t>
            </a:r>
            <a:r>
              <a:rPr lang="en-US" altLang="en-US" dirty="0" smtClean="0"/>
              <a:t> if the order of any two conflicting operations is the same in both schedules.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What is the meaning of </a:t>
            </a:r>
            <a:r>
              <a:rPr lang="en-US" altLang="en-US" b="1" dirty="0" smtClean="0">
                <a:solidFill>
                  <a:schemeClr val="hlink"/>
                </a:solidFill>
              </a:rPr>
              <a:t>Conflict</a:t>
            </a:r>
            <a:r>
              <a:rPr lang="en-US" altLang="en-US" b="1" dirty="0" smtClean="0"/>
              <a:t>?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Blip>
                <a:blip r:embed="rId2"/>
              </a:buBlip>
            </a:pPr>
            <a:r>
              <a:rPr lang="en-US" altLang="en-US" b="1" dirty="0" smtClean="0"/>
              <a:t>Two operations conflict, if</a:t>
            </a:r>
          </a:p>
          <a:p>
            <a:pPr marL="857250" lvl="1" eaLnBrk="1" hangingPunct="1"/>
            <a:r>
              <a:rPr lang="en-US" altLang="en-US" dirty="0" smtClean="0"/>
              <a:t>they belong to different transactions.</a:t>
            </a:r>
          </a:p>
          <a:p>
            <a:pPr marL="857250" lvl="1" eaLnBrk="1" hangingPunct="1"/>
            <a:r>
              <a:rPr lang="en-US" altLang="en-US" dirty="0" smtClean="0"/>
              <a:t>they access the same data item (R / W).</a:t>
            </a:r>
          </a:p>
          <a:p>
            <a:pPr marL="857250" lvl="1" eaLnBrk="1" hangingPunct="1"/>
            <a:r>
              <a:rPr lang="en-US" altLang="en-US" dirty="0" smtClean="0"/>
              <a:t>at least one is a write.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 </a:t>
            </a:r>
            <a:r>
              <a:rPr lang="en-US" altLang="en-US" sz="4000" b="1">
                <a:solidFill>
                  <a:srgbClr val="FFFF00"/>
                </a:solidFill>
              </a:rPr>
              <a:t>Conflict Equivalent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9A17EE-0CF9-4FAB-B883-FAFF69ACFB5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5421313"/>
          </a:xfrm>
        </p:spPr>
        <p:txBody>
          <a:bodyPr/>
          <a:lstStyle/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			</a:t>
            </a:r>
            <a:r>
              <a:rPr lang="en-US" altLang="en-US" smtClean="0"/>
              <a:t>S1				 S2</a:t>
            </a:r>
          </a:p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pPr marL="457200" indent="-457200" eaLnBrk="1" hangingPunct="1">
              <a:spcBef>
                <a:spcPct val="30000"/>
              </a:spcBef>
              <a:buSzPct val="75000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			</a:t>
            </a:r>
            <a:r>
              <a:rPr lang="en-US" altLang="en-US" smtClean="0"/>
              <a:t>S3 				S4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Example (Non-Conflict Equivalent)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667000" y="1752600"/>
            <a:ext cx="2667000" cy="1905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FF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  <a:cs typeface="Latha" pitchFamily="2" charset="0"/>
              </a:rPr>
              <a:t>       </a:t>
            </a:r>
            <a:r>
              <a:rPr lang="en-US" altLang="en-US" sz="20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2000" b="1">
                <a:solidFill>
                  <a:schemeClr val="hlink"/>
                </a:solidFill>
                <a:cs typeface="Latha" pitchFamily="2" charset="0"/>
              </a:rPr>
              <a:t>		T2</a:t>
            </a:r>
            <a:r>
              <a:rPr lang="en-US" altLang="en-US" sz="2000">
                <a:cs typeface="Latha" pitchFamily="2" charset="0"/>
              </a:rPr>
              <a:t>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R(X)	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		W(X)	</a:t>
            </a:r>
          </a:p>
          <a:p>
            <a:pPr algn="ctr" eaLnBrk="1" hangingPunct="1"/>
            <a:r>
              <a:rPr lang="en-US" altLang="en-US" sz="2000">
                <a:latin typeface="Arial Narrow" panose="020B0606020202030204" pitchFamily="34" charset="0"/>
                <a:cs typeface="Latha" pitchFamily="2" charset="0"/>
              </a:rPr>
              <a:t>T1 reads X as 10	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629400" y="1752600"/>
            <a:ext cx="2971800" cy="1905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FF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  <a:cs typeface="Latha" pitchFamily="2" charset="0"/>
              </a:rPr>
              <a:t>      </a:t>
            </a:r>
            <a:r>
              <a:rPr lang="en-US" altLang="en-US" sz="2000" b="1" noProof="1">
                <a:solidFill>
                  <a:schemeClr val="hlink"/>
                </a:solidFill>
                <a:cs typeface="Latha" pitchFamily="2" charset="0"/>
              </a:rPr>
              <a:t>T1</a:t>
            </a:r>
            <a:r>
              <a:rPr lang="en-US" altLang="en-US" sz="2000" b="1">
                <a:solidFill>
                  <a:schemeClr val="hlink"/>
                </a:solidFill>
                <a:cs typeface="Latha" pitchFamily="2" charset="0"/>
              </a:rPr>
              <a:t>		T2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	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		W(X)	</a:t>
            </a:r>
          </a:p>
          <a:p>
            <a:pPr eaLnBrk="1" hangingPunct="1"/>
            <a:r>
              <a:rPr lang="en-US" altLang="en-US" sz="2000">
                <a:cs typeface="Latha" pitchFamily="2" charset="0"/>
              </a:rPr>
              <a:t>R(X)		</a:t>
            </a:r>
          </a:p>
          <a:p>
            <a:pPr algn="ctr" eaLnBrk="1" hangingPunct="1"/>
            <a:endParaRPr lang="en-US" altLang="en-US" sz="2000">
              <a:latin typeface="Arial Narrow" panose="020B0606020202030204" pitchFamily="34" charset="0"/>
              <a:cs typeface="Latha" pitchFamily="2" charset="0"/>
            </a:endParaRPr>
          </a:p>
          <a:p>
            <a:pPr algn="ctr" eaLnBrk="1" hangingPunct="1"/>
            <a:r>
              <a:rPr lang="en-US" altLang="en-US" sz="2000">
                <a:latin typeface="Arial Narrow" panose="020B0606020202030204" pitchFamily="34" charset="0"/>
                <a:cs typeface="Latha" pitchFamily="2" charset="0"/>
              </a:rPr>
              <a:t>T1 reads X as 20	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667000" y="2133600"/>
            <a:ext cx="2667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86200" y="1752600"/>
            <a:ext cx="0" cy="1524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667000" y="3267075"/>
            <a:ext cx="2667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629400" y="2209800"/>
            <a:ext cx="297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848600" y="1752600"/>
            <a:ext cx="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629400" y="3200400"/>
            <a:ext cx="297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6" name="Group 20"/>
          <p:cNvGrpSpPr>
            <a:grpSpLocks/>
          </p:cNvGrpSpPr>
          <p:nvPr/>
        </p:nvGrpSpPr>
        <p:grpSpPr bwMode="auto">
          <a:xfrm>
            <a:off x="2667000" y="4191000"/>
            <a:ext cx="2667000" cy="2209800"/>
            <a:chOff x="720" y="2544"/>
            <a:chExt cx="1680" cy="1392"/>
          </a:xfrm>
        </p:grpSpPr>
        <p:sp>
          <p:nvSpPr>
            <p:cNvPr id="28692" name="Rectangle 6"/>
            <p:cNvSpPr>
              <a:spLocks noChangeArrowheads="1"/>
            </p:cNvSpPr>
            <p:nvPr/>
          </p:nvSpPr>
          <p:spPr bwMode="auto">
            <a:xfrm>
              <a:off x="720" y="2544"/>
              <a:ext cx="1680" cy="1392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FF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hlink"/>
                  </a:solidFill>
                  <a:cs typeface="Latha" pitchFamily="2" charset="0"/>
                </a:rPr>
                <a:t>   </a:t>
              </a:r>
              <a:r>
                <a:rPr lang="en-US" altLang="en-US" sz="2000" b="1" noProof="1">
                  <a:solidFill>
                    <a:schemeClr val="hlink"/>
                  </a:solidFill>
                  <a:cs typeface="Latha" pitchFamily="2" charset="0"/>
                </a:rPr>
                <a:t>T1</a:t>
              </a:r>
              <a:r>
                <a:rPr lang="en-US" altLang="en-US" sz="2000" b="1">
                  <a:solidFill>
                    <a:schemeClr val="hlink"/>
                  </a:solidFill>
                  <a:cs typeface="Latha" pitchFamily="2" charset="0"/>
                </a:rPr>
                <a:t>		T2 </a:t>
              </a:r>
            </a:p>
            <a:p>
              <a:pPr eaLnBrk="1" hangingPunct="1"/>
              <a:endParaRPr lang="en-US" altLang="en-US" sz="2000">
                <a:cs typeface="Latha" pitchFamily="2" charset="0"/>
              </a:endParaRPr>
            </a:p>
            <a:p>
              <a:pPr eaLnBrk="1" hangingPunct="1"/>
              <a:r>
                <a:rPr lang="en-US" altLang="en-US" sz="2000">
                  <a:cs typeface="Latha" pitchFamily="2" charset="0"/>
                </a:rPr>
                <a:t>W(X)		</a:t>
              </a:r>
            </a:p>
            <a:p>
              <a:pPr eaLnBrk="1" hangingPunct="1"/>
              <a:endParaRPr lang="en-US" altLang="en-US" sz="2000">
                <a:cs typeface="Latha" pitchFamily="2" charset="0"/>
              </a:endParaRPr>
            </a:p>
            <a:p>
              <a:pPr eaLnBrk="1" hangingPunct="1"/>
              <a:r>
                <a:rPr lang="en-US" altLang="en-US" sz="2000">
                  <a:cs typeface="Latha" pitchFamily="2" charset="0"/>
                </a:rPr>
                <a:t>		W(X)	</a:t>
              </a:r>
            </a:p>
            <a:p>
              <a:pPr algn="ctr" eaLnBrk="1" hangingPunct="1"/>
              <a:r>
                <a:rPr lang="en-US" altLang="en-US" sz="2000">
                  <a:latin typeface="Arial Narrow" panose="020B0606020202030204" pitchFamily="34" charset="0"/>
                  <a:cs typeface="Latha" pitchFamily="2" charset="0"/>
                </a:rPr>
                <a:t>Final value of X = 30</a:t>
              </a:r>
              <a:r>
                <a:rPr lang="en-US" altLang="en-US" sz="2000">
                  <a:latin typeface="Times New Roman" panose="02020603050405020304" pitchFamily="18" charset="0"/>
                  <a:cs typeface="Latha" pitchFamily="2" charset="0"/>
                </a:rPr>
                <a:t>	</a:t>
              </a:r>
              <a:endParaRPr lang="en-US" altLang="en-US" sz="2000">
                <a:latin typeface="Arial Narrow" panose="020B0606020202030204" pitchFamily="34" charset="0"/>
                <a:cs typeface="Latha" pitchFamily="2" charset="0"/>
              </a:endParaRPr>
            </a:p>
            <a:p>
              <a:pPr eaLnBrk="1" hangingPunct="1"/>
              <a:endParaRPr lang="en-US" altLang="en-US" sz="2000"/>
            </a:p>
          </p:txBody>
        </p:sp>
        <p:sp>
          <p:nvSpPr>
            <p:cNvPr id="28693" name="Line 14"/>
            <p:cNvSpPr>
              <a:spLocks noChangeShapeType="1"/>
            </p:cNvSpPr>
            <p:nvPr/>
          </p:nvSpPr>
          <p:spPr bwMode="auto">
            <a:xfrm flipV="1">
              <a:off x="720" y="2764"/>
              <a:ext cx="16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>
              <a:off x="1488" y="2544"/>
              <a:ext cx="0" cy="10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7"/>
            <p:cNvSpPr>
              <a:spLocks noChangeShapeType="1"/>
            </p:cNvSpPr>
            <p:nvPr/>
          </p:nvSpPr>
          <p:spPr bwMode="auto">
            <a:xfrm>
              <a:off x="720" y="3600"/>
              <a:ext cx="16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21"/>
          <p:cNvGrpSpPr>
            <a:grpSpLocks/>
          </p:cNvGrpSpPr>
          <p:nvPr/>
        </p:nvGrpSpPr>
        <p:grpSpPr bwMode="auto">
          <a:xfrm>
            <a:off x="6596064" y="4191000"/>
            <a:ext cx="3081337" cy="2166938"/>
            <a:chOff x="3195" y="2496"/>
            <a:chExt cx="1941" cy="1440"/>
          </a:xfrm>
        </p:grpSpPr>
        <p:sp>
          <p:nvSpPr>
            <p:cNvPr id="28688" name="Rectangle 7"/>
            <p:cNvSpPr>
              <a:spLocks noChangeArrowheads="1"/>
            </p:cNvSpPr>
            <p:nvPr/>
          </p:nvSpPr>
          <p:spPr bwMode="auto">
            <a:xfrm>
              <a:off x="3196" y="2496"/>
              <a:ext cx="1920" cy="144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FF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hlink"/>
                  </a:solidFill>
                  <a:cs typeface="Latha" pitchFamily="2" charset="0"/>
                </a:rPr>
                <a:t>     </a:t>
              </a:r>
              <a:r>
                <a:rPr lang="en-US" altLang="en-US" sz="2000" b="1" noProof="1">
                  <a:solidFill>
                    <a:schemeClr val="hlink"/>
                  </a:solidFill>
                  <a:cs typeface="Latha" pitchFamily="2" charset="0"/>
                </a:rPr>
                <a:t>T1</a:t>
              </a:r>
              <a:r>
                <a:rPr lang="en-US" altLang="en-US" sz="2000" b="1">
                  <a:solidFill>
                    <a:schemeClr val="hlink"/>
                  </a:solidFill>
                  <a:cs typeface="Latha" pitchFamily="2" charset="0"/>
                </a:rPr>
                <a:t>		T2</a:t>
              </a:r>
              <a:r>
                <a:rPr lang="en-US" altLang="en-US" sz="2000">
                  <a:cs typeface="Latha" pitchFamily="2" charset="0"/>
                </a:rPr>
                <a:t>		</a:t>
              </a:r>
            </a:p>
            <a:p>
              <a:pPr eaLnBrk="1" hangingPunct="1"/>
              <a:r>
                <a:rPr lang="en-US" altLang="en-US" sz="2000">
                  <a:cs typeface="Latha" pitchFamily="2" charset="0"/>
                </a:rPr>
                <a:t>		W(X)	</a:t>
              </a:r>
            </a:p>
            <a:p>
              <a:pPr eaLnBrk="1" hangingPunct="1"/>
              <a:endParaRPr lang="en-US" altLang="en-US" sz="2000">
                <a:cs typeface="Latha" pitchFamily="2" charset="0"/>
              </a:endParaRPr>
            </a:p>
            <a:p>
              <a:pPr eaLnBrk="1" hangingPunct="1"/>
              <a:r>
                <a:rPr lang="en-US" altLang="en-US" sz="2000">
                  <a:cs typeface="Latha" pitchFamily="2" charset="0"/>
                </a:rPr>
                <a:t>W(X)	</a:t>
              </a:r>
              <a:endParaRPr lang="en-US" altLang="en-US" sz="900">
                <a:latin typeface="Arial Narrow" panose="020B0606020202030204" pitchFamily="34" charset="0"/>
                <a:cs typeface="Latha" pitchFamily="2" charset="0"/>
              </a:endParaRPr>
            </a:p>
            <a:p>
              <a:pPr eaLnBrk="1" hangingPunct="1"/>
              <a:endParaRPr lang="en-US" altLang="en-US" sz="1400">
                <a:latin typeface="Arial Narrow" panose="020B0606020202030204" pitchFamily="34" charset="0"/>
                <a:cs typeface="Latha" pitchFamily="2" charset="0"/>
              </a:endParaRPr>
            </a:p>
            <a:p>
              <a:pPr eaLnBrk="1" hangingPunct="1"/>
              <a:r>
                <a:rPr lang="en-US" altLang="en-US" sz="2000">
                  <a:latin typeface="Arial Narrow" panose="020B0606020202030204" pitchFamily="34" charset="0"/>
                  <a:cs typeface="Latha" pitchFamily="2" charset="0"/>
                </a:rPr>
                <a:t>      Final value of X = 20</a:t>
              </a:r>
              <a:r>
                <a:rPr lang="en-US" altLang="en-US" sz="2000">
                  <a:latin typeface="Times New Roman" panose="02020603050405020304" pitchFamily="18" charset="0"/>
                  <a:cs typeface="Latha" pitchFamily="2" charset="0"/>
                </a:rPr>
                <a:t>	</a:t>
              </a:r>
              <a:endParaRPr lang="en-US" altLang="en-US" sz="2000">
                <a:latin typeface="Arial Narrow" panose="020B0606020202030204" pitchFamily="34" charset="0"/>
                <a:cs typeface="Latha" pitchFamily="2" charset="0"/>
              </a:endParaRPr>
            </a:p>
            <a:p>
              <a:pPr eaLnBrk="1" hangingPunct="1"/>
              <a:endParaRPr lang="en-US" altLang="en-US" sz="2000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3196" y="2784"/>
              <a:ext cx="189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3936" y="2496"/>
              <a:ext cx="0" cy="11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3195" y="3600"/>
              <a:ext cx="19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D0C3FD-FA54-4E1B-AB6A-60BED9F961E3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Conflict Serializable Schedule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85888"/>
            <a:ext cx="4038600" cy="4953000"/>
          </a:xfrm>
        </p:spPr>
        <p:txBody>
          <a:bodyPr/>
          <a:lstStyle/>
          <a:p>
            <a:pPr marL="282575" indent="-282575" eaLnBrk="1" hangingPunct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400" dirty="0"/>
              <a:t>A schedule is </a:t>
            </a:r>
            <a:r>
              <a:rPr lang="en-US" altLang="en-US" sz="2400" b="1" dirty="0"/>
              <a:t>conflict serializable</a:t>
            </a:r>
            <a:r>
              <a:rPr lang="en-US" altLang="en-US" sz="2400" dirty="0"/>
              <a:t> if it is conflict equivalent to some serial schedule.</a:t>
            </a:r>
          </a:p>
          <a:p>
            <a:pPr marL="282575" indent="-282575" eaLnBrk="1" hangingPunct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400" dirty="0"/>
              <a:t>By rearranging the </a:t>
            </a:r>
            <a:r>
              <a:rPr lang="en-US" altLang="en-US" sz="2400" dirty="0" err="1"/>
              <a:t>nonconflicting</a:t>
            </a:r>
            <a:r>
              <a:rPr lang="en-US" altLang="en-US" sz="2400" dirty="0"/>
              <a:t> operations r1(Y) and r2(X), as w1(X), r1(Y), r2(X) and it can be made equivalent to the serial schedule T1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T2. Hence, this schedule is </a:t>
            </a:r>
            <a:r>
              <a:rPr lang="en-US" altLang="en-US" sz="2400" b="1" dirty="0"/>
              <a:t>conflict serializable</a:t>
            </a:r>
            <a:r>
              <a:rPr lang="en-US" altLang="en-US" sz="2400" dirty="0"/>
              <a:t>.</a:t>
            </a:r>
          </a:p>
          <a:p>
            <a:pPr marL="282575" indent="-282575" eaLnBrk="1" hangingPunct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altLang="en-US" sz="2400" dirty="0"/>
              <a:t>The second Schedule is </a:t>
            </a:r>
            <a:r>
              <a:rPr lang="en-US" altLang="en-US" sz="2400" b="1" dirty="0"/>
              <a:t>not conflict serializable schedule.</a:t>
            </a:r>
          </a:p>
        </p:txBody>
      </p:sp>
      <p:graphicFrame>
        <p:nvGraphicFramePr>
          <p:cNvPr id="35931" name="Group 91"/>
          <p:cNvGraphicFramePr>
            <a:graphicFrameLocks noGrp="1"/>
          </p:cNvGraphicFramePr>
          <p:nvPr>
            <p:ph sz="quarter" idx="2"/>
          </p:nvPr>
        </p:nvGraphicFramePr>
        <p:xfrm>
          <a:off x="6172200" y="1504950"/>
          <a:ext cx="4038600" cy="18896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W(X)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R(X)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R(Y)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927" name="Group 87"/>
          <p:cNvGraphicFramePr>
            <a:graphicFrameLocks noGrp="1"/>
          </p:cNvGraphicFramePr>
          <p:nvPr>
            <p:ph sz="quarter" idx="3"/>
          </p:nvPr>
        </p:nvGraphicFramePr>
        <p:xfrm>
          <a:off x="6172200" y="3509963"/>
          <a:ext cx="4038600" cy="27432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Commit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A8AB2-C557-4977-A99A-4C6361E331A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143001"/>
            <a:ext cx="8634413" cy="5192713"/>
          </a:xfrm>
        </p:spPr>
        <p:txBody>
          <a:bodyPr/>
          <a:lstStyle/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Algorithm </a:t>
            </a:r>
            <a:r>
              <a:rPr lang="en-US" altLang="en-US" sz="2400" b="1" dirty="0" err="1">
                <a:solidFill>
                  <a:schemeClr val="hlink"/>
                </a:solidFill>
              </a:rPr>
              <a:t>Precedence_Graph</a:t>
            </a:r>
            <a:r>
              <a:rPr lang="en-US" altLang="en-US" sz="2400" b="1" dirty="0">
                <a:solidFill>
                  <a:schemeClr val="hlink"/>
                </a:solidFill>
              </a:rPr>
              <a:t>()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{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Step-1:	</a:t>
            </a:r>
            <a:r>
              <a:rPr lang="en-US" altLang="en-US" sz="2400" dirty="0"/>
              <a:t>Draw nodes corresponding to each of the 			transaction in S.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endParaRPr lang="en-US" altLang="en-US" sz="1200" dirty="0"/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Step-2:	</a:t>
            </a:r>
            <a:r>
              <a:rPr lang="en-US" altLang="en-US" sz="2400" dirty="0"/>
              <a:t>Draw an edge from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 if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precedes and 			conflicts with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. Complete the precedence graph.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        	</a:t>
            </a:r>
            <a:r>
              <a:rPr lang="en-US" altLang="en-US" sz="2000" dirty="0"/>
              <a:t>(The conflicting actions are RW, WR, and WW).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1200" dirty="0"/>
              <a:t>	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Step-3:</a:t>
            </a:r>
            <a:r>
              <a:rPr lang="en-US" altLang="en-US" sz="2400" dirty="0"/>
              <a:t> If the precedence graph is acyclic, 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		then  print "S is conflict serializable".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			else  print "S is not conflict serializable".</a:t>
            </a:r>
          </a:p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4400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FF00"/>
                </a:solidFill>
              </a:rPr>
              <a:t> Testing for </a:t>
            </a:r>
            <a:r>
              <a:rPr lang="en-US" altLang="en-US" sz="4000" b="1" dirty="0" smtClean="0">
                <a:solidFill>
                  <a:srgbClr val="FFFF00"/>
                </a:solidFill>
              </a:rPr>
              <a:t>Conflict </a:t>
            </a:r>
            <a:r>
              <a:rPr lang="en-US" altLang="en-US" sz="4000" b="1" dirty="0" err="1">
                <a:solidFill>
                  <a:srgbClr val="FFFF00"/>
                </a:solidFill>
              </a:rPr>
              <a:t>Serializability</a:t>
            </a:r>
            <a:r>
              <a:rPr lang="en-US" altLang="en-US" sz="4000" b="1" dirty="0">
                <a:solidFill>
                  <a:srgbClr val="FFFF00"/>
                </a:solidFill>
              </a:rPr>
              <a:t>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DD0CFE-AF9F-4F7D-AB41-20244D31DF76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143001"/>
            <a:ext cx="8634413" cy="5192713"/>
          </a:xfrm>
        </p:spPr>
        <p:txBody>
          <a:bodyPr/>
          <a:lstStyle/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r>
              <a:rPr lang="en-US" altLang="en-US" dirty="0" smtClean="0"/>
              <a:t>S = {b1, r1(X), w1(X), b2, r2(X), w2(X), e2, c2, r1(Y), w1(Y), e1, c1}</a:t>
            </a:r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dirty="0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dirty="0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dirty="0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dirty="0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dirty="0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r>
              <a:rPr lang="en-US" altLang="en-US" b="1" dirty="0" smtClean="0">
                <a:solidFill>
                  <a:schemeClr val="hlink"/>
                </a:solidFill>
              </a:rPr>
              <a:t>Result:</a:t>
            </a:r>
            <a:r>
              <a:rPr lang="en-US" altLang="en-US" dirty="0" smtClean="0"/>
              <a:t> it is conflict serializable.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Example - 1</a:t>
            </a:r>
            <a:endParaRPr lang="en-US" altLang="en-US" b="1" smtClean="0">
              <a:solidFill>
                <a:srgbClr val="FFFF00"/>
              </a:solidFill>
            </a:endParaRPr>
          </a:p>
        </p:txBody>
      </p:sp>
      <p:grpSp>
        <p:nvGrpSpPr>
          <p:cNvPr id="31750" name="Group 4"/>
          <p:cNvGrpSpPr>
            <a:grpSpLocks/>
          </p:cNvGrpSpPr>
          <p:nvPr/>
        </p:nvGrpSpPr>
        <p:grpSpPr bwMode="auto">
          <a:xfrm>
            <a:off x="3200400" y="2514600"/>
            <a:ext cx="5562600" cy="2590800"/>
            <a:chOff x="4268" y="3099"/>
            <a:chExt cx="3780" cy="1699"/>
          </a:xfrm>
        </p:grpSpPr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393" y="4372"/>
              <a:ext cx="1440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FF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w1(X) &lt; w2(X)</a:t>
              </a:r>
              <a:endParaRPr lang="en-US" altLang="en-US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4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3600" b="1">
                <a:solidFill>
                  <a:srgbClr val="0000FF"/>
                </a:solidFill>
              </a:endParaRPr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4268" y="3472"/>
              <a:ext cx="540" cy="540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T1</a:t>
              </a:r>
              <a:endParaRPr lang="en-US" altLang="en-US" sz="3600" b="1">
                <a:solidFill>
                  <a:srgbClr val="FFFF00"/>
                </a:solidFill>
              </a:endParaRPr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7508" y="3472"/>
              <a:ext cx="540" cy="540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T2</a:t>
              </a:r>
              <a:endParaRPr lang="en-US" altLang="en-US" sz="3600" b="1">
                <a:solidFill>
                  <a:srgbClr val="FFFF00"/>
                </a:solidFill>
              </a:endParaRPr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4808" y="3742"/>
              <a:ext cx="27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 flipH="1">
              <a:off x="4538" y="3099"/>
              <a:ext cx="742" cy="37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5263" y="3102"/>
              <a:ext cx="15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6838" y="3102"/>
              <a:ext cx="764" cy="41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4628" y="4012"/>
              <a:ext cx="720" cy="36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5348" y="4372"/>
              <a:ext cx="16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 flipV="1">
              <a:off x="6968" y="3964"/>
              <a:ext cx="652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5348" y="3142"/>
              <a:ext cx="14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FF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r1(X) &lt; w2(X)</a:t>
              </a:r>
              <a:endParaRPr lang="en-US" altLang="en-US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3600" b="1">
                <a:solidFill>
                  <a:srgbClr val="0000FF"/>
                </a:solidFill>
              </a:endParaRPr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5348" y="3781"/>
              <a:ext cx="1440" cy="3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FF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00FF"/>
                  </a:solidFill>
                  <a:cs typeface="Latha" pitchFamily="2" charset="0"/>
                </a:rPr>
                <a:t>w1(X) &lt;</a:t>
              </a:r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 r2(X)</a:t>
              </a:r>
              <a:endParaRPr lang="en-US" altLang="en-US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4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36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DF7807-C929-4489-8AF1-B049E07BC8B4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143001"/>
            <a:ext cx="8634413" cy="5192713"/>
          </a:xfrm>
        </p:spPr>
        <p:txBody>
          <a:bodyPr/>
          <a:lstStyle/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r>
              <a:rPr lang="en-US" altLang="en-US" smtClean="0"/>
              <a:t>S = {b2, r2(X), b1, r1(X), w1(X), r1(Y), w1(Y), 	w2(X), e1, c1, e2, c2}</a:t>
            </a:r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spcBef>
                <a:spcPct val="30000"/>
              </a:spcBef>
              <a:buSzPct val="75000"/>
              <a:buNone/>
            </a:pPr>
            <a:r>
              <a:rPr lang="en-US" altLang="en-US" b="1" smtClean="0">
                <a:solidFill>
                  <a:schemeClr val="hlink"/>
                </a:solidFill>
              </a:rPr>
              <a:t>Result:</a:t>
            </a:r>
            <a:r>
              <a:rPr lang="en-US" altLang="en-US" smtClean="0"/>
              <a:t> it is not conflict serializable.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Example - 2</a:t>
            </a:r>
            <a:endParaRPr lang="en-US" altLang="en-US" b="1" smtClean="0">
              <a:solidFill>
                <a:srgbClr val="FFFF00"/>
              </a:solidFill>
            </a:endParaRPr>
          </a:p>
        </p:txBody>
      </p: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3276600" y="2481264"/>
            <a:ext cx="5181600" cy="2243137"/>
            <a:chOff x="4268" y="2629"/>
            <a:chExt cx="3780" cy="1699"/>
          </a:xfrm>
        </p:grpSpPr>
        <p:sp>
          <p:nvSpPr>
            <p:cNvPr id="32775" name="Rectangle 18"/>
            <p:cNvSpPr>
              <a:spLocks noChangeArrowheads="1"/>
            </p:cNvSpPr>
            <p:nvPr/>
          </p:nvSpPr>
          <p:spPr bwMode="auto">
            <a:xfrm>
              <a:off x="5393" y="3902"/>
              <a:ext cx="1440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w1(X) &lt; w2(X)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776" name="Oval 19"/>
            <p:cNvSpPr>
              <a:spLocks noChangeArrowheads="1"/>
            </p:cNvSpPr>
            <p:nvPr/>
          </p:nvSpPr>
          <p:spPr bwMode="auto">
            <a:xfrm>
              <a:off x="4268" y="3002"/>
              <a:ext cx="540" cy="540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T1</a:t>
              </a: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32777" name="Oval 20"/>
            <p:cNvSpPr>
              <a:spLocks noChangeArrowheads="1"/>
            </p:cNvSpPr>
            <p:nvPr/>
          </p:nvSpPr>
          <p:spPr bwMode="auto">
            <a:xfrm>
              <a:off x="7508" y="3002"/>
              <a:ext cx="540" cy="540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T2</a:t>
              </a: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32778" name="Line 21"/>
            <p:cNvSpPr>
              <a:spLocks noChangeShapeType="1"/>
            </p:cNvSpPr>
            <p:nvPr/>
          </p:nvSpPr>
          <p:spPr bwMode="auto">
            <a:xfrm>
              <a:off x="4808" y="3272"/>
              <a:ext cx="27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22"/>
            <p:cNvSpPr>
              <a:spLocks noChangeShapeType="1"/>
            </p:cNvSpPr>
            <p:nvPr/>
          </p:nvSpPr>
          <p:spPr bwMode="auto">
            <a:xfrm flipH="1">
              <a:off x="4538" y="2629"/>
              <a:ext cx="742" cy="37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23"/>
            <p:cNvSpPr>
              <a:spLocks noChangeShapeType="1"/>
            </p:cNvSpPr>
            <p:nvPr/>
          </p:nvSpPr>
          <p:spPr bwMode="auto">
            <a:xfrm>
              <a:off x="5263" y="2632"/>
              <a:ext cx="15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24"/>
            <p:cNvSpPr>
              <a:spLocks noChangeShapeType="1"/>
            </p:cNvSpPr>
            <p:nvPr/>
          </p:nvSpPr>
          <p:spPr bwMode="auto">
            <a:xfrm>
              <a:off x="6838" y="2632"/>
              <a:ext cx="764" cy="41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5"/>
            <p:cNvSpPr>
              <a:spLocks noChangeShapeType="1"/>
            </p:cNvSpPr>
            <p:nvPr/>
          </p:nvSpPr>
          <p:spPr bwMode="auto">
            <a:xfrm>
              <a:off x="4628" y="3542"/>
              <a:ext cx="720" cy="36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>
              <a:off x="5348" y="3902"/>
              <a:ext cx="16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27"/>
            <p:cNvSpPr>
              <a:spLocks noChangeShapeType="1"/>
            </p:cNvSpPr>
            <p:nvPr/>
          </p:nvSpPr>
          <p:spPr bwMode="auto">
            <a:xfrm flipV="1">
              <a:off x="6968" y="3494"/>
              <a:ext cx="652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Rectangle 28"/>
            <p:cNvSpPr>
              <a:spLocks noChangeArrowheads="1"/>
            </p:cNvSpPr>
            <p:nvPr/>
          </p:nvSpPr>
          <p:spPr bwMode="auto">
            <a:xfrm>
              <a:off x="5348" y="2672"/>
              <a:ext cx="1440" cy="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r2(X) &lt;w1(X)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786" name="Rectangle 29"/>
            <p:cNvSpPr>
              <a:spLocks noChangeArrowheads="1"/>
            </p:cNvSpPr>
            <p:nvPr/>
          </p:nvSpPr>
          <p:spPr bwMode="auto">
            <a:xfrm>
              <a:off x="5348" y="3311"/>
              <a:ext cx="1440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r1(X) &lt; w2(X)</a:t>
              </a:r>
              <a:endParaRPr lang="en-US" altLang="en-US" sz="20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99A8C-EAFC-4A88-AA32-E468549FB668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143001"/>
            <a:ext cx="8634413" cy="5192713"/>
          </a:xfrm>
        </p:spPr>
        <p:txBody>
          <a:bodyPr/>
          <a:lstStyle/>
          <a:p>
            <a:pPr marL="457200" indent="-457200" defTabSz="796925" eaLnBrk="1" hangingPunct="1">
              <a:lnSpc>
                <a:spcPct val="90000"/>
              </a:lnSpc>
              <a:buNone/>
            </a:pPr>
            <a:r>
              <a:rPr lang="en-US" altLang="en-US" smtClean="0"/>
              <a:t>S = { b2, r2(Z), r2(Y), w2(Y), b3, r3(Y), r3(Z), b1, r1(X), w1(X), w3(Y),	w3(Z), e3, c3, r2(X), r1(Y), w1(Y), e1, c1, w2(X), e2, c2 }</a:t>
            </a:r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smtClean="0"/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b="1" smtClean="0">
              <a:solidFill>
                <a:schemeClr val="hlink"/>
              </a:solidFill>
            </a:endParaRPr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endParaRPr lang="en-US" altLang="en-US" b="1" smtClean="0">
              <a:solidFill>
                <a:schemeClr val="hlink"/>
              </a:solidFill>
            </a:endParaRPr>
          </a:p>
          <a:p>
            <a:pPr marL="457200" indent="-457200" defTabSz="796925" eaLnBrk="1" hangingPunct="1">
              <a:lnSpc>
                <a:spcPct val="90000"/>
              </a:lnSpc>
              <a:spcBef>
                <a:spcPct val="30000"/>
              </a:spcBef>
              <a:buSzPct val="75000"/>
              <a:buNone/>
            </a:pPr>
            <a:r>
              <a:rPr lang="en-US" altLang="en-US" b="1" smtClean="0">
                <a:solidFill>
                  <a:schemeClr val="hlink"/>
                </a:solidFill>
              </a:rPr>
              <a:t>Result:</a:t>
            </a:r>
            <a:r>
              <a:rPr lang="en-US" altLang="en-US" smtClean="0"/>
              <a:t> it is not conflict serializable.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41388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00"/>
                </a:solidFill>
              </a:rPr>
              <a:t>Example - 3</a:t>
            </a:r>
            <a:endParaRPr lang="en-US" altLang="en-US" b="1" smtClean="0">
              <a:solidFill>
                <a:srgbClr val="FFFF00"/>
              </a:solidFill>
            </a:endParaRPr>
          </a:p>
        </p:txBody>
      </p:sp>
      <p:grpSp>
        <p:nvGrpSpPr>
          <p:cNvPr id="33798" name="Group 31"/>
          <p:cNvGrpSpPr>
            <a:grpSpLocks/>
          </p:cNvGrpSpPr>
          <p:nvPr/>
        </p:nvGrpSpPr>
        <p:grpSpPr bwMode="auto">
          <a:xfrm>
            <a:off x="3505201" y="2438401"/>
            <a:ext cx="4703763" cy="2786063"/>
            <a:chOff x="1248" y="1536"/>
            <a:chExt cx="2963" cy="1755"/>
          </a:xfrm>
        </p:grpSpPr>
        <p:sp>
          <p:nvSpPr>
            <p:cNvPr id="33799" name="Oval 18"/>
            <p:cNvSpPr>
              <a:spLocks noChangeArrowheads="1"/>
            </p:cNvSpPr>
            <p:nvPr/>
          </p:nvSpPr>
          <p:spPr bwMode="auto">
            <a:xfrm>
              <a:off x="1248" y="1769"/>
              <a:ext cx="424" cy="405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T1</a:t>
              </a: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33800" name="Oval 19"/>
            <p:cNvSpPr>
              <a:spLocks noChangeArrowheads="1"/>
            </p:cNvSpPr>
            <p:nvPr/>
          </p:nvSpPr>
          <p:spPr bwMode="auto">
            <a:xfrm>
              <a:off x="3787" y="1777"/>
              <a:ext cx="424" cy="405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T2</a:t>
              </a: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33801" name="Line 20"/>
            <p:cNvSpPr>
              <a:spLocks noChangeShapeType="1"/>
            </p:cNvSpPr>
            <p:nvPr/>
          </p:nvSpPr>
          <p:spPr bwMode="auto">
            <a:xfrm>
              <a:off x="1672" y="1972"/>
              <a:ext cx="212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21"/>
            <p:cNvSpPr>
              <a:spLocks noChangeShapeType="1"/>
            </p:cNvSpPr>
            <p:nvPr/>
          </p:nvSpPr>
          <p:spPr bwMode="auto">
            <a:xfrm>
              <a:off x="1606" y="2118"/>
              <a:ext cx="1025" cy="92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22"/>
            <p:cNvSpPr>
              <a:spLocks noChangeShapeType="1"/>
            </p:cNvSpPr>
            <p:nvPr/>
          </p:nvSpPr>
          <p:spPr bwMode="auto">
            <a:xfrm flipV="1">
              <a:off x="2870" y="2093"/>
              <a:ext cx="942" cy="84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Rectangle 23"/>
            <p:cNvSpPr>
              <a:spLocks noChangeArrowheads="1"/>
            </p:cNvSpPr>
            <p:nvPr/>
          </p:nvSpPr>
          <p:spPr bwMode="auto">
            <a:xfrm>
              <a:off x="2521" y="1536"/>
              <a:ext cx="566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 X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805" name="Oval 24"/>
            <p:cNvSpPr>
              <a:spLocks noChangeArrowheads="1"/>
            </p:cNvSpPr>
            <p:nvPr/>
          </p:nvSpPr>
          <p:spPr bwMode="auto">
            <a:xfrm>
              <a:off x="2521" y="2886"/>
              <a:ext cx="425" cy="405"/>
            </a:xfrm>
            <a:prstGeom prst="ellipse">
              <a:avLst/>
            </a:prstGeom>
            <a:solidFill>
              <a:srgbClr val="CC0000"/>
            </a:solidFill>
            <a:ln w="28575" algn="ctr">
              <a:solidFill>
                <a:schemeClr val="hlink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28800" tIns="288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FF00"/>
                  </a:solidFill>
                  <a:cs typeface="Latha" pitchFamily="2" charset="0"/>
                </a:rPr>
                <a:t>T3</a:t>
              </a: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33806" name="Rectangle 25"/>
            <p:cNvSpPr>
              <a:spLocks noChangeArrowheads="1"/>
            </p:cNvSpPr>
            <p:nvPr/>
          </p:nvSpPr>
          <p:spPr bwMode="auto">
            <a:xfrm>
              <a:off x="2097" y="1998"/>
              <a:ext cx="281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Y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807" name="Rectangle 26"/>
            <p:cNvSpPr>
              <a:spLocks noChangeArrowheads="1"/>
            </p:cNvSpPr>
            <p:nvPr/>
          </p:nvSpPr>
          <p:spPr bwMode="auto">
            <a:xfrm>
              <a:off x="1743" y="2617"/>
              <a:ext cx="282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Y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808" name="Line 27"/>
            <p:cNvSpPr>
              <a:spLocks noChangeShapeType="1"/>
            </p:cNvSpPr>
            <p:nvPr/>
          </p:nvSpPr>
          <p:spPr bwMode="auto">
            <a:xfrm flipH="1">
              <a:off x="2946" y="2162"/>
              <a:ext cx="954" cy="85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28"/>
            <p:cNvSpPr>
              <a:spLocks noChangeArrowheads="1"/>
            </p:cNvSpPr>
            <p:nvPr/>
          </p:nvSpPr>
          <p:spPr bwMode="auto">
            <a:xfrm>
              <a:off x="3614" y="2474"/>
              <a:ext cx="281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Y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810" name="Rectangle 29"/>
            <p:cNvSpPr>
              <a:spLocks noChangeArrowheads="1"/>
            </p:cNvSpPr>
            <p:nvPr/>
          </p:nvSpPr>
          <p:spPr bwMode="auto">
            <a:xfrm>
              <a:off x="3009" y="2211"/>
              <a:ext cx="282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0000FF"/>
                  </a:solidFill>
                  <a:cs typeface="Latha" pitchFamily="2" charset="0"/>
                </a:rPr>
                <a:t>Z</a:t>
              </a: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  <a:cs typeface="Latha" pitchFamily="2" charset="0"/>
              </a:endParaRPr>
            </a:p>
            <a:p>
              <a:pPr algn="ctr" eaLnBrk="1" hangingPunct="1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811" name="Line 30"/>
            <p:cNvSpPr>
              <a:spLocks noChangeShapeType="1"/>
            </p:cNvSpPr>
            <p:nvPr/>
          </p:nvSpPr>
          <p:spPr bwMode="auto">
            <a:xfrm flipV="1">
              <a:off x="1649" y="1870"/>
              <a:ext cx="216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Summary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9CBE-1219-4355-AE4F-11D661E18C4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1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4DF08E-F8F7-41D1-B9E0-392A5ED0D06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 marL="566738" indent="-566738" eaLnBrk="1" hangingPunct="1">
              <a:buBlip>
                <a:blip r:embed="rId2"/>
              </a:buBlip>
            </a:pPr>
            <a:r>
              <a:rPr lang="en-US" altLang="en-US" dirty="0" smtClean="0"/>
              <a:t>When transactions are strictly executed one after the other it is termed as sequential execution</a:t>
            </a:r>
          </a:p>
          <a:p>
            <a:pPr marL="566738" indent="-566738" eaLnBrk="1" hangingPunct="1">
              <a:buBlip>
                <a:blip r:embed="rId2"/>
              </a:buBlip>
            </a:pPr>
            <a:r>
              <a:rPr lang="en-US" altLang="en-US" dirty="0" smtClean="0"/>
              <a:t>When two or more transactions are interleaved, then we say that it is a concurrent execution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944563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sz="3900" b="1" dirty="0">
                <a:solidFill>
                  <a:srgbClr val="FFFF00"/>
                </a:solidFill>
              </a:rPr>
              <a:t>Sequential Vs Concurrent Execution</a:t>
            </a:r>
          </a:p>
        </p:txBody>
      </p:sp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3505200" y="4343400"/>
            <a:ext cx="4876800" cy="1752600"/>
            <a:chOff x="4553" y="8862"/>
            <a:chExt cx="3780" cy="1584"/>
          </a:xfrm>
        </p:grpSpPr>
        <p:sp>
          <p:nvSpPr>
            <p:cNvPr id="6156" name="Freeform 6"/>
            <p:cNvSpPr>
              <a:spLocks/>
            </p:cNvSpPr>
            <p:nvPr/>
          </p:nvSpPr>
          <p:spPr bwMode="auto">
            <a:xfrm>
              <a:off x="4785" y="8862"/>
              <a:ext cx="1" cy="1584"/>
            </a:xfrm>
            <a:custGeom>
              <a:avLst/>
              <a:gdLst>
                <a:gd name="T0" fmla="*/ 0 w 1"/>
                <a:gd name="T1" fmla="*/ 0 h 1584"/>
                <a:gd name="T2" fmla="*/ 0 w 1"/>
                <a:gd name="T3" fmla="*/ 1584 h 15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584">
                  <a:moveTo>
                    <a:pt x="0" y="0"/>
                  </a:moveTo>
                  <a:lnTo>
                    <a:pt x="0" y="158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triangle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57" name="Line 7"/>
            <p:cNvSpPr>
              <a:spLocks noChangeShapeType="1"/>
            </p:cNvSpPr>
            <p:nvPr/>
          </p:nvSpPr>
          <p:spPr bwMode="auto">
            <a:xfrm>
              <a:off x="5217" y="8961"/>
              <a:ext cx="0" cy="144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58" name="Line 8"/>
            <p:cNvSpPr>
              <a:spLocks noChangeShapeType="1"/>
            </p:cNvSpPr>
            <p:nvPr/>
          </p:nvSpPr>
          <p:spPr bwMode="auto">
            <a:xfrm>
              <a:off x="6081" y="8961"/>
              <a:ext cx="0" cy="144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6513" y="8961"/>
              <a:ext cx="0" cy="144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>
              <a:off x="6945" y="8961"/>
              <a:ext cx="0" cy="144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>
              <a:off x="4785" y="9187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2" name="Line 12"/>
            <p:cNvSpPr>
              <a:spLocks noChangeShapeType="1"/>
            </p:cNvSpPr>
            <p:nvPr/>
          </p:nvSpPr>
          <p:spPr bwMode="auto">
            <a:xfrm>
              <a:off x="5217" y="9681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3" name="Line 13"/>
            <p:cNvSpPr>
              <a:spLocks noChangeShapeType="1"/>
            </p:cNvSpPr>
            <p:nvPr/>
          </p:nvSpPr>
          <p:spPr bwMode="auto">
            <a:xfrm>
              <a:off x="6081" y="9187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4" name="Line 14"/>
            <p:cNvSpPr>
              <a:spLocks noChangeShapeType="1"/>
            </p:cNvSpPr>
            <p:nvPr/>
          </p:nvSpPr>
          <p:spPr bwMode="auto">
            <a:xfrm>
              <a:off x="6513" y="9681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65" name="Line 15"/>
            <p:cNvSpPr>
              <a:spLocks noChangeShapeType="1"/>
            </p:cNvSpPr>
            <p:nvPr/>
          </p:nvSpPr>
          <p:spPr bwMode="auto">
            <a:xfrm>
              <a:off x="4553" y="10387"/>
              <a:ext cx="37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Rectangle 16"/>
          <p:cNvSpPr>
            <a:spLocks noChangeArrowheads="1"/>
          </p:cNvSpPr>
          <p:nvPr/>
        </p:nvSpPr>
        <p:spPr bwMode="auto">
          <a:xfrm>
            <a:off x="8229600" y="57912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6152" name="Rectangle 17"/>
          <p:cNvSpPr>
            <a:spLocks noChangeArrowheads="1"/>
          </p:cNvSpPr>
          <p:nvPr/>
        </p:nvSpPr>
        <p:spPr bwMode="auto">
          <a:xfrm>
            <a:off x="4419600" y="483235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6153" name="Rectangle 18"/>
          <p:cNvSpPr>
            <a:spLocks noChangeArrowheads="1"/>
          </p:cNvSpPr>
          <p:nvPr/>
        </p:nvSpPr>
        <p:spPr bwMode="auto">
          <a:xfrm>
            <a:off x="3525838" y="4354513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6154" name="Rectangle 19"/>
          <p:cNvSpPr>
            <a:spLocks noChangeArrowheads="1"/>
          </p:cNvSpPr>
          <p:nvPr/>
        </p:nvSpPr>
        <p:spPr bwMode="auto">
          <a:xfrm>
            <a:off x="5816600" y="48768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6155" name="Rectangle 20"/>
          <p:cNvSpPr>
            <a:spLocks noChangeArrowheads="1"/>
          </p:cNvSpPr>
          <p:nvPr/>
        </p:nvSpPr>
        <p:spPr bwMode="auto">
          <a:xfrm>
            <a:off x="5256213" y="4354513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hlink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68D1C3-23AD-4B29-B1A8-70A23392FD1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1981200" y="4960938"/>
            <a:ext cx="8229600" cy="1223962"/>
          </a:xfrm>
          <a:prstGeom prst="rect">
            <a:avLst/>
          </a:prstGeom>
          <a:solidFill>
            <a:srgbClr val="DBF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2400" b="1" dirty="0">
                <a:solidFill>
                  <a:srgbClr val="0000FF"/>
                </a:solidFill>
              </a:rPr>
              <a:t>Atomic:</a:t>
            </a:r>
            <a:r>
              <a:rPr lang="en-US" altLang="en-US" sz="2400" dirty="0"/>
              <a:t> Either it succeeds as a whole, or all trace of it disappears (</a:t>
            </a:r>
            <a:r>
              <a:rPr lang="en-US" altLang="en-US" sz="2400" dirty="0">
                <a:solidFill>
                  <a:schemeClr val="hlink"/>
                </a:solidFill>
              </a:rPr>
              <a:t>'</a:t>
            </a:r>
            <a:r>
              <a:rPr lang="en-US" altLang="en-US" sz="2400" i="1" dirty="0">
                <a:solidFill>
                  <a:schemeClr val="hlink"/>
                </a:solidFill>
              </a:rPr>
              <a:t>all or none</a:t>
            </a:r>
            <a:r>
              <a:rPr lang="en-US" altLang="en-US" sz="2400" i="1" dirty="0"/>
              <a:t>').</a:t>
            </a:r>
            <a:endParaRPr lang="en-US" altLang="en-US" sz="2400" b="1" dirty="0"/>
          </a:p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2400" b="1" dirty="0">
                <a:solidFill>
                  <a:srgbClr val="0000FF"/>
                </a:solidFill>
              </a:rPr>
              <a:t>Consistent:</a:t>
            </a:r>
            <a:r>
              <a:rPr lang="en-US" altLang="en-US" sz="2400" dirty="0"/>
              <a:t> That is, halfway through the transaction in the database may be in an inconsistent state, but after the execution of the transaction, the database is in a consistent state.</a:t>
            </a:r>
            <a:endParaRPr lang="en-US" altLang="en-US" sz="2400" b="1" dirty="0"/>
          </a:p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2400" b="1" dirty="0">
                <a:solidFill>
                  <a:srgbClr val="0000FF"/>
                </a:solidFill>
              </a:rPr>
              <a:t>Isolation:</a:t>
            </a:r>
            <a:r>
              <a:rPr lang="en-US" altLang="en-US" sz="2400" dirty="0"/>
              <a:t> Transactions are isolated, or protected, from the effects of concurrently scheduling other transactions.</a:t>
            </a:r>
            <a:endParaRPr lang="en-US" altLang="en-US" sz="2400" b="1" dirty="0"/>
          </a:p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2400" b="1" dirty="0">
                <a:solidFill>
                  <a:srgbClr val="0000FF"/>
                </a:solidFill>
              </a:rPr>
              <a:t>Durability:</a:t>
            </a:r>
            <a:r>
              <a:rPr lang="en-US" altLang="en-US" sz="2400" dirty="0"/>
              <a:t> It survives software and hardware crashes.</a:t>
            </a:r>
          </a:p>
          <a:p>
            <a:pPr marL="566738" indent="-566738" eaLnBrk="1" hangingPunct="1">
              <a:lnSpc>
                <a:spcPct val="90000"/>
              </a:lnSpc>
              <a:buNone/>
            </a:pPr>
            <a:endParaRPr lang="en-US" altLang="en-US" sz="1000" dirty="0"/>
          </a:p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1800" dirty="0">
                <a:solidFill>
                  <a:schemeClr val="hlink"/>
                </a:solidFill>
              </a:rPr>
              <a:t>Concurrency Control </a:t>
            </a:r>
          </a:p>
          <a:p>
            <a:pPr marL="966788" lvl="1" eaLnBrk="1" hangingPunct="1">
              <a:lnSpc>
                <a:spcPct val="90000"/>
              </a:lnSpc>
              <a:buNone/>
            </a:pPr>
            <a:r>
              <a:rPr lang="en-US" altLang="en-US" sz="1800" dirty="0"/>
              <a:t>- ensures Consistency and Isolation</a:t>
            </a:r>
          </a:p>
          <a:p>
            <a:pPr marL="566738" indent="-566738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1800" dirty="0">
                <a:solidFill>
                  <a:schemeClr val="hlink"/>
                </a:solidFill>
              </a:rPr>
              <a:t>Logging and Recovery </a:t>
            </a:r>
          </a:p>
          <a:p>
            <a:pPr marL="966788" lvl="1" eaLnBrk="1" hangingPunct="1">
              <a:lnSpc>
                <a:spcPct val="90000"/>
              </a:lnSpc>
              <a:buNone/>
            </a:pPr>
            <a:r>
              <a:rPr lang="en-US" altLang="en-US" sz="1800" dirty="0"/>
              <a:t>- ensures Atomicity and Durability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4563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A C I D</a:t>
            </a:r>
            <a:endParaRPr lang="en-US" alt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559243-B779-4761-90D3-A1E2B19D427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  <a:noFill/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</a:t>
            </a:r>
          </a:p>
        </p:txBody>
      </p: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3657600" y="1447800"/>
            <a:ext cx="4724400" cy="1447800"/>
            <a:chOff x="1440" y="1152"/>
            <a:chExt cx="2976" cy="912"/>
          </a:xfrm>
        </p:grpSpPr>
        <p:grpSp>
          <p:nvGrpSpPr>
            <p:cNvPr id="8200" name="Group 4"/>
            <p:cNvGrpSpPr>
              <a:grpSpLocks/>
            </p:cNvGrpSpPr>
            <p:nvPr/>
          </p:nvGrpSpPr>
          <p:grpSpPr bwMode="auto">
            <a:xfrm>
              <a:off x="1440" y="1152"/>
              <a:ext cx="2976" cy="912"/>
              <a:chOff x="3548" y="7777"/>
              <a:chExt cx="5580" cy="1473"/>
            </a:xfrm>
          </p:grpSpPr>
          <p:grpSp>
            <p:nvGrpSpPr>
              <p:cNvPr id="8202" name="Group 5"/>
              <p:cNvGrpSpPr>
                <a:grpSpLocks/>
              </p:cNvGrpSpPr>
              <p:nvPr/>
            </p:nvGrpSpPr>
            <p:grpSpPr bwMode="auto">
              <a:xfrm>
                <a:off x="3548" y="7777"/>
                <a:ext cx="1800" cy="900"/>
                <a:chOff x="3548" y="7678"/>
                <a:chExt cx="1800" cy="900"/>
              </a:xfrm>
            </p:grpSpPr>
            <p:sp>
              <p:nvSpPr>
                <p:cNvPr id="8208" name="Rectangle 6"/>
                <p:cNvSpPr>
                  <a:spLocks noChangeArrowheads="1"/>
                </p:cNvSpPr>
                <p:nvPr/>
              </p:nvSpPr>
              <p:spPr bwMode="auto">
                <a:xfrm>
                  <a:off x="3548" y="7678"/>
                  <a:ext cx="1800" cy="900"/>
                </a:xfrm>
                <a:prstGeom prst="rect">
                  <a:avLst/>
                </a:prstGeom>
                <a:solidFill>
                  <a:srgbClr val="C0C0C0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Account A</a:t>
                  </a:r>
                </a:p>
                <a:p>
                  <a:pPr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Name: John</a:t>
                  </a:r>
                </a:p>
                <a:p>
                  <a:pPr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Bal: Rs. 15000</a:t>
                  </a:r>
                  <a:endParaRPr lang="en-US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209" name="Line 7"/>
                <p:cNvSpPr>
                  <a:spLocks noChangeShapeType="1"/>
                </p:cNvSpPr>
                <p:nvPr/>
              </p:nvSpPr>
              <p:spPr bwMode="auto">
                <a:xfrm>
                  <a:off x="3548" y="8008"/>
                  <a:ext cx="180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03" name="Group 8"/>
              <p:cNvGrpSpPr>
                <a:grpSpLocks/>
              </p:cNvGrpSpPr>
              <p:nvPr/>
            </p:nvGrpSpPr>
            <p:grpSpPr bwMode="auto">
              <a:xfrm>
                <a:off x="7328" y="7777"/>
                <a:ext cx="1800" cy="900"/>
                <a:chOff x="3548" y="7678"/>
                <a:chExt cx="1800" cy="900"/>
              </a:xfrm>
            </p:grpSpPr>
            <p:sp>
              <p:nvSpPr>
                <p:cNvPr id="8206" name="Rectangle 9"/>
                <p:cNvSpPr>
                  <a:spLocks noChangeArrowheads="1"/>
                </p:cNvSpPr>
                <p:nvPr/>
              </p:nvSpPr>
              <p:spPr bwMode="auto">
                <a:xfrm>
                  <a:off x="3548" y="7678"/>
                  <a:ext cx="1800" cy="900"/>
                </a:xfrm>
                <a:prstGeom prst="rect">
                  <a:avLst/>
                </a:prstGeom>
                <a:solidFill>
                  <a:srgbClr val="C0C0C0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Account B</a:t>
                  </a:r>
                </a:p>
                <a:p>
                  <a:pPr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Name: Smith</a:t>
                  </a:r>
                </a:p>
                <a:p>
                  <a:pPr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Bal: Rs. 500</a:t>
                  </a:r>
                  <a:endParaRPr lang="en-US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207" name="Line 10"/>
                <p:cNvSpPr>
                  <a:spLocks noChangeShapeType="1"/>
                </p:cNvSpPr>
                <p:nvPr/>
              </p:nvSpPr>
              <p:spPr bwMode="auto">
                <a:xfrm>
                  <a:off x="3548" y="8008"/>
                  <a:ext cx="180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04" name="Line 11"/>
              <p:cNvSpPr>
                <a:spLocks noChangeShapeType="1"/>
              </p:cNvSpPr>
              <p:nvPr/>
            </p:nvSpPr>
            <p:spPr bwMode="auto">
              <a:xfrm>
                <a:off x="5528" y="8339"/>
                <a:ext cx="162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5" name="AutoShape 12"/>
              <p:cNvSpPr>
                <a:spLocks noChangeArrowheads="1"/>
              </p:cNvSpPr>
              <p:nvPr/>
            </p:nvSpPr>
            <p:spPr bwMode="auto">
              <a:xfrm>
                <a:off x="5633" y="8530"/>
                <a:ext cx="1440" cy="720"/>
              </a:xfrm>
              <a:prstGeom prst="roundRect">
                <a:avLst>
                  <a:gd name="adj" fmla="val 16667"/>
                </a:avLst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1. Debit A</a:t>
                </a:r>
              </a:p>
              <a:p>
                <a:pPr eaLnBrk="1" hangingPunct="1"/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2. Credit B</a:t>
                </a:r>
                <a:endParaRPr lang="en-US" altLang="en-US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201" name="Rectangle 15"/>
            <p:cNvSpPr>
              <a:spLocks noChangeArrowheads="1"/>
            </p:cNvSpPr>
            <p:nvPr/>
          </p:nvSpPr>
          <p:spPr bwMode="auto">
            <a:xfrm>
              <a:off x="2455" y="1200"/>
              <a:ext cx="93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hlink"/>
                  </a:solidFill>
                </a:rPr>
                <a:t>Transfer Rs. 2000</a:t>
              </a:r>
            </a:p>
          </p:txBody>
        </p:sp>
      </p:grpSp>
      <p:sp>
        <p:nvSpPr>
          <p:cNvPr id="8199" name="Text Box 38"/>
          <p:cNvSpPr txBox="1">
            <a:spLocks noChangeArrowheads="1"/>
          </p:cNvSpPr>
          <p:nvPr/>
        </p:nvSpPr>
        <p:spPr bwMode="auto">
          <a:xfrm>
            <a:off x="1981200" y="3124200"/>
            <a:ext cx="8229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Transactions may be incomplete for three reasons: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Aborted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System crash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Terminate itself, because of read error or disk failure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524000" y="1"/>
            <a:ext cx="9144000" cy="94456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Atomicity</a:t>
            </a:r>
            <a:endParaRPr lang="en-US" altLang="en-US" kern="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5152E6-D023-405E-9DB8-55086159B24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524000" y="39534"/>
            <a:ext cx="9144000" cy="874866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FFFF00"/>
                </a:solidFill>
              </a:rPr>
              <a:t>Consistency</a:t>
            </a:r>
          </a:p>
        </p:txBody>
      </p:sp>
      <p:grpSp>
        <p:nvGrpSpPr>
          <p:cNvPr id="9223" name="Group 5"/>
          <p:cNvGrpSpPr>
            <a:grpSpLocks/>
          </p:cNvGrpSpPr>
          <p:nvPr/>
        </p:nvGrpSpPr>
        <p:grpSpPr bwMode="auto">
          <a:xfrm>
            <a:off x="2286000" y="2895601"/>
            <a:ext cx="7696200" cy="1774825"/>
            <a:chOff x="2798" y="3538"/>
            <a:chExt cx="7845" cy="1800"/>
          </a:xfrm>
        </p:grpSpPr>
        <p:grpSp>
          <p:nvGrpSpPr>
            <p:cNvPr id="9226" name="Group 6"/>
            <p:cNvGrpSpPr>
              <a:grpSpLocks/>
            </p:cNvGrpSpPr>
            <p:nvPr/>
          </p:nvGrpSpPr>
          <p:grpSpPr bwMode="auto">
            <a:xfrm>
              <a:off x="2798" y="3898"/>
              <a:ext cx="7845" cy="1440"/>
              <a:chOff x="2798" y="3898"/>
              <a:chExt cx="7845" cy="1440"/>
            </a:xfrm>
          </p:grpSpPr>
          <p:grpSp>
            <p:nvGrpSpPr>
              <p:cNvPr id="9230" name="Group 7"/>
              <p:cNvGrpSpPr>
                <a:grpSpLocks/>
              </p:cNvGrpSpPr>
              <p:nvPr/>
            </p:nvGrpSpPr>
            <p:grpSpPr bwMode="auto">
              <a:xfrm>
                <a:off x="2798" y="3898"/>
                <a:ext cx="1538" cy="900"/>
                <a:chOff x="3548" y="7678"/>
                <a:chExt cx="1800" cy="900"/>
              </a:xfrm>
            </p:grpSpPr>
            <p:sp>
              <p:nvSpPr>
                <p:cNvPr id="9241" name="Rectangle 8"/>
                <p:cNvSpPr>
                  <a:spLocks noChangeArrowheads="1"/>
                </p:cNvSpPr>
                <p:nvPr/>
              </p:nvSpPr>
              <p:spPr bwMode="auto">
                <a:xfrm>
                  <a:off x="3548" y="7678"/>
                  <a:ext cx="1800" cy="900"/>
                </a:xfrm>
                <a:prstGeom prst="rect">
                  <a:avLst/>
                </a:prstGeom>
                <a:solidFill>
                  <a:srgbClr val="C0C0C0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Account A</a:t>
                  </a:r>
                </a:p>
                <a:p>
                  <a:pPr eaLnBrk="1" hangingPunct="1"/>
                  <a:r>
                    <a:rPr lang="en-US" altLang="en-US" sz="1600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Name: John</a:t>
                  </a:r>
                </a:p>
                <a:p>
                  <a:pPr eaLnBrk="1" hangingPunct="1"/>
                  <a:r>
                    <a:rPr lang="en-US" altLang="en-US" sz="1600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Bal: 1000</a:t>
                  </a:r>
                  <a:endParaRPr lang="en-US" altLang="en-US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242" name="Line 9"/>
                <p:cNvSpPr>
                  <a:spLocks noChangeShapeType="1"/>
                </p:cNvSpPr>
                <p:nvPr/>
              </p:nvSpPr>
              <p:spPr bwMode="auto">
                <a:xfrm>
                  <a:off x="3548" y="8008"/>
                  <a:ext cx="180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31" name="Group 10"/>
              <p:cNvGrpSpPr>
                <a:grpSpLocks/>
              </p:cNvGrpSpPr>
              <p:nvPr/>
            </p:nvGrpSpPr>
            <p:grpSpPr bwMode="auto">
              <a:xfrm>
                <a:off x="5956" y="3898"/>
                <a:ext cx="1507" cy="900"/>
                <a:chOff x="3548" y="7678"/>
                <a:chExt cx="1800" cy="900"/>
              </a:xfrm>
            </p:grpSpPr>
            <p:sp>
              <p:nvSpPr>
                <p:cNvPr id="9239" name="Rectangle 11"/>
                <p:cNvSpPr>
                  <a:spLocks noChangeArrowheads="1"/>
                </p:cNvSpPr>
                <p:nvPr/>
              </p:nvSpPr>
              <p:spPr bwMode="auto">
                <a:xfrm>
                  <a:off x="3548" y="7678"/>
                  <a:ext cx="1800" cy="900"/>
                </a:xfrm>
                <a:prstGeom prst="rect">
                  <a:avLst/>
                </a:prstGeom>
                <a:solidFill>
                  <a:srgbClr val="C0C0C0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Account B</a:t>
                  </a:r>
                </a:p>
                <a:p>
                  <a:pPr eaLnBrk="1" hangingPunct="1"/>
                  <a:r>
                    <a:rPr lang="en-US" altLang="en-US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Name: Smith</a:t>
                  </a:r>
                </a:p>
                <a:p>
                  <a:pPr eaLnBrk="1" hangingPunct="1"/>
                  <a:r>
                    <a:rPr lang="en-US" altLang="en-US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Bal: 0</a:t>
                  </a:r>
                  <a:endParaRPr lang="en-US" altLang="en-US" sz="3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240" name="Line 12"/>
                <p:cNvSpPr>
                  <a:spLocks noChangeShapeType="1"/>
                </p:cNvSpPr>
                <p:nvPr/>
              </p:nvSpPr>
              <p:spPr bwMode="auto">
                <a:xfrm>
                  <a:off x="3548" y="8008"/>
                  <a:ext cx="180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2" name="AutoShape 13"/>
              <p:cNvSpPr>
                <a:spLocks noChangeArrowheads="1"/>
              </p:cNvSpPr>
              <p:nvPr/>
            </p:nvSpPr>
            <p:spPr bwMode="auto">
              <a:xfrm>
                <a:off x="4471" y="4618"/>
                <a:ext cx="1380" cy="720"/>
              </a:xfrm>
              <a:prstGeom prst="roundRect">
                <a:avLst>
                  <a:gd name="adj" fmla="val 16667"/>
                </a:avLst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1. Debit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A</a:t>
                </a:r>
                <a:endParaRPr lang="en-US" altLang="en-US" sz="1600">
                  <a:solidFill>
                    <a:srgbClr val="0000FF"/>
                  </a:solidFill>
                  <a:latin typeface="Garamond" panose="02020404030301010803" pitchFamily="18" charset="0"/>
                  <a:cs typeface="Latha" pitchFamily="2" charset="0"/>
                </a:endParaRPr>
              </a:p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2. Credit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B</a:t>
                </a:r>
                <a:endParaRPr lang="en-US" altLang="en-US" sz="2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233" name="Group 14"/>
              <p:cNvGrpSpPr>
                <a:grpSpLocks/>
              </p:cNvGrpSpPr>
              <p:nvPr/>
            </p:nvGrpSpPr>
            <p:grpSpPr bwMode="auto">
              <a:xfrm>
                <a:off x="9196" y="3898"/>
                <a:ext cx="1447" cy="900"/>
                <a:chOff x="3548" y="7678"/>
                <a:chExt cx="1800" cy="900"/>
              </a:xfrm>
            </p:grpSpPr>
            <p:sp>
              <p:nvSpPr>
                <p:cNvPr id="923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48" y="7678"/>
                  <a:ext cx="1800" cy="900"/>
                </a:xfrm>
                <a:prstGeom prst="rect">
                  <a:avLst/>
                </a:prstGeom>
                <a:solidFill>
                  <a:srgbClr val="C0C0C0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Account C</a:t>
                  </a:r>
                </a:p>
                <a:p>
                  <a:pPr eaLnBrk="1" hangingPunct="1"/>
                  <a:r>
                    <a:rPr lang="en-US" altLang="en-US" sz="1600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Name: Smith</a:t>
                  </a:r>
                </a:p>
                <a:p>
                  <a:pPr eaLnBrk="1" hangingPunct="1"/>
                  <a:r>
                    <a:rPr lang="en-US" altLang="en-US" sz="1600">
                      <a:solidFill>
                        <a:srgbClr val="0000FF"/>
                      </a:solidFill>
                      <a:latin typeface="Garamond" panose="02020404030301010803" pitchFamily="18" charset="0"/>
                      <a:cs typeface="Latha" pitchFamily="2" charset="0"/>
                    </a:rPr>
                    <a:t>Bal: 200</a:t>
                  </a:r>
                  <a:endParaRPr lang="en-US" altLang="en-US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238" name="Line 16"/>
                <p:cNvSpPr>
                  <a:spLocks noChangeShapeType="1"/>
                </p:cNvSpPr>
                <p:nvPr/>
              </p:nvSpPr>
              <p:spPr bwMode="auto">
                <a:xfrm>
                  <a:off x="3548" y="8008"/>
                  <a:ext cx="180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4" name="AutoShape 17"/>
              <p:cNvSpPr>
                <a:spLocks noChangeArrowheads="1"/>
              </p:cNvSpPr>
              <p:nvPr/>
            </p:nvSpPr>
            <p:spPr bwMode="auto">
              <a:xfrm>
                <a:off x="7696" y="4573"/>
                <a:ext cx="1297" cy="720"/>
              </a:xfrm>
              <a:prstGeom prst="roundRect">
                <a:avLst>
                  <a:gd name="adj" fmla="val 16667"/>
                </a:avLst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1. Debit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B</a:t>
                </a:r>
                <a:endParaRPr lang="en-US" altLang="en-US" sz="1600">
                  <a:solidFill>
                    <a:srgbClr val="0000FF"/>
                  </a:solidFill>
                  <a:latin typeface="Garamond" panose="02020404030301010803" pitchFamily="18" charset="0"/>
                  <a:cs typeface="Latha" pitchFamily="2" charset="0"/>
                </a:endParaRPr>
              </a:p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2. Credit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Garamond" panose="02020404030301010803" pitchFamily="18" charset="0"/>
                    <a:cs typeface="Latha" pitchFamily="2" charset="0"/>
                  </a:rPr>
                  <a:t>C</a:t>
                </a:r>
                <a:endParaRPr lang="en-US" altLang="en-US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235" name="Line 18"/>
              <p:cNvSpPr>
                <a:spLocks noChangeShapeType="1"/>
              </p:cNvSpPr>
              <p:nvPr/>
            </p:nvSpPr>
            <p:spPr bwMode="auto">
              <a:xfrm>
                <a:off x="4516" y="4258"/>
                <a:ext cx="108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19"/>
              <p:cNvSpPr>
                <a:spLocks noChangeShapeType="1"/>
              </p:cNvSpPr>
              <p:nvPr/>
            </p:nvSpPr>
            <p:spPr bwMode="auto">
              <a:xfrm>
                <a:off x="7936" y="4258"/>
                <a:ext cx="108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" name="Line 20"/>
            <p:cNvSpPr>
              <a:spLocks noChangeShapeType="1"/>
            </p:cNvSpPr>
            <p:nvPr/>
          </p:nvSpPr>
          <p:spPr bwMode="auto">
            <a:xfrm>
              <a:off x="5198" y="3538"/>
              <a:ext cx="2700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21"/>
            <p:cNvSpPr>
              <a:spLocks noChangeShapeType="1"/>
            </p:cNvSpPr>
            <p:nvPr/>
          </p:nvSpPr>
          <p:spPr bwMode="auto">
            <a:xfrm flipH="1">
              <a:off x="4938" y="3622"/>
              <a:ext cx="2" cy="318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22"/>
            <p:cNvSpPr>
              <a:spLocks noChangeShapeType="1"/>
            </p:cNvSpPr>
            <p:nvPr/>
          </p:nvSpPr>
          <p:spPr bwMode="auto">
            <a:xfrm flipH="1">
              <a:off x="8241" y="3613"/>
              <a:ext cx="2" cy="318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" name="Rectangle 23"/>
          <p:cNvSpPr>
            <a:spLocks noChangeArrowheads="1"/>
          </p:cNvSpPr>
          <p:nvPr/>
        </p:nvSpPr>
        <p:spPr bwMode="auto">
          <a:xfrm>
            <a:off x="3733800" y="30480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</a:t>
            </a:r>
            <a:r>
              <a:rPr lang="en-US" altLang="en-US">
                <a:solidFill>
                  <a:schemeClr val="hlink"/>
                </a:solidFill>
              </a:rPr>
              <a:t>transfer 500		        transfer 300</a:t>
            </a:r>
          </a:p>
        </p:txBody>
      </p:sp>
      <p:sp>
        <p:nvSpPr>
          <p:cNvPr id="9225" name="Rectangle 24"/>
          <p:cNvSpPr>
            <a:spLocks noChangeArrowheads="1"/>
          </p:cNvSpPr>
          <p:nvPr/>
        </p:nvSpPr>
        <p:spPr bwMode="auto">
          <a:xfrm>
            <a:off x="3886200" y="24384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     T1                                              T2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2A9506-3D89-40EB-AF63-14380562A09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Isolation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181600"/>
          </a:xfrm>
          <a:noFill/>
        </p:spPr>
        <p:txBody>
          <a:bodyPr/>
          <a:lstStyle/>
          <a:p>
            <a:pPr marL="392113" indent="-39211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r>
              <a:rPr lang="en-US" altLang="en-US" dirty="0" smtClean="0"/>
              <a:t>The isolation property is ensured by guaranteeing that, even transactions are executed concurrently, the net effect is identical to serial execution.</a:t>
            </a:r>
          </a:p>
          <a:p>
            <a:pPr marL="392113" indent="-392113" eaLnBrk="1" hangingPunct="1">
              <a:spcBef>
                <a:spcPct val="0"/>
              </a:spcBef>
              <a:buClr>
                <a:srgbClr val="0000FF"/>
              </a:buClr>
              <a:buNone/>
            </a:pPr>
            <a:endParaRPr lang="en-US" altLang="en-US" dirty="0" smtClean="0"/>
          </a:p>
          <a:p>
            <a:pPr marL="392113" indent="-39211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r>
              <a:rPr lang="en-US" altLang="en-US" dirty="0" smtClean="0"/>
              <a:t> </a:t>
            </a:r>
            <a:r>
              <a:rPr lang="en-GB" altLang="en-US" dirty="0" smtClean="0">
                <a:solidFill>
                  <a:srgbClr val="BC0000"/>
                </a:solidFill>
              </a:rPr>
              <a:t>Example:</a:t>
            </a:r>
            <a:r>
              <a:rPr lang="en-GB" altLang="en-US" dirty="0" smtClean="0"/>
              <a:t> if two transactions T1 and T2 are executed concurrently, the net effect is identical to T1 -&gt; T2 or T2 -&gt; T1.</a:t>
            </a:r>
            <a:endParaRPr lang="en-US" altLang="en-US" sz="1000" dirty="0"/>
          </a:p>
          <a:p>
            <a:pPr marL="392113" indent="-39211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12D427-9CBD-41D1-BAA3-C588A3FDC4A7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1163" indent="-41116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r>
              <a:rPr lang="en-US" altLang="en-US" dirty="0" smtClean="0"/>
              <a:t>If a transaction is committed (written into disk) it should persist. This property is called as durability.</a:t>
            </a:r>
          </a:p>
          <a:p>
            <a:pPr marL="411163" indent="-41116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endParaRPr lang="en-US" altLang="en-US" sz="1400" dirty="0"/>
          </a:p>
          <a:p>
            <a:pPr marL="411163" indent="-411163" eaLnBrk="1" hangingPunct="1">
              <a:spcBef>
                <a:spcPct val="0"/>
              </a:spcBef>
              <a:buClr>
                <a:srgbClr val="0000FF"/>
              </a:buClr>
              <a:buBlip>
                <a:blip r:embed="rId2"/>
              </a:buBlip>
            </a:pPr>
            <a:r>
              <a:rPr lang="en-US" altLang="en-US" dirty="0" smtClean="0"/>
              <a:t>The users need not worry about the incomplete transactions. </a:t>
            </a:r>
          </a:p>
          <a:p>
            <a:pPr marL="411163" indent="-411163" eaLnBrk="1" hangingPunct="1"/>
            <a:endParaRPr lang="en-US" altLang="en-US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FFFF00"/>
                </a:solidFill>
              </a:rPr>
              <a:t>Durability</a:t>
            </a:r>
            <a:endParaRPr lang="en-US" altLang="en-US" sz="4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33F70ED3E54E89D89E975D744A3D" ma:contentTypeVersion="2" ma:contentTypeDescription="Create a new document." ma:contentTypeScope="" ma:versionID="45e5fe61d9d79759c25af0e83f53075c">
  <xsd:schema xmlns:xsd="http://www.w3.org/2001/XMLSchema" xmlns:xs="http://www.w3.org/2001/XMLSchema" xmlns:p="http://schemas.microsoft.com/office/2006/metadata/properties" xmlns:ns2="247b0f2c-213d-4af1-b6c4-5d9ebc5a92b6" targetNamespace="http://schemas.microsoft.com/office/2006/metadata/properties" ma:root="true" ma:fieldsID="333f49f15d368c515ef2c0574d318458" ns2:_="">
    <xsd:import namespace="247b0f2c-213d-4af1-b6c4-5d9ebc5a92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b0f2c-213d-4af1-b6c4-5d9ebc5a9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F41CD-73B4-492D-B2FA-6C651B27D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75D9C-20C4-476F-8956-D1BAF3A10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b0f2c-213d-4af1-b6c4-5d9ebc5a9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69A233-E036-4CFD-8E0C-2E6B7CFA3E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1644</Words>
  <Application>Microsoft Office PowerPoint</Application>
  <PresentationFormat>Widescreen</PresentationFormat>
  <Paragraphs>468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Arial Narrow</vt:lpstr>
      <vt:lpstr>BentonSans Comp Black</vt:lpstr>
      <vt:lpstr>Calibri</vt:lpstr>
      <vt:lpstr>Garamond</vt:lpstr>
      <vt:lpstr>Latha</vt:lpstr>
      <vt:lpstr>Sitka Text</vt:lpstr>
      <vt:lpstr>Symbol</vt:lpstr>
      <vt:lpstr>Tahoma</vt:lpstr>
      <vt:lpstr>Times New Roman</vt:lpstr>
      <vt:lpstr>Traditional Arabic</vt:lpstr>
      <vt:lpstr>Wingdings</vt:lpstr>
      <vt:lpstr>Default Design</vt:lpstr>
      <vt:lpstr>1_PG Template</vt:lpstr>
      <vt:lpstr>Document</vt:lpstr>
      <vt:lpstr>PowerPoint Presentation</vt:lpstr>
      <vt:lpstr> </vt:lpstr>
      <vt:lpstr>Basic Concepts</vt:lpstr>
      <vt:lpstr>Sequential Vs Concurrent Execution</vt:lpstr>
      <vt:lpstr>A C I D</vt:lpstr>
      <vt:lpstr>PowerPoint Presentation</vt:lpstr>
      <vt:lpstr>PowerPoint Presentation</vt:lpstr>
      <vt:lpstr>Isolation</vt:lpstr>
      <vt:lpstr>PowerPoint Presentation</vt:lpstr>
      <vt:lpstr>Notations</vt:lpstr>
      <vt:lpstr>Schedule</vt:lpstr>
      <vt:lpstr>Read &amp; Write ACTIONS OF A TRANSACTION</vt:lpstr>
      <vt:lpstr> INCONSISTENCY IN DATABASE </vt:lpstr>
      <vt:lpstr> 1. Lost Update Problem (RW Conflict) </vt:lpstr>
      <vt:lpstr> 2. The Dirty Read Problem (WR Conflict)</vt:lpstr>
      <vt:lpstr>3. Blind-Write problem (WW Conflict)</vt:lpstr>
      <vt:lpstr>Example 2</vt:lpstr>
      <vt:lpstr>Example 3</vt:lpstr>
      <vt:lpstr>Concurrent Transactions and Issues </vt:lpstr>
      <vt:lpstr> State diagram of a Transaction </vt:lpstr>
      <vt:lpstr>Transaction Model</vt:lpstr>
      <vt:lpstr>Why Recovery is needed?</vt:lpstr>
      <vt:lpstr>PowerPoint Presentation</vt:lpstr>
      <vt:lpstr>  </vt:lpstr>
      <vt:lpstr> Types of Schedule </vt:lpstr>
      <vt:lpstr> Complete schedule</vt:lpstr>
      <vt:lpstr> Recoverable and Unrecoverable Schedules</vt:lpstr>
      <vt:lpstr> Serial and Non-serial Schedule </vt:lpstr>
      <vt:lpstr> Strict Schedule </vt:lpstr>
      <vt:lpstr> Strict Schedule: Example</vt:lpstr>
      <vt:lpstr> Serializable Schedule </vt:lpstr>
      <vt:lpstr> Conflict Equivalent Schedules</vt:lpstr>
      <vt:lpstr>Example (Non-Conflict Equivalent)</vt:lpstr>
      <vt:lpstr>Conflict Serializable Schedule</vt:lpstr>
      <vt:lpstr> Testing for Conflict Serializability Schedules</vt:lpstr>
      <vt:lpstr>Example - 1</vt:lpstr>
      <vt:lpstr>Example - 2</vt:lpstr>
      <vt:lpstr>Example - 3</vt:lpstr>
      <vt:lpstr>Summary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Processing</dc:title>
  <dc:creator>S Nandagopalan</dc:creator>
  <cp:lastModifiedBy>Windows User</cp:lastModifiedBy>
  <cp:revision>98</cp:revision>
  <dcterms:created xsi:type="dcterms:W3CDTF">2005-01-17T13:59:55Z</dcterms:created>
  <dcterms:modified xsi:type="dcterms:W3CDTF">2023-01-12T08:39:54Z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0x010100A14D33F70ED3E54E89D89E975D744A3D</vt:lpwstr>
  </property>
</Properties>
</file>