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60"/>
  </p:notesMasterIdLst>
  <p:sldIdLst>
    <p:sldId id="321" r:id="rId2"/>
    <p:sldId id="318" r:id="rId3"/>
    <p:sldId id="257" r:id="rId4"/>
    <p:sldId id="258" r:id="rId5"/>
    <p:sldId id="259" r:id="rId6"/>
    <p:sldId id="260" r:id="rId7"/>
    <p:sldId id="261" r:id="rId8"/>
    <p:sldId id="262" r:id="rId9"/>
    <p:sldId id="301" r:id="rId10"/>
    <p:sldId id="302" r:id="rId11"/>
    <p:sldId id="263" r:id="rId12"/>
    <p:sldId id="264" r:id="rId13"/>
    <p:sldId id="265" r:id="rId14"/>
    <p:sldId id="266" r:id="rId15"/>
    <p:sldId id="267" r:id="rId16"/>
    <p:sldId id="308" r:id="rId17"/>
    <p:sldId id="268" r:id="rId18"/>
    <p:sldId id="269" r:id="rId19"/>
    <p:sldId id="270" r:id="rId20"/>
    <p:sldId id="271" r:id="rId21"/>
    <p:sldId id="272" r:id="rId22"/>
    <p:sldId id="274" r:id="rId23"/>
    <p:sldId id="303" r:id="rId24"/>
    <p:sldId id="275" r:id="rId25"/>
    <p:sldId id="276" r:id="rId26"/>
    <p:sldId id="292" r:id="rId27"/>
    <p:sldId id="293" r:id="rId28"/>
    <p:sldId id="277" r:id="rId29"/>
    <p:sldId id="278" r:id="rId30"/>
    <p:sldId id="279" r:id="rId31"/>
    <p:sldId id="280" r:id="rId32"/>
    <p:sldId id="281" r:id="rId33"/>
    <p:sldId id="282" r:id="rId34"/>
    <p:sldId id="284" r:id="rId35"/>
    <p:sldId id="283" r:id="rId36"/>
    <p:sldId id="290" r:id="rId37"/>
    <p:sldId id="296" r:id="rId38"/>
    <p:sldId id="289" r:id="rId39"/>
    <p:sldId id="304" r:id="rId40"/>
    <p:sldId id="305" r:id="rId41"/>
    <p:sldId id="306" r:id="rId42"/>
    <p:sldId id="307" r:id="rId43"/>
    <p:sldId id="310" r:id="rId44"/>
    <p:sldId id="315" r:id="rId45"/>
    <p:sldId id="322" r:id="rId46"/>
    <p:sldId id="323" r:id="rId47"/>
    <p:sldId id="324" r:id="rId48"/>
    <p:sldId id="325" r:id="rId49"/>
    <p:sldId id="326" r:id="rId50"/>
    <p:sldId id="327" r:id="rId51"/>
    <p:sldId id="312" r:id="rId52"/>
    <p:sldId id="313" r:id="rId53"/>
    <p:sldId id="314" r:id="rId54"/>
    <p:sldId id="297" r:id="rId55"/>
    <p:sldId id="298" r:id="rId56"/>
    <p:sldId id="299" r:id="rId57"/>
    <p:sldId id="300" r:id="rId58"/>
    <p:sldId id="320" r:id="rId59"/>
  </p:sldIdLst>
  <p:sldSz cx="12192000" cy="6858000"/>
  <p:notesSz cx="7315200" cy="9601200"/>
  <p:defaultTextStyle>
    <a:defPPr>
      <a:defRPr lang="en-US"/>
    </a:defPPr>
    <a:lvl1pPr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5pPr>
    <a:lvl6pPr marL="2286000" algn="l" defTabSz="914400" rtl="0" eaLnBrk="1" latinLnBrk="0" hangingPunct="1">
      <a:defRPr sz="4400" kern="1200">
        <a:solidFill>
          <a:schemeClr val="tx2"/>
        </a:solidFill>
        <a:latin typeface="Arial" panose="020B0604020202020204" pitchFamily="34" charset="0"/>
        <a:ea typeface="+mn-ea"/>
        <a:cs typeface="+mn-cs"/>
      </a:defRPr>
    </a:lvl6pPr>
    <a:lvl7pPr marL="2743200" algn="l" defTabSz="914400" rtl="0" eaLnBrk="1" latinLnBrk="0" hangingPunct="1">
      <a:defRPr sz="4400" kern="1200">
        <a:solidFill>
          <a:schemeClr val="tx2"/>
        </a:solidFill>
        <a:latin typeface="Arial" panose="020B0604020202020204" pitchFamily="34" charset="0"/>
        <a:ea typeface="+mn-ea"/>
        <a:cs typeface="+mn-cs"/>
      </a:defRPr>
    </a:lvl7pPr>
    <a:lvl8pPr marL="3200400" algn="l" defTabSz="914400" rtl="0" eaLnBrk="1" latinLnBrk="0" hangingPunct="1">
      <a:defRPr sz="4400" kern="1200">
        <a:solidFill>
          <a:schemeClr val="tx2"/>
        </a:solidFill>
        <a:latin typeface="Arial" panose="020B0604020202020204" pitchFamily="34" charset="0"/>
        <a:ea typeface="+mn-ea"/>
        <a:cs typeface="+mn-cs"/>
      </a:defRPr>
    </a:lvl8pPr>
    <a:lvl9pPr marL="3657600" algn="l" defTabSz="914400" rtl="0" eaLnBrk="1" latinLnBrk="0" hangingPunct="1">
      <a:defRPr sz="4400" kern="1200">
        <a:solidFill>
          <a:schemeClr val="tx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2B95"/>
    <a:srgbClr val="808000"/>
    <a:srgbClr val="7575FF"/>
    <a:srgbClr val="E5E000"/>
    <a:srgbClr val="FFFF9D"/>
    <a:srgbClr val="FFFF00"/>
    <a:srgbClr val="969696"/>
    <a:srgbClr val="FF7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89" autoAdjust="0"/>
    <p:restoredTop sz="92048" autoAdjust="0"/>
  </p:normalViewPr>
  <p:slideViewPr>
    <p:cSldViewPr>
      <p:cViewPr varScale="1">
        <p:scale>
          <a:sx n="59" d="100"/>
          <a:sy n="59" d="100"/>
        </p:scale>
        <p:origin x="656" y="3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a:solidFill>
                  <a:schemeClr val="tx1"/>
                </a:solidFill>
                <a:effectLst/>
              </a:defRPr>
            </a:lvl1pPr>
          </a:lstStyle>
          <a:p>
            <a:pPr>
              <a:defRPr/>
            </a:pPr>
            <a:endParaRPr lang="en-US"/>
          </a:p>
        </p:txBody>
      </p:sp>
      <p:sp>
        <p:nvSpPr>
          <p:cNvPr id="1638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solidFill>
                  <a:schemeClr val="tx1"/>
                </a:solidFill>
                <a:effectLst/>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a:solidFill>
                  <a:schemeClr val="tx1"/>
                </a:solidFill>
                <a:effectLst/>
              </a:defRPr>
            </a:lvl1pPr>
          </a:lstStyle>
          <a:p>
            <a:pPr>
              <a:defRPr/>
            </a:pPr>
            <a:endParaRPr lang="en-US"/>
          </a:p>
        </p:txBody>
      </p:sp>
      <p:sp>
        <p:nvSpPr>
          <p:cNvPr id="1639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effectLst/>
              </a:defRPr>
            </a:lvl1pPr>
          </a:lstStyle>
          <a:p>
            <a:pPr>
              <a:defRPr/>
            </a:pPr>
            <a:fld id="{10709F72-6588-48A4-8BDA-D9C43886A16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a:t>
            </a:fld>
            <a:endParaRPr lang="en-US" altLang="en-US"/>
          </a:p>
        </p:txBody>
      </p:sp>
    </p:spTree>
    <p:extLst>
      <p:ext uri="{BB962C8B-B14F-4D97-AF65-F5344CB8AC3E}">
        <p14:creationId xmlns:p14="http://schemas.microsoft.com/office/powerpoint/2010/main" val="2299895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12</a:t>
            </a:fld>
            <a:endParaRPr lang="en-US" altLang="en-US"/>
          </a:p>
        </p:txBody>
      </p:sp>
    </p:spTree>
    <p:extLst>
      <p:ext uri="{BB962C8B-B14F-4D97-AF65-F5344CB8AC3E}">
        <p14:creationId xmlns:p14="http://schemas.microsoft.com/office/powerpoint/2010/main" val="282643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13</a:t>
            </a:fld>
            <a:endParaRPr lang="en-US" altLang="en-US"/>
          </a:p>
        </p:txBody>
      </p:sp>
    </p:spTree>
    <p:extLst>
      <p:ext uri="{BB962C8B-B14F-4D97-AF65-F5344CB8AC3E}">
        <p14:creationId xmlns:p14="http://schemas.microsoft.com/office/powerpoint/2010/main" val="549589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14</a:t>
            </a:fld>
            <a:endParaRPr lang="en-US" altLang="en-US"/>
          </a:p>
        </p:txBody>
      </p:sp>
    </p:spTree>
    <p:extLst>
      <p:ext uri="{BB962C8B-B14F-4D97-AF65-F5344CB8AC3E}">
        <p14:creationId xmlns:p14="http://schemas.microsoft.com/office/powerpoint/2010/main" val="371224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15</a:t>
            </a:fld>
            <a:endParaRPr lang="en-US" altLang="en-US"/>
          </a:p>
        </p:txBody>
      </p:sp>
    </p:spTree>
    <p:extLst>
      <p:ext uri="{BB962C8B-B14F-4D97-AF65-F5344CB8AC3E}">
        <p14:creationId xmlns:p14="http://schemas.microsoft.com/office/powerpoint/2010/main" val="661615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16</a:t>
            </a:fld>
            <a:endParaRPr lang="en-US" altLang="en-US"/>
          </a:p>
        </p:txBody>
      </p:sp>
    </p:spTree>
    <p:extLst>
      <p:ext uri="{BB962C8B-B14F-4D97-AF65-F5344CB8AC3E}">
        <p14:creationId xmlns:p14="http://schemas.microsoft.com/office/powerpoint/2010/main" val="3799368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17</a:t>
            </a:fld>
            <a:endParaRPr lang="en-US" altLang="en-US"/>
          </a:p>
        </p:txBody>
      </p:sp>
    </p:spTree>
    <p:extLst>
      <p:ext uri="{BB962C8B-B14F-4D97-AF65-F5344CB8AC3E}">
        <p14:creationId xmlns:p14="http://schemas.microsoft.com/office/powerpoint/2010/main" val="148739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A5BBA-FF94-4570-856B-BF3FD5C39FBD}" type="slidenum">
              <a:rPr lang="en-US" altLang="en-US" sz="1300" smtClean="0"/>
              <a:pPr>
                <a:spcBef>
                  <a:spcPct val="0"/>
                </a:spcBef>
              </a:pPr>
              <a:t>18</a:t>
            </a:fld>
            <a:endParaRPr lang="en-US" altLang="en-US" sz="1300" smtClean="0"/>
          </a:p>
        </p:txBody>
      </p:sp>
      <p:sp>
        <p:nvSpPr>
          <p:cNvPr id="26627" name="Rectangle 2"/>
          <p:cNvSpPr>
            <a:spLocks noGrp="1" noRot="1" noChangeAspect="1" noChangeArrowheads="1" noTextEdit="1"/>
          </p:cNvSpPr>
          <p:nvPr>
            <p:ph type="sldImg"/>
          </p:nvPr>
        </p:nvSpPr>
        <p:spPr>
          <a:xfrm>
            <a:off x="457200" y="720725"/>
            <a:ext cx="6400800" cy="360045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hgfhgfhg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19</a:t>
            </a:fld>
            <a:endParaRPr lang="en-US" altLang="en-US"/>
          </a:p>
        </p:txBody>
      </p:sp>
    </p:spTree>
    <p:extLst>
      <p:ext uri="{BB962C8B-B14F-4D97-AF65-F5344CB8AC3E}">
        <p14:creationId xmlns:p14="http://schemas.microsoft.com/office/powerpoint/2010/main" val="398041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20</a:t>
            </a:fld>
            <a:endParaRPr lang="en-US" altLang="en-US"/>
          </a:p>
        </p:txBody>
      </p:sp>
    </p:spTree>
    <p:extLst>
      <p:ext uri="{BB962C8B-B14F-4D97-AF65-F5344CB8AC3E}">
        <p14:creationId xmlns:p14="http://schemas.microsoft.com/office/powerpoint/2010/main" val="406067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21</a:t>
            </a:fld>
            <a:endParaRPr lang="en-US" altLang="en-US"/>
          </a:p>
        </p:txBody>
      </p:sp>
    </p:spTree>
    <p:extLst>
      <p:ext uri="{BB962C8B-B14F-4D97-AF65-F5344CB8AC3E}">
        <p14:creationId xmlns:p14="http://schemas.microsoft.com/office/powerpoint/2010/main" val="113769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a:t>
            </a:fld>
            <a:endParaRPr lang="en-US" altLang="en-US"/>
          </a:p>
        </p:txBody>
      </p:sp>
    </p:spTree>
    <p:extLst>
      <p:ext uri="{BB962C8B-B14F-4D97-AF65-F5344CB8AC3E}">
        <p14:creationId xmlns:p14="http://schemas.microsoft.com/office/powerpoint/2010/main" val="311257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22</a:t>
            </a:fld>
            <a:endParaRPr lang="en-US" altLang="en-US"/>
          </a:p>
        </p:txBody>
      </p:sp>
    </p:spTree>
    <p:extLst>
      <p:ext uri="{BB962C8B-B14F-4D97-AF65-F5344CB8AC3E}">
        <p14:creationId xmlns:p14="http://schemas.microsoft.com/office/powerpoint/2010/main" val="337714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23</a:t>
            </a:fld>
            <a:endParaRPr lang="en-US" altLang="en-US"/>
          </a:p>
        </p:txBody>
      </p:sp>
    </p:spTree>
    <p:extLst>
      <p:ext uri="{BB962C8B-B14F-4D97-AF65-F5344CB8AC3E}">
        <p14:creationId xmlns:p14="http://schemas.microsoft.com/office/powerpoint/2010/main" val="2260890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24</a:t>
            </a:fld>
            <a:endParaRPr lang="en-US" altLang="en-US"/>
          </a:p>
        </p:txBody>
      </p:sp>
    </p:spTree>
    <p:extLst>
      <p:ext uri="{BB962C8B-B14F-4D97-AF65-F5344CB8AC3E}">
        <p14:creationId xmlns:p14="http://schemas.microsoft.com/office/powerpoint/2010/main" val="1392405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25</a:t>
            </a:fld>
            <a:endParaRPr lang="en-US" altLang="en-US"/>
          </a:p>
        </p:txBody>
      </p:sp>
    </p:spTree>
    <p:extLst>
      <p:ext uri="{BB962C8B-B14F-4D97-AF65-F5344CB8AC3E}">
        <p14:creationId xmlns:p14="http://schemas.microsoft.com/office/powerpoint/2010/main" val="1202770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26</a:t>
            </a:fld>
            <a:endParaRPr lang="en-US" altLang="en-US"/>
          </a:p>
        </p:txBody>
      </p:sp>
    </p:spTree>
    <p:extLst>
      <p:ext uri="{BB962C8B-B14F-4D97-AF65-F5344CB8AC3E}">
        <p14:creationId xmlns:p14="http://schemas.microsoft.com/office/powerpoint/2010/main" val="260301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27</a:t>
            </a:fld>
            <a:endParaRPr lang="en-US" altLang="en-US"/>
          </a:p>
        </p:txBody>
      </p:sp>
    </p:spTree>
    <p:extLst>
      <p:ext uri="{BB962C8B-B14F-4D97-AF65-F5344CB8AC3E}">
        <p14:creationId xmlns:p14="http://schemas.microsoft.com/office/powerpoint/2010/main" val="3917699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28</a:t>
            </a:fld>
            <a:endParaRPr lang="en-US" altLang="en-US"/>
          </a:p>
        </p:txBody>
      </p:sp>
    </p:spTree>
    <p:extLst>
      <p:ext uri="{BB962C8B-B14F-4D97-AF65-F5344CB8AC3E}">
        <p14:creationId xmlns:p14="http://schemas.microsoft.com/office/powerpoint/2010/main" val="2208486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29</a:t>
            </a:fld>
            <a:endParaRPr lang="en-US" altLang="en-US"/>
          </a:p>
        </p:txBody>
      </p:sp>
    </p:spTree>
    <p:extLst>
      <p:ext uri="{BB962C8B-B14F-4D97-AF65-F5344CB8AC3E}">
        <p14:creationId xmlns:p14="http://schemas.microsoft.com/office/powerpoint/2010/main" val="491225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30</a:t>
            </a:fld>
            <a:endParaRPr lang="en-US" altLang="en-US"/>
          </a:p>
        </p:txBody>
      </p:sp>
    </p:spTree>
    <p:extLst>
      <p:ext uri="{BB962C8B-B14F-4D97-AF65-F5344CB8AC3E}">
        <p14:creationId xmlns:p14="http://schemas.microsoft.com/office/powerpoint/2010/main" val="3120010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31</a:t>
            </a:fld>
            <a:endParaRPr lang="en-US" altLang="en-US"/>
          </a:p>
        </p:txBody>
      </p:sp>
    </p:spTree>
    <p:extLst>
      <p:ext uri="{BB962C8B-B14F-4D97-AF65-F5344CB8AC3E}">
        <p14:creationId xmlns:p14="http://schemas.microsoft.com/office/powerpoint/2010/main" val="289318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a:t>
            </a:fld>
            <a:endParaRPr lang="en-US" altLang="en-US"/>
          </a:p>
        </p:txBody>
      </p:sp>
    </p:spTree>
    <p:extLst>
      <p:ext uri="{BB962C8B-B14F-4D97-AF65-F5344CB8AC3E}">
        <p14:creationId xmlns:p14="http://schemas.microsoft.com/office/powerpoint/2010/main" val="86394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32</a:t>
            </a:fld>
            <a:endParaRPr lang="en-US" altLang="en-US"/>
          </a:p>
        </p:txBody>
      </p:sp>
    </p:spTree>
    <p:extLst>
      <p:ext uri="{BB962C8B-B14F-4D97-AF65-F5344CB8AC3E}">
        <p14:creationId xmlns:p14="http://schemas.microsoft.com/office/powerpoint/2010/main" val="1045267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33</a:t>
            </a:fld>
            <a:endParaRPr lang="en-US" altLang="en-US"/>
          </a:p>
        </p:txBody>
      </p:sp>
    </p:spTree>
    <p:extLst>
      <p:ext uri="{BB962C8B-B14F-4D97-AF65-F5344CB8AC3E}">
        <p14:creationId xmlns:p14="http://schemas.microsoft.com/office/powerpoint/2010/main" val="2644729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34</a:t>
            </a:fld>
            <a:endParaRPr lang="en-US" altLang="en-US"/>
          </a:p>
        </p:txBody>
      </p:sp>
    </p:spTree>
    <p:extLst>
      <p:ext uri="{BB962C8B-B14F-4D97-AF65-F5344CB8AC3E}">
        <p14:creationId xmlns:p14="http://schemas.microsoft.com/office/powerpoint/2010/main" val="1385306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35</a:t>
            </a:fld>
            <a:endParaRPr lang="en-US" altLang="en-US"/>
          </a:p>
        </p:txBody>
      </p:sp>
    </p:spTree>
    <p:extLst>
      <p:ext uri="{BB962C8B-B14F-4D97-AF65-F5344CB8AC3E}">
        <p14:creationId xmlns:p14="http://schemas.microsoft.com/office/powerpoint/2010/main" val="1335816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36</a:t>
            </a:fld>
            <a:endParaRPr lang="en-US" altLang="en-US"/>
          </a:p>
        </p:txBody>
      </p:sp>
    </p:spTree>
    <p:extLst>
      <p:ext uri="{BB962C8B-B14F-4D97-AF65-F5344CB8AC3E}">
        <p14:creationId xmlns:p14="http://schemas.microsoft.com/office/powerpoint/2010/main" val="1339976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37</a:t>
            </a:fld>
            <a:endParaRPr lang="en-US" altLang="en-US"/>
          </a:p>
        </p:txBody>
      </p:sp>
    </p:spTree>
    <p:extLst>
      <p:ext uri="{BB962C8B-B14F-4D97-AF65-F5344CB8AC3E}">
        <p14:creationId xmlns:p14="http://schemas.microsoft.com/office/powerpoint/2010/main" val="351628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38</a:t>
            </a:fld>
            <a:endParaRPr lang="en-US" altLang="en-US"/>
          </a:p>
        </p:txBody>
      </p:sp>
    </p:spTree>
    <p:extLst>
      <p:ext uri="{BB962C8B-B14F-4D97-AF65-F5344CB8AC3E}">
        <p14:creationId xmlns:p14="http://schemas.microsoft.com/office/powerpoint/2010/main" val="1231743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39</a:t>
            </a:fld>
            <a:endParaRPr lang="en-US" altLang="en-US"/>
          </a:p>
        </p:txBody>
      </p:sp>
    </p:spTree>
    <p:extLst>
      <p:ext uri="{BB962C8B-B14F-4D97-AF65-F5344CB8AC3E}">
        <p14:creationId xmlns:p14="http://schemas.microsoft.com/office/powerpoint/2010/main" val="2582104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40</a:t>
            </a:fld>
            <a:endParaRPr lang="en-US" altLang="en-US"/>
          </a:p>
        </p:txBody>
      </p:sp>
    </p:spTree>
    <p:extLst>
      <p:ext uri="{BB962C8B-B14F-4D97-AF65-F5344CB8AC3E}">
        <p14:creationId xmlns:p14="http://schemas.microsoft.com/office/powerpoint/2010/main" val="3346326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41</a:t>
            </a:fld>
            <a:endParaRPr lang="en-US" altLang="en-US"/>
          </a:p>
        </p:txBody>
      </p:sp>
    </p:spTree>
    <p:extLst>
      <p:ext uri="{BB962C8B-B14F-4D97-AF65-F5344CB8AC3E}">
        <p14:creationId xmlns:p14="http://schemas.microsoft.com/office/powerpoint/2010/main" val="1670334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6</a:t>
            </a:fld>
            <a:endParaRPr lang="en-US" altLang="en-US"/>
          </a:p>
        </p:txBody>
      </p:sp>
    </p:spTree>
    <p:extLst>
      <p:ext uri="{BB962C8B-B14F-4D97-AF65-F5344CB8AC3E}">
        <p14:creationId xmlns:p14="http://schemas.microsoft.com/office/powerpoint/2010/main" val="7674348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42</a:t>
            </a:fld>
            <a:endParaRPr lang="en-US" altLang="en-US"/>
          </a:p>
        </p:txBody>
      </p:sp>
    </p:spTree>
    <p:extLst>
      <p:ext uri="{BB962C8B-B14F-4D97-AF65-F5344CB8AC3E}">
        <p14:creationId xmlns:p14="http://schemas.microsoft.com/office/powerpoint/2010/main" val="1400282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43</a:t>
            </a:fld>
            <a:endParaRPr lang="en-US" altLang="en-US"/>
          </a:p>
        </p:txBody>
      </p:sp>
    </p:spTree>
    <p:extLst>
      <p:ext uri="{BB962C8B-B14F-4D97-AF65-F5344CB8AC3E}">
        <p14:creationId xmlns:p14="http://schemas.microsoft.com/office/powerpoint/2010/main" val="2994451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45</a:t>
            </a:fld>
            <a:endParaRPr lang="en-US" altLang="en-US"/>
          </a:p>
        </p:txBody>
      </p:sp>
    </p:spTree>
    <p:extLst>
      <p:ext uri="{BB962C8B-B14F-4D97-AF65-F5344CB8AC3E}">
        <p14:creationId xmlns:p14="http://schemas.microsoft.com/office/powerpoint/2010/main" val="4092305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46</a:t>
            </a:fld>
            <a:endParaRPr lang="en-US" altLang="en-US"/>
          </a:p>
        </p:txBody>
      </p:sp>
    </p:spTree>
    <p:extLst>
      <p:ext uri="{BB962C8B-B14F-4D97-AF65-F5344CB8AC3E}">
        <p14:creationId xmlns:p14="http://schemas.microsoft.com/office/powerpoint/2010/main" val="41250738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47</a:t>
            </a:fld>
            <a:endParaRPr lang="en-US" altLang="en-US"/>
          </a:p>
        </p:txBody>
      </p:sp>
    </p:spTree>
    <p:extLst>
      <p:ext uri="{BB962C8B-B14F-4D97-AF65-F5344CB8AC3E}">
        <p14:creationId xmlns:p14="http://schemas.microsoft.com/office/powerpoint/2010/main" val="4225517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48</a:t>
            </a:fld>
            <a:endParaRPr lang="en-US" altLang="en-US"/>
          </a:p>
        </p:txBody>
      </p:sp>
    </p:spTree>
    <p:extLst>
      <p:ext uri="{BB962C8B-B14F-4D97-AF65-F5344CB8AC3E}">
        <p14:creationId xmlns:p14="http://schemas.microsoft.com/office/powerpoint/2010/main" val="2249002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49</a:t>
            </a:fld>
            <a:endParaRPr lang="en-US" altLang="en-US"/>
          </a:p>
        </p:txBody>
      </p:sp>
    </p:spTree>
    <p:extLst>
      <p:ext uri="{BB962C8B-B14F-4D97-AF65-F5344CB8AC3E}">
        <p14:creationId xmlns:p14="http://schemas.microsoft.com/office/powerpoint/2010/main" val="347199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50</a:t>
            </a:fld>
            <a:endParaRPr lang="en-US" altLang="en-US"/>
          </a:p>
        </p:txBody>
      </p:sp>
    </p:spTree>
    <p:extLst>
      <p:ext uri="{BB962C8B-B14F-4D97-AF65-F5344CB8AC3E}">
        <p14:creationId xmlns:p14="http://schemas.microsoft.com/office/powerpoint/2010/main" val="4041909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51</a:t>
            </a:fld>
            <a:endParaRPr lang="en-US" altLang="en-US"/>
          </a:p>
        </p:txBody>
      </p:sp>
    </p:spTree>
    <p:extLst>
      <p:ext uri="{BB962C8B-B14F-4D97-AF65-F5344CB8AC3E}">
        <p14:creationId xmlns:p14="http://schemas.microsoft.com/office/powerpoint/2010/main" val="1243378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52</a:t>
            </a:fld>
            <a:endParaRPr lang="en-US" altLang="en-US"/>
          </a:p>
        </p:txBody>
      </p:sp>
    </p:spTree>
    <p:extLst>
      <p:ext uri="{BB962C8B-B14F-4D97-AF65-F5344CB8AC3E}">
        <p14:creationId xmlns:p14="http://schemas.microsoft.com/office/powerpoint/2010/main" val="262596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7</a:t>
            </a:fld>
            <a:endParaRPr lang="en-US" altLang="en-US"/>
          </a:p>
        </p:txBody>
      </p:sp>
    </p:spTree>
    <p:extLst>
      <p:ext uri="{BB962C8B-B14F-4D97-AF65-F5344CB8AC3E}">
        <p14:creationId xmlns:p14="http://schemas.microsoft.com/office/powerpoint/2010/main" val="2082091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53</a:t>
            </a:fld>
            <a:endParaRPr lang="en-US" altLang="en-US"/>
          </a:p>
        </p:txBody>
      </p:sp>
    </p:spTree>
    <p:extLst>
      <p:ext uri="{BB962C8B-B14F-4D97-AF65-F5344CB8AC3E}">
        <p14:creationId xmlns:p14="http://schemas.microsoft.com/office/powerpoint/2010/main" val="3876023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54</a:t>
            </a:fld>
            <a:endParaRPr lang="en-US" altLang="en-US"/>
          </a:p>
        </p:txBody>
      </p:sp>
    </p:spTree>
    <p:extLst>
      <p:ext uri="{BB962C8B-B14F-4D97-AF65-F5344CB8AC3E}">
        <p14:creationId xmlns:p14="http://schemas.microsoft.com/office/powerpoint/2010/main" val="23329225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55</a:t>
            </a:fld>
            <a:endParaRPr lang="en-US" altLang="en-US"/>
          </a:p>
        </p:txBody>
      </p:sp>
    </p:spTree>
    <p:extLst>
      <p:ext uri="{BB962C8B-B14F-4D97-AF65-F5344CB8AC3E}">
        <p14:creationId xmlns:p14="http://schemas.microsoft.com/office/powerpoint/2010/main" val="14238532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56</a:t>
            </a:fld>
            <a:endParaRPr lang="en-US" altLang="en-US"/>
          </a:p>
        </p:txBody>
      </p:sp>
    </p:spTree>
    <p:extLst>
      <p:ext uri="{BB962C8B-B14F-4D97-AF65-F5344CB8AC3E}">
        <p14:creationId xmlns:p14="http://schemas.microsoft.com/office/powerpoint/2010/main" val="21871379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57</a:t>
            </a:fld>
            <a:endParaRPr lang="en-US" altLang="en-US"/>
          </a:p>
        </p:txBody>
      </p:sp>
    </p:spTree>
    <p:extLst>
      <p:ext uri="{BB962C8B-B14F-4D97-AF65-F5344CB8AC3E}">
        <p14:creationId xmlns:p14="http://schemas.microsoft.com/office/powerpoint/2010/main" val="186442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8</a:t>
            </a:fld>
            <a:endParaRPr lang="en-US" altLang="en-US"/>
          </a:p>
        </p:txBody>
      </p:sp>
    </p:spTree>
    <p:extLst>
      <p:ext uri="{BB962C8B-B14F-4D97-AF65-F5344CB8AC3E}">
        <p14:creationId xmlns:p14="http://schemas.microsoft.com/office/powerpoint/2010/main" val="90646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9</a:t>
            </a:fld>
            <a:endParaRPr lang="en-US" altLang="en-US"/>
          </a:p>
        </p:txBody>
      </p:sp>
    </p:spTree>
    <p:extLst>
      <p:ext uri="{BB962C8B-B14F-4D97-AF65-F5344CB8AC3E}">
        <p14:creationId xmlns:p14="http://schemas.microsoft.com/office/powerpoint/2010/main" val="370515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10</a:t>
            </a:fld>
            <a:endParaRPr lang="en-US" altLang="en-US"/>
          </a:p>
        </p:txBody>
      </p:sp>
    </p:spTree>
    <p:extLst>
      <p:ext uri="{BB962C8B-B14F-4D97-AF65-F5344CB8AC3E}">
        <p14:creationId xmlns:p14="http://schemas.microsoft.com/office/powerpoint/2010/main" val="2168777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709F72-6588-48A4-8BDA-D9C43886A160}" type="slidenum">
              <a:rPr lang="en-US" altLang="en-US" smtClean="0"/>
              <a:pPr>
                <a:defRPr/>
              </a:pPr>
              <a:t>11</a:t>
            </a:fld>
            <a:endParaRPr lang="en-US" altLang="en-US"/>
          </a:p>
        </p:txBody>
      </p:sp>
    </p:spTree>
    <p:extLst>
      <p:ext uri="{BB962C8B-B14F-4D97-AF65-F5344CB8AC3E}">
        <p14:creationId xmlns:p14="http://schemas.microsoft.com/office/powerpoint/2010/main" val="4210303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14" name="Title 13"/>
          <p:cNvSpPr>
            <a:spLocks noGrp="1"/>
          </p:cNvSpPr>
          <p:nvPr>
            <p:ph type="ctrTitle"/>
          </p:nvPr>
        </p:nvSpPr>
        <p:spPr>
          <a:xfrm>
            <a:off x="1910080" y="359898"/>
            <a:ext cx="9875520" cy="1472184"/>
          </a:xfrm>
        </p:spPr>
        <p:txBody>
          <a:bodyPr anchor="b">
            <a:normAutofit/>
          </a:bodyPr>
          <a:lstStyle>
            <a:lvl1pPr algn="l">
              <a:defRPr sz="4000" b="1">
                <a:solidFill>
                  <a:srgbClr val="C00000"/>
                </a:solidFill>
              </a:defRPr>
            </a:lvl1pPr>
            <a:extLst/>
          </a:lstStyle>
          <a:p>
            <a:r>
              <a:rPr lang="en-US" dirty="0" smtClean="0"/>
              <a:t>Click to edit Master title style</a:t>
            </a:r>
            <a:endParaRPr lang="en-US" dirty="0"/>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smtClean="0"/>
              <a:t>Dr. S. Nandagopalan</a:t>
            </a:r>
            <a:endParaRPr lang="en-US"/>
          </a:p>
        </p:txBody>
      </p:sp>
      <p:sp>
        <p:nvSpPr>
          <p:cNvPr id="8" name="Slide Number Placeholder 9"/>
          <p:cNvSpPr>
            <a:spLocks noGrp="1"/>
          </p:cNvSpPr>
          <p:nvPr>
            <p:ph type="sldNum" sz="quarter" idx="12"/>
          </p:nvPr>
        </p:nvSpPr>
        <p:spPr/>
        <p:txBody>
          <a:bodyPr/>
          <a:lstStyle>
            <a:lvl1pPr>
              <a:defRPr/>
            </a:lvl1pPr>
          </a:lstStyle>
          <a:p>
            <a:pPr>
              <a:defRPr/>
            </a:pPr>
            <a:fld id="{D78BC184-B761-4FFE-A365-03DF90BE62E3}" type="slidenum">
              <a:rPr lang="en-US" altLang="en-US"/>
              <a:pPr>
                <a:defRPr/>
              </a:pPr>
              <a:t>‹#›</a:t>
            </a:fld>
            <a:endParaRPr lang="en-US" altLang="en-US"/>
          </a:p>
        </p:txBody>
      </p:sp>
    </p:spTree>
    <p:extLst>
      <p:ext uri="{BB962C8B-B14F-4D97-AF65-F5344CB8AC3E}">
        <p14:creationId xmlns:p14="http://schemas.microsoft.com/office/powerpoint/2010/main" val="26805060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S. Nandagopalan</a:t>
            </a:r>
            <a:endParaRPr lang="en-US"/>
          </a:p>
        </p:txBody>
      </p:sp>
      <p:sp>
        <p:nvSpPr>
          <p:cNvPr id="6" name="Slide Number Placeholder 21"/>
          <p:cNvSpPr>
            <a:spLocks noGrp="1"/>
          </p:cNvSpPr>
          <p:nvPr>
            <p:ph type="sldNum" sz="quarter" idx="12"/>
          </p:nvPr>
        </p:nvSpPr>
        <p:spPr/>
        <p:txBody>
          <a:bodyPr/>
          <a:lstStyle>
            <a:lvl1pPr>
              <a:defRPr/>
            </a:lvl1pPr>
          </a:lstStyle>
          <a:p>
            <a:pPr>
              <a:defRPr/>
            </a:pPr>
            <a:fld id="{5016F864-1EA6-4FE6-BDAD-F96036825143}" type="slidenum">
              <a:rPr lang="en-US" altLang="en-US"/>
              <a:pPr>
                <a:defRPr/>
              </a:pPr>
              <a:t>‹#›</a:t>
            </a:fld>
            <a:endParaRPr lang="en-US" altLang="en-US"/>
          </a:p>
        </p:txBody>
      </p:sp>
    </p:spTree>
    <p:extLst>
      <p:ext uri="{BB962C8B-B14F-4D97-AF65-F5344CB8AC3E}">
        <p14:creationId xmlns:p14="http://schemas.microsoft.com/office/powerpoint/2010/main" val="1765546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S. Nandagopalan</a:t>
            </a:r>
            <a:endParaRPr lang="en-US"/>
          </a:p>
        </p:txBody>
      </p:sp>
      <p:sp>
        <p:nvSpPr>
          <p:cNvPr id="6" name="Slide Number Placeholder 21"/>
          <p:cNvSpPr>
            <a:spLocks noGrp="1"/>
          </p:cNvSpPr>
          <p:nvPr>
            <p:ph type="sldNum" sz="quarter" idx="12"/>
          </p:nvPr>
        </p:nvSpPr>
        <p:spPr/>
        <p:txBody>
          <a:bodyPr/>
          <a:lstStyle>
            <a:lvl1pPr>
              <a:defRPr/>
            </a:lvl1pPr>
          </a:lstStyle>
          <a:p>
            <a:pPr>
              <a:defRPr/>
            </a:pPr>
            <a:fld id="{85E26416-0686-4E8A-80FB-D30A59600AEB}" type="slidenum">
              <a:rPr lang="en-US" altLang="en-US"/>
              <a:pPr>
                <a:defRPr/>
              </a:pPr>
              <a:t>‹#›</a:t>
            </a:fld>
            <a:endParaRPr lang="en-US" altLang="en-US"/>
          </a:p>
        </p:txBody>
      </p:sp>
    </p:spTree>
    <p:extLst>
      <p:ext uri="{BB962C8B-B14F-4D97-AF65-F5344CB8AC3E}">
        <p14:creationId xmlns:p14="http://schemas.microsoft.com/office/powerpoint/2010/main" val="17302827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10972800" cy="4495800"/>
          </a:xfrm>
        </p:spPr>
        <p:txBody>
          <a:bodyPr>
            <a:normAutofit/>
          </a:bodyPr>
          <a:lstStyle/>
          <a:p>
            <a:pPr lvl="0"/>
            <a:endParaRPr lang="en-US" noProof="0" smtClean="0"/>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S. Nandagopalan</a:t>
            </a:r>
            <a:endParaRPr lang="en-US"/>
          </a:p>
        </p:txBody>
      </p:sp>
      <p:sp>
        <p:nvSpPr>
          <p:cNvPr id="6" name="Slide Number Placeholder 21"/>
          <p:cNvSpPr>
            <a:spLocks noGrp="1"/>
          </p:cNvSpPr>
          <p:nvPr>
            <p:ph type="sldNum" sz="quarter" idx="12"/>
          </p:nvPr>
        </p:nvSpPr>
        <p:spPr/>
        <p:txBody>
          <a:bodyPr/>
          <a:lstStyle>
            <a:lvl1pPr>
              <a:defRPr/>
            </a:lvl1pPr>
          </a:lstStyle>
          <a:p>
            <a:pPr>
              <a:defRPr/>
            </a:pPr>
            <a:fld id="{7D622EF6-594A-4161-8657-6F8AFB5B14BE}" type="slidenum">
              <a:rPr lang="en-US" altLang="en-US"/>
              <a:pPr>
                <a:defRPr/>
              </a:pPr>
              <a:t>‹#›</a:t>
            </a:fld>
            <a:endParaRPr lang="en-US" altLang="en-US"/>
          </a:p>
        </p:txBody>
      </p:sp>
    </p:spTree>
    <p:extLst>
      <p:ext uri="{BB962C8B-B14F-4D97-AF65-F5344CB8AC3E}">
        <p14:creationId xmlns:p14="http://schemas.microsoft.com/office/powerpoint/2010/main" val="14604162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0" y="1600200"/>
            <a:ext cx="10972800" cy="4495800"/>
          </a:xfrm>
        </p:spPr>
        <p:txBody>
          <a:bodyPr>
            <a:normAutofit/>
          </a:bodyPr>
          <a:lstStyle/>
          <a:p>
            <a:pPr lvl="0"/>
            <a:endParaRPr lang="en-US" noProof="0" smtClean="0"/>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S. Nandagopalan</a:t>
            </a:r>
            <a:endParaRPr lang="en-US"/>
          </a:p>
        </p:txBody>
      </p:sp>
      <p:sp>
        <p:nvSpPr>
          <p:cNvPr id="6" name="Slide Number Placeholder 21"/>
          <p:cNvSpPr>
            <a:spLocks noGrp="1"/>
          </p:cNvSpPr>
          <p:nvPr>
            <p:ph type="sldNum" sz="quarter" idx="12"/>
          </p:nvPr>
        </p:nvSpPr>
        <p:spPr/>
        <p:txBody>
          <a:bodyPr/>
          <a:lstStyle>
            <a:lvl1pPr>
              <a:defRPr/>
            </a:lvl1pPr>
          </a:lstStyle>
          <a:p>
            <a:pPr>
              <a:defRPr/>
            </a:pPr>
            <a:fld id="{D15B8DA6-F451-4888-A4A4-831562CDA280}" type="slidenum">
              <a:rPr lang="en-US" altLang="en-US"/>
              <a:pPr>
                <a:defRPr/>
              </a:pPr>
              <a:t>‹#›</a:t>
            </a:fld>
            <a:endParaRPr lang="en-US" altLang="en-US"/>
          </a:p>
        </p:txBody>
      </p:sp>
    </p:spTree>
    <p:extLst>
      <p:ext uri="{BB962C8B-B14F-4D97-AF65-F5344CB8AC3E}">
        <p14:creationId xmlns:p14="http://schemas.microsoft.com/office/powerpoint/2010/main" val="23654779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7" name="Content Placeholder 6"/>
          <p:cNvSpPr>
            <a:spLocks noGrp="1"/>
          </p:cNvSpPr>
          <p:nvPr>
            <p:ph sz="quarter" idx="13" hasCustomPrompt="1"/>
          </p:nvPr>
        </p:nvSpPr>
        <p:spPr>
          <a:xfrm>
            <a:off x="3352800" y="5124353"/>
            <a:ext cx="8026400" cy="913472"/>
          </a:xfrm>
        </p:spPr>
        <p:txBody>
          <a:bodyPr anchor="b">
            <a:noAutofit/>
          </a:bodyPr>
          <a:lstStyle>
            <a:lvl1pPr marL="0" indent="0" algn="r">
              <a:lnSpc>
                <a:spcPts val="2400"/>
              </a:lnSpc>
              <a:spcBef>
                <a:spcPts val="0"/>
              </a:spcBef>
              <a:buNone/>
              <a:defRPr sz="2400" baseline="0">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stStyle>
          <a:p>
            <a:pPr lvl="0"/>
            <a:r>
              <a:rPr lang="en-US" dirty="0"/>
              <a:t>Click to edit Presenter’s Details</a:t>
            </a:r>
          </a:p>
        </p:txBody>
      </p:sp>
      <p:sp>
        <p:nvSpPr>
          <p:cNvPr id="2" name="Title 1"/>
          <p:cNvSpPr>
            <a:spLocks noGrp="1"/>
          </p:cNvSpPr>
          <p:nvPr>
            <p:ph type="title" hasCustomPrompt="1"/>
          </p:nvPr>
        </p:nvSpPr>
        <p:spPr>
          <a:xfrm>
            <a:off x="3352800" y="3609481"/>
            <a:ext cx="8026400" cy="1524000"/>
          </a:xfrm>
          <a:prstGeom prst="rect">
            <a:avLst/>
          </a:prstGeom>
        </p:spPr>
        <p:txBody>
          <a:bodyPr>
            <a:noAutofit/>
          </a:bodyPr>
          <a:lstStyle>
            <a:lvl1pPr algn="l">
              <a:lnSpc>
                <a:spcPts val="5333"/>
              </a:lnSpc>
              <a:defRPr sz="4800" baseline="0">
                <a:solidFill>
                  <a:schemeClr val="bg1"/>
                </a:solidFill>
                <a:latin typeface="Arial" panose="020B0604020202020204" pitchFamily="34" charset="0"/>
                <a:cs typeface="Arial" panose="020B0604020202020204" pitchFamily="34" charset="0"/>
              </a:defRPr>
            </a:lvl1pPr>
          </a:lstStyle>
          <a:p>
            <a:r>
              <a:rPr lang="en-US" dirty="0"/>
              <a:t>Click to edit Mater title style</a:t>
            </a:r>
          </a:p>
        </p:txBody>
      </p:sp>
    </p:spTree>
    <p:extLst>
      <p:ext uri="{BB962C8B-B14F-4D97-AF65-F5344CB8AC3E}">
        <p14:creationId xmlns:p14="http://schemas.microsoft.com/office/powerpoint/2010/main" val="24821025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l">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05" marR="0" indent="-341305" algn="just" defTabSz="914377"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Calibri" pitchFamily="34" charset="0"/>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a:t>Click to edit Master text styles</a:t>
            </a:r>
          </a:p>
        </p:txBody>
      </p:sp>
      <p:grpSp>
        <p:nvGrpSpPr>
          <p:cNvPr id="5" name="Group 4"/>
          <p:cNvGrpSpPr/>
          <p:nvPr userDrawn="1"/>
        </p:nvGrpSpPr>
        <p:grpSpPr>
          <a:xfrm>
            <a:off x="0" y="914402"/>
            <a:ext cx="9347200" cy="4571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9" name="Group 8"/>
          <p:cNvGrpSpPr/>
          <p:nvPr userDrawn="1"/>
        </p:nvGrpSpPr>
        <p:grpSpPr>
          <a:xfrm>
            <a:off x="2682240" y="6553202"/>
            <a:ext cx="94488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3" name="TextBox 12"/>
          <p:cNvSpPr txBox="1"/>
          <p:nvPr userDrawn="1"/>
        </p:nvSpPr>
        <p:spPr>
          <a:xfrm>
            <a:off x="5949588" y="6706440"/>
            <a:ext cx="304800" cy="153888"/>
          </a:xfrm>
          <a:prstGeom prst="rect">
            <a:avLst/>
          </a:prstGeom>
          <a:noFill/>
        </p:spPr>
        <p:txBody>
          <a:bodyPr wrap="square" lIns="0" tIns="0" rIns="0" bIns="0" rtlCol="0" anchor="ctr">
            <a:spAutoFit/>
          </a:bodyPr>
          <a:lstStyle/>
          <a:p>
            <a:pPr marL="0" marR="0" lvl="0" indent="0" algn="ctr" defTabSz="1219170" rtl="0" eaLnBrk="0" fontAlgn="base" latinLnBrk="0" hangingPunct="0">
              <a:lnSpc>
                <a:spcPct val="100000"/>
              </a:lnSpc>
              <a:spcBef>
                <a:spcPct val="0"/>
              </a:spcBef>
              <a:spcAft>
                <a:spcPct val="0"/>
              </a:spcAft>
              <a:buClrTx/>
              <a:buSzTx/>
              <a:buFontTx/>
              <a:buNone/>
              <a:tabLst/>
              <a:defRPr/>
            </a:pPr>
            <a:fld id="{5B42CF92-3635-42F1-AAB6-F2703D7DF619}" type="slidenum">
              <a:rPr kumimoji="0" lang="en-GB" sz="1000" b="1" i="0" u="none" strike="noStrike" kern="1200" cap="none" spc="0" normalizeH="0" baseline="0" noProof="0" smtClean="0">
                <a:ln>
                  <a:noFill/>
                </a:ln>
                <a:solidFill>
                  <a:srgbClr val="FF0000"/>
                </a:solidFill>
                <a:effectLst/>
                <a:uLnTx/>
                <a:uFillTx/>
                <a:latin typeface="Arial"/>
                <a:ea typeface="+mn-ea"/>
                <a:cs typeface="+mn-cs"/>
              </a:rPr>
              <a:pPr marL="0" marR="0" lvl="0" indent="0" algn="ctr" defTabSz="121917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a:ea typeface="+mn-ea"/>
              <a:cs typeface="+mn-cs"/>
            </a:endParaRPr>
          </a:p>
        </p:txBody>
      </p:sp>
      <p:sp>
        <p:nvSpPr>
          <p:cNvPr id="15" name="Rectangle 4"/>
          <p:cNvSpPr txBox="1">
            <a:spLocks noChangeArrowheads="1"/>
          </p:cNvSpPr>
          <p:nvPr userDrawn="1"/>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Database </a:t>
            </a:r>
            <a:r>
              <a:rPr kumimoji="0" lang="en-US" sz="1400" b="0" i="0" u="none" strike="noStrike" kern="1200" cap="none" spc="0" normalizeH="0" baseline="0" noProof="0" dirty="0" smtClean="0">
                <a:ln>
                  <a:noFill/>
                </a:ln>
                <a:solidFill>
                  <a:srgbClr val="002060"/>
                </a:solidFill>
                <a:effectLst/>
                <a:uLnTx/>
                <a:uFillTx/>
                <a:latin typeface="Calibri" panose="020F0502020204030204" pitchFamily="34" charset="0"/>
                <a:ea typeface="+mn-ea"/>
                <a:cs typeface="Calibri" panose="020F0502020204030204" pitchFamily="34" charset="0"/>
              </a:rPr>
              <a:t>Management Systems (DBMS)</a:t>
            </a:r>
            <a:endPar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9780984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l">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05" marR="0" indent="-341305" algn="just" defTabSz="914377"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Calibri" pitchFamily="34" charset="0"/>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a:t>Click to edit Master text styles</a:t>
            </a:r>
          </a:p>
        </p:txBody>
      </p:sp>
    </p:spTree>
    <p:extLst>
      <p:ext uri="{BB962C8B-B14F-4D97-AF65-F5344CB8AC3E}">
        <p14:creationId xmlns:p14="http://schemas.microsoft.com/office/powerpoint/2010/main" val="2067968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1" y="274638"/>
            <a:ext cx="10769600" cy="989073"/>
          </a:xfrm>
        </p:spPr>
        <p:txBody>
          <a:bodyPr/>
          <a:lstStyle>
            <a:lvl1pPr>
              <a:defRPr sz="3600" b="1">
                <a:solidFill>
                  <a:srgbClr val="C00000"/>
                </a:solidFill>
              </a:defRPr>
            </a:lvl1pPr>
            <a:extLst/>
          </a:lstStyle>
          <a:p>
            <a:r>
              <a:rPr lang="en-US" dirty="0" smtClean="0"/>
              <a:t>Click to edit Master title style</a:t>
            </a:r>
            <a:endParaRPr lang="en-US" dirty="0"/>
          </a:p>
        </p:txBody>
      </p:sp>
      <p:sp>
        <p:nvSpPr>
          <p:cNvPr id="3" name="Content Placeholder 2"/>
          <p:cNvSpPr>
            <a:spLocks noGrp="1"/>
          </p:cNvSpPr>
          <p:nvPr>
            <p:ph idx="1"/>
          </p:nvPr>
        </p:nvSpPr>
        <p:spPr>
          <a:xfrm>
            <a:off x="1143001" y="1538346"/>
            <a:ext cx="10769599" cy="4710053"/>
          </a:xfrm>
        </p:spPr>
        <p:txBody>
          <a:bodyPr/>
          <a:lstStyle>
            <a:lvl1pPr>
              <a:defRPr sz="2400"/>
            </a:lvl1pPr>
            <a:lvl2pPr marL="639763" indent="-236538">
              <a:buClr>
                <a:srgbClr val="0000FF"/>
              </a:buClr>
              <a:buFont typeface="Wingdings" pitchFamily="2" charset="2"/>
              <a:buChar char="§"/>
              <a:defRPr sz="2400"/>
            </a:lvl2pPr>
            <a:lvl3pPr marL="885825" indent="-228600">
              <a:buFont typeface="Wingdings" pitchFamily="2" charset="2"/>
              <a:buChar char="§"/>
              <a:defRPr/>
            </a:lvl3pPr>
            <a:lvl4pPr marL="1096963" indent="-173038">
              <a:buFont typeface="Wingdings" pitchFamily="2" charset="2"/>
              <a:buChar char="§"/>
              <a:defRPr/>
            </a:lvl4pPr>
            <a:lvl5pPr marL="1296988" indent="-182563">
              <a:buFont typeface="Wingdings" pitchFamily="2" charset="2"/>
              <a:buChar char="§"/>
              <a:defRPr/>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Picture 7.png"/>
          <p:cNvPicPr>
            <a:picLocks noChangeAspect="1"/>
          </p:cNvPicPr>
          <p:nvPr userDrawn="1"/>
        </p:nvPicPr>
        <p:blipFill>
          <a:blip r:embed="rId2" cstate="print"/>
          <a:srcRect l="1923" b="5336"/>
          <a:stretch>
            <a:fillRect/>
          </a:stretch>
        </p:blipFill>
        <p:spPr>
          <a:xfrm>
            <a:off x="9932566" y="2"/>
            <a:ext cx="2135692" cy="692697"/>
          </a:xfrm>
          <a:prstGeom prst="rect">
            <a:avLst/>
          </a:prstGeom>
        </p:spPr>
      </p:pic>
      <p:grpSp>
        <p:nvGrpSpPr>
          <p:cNvPr id="8" name="Group 7"/>
          <p:cNvGrpSpPr/>
          <p:nvPr userDrawn="1"/>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userDrawn="1"/>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TextBox 15"/>
          <p:cNvSpPr txBox="1"/>
          <p:nvPr userDrawn="1"/>
        </p:nvSpPr>
        <p:spPr>
          <a:xfrm>
            <a:off x="5949588" y="6706440"/>
            <a:ext cx="304800" cy="153888"/>
          </a:xfrm>
          <a:prstGeom prst="rect">
            <a:avLst/>
          </a:prstGeom>
          <a:noFill/>
        </p:spPr>
        <p:txBody>
          <a:bodyPr wrap="square" lIns="0" tIns="0" rIns="0" bIns="0" rtlCol="0" anchor="ctr">
            <a:spAutoFit/>
          </a:bodyPr>
          <a:lstStyle/>
          <a:p>
            <a:pPr marL="0" marR="0" lvl="0" indent="0" algn="ctr" defTabSz="1219170" rtl="0" eaLnBrk="0" fontAlgn="base" latinLnBrk="0" hangingPunct="0">
              <a:lnSpc>
                <a:spcPct val="100000"/>
              </a:lnSpc>
              <a:spcBef>
                <a:spcPct val="0"/>
              </a:spcBef>
              <a:spcAft>
                <a:spcPct val="0"/>
              </a:spcAft>
              <a:buClrTx/>
              <a:buSzTx/>
              <a:buFontTx/>
              <a:buNone/>
              <a:tabLst/>
              <a:defRPr/>
            </a:pPr>
            <a:fld id="{5B42CF92-3635-42F1-AAB6-F2703D7DF619}" type="slidenum">
              <a:rPr kumimoji="0" lang="en-GB" sz="1000" b="1" i="0" u="none" strike="noStrike" kern="1200" cap="none" spc="0" normalizeH="0" baseline="0" noProof="0" smtClean="0">
                <a:ln>
                  <a:noFill/>
                </a:ln>
                <a:solidFill>
                  <a:srgbClr val="FF0000"/>
                </a:solidFill>
                <a:effectLst/>
                <a:uLnTx/>
                <a:uFillTx/>
                <a:latin typeface="Arial"/>
                <a:ea typeface="+mn-ea"/>
                <a:cs typeface="+mn-cs"/>
              </a:rPr>
              <a:pPr marL="0" marR="0" lvl="0" indent="0" algn="ctr" defTabSz="121917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a:ea typeface="+mn-ea"/>
              <a:cs typeface="+mn-cs"/>
            </a:endParaRPr>
          </a:p>
        </p:txBody>
      </p:sp>
      <p:sp>
        <p:nvSpPr>
          <p:cNvPr id="18" name="Rectangle 4"/>
          <p:cNvSpPr txBox="1">
            <a:spLocks noChangeArrowheads="1"/>
          </p:cNvSpPr>
          <p:nvPr userDrawn="1"/>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Database </a:t>
            </a:r>
            <a:r>
              <a:rPr kumimoji="0" lang="en-US" sz="1400" b="0" i="0" u="none" strike="noStrike" kern="1200" cap="none" spc="0" normalizeH="0" baseline="0" noProof="0" dirty="0" smtClean="0">
                <a:ln>
                  <a:noFill/>
                </a:ln>
                <a:solidFill>
                  <a:srgbClr val="002060"/>
                </a:solidFill>
                <a:effectLst/>
                <a:uLnTx/>
                <a:uFillTx/>
                <a:latin typeface="Calibri" panose="020F0502020204030204" pitchFamily="34" charset="0"/>
                <a:ea typeface="+mn-ea"/>
                <a:cs typeface="Calibri" panose="020F0502020204030204" pitchFamily="34" charset="0"/>
              </a:rPr>
              <a:t>Management Systems (DBMS)</a:t>
            </a:r>
            <a:endParaRPr kumimoji="0" lang="en-US" sz="14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217396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5" name="Rectangle 4"/>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6" name="Oval 5"/>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7" name="Oval 6"/>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smtClean="0"/>
              <a:t>Dr. S. Nandagopalan</a:t>
            </a:r>
            <a:endParaRPr lang="en-US"/>
          </a:p>
        </p:txBody>
      </p:sp>
      <p:sp>
        <p:nvSpPr>
          <p:cNvPr id="10" name="Slide Number Placeholder 5"/>
          <p:cNvSpPr>
            <a:spLocks noGrp="1"/>
          </p:cNvSpPr>
          <p:nvPr>
            <p:ph type="sldNum" sz="quarter" idx="12"/>
          </p:nvPr>
        </p:nvSpPr>
        <p:spPr/>
        <p:txBody>
          <a:bodyPr/>
          <a:lstStyle>
            <a:lvl1pPr>
              <a:defRPr/>
            </a:lvl1pPr>
          </a:lstStyle>
          <a:p>
            <a:pPr>
              <a:defRPr/>
            </a:pPr>
            <a:fld id="{8DE62AB7-30DB-49AC-8732-A86D02CB2E55}" type="slidenum">
              <a:rPr lang="en-US" altLang="en-US"/>
              <a:pPr>
                <a:defRPr/>
              </a:pPr>
              <a:t>‹#›</a:t>
            </a:fld>
            <a:endParaRPr lang="en-US" altLang="en-US"/>
          </a:p>
        </p:txBody>
      </p:sp>
    </p:spTree>
    <p:extLst>
      <p:ext uri="{BB962C8B-B14F-4D97-AF65-F5344CB8AC3E}">
        <p14:creationId xmlns:p14="http://schemas.microsoft.com/office/powerpoint/2010/main" val="3853224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S. Nandagopalan</a:t>
            </a:r>
            <a:endParaRPr lang="en-US"/>
          </a:p>
        </p:txBody>
      </p:sp>
      <p:sp>
        <p:nvSpPr>
          <p:cNvPr id="7" name="Slide Number Placeholder 21"/>
          <p:cNvSpPr>
            <a:spLocks noGrp="1"/>
          </p:cNvSpPr>
          <p:nvPr>
            <p:ph type="sldNum" sz="quarter" idx="12"/>
          </p:nvPr>
        </p:nvSpPr>
        <p:spPr/>
        <p:txBody>
          <a:bodyPr/>
          <a:lstStyle>
            <a:lvl1pPr>
              <a:defRPr/>
            </a:lvl1pPr>
          </a:lstStyle>
          <a:p>
            <a:pPr>
              <a:defRPr/>
            </a:pPr>
            <a:fld id="{EE4F5AF4-D97F-4A26-A483-C3ECF8CE0212}" type="slidenum">
              <a:rPr lang="en-US" altLang="en-US"/>
              <a:pPr>
                <a:defRPr/>
              </a:pPr>
              <a:t>‹#›</a:t>
            </a:fld>
            <a:endParaRPr lang="en-US" altLang="en-US"/>
          </a:p>
        </p:txBody>
      </p:sp>
    </p:spTree>
    <p:extLst>
      <p:ext uri="{BB962C8B-B14F-4D97-AF65-F5344CB8AC3E}">
        <p14:creationId xmlns:p14="http://schemas.microsoft.com/office/powerpoint/2010/main" val="25581469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Dr. S. Nandagopalan</a:t>
            </a:r>
            <a:endParaRPr lang="en-US"/>
          </a:p>
        </p:txBody>
      </p:sp>
      <p:sp>
        <p:nvSpPr>
          <p:cNvPr id="9" name="Slide Number Placeholder 8"/>
          <p:cNvSpPr>
            <a:spLocks noGrp="1"/>
          </p:cNvSpPr>
          <p:nvPr>
            <p:ph type="sldNum" sz="quarter" idx="12"/>
          </p:nvPr>
        </p:nvSpPr>
        <p:spPr/>
        <p:txBody>
          <a:bodyPr/>
          <a:lstStyle>
            <a:lvl1pPr>
              <a:defRPr/>
            </a:lvl1pPr>
          </a:lstStyle>
          <a:p>
            <a:pPr>
              <a:defRPr/>
            </a:pPr>
            <a:fld id="{43D91E08-C70E-4958-A37F-5ACEB8616405}" type="slidenum">
              <a:rPr lang="en-US" altLang="en-US"/>
              <a:pPr>
                <a:defRPr/>
              </a:pPr>
              <a:t>‹#›</a:t>
            </a:fld>
            <a:endParaRPr lang="en-US" altLang="en-US"/>
          </a:p>
        </p:txBody>
      </p:sp>
    </p:spTree>
    <p:extLst>
      <p:ext uri="{BB962C8B-B14F-4D97-AF65-F5344CB8AC3E}">
        <p14:creationId xmlns:p14="http://schemas.microsoft.com/office/powerpoint/2010/main" val="6727194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S. Nandagopalan</a:t>
            </a:r>
            <a:endParaRPr lang="en-US"/>
          </a:p>
        </p:txBody>
      </p:sp>
      <p:sp>
        <p:nvSpPr>
          <p:cNvPr id="5" name="Slide Number Placeholder 21"/>
          <p:cNvSpPr>
            <a:spLocks noGrp="1"/>
          </p:cNvSpPr>
          <p:nvPr>
            <p:ph type="sldNum" sz="quarter" idx="12"/>
          </p:nvPr>
        </p:nvSpPr>
        <p:spPr/>
        <p:txBody>
          <a:bodyPr/>
          <a:lstStyle>
            <a:lvl1pPr>
              <a:defRPr/>
            </a:lvl1pPr>
          </a:lstStyle>
          <a:p>
            <a:pPr>
              <a:defRPr/>
            </a:pPr>
            <a:fld id="{E9BFC065-EF1F-4E34-A483-82582981A99A}" type="slidenum">
              <a:rPr lang="en-US" altLang="en-US"/>
              <a:pPr>
                <a:defRPr/>
              </a:pPr>
              <a:t>‹#›</a:t>
            </a:fld>
            <a:endParaRPr lang="en-US" altLang="en-US"/>
          </a:p>
        </p:txBody>
      </p:sp>
    </p:spTree>
    <p:extLst>
      <p:ext uri="{BB962C8B-B14F-4D97-AF65-F5344CB8AC3E}">
        <p14:creationId xmlns:p14="http://schemas.microsoft.com/office/powerpoint/2010/main" val="4072268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4" name="Date Placeholder 1"/>
          <p:cNvSpPr>
            <a:spLocks noGrp="1"/>
          </p:cNvSpPr>
          <p:nvPr>
            <p:ph type="dt" sz="half" idx="10"/>
          </p:nvPr>
        </p:nvSpPr>
        <p:spPr/>
        <p:txBody>
          <a:bodyPr/>
          <a:lstStyle>
            <a:lvl1pPr>
              <a:defRPr/>
            </a:lvl1pPr>
            <a:extLst/>
          </a:lstStyle>
          <a:p>
            <a:pPr>
              <a:defRPr/>
            </a:pP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smtClean="0"/>
              <a:t>Dr. S. Nandagopalan</a:t>
            </a:r>
            <a:endParaRPr lang="en-US"/>
          </a:p>
        </p:txBody>
      </p:sp>
      <p:sp>
        <p:nvSpPr>
          <p:cNvPr id="6" name="Slide Number Placeholder 3"/>
          <p:cNvSpPr>
            <a:spLocks noGrp="1"/>
          </p:cNvSpPr>
          <p:nvPr>
            <p:ph type="sldNum" sz="quarter" idx="12"/>
          </p:nvPr>
        </p:nvSpPr>
        <p:spPr/>
        <p:txBody>
          <a:bodyPr/>
          <a:lstStyle>
            <a:lvl1pPr>
              <a:defRPr/>
            </a:lvl1pPr>
          </a:lstStyle>
          <a:p>
            <a:pPr>
              <a:defRPr/>
            </a:pPr>
            <a:fld id="{6CD4E29F-A762-4CC0-9249-A68B7F3F46DC}" type="slidenum">
              <a:rPr lang="en-US" altLang="en-US"/>
              <a:pPr>
                <a:defRPr/>
              </a:pPr>
              <a:t>‹#›</a:t>
            </a:fld>
            <a:endParaRPr lang="en-US" altLang="en-US"/>
          </a:p>
        </p:txBody>
      </p:sp>
    </p:spTree>
    <p:extLst>
      <p:ext uri="{BB962C8B-B14F-4D97-AF65-F5344CB8AC3E}">
        <p14:creationId xmlns:p14="http://schemas.microsoft.com/office/powerpoint/2010/main" val="8447164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Dr. S. Nandagopalan</a:t>
            </a:r>
            <a:endParaRPr lang="en-US"/>
          </a:p>
        </p:txBody>
      </p:sp>
      <p:sp>
        <p:nvSpPr>
          <p:cNvPr id="7" name="Slide Number Placeholder 6"/>
          <p:cNvSpPr>
            <a:spLocks noGrp="1"/>
          </p:cNvSpPr>
          <p:nvPr>
            <p:ph type="sldNum" sz="quarter" idx="12"/>
          </p:nvPr>
        </p:nvSpPr>
        <p:spPr/>
        <p:txBody>
          <a:bodyPr/>
          <a:lstStyle>
            <a:lvl1pPr>
              <a:defRPr/>
            </a:lvl1pPr>
          </a:lstStyle>
          <a:p>
            <a:pPr>
              <a:defRPr/>
            </a:pPr>
            <a:fld id="{08B20D16-A43B-4BC9-9CF9-82F097F53897}" type="slidenum">
              <a:rPr lang="en-US" altLang="en-US"/>
              <a:pPr>
                <a:defRPr/>
              </a:pPr>
              <a:t>‹#›</a:t>
            </a:fld>
            <a:endParaRPr lang="en-US" altLang="en-US"/>
          </a:p>
        </p:txBody>
      </p:sp>
    </p:spTree>
    <p:extLst>
      <p:ext uri="{BB962C8B-B14F-4D97-AF65-F5344CB8AC3E}">
        <p14:creationId xmlns:p14="http://schemas.microsoft.com/office/powerpoint/2010/main" val="23949640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hangingPunct="1">
              <a:lnSpc>
                <a:spcPts val="3000"/>
              </a:lnSpc>
              <a:spcBef>
                <a:spcPts val="600"/>
              </a:spcBef>
              <a:buClr>
                <a:schemeClr val="accent1"/>
              </a:buClr>
              <a:buSzPct val="80000"/>
              <a:buFont typeface="Wingdings 2"/>
              <a:buNone/>
              <a:defRPr/>
            </a:pPr>
            <a:endParaRPr lang="en-US" sz="3200">
              <a:solidFill>
                <a:schemeClr val="tx1"/>
              </a:solidFill>
              <a:effectLst>
                <a:outerShdw blurRad="38100" dist="38100" dir="2700000" algn="tl">
                  <a:srgbClr val="000000">
                    <a:alpha val="43137"/>
                  </a:srgbClr>
                </a:outerShdw>
              </a:effectLst>
              <a:latin typeface="+mn-lt"/>
            </a:endParaRPr>
          </a:p>
        </p:txBody>
      </p:sp>
      <p:sp>
        <p:nvSpPr>
          <p:cNvPr id="6" name="Flowchart: Process 5"/>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7" name="Flowchart: Process 6"/>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smtClean="0"/>
              <a:t>Dr. S. Nandagopalan</a:t>
            </a:r>
            <a:endParaRPr lang="en-US"/>
          </a:p>
        </p:txBody>
      </p:sp>
      <p:sp>
        <p:nvSpPr>
          <p:cNvPr id="10" name="Slide Number Placeholder 6"/>
          <p:cNvSpPr>
            <a:spLocks noGrp="1"/>
          </p:cNvSpPr>
          <p:nvPr>
            <p:ph type="sldNum" sz="quarter" idx="12"/>
          </p:nvPr>
        </p:nvSpPr>
        <p:spPr/>
        <p:txBody>
          <a:bodyPr/>
          <a:lstStyle>
            <a:lvl1pPr>
              <a:defRPr/>
            </a:lvl1pPr>
          </a:lstStyle>
          <a:p>
            <a:pPr>
              <a:defRPr/>
            </a:pPr>
            <a:fld id="{15089D8D-CCE3-4401-8D72-FEDC32DFE34C}" type="slidenum">
              <a:rPr lang="en-US" altLang="en-US"/>
              <a:pPr>
                <a:defRPr/>
              </a:pPr>
              <a:t>‹#›</a:t>
            </a:fld>
            <a:endParaRPr lang="en-US" altLang="en-US"/>
          </a:p>
        </p:txBody>
      </p:sp>
    </p:spTree>
    <p:extLst>
      <p:ext uri="{BB962C8B-B14F-4D97-AF65-F5344CB8AC3E}">
        <p14:creationId xmlns:p14="http://schemas.microsoft.com/office/powerpoint/2010/main" val="24853518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
        <p:nvSpPr>
          <p:cNvPr id="5" name="Title Placeholder 4"/>
          <p:cNvSpPr>
            <a:spLocks noGrp="1"/>
          </p:cNvSpPr>
          <p:nvPr>
            <p:ph type="title"/>
          </p:nvPr>
        </p:nvSpPr>
        <p:spPr>
          <a:xfrm>
            <a:off x="1913467" y="274638"/>
            <a:ext cx="9999133" cy="1143000"/>
          </a:xfrm>
          <a:prstGeom prst="rect">
            <a:avLst/>
          </a:prstGeom>
        </p:spPr>
        <p:txBody>
          <a:bodyPr anchor="ctr">
            <a:normAutofit/>
          </a:bodyPr>
          <a:lstStyle/>
          <a:p>
            <a:r>
              <a:rPr lang="en-US" smtClean="0"/>
              <a:t>Click to edit Master title style</a:t>
            </a:r>
            <a:endParaRPr lang="en-US"/>
          </a:p>
        </p:txBody>
      </p:sp>
      <p:sp>
        <p:nvSpPr>
          <p:cNvPr id="2057" name="Text Placeholder 8"/>
          <p:cNvSpPr>
            <a:spLocks noGrp="1"/>
          </p:cNvSpPr>
          <p:nvPr>
            <p:ph type="body" idx="1"/>
          </p:nvPr>
        </p:nvSpPr>
        <p:spPr bwMode="auto">
          <a:xfrm>
            <a:off x="1913467" y="1447800"/>
            <a:ext cx="999913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effectLst>
                  <a:outerShdw blurRad="38100" dist="38100" dir="2700000" algn="tl">
                    <a:srgbClr val="000000">
                      <a:alpha val="43137"/>
                    </a:srgbClr>
                  </a:outerShdw>
                </a:effectLst>
              </a:defRPr>
            </a:lvl1pPr>
            <a:extLst/>
          </a:lstStyle>
          <a:p>
            <a:pPr>
              <a:defRPr/>
            </a:pPr>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r>
              <a:rPr lang="en-US" smtClean="0"/>
              <a:t>Dr. S. Nandagopalan</a:t>
            </a:r>
            <a:endParaRPr lang="en-US"/>
          </a:p>
        </p:txBody>
      </p:sp>
      <p:sp>
        <p:nvSpPr>
          <p:cNvPr id="22" name="Slide Number Placeholder 21"/>
          <p:cNvSpPr>
            <a:spLocks noGrp="1"/>
          </p:cNvSpPr>
          <p:nvPr>
            <p:ph type="sldNum" sz="quarter" idx="4"/>
          </p:nvPr>
        </p:nvSpPr>
        <p:spPr>
          <a:xfrm>
            <a:off x="11485033" y="6305550"/>
            <a:ext cx="6096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5A788"/>
                </a:solidFill>
                <a:effectLst/>
              </a:defRPr>
            </a:lvl1pPr>
          </a:lstStyle>
          <a:p>
            <a:pPr>
              <a:defRPr/>
            </a:pPr>
            <a:fld id="{D35E9122-6E6D-4D93-84DD-32DB3A1ABD7B}" type="slidenum">
              <a:rPr lang="en-US" altLang="en-US"/>
              <a:pPr>
                <a:defRPr/>
              </a:pPr>
              <a:t>‹#›</a:t>
            </a:fld>
            <a:endParaRPr lang="en-US" altLang="en-US"/>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4400">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826" r:id="rId1"/>
    <p:sldLayoutId id="2147483818" r:id="rId2"/>
    <p:sldLayoutId id="2147483827" r:id="rId3"/>
    <p:sldLayoutId id="2147483819" r:id="rId4"/>
    <p:sldLayoutId id="2147483828" r:id="rId5"/>
    <p:sldLayoutId id="2147483820" r:id="rId6"/>
    <p:sldLayoutId id="2147483829" r:id="rId7"/>
    <p:sldLayoutId id="2147483830" r:id="rId8"/>
    <p:sldLayoutId id="2147483831" r:id="rId9"/>
    <p:sldLayoutId id="2147483821" r:id="rId10"/>
    <p:sldLayoutId id="2147483822" r:id="rId11"/>
    <p:sldLayoutId id="2147483823" r:id="rId12"/>
    <p:sldLayoutId id="2147483824" r:id="rId13"/>
    <p:sldLayoutId id="2147483832" r:id="rId14"/>
    <p:sldLayoutId id="2147483834" r:id="rId15"/>
    <p:sldLayoutId id="2147483835"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microsoft.com/office/2007/relationships/hdphoto" Target="../media/hdphoto2.wdp"/></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295400" y="1219200"/>
            <a:ext cx="10717209" cy="1524000"/>
          </a:xfrm>
        </p:spPr>
        <p:txBody>
          <a:bodyPr/>
          <a:lstStyle/>
          <a:p>
            <a:pPr algn="ctr"/>
            <a:r>
              <a:rPr lang="en-IN" dirty="0">
                <a:solidFill>
                  <a:srgbClr val="0000FF"/>
                </a:solidFill>
              </a:rPr>
              <a:t>Database </a:t>
            </a:r>
            <a:r>
              <a:rPr lang="en-IN" dirty="0" smtClean="0">
                <a:solidFill>
                  <a:srgbClr val="0000FF"/>
                </a:solidFill>
              </a:rPr>
              <a:t>Management Systems  </a:t>
            </a:r>
            <a:endParaRPr lang="en-IN" sz="3400" dirty="0">
              <a:solidFill>
                <a:srgbClr val="0000FF"/>
              </a:solidFill>
            </a:endParaRPr>
          </a:p>
        </p:txBody>
      </p:sp>
      <p:sp>
        <p:nvSpPr>
          <p:cNvPr id="4" name="Content Placeholder 1"/>
          <p:cNvSpPr txBox="1">
            <a:spLocks/>
          </p:cNvSpPr>
          <p:nvPr/>
        </p:nvSpPr>
        <p:spPr>
          <a:xfrm>
            <a:off x="2870200" y="2895600"/>
            <a:ext cx="8509000" cy="1600200"/>
          </a:xfrm>
          <a:prstGeom prst="rect">
            <a:avLst/>
          </a:prstGeom>
        </p:spPr>
        <p:txBody>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550" indent="0">
              <a:buNone/>
            </a:pPr>
            <a:r>
              <a:rPr lang="en-IN" sz="4000" spc="300" dirty="0" smtClean="0">
                <a:solidFill>
                  <a:srgbClr val="332B95"/>
                </a:solidFill>
              </a:rPr>
              <a:t>Module 1.2: </a:t>
            </a:r>
            <a:r>
              <a:rPr lang="en-IN" sz="4000" b="1" spc="300" dirty="0" smtClean="0">
                <a:solidFill>
                  <a:srgbClr val="C00000"/>
                </a:solidFill>
                <a:effectLst>
                  <a:outerShdw blurRad="38100" dist="38100" dir="2700000" algn="tl">
                    <a:srgbClr val="000000">
                      <a:alpha val="43137"/>
                    </a:srgbClr>
                  </a:outerShdw>
                </a:effectLst>
              </a:rPr>
              <a:t>ER Diagram</a:t>
            </a:r>
            <a:endParaRPr lang="en-IN" sz="4000" b="1" spc="3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6417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7543800" cy="1143000"/>
          </a:xfrm>
        </p:spPr>
        <p:txBody>
          <a:bodyPr/>
          <a:lstStyle/>
          <a:p>
            <a:pPr eaLnBrk="1" hangingPunct="1">
              <a:defRPr/>
            </a:pPr>
            <a:r>
              <a:rPr lang="en-US" b="1" dirty="0" smtClean="0">
                <a:solidFill>
                  <a:srgbClr val="C00000"/>
                </a:solidFill>
              </a:rPr>
              <a:t>Example – Company DB</a:t>
            </a:r>
            <a:endParaRPr lang="en-US" b="1" dirty="0">
              <a:solidFill>
                <a:srgbClr val="C00000"/>
              </a:solidFill>
            </a:endParaRPr>
          </a:p>
        </p:txBody>
      </p:sp>
      <p:sp>
        <p:nvSpPr>
          <p:cNvPr id="18435" name="Table Placeholder 2"/>
          <p:cNvSpPr>
            <a:spLocks noGrp="1" noTextEdit="1"/>
          </p:cNvSpPr>
          <p:nvPr>
            <p:ph type="tbl" idx="1"/>
          </p:nvPr>
        </p:nvSpPr>
        <p:spPr/>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7431561D-8861-4248-BE2C-48A1A4E41FBD}" type="slidenum">
              <a:rPr lang="en-US" altLang="en-US" sz="1200">
                <a:solidFill>
                  <a:srgbClr val="B5A788"/>
                </a:solidFill>
                <a:latin typeface="Arial" panose="020B0604020202020204" pitchFamily="34" charset="0"/>
              </a:rPr>
              <a:pPr>
                <a:spcBef>
                  <a:spcPct val="0"/>
                </a:spcBef>
                <a:buClrTx/>
                <a:buSzTx/>
                <a:buFontTx/>
                <a:buNone/>
              </a:pPr>
              <a:t>10</a:t>
            </a:fld>
            <a:endParaRPr lang="en-US" altLang="en-US" sz="1200">
              <a:solidFill>
                <a:srgbClr val="B5A788"/>
              </a:solidFill>
              <a:latin typeface="Arial" panose="020B0604020202020204" pitchFamily="34" charset="0"/>
            </a:endParaRPr>
          </a:p>
        </p:txBody>
      </p:sp>
      <p:pic>
        <p:nvPicPr>
          <p:cNvPr id="18438" name="Picture 2"/>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579688" y="1390650"/>
            <a:ext cx="426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2579688" y="3118342"/>
            <a:ext cx="308768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5866075" y="2614747"/>
            <a:ext cx="5211762"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lum bright="-20000" contrast="40000"/>
            <a:extLst>
              <a:ext uri="{28A0092B-C50C-407E-A947-70E740481C1C}">
                <a14:useLocalDpi xmlns:a14="http://schemas.microsoft.com/office/drawing/2010/main" val="0"/>
              </a:ext>
            </a:extLst>
          </a:blip>
          <a:srcRect/>
          <a:stretch>
            <a:fillRect/>
          </a:stretch>
        </p:blipFill>
        <p:spPr bwMode="auto">
          <a:xfrm>
            <a:off x="2727865" y="4899216"/>
            <a:ext cx="5059362"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p:nvGrpSpPr>
        <p:grpSpPr>
          <a:xfrm>
            <a:off x="21266" y="1371230"/>
            <a:ext cx="10409320" cy="59597"/>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5" name="Group 14"/>
          <p:cNvGrpSpPr/>
          <p:nvPr/>
        </p:nvGrpSpPr>
        <p:grpSpPr>
          <a:xfrm>
            <a:off x="2682240" y="6553202"/>
            <a:ext cx="94488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1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Rectangle 1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a:bodyPr>
          <a:lstStyle/>
          <a:p>
            <a:pPr eaLnBrk="1" fontAlgn="auto" hangingPunct="1">
              <a:spcAft>
                <a:spcPts val="0"/>
              </a:spcAft>
              <a:defRPr/>
            </a:pPr>
            <a:r>
              <a:rPr lang="en-US" dirty="0" smtClean="0"/>
              <a:t>Relationships &amp; Relationship Sets</a:t>
            </a:r>
          </a:p>
        </p:txBody>
      </p:sp>
      <p:sp>
        <p:nvSpPr>
          <p:cNvPr id="19459" name="Rectangle 3"/>
          <p:cNvSpPr>
            <a:spLocks noGrp="1" noChangeArrowheads="1"/>
          </p:cNvSpPr>
          <p:nvPr>
            <p:ph idx="1"/>
          </p:nvPr>
        </p:nvSpPr>
        <p:spPr/>
        <p:txBody>
          <a:bodyPr/>
          <a:lstStyle/>
          <a:p>
            <a:pPr eaLnBrk="1" hangingPunct="1"/>
            <a:r>
              <a:rPr lang="en-US" altLang="en-US" smtClean="0"/>
              <a:t>Relationship - is an association among two or more entities.</a:t>
            </a:r>
          </a:p>
          <a:p>
            <a:pPr eaLnBrk="1" hangingPunct="1"/>
            <a:r>
              <a:rPr lang="en-US" altLang="en-US" smtClean="0"/>
              <a:t>Relationship set – is a collection of similar relationships.</a:t>
            </a:r>
          </a:p>
          <a:p>
            <a:pPr eaLnBrk="1" hangingPunct="1"/>
            <a:endParaRPr lang="en-US" altLang="en-US" smtClean="0"/>
          </a:p>
        </p:txBody>
      </p:sp>
      <p:sp>
        <p:nvSpPr>
          <p:cNvPr id="19461"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143099E9-5CE1-48DC-8EBC-E26393597BCE}" type="slidenum">
              <a:rPr lang="en-US" altLang="en-US" sz="1200">
                <a:solidFill>
                  <a:srgbClr val="B5A788"/>
                </a:solidFill>
                <a:latin typeface="Arial" panose="020B0604020202020204" pitchFamily="34" charset="0"/>
              </a:rPr>
              <a:pPr>
                <a:spcBef>
                  <a:spcPct val="0"/>
                </a:spcBef>
                <a:buClrTx/>
                <a:buSzTx/>
                <a:buFontTx/>
                <a:buNone/>
              </a:pPr>
              <a:t>11</a:t>
            </a:fld>
            <a:endParaRPr lang="en-US" altLang="en-US" sz="1200">
              <a:solidFill>
                <a:srgbClr val="B5A788"/>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590800" y="2567195"/>
            <a:ext cx="5953125" cy="1685925"/>
          </a:xfrm>
          <a:prstGeom prst="rect">
            <a:avLst/>
          </a:prstGeom>
        </p:spPr>
      </p:pic>
      <p:pic>
        <p:nvPicPr>
          <p:cNvPr id="3" name="Picture 2"/>
          <p:cNvPicPr>
            <a:picLocks noChangeAspect="1"/>
          </p:cNvPicPr>
          <p:nvPr/>
        </p:nvPicPr>
        <p:blipFill>
          <a:blip r:embed="rId4"/>
          <a:stretch>
            <a:fillRect/>
          </a:stretch>
        </p:blipFill>
        <p:spPr>
          <a:xfrm>
            <a:off x="2682240" y="4371525"/>
            <a:ext cx="6200775" cy="1752600"/>
          </a:xfrm>
          <a:prstGeom prst="rect">
            <a:avLst/>
          </a:prstGeom>
        </p:spPr>
      </p:pic>
      <p:grpSp>
        <p:nvGrpSpPr>
          <p:cNvPr id="9" name="Group 8"/>
          <p:cNvGrpSpPr/>
          <p:nvPr/>
        </p:nvGrpSpPr>
        <p:grpSpPr>
          <a:xfrm>
            <a:off x="21266" y="1371230"/>
            <a:ext cx="10409320" cy="59597"/>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3" name="Group 12"/>
          <p:cNvGrpSpPr/>
          <p:nvPr/>
        </p:nvGrpSpPr>
        <p:grpSpPr>
          <a:xfrm>
            <a:off x="2682240" y="6553202"/>
            <a:ext cx="94488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fontAlgn="auto" hangingPunct="1">
              <a:spcAft>
                <a:spcPts val="0"/>
              </a:spcAft>
              <a:defRPr/>
            </a:pPr>
            <a:r>
              <a:rPr lang="en-US" dirty="0" smtClean="0"/>
              <a:t>Instance of </a:t>
            </a:r>
            <a:r>
              <a:rPr lang="en-US" dirty="0" err="1" smtClean="0"/>
              <a:t>Works_For</a:t>
            </a:r>
            <a:endParaRPr lang="en-US" dirty="0" smtClean="0"/>
          </a:p>
        </p:txBody>
      </p:sp>
      <p:sp>
        <p:nvSpPr>
          <p:cNvPr id="20483" name="Content Placeholder 4"/>
          <p:cNvSpPr>
            <a:spLocks noGrp="1"/>
          </p:cNvSpPr>
          <p:nvPr>
            <p:ph idx="1"/>
          </p:nvPr>
        </p:nvSpPr>
        <p:spPr/>
        <p:txBody>
          <a:bodyPr/>
          <a:lstStyle/>
          <a:p>
            <a:pPr eaLnBrk="1" hangingPunct="1"/>
            <a:endParaRPr lang="en-US" altLang="en-US" smtClean="0"/>
          </a:p>
        </p:txBody>
      </p:sp>
      <p:sp>
        <p:nvSpPr>
          <p:cNvPr id="2048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2B4FE236-B9A7-4086-A8FB-2D5C1B647527}" type="slidenum">
              <a:rPr lang="en-US" altLang="en-US" sz="1200">
                <a:solidFill>
                  <a:srgbClr val="B5A788"/>
                </a:solidFill>
                <a:latin typeface="Arial" panose="020B0604020202020204" pitchFamily="34" charset="0"/>
              </a:rPr>
              <a:pPr>
                <a:spcBef>
                  <a:spcPct val="0"/>
                </a:spcBef>
                <a:buClrTx/>
                <a:buSzTx/>
                <a:buFontTx/>
                <a:buNone/>
              </a:pPr>
              <a:t>12</a:t>
            </a:fld>
            <a:endParaRPr lang="en-US" altLang="en-US" sz="1200">
              <a:solidFill>
                <a:srgbClr val="B5A788"/>
              </a:solidFill>
              <a:latin typeface="Arial" panose="020B0604020202020204" pitchFamily="34" charset="0"/>
            </a:endParaRPr>
          </a:p>
        </p:txBody>
      </p:sp>
      <p:sp>
        <p:nvSpPr>
          <p:cNvPr id="24582" name="Oval 6"/>
          <p:cNvSpPr>
            <a:spLocks noChangeArrowheads="1"/>
          </p:cNvSpPr>
          <p:nvPr/>
        </p:nvSpPr>
        <p:spPr bwMode="auto">
          <a:xfrm>
            <a:off x="3124201" y="2276476"/>
            <a:ext cx="1101725" cy="1973263"/>
          </a:xfrm>
          <a:prstGeom prst="ellipse">
            <a:avLst/>
          </a:prstGeom>
          <a:solidFill>
            <a:srgbClr val="969696"/>
          </a:solidFill>
          <a:ln w="635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0487" name="Text Box 5"/>
          <p:cNvSpPr txBox="1">
            <a:spLocks noChangeArrowheads="1"/>
          </p:cNvSpPr>
          <p:nvPr/>
        </p:nvSpPr>
        <p:spPr bwMode="auto">
          <a:xfrm>
            <a:off x="3330575" y="2363789"/>
            <a:ext cx="903288"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1800">
                <a:latin typeface="Tahoma" panose="020B0604030504040204" pitchFamily="34" charset="0"/>
              </a:rPr>
              <a:t>	</a:t>
            </a:r>
          </a:p>
          <a:p>
            <a:pPr>
              <a:spcBef>
                <a:spcPct val="0"/>
              </a:spcBef>
              <a:buClrTx/>
              <a:buSzTx/>
              <a:buFontTx/>
              <a:buNone/>
            </a:pPr>
            <a:r>
              <a:rPr lang="en-US" altLang="en-US" sz="1800">
                <a:latin typeface="Garamond" panose="02020404030301010803" pitchFamily="18" charset="0"/>
              </a:rPr>
              <a:t>e</a:t>
            </a:r>
            <a:r>
              <a:rPr lang="en-US" altLang="en-US" sz="1800" baseline="-25000">
                <a:latin typeface="Garamond" panose="02020404030301010803" pitchFamily="18" charset="0"/>
              </a:rPr>
              <a:t>1</a:t>
            </a:r>
            <a:endParaRPr lang="en-US" altLang="en-US" sz="1800">
              <a:latin typeface="Garamond" panose="02020404030301010803" pitchFamily="18" charset="0"/>
            </a:endParaRPr>
          </a:p>
          <a:p>
            <a:pPr>
              <a:spcBef>
                <a:spcPct val="0"/>
              </a:spcBef>
              <a:buClrTx/>
              <a:buSzTx/>
              <a:buFontTx/>
              <a:buNone/>
            </a:pPr>
            <a:r>
              <a:rPr lang="en-US" altLang="en-US" sz="1800">
                <a:latin typeface="Garamond" panose="02020404030301010803" pitchFamily="18" charset="0"/>
              </a:rPr>
              <a:t>e</a:t>
            </a:r>
            <a:r>
              <a:rPr lang="en-US" altLang="en-US" sz="1800" baseline="-25000">
                <a:latin typeface="Garamond" panose="02020404030301010803" pitchFamily="18" charset="0"/>
              </a:rPr>
              <a:t>2</a:t>
            </a:r>
            <a:endParaRPr lang="en-US" altLang="en-US" sz="1800">
              <a:latin typeface="Garamond" panose="02020404030301010803" pitchFamily="18" charset="0"/>
            </a:endParaRPr>
          </a:p>
          <a:p>
            <a:pPr>
              <a:spcBef>
                <a:spcPct val="0"/>
              </a:spcBef>
              <a:buClrTx/>
              <a:buSzTx/>
              <a:buFontTx/>
              <a:buNone/>
            </a:pPr>
            <a:r>
              <a:rPr lang="en-US" altLang="en-US" sz="1800">
                <a:latin typeface="Garamond" panose="02020404030301010803" pitchFamily="18" charset="0"/>
              </a:rPr>
              <a:t>e</a:t>
            </a:r>
            <a:r>
              <a:rPr lang="en-US" altLang="en-US" sz="1800" baseline="-25000">
                <a:latin typeface="Garamond" panose="02020404030301010803" pitchFamily="18" charset="0"/>
              </a:rPr>
              <a:t>3</a:t>
            </a:r>
          </a:p>
          <a:p>
            <a:pPr>
              <a:spcBef>
                <a:spcPct val="0"/>
              </a:spcBef>
              <a:buClrTx/>
              <a:buSzTx/>
              <a:buFontTx/>
              <a:buNone/>
            </a:pPr>
            <a:endParaRPr lang="en-US" altLang="en-US" sz="1800" baseline="-25000">
              <a:latin typeface="Garamond" panose="02020404030301010803" pitchFamily="18" charset="0"/>
            </a:endParaRPr>
          </a:p>
          <a:p>
            <a:pPr>
              <a:spcBef>
                <a:spcPct val="0"/>
              </a:spcBef>
              <a:buClrTx/>
              <a:buSzTx/>
              <a:buFontTx/>
              <a:buNone/>
            </a:pPr>
            <a:r>
              <a:rPr lang="en-US" altLang="en-US" sz="1800">
                <a:latin typeface="Garamond" panose="02020404030301010803" pitchFamily="18" charset="0"/>
              </a:rPr>
              <a:t>e</a:t>
            </a:r>
            <a:r>
              <a:rPr lang="en-US" altLang="en-US" sz="1800" baseline="-25000">
                <a:latin typeface="Garamond" panose="02020404030301010803" pitchFamily="18" charset="0"/>
              </a:rPr>
              <a:t>4</a:t>
            </a:r>
          </a:p>
          <a:p>
            <a:pPr>
              <a:spcBef>
                <a:spcPct val="0"/>
              </a:spcBef>
              <a:buClrTx/>
              <a:buSzTx/>
              <a:buFontTx/>
              <a:buNone/>
            </a:pPr>
            <a:r>
              <a:rPr lang="en-US" altLang="en-US" sz="1800">
                <a:latin typeface="Garamond" panose="02020404030301010803" pitchFamily="18" charset="0"/>
              </a:rPr>
              <a:t> </a:t>
            </a:r>
            <a:endParaRPr lang="en-US" altLang="en-US" sz="1800">
              <a:latin typeface="Tahoma" panose="020B0604030504040204" pitchFamily="34" charset="0"/>
            </a:endParaRPr>
          </a:p>
        </p:txBody>
      </p:sp>
      <p:sp>
        <p:nvSpPr>
          <p:cNvPr id="24583" name="Oval 7"/>
          <p:cNvSpPr>
            <a:spLocks noChangeArrowheads="1"/>
          </p:cNvSpPr>
          <p:nvPr/>
        </p:nvSpPr>
        <p:spPr bwMode="auto">
          <a:xfrm>
            <a:off x="5526089" y="2276476"/>
            <a:ext cx="1100137" cy="1973263"/>
          </a:xfrm>
          <a:prstGeom prst="ellipse">
            <a:avLst/>
          </a:prstGeom>
          <a:solidFill>
            <a:schemeClr val="accent2"/>
          </a:solidFill>
          <a:ln w="635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84" name="Oval 8"/>
          <p:cNvSpPr>
            <a:spLocks noChangeArrowheads="1"/>
          </p:cNvSpPr>
          <p:nvPr/>
        </p:nvSpPr>
        <p:spPr bwMode="auto">
          <a:xfrm>
            <a:off x="8010526" y="2259013"/>
            <a:ext cx="1101725" cy="1973262"/>
          </a:xfrm>
          <a:prstGeom prst="ellipse">
            <a:avLst/>
          </a:prstGeom>
          <a:solidFill>
            <a:srgbClr val="969696"/>
          </a:solidFill>
          <a:ln w="635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0490" name="Text Box 9"/>
          <p:cNvSpPr txBox="1">
            <a:spLocks noChangeArrowheads="1"/>
          </p:cNvSpPr>
          <p:nvPr/>
        </p:nvSpPr>
        <p:spPr bwMode="auto">
          <a:xfrm>
            <a:off x="5648326" y="2257425"/>
            <a:ext cx="5492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1800">
                <a:latin typeface="Tahoma" panose="020B0604030504040204" pitchFamily="34" charset="0"/>
              </a:rPr>
              <a:t>	</a:t>
            </a:r>
          </a:p>
          <a:p>
            <a:pPr>
              <a:spcBef>
                <a:spcPct val="0"/>
              </a:spcBef>
              <a:buClrTx/>
              <a:buSzTx/>
              <a:buFontTx/>
              <a:buNone/>
            </a:pPr>
            <a:r>
              <a:rPr lang="en-US" altLang="en-US" sz="1800">
                <a:latin typeface="Garamond" panose="02020404030301010803" pitchFamily="18" charset="0"/>
              </a:rPr>
              <a:t>r</a:t>
            </a:r>
            <a:r>
              <a:rPr lang="en-US" altLang="en-US" sz="1800" baseline="-25000">
                <a:latin typeface="Garamond" panose="02020404030301010803" pitchFamily="18" charset="0"/>
              </a:rPr>
              <a:t>1</a:t>
            </a:r>
          </a:p>
          <a:p>
            <a:pPr>
              <a:spcBef>
                <a:spcPct val="0"/>
              </a:spcBef>
              <a:buClrTx/>
              <a:buSzTx/>
              <a:buFontTx/>
              <a:buNone/>
            </a:pPr>
            <a:r>
              <a:rPr lang="en-US" altLang="en-US" sz="1800">
                <a:latin typeface="Garamond" panose="02020404030301010803" pitchFamily="18" charset="0"/>
              </a:rPr>
              <a:t>r</a:t>
            </a:r>
            <a:r>
              <a:rPr lang="en-US" altLang="en-US" sz="1800" baseline="-25000">
                <a:latin typeface="Garamond" panose="02020404030301010803" pitchFamily="18" charset="0"/>
              </a:rPr>
              <a:t>2</a:t>
            </a:r>
          </a:p>
          <a:p>
            <a:pPr>
              <a:spcBef>
                <a:spcPct val="0"/>
              </a:spcBef>
              <a:buClrTx/>
              <a:buSzTx/>
              <a:buFontTx/>
              <a:buNone/>
            </a:pPr>
            <a:r>
              <a:rPr lang="en-US" altLang="en-US" sz="1800">
                <a:latin typeface="Garamond" panose="02020404030301010803" pitchFamily="18" charset="0"/>
              </a:rPr>
              <a:t>r</a:t>
            </a:r>
            <a:r>
              <a:rPr lang="en-US" altLang="en-US" sz="1800" baseline="-25000">
                <a:latin typeface="Garamond" panose="02020404030301010803" pitchFamily="18" charset="0"/>
              </a:rPr>
              <a:t>3</a:t>
            </a:r>
          </a:p>
          <a:p>
            <a:pPr>
              <a:spcBef>
                <a:spcPct val="0"/>
              </a:spcBef>
              <a:buClrTx/>
              <a:buSzTx/>
              <a:buFontTx/>
              <a:buNone/>
            </a:pPr>
            <a:endParaRPr lang="en-US" altLang="en-US" sz="1800" baseline="-25000">
              <a:latin typeface="Garamond" panose="02020404030301010803" pitchFamily="18" charset="0"/>
            </a:endParaRPr>
          </a:p>
          <a:p>
            <a:pPr>
              <a:spcBef>
                <a:spcPct val="0"/>
              </a:spcBef>
              <a:buClrTx/>
              <a:buSzTx/>
              <a:buFontTx/>
              <a:buNone/>
            </a:pPr>
            <a:r>
              <a:rPr lang="en-US" altLang="en-US" sz="1800">
                <a:latin typeface="Garamond" panose="02020404030301010803" pitchFamily="18" charset="0"/>
              </a:rPr>
              <a:t>r</a:t>
            </a:r>
            <a:r>
              <a:rPr lang="en-US" altLang="en-US" sz="1800" baseline="-25000">
                <a:latin typeface="Garamond" panose="02020404030301010803" pitchFamily="18" charset="0"/>
              </a:rPr>
              <a:t>4</a:t>
            </a:r>
          </a:p>
          <a:p>
            <a:pPr>
              <a:spcBef>
                <a:spcPct val="0"/>
              </a:spcBef>
              <a:buClrTx/>
              <a:buSzTx/>
              <a:buFontTx/>
              <a:buNone/>
            </a:pPr>
            <a:endParaRPr lang="en-US" altLang="en-US" sz="1800">
              <a:latin typeface="Tahoma" panose="020B0604030504040204" pitchFamily="34" charset="0"/>
            </a:endParaRPr>
          </a:p>
        </p:txBody>
      </p:sp>
      <p:sp>
        <p:nvSpPr>
          <p:cNvPr id="20491" name="Text Box 10"/>
          <p:cNvSpPr txBox="1">
            <a:spLocks noChangeArrowheads="1"/>
          </p:cNvSpPr>
          <p:nvPr/>
        </p:nvSpPr>
        <p:spPr bwMode="auto">
          <a:xfrm>
            <a:off x="8547100" y="2411414"/>
            <a:ext cx="901700"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1800">
                <a:latin typeface="Tahoma" panose="020B0604030504040204" pitchFamily="34" charset="0"/>
              </a:rPr>
              <a:t>	</a:t>
            </a:r>
          </a:p>
          <a:p>
            <a:pPr>
              <a:spcBef>
                <a:spcPct val="0"/>
              </a:spcBef>
              <a:buClrTx/>
              <a:buSzTx/>
              <a:buFontTx/>
              <a:buNone/>
            </a:pPr>
            <a:r>
              <a:rPr lang="en-US" altLang="en-US" sz="1800">
                <a:latin typeface="Garamond" panose="02020404030301010803" pitchFamily="18" charset="0"/>
              </a:rPr>
              <a:t>d</a:t>
            </a:r>
            <a:r>
              <a:rPr lang="en-US" altLang="en-US" sz="1800" baseline="-25000">
                <a:latin typeface="Garamond" panose="02020404030301010803" pitchFamily="18" charset="0"/>
              </a:rPr>
              <a:t>1</a:t>
            </a:r>
          </a:p>
          <a:p>
            <a:pPr>
              <a:spcBef>
                <a:spcPct val="0"/>
              </a:spcBef>
              <a:buClrTx/>
              <a:buSzTx/>
              <a:buFontTx/>
              <a:buNone/>
            </a:pPr>
            <a:r>
              <a:rPr lang="en-US" altLang="en-US" sz="1800">
                <a:latin typeface="Garamond" panose="02020404030301010803" pitchFamily="18" charset="0"/>
              </a:rPr>
              <a:t>d</a:t>
            </a:r>
            <a:r>
              <a:rPr lang="en-US" altLang="en-US" sz="1800" baseline="-25000">
                <a:latin typeface="Garamond" panose="02020404030301010803" pitchFamily="18" charset="0"/>
              </a:rPr>
              <a:t>2</a:t>
            </a:r>
          </a:p>
          <a:p>
            <a:pPr>
              <a:spcBef>
                <a:spcPct val="0"/>
              </a:spcBef>
              <a:buClrTx/>
              <a:buSzTx/>
              <a:buFontTx/>
              <a:buNone/>
            </a:pPr>
            <a:r>
              <a:rPr lang="en-US" altLang="en-US" sz="1800">
                <a:latin typeface="Garamond" panose="02020404030301010803" pitchFamily="18" charset="0"/>
              </a:rPr>
              <a:t>d</a:t>
            </a:r>
            <a:r>
              <a:rPr lang="en-US" altLang="en-US" sz="1800" baseline="-25000">
                <a:latin typeface="Garamond" panose="02020404030301010803" pitchFamily="18" charset="0"/>
              </a:rPr>
              <a:t>3</a:t>
            </a:r>
          </a:p>
          <a:p>
            <a:pPr>
              <a:spcBef>
                <a:spcPct val="0"/>
              </a:spcBef>
              <a:buClrTx/>
              <a:buSzTx/>
              <a:buFontTx/>
              <a:buNone/>
            </a:pPr>
            <a:endParaRPr lang="en-US" altLang="en-US" sz="1800">
              <a:latin typeface="Tahoma" panose="020B0604030504040204" pitchFamily="34" charset="0"/>
            </a:endParaRPr>
          </a:p>
        </p:txBody>
      </p:sp>
      <p:grpSp>
        <p:nvGrpSpPr>
          <p:cNvPr id="20492" name="Group 11"/>
          <p:cNvGrpSpPr>
            <a:grpSpLocks/>
          </p:cNvGrpSpPr>
          <p:nvPr/>
        </p:nvGrpSpPr>
        <p:grpSpPr bwMode="auto">
          <a:xfrm>
            <a:off x="3751263" y="2741613"/>
            <a:ext cx="4832350" cy="158750"/>
            <a:chOff x="3666" y="10754"/>
            <a:chExt cx="4740" cy="130"/>
          </a:xfrm>
        </p:grpSpPr>
        <p:sp>
          <p:nvSpPr>
            <p:cNvPr id="24588" name="Line 12"/>
            <p:cNvSpPr>
              <a:spLocks noChangeShapeType="1"/>
            </p:cNvSpPr>
            <p:nvPr/>
          </p:nvSpPr>
          <p:spPr bwMode="auto">
            <a:xfrm>
              <a:off x="3688" y="10825"/>
              <a:ext cx="4678" cy="3"/>
            </a:xfrm>
            <a:prstGeom prst="line">
              <a:avLst/>
            </a:prstGeom>
            <a:noFill/>
            <a:ln w="635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89" name="Oval 13"/>
            <p:cNvSpPr>
              <a:spLocks noChangeArrowheads="1"/>
            </p:cNvSpPr>
            <p:nvPr/>
          </p:nvSpPr>
          <p:spPr bwMode="auto">
            <a:xfrm>
              <a:off x="5925" y="10759"/>
              <a:ext cx="126"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90" name="Oval 14"/>
            <p:cNvSpPr>
              <a:spLocks noChangeArrowheads="1"/>
            </p:cNvSpPr>
            <p:nvPr/>
          </p:nvSpPr>
          <p:spPr bwMode="auto">
            <a:xfrm>
              <a:off x="3666" y="10754"/>
              <a:ext cx="125"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91" name="Oval 15"/>
            <p:cNvSpPr>
              <a:spLocks noChangeArrowheads="1"/>
            </p:cNvSpPr>
            <p:nvPr/>
          </p:nvSpPr>
          <p:spPr bwMode="auto">
            <a:xfrm>
              <a:off x="8281" y="10759"/>
              <a:ext cx="125"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grpSp>
      <p:grpSp>
        <p:nvGrpSpPr>
          <p:cNvPr id="20493" name="Group 16"/>
          <p:cNvGrpSpPr>
            <a:grpSpLocks/>
          </p:cNvGrpSpPr>
          <p:nvPr/>
        </p:nvGrpSpPr>
        <p:grpSpPr bwMode="auto">
          <a:xfrm>
            <a:off x="3767138" y="3049588"/>
            <a:ext cx="4832350" cy="157162"/>
            <a:chOff x="3666" y="10754"/>
            <a:chExt cx="4740" cy="130"/>
          </a:xfrm>
        </p:grpSpPr>
        <p:sp>
          <p:nvSpPr>
            <p:cNvPr id="24593" name="Line 17"/>
            <p:cNvSpPr>
              <a:spLocks noChangeShapeType="1"/>
            </p:cNvSpPr>
            <p:nvPr/>
          </p:nvSpPr>
          <p:spPr bwMode="auto">
            <a:xfrm>
              <a:off x="3688" y="10825"/>
              <a:ext cx="4678" cy="3"/>
            </a:xfrm>
            <a:prstGeom prst="line">
              <a:avLst/>
            </a:prstGeom>
            <a:noFill/>
            <a:ln w="635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94" name="Oval 18"/>
            <p:cNvSpPr>
              <a:spLocks noChangeArrowheads="1"/>
            </p:cNvSpPr>
            <p:nvPr/>
          </p:nvSpPr>
          <p:spPr bwMode="auto">
            <a:xfrm>
              <a:off x="5925" y="10759"/>
              <a:ext cx="126"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95" name="Oval 19"/>
            <p:cNvSpPr>
              <a:spLocks noChangeArrowheads="1"/>
            </p:cNvSpPr>
            <p:nvPr/>
          </p:nvSpPr>
          <p:spPr bwMode="auto">
            <a:xfrm>
              <a:off x="3666" y="10754"/>
              <a:ext cx="125"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96" name="Oval 20"/>
            <p:cNvSpPr>
              <a:spLocks noChangeArrowheads="1"/>
            </p:cNvSpPr>
            <p:nvPr/>
          </p:nvSpPr>
          <p:spPr bwMode="auto">
            <a:xfrm>
              <a:off x="8281" y="10759"/>
              <a:ext cx="125"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grpSp>
      <p:grpSp>
        <p:nvGrpSpPr>
          <p:cNvPr id="20494" name="Group 21"/>
          <p:cNvGrpSpPr>
            <a:grpSpLocks/>
          </p:cNvGrpSpPr>
          <p:nvPr/>
        </p:nvGrpSpPr>
        <p:grpSpPr bwMode="auto">
          <a:xfrm>
            <a:off x="3767138" y="3397250"/>
            <a:ext cx="4832350" cy="158750"/>
            <a:chOff x="3666" y="10754"/>
            <a:chExt cx="4740" cy="130"/>
          </a:xfrm>
        </p:grpSpPr>
        <p:sp>
          <p:nvSpPr>
            <p:cNvPr id="24598" name="Line 22"/>
            <p:cNvSpPr>
              <a:spLocks noChangeShapeType="1"/>
            </p:cNvSpPr>
            <p:nvPr/>
          </p:nvSpPr>
          <p:spPr bwMode="auto">
            <a:xfrm>
              <a:off x="3688" y="10826"/>
              <a:ext cx="4678" cy="4"/>
            </a:xfrm>
            <a:prstGeom prst="line">
              <a:avLst/>
            </a:prstGeom>
            <a:noFill/>
            <a:ln w="635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599" name="Oval 23"/>
            <p:cNvSpPr>
              <a:spLocks noChangeArrowheads="1"/>
            </p:cNvSpPr>
            <p:nvPr/>
          </p:nvSpPr>
          <p:spPr bwMode="auto">
            <a:xfrm>
              <a:off x="5925" y="10759"/>
              <a:ext cx="126"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600" name="Oval 24"/>
            <p:cNvSpPr>
              <a:spLocks noChangeArrowheads="1"/>
            </p:cNvSpPr>
            <p:nvPr/>
          </p:nvSpPr>
          <p:spPr bwMode="auto">
            <a:xfrm>
              <a:off x="3666" y="10754"/>
              <a:ext cx="125"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4601" name="Oval 25"/>
            <p:cNvSpPr>
              <a:spLocks noChangeArrowheads="1"/>
            </p:cNvSpPr>
            <p:nvPr/>
          </p:nvSpPr>
          <p:spPr bwMode="auto">
            <a:xfrm>
              <a:off x="8281" y="10759"/>
              <a:ext cx="125"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grpSp>
      <p:sp>
        <p:nvSpPr>
          <p:cNvPr id="20495" name="Rectangle 27"/>
          <p:cNvSpPr>
            <a:spLocks noChangeArrowheads="1"/>
          </p:cNvSpPr>
          <p:nvPr/>
        </p:nvSpPr>
        <p:spPr bwMode="auto">
          <a:xfrm>
            <a:off x="2895600" y="4343400"/>
            <a:ext cx="6477000" cy="685800"/>
          </a:xfrm>
          <a:prstGeom prst="rect">
            <a:avLst/>
          </a:prstGeom>
          <a:solidFill>
            <a:schemeClr val="bg1"/>
          </a:solidFill>
          <a:ln w="9525">
            <a:solidFill>
              <a:schemeClr val="bg1"/>
            </a:solidFill>
            <a:miter lim="800000"/>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1800">
                <a:latin typeface="Tahoma" panose="020B0604030504040204" pitchFamily="34" charset="0"/>
              </a:rPr>
              <a:t>Employee                       Works_For                 Department</a:t>
            </a:r>
          </a:p>
        </p:txBody>
      </p:sp>
      <p:sp>
        <p:nvSpPr>
          <p:cNvPr id="29" name="Line 22"/>
          <p:cNvSpPr>
            <a:spLocks noChangeShapeType="1"/>
          </p:cNvSpPr>
          <p:nvPr/>
        </p:nvSpPr>
        <p:spPr bwMode="auto">
          <a:xfrm flipV="1">
            <a:off x="3800476" y="3816351"/>
            <a:ext cx="2366963" cy="4763"/>
          </a:xfrm>
          <a:prstGeom prst="line">
            <a:avLst/>
          </a:prstGeom>
          <a:noFill/>
          <a:ln w="6350">
            <a:solidFill>
              <a:srgbClr val="0000FF"/>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30" name="Oval 23"/>
          <p:cNvSpPr>
            <a:spLocks noChangeArrowheads="1"/>
          </p:cNvSpPr>
          <p:nvPr/>
        </p:nvSpPr>
        <p:spPr bwMode="auto">
          <a:xfrm>
            <a:off x="6081714" y="3740150"/>
            <a:ext cx="128587" cy="152400"/>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31" name="Oval 24"/>
          <p:cNvSpPr>
            <a:spLocks noChangeArrowheads="1"/>
          </p:cNvSpPr>
          <p:nvPr/>
        </p:nvSpPr>
        <p:spPr bwMode="auto">
          <a:xfrm>
            <a:off x="3778250" y="3733800"/>
            <a:ext cx="127000" cy="152400"/>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33" name="Line 22"/>
          <p:cNvSpPr>
            <a:spLocks noChangeShapeType="1"/>
          </p:cNvSpPr>
          <p:nvPr/>
        </p:nvSpPr>
        <p:spPr bwMode="auto">
          <a:xfrm flipV="1">
            <a:off x="6178551" y="2832101"/>
            <a:ext cx="2341563" cy="989013"/>
          </a:xfrm>
          <a:prstGeom prst="line">
            <a:avLst/>
          </a:prstGeom>
          <a:noFill/>
          <a:ln w="6350">
            <a:solidFill>
              <a:srgbClr val="0000FF"/>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grpSp>
        <p:nvGrpSpPr>
          <p:cNvPr id="34" name="Group 33"/>
          <p:cNvGrpSpPr/>
          <p:nvPr/>
        </p:nvGrpSpPr>
        <p:grpSpPr>
          <a:xfrm>
            <a:off x="21266" y="1371230"/>
            <a:ext cx="10409320" cy="59597"/>
            <a:chOff x="1905000" y="6553200"/>
            <a:chExt cx="7010400" cy="45719"/>
          </a:xfrm>
        </p:grpSpPr>
        <p:sp>
          <p:nvSpPr>
            <p:cNvPr id="35" name="Rectangle 3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7" name="Rectangle 3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8" name="Group 37"/>
          <p:cNvGrpSpPr/>
          <p:nvPr/>
        </p:nvGrpSpPr>
        <p:grpSpPr>
          <a:xfrm>
            <a:off x="2645833" y="6569185"/>
            <a:ext cx="9448800" cy="45719"/>
            <a:chOff x="1905000" y="6553200"/>
            <a:chExt cx="7010400" cy="45719"/>
          </a:xfrm>
        </p:grpSpPr>
        <p:sp>
          <p:nvSpPr>
            <p:cNvPr id="39" name="Rectangle 3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Rectangle 3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Rectangle 4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43"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Rectangle 4"/>
          <p:cNvSpPr>
            <a:spLocks noGrp="1" noChangeArrowheads="1"/>
          </p:cNvSpPr>
          <p:nvPr>
            <p:ph type="title"/>
          </p:nvPr>
        </p:nvSpPr>
        <p:spPr/>
        <p:txBody>
          <a:bodyPr/>
          <a:lstStyle/>
          <a:p>
            <a:pPr eaLnBrk="1" fontAlgn="auto" hangingPunct="1">
              <a:spcAft>
                <a:spcPts val="0"/>
              </a:spcAft>
              <a:defRPr/>
            </a:pPr>
            <a:r>
              <a:rPr lang="en-US" dirty="0" smtClean="0"/>
              <a:t>Relationship Degrees</a:t>
            </a:r>
          </a:p>
        </p:txBody>
      </p:sp>
      <p:sp>
        <p:nvSpPr>
          <p:cNvPr id="21507" name="Rectangle 3"/>
          <p:cNvSpPr>
            <a:spLocks noGrp="1" noChangeArrowheads="1"/>
          </p:cNvSpPr>
          <p:nvPr>
            <p:ph idx="1"/>
          </p:nvPr>
        </p:nvSpPr>
        <p:spPr>
          <a:xfrm>
            <a:off x="1143001" y="1538346"/>
            <a:ext cx="9677399" cy="4710053"/>
          </a:xfrm>
        </p:spPr>
        <p:txBody>
          <a:bodyPr/>
          <a:lstStyle/>
          <a:p>
            <a:pPr eaLnBrk="1" hangingPunct="1">
              <a:spcAft>
                <a:spcPts val="1200"/>
              </a:spcAft>
            </a:pPr>
            <a:r>
              <a:rPr lang="en-US" altLang="en-US" sz="2800" dirty="0"/>
              <a:t>The degree of a relationship type is defined as the number of participating entities. </a:t>
            </a:r>
          </a:p>
          <a:p>
            <a:pPr eaLnBrk="1" hangingPunct="1">
              <a:spcAft>
                <a:spcPts val="1200"/>
              </a:spcAft>
            </a:pPr>
            <a:r>
              <a:rPr lang="en-US" altLang="en-US" sz="2800" dirty="0"/>
              <a:t>If the number of participating entities is only two, then it is called as </a:t>
            </a:r>
            <a:r>
              <a:rPr lang="en-US" altLang="en-US" sz="2800" dirty="0">
                <a:solidFill>
                  <a:srgbClr val="FF0000"/>
                </a:solidFill>
              </a:rPr>
              <a:t>binary relationship</a:t>
            </a:r>
            <a:r>
              <a:rPr lang="en-US" altLang="en-US" sz="2800" dirty="0"/>
              <a:t>. </a:t>
            </a:r>
          </a:p>
          <a:p>
            <a:pPr eaLnBrk="1" hangingPunct="1">
              <a:spcAft>
                <a:spcPts val="1200"/>
              </a:spcAft>
            </a:pPr>
            <a:r>
              <a:rPr lang="en-US" altLang="en-US" sz="2800" dirty="0"/>
              <a:t>Suppose if the number of participating entities are three, then it is called as </a:t>
            </a:r>
            <a:r>
              <a:rPr lang="en-US" altLang="en-US" sz="2800" dirty="0">
                <a:solidFill>
                  <a:srgbClr val="FF0000"/>
                </a:solidFill>
              </a:rPr>
              <a:t>ternary relationship</a:t>
            </a:r>
            <a:r>
              <a:rPr lang="en-US" altLang="en-US" sz="2800" dirty="0"/>
              <a:t>.</a:t>
            </a:r>
          </a:p>
        </p:txBody>
      </p:sp>
      <p:sp>
        <p:nvSpPr>
          <p:cNvPr id="21509"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A74A80B3-36F9-408D-B19A-9FA08726E659}" type="slidenum">
              <a:rPr lang="en-US" altLang="en-US" sz="1200">
                <a:solidFill>
                  <a:srgbClr val="B5A788"/>
                </a:solidFill>
                <a:latin typeface="Arial" panose="020B0604020202020204" pitchFamily="34" charset="0"/>
              </a:rPr>
              <a:pPr>
                <a:spcBef>
                  <a:spcPct val="0"/>
                </a:spcBef>
                <a:buClrTx/>
                <a:buSzTx/>
                <a:buFontTx/>
                <a:buNone/>
              </a:pPr>
              <a:t>13</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0" name="Rectangle 30"/>
          <p:cNvSpPr>
            <a:spLocks noGrp="1" noChangeArrowheads="1"/>
          </p:cNvSpPr>
          <p:nvPr>
            <p:ph type="title"/>
          </p:nvPr>
        </p:nvSpPr>
        <p:spPr/>
        <p:txBody>
          <a:bodyPr/>
          <a:lstStyle/>
          <a:p>
            <a:pPr eaLnBrk="1" fontAlgn="auto" hangingPunct="1">
              <a:spcAft>
                <a:spcPts val="0"/>
              </a:spcAft>
              <a:defRPr/>
            </a:pPr>
            <a:r>
              <a:rPr lang="en-US" dirty="0" smtClean="0"/>
              <a:t>Example</a:t>
            </a:r>
          </a:p>
        </p:txBody>
      </p:sp>
      <p:sp>
        <p:nvSpPr>
          <p:cNvPr id="22531" name="Rectangle 3"/>
          <p:cNvSpPr>
            <a:spLocks noGrp="1" noChangeArrowheads="1"/>
          </p:cNvSpPr>
          <p:nvPr>
            <p:ph idx="1"/>
          </p:nvPr>
        </p:nvSpPr>
        <p:spPr/>
        <p:txBody>
          <a:bodyPr/>
          <a:lstStyle/>
          <a:p>
            <a:pPr eaLnBrk="1" hangingPunct="1"/>
            <a:r>
              <a:rPr lang="en-US" altLang="en-US" smtClean="0"/>
              <a:t>Ternary Relationship Set</a:t>
            </a:r>
          </a:p>
        </p:txBody>
      </p:sp>
      <p:sp>
        <p:nvSpPr>
          <p:cNvPr id="2253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7D47C5C2-96EE-4F84-9387-BDA268C65F25}" type="slidenum">
              <a:rPr lang="en-US" altLang="en-US" sz="1200">
                <a:solidFill>
                  <a:srgbClr val="B5A788"/>
                </a:solidFill>
                <a:latin typeface="Arial" panose="020B0604020202020204" pitchFamily="34" charset="0"/>
              </a:rPr>
              <a:pPr>
                <a:spcBef>
                  <a:spcPct val="0"/>
                </a:spcBef>
                <a:buClrTx/>
                <a:buSzTx/>
                <a:buFontTx/>
                <a:buNone/>
              </a:pPr>
              <a:t>14</a:t>
            </a:fld>
            <a:endParaRPr lang="en-US" altLang="en-US" sz="1200">
              <a:solidFill>
                <a:srgbClr val="B5A788"/>
              </a:solidFill>
              <a:latin typeface="Arial" panose="020B0604020202020204" pitchFamily="34" charset="0"/>
            </a:endParaRPr>
          </a:p>
        </p:txBody>
      </p:sp>
      <p:grpSp>
        <p:nvGrpSpPr>
          <p:cNvPr id="22534" name="Group 4"/>
          <p:cNvGrpSpPr>
            <a:grpSpLocks/>
          </p:cNvGrpSpPr>
          <p:nvPr/>
        </p:nvGrpSpPr>
        <p:grpSpPr bwMode="auto">
          <a:xfrm>
            <a:off x="2667000" y="1981200"/>
            <a:ext cx="6934200" cy="3581400"/>
            <a:chOff x="2781" y="8702"/>
            <a:chExt cx="8208" cy="3103"/>
          </a:xfrm>
        </p:grpSpPr>
        <p:grpSp>
          <p:nvGrpSpPr>
            <p:cNvPr id="22535" name="Group 5"/>
            <p:cNvGrpSpPr>
              <a:grpSpLocks/>
            </p:cNvGrpSpPr>
            <p:nvPr/>
          </p:nvGrpSpPr>
          <p:grpSpPr bwMode="auto">
            <a:xfrm>
              <a:off x="2781" y="8702"/>
              <a:ext cx="8208" cy="3103"/>
              <a:chOff x="2781" y="8687"/>
              <a:chExt cx="8208" cy="3103"/>
            </a:xfrm>
          </p:grpSpPr>
          <p:sp>
            <p:nvSpPr>
              <p:cNvPr id="26630" name="Line 6"/>
              <p:cNvSpPr>
                <a:spLocks noChangeShapeType="1"/>
              </p:cNvSpPr>
              <p:nvPr/>
            </p:nvSpPr>
            <p:spPr bwMode="auto">
              <a:xfrm>
                <a:off x="6889" y="10884"/>
                <a:ext cx="0" cy="36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2539" name="Oval 7"/>
              <p:cNvSpPr>
                <a:spLocks noChangeArrowheads="1"/>
              </p:cNvSpPr>
              <p:nvPr/>
            </p:nvSpPr>
            <p:spPr bwMode="auto">
              <a:xfrm>
                <a:off x="2781" y="9416"/>
                <a:ext cx="126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u="sng">
                    <a:solidFill>
                      <a:srgbClr val="99FF66"/>
                    </a:solidFill>
                    <a:latin typeface="Arial Narrow" panose="020B0606020202030204" pitchFamily="34" charset="0"/>
                  </a:rPr>
                  <a:t>Sid</a:t>
                </a:r>
                <a:endParaRPr lang="en-US" altLang="en-US" sz="1800" b="1">
                  <a:solidFill>
                    <a:srgbClr val="99FF66"/>
                  </a:solidFill>
                  <a:latin typeface="Tahoma" panose="020B0604030504040204" pitchFamily="34" charset="0"/>
                </a:endParaRPr>
              </a:p>
            </p:txBody>
          </p:sp>
          <p:sp>
            <p:nvSpPr>
              <p:cNvPr id="22540" name="Oval 8"/>
              <p:cNvSpPr>
                <a:spLocks noChangeArrowheads="1"/>
              </p:cNvSpPr>
              <p:nvPr/>
            </p:nvSpPr>
            <p:spPr bwMode="auto">
              <a:xfrm>
                <a:off x="3741" y="8870"/>
                <a:ext cx="126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a:solidFill>
                      <a:srgbClr val="99FF66"/>
                    </a:solidFill>
                    <a:latin typeface="Arial Narrow" panose="020B0606020202030204" pitchFamily="34" charset="0"/>
                  </a:rPr>
                  <a:t>SName</a:t>
                </a:r>
                <a:endParaRPr lang="en-US" altLang="en-US" sz="1600" b="1">
                  <a:solidFill>
                    <a:srgbClr val="99FF66"/>
                  </a:solidFill>
                  <a:latin typeface="Tahoma" panose="020B0604030504040204" pitchFamily="34" charset="0"/>
                </a:endParaRPr>
              </a:p>
            </p:txBody>
          </p:sp>
          <p:sp>
            <p:nvSpPr>
              <p:cNvPr id="22541" name="Oval 9"/>
              <p:cNvSpPr>
                <a:spLocks noChangeArrowheads="1"/>
              </p:cNvSpPr>
              <p:nvPr/>
            </p:nvSpPr>
            <p:spPr bwMode="auto">
              <a:xfrm>
                <a:off x="4314" y="9424"/>
                <a:ext cx="126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solidFill>
                      <a:srgbClr val="99FF66"/>
                    </a:solidFill>
                    <a:latin typeface="Arial Narrow" panose="020B0606020202030204" pitchFamily="34" charset="0"/>
                  </a:rPr>
                  <a:t>SAddr</a:t>
                </a:r>
                <a:endParaRPr lang="en-US" altLang="en-US" sz="1800" b="1">
                  <a:solidFill>
                    <a:srgbClr val="99FF66"/>
                  </a:solidFill>
                  <a:latin typeface="Tahoma" panose="020B0604030504040204" pitchFamily="34" charset="0"/>
                </a:endParaRPr>
              </a:p>
            </p:txBody>
          </p:sp>
          <p:sp>
            <p:nvSpPr>
              <p:cNvPr id="22542" name="Oval 10"/>
              <p:cNvSpPr>
                <a:spLocks noChangeArrowheads="1"/>
              </p:cNvSpPr>
              <p:nvPr/>
            </p:nvSpPr>
            <p:spPr bwMode="auto">
              <a:xfrm>
                <a:off x="7881" y="9416"/>
                <a:ext cx="126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u="sng">
                    <a:solidFill>
                      <a:srgbClr val="99FF66"/>
                    </a:solidFill>
                    <a:latin typeface="Arial Narrow" panose="020B0606020202030204" pitchFamily="34" charset="0"/>
                  </a:rPr>
                  <a:t>PNo</a:t>
                </a:r>
              </a:p>
              <a:p>
                <a:pPr>
                  <a:spcBef>
                    <a:spcPct val="0"/>
                  </a:spcBef>
                  <a:buClrTx/>
                  <a:buSzTx/>
                  <a:buFontTx/>
                  <a:buNone/>
                </a:pPr>
                <a:endParaRPr lang="en-US" altLang="en-US" sz="1800" b="1">
                  <a:solidFill>
                    <a:srgbClr val="99FF66"/>
                  </a:solidFill>
                  <a:latin typeface="Tahoma" panose="020B0604030504040204" pitchFamily="34" charset="0"/>
                </a:endParaRPr>
              </a:p>
            </p:txBody>
          </p:sp>
          <p:sp>
            <p:nvSpPr>
              <p:cNvPr id="22543" name="Oval 11"/>
              <p:cNvSpPr>
                <a:spLocks noChangeArrowheads="1"/>
              </p:cNvSpPr>
              <p:nvPr/>
            </p:nvSpPr>
            <p:spPr bwMode="auto">
              <a:xfrm>
                <a:off x="8241" y="8687"/>
                <a:ext cx="162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solidFill>
                      <a:srgbClr val="99FF66"/>
                    </a:solidFill>
                    <a:latin typeface="Arial Narrow" panose="020B0606020202030204" pitchFamily="34" charset="0"/>
                  </a:rPr>
                  <a:t>PName</a:t>
                </a:r>
                <a:endParaRPr lang="en-US" altLang="en-US" sz="1800" b="1">
                  <a:solidFill>
                    <a:srgbClr val="99FF66"/>
                  </a:solidFill>
                  <a:latin typeface="Tahoma" panose="020B0604030504040204" pitchFamily="34" charset="0"/>
                </a:endParaRPr>
              </a:p>
            </p:txBody>
          </p:sp>
          <p:sp>
            <p:nvSpPr>
              <p:cNvPr id="22544" name="Oval 12"/>
              <p:cNvSpPr>
                <a:spLocks noChangeArrowheads="1"/>
              </p:cNvSpPr>
              <p:nvPr/>
            </p:nvSpPr>
            <p:spPr bwMode="auto">
              <a:xfrm>
                <a:off x="9369" y="9244"/>
                <a:ext cx="162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solidFill>
                      <a:srgbClr val="99FF66"/>
                    </a:solidFill>
                    <a:latin typeface="Arial Narrow" panose="020B0606020202030204" pitchFamily="34" charset="0"/>
                  </a:rPr>
                  <a:t>location</a:t>
                </a:r>
              </a:p>
              <a:p>
                <a:pPr>
                  <a:spcBef>
                    <a:spcPct val="0"/>
                  </a:spcBef>
                  <a:buClrTx/>
                  <a:buSzTx/>
                  <a:buFontTx/>
                  <a:buNone/>
                </a:pPr>
                <a:endParaRPr lang="en-US" altLang="en-US" sz="1800" b="1">
                  <a:solidFill>
                    <a:srgbClr val="99FF66"/>
                  </a:solidFill>
                  <a:latin typeface="Tahoma" panose="020B0604030504040204" pitchFamily="34" charset="0"/>
                </a:endParaRPr>
              </a:p>
            </p:txBody>
          </p:sp>
          <p:sp>
            <p:nvSpPr>
              <p:cNvPr id="26637" name="Line 13"/>
              <p:cNvSpPr>
                <a:spLocks noChangeShapeType="1"/>
              </p:cNvSpPr>
              <p:nvPr/>
            </p:nvSpPr>
            <p:spPr bwMode="auto">
              <a:xfrm>
                <a:off x="3561" y="9783"/>
                <a:ext cx="180" cy="36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6638" name="Line 14"/>
              <p:cNvSpPr>
                <a:spLocks noChangeShapeType="1"/>
              </p:cNvSpPr>
              <p:nvPr/>
            </p:nvSpPr>
            <p:spPr bwMode="auto">
              <a:xfrm flipV="1">
                <a:off x="4100" y="9236"/>
                <a:ext cx="180" cy="90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6639" name="Line 15"/>
              <p:cNvSpPr>
                <a:spLocks noChangeShapeType="1"/>
              </p:cNvSpPr>
              <p:nvPr/>
            </p:nvSpPr>
            <p:spPr bwMode="auto">
              <a:xfrm flipV="1">
                <a:off x="4461" y="9783"/>
                <a:ext cx="361" cy="36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6640" name="Line 16"/>
              <p:cNvSpPr>
                <a:spLocks noChangeShapeType="1"/>
              </p:cNvSpPr>
              <p:nvPr/>
            </p:nvSpPr>
            <p:spPr bwMode="auto">
              <a:xfrm flipH="1" flipV="1">
                <a:off x="9140" y="9054"/>
                <a:ext cx="361" cy="108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6641" name="Line 17"/>
              <p:cNvSpPr>
                <a:spLocks noChangeShapeType="1"/>
              </p:cNvSpPr>
              <p:nvPr/>
            </p:nvSpPr>
            <p:spPr bwMode="auto">
              <a:xfrm flipV="1">
                <a:off x="10040" y="9600"/>
                <a:ext cx="180" cy="539"/>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6642" name="Line 18"/>
              <p:cNvSpPr>
                <a:spLocks noChangeShapeType="1"/>
              </p:cNvSpPr>
              <p:nvPr/>
            </p:nvSpPr>
            <p:spPr bwMode="auto">
              <a:xfrm>
                <a:off x="8601" y="9783"/>
                <a:ext cx="539" cy="36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grpSp>
            <p:nvGrpSpPr>
              <p:cNvPr id="22551" name="Group 19"/>
              <p:cNvGrpSpPr>
                <a:grpSpLocks/>
              </p:cNvGrpSpPr>
              <p:nvPr/>
            </p:nvGrpSpPr>
            <p:grpSpPr bwMode="auto">
              <a:xfrm>
                <a:off x="3201" y="9975"/>
                <a:ext cx="7379" cy="900"/>
                <a:chOff x="3201" y="4324"/>
                <a:chExt cx="7379" cy="900"/>
              </a:xfrm>
            </p:grpSpPr>
            <p:sp>
              <p:nvSpPr>
                <p:cNvPr id="22555" name="Rectangle 20"/>
                <p:cNvSpPr>
                  <a:spLocks noChangeArrowheads="1"/>
                </p:cNvSpPr>
                <p:nvPr/>
              </p:nvSpPr>
              <p:spPr bwMode="auto">
                <a:xfrm>
                  <a:off x="3201" y="4489"/>
                  <a:ext cx="1619" cy="540"/>
                </a:xfrm>
                <a:prstGeom prst="rect">
                  <a:avLst/>
                </a:prstGeom>
                <a:solidFill>
                  <a:srgbClr val="969696"/>
                </a:solidFill>
                <a:ln w="6350">
                  <a:solidFill>
                    <a:schemeClr val="tx1"/>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latin typeface="Garamond" panose="02020404030301010803" pitchFamily="18" charset="0"/>
                    </a:rPr>
                    <a:t>Suppliers</a:t>
                  </a:r>
                </a:p>
                <a:p>
                  <a:pPr>
                    <a:spcBef>
                      <a:spcPct val="0"/>
                    </a:spcBef>
                    <a:buClrTx/>
                    <a:buSzTx/>
                    <a:buFontTx/>
                    <a:buNone/>
                  </a:pPr>
                  <a:endParaRPr lang="en-US" altLang="en-US" sz="1800" b="1">
                    <a:solidFill>
                      <a:srgbClr val="99FF66"/>
                    </a:solidFill>
                    <a:latin typeface="Tahoma" panose="020B0604030504040204" pitchFamily="34" charset="0"/>
                  </a:endParaRPr>
                </a:p>
              </p:txBody>
            </p:sp>
            <p:sp>
              <p:nvSpPr>
                <p:cNvPr id="22556" name="Rectangle 21"/>
                <p:cNvSpPr>
                  <a:spLocks noChangeArrowheads="1"/>
                </p:cNvSpPr>
                <p:nvPr/>
              </p:nvSpPr>
              <p:spPr bwMode="auto">
                <a:xfrm>
                  <a:off x="8961" y="4489"/>
                  <a:ext cx="1619" cy="539"/>
                </a:xfrm>
                <a:prstGeom prst="rect">
                  <a:avLst/>
                </a:prstGeom>
                <a:solidFill>
                  <a:srgbClr val="969696"/>
                </a:solidFill>
                <a:ln w="6350">
                  <a:solidFill>
                    <a:schemeClr val="tx1"/>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latin typeface="Garamond" panose="02020404030301010803" pitchFamily="18" charset="0"/>
                    </a:rPr>
                    <a:t>Projects</a:t>
                  </a:r>
                </a:p>
                <a:p>
                  <a:pPr>
                    <a:spcBef>
                      <a:spcPct val="0"/>
                    </a:spcBef>
                    <a:buClrTx/>
                    <a:buSzTx/>
                    <a:buFontTx/>
                    <a:buNone/>
                  </a:pPr>
                  <a:endParaRPr lang="en-US" altLang="en-US" sz="1800" b="1">
                    <a:solidFill>
                      <a:srgbClr val="99FF66"/>
                    </a:solidFill>
                    <a:latin typeface="Garamond" panose="02020404030301010803" pitchFamily="18" charset="0"/>
                  </a:endParaRPr>
                </a:p>
                <a:p>
                  <a:pPr>
                    <a:spcBef>
                      <a:spcPct val="0"/>
                    </a:spcBef>
                    <a:buClrTx/>
                    <a:buSzTx/>
                    <a:buFontTx/>
                    <a:buNone/>
                  </a:pPr>
                  <a:endParaRPr lang="en-US" altLang="en-US" sz="1800" b="1">
                    <a:solidFill>
                      <a:srgbClr val="99FF66"/>
                    </a:solidFill>
                    <a:latin typeface="Tahoma" panose="020B0604030504040204" pitchFamily="34" charset="0"/>
                  </a:endParaRPr>
                </a:p>
              </p:txBody>
            </p:sp>
            <p:sp>
              <p:nvSpPr>
                <p:cNvPr id="22557" name="AutoShape 22"/>
                <p:cNvSpPr>
                  <a:spLocks noChangeArrowheads="1"/>
                </p:cNvSpPr>
                <p:nvPr/>
              </p:nvSpPr>
              <p:spPr bwMode="auto">
                <a:xfrm>
                  <a:off x="5541" y="4324"/>
                  <a:ext cx="2700" cy="900"/>
                </a:xfrm>
                <a:prstGeom prst="flowChartDecision">
                  <a:avLst/>
                </a:prstGeom>
                <a:solidFill>
                  <a:srgbClr val="D000D0"/>
                </a:solidFill>
                <a:ln w="6350">
                  <a:solidFill>
                    <a:schemeClr val="tx1"/>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b="1">
                      <a:solidFill>
                        <a:srgbClr val="99FF66"/>
                      </a:solidFill>
                      <a:latin typeface="Garamond" panose="02020404030301010803" pitchFamily="18" charset="0"/>
                    </a:rPr>
                    <a:t>Supply_For</a:t>
                  </a:r>
                  <a:endParaRPr lang="en-US" altLang="en-US" sz="1500" b="1">
                    <a:solidFill>
                      <a:srgbClr val="99FF66"/>
                    </a:solidFill>
                    <a:latin typeface="Tahoma" panose="020B0604030504040204" pitchFamily="34" charset="0"/>
                  </a:endParaRPr>
                </a:p>
              </p:txBody>
            </p:sp>
            <p:sp>
              <p:nvSpPr>
                <p:cNvPr id="26647" name="Line 23"/>
                <p:cNvSpPr>
                  <a:spLocks noChangeShapeType="1"/>
                </p:cNvSpPr>
                <p:nvPr/>
              </p:nvSpPr>
              <p:spPr bwMode="auto">
                <a:xfrm>
                  <a:off x="4820" y="4775"/>
                  <a:ext cx="720" cy="0"/>
                </a:xfrm>
                <a:prstGeom prst="line">
                  <a:avLst/>
                </a:prstGeom>
                <a:noFill/>
                <a:ln w="6350">
                  <a:solidFill>
                    <a:schemeClr val="tx1"/>
                  </a:solidFill>
                  <a:round/>
                  <a:headEn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26648" name="Line 24"/>
                <p:cNvSpPr>
                  <a:spLocks noChangeShapeType="1"/>
                </p:cNvSpPr>
                <p:nvPr/>
              </p:nvSpPr>
              <p:spPr bwMode="auto">
                <a:xfrm>
                  <a:off x="8240" y="4775"/>
                  <a:ext cx="720" cy="0"/>
                </a:xfrm>
                <a:prstGeom prst="line">
                  <a:avLst/>
                </a:prstGeom>
                <a:noFill/>
                <a:ln w="6350">
                  <a:solidFill>
                    <a:schemeClr val="tx1"/>
                  </a:solidFill>
                  <a:round/>
                  <a:headEn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sp>
            <p:nvSpPr>
              <p:cNvPr id="22552" name="Rectangle 25"/>
              <p:cNvSpPr>
                <a:spLocks noChangeArrowheads="1"/>
              </p:cNvSpPr>
              <p:nvPr/>
            </p:nvSpPr>
            <p:spPr bwMode="auto">
              <a:xfrm>
                <a:off x="6082" y="11251"/>
                <a:ext cx="1619" cy="539"/>
              </a:xfrm>
              <a:prstGeom prst="rect">
                <a:avLst/>
              </a:prstGeom>
              <a:solidFill>
                <a:srgbClr val="969696"/>
              </a:solidFill>
              <a:ln w="6350">
                <a:solidFill>
                  <a:schemeClr val="tx1"/>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latin typeface="Garamond" panose="02020404030301010803" pitchFamily="18" charset="0"/>
                  </a:rPr>
                  <a:t>Parts</a:t>
                </a:r>
              </a:p>
              <a:p>
                <a:pPr>
                  <a:spcBef>
                    <a:spcPct val="0"/>
                  </a:spcBef>
                  <a:buClrTx/>
                  <a:buSzTx/>
                  <a:buFontTx/>
                  <a:buNone/>
                </a:pPr>
                <a:endParaRPr lang="en-US" altLang="en-US" sz="1800" b="1">
                  <a:solidFill>
                    <a:srgbClr val="99FF66"/>
                  </a:solidFill>
                  <a:latin typeface="Garamond" panose="02020404030301010803" pitchFamily="18" charset="0"/>
                </a:endParaRPr>
              </a:p>
              <a:p>
                <a:pPr>
                  <a:spcBef>
                    <a:spcPct val="0"/>
                  </a:spcBef>
                  <a:buClrTx/>
                  <a:buSzTx/>
                  <a:buFontTx/>
                  <a:buNone/>
                </a:pPr>
                <a:endParaRPr lang="en-US" altLang="en-US" sz="1800" b="1">
                  <a:solidFill>
                    <a:srgbClr val="99FF66"/>
                  </a:solidFill>
                  <a:latin typeface="Garamond" panose="02020404030301010803" pitchFamily="18" charset="0"/>
                </a:endParaRPr>
              </a:p>
              <a:p>
                <a:pPr>
                  <a:spcBef>
                    <a:spcPct val="0"/>
                  </a:spcBef>
                  <a:buClrTx/>
                  <a:buSzTx/>
                  <a:buFontTx/>
                  <a:buNone/>
                </a:pPr>
                <a:endParaRPr lang="en-US" altLang="en-US" sz="1800" b="1">
                  <a:solidFill>
                    <a:srgbClr val="99FF66"/>
                  </a:solidFill>
                  <a:latin typeface="Tahoma" panose="020B0604030504040204" pitchFamily="34" charset="0"/>
                </a:endParaRPr>
              </a:p>
            </p:txBody>
          </p:sp>
          <p:sp>
            <p:nvSpPr>
              <p:cNvPr id="22553" name="Oval 26"/>
              <p:cNvSpPr>
                <a:spLocks noChangeArrowheads="1"/>
              </p:cNvSpPr>
              <p:nvPr/>
            </p:nvSpPr>
            <p:spPr bwMode="auto">
              <a:xfrm>
                <a:off x="4454" y="11358"/>
                <a:ext cx="1260"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1800" u="sng">
                    <a:solidFill>
                      <a:srgbClr val="99FF66"/>
                    </a:solidFill>
                    <a:latin typeface="Tahoma" panose="020B0604030504040204" pitchFamily="34" charset="0"/>
                  </a:rPr>
                  <a:t>PtNo</a:t>
                </a:r>
              </a:p>
              <a:p>
                <a:pPr>
                  <a:spcBef>
                    <a:spcPct val="0"/>
                  </a:spcBef>
                  <a:buClrTx/>
                  <a:buSzTx/>
                  <a:buFontTx/>
                  <a:buNone/>
                </a:pPr>
                <a:endParaRPr lang="en-US" altLang="en-US" sz="1800" b="1">
                  <a:solidFill>
                    <a:srgbClr val="99FF66"/>
                  </a:solidFill>
                  <a:latin typeface="Tahoma" panose="020B0604030504040204" pitchFamily="34" charset="0"/>
                </a:endParaRPr>
              </a:p>
              <a:p>
                <a:pPr>
                  <a:spcBef>
                    <a:spcPct val="0"/>
                  </a:spcBef>
                  <a:buClrTx/>
                  <a:buSzTx/>
                  <a:buFontTx/>
                  <a:buNone/>
                </a:pPr>
                <a:endParaRPr lang="en-US" altLang="en-US" sz="1800" b="1">
                  <a:solidFill>
                    <a:srgbClr val="99FF66"/>
                  </a:solidFill>
                  <a:latin typeface="Tahoma" panose="020B0604030504040204" pitchFamily="34" charset="0"/>
                </a:endParaRPr>
              </a:p>
            </p:txBody>
          </p:sp>
          <p:sp>
            <p:nvSpPr>
              <p:cNvPr id="22554" name="Oval 27"/>
              <p:cNvSpPr>
                <a:spLocks noChangeArrowheads="1"/>
              </p:cNvSpPr>
              <p:nvPr/>
            </p:nvSpPr>
            <p:spPr bwMode="auto">
              <a:xfrm>
                <a:off x="8053" y="11365"/>
                <a:ext cx="1515" cy="360"/>
              </a:xfrm>
              <a:prstGeom prst="ellipse">
                <a:avLst/>
              </a:prstGeom>
              <a:solidFill>
                <a:srgbClr val="D000D0"/>
              </a:solidFill>
              <a:ln w="6350">
                <a:solidFill>
                  <a:schemeClr val="tx1"/>
                </a:solidFill>
                <a:round/>
                <a:headEnd/>
                <a:tailEnd/>
              </a:ln>
            </p:spPr>
            <p:txBody>
              <a:bodyPr t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solidFill>
                      <a:srgbClr val="99FF66"/>
                    </a:solidFill>
                    <a:latin typeface="Arial Narrow" panose="020B0606020202030204" pitchFamily="34" charset="0"/>
                  </a:rPr>
                  <a:t>PtName</a:t>
                </a:r>
              </a:p>
              <a:p>
                <a:pPr>
                  <a:spcBef>
                    <a:spcPct val="0"/>
                  </a:spcBef>
                  <a:buClrTx/>
                  <a:buSzTx/>
                  <a:buFontTx/>
                  <a:buNone/>
                </a:pPr>
                <a:endParaRPr lang="en-US" altLang="en-US" sz="1800" b="1">
                  <a:solidFill>
                    <a:srgbClr val="99FF66"/>
                  </a:solidFill>
                  <a:latin typeface="Arial Narrow" panose="020B0606020202030204" pitchFamily="34" charset="0"/>
                </a:endParaRPr>
              </a:p>
              <a:p>
                <a:pPr>
                  <a:spcBef>
                    <a:spcPct val="0"/>
                  </a:spcBef>
                  <a:buClrTx/>
                  <a:buSzTx/>
                  <a:buFontTx/>
                  <a:buNone/>
                </a:pPr>
                <a:endParaRPr lang="en-US" altLang="en-US" sz="1800" b="1">
                  <a:solidFill>
                    <a:srgbClr val="99FF66"/>
                  </a:solidFill>
                  <a:latin typeface="Tahoma" panose="020B0604030504040204" pitchFamily="34" charset="0"/>
                </a:endParaRPr>
              </a:p>
            </p:txBody>
          </p:sp>
        </p:grpSp>
        <p:sp>
          <p:nvSpPr>
            <p:cNvPr id="26652" name="Line 28"/>
            <p:cNvSpPr>
              <a:spLocks noChangeShapeType="1"/>
            </p:cNvSpPr>
            <p:nvPr/>
          </p:nvSpPr>
          <p:spPr bwMode="auto">
            <a:xfrm>
              <a:off x="5720" y="11557"/>
              <a:ext cx="361" cy="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6653" name="Line 29"/>
            <p:cNvSpPr>
              <a:spLocks noChangeShapeType="1"/>
            </p:cNvSpPr>
            <p:nvPr/>
          </p:nvSpPr>
          <p:spPr bwMode="auto">
            <a:xfrm>
              <a:off x="7702" y="11557"/>
              <a:ext cx="359" cy="0"/>
            </a:xfrm>
            <a:prstGeom prst="line">
              <a:avLst/>
            </a:prstGeom>
            <a:noFill/>
            <a:ln w="6350">
              <a:solidFill>
                <a:schemeClr val="tx1"/>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grpSp>
      <p:grpSp>
        <p:nvGrpSpPr>
          <p:cNvPr id="33" name="Group 32"/>
          <p:cNvGrpSpPr/>
          <p:nvPr/>
        </p:nvGrpSpPr>
        <p:grpSpPr>
          <a:xfrm>
            <a:off x="21266" y="1371230"/>
            <a:ext cx="10409320" cy="59597"/>
            <a:chOff x="1905000" y="6553200"/>
            <a:chExt cx="7010400" cy="45719"/>
          </a:xfrm>
        </p:grpSpPr>
        <p:sp>
          <p:nvSpPr>
            <p:cNvPr id="34" name="Rectangle 3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5" name="Rectangle 3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7" name="Group 36"/>
          <p:cNvGrpSpPr/>
          <p:nvPr/>
        </p:nvGrpSpPr>
        <p:grpSpPr>
          <a:xfrm>
            <a:off x="2682240" y="6553202"/>
            <a:ext cx="9448800" cy="45719"/>
            <a:chOff x="1905000" y="6553200"/>
            <a:chExt cx="7010400" cy="45719"/>
          </a:xfrm>
        </p:grpSpPr>
        <p:sp>
          <p:nvSpPr>
            <p:cNvPr id="38" name="Rectangle 3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9" name="Rectangle 3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Rectangle 3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42"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Autofit/>
          </a:bodyPr>
          <a:lstStyle/>
          <a:p>
            <a:pPr eaLnBrk="1" fontAlgn="auto" hangingPunct="1">
              <a:spcAft>
                <a:spcPts val="0"/>
              </a:spcAft>
              <a:defRPr/>
            </a:pPr>
            <a:r>
              <a:rPr lang="en-US" sz="3200" dirty="0"/>
              <a:t>Instance of Ternary Relationship Set</a:t>
            </a:r>
            <a:br>
              <a:rPr lang="en-US" sz="3200" dirty="0"/>
            </a:br>
            <a:r>
              <a:rPr lang="en-US" sz="3200" dirty="0" err="1"/>
              <a:t>Supply_For</a:t>
            </a:r>
            <a:endParaRPr lang="en-US" sz="3200" dirty="0"/>
          </a:p>
        </p:txBody>
      </p:sp>
      <p:sp>
        <p:nvSpPr>
          <p:cNvPr id="23555" name="Content Placeholder 4"/>
          <p:cNvSpPr>
            <a:spLocks noGrp="1"/>
          </p:cNvSpPr>
          <p:nvPr>
            <p:ph idx="1"/>
          </p:nvPr>
        </p:nvSpPr>
        <p:spPr/>
        <p:txBody>
          <a:bodyPr/>
          <a:lstStyle/>
          <a:p>
            <a:pPr eaLnBrk="1" hangingPunct="1"/>
            <a:endParaRPr lang="en-US" altLang="en-US" smtClean="0"/>
          </a:p>
        </p:txBody>
      </p:sp>
      <p:sp>
        <p:nvSpPr>
          <p:cNvPr id="23557"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B792BF0B-BBC9-47C2-9A1A-981EEAEAC63F}" type="slidenum">
              <a:rPr lang="en-US" altLang="en-US" sz="1200">
                <a:solidFill>
                  <a:srgbClr val="B5A788"/>
                </a:solidFill>
                <a:latin typeface="Arial" panose="020B0604020202020204" pitchFamily="34" charset="0"/>
              </a:rPr>
              <a:pPr>
                <a:spcBef>
                  <a:spcPct val="0"/>
                </a:spcBef>
                <a:buClrTx/>
                <a:buSzTx/>
                <a:buFontTx/>
                <a:buNone/>
              </a:pPr>
              <a:t>15</a:t>
            </a:fld>
            <a:endParaRPr lang="en-US" altLang="en-US" sz="1200">
              <a:solidFill>
                <a:srgbClr val="B5A788"/>
              </a:solidFill>
              <a:latin typeface="Arial" panose="020B0604020202020204" pitchFamily="34" charset="0"/>
            </a:endParaRPr>
          </a:p>
        </p:txBody>
      </p:sp>
      <p:grpSp>
        <p:nvGrpSpPr>
          <p:cNvPr id="23558" name="Group 29"/>
          <p:cNvGrpSpPr>
            <a:grpSpLocks/>
          </p:cNvGrpSpPr>
          <p:nvPr/>
        </p:nvGrpSpPr>
        <p:grpSpPr bwMode="auto">
          <a:xfrm>
            <a:off x="2743200" y="1905000"/>
            <a:ext cx="6934200" cy="3429000"/>
            <a:chOff x="3381" y="2183"/>
            <a:chExt cx="6248" cy="3742"/>
          </a:xfrm>
        </p:grpSpPr>
        <p:sp>
          <p:nvSpPr>
            <p:cNvPr id="27678" name="Oval 30"/>
            <p:cNvSpPr>
              <a:spLocks noChangeArrowheads="1"/>
            </p:cNvSpPr>
            <p:nvPr/>
          </p:nvSpPr>
          <p:spPr bwMode="auto">
            <a:xfrm>
              <a:off x="6316" y="2982"/>
              <a:ext cx="124"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grpSp>
          <p:nvGrpSpPr>
            <p:cNvPr id="23562" name="Group 31"/>
            <p:cNvGrpSpPr>
              <a:grpSpLocks/>
            </p:cNvGrpSpPr>
            <p:nvPr/>
          </p:nvGrpSpPr>
          <p:grpSpPr bwMode="auto">
            <a:xfrm>
              <a:off x="3381" y="2183"/>
              <a:ext cx="6248" cy="3742"/>
              <a:chOff x="3381" y="2168"/>
              <a:chExt cx="6248" cy="3742"/>
            </a:xfrm>
          </p:grpSpPr>
          <p:sp>
            <p:nvSpPr>
              <p:cNvPr id="27680" name="Line 32"/>
              <p:cNvSpPr>
                <a:spLocks noChangeShapeType="1"/>
              </p:cNvSpPr>
              <p:nvPr/>
            </p:nvSpPr>
            <p:spPr bwMode="auto">
              <a:xfrm>
                <a:off x="6381" y="2793"/>
                <a:ext cx="2340" cy="0"/>
              </a:xfrm>
              <a:prstGeom prst="line">
                <a:avLst/>
              </a:prstGeom>
              <a:noFill/>
              <a:ln w="12700">
                <a:solidFill>
                  <a:srgbClr val="FF0000"/>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cxnSp>
            <p:nvCxnSpPr>
              <p:cNvPr id="23564" name="AutoShape 33"/>
              <p:cNvCxnSpPr>
                <a:cxnSpLocks noChangeShapeType="1"/>
              </p:cNvCxnSpPr>
              <p:nvPr/>
            </p:nvCxnSpPr>
            <p:spPr bwMode="auto">
              <a:xfrm flipV="1">
                <a:off x="6375" y="2794"/>
                <a:ext cx="2346" cy="251"/>
              </a:xfrm>
              <a:prstGeom prst="straightConnector1">
                <a:avLst/>
              </a:prstGeom>
              <a:noFill/>
              <a:ln w="12700">
                <a:solidFill>
                  <a:srgbClr val="FF0000"/>
                </a:solidFill>
                <a:round/>
                <a:headEnd/>
                <a:tailEnd/>
              </a:ln>
              <a:extLst>
                <a:ext uri="{909E8E84-426E-40DD-AFC4-6F175D3DCCD1}">
                  <a14:hiddenFill xmlns:a14="http://schemas.microsoft.com/office/drawing/2010/main">
                    <a:noFill/>
                  </a14:hiddenFill>
                </a:ext>
              </a:extLst>
            </p:spPr>
          </p:cxnSp>
          <p:grpSp>
            <p:nvGrpSpPr>
              <p:cNvPr id="23565" name="Group 34"/>
              <p:cNvGrpSpPr>
                <a:grpSpLocks/>
              </p:cNvGrpSpPr>
              <p:nvPr/>
            </p:nvGrpSpPr>
            <p:grpSpPr bwMode="auto">
              <a:xfrm>
                <a:off x="3381" y="2168"/>
                <a:ext cx="6248" cy="3742"/>
                <a:chOff x="3381" y="2168"/>
                <a:chExt cx="6248" cy="3742"/>
              </a:xfrm>
            </p:grpSpPr>
            <p:sp>
              <p:nvSpPr>
                <p:cNvPr id="23566" name="Text Box 35"/>
                <p:cNvSpPr txBox="1">
                  <a:spLocks noChangeArrowheads="1"/>
                </p:cNvSpPr>
                <p:nvPr/>
              </p:nvSpPr>
              <p:spPr bwMode="auto">
                <a:xfrm>
                  <a:off x="3629" y="2243"/>
                  <a:ext cx="885"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2000">
                      <a:latin typeface="Tahoma" panose="020B0604030504040204" pitchFamily="34" charset="0"/>
                    </a:rPr>
                    <a:t>	</a:t>
                  </a:r>
                </a:p>
                <a:p>
                  <a:pPr>
                    <a:spcBef>
                      <a:spcPct val="0"/>
                    </a:spcBef>
                    <a:buClrTx/>
                    <a:buSzTx/>
                    <a:buFontTx/>
                    <a:buNone/>
                  </a:pPr>
                  <a:r>
                    <a:rPr lang="en-US" altLang="en-US" sz="1900">
                      <a:latin typeface="Garamond" panose="02020404030301010803" pitchFamily="18" charset="0"/>
                    </a:rPr>
                    <a:t>S</a:t>
                  </a:r>
                  <a:r>
                    <a:rPr lang="en-US" altLang="en-US" sz="1900" baseline="-25000">
                      <a:latin typeface="Garamond" panose="02020404030301010803" pitchFamily="18" charset="0"/>
                    </a:rPr>
                    <a:t>1</a:t>
                  </a:r>
                  <a:endParaRPr lang="en-US" altLang="en-US" sz="1900">
                    <a:latin typeface="Garamond" panose="02020404030301010803" pitchFamily="18" charset="0"/>
                  </a:endParaRPr>
                </a:p>
                <a:p>
                  <a:pPr>
                    <a:spcBef>
                      <a:spcPct val="0"/>
                    </a:spcBef>
                    <a:buClrTx/>
                    <a:buSzTx/>
                    <a:buFontTx/>
                    <a:buNone/>
                  </a:pPr>
                  <a:r>
                    <a:rPr lang="en-US" altLang="en-US" sz="1900">
                      <a:latin typeface="Garamond" panose="02020404030301010803" pitchFamily="18" charset="0"/>
                    </a:rPr>
                    <a:t>S</a:t>
                  </a:r>
                  <a:r>
                    <a:rPr lang="en-US" altLang="en-US" sz="1900" baseline="-25000">
                      <a:latin typeface="Garamond" panose="02020404030301010803" pitchFamily="18" charset="0"/>
                    </a:rPr>
                    <a:t>2</a:t>
                  </a:r>
                  <a:endParaRPr lang="en-US" altLang="en-US" sz="1900">
                    <a:latin typeface="Garamond" panose="02020404030301010803" pitchFamily="18" charset="0"/>
                  </a:endParaRPr>
                </a:p>
                <a:p>
                  <a:pPr>
                    <a:spcBef>
                      <a:spcPct val="0"/>
                    </a:spcBef>
                    <a:buClrTx/>
                    <a:buSzTx/>
                    <a:buFontTx/>
                    <a:buNone/>
                  </a:pPr>
                  <a:r>
                    <a:rPr lang="en-US" altLang="en-US" sz="1900">
                      <a:latin typeface="Garamond" panose="02020404030301010803" pitchFamily="18" charset="0"/>
                    </a:rPr>
                    <a:t>S</a:t>
                  </a:r>
                  <a:r>
                    <a:rPr lang="en-US" altLang="en-US" sz="1900" baseline="-25000">
                      <a:latin typeface="Garamond" panose="02020404030301010803" pitchFamily="18" charset="0"/>
                    </a:rPr>
                    <a:t>3</a:t>
                  </a:r>
                  <a:endParaRPr lang="en-US" altLang="en-US" sz="1900">
                    <a:latin typeface="Garamond" panose="02020404030301010803" pitchFamily="18" charset="0"/>
                  </a:endParaRPr>
                </a:p>
                <a:p>
                  <a:pPr>
                    <a:spcBef>
                      <a:spcPct val="0"/>
                    </a:spcBef>
                    <a:buClrTx/>
                    <a:buSzTx/>
                    <a:buFontTx/>
                    <a:buNone/>
                  </a:pPr>
                  <a:r>
                    <a:rPr lang="en-US" altLang="en-US" sz="1900">
                      <a:latin typeface="Garamond" panose="02020404030301010803" pitchFamily="18" charset="0"/>
                    </a:rPr>
                    <a:t> </a:t>
                  </a:r>
                  <a:endParaRPr lang="en-US" altLang="en-US">
                    <a:latin typeface="Tahoma" panose="020B0604030504040204" pitchFamily="34" charset="0"/>
                  </a:endParaRPr>
                </a:p>
              </p:txBody>
            </p:sp>
            <p:sp>
              <p:nvSpPr>
                <p:cNvPr id="23567" name="Text Box 36"/>
                <p:cNvSpPr txBox="1">
                  <a:spLocks noChangeArrowheads="1"/>
                </p:cNvSpPr>
                <p:nvPr/>
              </p:nvSpPr>
              <p:spPr bwMode="auto">
                <a:xfrm>
                  <a:off x="5901" y="2168"/>
                  <a:ext cx="5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2000">
                      <a:latin typeface="Tahoma" panose="020B0604030504040204" pitchFamily="34" charset="0"/>
                    </a:rPr>
                    <a:t>	</a:t>
                  </a:r>
                </a:p>
                <a:p>
                  <a:pPr>
                    <a:spcBef>
                      <a:spcPct val="0"/>
                    </a:spcBef>
                    <a:buClrTx/>
                    <a:buSzTx/>
                    <a:buFontTx/>
                    <a:buNone/>
                  </a:pPr>
                  <a:r>
                    <a:rPr lang="en-US" altLang="en-US" sz="1900">
                      <a:latin typeface="Garamond" panose="02020404030301010803" pitchFamily="18" charset="0"/>
                    </a:rPr>
                    <a:t>r</a:t>
                  </a:r>
                  <a:r>
                    <a:rPr lang="en-US" altLang="en-US" sz="1900" baseline="-25000">
                      <a:latin typeface="Garamond" panose="02020404030301010803" pitchFamily="18" charset="0"/>
                    </a:rPr>
                    <a:t>1</a:t>
                  </a:r>
                </a:p>
                <a:p>
                  <a:pPr>
                    <a:spcBef>
                      <a:spcPct val="0"/>
                    </a:spcBef>
                    <a:buClrTx/>
                    <a:buSzTx/>
                    <a:buFontTx/>
                    <a:buNone/>
                  </a:pPr>
                  <a:r>
                    <a:rPr lang="en-US" altLang="en-US" sz="1900">
                      <a:latin typeface="Garamond" panose="02020404030301010803" pitchFamily="18" charset="0"/>
                    </a:rPr>
                    <a:t>r</a:t>
                  </a:r>
                  <a:r>
                    <a:rPr lang="en-US" altLang="en-US" sz="1900" baseline="-25000">
                      <a:latin typeface="Garamond" panose="02020404030301010803" pitchFamily="18" charset="0"/>
                    </a:rPr>
                    <a:t>2</a:t>
                  </a:r>
                </a:p>
                <a:p>
                  <a:pPr>
                    <a:spcBef>
                      <a:spcPct val="0"/>
                    </a:spcBef>
                    <a:buClrTx/>
                    <a:buSzTx/>
                    <a:buFontTx/>
                    <a:buNone/>
                  </a:pPr>
                  <a:r>
                    <a:rPr lang="en-US" altLang="en-US" sz="1900">
                      <a:latin typeface="Garamond" panose="02020404030301010803" pitchFamily="18" charset="0"/>
                    </a:rPr>
                    <a:t>r</a:t>
                  </a:r>
                  <a:r>
                    <a:rPr lang="en-US" altLang="en-US" sz="1900" baseline="-25000">
                      <a:latin typeface="Garamond" panose="02020404030301010803" pitchFamily="18" charset="0"/>
                    </a:rPr>
                    <a:t>3</a:t>
                  </a:r>
                </a:p>
                <a:p>
                  <a:pPr>
                    <a:spcBef>
                      <a:spcPct val="0"/>
                    </a:spcBef>
                    <a:buClrTx/>
                    <a:buSzTx/>
                    <a:buFontTx/>
                    <a:buNone/>
                  </a:pPr>
                  <a:r>
                    <a:rPr lang="en-US" altLang="en-US" sz="1900">
                      <a:latin typeface="Garamond" panose="02020404030301010803" pitchFamily="18" charset="0"/>
                    </a:rPr>
                    <a:t> </a:t>
                  </a:r>
                  <a:endParaRPr lang="en-US" altLang="en-US">
                    <a:latin typeface="Tahoma" panose="020B0604030504040204" pitchFamily="34" charset="0"/>
                  </a:endParaRPr>
                </a:p>
              </p:txBody>
            </p:sp>
            <p:sp>
              <p:nvSpPr>
                <p:cNvPr id="23568" name="Text Box 37"/>
                <p:cNvSpPr txBox="1">
                  <a:spLocks noChangeArrowheads="1"/>
                </p:cNvSpPr>
                <p:nvPr/>
              </p:nvSpPr>
              <p:spPr bwMode="auto">
                <a:xfrm>
                  <a:off x="8744" y="2273"/>
                  <a:ext cx="885" cy="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2000">
                      <a:latin typeface="Tahoma" panose="020B0604030504040204" pitchFamily="34" charset="0"/>
                    </a:rPr>
                    <a:t>	</a:t>
                  </a:r>
                </a:p>
                <a:p>
                  <a:pPr>
                    <a:spcBef>
                      <a:spcPct val="0"/>
                    </a:spcBef>
                    <a:buClrTx/>
                    <a:buSzTx/>
                    <a:buFontTx/>
                    <a:buNone/>
                  </a:pPr>
                  <a:r>
                    <a:rPr lang="en-US" altLang="en-US" sz="1900">
                      <a:latin typeface="Garamond" panose="02020404030301010803" pitchFamily="18" charset="0"/>
                    </a:rPr>
                    <a:t>P</a:t>
                  </a:r>
                  <a:r>
                    <a:rPr lang="en-US" altLang="en-US" sz="1900" baseline="-25000">
                      <a:latin typeface="Garamond" panose="02020404030301010803" pitchFamily="18" charset="0"/>
                    </a:rPr>
                    <a:t>1</a:t>
                  </a:r>
                </a:p>
                <a:p>
                  <a:pPr>
                    <a:spcBef>
                      <a:spcPct val="0"/>
                    </a:spcBef>
                    <a:buClrTx/>
                    <a:buSzTx/>
                    <a:buFontTx/>
                    <a:buNone/>
                  </a:pPr>
                  <a:r>
                    <a:rPr lang="en-US" altLang="en-US" sz="1900">
                      <a:latin typeface="Garamond" panose="02020404030301010803" pitchFamily="18" charset="0"/>
                    </a:rPr>
                    <a:t>P</a:t>
                  </a:r>
                  <a:r>
                    <a:rPr lang="en-US" altLang="en-US" sz="1900" baseline="-25000">
                      <a:latin typeface="Garamond" panose="02020404030301010803" pitchFamily="18" charset="0"/>
                    </a:rPr>
                    <a:t>2</a:t>
                  </a:r>
                </a:p>
                <a:p>
                  <a:pPr>
                    <a:spcBef>
                      <a:spcPct val="0"/>
                    </a:spcBef>
                    <a:buClrTx/>
                    <a:buSzTx/>
                    <a:buFontTx/>
                    <a:buNone/>
                  </a:pPr>
                  <a:r>
                    <a:rPr lang="en-US" altLang="en-US" sz="1900">
                      <a:latin typeface="Garamond" panose="02020404030301010803" pitchFamily="18" charset="0"/>
                    </a:rPr>
                    <a:t>P</a:t>
                  </a:r>
                  <a:r>
                    <a:rPr lang="en-US" altLang="en-US" sz="1900" baseline="-25000">
                      <a:latin typeface="Garamond" panose="02020404030301010803" pitchFamily="18" charset="0"/>
                    </a:rPr>
                    <a:t>3</a:t>
                  </a:r>
                </a:p>
                <a:p>
                  <a:pPr>
                    <a:spcBef>
                      <a:spcPct val="0"/>
                    </a:spcBef>
                    <a:buClrTx/>
                    <a:buSzTx/>
                    <a:buFontTx/>
                    <a:buNone/>
                  </a:pPr>
                  <a:endParaRPr lang="en-US" altLang="en-US">
                    <a:latin typeface="Tahoma" panose="020B0604030504040204" pitchFamily="34" charset="0"/>
                  </a:endParaRPr>
                </a:p>
              </p:txBody>
            </p:sp>
            <p:sp>
              <p:nvSpPr>
                <p:cNvPr id="23569" name="Text Box 38"/>
                <p:cNvSpPr txBox="1">
                  <a:spLocks noChangeArrowheads="1"/>
                </p:cNvSpPr>
                <p:nvPr/>
              </p:nvSpPr>
              <p:spPr bwMode="auto">
                <a:xfrm>
                  <a:off x="7476" y="4317"/>
                  <a:ext cx="555"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r>
                    <a:rPr lang="en-US" altLang="en-US" sz="2000">
                      <a:latin typeface="Tahoma" panose="020B0604030504040204" pitchFamily="34" charset="0"/>
                    </a:rPr>
                    <a:t>	</a:t>
                  </a:r>
                </a:p>
                <a:p>
                  <a:pPr>
                    <a:spcBef>
                      <a:spcPct val="0"/>
                    </a:spcBef>
                    <a:buClrTx/>
                    <a:buSzTx/>
                    <a:buFontTx/>
                    <a:buNone/>
                  </a:pPr>
                  <a:r>
                    <a:rPr lang="en-US" altLang="en-US" sz="1900">
                      <a:latin typeface="Garamond" panose="02020404030301010803" pitchFamily="18" charset="0"/>
                    </a:rPr>
                    <a:t>Pt</a:t>
                  </a:r>
                  <a:r>
                    <a:rPr lang="en-US" altLang="en-US" sz="1900" baseline="-25000">
                      <a:latin typeface="Garamond" panose="02020404030301010803" pitchFamily="18" charset="0"/>
                    </a:rPr>
                    <a:t>1</a:t>
                  </a:r>
                  <a:endParaRPr lang="en-US" altLang="en-US" sz="1900">
                    <a:latin typeface="Garamond" panose="02020404030301010803" pitchFamily="18" charset="0"/>
                  </a:endParaRPr>
                </a:p>
                <a:p>
                  <a:pPr>
                    <a:spcBef>
                      <a:spcPct val="0"/>
                    </a:spcBef>
                    <a:buClrTx/>
                    <a:buSzTx/>
                    <a:buFontTx/>
                    <a:buNone/>
                  </a:pPr>
                  <a:endParaRPr lang="en-US" altLang="en-US" sz="1900">
                    <a:latin typeface="Garamond" panose="02020404030301010803" pitchFamily="18" charset="0"/>
                  </a:endParaRPr>
                </a:p>
                <a:p>
                  <a:pPr>
                    <a:spcBef>
                      <a:spcPct val="0"/>
                    </a:spcBef>
                    <a:buClrTx/>
                    <a:buSzTx/>
                    <a:buFontTx/>
                    <a:buNone/>
                  </a:pPr>
                  <a:r>
                    <a:rPr lang="en-US" altLang="en-US" sz="1900">
                      <a:latin typeface="Garamond" panose="02020404030301010803" pitchFamily="18" charset="0"/>
                    </a:rPr>
                    <a:t>Pt</a:t>
                  </a:r>
                  <a:r>
                    <a:rPr lang="en-US" altLang="en-US" sz="1900" baseline="-25000">
                      <a:latin typeface="Garamond" panose="02020404030301010803" pitchFamily="18" charset="0"/>
                    </a:rPr>
                    <a:t>2</a:t>
                  </a:r>
                  <a:endParaRPr lang="en-US" altLang="en-US" sz="1900">
                    <a:latin typeface="Garamond" panose="02020404030301010803" pitchFamily="18" charset="0"/>
                  </a:endParaRPr>
                </a:p>
                <a:p>
                  <a:pPr>
                    <a:spcBef>
                      <a:spcPct val="0"/>
                    </a:spcBef>
                    <a:buClrTx/>
                    <a:buSzTx/>
                    <a:buFontTx/>
                    <a:buNone/>
                  </a:pPr>
                  <a:endParaRPr lang="en-US" altLang="en-US" sz="19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grpSp>
              <p:nvGrpSpPr>
                <p:cNvPr id="23570" name="Group 39"/>
                <p:cNvGrpSpPr>
                  <a:grpSpLocks/>
                </p:cNvGrpSpPr>
                <p:nvPr/>
              </p:nvGrpSpPr>
              <p:grpSpPr bwMode="auto">
                <a:xfrm>
                  <a:off x="3381" y="2370"/>
                  <a:ext cx="5921" cy="3540"/>
                  <a:chOff x="3381" y="2385"/>
                  <a:chExt cx="5921" cy="3540"/>
                </a:xfrm>
              </p:grpSpPr>
              <p:sp>
                <p:nvSpPr>
                  <p:cNvPr id="27688" name="Oval 40"/>
                  <p:cNvSpPr>
                    <a:spLocks noChangeArrowheads="1"/>
                  </p:cNvSpPr>
                  <p:nvPr/>
                </p:nvSpPr>
                <p:spPr bwMode="auto">
                  <a:xfrm>
                    <a:off x="6299" y="2756"/>
                    <a:ext cx="127"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grpSp>
                <p:nvGrpSpPr>
                  <p:cNvPr id="23572" name="Group 41"/>
                  <p:cNvGrpSpPr>
                    <a:grpSpLocks/>
                  </p:cNvGrpSpPr>
                  <p:nvPr/>
                </p:nvGrpSpPr>
                <p:grpSpPr bwMode="auto">
                  <a:xfrm>
                    <a:off x="3381" y="2385"/>
                    <a:ext cx="5921" cy="3540"/>
                    <a:chOff x="3381" y="2385"/>
                    <a:chExt cx="5921" cy="3540"/>
                  </a:xfrm>
                </p:grpSpPr>
                <p:sp>
                  <p:nvSpPr>
                    <p:cNvPr id="27690" name="Oval 42"/>
                    <p:cNvSpPr>
                      <a:spLocks noChangeArrowheads="1"/>
                    </p:cNvSpPr>
                    <p:nvPr/>
                  </p:nvSpPr>
                  <p:spPr bwMode="auto">
                    <a:xfrm>
                      <a:off x="3381" y="2401"/>
                      <a:ext cx="1080" cy="1620"/>
                    </a:xfrm>
                    <a:prstGeom prst="ellipse">
                      <a:avLst/>
                    </a:prstGeom>
                    <a:noFill/>
                    <a:ln w="28575">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1" name="Oval 43"/>
                    <p:cNvSpPr>
                      <a:spLocks noChangeArrowheads="1"/>
                    </p:cNvSpPr>
                    <p:nvPr/>
                  </p:nvSpPr>
                  <p:spPr bwMode="auto">
                    <a:xfrm>
                      <a:off x="5721" y="2401"/>
                      <a:ext cx="1080" cy="1620"/>
                    </a:xfrm>
                    <a:prstGeom prst="ellipse">
                      <a:avLst/>
                    </a:prstGeom>
                    <a:noFill/>
                    <a:ln w="28575">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2" name="Oval 44"/>
                    <p:cNvSpPr>
                      <a:spLocks noChangeArrowheads="1"/>
                    </p:cNvSpPr>
                    <p:nvPr/>
                  </p:nvSpPr>
                  <p:spPr bwMode="auto">
                    <a:xfrm>
                      <a:off x="8220" y="2387"/>
                      <a:ext cx="1080" cy="1620"/>
                    </a:xfrm>
                    <a:prstGeom prst="ellipse">
                      <a:avLst/>
                    </a:prstGeom>
                    <a:noFill/>
                    <a:ln w="28575">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3" name="Oval 45"/>
                    <p:cNvSpPr>
                      <a:spLocks noChangeArrowheads="1"/>
                    </p:cNvSpPr>
                    <p:nvPr/>
                  </p:nvSpPr>
                  <p:spPr bwMode="auto">
                    <a:xfrm>
                      <a:off x="4040" y="2749"/>
                      <a:ext cx="126"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4" name="Oval 46"/>
                    <p:cNvSpPr>
                      <a:spLocks noChangeArrowheads="1"/>
                    </p:cNvSpPr>
                    <p:nvPr/>
                  </p:nvSpPr>
                  <p:spPr bwMode="auto">
                    <a:xfrm>
                      <a:off x="8655" y="2756"/>
                      <a:ext cx="126"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5" name="Oval 47"/>
                    <p:cNvSpPr>
                      <a:spLocks noChangeArrowheads="1"/>
                    </p:cNvSpPr>
                    <p:nvPr/>
                  </p:nvSpPr>
                  <p:spPr bwMode="auto">
                    <a:xfrm>
                      <a:off x="4056" y="2978"/>
                      <a:ext cx="124"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6" name="Oval 48"/>
                    <p:cNvSpPr>
                      <a:spLocks noChangeArrowheads="1"/>
                    </p:cNvSpPr>
                    <p:nvPr/>
                  </p:nvSpPr>
                  <p:spPr bwMode="auto">
                    <a:xfrm>
                      <a:off x="8671" y="2983"/>
                      <a:ext cx="124"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7" name="Oval 49"/>
                    <p:cNvSpPr>
                      <a:spLocks noChangeArrowheads="1"/>
                    </p:cNvSpPr>
                    <p:nvPr/>
                  </p:nvSpPr>
                  <p:spPr bwMode="auto">
                    <a:xfrm>
                      <a:off x="4056" y="3243"/>
                      <a:ext cx="124"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8" name="Oval 50"/>
                    <p:cNvSpPr>
                      <a:spLocks noChangeArrowheads="1"/>
                    </p:cNvSpPr>
                    <p:nvPr/>
                  </p:nvSpPr>
                  <p:spPr bwMode="auto">
                    <a:xfrm>
                      <a:off x="7003" y="4305"/>
                      <a:ext cx="1080" cy="1620"/>
                    </a:xfrm>
                    <a:prstGeom prst="ellipse">
                      <a:avLst/>
                    </a:prstGeom>
                    <a:noFill/>
                    <a:ln w="28575">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699" name="Line 51"/>
                    <p:cNvSpPr>
                      <a:spLocks noChangeShapeType="1"/>
                    </p:cNvSpPr>
                    <p:nvPr/>
                  </p:nvSpPr>
                  <p:spPr bwMode="auto">
                    <a:xfrm flipH="1" flipV="1">
                      <a:off x="6385" y="2850"/>
                      <a:ext cx="1057" cy="1881"/>
                    </a:xfrm>
                    <a:prstGeom prst="line">
                      <a:avLst/>
                    </a:prstGeom>
                    <a:no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700" name="Oval 52"/>
                    <p:cNvSpPr>
                      <a:spLocks noChangeArrowheads="1"/>
                    </p:cNvSpPr>
                    <p:nvPr/>
                  </p:nvSpPr>
                  <p:spPr bwMode="auto">
                    <a:xfrm>
                      <a:off x="7379" y="4704"/>
                      <a:ext cx="127" cy="125"/>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701" name="Line 53"/>
                    <p:cNvSpPr>
                      <a:spLocks noChangeShapeType="1"/>
                    </p:cNvSpPr>
                    <p:nvPr/>
                  </p:nvSpPr>
                  <p:spPr bwMode="auto">
                    <a:xfrm>
                      <a:off x="4070" y="2796"/>
                      <a:ext cx="2339" cy="0"/>
                    </a:xfrm>
                    <a:prstGeom prst="line">
                      <a:avLst/>
                    </a:prstGeom>
                    <a:noFill/>
                    <a:ln w="12700">
                      <a:solidFill>
                        <a:srgbClr val="FF0000"/>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7702" name="Oval 54"/>
                    <p:cNvSpPr>
                      <a:spLocks noChangeArrowheads="1"/>
                    </p:cNvSpPr>
                    <p:nvPr/>
                  </p:nvSpPr>
                  <p:spPr bwMode="auto">
                    <a:xfrm>
                      <a:off x="7432" y="5346"/>
                      <a:ext cx="126" cy="126"/>
                    </a:xfrm>
                    <a:prstGeom prst="ellipse">
                      <a:avLst/>
                    </a:prstGeom>
                    <a:solidFill>
                      <a:srgbClr val="000000"/>
                    </a:solidFill>
                    <a:ln w="12700">
                      <a:solidFill>
                        <a:srgbClr val="FF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7703" name="Line 55"/>
                    <p:cNvSpPr>
                      <a:spLocks noChangeShapeType="1"/>
                    </p:cNvSpPr>
                    <p:nvPr/>
                  </p:nvSpPr>
                  <p:spPr bwMode="auto">
                    <a:xfrm>
                      <a:off x="4070" y="3054"/>
                      <a:ext cx="2339" cy="0"/>
                    </a:xfrm>
                    <a:prstGeom prst="line">
                      <a:avLst/>
                    </a:prstGeom>
                    <a:noFill/>
                    <a:ln w="12700">
                      <a:solidFill>
                        <a:srgbClr val="FF0000"/>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cxnSp>
                  <p:nvCxnSpPr>
                    <p:cNvPr id="23587" name="AutoShape 56"/>
                    <p:cNvCxnSpPr>
                      <a:cxnSpLocks noChangeShapeType="1"/>
                    </p:cNvCxnSpPr>
                    <p:nvPr/>
                  </p:nvCxnSpPr>
                  <p:spPr bwMode="auto">
                    <a:xfrm>
                      <a:off x="6414" y="3108"/>
                      <a:ext cx="1081" cy="2250"/>
                    </a:xfrm>
                    <a:prstGeom prst="straightConnector1">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27705" name="Line 57"/>
                    <p:cNvSpPr>
                      <a:spLocks noChangeShapeType="1"/>
                    </p:cNvSpPr>
                    <p:nvPr/>
                  </p:nvSpPr>
                  <p:spPr bwMode="auto">
                    <a:xfrm flipV="1">
                      <a:off x="4086" y="3297"/>
                      <a:ext cx="4665" cy="31"/>
                    </a:xfrm>
                    <a:prstGeom prst="line">
                      <a:avLst/>
                    </a:prstGeom>
                    <a:noFill/>
                    <a:ln w="12700">
                      <a:solidFill>
                        <a:srgbClr val="FF0000"/>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sp>
                  <p:nvSpPr>
                    <p:cNvPr id="27706" name="Line 58"/>
                    <p:cNvSpPr>
                      <a:spLocks noChangeShapeType="1"/>
                    </p:cNvSpPr>
                    <p:nvPr/>
                  </p:nvSpPr>
                  <p:spPr bwMode="auto">
                    <a:xfrm>
                      <a:off x="6366" y="3267"/>
                      <a:ext cx="1143" cy="2133"/>
                    </a:xfrm>
                    <a:prstGeom prst="line">
                      <a:avLst/>
                    </a:prstGeom>
                    <a:noFill/>
                    <a:ln w="12700">
                      <a:solidFill>
                        <a:srgbClr val="FF0000"/>
                      </a:solidFill>
                      <a:round/>
                      <a:headEnd/>
                      <a:tailEnd/>
                    </a:ln>
                    <a:effectLst/>
                  </p:spPr>
                  <p:txBody>
                    <a:bodyPr bIns="0"/>
                    <a:lstStyle/>
                    <a:p>
                      <a:pPr algn="ctr" eaLnBrk="1" hangingPunct="1">
                        <a:defRPr/>
                      </a:pPr>
                      <a:endParaRPr lang="en-US">
                        <a:effectLst>
                          <a:outerShdw blurRad="38100" dist="38100" dir="2700000" algn="tl">
                            <a:srgbClr val="000000">
                              <a:alpha val="43137"/>
                            </a:srgbClr>
                          </a:outerShdw>
                        </a:effectLst>
                      </a:endParaRPr>
                    </a:p>
                  </p:txBody>
                </p:sp>
              </p:grpSp>
            </p:grpSp>
          </p:grpSp>
        </p:grpSp>
      </p:grpSp>
      <p:sp>
        <p:nvSpPr>
          <p:cNvPr id="27707" name="Oval 59"/>
          <p:cNvSpPr>
            <a:spLocks noChangeArrowheads="1"/>
          </p:cNvSpPr>
          <p:nvPr/>
        </p:nvSpPr>
        <p:spPr bwMode="auto">
          <a:xfrm>
            <a:off x="8610600" y="2841626"/>
            <a:ext cx="152400" cy="155575"/>
          </a:xfrm>
          <a:prstGeom prst="ellipse">
            <a:avLst/>
          </a:prstGeom>
          <a:solidFill>
            <a:srgbClr val="000000"/>
          </a:solidFill>
          <a:ln w="9525">
            <a:solidFill>
              <a:srgbClr val="FF0000"/>
            </a:solidFill>
            <a:round/>
            <a:headEnd/>
            <a:tailEnd/>
          </a:ln>
          <a:effectLst/>
        </p:spPr>
        <p:txBody>
          <a:bodyPr wrap="none" anchor="ctr"/>
          <a:lstStyle/>
          <a:p>
            <a:pPr algn="ctr" eaLnBrk="1" hangingPunct="1">
              <a:defRPr/>
            </a:pPr>
            <a:endParaRPr lang="en-US">
              <a:effectLst>
                <a:outerShdw blurRad="38100" dist="38100" dir="2700000" algn="tl">
                  <a:srgbClr val="000000">
                    <a:alpha val="43137"/>
                  </a:srgbClr>
                </a:outerShdw>
              </a:effectLst>
            </a:endParaRPr>
          </a:p>
        </p:txBody>
      </p:sp>
      <p:sp>
        <p:nvSpPr>
          <p:cNvPr id="27710" name="Oval 62"/>
          <p:cNvSpPr>
            <a:spLocks noChangeArrowheads="1"/>
          </p:cNvSpPr>
          <p:nvPr/>
        </p:nvSpPr>
        <p:spPr bwMode="auto">
          <a:xfrm>
            <a:off x="6019800" y="2895600"/>
            <a:ext cx="152400" cy="152400"/>
          </a:xfrm>
          <a:prstGeom prst="ellipse">
            <a:avLst/>
          </a:prstGeom>
          <a:solidFill>
            <a:schemeClr val="accent1"/>
          </a:solidFill>
          <a:ln w="9525">
            <a:solidFill>
              <a:srgbClr val="FF0000"/>
            </a:solidFill>
            <a:round/>
            <a:headEnd/>
            <a:tailEnd/>
          </a:ln>
          <a:effectLst/>
        </p:spPr>
        <p:txBody>
          <a:bodyPr wrap="none" anchor="ctr"/>
          <a:lstStyle/>
          <a:p>
            <a:pPr algn="ctr" eaLnBrk="1" hangingPunct="1">
              <a:defRPr/>
            </a:pPr>
            <a:endParaRPr lang="en-US">
              <a:effectLst>
                <a:outerShdw blurRad="38100" dist="38100" dir="2700000" algn="tl">
                  <a:srgbClr val="000000">
                    <a:alpha val="43137"/>
                  </a:srgbClr>
                </a:outerShdw>
              </a:effectLst>
            </a:endParaRPr>
          </a:p>
        </p:txBody>
      </p:sp>
      <p:grpSp>
        <p:nvGrpSpPr>
          <p:cNvPr id="39" name="Group 38"/>
          <p:cNvGrpSpPr/>
          <p:nvPr/>
        </p:nvGrpSpPr>
        <p:grpSpPr>
          <a:xfrm>
            <a:off x="21266" y="1371230"/>
            <a:ext cx="10409320" cy="59597"/>
            <a:chOff x="1905000" y="6553200"/>
            <a:chExt cx="7010400" cy="45719"/>
          </a:xfrm>
        </p:grpSpPr>
        <p:sp>
          <p:nvSpPr>
            <p:cNvPr id="40" name="Rectangle 3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1" name="Rectangle 4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2" name="Rectangle 4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3" name="Group 42"/>
          <p:cNvGrpSpPr/>
          <p:nvPr/>
        </p:nvGrpSpPr>
        <p:grpSpPr>
          <a:xfrm>
            <a:off x="2682240" y="6553202"/>
            <a:ext cx="9448800" cy="45719"/>
            <a:chOff x="1905000" y="6553200"/>
            <a:chExt cx="7010400" cy="45719"/>
          </a:xfrm>
        </p:grpSpPr>
        <p:sp>
          <p:nvSpPr>
            <p:cNvPr id="44" name="Rectangle 4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5" name="Rectangle 4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6" name="Rectangle 4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4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1" y="1676400"/>
            <a:ext cx="6565323" cy="3886200"/>
          </a:xfrm>
        </p:spPr>
      </p:pic>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16</a:t>
            </a:fld>
            <a:endParaRPr lang="en-US" altLang="en-US"/>
          </a:p>
        </p:txBody>
      </p:sp>
      <p:sp>
        <p:nvSpPr>
          <p:cNvPr id="7" name="Rectangle 6"/>
          <p:cNvSpPr/>
          <p:nvPr/>
        </p:nvSpPr>
        <p:spPr>
          <a:xfrm>
            <a:off x="3124200" y="1981200"/>
            <a:ext cx="533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1266" y="1371230"/>
            <a:ext cx="10409320" cy="59597"/>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3" name="Group 12"/>
          <p:cNvGrpSpPr/>
          <p:nvPr/>
        </p:nvGrpSpPr>
        <p:grpSpPr>
          <a:xfrm>
            <a:off x="2682240" y="6553202"/>
            <a:ext cx="94488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3816175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fontAlgn="auto" hangingPunct="1">
              <a:spcAft>
                <a:spcPts val="0"/>
              </a:spcAft>
              <a:defRPr/>
            </a:pPr>
            <a:r>
              <a:rPr lang="en-US" dirty="0" smtClean="0"/>
              <a:t>Constraints on Relationship Types </a:t>
            </a:r>
          </a:p>
        </p:txBody>
      </p:sp>
      <p:sp>
        <p:nvSpPr>
          <p:cNvPr id="24579" name="Rectangle 3"/>
          <p:cNvSpPr>
            <a:spLocks noGrp="1" noChangeArrowheads="1"/>
          </p:cNvSpPr>
          <p:nvPr>
            <p:ph idx="1"/>
          </p:nvPr>
        </p:nvSpPr>
        <p:spPr/>
        <p:txBody>
          <a:bodyPr/>
          <a:lstStyle/>
          <a:p>
            <a:pPr eaLnBrk="1" hangingPunct="1">
              <a:spcAft>
                <a:spcPts val="1200"/>
              </a:spcAft>
            </a:pPr>
            <a:r>
              <a:rPr lang="en-US" altLang="en-US" dirty="0" smtClean="0">
                <a:solidFill>
                  <a:srgbClr val="FF0000"/>
                </a:solidFill>
              </a:rPr>
              <a:t>Cardinality ratio: </a:t>
            </a:r>
            <a:r>
              <a:rPr lang="en-US" altLang="en-US" dirty="0" smtClean="0"/>
              <a:t>The cardinality ratio for a binary relationship specifies the number of relationship instances that an entity can participate in. </a:t>
            </a:r>
          </a:p>
          <a:p>
            <a:pPr lvl="1" eaLnBrk="1" hangingPunct="1">
              <a:spcAft>
                <a:spcPts val="1200"/>
              </a:spcAft>
            </a:pPr>
            <a:r>
              <a:rPr lang="en-US" altLang="en-US" dirty="0" smtClean="0"/>
              <a:t>Example: one-to-one (1:1) means that a Department can have only one Manager. </a:t>
            </a:r>
          </a:p>
          <a:p>
            <a:pPr eaLnBrk="1" hangingPunct="1">
              <a:spcAft>
                <a:spcPts val="1200"/>
              </a:spcAft>
            </a:pPr>
            <a:r>
              <a:rPr lang="en-US" altLang="en-US" dirty="0" smtClean="0"/>
              <a:t>Types of cardinality mappings:</a:t>
            </a:r>
          </a:p>
          <a:p>
            <a:pPr marL="403225" lvl="1" indent="0" eaLnBrk="1" hangingPunct="1">
              <a:spcAft>
                <a:spcPts val="600"/>
              </a:spcAft>
              <a:buNone/>
            </a:pPr>
            <a:r>
              <a:rPr lang="en-US" altLang="en-US" dirty="0" smtClean="0"/>
              <a:t>(a) one-to-one (1:1)</a:t>
            </a:r>
          </a:p>
          <a:p>
            <a:pPr marL="403225" lvl="1" indent="0" eaLnBrk="1" hangingPunct="1">
              <a:spcAft>
                <a:spcPts val="600"/>
              </a:spcAft>
              <a:buNone/>
            </a:pPr>
            <a:r>
              <a:rPr lang="en-US" altLang="en-US" dirty="0" smtClean="0"/>
              <a:t>(b) one-to-many (1:N)</a:t>
            </a:r>
          </a:p>
          <a:p>
            <a:pPr marL="403225" lvl="1" indent="0" eaLnBrk="1" hangingPunct="1">
              <a:spcAft>
                <a:spcPts val="600"/>
              </a:spcAft>
              <a:buNone/>
            </a:pPr>
            <a:r>
              <a:rPr lang="en-US" altLang="en-US" dirty="0" smtClean="0"/>
              <a:t>(c) many-to-many (M:N)</a:t>
            </a:r>
          </a:p>
        </p:txBody>
      </p:sp>
      <p:sp>
        <p:nvSpPr>
          <p:cNvPr id="24581"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06E9D6E8-4701-4EBD-B9BE-4BDEA1981F08}" type="slidenum">
              <a:rPr lang="en-US" altLang="en-US" sz="1200">
                <a:solidFill>
                  <a:srgbClr val="B5A788"/>
                </a:solidFill>
                <a:latin typeface="Arial" panose="020B0604020202020204" pitchFamily="34" charset="0"/>
              </a:rPr>
              <a:pPr>
                <a:spcBef>
                  <a:spcPct val="0"/>
                </a:spcBef>
                <a:buClrTx/>
                <a:buSzTx/>
                <a:buFontTx/>
                <a:buNone/>
              </a:pPr>
              <a:t>17</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smtClean="0"/>
              <a:t>One-to-One cardinality (1:1)</a:t>
            </a:r>
          </a:p>
        </p:txBody>
      </p:sp>
      <p:sp>
        <p:nvSpPr>
          <p:cNvPr id="25603" name="Rectangle 3"/>
          <p:cNvSpPr>
            <a:spLocks noGrp="1" noChangeArrowheads="1"/>
          </p:cNvSpPr>
          <p:nvPr>
            <p:ph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
        <p:nvSpPr>
          <p:cNvPr id="2560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2CFB8C93-9934-404D-BA07-96280BA90930}" type="slidenum">
              <a:rPr lang="en-US" altLang="en-US" sz="1200">
                <a:solidFill>
                  <a:srgbClr val="B5A788"/>
                </a:solidFill>
                <a:latin typeface="Arial" panose="020B0604020202020204" pitchFamily="34" charset="0"/>
              </a:rPr>
              <a:pPr>
                <a:spcBef>
                  <a:spcPct val="0"/>
                </a:spcBef>
                <a:buClrTx/>
                <a:buSzTx/>
                <a:buFontTx/>
                <a:buNone/>
              </a:pPr>
              <a:t>18</a:t>
            </a:fld>
            <a:endParaRPr lang="en-US" altLang="en-US" sz="1200">
              <a:solidFill>
                <a:srgbClr val="B5A788"/>
              </a:solidFill>
              <a:latin typeface="Arial" panose="020B0604020202020204" pitchFamily="34" charset="0"/>
            </a:endParaRPr>
          </a:p>
        </p:txBody>
      </p:sp>
      <p:grpSp>
        <p:nvGrpSpPr>
          <p:cNvPr id="25606" name="Group 13"/>
          <p:cNvGrpSpPr>
            <a:grpSpLocks/>
          </p:cNvGrpSpPr>
          <p:nvPr/>
        </p:nvGrpSpPr>
        <p:grpSpPr bwMode="auto">
          <a:xfrm>
            <a:off x="2895600" y="1600200"/>
            <a:ext cx="6553200" cy="1150938"/>
            <a:chOff x="1104" y="1194"/>
            <a:chExt cx="3376" cy="725"/>
          </a:xfrm>
        </p:grpSpPr>
        <p:sp>
          <p:nvSpPr>
            <p:cNvPr id="25608" name="Rectangle 5"/>
            <p:cNvSpPr>
              <a:spLocks noChangeArrowheads="1"/>
            </p:cNvSpPr>
            <p:nvPr/>
          </p:nvSpPr>
          <p:spPr bwMode="auto">
            <a:xfrm>
              <a:off x="1104" y="1327"/>
              <a:ext cx="741" cy="435"/>
            </a:xfrm>
            <a:prstGeom prst="rect">
              <a:avLst/>
            </a:prstGeom>
            <a:solidFill>
              <a:srgbClr val="969696"/>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Employee</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2800" b="1">
                <a:latin typeface="Tahoma" panose="020B0604030504040204" pitchFamily="34" charset="0"/>
              </a:endParaRPr>
            </a:p>
          </p:txBody>
        </p:sp>
        <p:sp>
          <p:nvSpPr>
            <p:cNvPr id="25609" name="Rectangle 6"/>
            <p:cNvSpPr>
              <a:spLocks noChangeArrowheads="1"/>
            </p:cNvSpPr>
            <p:nvPr/>
          </p:nvSpPr>
          <p:spPr bwMode="auto">
            <a:xfrm>
              <a:off x="3739" y="1327"/>
              <a:ext cx="741" cy="434"/>
            </a:xfrm>
            <a:prstGeom prst="rect">
              <a:avLst/>
            </a:prstGeom>
            <a:solidFill>
              <a:srgbClr val="969696"/>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Department</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2800" b="1">
                <a:latin typeface="Tahoma" panose="020B0604030504040204" pitchFamily="34" charset="0"/>
              </a:endParaRPr>
            </a:p>
          </p:txBody>
        </p:sp>
        <p:sp>
          <p:nvSpPr>
            <p:cNvPr id="25610" name="AutoShape 7"/>
            <p:cNvSpPr>
              <a:spLocks noChangeArrowheads="1"/>
            </p:cNvSpPr>
            <p:nvPr/>
          </p:nvSpPr>
          <p:spPr bwMode="auto">
            <a:xfrm>
              <a:off x="2175" y="1194"/>
              <a:ext cx="1235" cy="725"/>
            </a:xfrm>
            <a:prstGeom prst="flowChartDecision">
              <a:avLst/>
            </a:prstGeom>
            <a:solidFill>
              <a:srgbClr val="D000D0"/>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solidFill>
                    <a:schemeClr val="bg1"/>
                  </a:solidFill>
                  <a:latin typeface="Garamond" panose="02020404030301010803" pitchFamily="18" charset="0"/>
                </a:rPr>
                <a:t>Manages</a:t>
              </a:r>
            </a:p>
            <a:p>
              <a:pPr>
                <a:spcBef>
                  <a:spcPct val="0"/>
                </a:spcBef>
                <a:buClrTx/>
                <a:buSzTx/>
                <a:buFontTx/>
                <a:buNone/>
              </a:pPr>
              <a:endParaRPr lang="en-US" altLang="en-US" sz="2800" b="1">
                <a:latin typeface="Tahoma" panose="020B0604030504040204" pitchFamily="34" charset="0"/>
              </a:endParaRPr>
            </a:p>
          </p:txBody>
        </p:sp>
        <p:sp>
          <p:nvSpPr>
            <p:cNvPr id="29704" name="Line 8"/>
            <p:cNvSpPr>
              <a:spLocks noChangeShapeType="1"/>
            </p:cNvSpPr>
            <p:nvPr/>
          </p:nvSpPr>
          <p:spPr bwMode="auto">
            <a:xfrm>
              <a:off x="1845" y="1556"/>
              <a:ext cx="330" cy="1"/>
            </a:xfrm>
            <a:prstGeom prst="line">
              <a:avLst/>
            </a:prstGeom>
            <a:noFill/>
            <a:ln w="57150">
              <a:solidFill>
                <a:srgbClr val="C00000"/>
              </a:solidFill>
              <a:round/>
              <a:headEnd/>
              <a:tailEnd type="triangle" w="med"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29705" name="Line 9"/>
            <p:cNvSpPr>
              <a:spLocks noChangeShapeType="1"/>
            </p:cNvSpPr>
            <p:nvPr/>
          </p:nvSpPr>
          <p:spPr bwMode="auto">
            <a:xfrm>
              <a:off x="3410" y="1556"/>
              <a:ext cx="329" cy="1"/>
            </a:xfrm>
            <a:prstGeom prst="line">
              <a:avLst/>
            </a:prstGeom>
            <a:noFill/>
            <a:ln w="57150">
              <a:solidFill>
                <a:srgbClr val="C00000"/>
              </a:solidFill>
              <a:round/>
              <a:headEnd type="triangl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sp>
        <p:nvSpPr>
          <p:cNvPr id="25607" name="Rectangle 12"/>
          <p:cNvSpPr>
            <a:spLocks noChangeArrowheads="1"/>
          </p:cNvSpPr>
          <p:nvPr/>
        </p:nvSpPr>
        <p:spPr bwMode="auto">
          <a:xfrm>
            <a:off x="2667000" y="3352800"/>
            <a:ext cx="7543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just" eaLnBrk="1" hangingPunct="1">
              <a:lnSpc>
                <a:spcPct val="90000"/>
              </a:lnSpc>
              <a:spcBef>
                <a:spcPct val="20000"/>
              </a:spcBef>
              <a:buClr>
                <a:schemeClr val="hlink"/>
              </a:buClr>
              <a:buFont typeface="Wingdings" panose="05000000000000000000" pitchFamily="2" charset="2"/>
              <a:buNone/>
            </a:pPr>
            <a:r>
              <a:rPr lang="en-US" altLang="en-US" sz="2400" dirty="0">
                <a:latin typeface="Tahoma" panose="020B0604030504040204" pitchFamily="34" charset="0"/>
              </a:rPr>
              <a:t>	</a:t>
            </a:r>
            <a:r>
              <a:rPr lang="en-US" altLang="en-US" sz="2400" dirty="0">
                <a:solidFill>
                  <a:srgbClr val="FF0000"/>
                </a:solidFill>
                <a:latin typeface="Tahoma" panose="020B0604030504040204" pitchFamily="34" charset="0"/>
              </a:rPr>
              <a:t>Key constraint: </a:t>
            </a:r>
            <a:endParaRPr lang="en-US" altLang="en-US" sz="2400" dirty="0" smtClean="0">
              <a:solidFill>
                <a:srgbClr val="FF0000"/>
              </a:solidFill>
              <a:latin typeface="Tahoma" panose="020B0604030504040204" pitchFamily="34" charset="0"/>
            </a:endParaRPr>
          </a:p>
          <a:p>
            <a:pPr eaLnBrk="1" hangingPunct="1">
              <a:lnSpc>
                <a:spcPct val="90000"/>
              </a:lnSpc>
              <a:spcBef>
                <a:spcPct val="20000"/>
              </a:spcBef>
              <a:spcAft>
                <a:spcPts val="600"/>
              </a:spcAft>
              <a:buClr>
                <a:schemeClr val="hlink"/>
              </a:buClr>
              <a:buFont typeface="Wingdings" panose="05000000000000000000" pitchFamily="2" charset="2"/>
              <a:buNone/>
            </a:pPr>
            <a:r>
              <a:rPr lang="en-US" altLang="en-US" sz="2400" dirty="0">
                <a:solidFill>
                  <a:srgbClr val="FF0000"/>
                </a:solidFill>
                <a:latin typeface="Tahoma" panose="020B0604030504040204" pitchFamily="34" charset="0"/>
              </a:rPr>
              <a:t>	</a:t>
            </a:r>
            <a:r>
              <a:rPr lang="en-US" altLang="en-US" sz="2400" dirty="0" smtClean="0">
                <a:latin typeface="Tahoma" panose="020B0604030504040204" pitchFamily="34" charset="0"/>
              </a:rPr>
              <a:t>A </a:t>
            </a:r>
            <a:r>
              <a:rPr lang="en-US" altLang="en-US" sz="2400" dirty="0">
                <a:latin typeface="Tahoma" panose="020B0604030504040204" pitchFamily="34" charset="0"/>
              </a:rPr>
              <a:t>department can have </a:t>
            </a:r>
            <a:r>
              <a:rPr lang="en-US" altLang="en-US" sz="2400" dirty="0">
                <a:solidFill>
                  <a:srgbClr val="FF0000"/>
                </a:solidFill>
                <a:latin typeface="Tahoma" panose="020B0604030504040204" pitchFamily="34" charset="0"/>
              </a:rPr>
              <a:t>at most </a:t>
            </a:r>
            <a:r>
              <a:rPr lang="en-US" altLang="en-US" sz="2400" dirty="0">
                <a:latin typeface="Tahoma" panose="020B0604030504040204" pitchFamily="34" charset="0"/>
              </a:rPr>
              <a:t>one manager and an employee can manage at most one department. </a:t>
            </a:r>
            <a:endParaRPr lang="en-US" altLang="en-US" sz="2400" dirty="0" smtClean="0">
              <a:latin typeface="Tahoma" panose="020B0604030504040204" pitchFamily="34" charset="0"/>
            </a:endParaRPr>
          </a:p>
          <a:p>
            <a:pPr eaLnBrk="1" hangingPunct="1">
              <a:lnSpc>
                <a:spcPct val="90000"/>
              </a:lnSpc>
              <a:spcBef>
                <a:spcPct val="20000"/>
              </a:spcBef>
              <a:buClr>
                <a:schemeClr val="hlink"/>
              </a:buClr>
              <a:buFont typeface="Wingdings" panose="05000000000000000000" pitchFamily="2" charset="2"/>
              <a:buNone/>
            </a:pPr>
            <a:r>
              <a:rPr lang="en-US" altLang="en-US" sz="2400" dirty="0">
                <a:latin typeface="Tahoma" panose="020B0604030504040204" pitchFamily="34" charset="0"/>
              </a:rPr>
              <a:t>	</a:t>
            </a:r>
            <a:r>
              <a:rPr lang="en-US" altLang="en-US" sz="2400" dirty="0" smtClean="0">
                <a:latin typeface="Tahoma" panose="020B0604030504040204" pitchFamily="34" charset="0"/>
              </a:rPr>
              <a:t>This </a:t>
            </a:r>
            <a:r>
              <a:rPr lang="en-US" altLang="en-US" sz="2400" dirty="0">
                <a:latin typeface="Tahoma" panose="020B0604030504040204" pitchFamily="34" charset="0"/>
              </a:rPr>
              <a:t>restriction can be shown with an </a:t>
            </a:r>
            <a:r>
              <a:rPr lang="en-US" altLang="en-US" sz="2400" dirty="0">
                <a:solidFill>
                  <a:srgbClr val="FF0000"/>
                </a:solidFill>
                <a:latin typeface="Tahoma" panose="020B0604030504040204" pitchFamily="34" charset="0"/>
              </a:rPr>
              <a:t>arrow </a:t>
            </a:r>
            <a:r>
              <a:rPr lang="en-US" altLang="en-US" sz="2400" dirty="0">
                <a:latin typeface="Tahoma" panose="020B0604030504040204" pitchFamily="34" charset="0"/>
              </a:rPr>
              <a:t>in the ER diagram from Departments entity set to Manages relationship and another arrow from Employees entity set to Manages.</a:t>
            </a:r>
            <a:endParaRPr lang="en-US" altLang="en-US" sz="2400" dirty="0">
              <a:solidFill>
                <a:srgbClr val="99FF66"/>
              </a:solidFill>
              <a:latin typeface="Tahoma" panose="020B0604030504040204" pitchFamily="34" charset="0"/>
            </a:endParaRPr>
          </a:p>
        </p:txBody>
      </p:sp>
      <p:grpSp>
        <p:nvGrpSpPr>
          <p:cNvPr id="14" name="Group 13"/>
          <p:cNvGrpSpPr/>
          <p:nvPr/>
        </p:nvGrpSpPr>
        <p:grpSpPr>
          <a:xfrm>
            <a:off x="21266" y="1371230"/>
            <a:ext cx="10409320" cy="59597"/>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8" name="Group 17"/>
          <p:cNvGrpSpPr/>
          <p:nvPr/>
        </p:nvGrpSpPr>
        <p:grpSpPr>
          <a:xfrm>
            <a:off x="2682240" y="6553202"/>
            <a:ext cx="94488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3"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mtClean="0"/>
              <a:t>One-to-Many Cardinality (1:M)</a:t>
            </a:r>
          </a:p>
        </p:txBody>
      </p:sp>
      <p:sp>
        <p:nvSpPr>
          <p:cNvPr id="27651" name="Content Placeholder 4"/>
          <p:cNvSpPr>
            <a:spLocks noGrp="1"/>
          </p:cNvSpPr>
          <p:nvPr>
            <p:ph idx="1"/>
          </p:nvPr>
        </p:nvSpPr>
        <p:spPr/>
        <p:txBody>
          <a:bodyPr/>
          <a:lstStyle/>
          <a:p>
            <a:pPr eaLnBrk="1" hangingPunct="1"/>
            <a:endParaRPr lang="en-US" altLang="en-US" smtClean="0"/>
          </a:p>
        </p:txBody>
      </p:sp>
      <p:sp>
        <p:nvSpPr>
          <p:cNvPr id="2765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C919DC7A-0AD9-40E5-8C5C-4A5D92E274A6}" type="slidenum">
              <a:rPr lang="en-US" altLang="en-US" sz="1200">
                <a:solidFill>
                  <a:srgbClr val="B5A788"/>
                </a:solidFill>
                <a:latin typeface="Arial" panose="020B0604020202020204" pitchFamily="34" charset="0"/>
              </a:rPr>
              <a:pPr>
                <a:spcBef>
                  <a:spcPct val="0"/>
                </a:spcBef>
                <a:buClrTx/>
                <a:buSzTx/>
                <a:buFontTx/>
                <a:buNone/>
              </a:pPr>
              <a:t>19</a:t>
            </a:fld>
            <a:endParaRPr lang="en-US" altLang="en-US" sz="1200">
              <a:solidFill>
                <a:srgbClr val="B5A788"/>
              </a:solidFill>
              <a:latin typeface="Arial" panose="020B0604020202020204" pitchFamily="34" charset="0"/>
            </a:endParaRPr>
          </a:p>
        </p:txBody>
      </p:sp>
      <p:grpSp>
        <p:nvGrpSpPr>
          <p:cNvPr id="27654" name="Group 5"/>
          <p:cNvGrpSpPr>
            <a:grpSpLocks/>
          </p:cNvGrpSpPr>
          <p:nvPr/>
        </p:nvGrpSpPr>
        <p:grpSpPr bwMode="auto">
          <a:xfrm>
            <a:off x="3352800" y="2971801"/>
            <a:ext cx="6477000" cy="1401763"/>
            <a:chOff x="2961" y="9724"/>
            <a:chExt cx="7379" cy="930"/>
          </a:xfrm>
        </p:grpSpPr>
        <p:sp>
          <p:nvSpPr>
            <p:cNvPr id="27656" name="Rectangle 6"/>
            <p:cNvSpPr>
              <a:spLocks noChangeArrowheads="1"/>
            </p:cNvSpPr>
            <p:nvPr/>
          </p:nvSpPr>
          <p:spPr bwMode="auto">
            <a:xfrm>
              <a:off x="2961" y="9911"/>
              <a:ext cx="1619" cy="540"/>
            </a:xfrm>
            <a:prstGeom prst="rect">
              <a:avLst/>
            </a:prstGeom>
            <a:solidFill>
              <a:srgbClr val="969696"/>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Employee</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2800">
                <a:latin typeface="Tahoma" panose="020B0604030504040204" pitchFamily="34" charset="0"/>
              </a:endParaRPr>
            </a:p>
          </p:txBody>
        </p:sp>
        <p:sp>
          <p:nvSpPr>
            <p:cNvPr id="27657" name="Rectangle 7"/>
            <p:cNvSpPr>
              <a:spLocks noChangeArrowheads="1"/>
            </p:cNvSpPr>
            <p:nvPr/>
          </p:nvSpPr>
          <p:spPr bwMode="auto">
            <a:xfrm>
              <a:off x="8721" y="9911"/>
              <a:ext cx="1619" cy="539"/>
            </a:xfrm>
            <a:prstGeom prst="rect">
              <a:avLst/>
            </a:prstGeom>
            <a:solidFill>
              <a:srgbClr val="969696"/>
            </a:solidFill>
            <a:ln w="28575">
              <a:solidFill>
                <a:srgbClr val="C00000"/>
              </a:solidFill>
              <a:miter lim="800000"/>
              <a:headEnd/>
              <a:tailEnd/>
            </a:ln>
          </p:spPr>
          <p:txBody>
            <a:bodyPr tIns="26517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Department</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2800">
                <a:latin typeface="Tahoma" panose="020B0604030504040204" pitchFamily="34" charset="0"/>
              </a:endParaRPr>
            </a:p>
          </p:txBody>
        </p:sp>
        <p:sp>
          <p:nvSpPr>
            <p:cNvPr id="27658" name="AutoShape 8"/>
            <p:cNvSpPr>
              <a:spLocks noChangeArrowheads="1"/>
            </p:cNvSpPr>
            <p:nvPr/>
          </p:nvSpPr>
          <p:spPr bwMode="auto">
            <a:xfrm>
              <a:off x="5301" y="9754"/>
              <a:ext cx="2700" cy="900"/>
            </a:xfrm>
            <a:prstGeom prst="flowChartDecision">
              <a:avLst/>
            </a:prstGeom>
            <a:solidFill>
              <a:srgbClr val="D000D0"/>
            </a:solidFill>
            <a:ln w="28575">
              <a:solidFill>
                <a:srgbClr val="C00000"/>
              </a:solidFill>
              <a:miter lim="800000"/>
              <a:headEnd/>
              <a:tailEnd/>
            </a:ln>
          </p:spPr>
          <p:txBody>
            <a:bodyPr tIns="26517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solidFill>
                    <a:schemeClr val="bg1"/>
                  </a:solidFill>
                  <a:latin typeface="Garamond" panose="02020404030301010803" pitchFamily="18" charset="0"/>
                </a:rPr>
                <a:t>Works_For</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2800">
                <a:latin typeface="Tahoma" panose="020B0604030504040204" pitchFamily="34" charset="0"/>
              </a:endParaRPr>
            </a:p>
          </p:txBody>
        </p:sp>
        <p:sp>
          <p:nvSpPr>
            <p:cNvPr id="30729" name="Line 9"/>
            <p:cNvSpPr>
              <a:spLocks noChangeShapeType="1"/>
            </p:cNvSpPr>
            <p:nvPr/>
          </p:nvSpPr>
          <p:spPr bwMode="auto">
            <a:xfrm>
              <a:off x="4581" y="10195"/>
              <a:ext cx="720" cy="1"/>
            </a:xfrm>
            <a:prstGeom prst="line">
              <a:avLst/>
            </a:prstGeom>
            <a:noFill/>
            <a:ln w="28575">
              <a:solidFill>
                <a:srgbClr val="C0000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30730" name="Line 10"/>
            <p:cNvSpPr>
              <a:spLocks noChangeShapeType="1"/>
            </p:cNvSpPr>
            <p:nvPr/>
          </p:nvSpPr>
          <p:spPr bwMode="auto">
            <a:xfrm>
              <a:off x="8002" y="10195"/>
              <a:ext cx="720" cy="1"/>
            </a:xfrm>
            <a:prstGeom prst="line">
              <a:avLst/>
            </a:prstGeom>
            <a:noFill/>
            <a:ln w="28575">
              <a:solidFill>
                <a:srgbClr val="C0000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27661" name="Text Box 11"/>
            <p:cNvSpPr txBox="1">
              <a:spLocks noChangeArrowheads="1"/>
            </p:cNvSpPr>
            <p:nvPr/>
          </p:nvSpPr>
          <p:spPr bwMode="auto">
            <a:xfrm>
              <a:off x="4791" y="9724"/>
              <a:ext cx="540" cy="360"/>
            </a:xfrm>
            <a:prstGeom prst="rect">
              <a:avLst/>
            </a:prstGeom>
            <a:solidFill>
              <a:schemeClr val="bg1"/>
            </a:solidFill>
            <a:ln w="1270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a:latin typeface="Garamond" panose="02020404030301010803" pitchFamily="18" charset="0"/>
                </a:rPr>
                <a:t>M</a:t>
              </a: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2800">
                <a:latin typeface="Tahoma" panose="020B0604030504040204" pitchFamily="34" charset="0"/>
              </a:endParaRPr>
            </a:p>
          </p:txBody>
        </p:sp>
      </p:grpSp>
      <p:sp>
        <p:nvSpPr>
          <p:cNvPr id="27655" name="Text Box 12"/>
          <p:cNvSpPr txBox="1">
            <a:spLocks noChangeArrowheads="1"/>
          </p:cNvSpPr>
          <p:nvPr/>
        </p:nvSpPr>
        <p:spPr bwMode="auto">
          <a:xfrm>
            <a:off x="7708901" y="2965451"/>
            <a:ext cx="473075" cy="542925"/>
          </a:xfrm>
          <a:prstGeom prst="rect">
            <a:avLst/>
          </a:prstGeom>
          <a:solidFill>
            <a:schemeClr val="bg1"/>
          </a:solidFill>
          <a:ln w="1270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1</a:t>
            </a: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1800">
              <a:latin typeface="Garamond" panose="02020404030301010803" pitchFamily="18" charset="0"/>
            </a:endParaRPr>
          </a:p>
          <a:p>
            <a:pPr>
              <a:spcBef>
                <a:spcPct val="0"/>
              </a:spcBef>
              <a:buClrTx/>
              <a:buSzTx/>
              <a:buFontTx/>
              <a:buNone/>
            </a:pPr>
            <a:endParaRPr lang="en-US" altLang="en-US" sz="2800">
              <a:latin typeface="Tahoma" panose="020B0604030504040204" pitchFamily="34" charset="0"/>
            </a:endParaRPr>
          </a:p>
        </p:txBody>
      </p:sp>
      <p:grpSp>
        <p:nvGrpSpPr>
          <p:cNvPr id="15" name="Group 14"/>
          <p:cNvGrpSpPr/>
          <p:nvPr/>
        </p:nvGrpSpPr>
        <p:grpSpPr>
          <a:xfrm>
            <a:off x="21266" y="1371230"/>
            <a:ext cx="10409320" cy="59597"/>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1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Rectangle 1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9" name="Group 18"/>
          <p:cNvGrpSpPr/>
          <p:nvPr/>
        </p:nvGrpSpPr>
        <p:grpSpPr>
          <a:xfrm>
            <a:off x="2682240" y="6553202"/>
            <a:ext cx="94488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4"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solidFill>
                <a:srgbClr val="4157AD"/>
              </a:solidFill>
              <a:latin typeface="Segoe UI Semibold" panose="020B0702040204020203" pitchFamily="34" charset="0"/>
            </a:endParaRPr>
          </a:p>
          <a:p>
            <a:r>
              <a:rPr lang="en-US" sz="3400" b="1" dirty="0" smtClean="0"/>
              <a:t>Agenda</a:t>
            </a:r>
            <a:endParaRPr lang="en-US" sz="3400" b="1" dirty="0"/>
          </a:p>
          <a:p>
            <a:endParaRPr lang="en-IN" dirty="0"/>
          </a:p>
        </p:txBody>
      </p:sp>
      <p:sp>
        <p:nvSpPr>
          <p:cNvPr id="3" name="Content Placeholder 2"/>
          <p:cNvSpPr>
            <a:spLocks noGrp="1"/>
          </p:cNvSpPr>
          <p:nvPr>
            <p:ph idx="1"/>
          </p:nvPr>
        </p:nvSpPr>
        <p:spPr/>
        <p:txBody>
          <a:bodyPr/>
          <a:lstStyle/>
          <a:p>
            <a:pPr marL="1028700" marR="60325" lvl="1" indent="-571500" algn="just">
              <a:lnSpc>
                <a:spcPct val="115000"/>
              </a:lnSpc>
              <a:spcBef>
                <a:spcPts val="0"/>
              </a:spcBef>
              <a:buFont typeface="Wingdings" panose="05000000000000000000" pitchFamily="2" charset="2"/>
              <a:buChar char="§"/>
            </a:pPr>
            <a:r>
              <a:rPr lang="en-IN" sz="3600" b="1" u="none" strike="noStrike"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Database Design and ER Modelling</a:t>
            </a:r>
            <a:endParaRPr lang="en-US" sz="3200" b="1" u="none" strike="no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1485900" marR="60325" lvl="2" indent="-571500" algn="just">
              <a:lnSpc>
                <a:spcPct val="115000"/>
              </a:lnSpc>
              <a:spcBef>
                <a:spcPts val="0"/>
              </a:spcBef>
              <a:spcAft>
                <a:spcPts val="0"/>
              </a:spcAft>
              <a:buClr>
                <a:srgbClr val="FF0000"/>
              </a:buClr>
            </a:pPr>
            <a:r>
              <a:rPr lang="en-IN" sz="3600" b="1" u="none" strike="noStrike" dirty="0" smtClean="0">
                <a:solidFill>
                  <a:srgbClr val="00000A"/>
                </a:solidFill>
                <a:effectLst/>
                <a:latin typeface="Calibri" panose="020F0502020204030204" pitchFamily="34" charset="0"/>
                <a:ea typeface="Calibri" panose="020F0502020204030204" pitchFamily="34" charset="0"/>
                <a:cs typeface="Calibri" panose="020F0502020204030204" pitchFamily="34" charset="0"/>
              </a:rPr>
              <a:t> Steps </a:t>
            </a:r>
            <a:r>
              <a:rPr lang="en-IN" sz="3600" b="1" u="none" strike="noStrike"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in database Design Process</a:t>
            </a:r>
            <a:endParaRPr lang="en-US" sz="3200" b="1"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485900" marR="60325" lvl="2" indent="-571500" algn="just">
              <a:lnSpc>
                <a:spcPct val="115000"/>
              </a:lnSpc>
              <a:spcBef>
                <a:spcPts val="0"/>
              </a:spcBef>
              <a:spcAft>
                <a:spcPts val="0"/>
              </a:spcAft>
              <a:buClr>
                <a:srgbClr val="FF0000"/>
              </a:buClr>
            </a:pPr>
            <a:r>
              <a:rPr lang="en-IN" sz="3600" b="1" u="none" strike="noStrike" dirty="0" smtClean="0">
                <a:solidFill>
                  <a:srgbClr val="00000A"/>
                </a:solidFill>
                <a:effectLst/>
                <a:latin typeface="Calibri" panose="020F0502020204030204" pitchFamily="34" charset="0"/>
                <a:ea typeface="Calibri" panose="020F0502020204030204" pitchFamily="34" charset="0"/>
                <a:cs typeface="Calibri" panose="020F0502020204030204" pitchFamily="34" charset="0"/>
              </a:rPr>
              <a:t> Concepts </a:t>
            </a:r>
            <a:r>
              <a:rPr lang="en-IN" sz="3600" b="1" u="none" strike="noStrike"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and </a:t>
            </a:r>
            <a:r>
              <a:rPr lang="en-IN" sz="3600" b="1" u="none" strike="noStrike" dirty="0" smtClean="0">
                <a:solidFill>
                  <a:srgbClr val="00000A"/>
                </a:solidFill>
                <a:effectLst/>
                <a:latin typeface="Calibri" panose="020F0502020204030204" pitchFamily="34" charset="0"/>
                <a:ea typeface="Calibri" panose="020F0502020204030204" pitchFamily="34" charset="0"/>
                <a:cs typeface="Calibri" panose="020F0502020204030204" pitchFamily="34" charset="0"/>
              </a:rPr>
              <a:t>Notations</a:t>
            </a:r>
            <a:endParaRPr lang="en-US" sz="3200" b="1"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485900" marR="60325" lvl="2" indent="-571500" algn="just">
              <a:lnSpc>
                <a:spcPct val="115000"/>
              </a:lnSpc>
              <a:spcBef>
                <a:spcPts val="0"/>
              </a:spcBef>
              <a:spcAft>
                <a:spcPts val="0"/>
              </a:spcAft>
              <a:buClr>
                <a:srgbClr val="FF0000"/>
              </a:buClr>
            </a:pPr>
            <a:r>
              <a:rPr lang="en-IN" sz="3600" b="1" u="none" strike="noStrike" dirty="0" smtClean="0">
                <a:solidFill>
                  <a:srgbClr val="00000A"/>
                </a:solidFill>
                <a:effectLst/>
                <a:latin typeface="Calibri" panose="020F0502020204030204" pitchFamily="34" charset="0"/>
                <a:ea typeface="Calibri" panose="020F0502020204030204" pitchFamily="34" charset="0"/>
                <a:cs typeface="Calibri" panose="020F0502020204030204" pitchFamily="34" charset="0"/>
              </a:rPr>
              <a:t> Relationships </a:t>
            </a:r>
            <a:r>
              <a:rPr lang="en-IN" sz="3600" b="1" u="none" strike="noStrike"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and constraints</a:t>
            </a:r>
            <a:endParaRPr lang="en-US" sz="3200" b="1"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485900" marR="60325" lvl="2" indent="-571500" algn="just">
              <a:lnSpc>
                <a:spcPct val="115000"/>
              </a:lnSpc>
              <a:spcBef>
                <a:spcPts val="0"/>
              </a:spcBef>
              <a:spcAft>
                <a:spcPts val="0"/>
              </a:spcAft>
              <a:buClr>
                <a:srgbClr val="FF0000"/>
              </a:buClr>
            </a:pPr>
            <a:r>
              <a:rPr lang="en-IN" sz="3600" b="1" u="none" strike="noStrike" dirty="0" smtClean="0">
                <a:solidFill>
                  <a:srgbClr val="00000A"/>
                </a:solidFill>
                <a:effectLst/>
                <a:latin typeface="Calibri" panose="020F0502020204030204" pitchFamily="34" charset="0"/>
                <a:ea typeface="Calibri" panose="020F0502020204030204" pitchFamily="34" charset="0"/>
                <a:cs typeface="Calibri" panose="020F0502020204030204" pitchFamily="34" charset="0"/>
              </a:rPr>
              <a:t> Examples</a:t>
            </a:r>
            <a:endParaRPr lang="en-US" sz="3200" b="1"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IN" sz="6000" b="1" kern="1200" dirty="0">
              <a:solidFill>
                <a:srgbClr val="002060"/>
              </a:solidFill>
            </a:endParaRPr>
          </a:p>
        </p:txBody>
      </p:sp>
      <p:grpSp>
        <p:nvGrpSpPr>
          <p:cNvPr id="5" name="Group 4"/>
          <p:cNvGrpSpPr/>
          <p:nvPr/>
        </p:nvGrpSpPr>
        <p:grpSpPr>
          <a:xfrm>
            <a:off x="0" y="914402"/>
            <a:ext cx="9347200" cy="45719"/>
            <a:chOff x="1905000" y="6553200"/>
            <a:chExt cx="7010400" cy="45719"/>
          </a:xfrm>
        </p:grpSpPr>
        <p:sp>
          <p:nvSpPr>
            <p:cNvPr id="6" name="Rectangle 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9" name="Group 8"/>
          <p:cNvGrpSpPr/>
          <p:nvPr/>
        </p:nvGrpSpPr>
        <p:grpSpPr>
          <a:xfrm>
            <a:off x="2682240" y="6553202"/>
            <a:ext cx="94488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3" name="TextBox 12"/>
          <p:cNvSpPr txBox="1"/>
          <p:nvPr/>
        </p:nvSpPr>
        <p:spPr>
          <a:xfrm>
            <a:off x="5949588" y="6706440"/>
            <a:ext cx="304800" cy="153888"/>
          </a:xfrm>
          <a:prstGeom prst="rect">
            <a:avLst/>
          </a:prstGeom>
          <a:noFill/>
        </p:spPr>
        <p:txBody>
          <a:bodyPr wrap="square" lIns="0" tIns="0" rIns="0" bIns="0" rtlCol="0" anchor="ctr">
            <a:spAutoFit/>
          </a:bodyPr>
          <a:lstStyle/>
          <a:p>
            <a:pPr marL="0" marR="0" lvl="0" indent="0" algn="ctr" defTabSz="1219170" rtl="0" eaLnBrk="0" fontAlgn="base" latinLnBrk="0" hangingPunct="0">
              <a:lnSpc>
                <a:spcPct val="100000"/>
              </a:lnSpc>
              <a:spcBef>
                <a:spcPct val="0"/>
              </a:spcBef>
              <a:spcAft>
                <a:spcPct val="0"/>
              </a:spcAft>
              <a:buClrTx/>
              <a:buSzTx/>
              <a:buFontTx/>
              <a:buNone/>
              <a:tabLst/>
              <a:defRPr/>
            </a:pPr>
            <a:fld id="{5B42CF92-3635-42F1-AAB6-F2703D7DF619}" type="slidenum">
              <a:rPr kumimoji="0" lang="en-GB" sz="1000" b="1" i="0" u="none" strike="noStrike" kern="1200" cap="none" spc="0" normalizeH="0" baseline="0" noProof="0" smtClean="0">
                <a:ln>
                  <a:noFill/>
                </a:ln>
                <a:solidFill>
                  <a:srgbClr val="FF0000"/>
                </a:solidFill>
                <a:effectLst/>
                <a:uLnTx/>
                <a:uFillTx/>
                <a:latin typeface="Arial"/>
                <a:ea typeface="+mn-ea"/>
                <a:cs typeface="+mn-cs"/>
              </a:rPr>
              <a:pPr marL="0" marR="0" lvl="0" indent="0" algn="ctr" defTabSz="1219170" rtl="0" eaLnBrk="0" fontAlgn="base" latinLnBrk="0" hangingPunct="0">
                <a:lnSpc>
                  <a:spcPct val="100000"/>
                </a:lnSpc>
                <a:spcBef>
                  <a:spcPct val="0"/>
                </a:spcBef>
                <a:spcAft>
                  <a:spcPct val="0"/>
                </a:spcAft>
                <a:buClrTx/>
                <a:buSzTx/>
                <a:buFontTx/>
                <a:buNone/>
                <a:tabLst/>
                <a:defRPr/>
              </a:pPr>
              <a:t>2</a:t>
            </a:fld>
            <a:endParaRPr kumimoji="0" lang="en-US" sz="1000" b="1" i="0" u="none" strike="noStrike" kern="1200" cap="small" spc="200" normalizeH="0" baseline="0" noProof="0" dirty="0">
              <a:ln>
                <a:noFill/>
              </a:ln>
              <a:solidFill>
                <a:srgbClr val="00B0F0"/>
              </a:solidFill>
              <a:effectLst/>
              <a:uLnTx/>
              <a:uFillTx/>
              <a:latin typeface="Arial"/>
              <a:ea typeface="+mn-ea"/>
              <a:cs typeface="+mn-cs"/>
            </a:endParaRPr>
          </a:p>
        </p:txBody>
      </p:sp>
      <p:sp>
        <p:nvSpPr>
          <p:cNvPr id="15"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1257089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mtClean="0"/>
              <a:t>Many-to-Many Cardinality (M:N) </a:t>
            </a:r>
          </a:p>
        </p:txBody>
      </p:sp>
      <p:sp>
        <p:nvSpPr>
          <p:cNvPr id="28676"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56CB5DC1-A1B0-4F9F-827A-1BA481A4F9E0}" type="slidenum">
              <a:rPr lang="en-US" altLang="en-US" sz="1200">
                <a:solidFill>
                  <a:srgbClr val="B5A788"/>
                </a:solidFill>
                <a:latin typeface="Arial" panose="020B0604020202020204" pitchFamily="34" charset="0"/>
              </a:rPr>
              <a:pPr>
                <a:spcBef>
                  <a:spcPct val="0"/>
                </a:spcBef>
                <a:buClrTx/>
                <a:buSzTx/>
                <a:buFontTx/>
                <a:buNone/>
              </a:pPr>
              <a:t>20</a:t>
            </a:fld>
            <a:endParaRPr lang="en-US" altLang="en-US" sz="1200">
              <a:solidFill>
                <a:srgbClr val="B5A788"/>
              </a:solidFill>
              <a:latin typeface="Arial" panose="020B0604020202020204" pitchFamily="34" charset="0"/>
            </a:endParaRPr>
          </a:p>
        </p:txBody>
      </p:sp>
      <p:grpSp>
        <p:nvGrpSpPr>
          <p:cNvPr id="2" name="Group 13"/>
          <p:cNvGrpSpPr>
            <a:grpSpLocks/>
          </p:cNvGrpSpPr>
          <p:nvPr/>
        </p:nvGrpSpPr>
        <p:grpSpPr bwMode="auto">
          <a:xfrm>
            <a:off x="3236913" y="1665288"/>
            <a:ext cx="6858000" cy="1447800"/>
            <a:chOff x="672" y="1440"/>
            <a:chExt cx="4320" cy="912"/>
          </a:xfrm>
        </p:grpSpPr>
        <p:sp>
          <p:nvSpPr>
            <p:cNvPr id="31753" name="Line 9"/>
            <p:cNvSpPr>
              <a:spLocks noChangeShapeType="1"/>
            </p:cNvSpPr>
            <p:nvPr/>
          </p:nvSpPr>
          <p:spPr bwMode="auto">
            <a:xfrm>
              <a:off x="1620" y="1920"/>
              <a:ext cx="422" cy="2"/>
            </a:xfrm>
            <a:prstGeom prst="line">
              <a:avLst/>
            </a:prstGeom>
            <a:noFill/>
            <a:ln w="28575">
              <a:solidFill>
                <a:srgbClr val="C0000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nvGrpSpPr>
            <p:cNvPr id="28697" name="Group 12"/>
            <p:cNvGrpSpPr>
              <a:grpSpLocks/>
            </p:cNvGrpSpPr>
            <p:nvPr/>
          </p:nvGrpSpPr>
          <p:grpSpPr bwMode="auto">
            <a:xfrm>
              <a:off x="672" y="1440"/>
              <a:ext cx="4320" cy="912"/>
              <a:chOff x="672" y="1872"/>
              <a:chExt cx="4320" cy="912"/>
            </a:xfrm>
          </p:grpSpPr>
          <p:sp>
            <p:nvSpPr>
              <p:cNvPr id="28698" name="Text Box 5"/>
              <p:cNvSpPr txBox="1">
                <a:spLocks noChangeArrowheads="1"/>
              </p:cNvSpPr>
              <p:nvPr/>
            </p:nvSpPr>
            <p:spPr bwMode="auto">
              <a:xfrm>
                <a:off x="3675" y="1872"/>
                <a:ext cx="316" cy="353"/>
              </a:xfrm>
              <a:prstGeom prst="rect">
                <a:avLst/>
              </a:prstGeom>
              <a:solidFill>
                <a:schemeClr val="bg1"/>
              </a:solidFill>
              <a:ln w="1905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N</a:t>
                </a:r>
              </a:p>
              <a:p>
                <a:pPr>
                  <a:spcBef>
                    <a:spcPct val="0"/>
                  </a:spcBef>
                  <a:buClrTx/>
                  <a:buSzTx/>
                  <a:buFontTx/>
                  <a:buNone/>
                </a:pPr>
                <a:endParaRPr lang="en-US" altLang="en-US">
                  <a:latin typeface="Tahoma" panose="020B0604030504040204" pitchFamily="34" charset="0"/>
                </a:endParaRPr>
              </a:p>
            </p:txBody>
          </p:sp>
          <p:sp>
            <p:nvSpPr>
              <p:cNvPr id="28699" name="Rectangle 6"/>
              <p:cNvSpPr>
                <a:spLocks noChangeArrowheads="1"/>
              </p:cNvSpPr>
              <p:nvPr/>
            </p:nvSpPr>
            <p:spPr bwMode="auto">
              <a:xfrm>
                <a:off x="672" y="2056"/>
                <a:ext cx="948" cy="531"/>
              </a:xfrm>
              <a:prstGeom prst="rect">
                <a:avLst/>
              </a:prstGeom>
              <a:solidFill>
                <a:schemeClr val="accent4">
                  <a:lumMod val="40000"/>
                  <a:lumOff val="60000"/>
                </a:schemeClr>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Students</a:t>
                </a: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sp>
            <p:nvSpPr>
              <p:cNvPr id="28700" name="Rectangle 7"/>
              <p:cNvSpPr>
                <a:spLocks noChangeArrowheads="1"/>
              </p:cNvSpPr>
              <p:nvPr/>
            </p:nvSpPr>
            <p:spPr bwMode="auto">
              <a:xfrm>
                <a:off x="4044" y="2056"/>
                <a:ext cx="948" cy="529"/>
              </a:xfrm>
              <a:prstGeom prst="rect">
                <a:avLst/>
              </a:prstGeom>
              <a:solidFill>
                <a:schemeClr val="accent4">
                  <a:lumMod val="40000"/>
                  <a:lumOff val="60000"/>
                </a:schemeClr>
              </a:solidFill>
              <a:ln w="28575">
                <a:solidFill>
                  <a:srgbClr val="C00000"/>
                </a:solidFill>
                <a:miter lim="800000"/>
                <a:headEnd/>
                <a:tailEnd/>
              </a:ln>
            </p:spPr>
            <p:txBody>
              <a:bodyPr tIns="18288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Subjects</a:t>
                </a: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sp>
            <p:nvSpPr>
              <p:cNvPr id="28701" name="AutoShape 8"/>
              <p:cNvSpPr>
                <a:spLocks noChangeArrowheads="1"/>
              </p:cNvSpPr>
              <p:nvPr/>
            </p:nvSpPr>
            <p:spPr bwMode="auto">
              <a:xfrm>
                <a:off x="2042" y="1902"/>
                <a:ext cx="1581" cy="882"/>
              </a:xfrm>
              <a:prstGeom prst="flowChartDecision">
                <a:avLst/>
              </a:prstGeom>
              <a:solidFill>
                <a:schemeClr val="accent2"/>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Register</a:t>
                </a:r>
              </a:p>
              <a:p>
                <a:pPr>
                  <a:spcBef>
                    <a:spcPct val="0"/>
                  </a:spcBef>
                  <a:buClrTx/>
                  <a:buSzTx/>
                  <a:buFontTx/>
                  <a:buNone/>
                </a:pPr>
                <a:endParaRPr lang="en-US" altLang="en-US" b="1">
                  <a:latin typeface="Tahoma" panose="020B0604030504040204" pitchFamily="34" charset="0"/>
                </a:endParaRPr>
              </a:p>
            </p:txBody>
          </p:sp>
          <p:sp>
            <p:nvSpPr>
              <p:cNvPr id="31754" name="Line 10"/>
              <p:cNvSpPr>
                <a:spLocks noChangeShapeType="1"/>
              </p:cNvSpPr>
              <p:nvPr/>
            </p:nvSpPr>
            <p:spPr bwMode="auto">
              <a:xfrm>
                <a:off x="3623" y="2348"/>
                <a:ext cx="421" cy="2"/>
              </a:xfrm>
              <a:prstGeom prst="line">
                <a:avLst/>
              </a:prstGeom>
              <a:noFill/>
              <a:ln w="28575">
                <a:solidFill>
                  <a:srgbClr val="C0000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28703" name="Text Box 11"/>
              <p:cNvSpPr txBox="1">
                <a:spLocks noChangeArrowheads="1"/>
              </p:cNvSpPr>
              <p:nvPr/>
            </p:nvSpPr>
            <p:spPr bwMode="auto">
              <a:xfrm>
                <a:off x="1743" y="1872"/>
                <a:ext cx="317" cy="353"/>
              </a:xfrm>
              <a:prstGeom prst="rect">
                <a:avLst/>
              </a:prstGeom>
              <a:solidFill>
                <a:schemeClr val="bg1"/>
              </a:solidFill>
              <a:ln w="1905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M</a:t>
                </a: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grpSp>
      </p:grpSp>
      <p:grpSp>
        <p:nvGrpSpPr>
          <p:cNvPr id="4" name="Group 14"/>
          <p:cNvGrpSpPr>
            <a:grpSpLocks/>
          </p:cNvGrpSpPr>
          <p:nvPr/>
        </p:nvGrpSpPr>
        <p:grpSpPr bwMode="auto">
          <a:xfrm>
            <a:off x="3236913" y="3189288"/>
            <a:ext cx="6858000" cy="1447800"/>
            <a:chOff x="672" y="1440"/>
            <a:chExt cx="4320" cy="912"/>
          </a:xfrm>
        </p:grpSpPr>
        <p:sp>
          <p:nvSpPr>
            <p:cNvPr id="31759" name="Line 15"/>
            <p:cNvSpPr>
              <a:spLocks noChangeShapeType="1"/>
            </p:cNvSpPr>
            <p:nvPr/>
          </p:nvSpPr>
          <p:spPr bwMode="auto">
            <a:xfrm>
              <a:off x="1620" y="1920"/>
              <a:ext cx="422" cy="2"/>
            </a:xfrm>
            <a:prstGeom prst="line">
              <a:avLst/>
            </a:prstGeom>
            <a:noFill/>
            <a:ln w="28575">
              <a:solidFill>
                <a:srgbClr val="C0000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nvGrpSpPr>
            <p:cNvPr id="28689" name="Group 16"/>
            <p:cNvGrpSpPr>
              <a:grpSpLocks/>
            </p:cNvGrpSpPr>
            <p:nvPr/>
          </p:nvGrpSpPr>
          <p:grpSpPr bwMode="auto">
            <a:xfrm>
              <a:off x="672" y="1440"/>
              <a:ext cx="4320" cy="912"/>
              <a:chOff x="672" y="1872"/>
              <a:chExt cx="4320" cy="912"/>
            </a:xfrm>
          </p:grpSpPr>
          <p:sp>
            <p:nvSpPr>
              <p:cNvPr id="28690" name="Text Box 17"/>
              <p:cNvSpPr txBox="1">
                <a:spLocks noChangeArrowheads="1"/>
              </p:cNvSpPr>
              <p:nvPr/>
            </p:nvSpPr>
            <p:spPr bwMode="auto">
              <a:xfrm>
                <a:off x="3675" y="1872"/>
                <a:ext cx="316" cy="353"/>
              </a:xfrm>
              <a:prstGeom prst="rect">
                <a:avLst/>
              </a:prstGeom>
              <a:solidFill>
                <a:schemeClr val="bg1"/>
              </a:solidFill>
              <a:ln w="1905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N</a:t>
                </a:r>
              </a:p>
              <a:p>
                <a:pPr>
                  <a:spcBef>
                    <a:spcPct val="0"/>
                  </a:spcBef>
                  <a:buClrTx/>
                  <a:buSzTx/>
                  <a:buFontTx/>
                  <a:buNone/>
                </a:pPr>
                <a:endParaRPr lang="en-US" altLang="en-US">
                  <a:latin typeface="Tahoma" panose="020B0604030504040204" pitchFamily="34" charset="0"/>
                </a:endParaRPr>
              </a:p>
            </p:txBody>
          </p:sp>
          <p:sp>
            <p:nvSpPr>
              <p:cNvPr id="28691" name="Rectangle 18"/>
              <p:cNvSpPr>
                <a:spLocks noChangeArrowheads="1"/>
              </p:cNvSpPr>
              <p:nvPr/>
            </p:nvSpPr>
            <p:spPr bwMode="auto">
              <a:xfrm>
                <a:off x="672" y="2056"/>
                <a:ext cx="948" cy="531"/>
              </a:xfrm>
              <a:prstGeom prst="rect">
                <a:avLst/>
              </a:prstGeom>
              <a:solidFill>
                <a:schemeClr val="accent4">
                  <a:lumMod val="40000"/>
                  <a:lumOff val="60000"/>
                </a:schemeClr>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Employee</a:t>
                </a: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sp>
            <p:nvSpPr>
              <p:cNvPr id="28692" name="Rectangle 19"/>
              <p:cNvSpPr>
                <a:spLocks noChangeArrowheads="1"/>
              </p:cNvSpPr>
              <p:nvPr/>
            </p:nvSpPr>
            <p:spPr bwMode="auto">
              <a:xfrm>
                <a:off x="4044" y="2056"/>
                <a:ext cx="948" cy="529"/>
              </a:xfrm>
              <a:prstGeom prst="rect">
                <a:avLst/>
              </a:prstGeom>
              <a:solidFill>
                <a:schemeClr val="accent4">
                  <a:lumMod val="40000"/>
                  <a:lumOff val="60000"/>
                </a:schemeClr>
              </a:solidFill>
              <a:ln w="28575">
                <a:solidFill>
                  <a:srgbClr val="C00000"/>
                </a:solidFill>
                <a:miter lim="800000"/>
                <a:headEnd/>
                <a:tailEnd/>
              </a:ln>
            </p:spPr>
            <p:txBody>
              <a:bodyPr tIns="18288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Project</a:t>
                </a:r>
                <a:endParaRPr lang="en-US" altLang="en-US">
                  <a:latin typeface="Tahoma" panose="020B0604030504040204" pitchFamily="34" charset="0"/>
                </a:endParaRPr>
              </a:p>
            </p:txBody>
          </p:sp>
          <p:sp>
            <p:nvSpPr>
              <p:cNvPr id="28693" name="AutoShape 20"/>
              <p:cNvSpPr>
                <a:spLocks noChangeArrowheads="1"/>
              </p:cNvSpPr>
              <p:nvPr/>
            </p:nvSpPr>
            <p:spPr bwMode="auto">
              <a:xfrm>
                <a:off x="2042" y="1902"/>
                <a:ext cx="1581" cy="882"/>
              </a:xfrm>
              <a:prstGeom prst="flowChartDecision">
                <a:avLst/>
              </a:prstGeom>
              <a:solidFill>
                <a:schemeClr val="accent2"/>
              </a:solidFill>
              <a:ln w="28575">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latin typeface="Garamond" panose="02020404030301010803" pitchFamily="18" charset="0"/>
                  </a:rPr>
                  <a:t>Works_On</a:t>
                </a:r>
              </a:p>
              <a:p>
                <a:pPr>
                  <a:spcBef>
                    <a:spcPct val="0"/>
                  </a:spcBef>
                  <a:buClrTx/>
                  <a:buSzTx/>
                  <a:buFontTx/>
                  <a:buNone/>
                </a:pPr>
                <a:endParaRPr lang="en-US" altLang="en-US" b="1">
                  <a:latin typeface="Tahoma" panose="020B0604030504040204" pitchFamily="34" charset="0"/>
                </a:endParaRPr>
              </a:p>
            </p:txBody>
          </p:sp>
          <p:sp>
            <p:nvSpPr>
              <p:cNvPr id="31765" name="Line 21"/>
              <p:cNvSpPr>
                <a:spLocks noChangeShapeType="1"/>
              </p:cNvSpPr>
              <p:nvPr/>
            </p:nvSpPr>
            <p:spPr bwMode="auto">
              <a:xfrm>
                <a:off x="3623" y="2348"/>
                <a:ext cx="421" cy="2"/>
              </a:xfrm>
              <a:prstGeom prst="line">
                <a:avLst/>
              </a:prstGeom>
              <a:noFill/>
              <a:ln w="28575">
                <a:solidFill>
                  <a:srgbClr val="C0000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28695" name="Text Box 22"/>
              <p:cNvSpPr txBox="1">
                <a:spLocks noChangeArrowheads="1"/>
              </p:cNvSpPr>
              <p:nvPr/>
            </p:nvSpPr>
            <p:spPr bwMode="auto">
              <a:xfrm>
                <a:off x="1743" y="1872"/>
                <a:ext cx="317" cy="353"/>
              </a:xfrm>
              <a:prstGeom prst="rect">
                <a:avLst/>
              </a:prstGeom>
              <a:solidFill>
                <a:schemeClr val="bg1"/>
              </a:solidFill>
              <a:ln w="1905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M</a:t>
                </a: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grpSp>
      </p:grpSp>
      <p:grpSp>
        <p:nvGrpSpPr>
          <p:cNvPr id="6" name="Group 23"/>
          <p:cNvGrpSpPr>
            <a:grpSpLocks/>
          </p:cNvGrpSpPr>
          <p:nvPr/>
        </p:nvGrpSpPr>
        <p:grpSpPr bwMode="auto">
          <a:xfrm>
            <a:off x="3236913" y="4789488"/>
            <a:ext cx="6858000" cy="1447800"/>
            <a:chOff x="672" y="1440"/>
            <a:chExt cx="4320" cy="912"/>
          </a:xfrm>
        </p:grpSpPr>
        <p:sp>
          <p:nvSpPr>
            <p:cNvPr id="31768" name="Line 24"/>
            <p:cNvSpPr>
              <a:spLocks noChangeShapeType="1"/>
            </p:cNvSpPr>
            <p:nvPr/>
          </p:nvSpPr>
          <p:spPr bwMode="auto">
            <a:xfrm>
              <a:off x="1620" y="1920"/>
              <a:ext cx="422" cy="2"/>
            </a:xfrm>
            <a:prstGeom prst="line">
              <a:avLst/>
            </a:prstGeom>
            <a:noFill/>
            <a:ln w="19050">
              <a:solidFill>
                <a:srgbClr val="C0000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nvGrpSpPr>
            <p:cNvPr id="28681" name="Group 25"/>
            <p:cNvGrpSpPr>
              <a:grpSpLocks/>
            </p:cNvGrpSpPr>
            <p:nvPr/>
          </p:nvGrpSpPr>
          <p:grpSpPr bwMode="auto">
            <a:xfrm>
              <a:off x="672" y="1440"/>
              <a:ext cx="4320" cy="912"/>
              <a:chOff x="672" y="1872"/>
              <a:chExt cx="4320" cy="912"/>
            </a:xfrm>
          </p:grpSpPr>
          <p:sp>
            <p:nvSpPr>
              <p:cNvPr id="28682" name="Text Box 26"/>
              <p:cNvSpPr txBox="1">
                <a:spLocks noChangeArrowheads="1"/>
              </p:cNvSpPr>
              <p:nvPr/>
            </p:nvSpPr>
            <p:spPr bwMode="auto">
              <a:xfrm>
                <a:off x="3675" y="1872"/>
                <a:ext cx="316" cy="353"/>
              </a:xfrm>
              <a:prstGeom prst="rect">
                <a:avLst/>
              </a:prstGeom>
              <a:solidFill>
                <a:schemeClr val="bg1"/>
              </a:solidFill>
              <a:ln w="1905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N</a:t>
                </a:r>
              </a:p>
              <a:p>
                <a:pPr>
                  <a:spcBef>
                    <a:spcPct val="0"/>
                  </a:spcBef>
                  <a:buClrTx/>
                  <a:buSzTx/>
                  <a:buFontTx/>
                  <a:buNone/>
                </a:pPr>
                <a:endParaRPr lang="en-US" altLang="en-US">
                  <a:latin typeface="Tahoma" panose="020B0604030504040204" pitchFamily="34" charset="0"/>
                </a:endParaRPr>
              </a:p>
            </p:txBody>
          </p:sp>
          <p:sp>
            <p:nvSpPr>
              <p:cNvPr id="28683" name="Rectangle 27"/>
              <p:cNvSpPr>
                <a:spLocks noChangeArrowheads="1"/>
              </p:cNvSpPr>
              <p:nvPr/>
            </p:nvSpPr>
            <p:spPr bwMode="auto">
              <a:xfrm>
                <a:off x="672" y="2056"/>
                <a:ext cx="948" cy="531"/>
              </a:xfrm>
              <a:prstGeom prst="rect">
                <a:avLst/>
              </a:prstGeom>
              <a:solidFill>
                <a:schemeClr val="accent4">
                  <a:lumMod val="40000"/>
                  <a:lumOff val="60000"/>
                </a:schemeClr>
              </a:solidFill>
              <a:ln w="19050">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Teachers</a:t>
                </a: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sp>
            <p:nvSpPr>
              <p:cNvPr id="28684" name="Rectangle 28"/>
              <p:cNvSpPr>
                <a:spLocks noChangeArrowheads="1"/>
              </p:cNvSpPr>
              <p:nvPr/>
            </p:nvSpPr>
            <p:spPr bwMode="auto">
              <a:xfrm>
                <a:off x="4044" y="2056"/>
                <a:ext cx="948" cy="529"/>
              </a:xfrm>
              <a:prstGeom prst="rect">
                <a:avLst/>
              </a:prstGeom>
              <a:solidFill>
                <a:schemeClr val="accent4">
                  <a:lumMod val="40000"/>
                  <a:lumOff val="60000"/>
                </a:schemeClr>
              </a:solidFill>
              <a:ln w="19050">
                <a:solidFill>
                  <a:srgbClr val="C00000"/>
                </a:solidFill>
                <a:miter lim="800000"/>
                <a:headEnd/>
                <a:tailEnd/>
              </a:ln>
            </p:spPr>
            <p:txBody>
              <a:bodyPr tIns="18288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Subjects</a:t>
                </a:r>
                <a:endParaRPr lang="en-US" altLang="en-US">
                  <a:latin typeface="Tahoma" panose="020B0604030504040204" pitchFamily="34" charset="0"/>
                </a:endParaRPr>
              </a:p>
            </p:txBody>
          </p:sp>
          <p:sp>
            <p:nvSpPr>
              <p:cNvPr id="28685" name="AutoShape 29"/>
              <p:cNvSpPr>
                <a:spLocks noChangeArrowheads="1"/>
              </p:cNvSpPr>
              <p:nvPr/>
            </p:nvSpPr>
            <p:spPr bwMode="auto">
              <a:xfrm>
                <a:off x="2042" y="1902"/>
                <a:ext cx="1581" cy="882"/>
              </a:xfrm>
              <a:prstGeom prst="flowChartDecision">
                <a:avLst/>
              </a:prstGeom>
              <a:solidFill>
                <a:schemeClr val="accent2"/>
              </a:solidFill>
              <a:ln w="19050">
                <a:solidFill>
                  <a:srgbClr val="C0000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Engage</a:t>
                </a:r>
              </a:p>
              <a:p>
                <a:pPr>
                  <a:spcBef>
                    <a:spcPct val="0"/>
                  </a:spcBef>
                  <a:buClrTx/>
                  <a:buSzTx/>
                  <a:buFontTx/>
                  <a:buNone/>
                </a:pPr>
                <a:endParaRPr lang="en-US" altLang="en-US" b="1">
                  <a:latin typeface="Tahoma" panose="020B0604030504040204" pitchFamily="34" charset="0"/>
                </a:endParaRPr>
              </a:p>
            </p:txBody>
          </p:sp>
          <p:sp>
            <p:nvSpPr>
              <p:cNvPr id="31774" name="Line 30"/>
              <p:cNvSpPr>
                <a:spLocks noChangeShapeType="1"/>
              </p:cNvSpPr>
              <p:nvPr/>
            </p:nvSpPr>
            <p:spPr bwMode="auto">
              <a:xfrm>
                <a:off x="3623" y="2348"/>
                <a:ext cx="421" cy="2"/>
              </a:xfrm>
              <a:prstGeom prst="line">
                <a:avLst/>
              </a:prstGeom>
              <a:noFill/>
              <a:ln w="19050">
                <a:solidFill>
                  <a:srgbClr val="C0000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28687" name="Text Box 31"/>
              <p:cNvSpPr txBox="1">
                <a:spLocks noChangeArrowheads="1"/>
              </p:cNvSpPr>
              <p:nvPr/>
            </p:nvSpPr>
            <p:spPr bwMode="auto">
              <a:xfrm>
                <a:off x="1743" y="1872"/>
                <a:ext cx="317" cy="353"/>
              </a:xfrm>
              <a:prstGeom prst="rect">
                <a:avLst/>
              </a:prstGeom>
              <a:solidFill>
                <a:schemeClr val="bg1"/>
              </a:solidFill>
              <a:ln w="1905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M</a:t>
                </a:r>
              </a:p>
              <a:p>
                <a:pPr>
                  <a:spcBef>
                    <a:spcPct val="0"/>
                  </a:spcBef>
                  <a:buClrTx/>
                  <a:buSzTx/>
                  <a:buFontTx/>
                  <a:buNone/>
                </a:pPr>
                <a:endParaRPr lang="en-US" altLang="en-US" sz="2000">
                  <a:latin typeface="Garamond" panose="02020404030301010803" pitchFamily="18" charset="0"/>
                </a:endParaRPr>
              </a:p>
              <a:p>
                <a:pPr>
                  <a:spcBef>
                    <a:spcPct val="0"/>
                  </a:spcBef>
                  <a:buClrTx/>
                  <a:buSzTx/>
                  <a:buFontTx/>
                  <a:buNone/>
                </a:pPr>
                <a:endParaRPr lang="en-US" altLang="en-US">
                  <a:latin typeface="Tahoma" panose="020B0604030504040204" pitchFamily="34" charset="0"/>
                </a:endParaRPr>
              </a:p>
            </p:txBody>
          </p:sp>
        </p:grpSp>
      </p:grpSp>
      <p:grpSp>
        <p:nvGrpSpPr>
          <p:cNvPr id="33" name="Group 32"/>
          <p:cNvGrpSpPr/>
          <p:nvPr/>
        </p:nvGrpSpPr>
        <p:grpSpPr>
          <a:xfrm>
            <a:off x="21266" y="1371230"/>
            <a:ext cx="10409320" cy="59597"/>
            <a:chOff x="1905000" y="6553200"/>
            <a:chExt cx="7010400" cy="45719"/>
          </a:xfrm>
        </p:grpSpPr>
        <p:sp>
          <p:nvSpPr>
            <p:cNvPr id="34" name="Rectangle 3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5" name="Rectangle 3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7" name="Group 36"/>
          <p:cNvGrpSpPr/>
          <p:nvPr/>
        </p:nvGrpSpPr>
        <p:grpSpPr>
          <a:xfrm>
            <a:off x="2682240" y="6553202"/>
            <a:ext cx="9448800" cy="45719"/>
            <a:chOff x="1905000" y="6553200"/>
            <a:chExt cx="7010400" cy="45719"/>
          </a:xfrm>
        </p:grpSpPr>
        <p:sp>
          <p:nvSpPr>
            <p:cNvPr id="38" name="Rectangle 3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9" name="Rectangle 3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0" name="Rectangle 3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42"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smtClean="0"/>
              <a:t>Participation Constraints </a:t>
            </a:r>
          </a:p>
        </p:txBody>
      </p:sp>
      <p:sp>
        <p:nvSpPr>
          <p:cNvPr id="29699" name="Rectangle 3"/>
          <p:cNvSpPr>
            <a:spLocks noGrp="1" noChangeArrowheads="1"/>
          </p:cNvSpPr>
          <p:nvPr>
            <p:ph idx="1"/>
          </p:nvPr>
        </p:nvSpPr>
        <p:spPr/>
        <p:txBody>
          <a:bodyPr/>
          <a:lstStyle/>
          <a:p>
            <a:pPr eaLnBrk="1" hangingPunct="1"/>
            <a:r>
              <a:rPr lang="en-US" altLang="en-US" smtClean="0">
                <a:solidFill>
                  <a:srgbClr val="FF0000"/>
                </a:solidFill>
              </a:rPr>
              <a:t>Total Participation: </a:t>
            </a:r>
            <a:r>
              <a:rPr lang="en-US" altLang="en-US" smtClean="0"/>
              <a:t>assume that the company policy is that every department should have a manager. This implies that there will be a full or total participation between Departments and Manages. Therefore, this type of participation is called as total participation (represented as thick or double line). </a:t>
            </a:r>
          </a:p>
        </p:txBody>
      </p:sp>
      <p:sp>
        <p:nvSpPr>
          <p:cNvPr id="29701"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68CB4075-E69A-445E-B9E3-8A8DE7AE5294}" type="slidenum">
              <a:rPr lang="en-US" altLang="en-US" sz="1200">
                <a:solidFill>
                  <a:srgbClr val="B5A788"/>
                </a:solidFill>
                <a:latin typeface="Arial" panose="020B0604020202020204" pitchFamily="34" charset="0"/>
              </a:rPr>
              <a:pPr>
                <a:spcBef>
                  <a:spcPct val="0"/>
                </a:spcBef>
                <a:buClrTx/>
                <a:buSzTx/>
                <a:buFontTx/>
                <a:buNone/>
              </a:pPr>
              <a:t>21</a:t>
            </a:fld>
            <a:endParaRPr lang="en-US" altLang="en-US" sz="1200">
              <a:solidFill>
                <a:srgbClr val="B5A788"/>
              </a:solidFill>
              <a:latin typeface="Arial" panose="020B0604020202020204" pitchFamily="34" charset="0"/>
            </a:endParaRPr>
          </a:p>
        </p:txBody>
      </p:sp>
      <p:grpSp>
        <p:nvGrpSpPr>
          <p:cNvPr id="2" name="Group 5"/>
          <p:cNvGrpSpPr>
            <a:grpSpLocks/>
          </p:cNvGrpSpPr>
          <p:nvPr/>
        </p:nvGrpSpPr>
        <p:grpSpPr bwMode="auto">
          <a:xfrm>
            <a:off x="3276600" y="4038600"/>
            <a:ext cx="6477000" cy="2133600"/>
            <a:chOff x="768" y="816"/>
            <a:chExt cx="4080" cy="1344"/>
          </a:xfrm>
        </p:grpSpPr>
        <p:sp>
          <p:nvSpPr>
            <p:cNvPr id="32774" name="Line 6"/>
            <p:cNvSpPr>
              <a:spLocks noChangeShapeType="1"/>
            </p:cNvSpPr>
            <p:nvPr/>
          </p:nvSpPr>
          <p:spPr bwMode="auto">
            <a:xfrm>
              <a:off x="3744" y="1152"/>
              <a:ext cx="432" cy="672"/>
            </a:xfrm>
            <a:prstGeom prst="line">
              <a:avLst/>
            </a:prstGeom>
            <a:noFill/>
            <a:ln w="28575">
              <a:solidFill>
                <a:srgbClr val="C00000"/>
              </a:solidFill>
              <a:round/>
              <a:headEnd type="triangle" w="med" len="me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9704" name="Rectangle 7"/>
            <p:cNvSpPr>
              <a:spLocks noChangeArrowheads="1"/>
            </p:cNvSpPr>
            <p:nvPr/>
          </p:nvSpPr>
          <p:spPr bwMode="auto">
            <a:xfrm>
              <a:off x="3600" y="1776"/>
              <a:ext cx="1248" cy="28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a:latin typeface="Tahoma" panose="020B0604030504040204" pitchFamily="34" charset="0"/>
                </a:rPr>
                <a:t>Total Participation</a:t>
              </a:r>
            </a:p>
          </p:txBody>
        </p:sp>
        <p:grpSp>
          <p:nvGrpSpPr>
            <p:cNvPr id="29705" name="Group 8"/>
            <p:cNvGrpSpPr>
              <a:grpSpLocks/>
            </p:cNvGrpSpPr>
            <p:nvPr/>
          </p:nvGrpSpPr>
          <p:grpSpPr bwMode="auto">
            <a:xfrm>
              <a:off x="768" y="816"/>
              <a:ext cx="4080" cy="1344"/>
              <a:chOff x="768" y="816"/>
              <a:chExt cx="4080" cy="1344"/>
            </a:xfrm>
          </p:grpSpPr>
          <p:grpSp>
            <p:nvGrpSpPr>
              <p:cNvPr id="29706" name="Group 9"/>
              <p:cNvGrpSpPr>
                <a:grpSpLocks/>
              </p:cNvGrpSpPr>
              <p:nvPr/>
            </p:nvGrpSpPr>
            <p:grpSpPr bwMode="auto">
              <a:xfrm>
                <a:off x="768" y="816"/>
                <a:ext cx="4080" cy="696"/>
                <a:chOff x="2961" y="3712"/>
                <a:chExt cx="7379" cy="900"/>
              </a:xfrm>
            </p:grpSpPr>
            <p:sp>
              <p:nvSpPr>
                <p:cNvPr id="29709" name="Rectangle 10"/>
                <p:cNvSpPr>
                  <a:spLocks noChangeArrowheads="1"/>
                </p:cNvSpPr>
                <p:nvPr/>
              </p:nvSpPr>
              <p:spPr bwMode="auto">
                <a:xfrm>
                  <a:off x="2961" y="3900"/>
                  <a:ext cx="1619" cy="540"/>
                </a:xfrm>
                <a:prstGeom prst="rect">
                  <a:avLst/>
                </a:prstGeom>
                <a:solidFill>
                  <a:srgbClr val="969696"/>
                </a:solidFill>
                <a:ln w="28575">
                  <a:solidFill>
                    <a:srgbClr val="C00000"/>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Employee</a:t>
                  </a:r>
                </a:p>
              </p:txBody>
            </p:sp>
            <p:sp>
              <p:nvSpPr>
                <p:cNvPr id="29710" name="Rectangle 11"/>
                <p:cNvSpPr>
                  <a:spLocks noChangeArrowheads="1"/>
                </p:cNvSpPr>
                <p:nvPr/>
              </p:nvSpPr>
              <p:spPr bwMode="auto">
                <a:xfrm>
                  <a:off x="8721" y="3900"/>
                  <a:ext cx="1619" cy="539"/>
                </a:xfrm>
                <a:prstGeom prst="rect">
                  <a:avLst/>
                </a:prstGeom>
                <a:solidFill>
                  <a:srgbClr val="969696"/>
                </a:solidFill>
                <a:ln w="28575">
                  <a:solidFill>
                    <a:srgbClr val="C00000"/>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Department</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2800" b="1">
                    <a:latin typeface="Tahoma" panose="020B0604030504040204" pitchFamily="34" charset="0"/>
                  </a:endParaRPr>
                </a:p>
              </p:txBody>
            </p:sp>
            <p:sp>
              <p:nvSpPr>
                <p:cNvPr id="29711" name="AutoShape 12"/>
                <p:cNvSpPr>
                  <a:spLocks noChangeArrowheads="1"/>
                </p:cNvSpPr>
                <p:nvPr/>
              </p:nvSpPr>
              <p:spPr bwMode="auto">
                <a:xfrm>
                  <a:off x="5301" y="3712"/>
                  <a:ext cx="2700" cy="900"/>
                </a:xfrm>
                <a:prstGeom prst="flowChartDecision">
                  <a:avLst/>
                </a:prstGeom>
                <a:solidFill>
                  <a:srgbClr val="FFC000"/>
                </a:solidFill>
                <a:ln w="28575">
                  <a:solidFill>
                    <a:srgbClr val="C00000"/>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Manages</a:t>
                  </a:r>
                </a:p>
                <a:p>
                  <a:pPr>
                    <a:spcBef>
                      <a:spcPct val="0"/>
                    </a:spcBef>
                    <a:buClrTx/>
                    <a:buSzTx/>
                    <a:buFontTx/>
                    <a:buNone/>
                  </a:pPr>
                  <a:endParaRPr lang="en-US" altLang="en-US" sz="2800" b="1">
                    <a:latin typeface="Tahoma" panose="020B0604030504040204" pitchFamily="34" charset="0"/>
                  </a:endParaRPr>
                </a:p>
              </p:txBody>
            </p:sp>
            <p:sp>
              <p:nvSpPr>
                <p:cNvPr id="32781" name="Line 13"/>
                <p:cNvSpPr>
                  <a:spLocks noChangeShapeType="1"/>
                </p:cNvSpPr>
                <p:nvPr/>
              </p:nvSpPr>
              <p:spPr bwMode="auto">
                <a:xfrm>
                  <a:off x="4581" y="4162"/>
                  <a:ext cx="720" cy="1"/>
                </a:xfrm>
                <a:prstGeom prst="line">
                  <a:avLst/>
                </a:prstGeom>
                <a:noFill/>
                <a:ln w="28575">
                  <a:solidFill>
                    <a:srgbClr val="C0000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32782" name="Line 14"/>
                <p:cNvSpPr>
                  <a:spLocks noChangeShapeType="1"/>
                </p:cNvSpPr>
                <p:nvPr/>
              </p:nvSpPr>
              <p:spPr bwMode="auto">
                <a:xfrm>
                  <a:off x="8002" y="4162"/>
                  <a:ext cx="720" cy="1"/>
                </a:xfrm>
                <a:prstGeom prst="line">
                  <a:avLst/>
                </a:prstGeom>
                <a:noFill/>
                <a:ln w="28575" cmpd="dbl">
                  <a:solidFill>
                    <a:srgbClr val="C0000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sp>
            <p:nvSpPr>
              <p:cNvPr id="32783" name="Line 15"/>
              <p:cNvSpPr>
                <a:spLocks noChangeShapeType="1"/>
              </p:cNvSpPr>
              <p:nvPr/>
            </p:nvSpPr>
            <p:spPr bwMode="auto">
              <a:xfrm>
                <a:off x="2812" y="1522"/>
                <a:ext cx="0" cy="288"/>
              </a:xfrm>
              <a:prstGeom prst="line">
                <a:avLst/>
              </a:prstGeom>
              <a:noFill/>
              <a:ln w="28575">
                <a:solidFill>
                  <a:srgbClr val="C0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29708" name="Oval 16"/>
              <p:cNvSpPr>
                <a:spLocks noChangeArrowheads="1"/>
              </p:cNvSpPr>
              <p:nvPr/>
            </p:nvSpPr>
            <p:spPr bwMode="auto">
              <a:xfrm>
                <a:off x="2468" y="1824"/>
                <a:ext cx="720" cy="336"/>
              </a:xfrm>
              <a:prstGeom prst="ellipse">
                <a:avLst/>
              </a:prstGeom>
              <a:solidFill>
                <a:schemeClr val="accent4">
                  <a:lumMod val="40000"/>
                  <a:lumOff val="60000"/>
                </a:schemeClr>
              </a:solidFill>
              <a:ln w="28575">
                <a:solidFill>
                  <a:srgbClr val="C00000"/>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a:latin typeface="Tahoma" panose="020B0604030504040204" pitchFamily="34" charset="0"/>
                  </a:rPr>
                  <a:t>since</a:t>
                </a:r>
              </a:p>
            </p:txBody>
          </p:sp>
        </p:grpSp>
      </p:grpSp>
      <p:grpSp>
        <p:nvGrpSpPr>
          <p:cNvPr id="19" name="Group 18"/>
          <p:cNvGrpSpPr/>
          <p:nvPr/>
        </p:nvGrpSpPr>
        <p:grpSpPr>
          <a:xfrm>
            <a:off x="21266" y="1371230"/>
            <a:ext cx="10409320" cy="59597"/>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3" name="Group 22"/>
          <p:cNvGrpSpPr/>
          <p:nvPr/>
        </p:nvGrpSpPr>
        <p:grpSpPr>
          <a:xfrm>
            <a:off x="2682240" y="6553202"/>
            <a:ext cx="94488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mtClean="0"/>
              <a:t>Partial Participation</a:t>
            </a:r>
          </a:p>
        </p:txBody>
      </p:sp>
      <p:sp>
        <p:nvSpPr>
          <p:cNvPr id="30723" name="Rectangle 3"/>
          <p:cNvSpPr>
            <a:spLocks noGrp="1" noChangeArrowheads="1"/>
          </p:cNvSpPr>
          <p:nvPr>
            <p:ph idx="1"/>
          </p:nvPr>
        </p:nvSpPr>
        <p:spPr/>
        <p:txBody>
          <a:bodyPr/>
          <a:lstStyle/>
          <a:p>
            <a:pPr eaLnBrk="1" hangingPunct="1"/>
            <a:r>
              <a:rPr lang="en-US" altLang="en-US" smtClean="0"/>
              <a:t>When an entity set E does not participate fully with a relationship and in turn to the participating entity, such a constraint is called as partial participation. </a:t>
            </a:r>
          </a:p>
          <a:p>
            <a:pPr eaLnBrk="1" hangingPunct="1"/>
            <a:endParaRPr lang="en-US" altLang="en-US" smtClean="0"/>
          </a:p>
        </p:txBody>
      </p:sp>
      <p:sp>
        <p:nvSpPr>
          <p:cNvPr id="3072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4C1504C0-2036-4D16-B711-93967489025E}" type="slidenum">
              <a:rPr lang="en-US" altLang="en-US" sz="1200">
                <a:solidFill>
                  <a:srgbClr val="B5A788"/>
                </a:solidFill>
                <a:latin typeface="Arial" panose="020B0604020202020204" pitchFamily="34" charset="0"/>
              </a:rPr>
              <a:pPr>
                <a:spcBef>
                  <a:spcPct val="0"/>
                </a:spcBef>
                <a:buClrTx/>
                <a:buSzTx/>
                <a:buFontTx/>
                <a:buNone/>
              </a:pPr>
              <a:t>22</a:t>
            </a:fld>
            <a:endParaRPr lang="en-US" altLang="en-US" sz="1200">
              <a:solidFill>
                <a:srgbClr val="B5A788"/>
              </a:solidFill>
              <a:latin typeface="Arial" panose="020B0604020202020204" pitchFamily="34" charset="0"/>
            </a:endParaRPr>
          </a:p>
        </p:txBody>
      </p:sp>
      <p:grpSp>
        <p:nvGrpSpPr>
          <p:cNvPr id="2" name="Group 15"/>
          <p:cNvGrpSpPr>
            <a:grpSpLocks/>
          </p:cNvGrpSpPr>
          <p:nvPr/>
        </p:nvGrpSpPr>
        <p:grpSpPr bwMode="auto">
          <a:xfrm>
            <a:off x="3124200" y="2962275"/>
            <a:ext cx="6477000" cy="2209800"/>
            <a:chOff x="768" y="2304"/>
            <a:chExt cx="4080" cy="1392"/>
          </a:xfrm>
        </p:grpSpPr>
        <p:grpSp>
          <p:nvGrpSpPr>
            <p:cNvPr id="30728" name="Group 5"/>
            <p:cNvGrpSpPr>
              <a:grpSpLocks/>
            </p:cNvGrpSpPr>
            <p:nvPr/>
          </p:nvGrpSpPr>
          <p:grpSpPr bwMode="auto">
            <a:xfrm>
              <a:off x="768" y="2304"/>
              <a:ext cx="4080" cy="696"/>
              <a:chOff x="2961" y="3712"/>
              <a:chExt cx="7379" cy="900"/>
            </a:xfrm>
          </p:grpSpPr>
          <p:sp>
            <p:nvSpPr>
              <p:cNvPr id="30733" name="Rectangle 6"/>
              <p:cNvSpPr>
                <a:spLocks noChangeArrowheads="1"/>
              </p:cNvSpPr>
              <p:nvPr/>
            </p:nvSpPr>
            <p:spPr bwMode="auto">
              <a:xfrm>
                <a:off x="2961" y="3900"/>
                <a:ext cx="1619" cy="540"/>
              </a:xfrm>
              <a:prstGeom prst="rect">
                <a:avLst/>
              </a:prstGeom>
              <a:solidFill>
                <a:srgbClr val="969696"/>
              </a:solidFill>
              <a:ln w="19050">
                <a:solidFill>
                  <a:srgbClr val="C00000"/>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Employee</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2800" b="1">
                  <a:latin typeface="Tahoma" panose="020B0604030504040204" pitchFamily="34" charset="0"/>
                </a:endParaRPr>
              </a:p>
            </p:txBody>
          </p:sp>
          <p:sp>
            <p:nvSpPr>
              <p:cNvPr id="30734" name="Rectangle 7"/>
              <p:cNvSpPr>
                <a:spLocks noChangeArrowheads="1"/>
              </p:cNvSpPr>
              <p:nvPr/>
            </p:nvSpPr>
            <p:spPr bwMode="auto">
              <a:xfrm>
                <a:off x="8721" y="3900"/>
                <a:ext cx="1619" cy="539"/>
              </a:xfrm>
              <a:prstGeom prst="rect">
                <a:avLst/>
              </a:prstGeom>
              <a:solidFill>
                <a:srgbClr val="969696"/>
              </a:solidFill>
              <a:ln w="19050">
                <a:solidFill>
                  <a:srgbClr val="C00000"/>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Department</a:t>
                </a: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1800" b="1">
                  <a:latin typeface="Garamond" panose="02020404030301010803" pitchFamily="18" charset="0"/>
                </a:endParaRPr>
              </a:p>
              <a:p>
                <a:pPr>
                  <a:spcBef>
                    <a:spcPct val="0"/>
                  </a:spcBef>
                  <a:buClrTx/>
                  <a:buSzTx/>
                  <a:buFontTx/>
                  <a:buNone/>
                </a:pPr>
                <a:endParaRPr lang="en-US" altLang="en-US" sz="2800" b="1">
                  <a:latin typeface="Tahoma" panose="020B0604030504040204" pitchFamily="34" charset="0"/>
                </a:endParaRPr>
              </a:p>
            </p:txBody>
          </p:sp>
          <p:sp>
            <p:nvSpPr>
              <p:cNvPr id="30735" name="AutoShape 8"/>
              <p:cNvSpPr>
                <a:spLocks noChangeArrowheads="1"/>
              </p:cNvSpPr>
              <p:nvPr/>
            </p:nvSpPr>
            <p:spPr bwMode="auto">
              <a:xfrm>
                <a:off x="5301" y="3712"/>
                <a:ext cx="2700" cy="900"/>
              </a:xfrm>
              <a:prstGeom prst="flowChartDecision">
                <a:avLst/>
              </a:prstGeom>
              <a:solidFill>
                <a:srgbClr val="FFC000"/>
              </a:solidFill>
              <a:ln w="19050">
                <a:solidFill>
                  <a:srgbClr val="C00000"/>
                </a:solidFill>
                <a:miter lim="800000"/>
                <a:headEnd/>
                <a:tailEnd/>
              </a:ln>
            </p:spPr>
            <p:txBody>
              <a:bodyPr tIns="8280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700" b="1">
                    <a:latin typeface="Garamond" panose="02020404030301010803" pitchFamily="18" charset="0"/>
                  </a:rPr>
                  <a:t>Manages</a:t>
                </a:r>
              </a:p>
              <a:p>
                <a:pPr>
                  <a:spcBef>
                    <a:spcPct val="0"/>
                  </a:spcBef>
                  <a:buClrTx/>
                  <a:buSzTx/>
                  <a:buFontTx/>
                  <a:buNone/>
                </a:pPr>
                <a:endParaRPr lang="en-US" altLang="en-US" sz="2800" b="1">
                  <a:latin typeface="Tahoma" panose="020B0604030504040204" pitchFamily="34" charset="0"/>
                </a:endParaRPr>
              </a:p>
            </p:txBody>
          </p:sp>
          <p:sp>
            <p:nvSpPr>
              <p:cNvPr id="40969" name="Line 9"/>
              <p:cNvSpPr>
                <a:spLocks noChangeShapeType="1"/>
              </p:cNvSpPr>
              <p:nvPr/>
            </p:nvSpPr>
            <p:spPr bwMode="auto">
              <a:xfrm>
                <a:off x="4581" y="4162"/>
                <a:ext cx="720" cy="1"/>
              </a:xfrm>
              <a:prstGeom prst="line">
                <a:avLst/>
              </a:prstGeom>
              <a:noFill/>
              <a:ln w="19050">
                <a:solidFill>
                  <a:srgbClr val="C0000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40970" name="Line 10"/>
              <p:cNvSpPr>
                <a:spLocks noChangeShapeType="1"/>
              </p:cNvSpPr>
              <p:nvPr/>
            </p:nvSpPr>
            <p:spPr bwMode="auto">
              <a:xfrm>
                <a:off x="8002" y="4162"/>
                <a:ext cx="720" cy="1"/>
              </a:xfrm>
              <a:prstGeom prst="line">
                <a:avLst/>
              </a:prstGeom>
              <a:noFill/>
              <a:ln w="50800" cmpd="dbl">
                <a:solidFill>
                  <a:srgbClr val="C0000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sp>
          <p:nvSpPr>
            <p:cNvPr id="40971" name="Line 11"/>
            <p:cNvSpPr>
              <a:spLocks noChangeShapeType="1"/>
            </p:cNvSpPr>
            <p:nvPr/>
          </p:nvSpPr>
          <p:spPr bwMode="auto">
            <a:xfrm flipH="1">
              <a:off x="1584" y="2688"/>
              <a:ext cx="288" cy="720"/>
            </a:xfrm>
            <a:prstGeom prst="line">
              <a:avLst/>
            </a:prstGeom>
            <a:noFill/>
            <a:ln w="9525">
              <a:solidFill>
                <a:srgbClr val="C00000"/>
              </a:solidFill>
              <a:round/>
              <a:headEnd type="triangle" w="med" len="me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30730" name="Rectangle 12"/>
            <p:cNvSpPr>
              <a:spLocks noChangeArrowheads="1"/>
            </p:cNvSpPr>
            <p:nvPr/>
          </p:nvSpPr>
          <p:spPr bwMode="auto">
            <a:xfrm>
              <a:off x="1104" y="3408"/>
              <a:ext cx="124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a:latin typeface="Tahoma" panose="020B0604030504040204" pitchFamily="34" charset="0"/>
                </a:rPr>
                <a:t>Partial Participation</a:t>
              </a:r>
            </a:p>
          </p:txBody>
        </p:sp>
        <p:sp>
          <p:nvSpPr>
            <p:cNvPr id="40973" name="Line 13"/>
            <p:cNvSpPr>
              <a:spLocks noChangeShapeType="1"/>
            </p:cNvSpPr>
            <p:nvPr/>
          </p:nvSpPr>
          <p:spPr bwMode="auto">
            <a:xfrm>
              <a:off x="2812" y="2984"/>
              <a:ext cx="0" cy="288"/>
            </a:xfrm>
            <a:prstGeom prst="line">
              <a:avLst/>
            </a:prstGeom>
            <a:noFill/>
            <a:ln w="9525">
              <a:solidFill>
                <a:srgbClr val="C00000"/>
              </a:solidFill>
              <a:round/>
              <a:headEnd/>
              <a:tailEnd/>
            </a:ln>
            <a:effectLst/>
          </p:spPr>
          <p:txBody>
            <a:bodyPr/>
            <a:lstStyle/>
            <a:p>
              <a:pPr algn="ctr" eaLnBrk="1" hangingPunct="1">
                <a:defRPr/>
              </a:pPr>
              <a:endParaRPr lang="en-US">
                <a:effectLst>
                  <a:outerShdw blurRad="38100" dist="38100" dir="2700000" algn="tl">
                    <a:srgbClr val="000000">
                      <a:alpha val="43137"/>
                    </a:srgbClr>
                  </a:outerShdw>
                </a:effectLst>
              </a:endParaRPr>
            </a:p>
          </p:txBody>
        </p:sp>
        <p:sp>
          <p:nvSpPr>
            <p:cNvPr id="30732" name="Oval 14"/>
            <p:cNvSpPr>
              <a:spLocks noChangeArrowheads="1"/>
            </p:cNvSpPr>
            <p:nvPr/>
          </p:nvSpPr>
          <p:spPr bwMode="auto">
            <a:xfrm>
              <a:off x="2468" y="3286"/>
              <a:ext cx="720" cy="336"/>
            </a:xfrm>
            <a:prstGeom prst="ellipse">
              <a:avLst/>
            </a:prstGeom>
            <a:solidFill>
              <a:schemeClr val="accent4">
                <a:lumMod val="40000"/>
                <a:lumOff val="60000"/>
              </a:schemeClr>
            </a:solidFill>
            <a:ln w="9525">
              <a:solidFill>
                <a:srgbClr val="C00000"/>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a:latin typeface="Tahoma" panose="020B0604030504040204" pitchFamily="34" charset="0"/>
                </a:rPr>
                <a:t>since</a:t>
              </a:r>
            </a:p>
          </p:txBody>
        </p:sp>
      </p:grpSp>
      <p:pic>
        <p:nvPicPr>
          <p:cNvPr id="28690" name="Picture 18" descr="https://qph.ec.quoracdn.net/main-qimg-e4b71b207af73d388d11daea831af8a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5103813"/>
            <a:ext cx="5065712"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21266" y="1371230"/>
            <a:ext cx="10409320" cy="59597"/>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3" name="Group 22"/>
          <p:cNvGrpSpPr/>
          <p:nvPr/>
        </p:nvGrpSpPr>
        <p:grpSpPr>
          <a:xfrm>
            <a:off x="2682240" y="6553202"/>
            <a:ext cx="94488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690"/>
                                        </p:tgtEl>
                                        <p:attrNameLst>
                                          <p:attrName>style.visibility</p:attrName>
                                        </p:attrNameLst>
                                      </p:cBhvr>
                                      <p:to>
                                        <p:strVal val="visible"/>
                                      </p:to>
                                    </p:set>
                                    <p:animEffect transition="in" filter="fade">
                                      <p:cBhvr>
                                        <p:cTn id="12" dur="500"/>
                                        <p:tgtEl>
                                          <p:spTgt spid="2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Recursive Relationship</a:t>
            </a:r>
            <a:endParaRPr lang="en-US" dirty="0"/>
          </a:p>
        </p:txBody>
      </p:sp>
      <p:sp>
        <p:nvSpPr>
          <p:cNvPr id="31747" name="Content Placeholder 2"/>
          <p:cNvSpPr>
            <a:spLocks noGrp="1"/>
          </p:cNvSpPr>
          <p:nvPr>
            <p:ph idx="1"/>
          </p:nvPr>
        </p:nvSpPr>
        <p:spPr/>
        <p:txBody>
          <a:bodyPr/>
          <a:lstStyle/>
          <a:p>
            <a:pPr eaLnBrk="1" hangingPunct="1"/>
            <a:r>
              <a:rPr lang="en-US" altLang="en-US" dirty="0" smtClean="0"/>
              <a:t>When there exists a relationship set which connects the same entity set, then it is called as </a:t>
            </a:r>
            <a:r>
              <a:rPr lang="en-US" altLang="en-US" i="1" dirty="0" smtClean="0">
                <a:solidFill>
                  <a:srgbClr val="FF0000"/>
                </a:solidFill>
              </a:rPr>
              <a:t>recursive relationship</a:t>
            </a:r>
            <a:r>
              <a:rPr lang="en-US" altLang="en-US" dirty="0" smtClean="0">
                <a:solidFill>
                  <a:srgbClr val="FF0000"/>
                </a:solidFill>
              </a:rPr>
              <a:t>.</a:t>
            </a:r>
          </a:p>
        </p:txBody>
      </p:sp>
      <p:sp>
        <p:nvSpPr>
          <p:cNvPr id="31749" name="Slide Number Placeholder 4"/>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C584CBBE-A398-4BAC-BD8E-1669EA866EC7}" type="slidenum">
              <a:rPr lang="en-US" altLang="en-US" sz="1200">
                <a:solidFill>
                  <a:srgbClr val="B5A788"/>
                </a:solidFill>
                <a:latin typeface="Arial" panose="020B0604020202020204" pitchFamily="34" charset="0"/>
              </a:rPr>
              <a:pPr>
                <a:spcBef>
                  <a:spcPct val="0"/>
                </a:spcBef>
                <a:buClrTx/>
                <a:buSzTx/>
                <a:buFontTx/>
                <a:buNone/>
              </a:pPr>
              <a:t>23</a:t>
            </a:fld>
            <a:endParaRPr lang="en-US" altLang="en-US" sz="1200">
              <a:solidFill>
                <a:srgbClr val="B5A788"/>
              </a:solidFill>
              <a:latin typeface="Arial" panose="020B0604020202020204" pitchFamily="34" charset="0"/>
            </a:endParaRPr>
          </a:p>
        </p:txBody>
      </p:sp>
      <p:pic>
        <p:nvPicPr>
          <p:cNvPr id="317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4648200"/>
            <a:ext cx="43211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0"/>
            <a:ext cx="4902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21266" y="1371230"/>
            <a:ext cx="10409320" cy="59597"/>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3" name="Group 12"/>
          <p:cNvGrpSpPr/>
          <p:nvPr/>
        </p:nvGrpSpPr>
        <p:grpSpPr>
          <a:xfrm>
            <a:off x="2682240" y="6553202"/>
            <a:ext cx="94488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Weak Entities</a:t>
            </a:r>
          </a:p>
        </p:txBody>
      </p:sp>
      <p:sp>
        <p:nvSpPr>
          <p:cNvPr id="32771" name="Rectangle 3"/>
          <p:cNvSpPr>
            <a:spLocks noGrp="1" noChangeArrowheads="1"/>
          </p:cNvSpPr>
          <p:nvPr>
            <p:ph idx="1"/>
          </p:nvPr>
        </p:nvSpPr>
        <p:spPr/>
        <p:txBody>
          <a:bodyPr/>
          <a:lstStyle/>
          <a:p>
            <a:pPr eaLnBrk="1" hangingPunct="1"/>
            <a:r>
              <a:rPr lang="en-US" altLang="en-US" sz="2800" dirty="0"/>
              <a:t>A </a:t>
            </a:r>
            <a:r>
              <a:rPr lang="en-US" altLang="en-US" sz="2800" dirty="0">
                <a:solidFill>
                  <a:srgbClr val="FF0000"/>
                </a:solidFill>
              </a:rPr>
              <a:t>weak entity </a:t>
            </a:r>
            <a:r>
              <a:rPr lang="en-US" altLang="en-US" sz="2800" dirty="0"/>
              <a:t>set is an entity set such that its key is composed of attributes some or all are of which belong to another entity set. </a:t>
            </a:r>
          </a:p>
          <a:p>
            <a:pPr eaLnBrk="1" hangingPunct="1"/>
            <a:r>
              <a:rPr lang="en-US" altLang="en-US" sz="2800" dirty="0"/>
              <a:t>Weak entity sets do not have their own key attributes (only partial key allowed). </a:t>
            </a:r>
          </a:p>
          <a:p>
            <a:pPr eaLnBrk="1" hangingPunct="1"/>
            <a:r>
              <a:rPr lang="en-US" altLang="en-US" sz="2800" dirty="0"/>
              <a:t>A weak entity will always have total participation with the identifying owner entity.</a:t>
            </a:r>
          </a:p>
          <a:p>
            <a:pPr eaLnBrk="1" hangingPunct="1"/>
            <a:r>
              <a:rPr lang="en-US" altLang="en-US" sz="2800" dirty="0"/>
              <a:t>The owner entity set and the weak entity set must participate in 1:M relationship.</a:t>
            </a:r>
          </a:p>
        </p:txBody>
      </p:sp>
      <p:sp>
        <p:nvSpPr>
          <p:cNvPr id="3277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8E2F5BAC-B89B-473E-910A-092DFA22AE17}" type="slidenum">
              <a:rPr lang="en-US" altLang="en-US" sz="1200">
                <a:solidFill>
                  <a:srgbClr val="B5A788"/>
                </a:solidFill>
                <a:latin typeface="Arial" panose="020B0604020202020204" pitchFamily="34" charset="0"/>
              </a:rPr>
              <a:pPr>
                <a:spcBef>
                  <a:spcPct val="0"/>
                </a:spcBef>
                <a:buClrTx/>
                <a:buSzTx/>
                <a:buFontTx/>
                <a:buNone/>
              </a:pPr>
              <a:t>24</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Weak Entities - Example</a:t>
            </a:r>
          </a:p>
        </p:txBody>
      </p:sp>
      <p:sp>
        <p:nvSpPr>
          <p:cNvPr id="33795" name="Rectangle 3"/>
          <p:cNvSpPr>
            <a:spLocks noGrp="1" noChangeArrowheads="1"/>
          </p:cNvSpPr>
          <p:nvPr>
            <p:ph idx="1"/>
          </p:nvPr>
        </p:nvSpPr>
        <p:spPr/>
        <p:txBody>
          <a:bodyPr/>
          <a:lstStyle/>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z="1200"/>
          </a:p>
          <a:p>
            <a:pPr eaLnBrk="1" hangingPunct="1">
              <a:buFont typeface="Wingdings" panose="05000000000000000000" pitchFamily="2" charset="2"/>
              <a:buNone/>
            </a:pPr>
            <a:endParaRPr lang="en-US" altLang="en-US" sz="2000"/>
          </a:p>
          <a:p>
            <a:pPr eaLnBrk="1" hangingPunct="1">
              <a:buFont typeface="Wingdings" panose="05000000000000000000" pitchFamily="2" charset="2"/>
              <a:buNone/>
            </a:pPr>
            <a:r>
              <a:rPr lang="en-US" altLang="en-US" sz="2000"/>
              <a:t> </a:t>
            </a:r>
          </a:p>
          <a:p>
            <a:pPr eaLnBrk="1" hangingPunct="1">
              <a:buFont typeface="Wingdings" panose="05000000000000000000" pitchFamily="2" charset="2"/>
              <a:buNone/>
            </a:pPr>
            <a:endParaRPr lang="en-US" altLang="en-US" sz="2000"/>
          </a:p>
          <a:p>
            <a:pPr eaLnBrk="1" hangingPunct="1">
              <a:buFont typeface="Wingdings" panose="05000000000000000000" pitchFamily="2" charset="2"/>
              <a:buNone/>
            </a:pPr>
            <a:r>
              <a:rPr lang="en-US" altLang="en-US" sz="2000"/>
              <a:t>DepName : Partial key</a:t>
            </a:r>
          </a:p>
        </p:txBody>
      </p:sp>
      <p:sp>
        <p:nvSpPr>
          <p:cNvPr id="33797"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467D6B83-0546-405E-BFDC-C52CE9ED3887}" type="slidenum">
              <a:rPr lang="en-US" altLang="en-US" sz="1200">
                <a:solidFill>
                  <a:srgbClr val="B5A788"/>
                </a:solidFill>
                <a:latin typeface="Arial" panose="020B0604020202020204" pitchFamily="34" charset="0"/>
              </a:rPr>
              <a:pPr>
                <a:spcBef>
                  <a:spcPct val="0"/>
                </a:spcBef>
                <a:buClrTx/>
                <a:buSzTx/>
                <a:buFontTx/>
                <a:buNone/>
              </a:pPr>
              <a:t>25</a:t>
            </a:fld>
            <a:endParaRPr lang="en-US" altLang="en-US" sz="1200">
              <a:solidFill>
                <a:srgbClr val="B5A788"/>
              </a:solidFill>
              <a:latin typeface="Arial" panose="020B0604020202020204" pitchFamily="34" charset="0"/>
            </a:endParaRPr>
          </a:p>
        </p:txBody>
      </p:sp>
      <p:sp>
        <p:nvSpPr>
          <p:cNvPr id="33798" name="Text Box 5"/>
          <p:cNvSpPr txBox="1">
            <a:spLocks noChangeArrowheads="1"/>
          </p:cNvSpPr>
          <p:nvPr/>
        </p:nvSpPr>
        <p:spPr bwMode="auto">
          <a:xfrm>
            <a:off x="5057776" y="3595688"/>
            <a:ext cx="493713" cy="538162"/>
          </a:xfrm>
          <a:prstGeom prst="rect">
            <a:avLst/>
          </a:prstGeom>
          <a:solidFill>
            <a:schemeClr val="bg1"/>
          </a:solidFill>
          <a:ln w="1270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1</a:t>
            </a: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b="1">
              <a:latin typeface="Tahoma" panose="020B0604030504040204" pitchFamily="34" charset="0"/>
            </a:endParaRPr>
          </a:p>
        </p:txBody>
      </p:sp>
      <p:sp>
        <p:nvSpPr>
          <p:cNvPr id="33799" name="Text Box 6"/>
          <p:cNvSpPr txBox="1">
            <a:spLocks noChangeArrowheads="1"/>
          </p:cNvSpPr>
          <p:nvPr/>
        </p:nvSpPr>
        <p:spPr bwMode="auto">
          <a:xfrm>
            <a:off x="8042276" y="3563938"/>
            <a:ext cx="492125" cy="539750"/>
          </a:xfrm>
          <a:prstGeom prst="rect">
            <a:avLst/>
          </a:prstGeom>
          <a:solidFill>
            <a:schemeClr val="bg1"/>
          </a:solidFill>
          <a:ln w="12700" algn="ctr">
            <a:solidFill>
              <a:schemeClr val="bg1"/>
            </a:solidFill>
            <a:miter lim="800000"/>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M</a:t>
            </a: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b="1">
              <a:latin typeface="Tahoma" panose="020B0604030504040204" pitchFamily="34" charset="0"/>
            </a:endParaRPr>
          </a:p>
        </p:txBody>
      </p:sp>
      <p:grpSp>
        <p:nvGrpSpPr>
          <p:cNvPr id="33800" name="Group 7"/>
          <p:cNvGrpSpPr>
            <a:grpSpLocks/>
          </p:cNvGrpSpPr>
          <p:nvPr/>
        </p:nvGrpSpPr>
        <p:grpSpPr bwMode="auto">
          <a:xfrm>
            <a:off x="2895600" y="2384425"/>
            <a:ext cx="7391400" cy="2590800"/>
            <a:chOff x="2241" y="2164"/>
            <a:chExt cx="8100" cy="1946"/>
          </a:xfrm>
        </p:grpSpPr>
        <p:sp>
          <p:nvSpPr>
            <p:cNvPr id="33802" name="Rectangle 8"/>
            <p:cNvSpPr>
              <a:spLocks noChangeArrowheads="1"/>
            </p:cNvSpPr>
            <p:nvPr/>
          </p:nvSpPr>
          <p:spPr bwMode="auto">
            <a:xfrm>
              <a:off x="8541" y="3319"/>
              <a:ext cx="1619" cy="607"/>
            </a:xfrm>
            <a:prstGeom prst="rect">
              <a:avLst/>
            </a:prstGeom>
            <a:solidFill>
              <a:srgbClr val="969696"/>
            </a:solidFill>
            <a:ln w="50800" cmpd="dbl">
              <a:solidFill>
                <a:srgbClr val="92D05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Dependent</a:t>
              </a: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b="1">
                <a:latin typeface="Tahoma" panose="020B0604030504040204" pitchFamily="34" charset="0"/>
              </a:endParaRPr>
            </a:p>
          </p:txBody>
        </p:sp>
        <p:sp>
          <p:nvSpPr>
            <p:cNvPr id="33803" name="AutoShape 9"/>
            <p:cNvSpPr>
              <a:spLocks noChangeArrowheads="1"/>
            </p:cNvSpPr>
            <p:nvPr/>
          </p:nvSpPr>
          <p:spPr bwMode="auto">
            <a:xfrm>
              <a:off x="5121" y="3098"/>
              <a:ext cx="2882" cy="1012"/>
            </a:xfrm>
            <a:prstGeom prst="flowChartDecision">
              <a:avLst/>
            </a:prstGeom>
            <a:solidFill>
              <a:srgbClr val="FFC000"/>
            </a:solidFill>
            <a:ln w="50800" cmpd="dbl">
              <a:solidFill>
                <a:srgbClr val="92D05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300" b="1">
                  <a:latin typeface="Garamond" panose="02020404030301010803" pitchFamily="18" charset="0"/>
                </a:rPr>
                <a:t>Dependents_Of</a:t>
              </a:r>
            </a:p>
            <a:p>
              <a:pPr>
                <a:spcBef>
                  <a:spcPct val="0"/>
                </a:spcBef>
                <a:buClrTx/>
                <a:buSzTx/>
                <a:buFontTx/>
                <a:buNone/>
              </a:pPr>
              <a:endParaRPr lang="en-US" altLang="en-US" sz="1300" b="1">
                <a:latin typeface="Tahoma" panose="020B0604030504040204" pitchFamily="34" charset="0"/>
              </a:endParaRPr>
            </a:p>
          </p:txBody>
        </p:sp>
        <p:sp>
          <p:nvSpPr>
            <p:cNvPr id="43018" name="Line 10"/>
            <p:cNvSpPr>
              <a:spLocks noChangeShapeType="1"/>
            </p:cNvSpPr>
            <p:nvPr/>
          </p:nvSpPr>
          <p:spPr bwMode="auto">
            <a:xfrm>
              <a:off x="4402" y="3618"/>
              <a:ext cx="718" cy="0"/>
            </a:xfrm>
            <a:prstGeom prst="line">
              <a:avLst/>
            </a:prstGeom>
            <a:noFill/>
            <a:ln w="12700">
              <a:solidFill>
                <a:srgbClr val="92D050"/>
              </a:solidFill>
              <a:round/>
              <a:headEnd/>
              <a:tailEnd type="none" w="sm" len="me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sp>
          <p:nvSpPr>
            <p:cNvPr id="43019" name="Line 11"/>
            <p:cNvSpPr>
              <a:spLocks noChangeShapeType="1"/>
            </p:cNvSpPr>
            <p:nvPr/>
          </p:nvSpPr>
          <p:spPr bwMode="auto">
            <a:xfrm>
              <a:off x="7966" y="3618"/>
              <a:ext cx="621" cy="0"/>
            </a:xfrm>
            <a:prstGeom prst="line">
              <a:avLst/>
            </a:prstGeom>
            <a:noFill/>
            <a:ln w="19050" cmpd="dbl">
              <a:solidFill>
                <a:srgbClr val="92D050"/>
              </a:solidFill>
              <a:round/>
              <a:headEnd type="none" w="sm" len="med"/>
              <a:tailEnd/>
            </a:ln>
            <a:effectLst/>
          </p:spPr>
          <p:txBody>
            <a:bodyPr tIns="82800" bIns="0"/>
            <a:lstStyle/>
            <a:p>
              <a:pPr algn="ctr" eaLnBrk="1" hangingPunct="1">
                <a:defRPr/>
              </a:pPr>
              <a:endParaRPr lang="en-US">
                <a:effectLst>
                  <a:outerShdw blurRad="38100" dist="38100" dir="2700000" algn="tl">
                    <a:srgbClr val="000000">
                      <a:alpha val="43137"/>
                    </a:srgbClr>
                  </a:outerShdw>
                </a:effectLst>
              </a:endParaRPr>
            </a:p>
          </p:txBody>
        </p:sp>
        <p:grpSp>
          <p:nvGrpSpPr>
            <p:cNvPr id="33806" name="Group 12"/>
            <p:cNvGrpSpPr>
              <a:grpSpLocks/>
            </p:cNvGrpSpPr>
            <p:nvPr/>
          </p:nvGrpSpPr>
          <p:grpSpPr bwMode="auto">
            <a:xfrm>
              <a:off x="2241" y="2164"/>
              <a:ext cx="2520" cy="1808"/>
              <a:chOff x="2241" y="6113"/>
              <a:chExt cx="2520" cy="1808"/>
            </a:xfrm>
          </p:grpSpPr>
          <p:sp>
            <p:nvSpPr>
              <p:cNvPr id="33813" name="Rectangle 13"/>
              <p:cNvSpPr>
                <a:spLocks noChangeArrowheads="1"/>
              </p:cNvSpPr>
              <p:nvPr/>
            </p:nvSpPr>
            <p:spPr bwMode="auto">
              <a:xfrm>
                <a:off x="2781" y="7313"/>
                <a:ext cx="1619" cy="608"/>
              </a:xfrm>
              <a:prstGeom prst="rect">
                <a:avLst/>
              </a:prstGeom>
              <a:solidFill>
                <a:srgbClr val="969696"/>
              </a:solidFill>
              <a:ln w="6350">
                <a:solidFill>
                  <a:srgbClr val="92D050"/>
                </a:solidFill>
                <a:miter lim="800000"/>
                <a:headEnd/>
                <a:tailEnd/>
              </a:ln>
            </p:spPr>
            <p:txBody>
              <a:bodyPr tIns="173736"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900" b="1">
                    <a:latin typeface="Garamond" panose="02020404030301010803" pitchFamily="18" charset="0"/>
                  </a:rPr>
                  <a:t>Employee</a:t>
                </a: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sz="2000" b="1">
                  <a:latin typeface="Garamond" panose="02020404030301010803" pitchFamily="18" charset="0"/>
                </a:endParaRPr>
              </a:p>
              <a:p>
                <a:pPr>
                  <a:spcBef>
                    <a:spcPct val="0"/>
                  </a:spcBef>
                  <a:buClrTx/>
                  <a:buSzTx/>
                  <a:buFontTx/>
                  <a:buNone/>
                </a:pPr>
                <a:endParaRPr lang="en-US" altLang="en-US" b="1">
                  <a:latin typeface="Tahoma" panose="020B0604030504040204" pitchFamily="34" charset="0"/>
                </a:endParaRPr>
              </a:p>
            </p:txBody>
          </p:sp>
          <p:sp>
            <p:nvSpPr>
              <p:cNvPr id="33814" name="Oval 14"/>
              <p:cNvSpPr>
                <a:spLocks noChangeArrowheads="1"/>
              </p:cNvSpPr>
              <p:nvPr/>
            </p:nvSpPr>
            <p:spPr bwMode="auto">
              <a:xfrm>
                <a:off x="2241" y="6654"/>
                <a:ext cx="1080" cy="360"/>
              </a:xfrm>
              <a:prstGeom prst="ellipse">
                <a:avLst/>
              </a:prstGeom>
              <a:solidFill>
                <a:srgbClr val="D000D0"/>
              </a:solidFill>
              <a:ln w="6350" algn="ctr">
                <a:solidFill>
                  <a:srgbClr val="92D050"/>
                </a:solidFill>
                <a:round/>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u="sng">
                    <a:solidFill>
                      <a:schemeClr val="bg1"/>
                    </a:solidFill>
                    <a:latin typeface="Arial Narrow" panose="020B0606020202030204" pitchFamily="34" charset="0"/>
                  </a:rPr>
                  <a:t>SSN</a:t>
                </a:r>
              </a:p>
              <a:p>
                <a:pPr>
                  <a:spcBef>
                    <a:spcPct val="0"/>
                  </a:spcBef>
                  <a:buClrTx/>
                  <a:buSzTx/>
                  <a:buFontTx/>
                  <a:buNone/>
                </a:pPr>
                <a:endParaRPr lang="en-US" altLang="en-US" b="1">
                  <a:solidFill>
                    <a:schemeClr val="bg1"/>
                  </a:solidFill>
                  <a:latin typeface="Tahoma" panose="020B0604030504040204" pitchFamily="34" charset="0"/>
                </a:endParaRPr>
              </a:p>
            </p:txBody>
          </p:sp>
          <p:sp>
            <p:nvSpPr>
              <p:cNvPr id="33815" name="Oval 15"/>
              <p:cNvSpPr>
                <a:spLocks noChangeArrowheads="1"/>
              </p:cNvSpPr>
              <p:nvPr/>
            </p:nvSpPr>
            <p:spPr bwMode="auto">
              <a:xfrm>
                <a:off x="2961" y="6113"/>
                <a:ext cx="1080" cy="360"/>
              </a:xfrm>
              <a:prstGeom prst="ellipse">
                <a:avLst/>
              </a:prstGeom>
              <a:solidFill>
                <a:srgbClr val="D000D0"/>
              </a:solidFill>
              <a:ln w="6350" algn="ctr">
                <a:solidFill>
                  <a:srgbClr val="92D050"/>
                </a:solidFill>
                <a:round/>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a:solidFill>
                      <a:schemeClr val="bg1"/>
                    </a:solidFill>
                    <a:latin typeface="Arial Narrow" panose="020B0606020202030204" pitchFamily="34" charset="0"/>
                  </a:rPr>
                  <a:t>Name</a:t>
                </a:r>
              </a:p>
              <a:p>
                <a:pPr>
                  <a:spcBef>
                    <a:spcPct val="0"/>
                  </a:spcBef>
                  <a:buClrTx/>
                  <a:buSzTx/>
                  <a:buFontTx/>
                  <a:buNone/>
                </a:pPr>
                <a:endParaRPr lang="en-US" altLang="en-US" b="1">
                  <a:solidFill>
                    <a:schemeClr val="bg1"/>
                  </a:solidFill>
                  <a:latin typeface="Tahoma" panose="020B0604030504040204" pitchFamily="34" charset="0"/>
                </a:endParaRPr>
              </a:p>
            </p:txBody>
          </p:sp>
          <p:sp>
            <p:nvSpPr>
              <p:cNvPr id="33816" name="Oval 16"/>
              <p:cNvSpPr>
                <a:spLocks noChangeArrowheads="1"/>
              </p:cNvSpPr>
              <p:nvPr/>
            </p:nvSpPr>
            <p:spPr bwMode="auto">
              <a:xfrm>
                <a:off x="3681" y="6654"/>
                <a:ext cx="1080" cy="360"/>
              </a:xfrm>
              <a:prstGeom prst="ellipse">
                <a:avLst/>
              </a:prstGeom>
              <a:solidFill>
                <a:srgbClr val="D000D0"/>
              </a:solidFill>
              <a:ln w="6350" algn="ctr">
                <a:solidFill>
                  <a:srgbClr val="92D050"/>
                </a:solidFill>
                <a:round/>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a:solidFill>
                      <a:schemeClr val="bg1"/>
                    </a:solidFill>
                    <a:latin typeface="Arial Narrow" panose="020B0606020202030204" pitchFamily="34" charset="0"/>
                  </a:rPr>
                  <a:t>Addr</a:t>
                </a:r>
              </a:p>
              <a:p>
                <a:pPr>
                  <a:spcBef>
                    <a:spcPct val="0"/>
                  </a:spcBef>
                  <a:buClrTx/>
                  <a:buSzTx/>
                  <a:buFontTx/>
                  <a:buNone/>
                </a:pPr>
                <a:endParaRPr lang="en-US" altLang="en-US" b="1">
                  <a:solidFill>
                    <a:schemeClr val="bg1"/>
                  </a:solidFill>
                  <a:latin typeface="Tahoma" panose="020B0604030504040204" pitchFamily="34" charset="0"/>
                </a:endParaRPr>
              </a:p>
            </p:txBody>
          </p:sp>
          <p:sp>
            <p:nvSpPr>
              <p:cNvPr id="43025" name="Line 17"/>
              <p:cNvSpPr>
                <a:spLocks noChangeShapeType="1"/>
              </p:cNvSpPr>
              <p:nvPr/>
            </p:nvSpPr>
            <p:spPr bwMode="auto">
              <a:xfrm>
                <a:off x="2782" y="7013"/>
                <a:ext cx="534" cy="297"/>
              </a:xfrm>
              <a:prstGeom prst="line">
                <a:avLst/>
              </a:prstGeom>
              <a:noFill/>
              <a:ln w="6350">
                <a:solidFill>
                  <a:srgbClr val="92D050"/>
                </a:solidFill>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sp>
            <p:nvSpPr>
              <p:cNvPr id="43026" name="Line 18"/>
              <p:cNvSpPr>
                <a:spLocks noChangeShapeType="1"/>
              </p:cNvSpPr>
              <p:nvPr/>
            </p:nvSpPr>
            <p:spPr bwMode="auto">
              <a:xfrm flipH="1">
                <a:off x="3495" y="6473"/>
                <a:ext cx="7" cy="836"/>
              </a:xfrm>
              <a:prstGeom prst="line">
                <a:avLst/>
              </a:prstGeom>
              <a:noFill/>
              <a:ln w="6350">
                <a:solidFill>
                  <a:srgbClr val="92D050"/>
                </a:solidFill>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sp>
            <p:nvSpPr>
              <p:cNvPr id="43027" name="Line 19"/>
              <p:cNvSpPr>
                <a:spLocks noChangeShapeType="1"/>
              </p:cNvSpPr>
              <p:nvPr/>
            </p:nvSpPr>
            <p:spPr bwMode="auto">
              <a:xfrm flipH="1">
                <a:off x="3916" y="7013"/>
                <a:ext cx="125" cy="297"/>
              </a:xfrm>
              <a:prstGeom prst="line">
                <a:avLst/>
              </a:prstGeom>
              <a:noFill/>
              <a:ln w="6350">
                <a:solidFill>
                  <a:srgbClr val="92D050"/>
                </a:solidFill>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grpSp>
        <p:sp>
          <p:nvSpPr>
            <p:cNvPr id="33807" name="Oval 20"/>
            <p:cNvSpPr>
              <a:spLocks noChangeArrowheads="1"/>
            </p:cNvSpPr>
            <p:nvPr/>
          </p:nvSpPr>
          <p:spPr bwMode="auto">
            <a:xfrm>
              <a:off x="7469" y="2706"/>
              <a:ext cx="1440" cy="360"/>
            </a:xfrm>
            <a:prstGeom prst="ellipse">
              <a:avLst/>
            </a:prstGeom>
            <a:solidFill>
              <a:srgbClr val="D000D0"/>
            </a:solidFill>
            <a:ln w="6350" algn="ctr">
              <a:solidFill>
                <a:srgbClr val="92D050"/>
              </a:solidFill>
              <a:round/>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a:solidFill>
                    <a:schemeClr val="bg1"/>
                  </a:solidFill>
                  <a:latin typeface="Arial Narrow" panose="020B0606020202030204" pitchFamily="34" charset="0"/>
                </a:rPr>
                <a:t>DepName</a:t>
              </a:r>
            </a:p>
            <a:p>
              <a:pPr>
                <a:spcBef>
                  <a:spcPct val="0"/>
                </a:spcBef>
                <a:buClrTx/>
                <a:buSzTx/>
                <a:buFontTx/>
                <a:buNone/>
              </a:pPr>
              <a:endParaRPr lang="en-US" altLang="en-US" b="1">
                <a:solidFill>
                  <a:schemeClr val="bg1"/>
                </a:solidFill>
                <a:latin typeface="Tahoma" panose="020B0604030504040204" pitchFamily="34" charset="0"/>
              </a:endParaRPr>
            </a:p>
          </p:txBody>
        </p:sp>
        <p:sp>
          <p:nvSpPr>
            <p:cNvPr id="33808" name="Oval 21"/>
            <p:cNvSpPr>
              <a:spLocks noChangeArrowheads="1"/>
            </p:cNvSpPr>
            <p:nvPr/>
          </p:nvSpPr>
          <p:spPr bwMode="auto">
            <a:xfrm>
              <a:off x="8181" y="2196"/>
              <a:ext cx="1620" cy="360"/>
            </a:xfrm>
            <a:prstGeom prst="ellipse">
              <a:avLst/>
            </a:prstGeom>
            <a:solidFill>
              <a:srgbClr val="D000D0"/>
            </a:solidFill>
            <a:ln w="6350" algn="ctr">
              <a:solidFill>
                <a:srgbClr val="92D050"/>
              </a:solidFill>
              <a:round/>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a:solidFill>
                    <a:schemeClr val="bg1"/>
                  </a:solidFill>
                  <a:latin typeface="Arial Narrow" panose="020B0606020202030204" pitchFamily="34" charset="0"/>
                </a:rPr>
                <a:t>BirthDate</a:t>
              </a:r>
            </a:p>
            <a:p>
              <a:pPr>
                <a:spcBef>
                  <a:spcPct val="0"/>
                </a:spcBef>
                <a:buClrTx/>
                <a:buSzTx/>
                <a:buFontTx/>
                <a:buNone/>
              </a:pPr>
              <a:endParaRPr lang="en-US" altLang="en-US" sz="2000" b="1">
                <a:solidFill>
                  <a:schemeClr val="bg1"/>
                </a:solidFill>
                <a:latin typeface="Arial Narrow" panose="020B0606020202030204" pitchFamily="34" charset="0"/>
              </a:endParaRPr>
            </a:p>
            <a:p>
              <a:pPr>
                <a:spcBef>
                  <a:spcPct val="0"/>
                </a:spcBef>
                <a:buClrTx/>
                <a:buSzTx/>
                <a:buFontTx/>
                <a:buNone/>
              </a:pPr>
              <a:endParaRPr lang="en-US" altLang="en-US" b="1">
                <a:solidFill>
                  <a:schemeClr val="bg1"/>
                </a:solidFill>
                <a:latin typeface="Tahoma" panose="020B0604030504040204" pitchFamily="34" charset="0"/>
              </a:endParaRPr>
            </a:p>
          </p:txBody>
        </p:sp>
        <p:sp>
          <p:nvSpPr>
            <p:cNvPr id="33809" name="Oval 22"/>
            <p:cNvSpPr>
              <a:spLocks noChangeArrowheads="1"/>
            </p:cNvSpPr>
            <p:nvPr/>
          </p:nvSpPr>
          <p:spPr bwMode="auto">
            <a:xfrm>
              <a:off x="9261" y="2682"/>
              <a:ext cx="1080" cy="360"/>
            </a:xfrm>
            <a:prstGeom prst="ellipse">
              <a:avLst/>
            </a:prstGeom>
            <a:solidFill>
              <a:srgbClr val="D000D0"/>
            </a:solidFill>
            <a:ln w="6350" algn="ctr">
              <a:solidFill>
                <a:srgbClr val="92D050"/>
              </a:solidFill>
              <a:round/>
              <a:headEnd/>
              <a:tailEnd type="none" w="sm" len="med"/>
            </a:ln>
          </p:spPr>
          <p:txBody>
            <a:bodyPr lIns="0" tIns="0" rIns="0" bIns="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600" b="1">
                  <a:solidFill>
                    <a:schemeClr val="bg1"/>
                  </a:solidFill>
                  <a:latin typeface="Arial Narrow" panose="020B0606020202030204" pitchFamily="34" charset="0"/>
                </a:rPr>
                <a:t>Sex</a:t>
              </a:r>
            </a:p>
            <a:p>
              <a:pPr>
                <a:spcBef>
                  <a:spcPct val="0"/>
                </a:spcBef>
                <a:buClrTx/>
                <a:buSzTx/>
                <a:buFontTx/>
                <a:buNone/>
              </a:pPr>
              <a:endParaRPr lang="en-US" altLang="en-US" sz="2000" b="1">
                <a:solidFill>
                  <a:schemeClr val="bg1"/>
                </a:solidFill>
                <a:latin typeface="Arial Narrow" panose="020B0606020202030204" pitchFamily="34" charset="0"/>
              </a:endParaRPr>
            </a:p>
            <a:p>
              <a:pPr>
                <a:spcBef>
                  <a:spcPct val="0"/>
                </a:spcBef>
                <a:buClrTx/>
                <a:buSzTx/>
                <a:buFontTx/>
                <a:buNone/>
              </a:pPr>
              <a:endParaRPr lang="en-US" altLang="en-US" b="1">
                <a:solidFill>
                  <a:schemeClr val="bg1"/>
                </a:solidFill>
                <a:latin typeface="Tahoma" panose="020B0604030504040204" pitchFamily="34" charset="0"/>
              </a:endParaRPr>
            </a:p>
          </p:txBody>
        </p:sp>
        <p:sp>
          <p:nvSpPr>
            <p:cNvPr id="43031" name="Line 23"/>
            <p:cNvSpPr>
              <a:spLocks noChangeShapeType="1"/>
            </p:cNvSpPr>
            <p:nvPr/>
          </p:nvSpPr>
          <p:spPr bwMode="auto">
            <a:xfrm>
              <a:off x="8361" y="3086"/>
              <a:ext cx="395" cy="229"/>
            </a:xfrm>
            <a:prstGeom prst="line">
              <a:avLst/>
            </a:prstGeom>
            <a:noFill/>
            <a:ln w="6350">
              <a:solidFill>
                <a:srgbClr val="92D050"/>
              </a:solidFill>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sp>
          <p:nvSpPr>
            <p:cNvPr id="43032" name="Line 24"/>
            <p:cNvSpPr>
              <a:spLocks noChangeShapeType="1"/>
            </p:cNvSpPr>
            <p:nvPr/>
          </p:nvSpPr>
          <p:spPr bwMode="auto">
            <a:xfrm>
              <a:off x="9057" y="2560"/>
              <a:ext cx="24" cy="701"/>
            </a:xfrm>
            <a:prstGeom prst="line">
              <a:avLst/>
            </a:prstGeom>
            <a:noFill/>
            <a:ln w="6350">
              <a:solidFill>
                <a:srgbClr val="92D050"/>
              </a:solidFill>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sp>
          <p:nvSpPr>
            <p:cNvPr id="43033" name="Line 25"/>
            <p:cNvSpPr>
              <a:spLocks noChangeShapeType="1"/>
            </p:cNvSpPr>
            <p:nvPr/>
          </p:nvSpPr>
          <p:spPr bwMode="auto">
            <a:xfrm>
              <a:off x="9830" y="3050"/>
              <a:ext cx="26" cy="255"/>
            </a:xfrm>
            <a:prstGeom prst="line">
              <a:avLst/>
            </a:prstGeom>
            <a:noFill/>
            <a:ln w="6350">
              <a:solidFill>
                <a:srgbClr val="92D050"/>
              </a:solidFill>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grpSp>
      <p:sp>
        <p:nvSpPr>
          <p:cNvPr id="43034" name="Line 26"/>
          <p:cNvSpPr>
            <a:spLocks noChangeShapeType="1"/>
          </p:cNvSpPr>
          <p:nvPr/>
        </p:nvSpPr>
        <p:spPr bwMode="auto">
          <a:xfrm flipV="1">
            <a:off x="7975601" y="3438526"/>
            <a:ext cx="720725" cy="4763"/>
          </a:xfrm>
          <a:prstGeom prst="line">
            <a:avLst/>
          </a:prstGeom>
          <a:noFill/>
          <a:ln w="38100" cap="rnd">
            <a:solidFill>
              <a:srgbClr val="92D050"/>
            </a:solidFill>
            <a:prstDash val="sysDot"/>
            <a:round/>
            <a:headEnd/>
            <a:tailEnd/>
          </a:ln>
          <a:effectLst/>
        </p:spPr>
        <p:txBody>
          <a:bodyPr lIns="0" tIns="0" rIns="0" bIns="0"/>
          <a:lstStyle/>
          <a:p>
            <a:pPr algn="ctr" eaLnBrk="1" hangingPunct="1">
              <a:defRPr/>
            </a:pPr>
            <a:endParaRPr lang="en-US">
              <a:effectLst>
                <a:outerShdw blurRad="38100" dist="38100" dir="2700000" algn="tl">
                  <a:srgbClr val="000000">
                    <a:alpha val="43137"/>
                  </a:srgbClr>
                </a:outerShdw>
              </a:effectLst>
            </a:endParaRPr>
          </a:p>
        </p:txBody>
      </p:sp>
      <p:grpSp>
        <p:nvGrpSpPr>
          <p:cNvPr id="29" name="Group 28"/>
          <p:cNvGrpSpPr/>
          <p:nvPr/>
        </p:nvGrpSpPr>
        <p:grpSpPr>
          <a:xfrm>
            <a:off x="21266" y="1371230"/>
            <a:ext cx="10409320" cy="59597"/>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3" name="Group 32"/>
          <p:cNvGrpSpPr/>
          <p:nvPr/>
        </p:nvGrpSpPr>
        <p:grpSpPr>
          <a:xfrm>
            <a:off x="2682240" y="6553202"/>
            <a:ext cx="9448800" cy="45719"/>
            <a:chOff x="1905000" y="6553200"/>
            <a:chExt cx="7010400" cy="45719"/>
          </a:xfrm>
        </p:grpSpPr>
        <p:sp>
          <p:nvSpPr>
            <p:cNvPr id="34" name="Rectangle 3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5" name="Rectangle 3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8"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mtClean="0"/>
              <a:t>Strong vs. Weak Entity Sets</a:t>
            </a:r>
          </a:p>
        </p:txBody>
      </p:sp>
      <p:sp>
        <p:nvSpPr>
          <p:cNvPr id="34819" name="Rectangle 3"/>
          <p:cNvSpPr>
            <a:spLocks noGrp="1" noChangeArrowheads="1"/>
          </p:cNvSpPr>
          <p:nvPr>
            <p:ph idx="1"/>
          </p:nvPr>
        </p:nvSpPr>
        <p:spPr/>
        <p:txBody>
          <a:bodyPr/>
          <a:lstStyle/>
          <a:p>
            <a:pPr eaLnBrk="1" hangingPunct="1"/>
            <a:r>
              <a:rPr lang="en-US" altLang="en-US" smtClean="0">
                <a:solidFill>
                  <a:srgbClr val="FF0000"/>
                </a:solidFill>
              </a:rPr>
              <a:t>Strong entity set:</a:t>
            </a:r>
          </a:p>
          <a:p>
            <a:pPr lvl="1" eaLnBrk="1" hangingPunct="1"/>
            <a:r>
              <a:rPr lang="en-US" altLang="en-US" smtClean="0"/>
              <a:t>Has sufficient attributes to form a primary key</a:t>
            </a:r>
          </a:p>
          <a:p>
            <a:pPr lvl="1" eaLnBrk="1" hangingPunct="1"/>
            <a:endParaRPr lang="en-US" altLang="en-US" sz="1400"/>
          </a:p>
          <a:p>
            <a:pPr eaLnBrk="1" hangingPunct="1"/>
            <a:r>
              <a:rPr lang="en-US" altLang="en-US" smtClean="0">
                <a:solidFill>
                  <a:srgbClr val="FF0000"/>
                </a:solidFill>
              </a:rPr>
              <a:t>Weak entity set:</a:t>
            </a:r>
          </a:p>
          <a:p>
            <a:pPr lvl="1" eaLnBrk="1" hangingPunct="1"/>
            <a:r>
              <a:rPr lang="en-US" altLang="en-US" smtClean="0"/>
              <a:t>Lacks sufficient attributes to form a primary key</a:t>
            </a:r>
          </a:p>
          <a:p>
            <a:pPr lvl="1" eaLnBrk="1" hangingPunct="1"/>
            <a:r>
              <a:rPr lang="en-US" altLang="en-US" smtClean="0"/>
              <a:t>Hence, lacks sufficient attributes to form any key </a:t>
            </a:r>
          </a:p>
          <a:p>
            <a:pPr lvl="1" eaLnBrk="1" hangingPunct="1"/>
            <a:endParaRPr lang="en-US" altLang="en-US" sz="1400"/>
          </a:p>
          <a:p>
            <a:pPr eaLnBrk="1" hangingPunct="1"/>
            <a:r>
              <a:rPr lang="en-US" altLang="en-US" smtClean="0"/>
              <a:t>But every entity set needs a key; What to do?</a:t>
            </a:r>
          </a:p>
          <a:p>
            <a:pPr lvl="1" eaLnBrk="1" hangingPunct="1"/>
            <a:r>
              <a:rPr lang="en-US" altLang="en-US" smtClean="0"/>
              <a:t>Must import attributes from strong entity set(s)</a:t>
            </a:r>
          </a:p>
          <a:p>
            <a:pPr lvl="1" eaLnBrk="1" hangingPunct="1"/>
            <a:r>
              <a:rPr lang="en-US" altLang="en-US" smtClean="0"/>
              <a:t>A weak entity set member is subordinate to the dominant entity from strong entity set providing attributes to complete its key </a:t>
            </a: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defRPr/>
            </a:pPr>
            <a:r>
              <a:rPr lang="en-US" smtClean="0"/>
              <a:t>Example</a:t>
            </a:r>
          </a:p>
        </p:txBody>
      </p:sp>
      <p:sp>
        <p:nvSpPr>
          <p:cNvPr id="35843" name="Content Placeholder 4"/>
          <p:cNvSpPr>
            <a:spLocks noGrp="1"/>
          </p:cNvSpPr>
          <p:nvPr>
            <p:ph idx="1"/>
          </p:nvPr>
        </p:nvSpPr>
        <p:spPr/>
        <p:txBody>
          <a:bodyPr/>
          <a:lstStyle/>
          <a:p>
            <a:pPr eaLnBrk="1" hangingPunct="1"/>
            <a:endParaRPr lang="en-US" altLang="en-US" smtClean="0"/>
          </a:p>
        </p:txBody>
      </p:sp>
      <p:sp>
        <p:nvSpPr>
          <p:cNvPr id="3584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30FE2179-F851-4F88-8155-67F882D19E0F}" type="slidenum">
              <a:rPr lang="en-US" altLang="en-US" sz="1200">
                <a:solidFill>
                  <a:srgbClr val="B5A788"/>
                </a:solidFill>
                <a:latin typeface="Arial" panose="020B0604020202020204" pitchFamily="34" charset="0"/>
              </a:rPr>
              <a:pPr>
                <a:spcBef>
                  <a:spcPct val="0"/>
                </a:spcBef>
                <a:buClrTx/>
                <a:buSzTx/>
                <a:buFontTx/>
                <a:buNone/>
              </a:pPr>
              <a:t>27</a:t>
            </a:fld>
            <a:endParaRPr lang="en-US" altLang="en-US" sz="1200">
              <a:solidFill>
                <a:srgbClr val="B5A788"/>
              </a:solidFill>
              <a:latin typeface="Arial" panose="020B0604020202020204" pitchFamily="34" charset="0"/>
            </a:endParaRPr>
          </a:p>
        </p:txBody>
      </p:sp>
      <p:pic>
        <p:nvPicPr>
          <p:cNvPr id="3584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0"/>
            <a:ext cx="78041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mtClean="0"/>
              <a:t>Database Abstractions </a:t>
            </a:r>
          </a:p>
        </p:txBody>
      </p:sp>
      <p:sp>
        <p:nvSpPr>
          <p:cNvPr id="36867" name="Rectangle 3"/>
          <p:cNvSpPr>
            <a:spLocks noGrp="1" noChangeArrowheads="1"/>
          </p:cNvSpPr>
          <p:nvPr>
            <p:ph idx="1"/>
          </p:nvPr>
        </p:nvSpPr>
        <p:spPr>
          <a:xfrm>
            <a:off x="1143001" y="1538346"/>
            <a:ext cx="9601199" cy="4710053"/>
          </a:xfrm>
        </p:spPr>
        <p:txBody>
          <a:bodyPr/>
          <a:lstStyle/>
          <a:p>
            <a:pPr eaLnBrk="1" hangingPunct="1">
              <a:spcAft>
                <a:spcPts val="1200"/>
              </a:spcAft>
            </a:pPr>
            <a:r>
              <a:rPr lang="en-US" altLang="en-US" sz="2500" dirty="0" smtClean="0"/>
              <a:t>An </a:t>
            </a:r>
            <a:r>
              <a:rPr lang="en-US" altLang="en-US" sz="2500" dirty="0" smtClean="0">
                <a:solidFill>
                  <a:srgbClr val="FF0000"/>
                </a:solidFill>
              </a:rPr>
              <a:t>abstraction</a:t>
            </a:r>
            <a:r>
              <a:rPr lang="en-US" altLang="en-US" sz="2500" dirty="0" smtClean="0"/>
              <a:t> of some system is a model of that system in which certain details are deliberately omitted. </a:t>
            </a:r>
          </a:p>
          <a:p>
            <a:pPr eaLnBrk="1" hangingPunct="1">
              <a:spcAft>
                <a:spcPts val="1200"/>
              </a:spcAft>
            </a:pPr>
            <a:r>
              <a:rPr lang="en-US" altLang="en-US" sz="2500" dirty="0" smtClean="0"/>
              <a:t>In some applications a system may have too many details that need to be managed and provide abstraction. </a:t>
            </a:r>
          </a:p>
          <a:p>
            <a:pPr eaLnBrk="1" hangingPunct="1">
              <a:spcAft>
                <a:spcPts val="1200"/>
              </a:spcAft>
            </a:pPr>
            <a:r>
              <a:rPr lang="en-US" altLang="en-US" sz="2500" dirty="0" smtClean="0"/>
              <a:t>During such instances, it can be managed by decomposing the model into </a:t>
            </a:r>
            <a:r>
              <a:rPr lang="en-US" altLang="en-US" sz="2500" dirty="0" smtClean="0">
                <a:solidFill>
                  <a:srgbClr val="FF0000"/>
                </a:solidFill>
              </a:rPr>
              <a:t>hierarchy of abstractions</a:t>
            </a:r>
            <a:r>
              <a:rPr lang="en-US" altLang="en-US" sz="2500" dirty="0" smtClean="0"/>
              <a:t>. </a:t>
            </a:r>
          </a:p>
          <a:p>
            <a:pPr eaLnBrk="1" hangingPunct="1">
              <a:spcAft>
                <a:spcPts val="1200"/>
              </a:spcAft>
            </a:pPr>
            <a:r>
              <a:rPr lang="en-US" altLang="en-US" sz="2500" dirty="0" smtClean="0"/>
              <a:t>A relation in </a:t>
            </a:r>
            <a:r>
              <a:rPr lang="en-US" altLang="en-US" sz="2500" dirty="0" err="1" smtClean="0"/>
              <a:t>Codd's</a:t>
            </a:r>
            <a:r>
              <a:rPr lang="en-US" altLang="en-US" sz="2500" dirty="0" smtClean="0"/>
              <a:t> relational schema supports two types of abstractions </a:t>
            </a:r>
            <a:r>
              <a:rPr lang="en-US" altLang="en-US" sz="2500" dirty="0" smtClean="0">
                <a:solidFill>
                  <a:srgbClr val="FF0000"/>
                </a:solidFill>
              </a:rPr>
              <a:t>– generalization and aggregation</a:t>
            </a:r>
            <a:r>
              <a:rPr lang="en-US" altLang="en-US" sz="2500" dirty="0" smtClean="0"/>
              <a:t>. </a:t>
            </a:r>
          </a:p>
        </p:txBody>
      </p:sp>
      <p:sp>
        <p:nvSpPr>
          <p:cNvPr id="36869"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EA92EE66-8ADE-4A42-9B99-DF7EC8C830AC}" type="slidenum">
              <a:rPr lang="en-US" altLang="en-US" sz="1200">
                <a:solidFill>
                  <a:srgbClr val="B5A788"/>
                </a:solidFill>
                <a:latin typeface="Arial" panose="020B0604020202020204" pitchFamily="34" charset="0"/>
              </a:rPr>
              <a:pPr>
                <a:spcBef>
                  <a:spcPct val="0"/>
                </a:spcBef>
                <a:buClrTx/>
                <a:buSzTx/>
                <a:buFontTx/>
                <a:buNone/>
              </a:pPr>
              <a:t>28</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Generalization</a:t>
            </a:r>
          </a:p>
        </p:txBody>
      </p:sp>
      <p:sp>
        <p:nvSpPr>
          <p:cNvPr id="37891" name="Rectangle 3"/>
          <p:cNvSpPr>
            <a:spLocks noGrp="1" noChangeArrowheads="1"/>
          </p:cNvSpPr>
          <p:nvPr>
            <p:ph idx="1"/>
          </p:nvPr>
        </p:nvSpPr>
        <p:spPr>
          <a:xfrm>
            <a:off x="1143001" y="1538346"/>
            <a:ext cx="9753599" cy="4710053"/>
          </a:xfrm>
        </p:spPr>
        <p:txBody>
          <a:bodyPr/>
          <a:lstStyle/>
          <a:p>
            <a:pPr eaLnBrk="1" hangingPunct="1">
              <a:spcAft>
                <a:spcPts val="1200"/>
              </a:spcAft>
            </a:pPr>
            <a:r>
              <a:rPr lang="en-US" altLang="en-US" sz="2800" dirty="0" smtClean="0"/>
              <a:t>A </a:t>
            </a:r>
            <a:r>
              <a:rPr lang="en-US" altLang="en-US" sz="2800" dirty="0" smtClean="0">
                <a:solidFill>
                  <a:srgbClr val="FF0000"/>
                </a:solidFill>
              </a:rPr>
              <a:t>generalization </a:t>
            </a:r>
            <a:r>
              <a:rPr lang="en-US" altLang="en-US" sz="2800" dirty="0" smtClean="0"/>
              <a:t>is an abstraction which enables a class of objects to be thought of generically as a single named object. </a:t>
            </a:r>
          </a:p>
          <a:p>
            <a:pPr eaLnBrk="1" hangingPunct="1">
              <a:spcAft>
                <a:spcPts val="1200"/>
              </a:spcAft>
            </a:pPr>
            <a:r>
              <a:rPr lang="en-US" altLang="en-US" sz="2800" dirty="0" smtClean="0"/>
              <a:t>We can think of generalization as a relationship between an entity (or class) and one or more refined versions of it. </a:t>
            </a:r>
          </a:p>
          <a:p>
            <a:pPr eaLnBrk="1" hangingPunct="1">
              <a:spcAft>
                <a:spcPts val="1200"/>
              </a:spcAft>
            </a:pPr>
            <a:r>
              <a:rPr lang="en-US" altLang="en-US" sz="2800" dirty="0" smtClean="0"/>
              <a:t>The generalization is represented through what is known as </a:t>
            </a:r>
            <a:r>
              <a:rPr lang="en-US" altLang="en-US" sz="2800" dirty="0" smtClean="0">
                <a:solidFill>
                  <a:srgbClr val="FF0000"/>
                </a:solidFill>
              </a:rPr>
              <a:t>ISA relationship </a:t>
            </a:r>
          </a:p>
        </p:txBody>
      </p:sp>
      <p:sp>
        <p:nvSpPr>
          <p:cNvPr id="3789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2873CE2E-F5B5-40E5-A783-6975A2D5D6BF}" type="slidenum">
              <a:rPr lang="en-US" altLang="en-US" sz="1200">
                <a:solidFill>
                  <a:srgbClr val="B5A788"/>
                </a:solidFill>
                <a:latin typeface="Arial" panose="020B0604020202020204" pitchFamily="34" charset="0"/>
              </a:rPr>
              <a:pPr>
                <a:spcBef>
                  <a:spcPct val="0"/>
                </a:spcBef>
                <a:buClrTx/>
                <a:buSzTx/>
                <a:buFontTx/>
                <a:buNone/>
              </a:pPr>
              <a:t>29</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Database Design &amp; ER Diagrams</a:t>
            </a:r>
            <a:endParaRPr lang="en-US" dirty="0" smtClean="0"/>
          </a:p>
        </p:txBody>
      </p:sp>
      <p:sp>
        <p:nvSpPr>
          <p:cNvPr id="11267" name="Rectangle 3"/>
          <p:cNvSpPr>
            <a:spLocks noGrp="1" noChangeArrowheads="1"/>
          </p:cNvSpPr>
          <p:nvPr>
            <p:ph idx="1"/>
          </p:nvPr>
        </p:nvSpPr>
        <p:spPr>
          <a:xfrm>
            <a:off x="1143001" y="1538346"/>
            <a:ext cx="8789565" cy="4710053"/>
          </a:xfrm>
        </p:spPr>
        <p:txBody>
          <a:bodyPr/>
          <a:lstStyle/>
          <a:p>
            <a:pPr>
              <a:spcAft>
                <a:spcPts val="1800"/>
              </a:spcAft>
            </a:pPr>
            <a:r>
              <a:rPr lang="en-US" altLang="en-US" b="1" dirty="0" smtClean="0"/>
              <a:t>Requirement Analysis: </a:t>
            </a:r>
            <a:r>
              <a:rPr lang="en-US" altLang="en-US" dirty="0" smtClean="0"/>
              <a:t>Collecting information from the users what they want to store in the database.</a:t>
            </a:r>
          </a:p>
          <a:p>
            <a:pPr>
              <a:spcAft>
                <a:spcPts val="1800"/>
              </a:spcAft>
            </a:pPr>
            <a:r>
              <a:rPr lang="en-US" altLang="en-US" b="1" dirty="0" smtClean="0"/>
              <a:t>Conceptual Database Design: </a:t>
            </a:r>
            <a:r>
              <a:rPr lang="en-US" altLang="en-US" dirty="0" smtClean="0"/>
              <a:t>High level description of data to be stored in the database. ER model is the ideal one.</a:t>
            </a:r>
          </a:p>
          <a:p>
            <a:pPr>
              <a:spcAft>
                <a:spcPts val="1800"/>
              </a:spcAft>
            </a:pPr>
            <a:r>
              <a:rPr lang="en-US" altLang="en-US" b="1" dirty="0" smtClean="0"/>
              <a:t>Logical Database Design: </a:t>
            </a:r>
            <a:r>
              <a:rPr lang="en-US" altLang="en-US" dirty="0" smtClean="0"/>
              <a:t>Selecting an appropriate DBMS for implementation.</a:t>
            </a:r>
          </a:p>
          <a:p>
            <a:pPr>
              <a:spcAft>
                <a:spcPts val="1800"/>
              </a:spcAft>
            </a:pPr>
            <a:endParaRPr lang="en-US" altLang="en-US" dirty="0" smtClean="0"/>
          </a:p>
        </p:txBody>
      </p:sp>
      <p:sp>
        <p:nvSpPr>
          <p:cNvPr id="11269" name="Slide Number Placeholder 5"/>
          <p:cNvSpPr>
            <a:spLocks noGrp="1"/>
          </p:cNvSpPr>
          <p:nvPr>
            <p:ph type="sldNum" sz="quarter" idx="4294967295"/>
          </p:nvPr>
        </p:nvSpPr>
        <p:spPr bwMode="auto">
          <a:xfrm>
            <a:off x="11582400"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A7D364E0-DEE7-40C1-B92B-49615B3684DA}" type="slidenum">
              <a:rPr lang="en-US" altLang="en-US" sz="1200">
                <a:solidFill>
                  <a:srgbClr val="B5A788"/>
                </a:solidFill>
                <a:latin typeface="Arial" panose="020B0604020202020204" pitchFamily="34" charset="0"/>
              </a:rPr>
              <a:pPr>
                <a:spcBef>
                  <a:spcPct val="0"/>
                </a:spcBef>
                <a:buClrTx/>
                <a:buSzTx/>
                <a:buFontTx/>
                <a:buNone/>
              </a:pPr>
              <a:t>3</a:t>
            </a:fld>
            <a:endParaRPr lang="en-US" altLang="en-US" sz="1200">
              <a:solidFill>
                <a:srgbClr val="B5A788"/>
              </a:solidFill>
              <a:latin typeface="Arial" panose="020B0604020202020204" pitchFamily="34" charset="0"/>
            </a:endParaRPr>
          </a:p>
        </p:txBody>
      </p:sp>
      <p:grpSp>
        <p:nvGrpSpPr>
          <p:cNvPr id="11" name="Group 10"/>
          <p:cNvGrpSpPr/>
          <p:nvPr/>
        </p:nvGrpSpPr>
        <p:grpSpPr>
          <a:xfrm>
            <a:off x="21266" y="1371230"/>
            <a:ext cx="10409320" cy="59597"/>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5" name="Group 14"/>
          <p:cNvGrpSpPr/>
          <p:nvPr/>
        </p:nvGrpSpPr>
        <p:grpSpPr>
          <a:xfrm>
            <a:off x="2682240" y="6553202"/>
            <a:ext cx="94488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1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Rectangle 1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0"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defRPr/>
            </a:pPr>
            <a:r>
              <a:rPr lang="en-US" smtClean="0"/>
              <a:t>Example - 1</a:t>
            </a:r>
          </a:p>
        </p:txBody>
      </p:sp>
      <p:sp>
        <p:nvSpPr>
          <p:cNvPr id="38915" name="Content Placeholder 4"/>
          <p:cNvSpPr>
            <a:spLocks noGrp="1"/>
          </p:cNvSpPr>
          <p:nvPr>
            <p:ph idx="1"/>
          </p:nvPr>
        </p:nvSpPr>
        <p:spPr/>
        <p:txBody>
          <a:bodyPr/>
          <a:lstStyle/>
          <a:p>
            <a:pPr eaLnBrk="1" hangingPunct="1"/>
            <a:endParaRPr lang="en-US" altLang="en-US" dirty="0" smtClean="0"/>
          </a:p>
        </p:txBody>
      </p:sp>
      <p:sp>
        <p:nvSpPr>
          <p:cNvPr id="38917"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7AEEA960-C2C2-43D3-ACD0-2263C770A0E6}" type="slidenum">
              <a:rPr lang="en-US" altLang="en-US" sz="1200">
                <a:solidFill>
                  <a:srgbClr val="B5A788"/>
                </a:solidFill>
                <a:latin typeface="Arial" panose="020B0604020202020204" pitchFamily="34" charset="0"/>
              </a:rPr>
              <a:pPr>
                <a:spcBef>
                  <a:spcPct val="0"/>
                </a:spcBef>
                <a:buClrTx/>
                <a:buSzTx/>
                <a:buFontTx/>
                <a:buNone/>
              </a:pPr>
              <a:t>30</a:t>
            </a:fld>
            <a:endParaRPr lang="en-US" altLang="en-US" sz="1200">
              <a:solidFill>
                <a:srgbClr val="B5A788"/>
              </a:solidFill>
              <a:latin typeface="Arial" panose="020B0604020202020204" pitchFamily="34" charset="0"/>
            </a:endParaRPr>
          </a:p>
        </p:txBody>
      </p:sp>
      <p:grpSp>
        <p:nvGrpSpPr>
          <p:cNvPr id="38918" name="Group 5"/>
          <p:cNvGrpSpPr>
            <a:grpSpLocks/>
          </p:cNvGrpSpPr>
          <p:nvPr/>
        </p:nvGrpSpPr>
        <p:grpSpPr bwMode="auto">
          <a:xfrm>
            <a:off x="3478214" y="1600200"/>
            <a:ext cx="5970587" cy="4495800"/>
            <a:chOff x="1954212" y="1600200"/>
            <a:chExt cx="5970588" cy="4168775"/>
          </a:xfrm>
        </p:grpSpPr>
        <p:sp>
          <p:nvSpPr>
            <p:cNvPr id="47109" name="Line 5"/>
            <p:cNvSpPr>
              <a:spLocks noChangeShapeType="1"/>
            </p:cNvSpPr>
            <p:nvPr/>
          </p:nvSpPr>
          <p:spPr bwMode="auto">
            <a:xfrm>
              <a:off x="4781549" y="2973600"/>
              <a:ext cx="7938" cy="562314"/>
            </a:xfrm>
            <a:prstGeom prst="line">
              <a:avLst/>
            </a:prstGeom>
            <a:noFill/>
            <a:ln w="12700">
              <a:solidFill>
                <a:schemeClr val="tx1"/>
              </a:solidFill>
              <a:round/>
              <a:headEnd/>
              <a:tailEnd/>
            </a:ln>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38920" name="Text Box 6"/>
            <p:cNvSpPr txBox="1">
              <a:spLocks noChangeArrowheads="1"/>
            </p:cNvSpPr>
            <p:nvPr/>
          </p:nvSpPr>
          <p:spPr bwMode="auto">
            <a:xfrm>
              <a:off x="6126162" y="4394200"/>
              <a:ext cx="936625" cy="473075"/>
            </a:xfrm>
            <a:prstGeom prst="rect">
              <a:avLst/>
            </a:prstGeom>
            <a:solidFill>
              <a:srgbClr val="969696"/>
            </a:solidFill>
            <a:ln w="6350">
              <a:solidFill>
                <a:schemeClr val="tx1"/>
              </a:solidFill>
              <a:miter lim="800000"/>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a:solidFill>
                    <a:schemeClr val="bg1"/>
                  </a:solidFill>
                  <a:latin typeface="Garamond" panose="02020404030301010803" pitchFamily="18" charset="0"/>
                </a:rPr>
                <a:t>CA</a:t>
              </a:r>
            </a:p>
            <a:p>
              <a:pPr>
                <a:spcBef>
                  <a:spcPct val="0"/>
                </a:spcBef>
                <a:buClrTx/>
                <a:buSzTx/>
                <a:buFontTx/>
                <a:buNone/>
              </a:pPr>
              <a:endParaRPr lang="en-US" altLang="en-US" sz="2400">
                <a:solidFill>
                  <a:schemeClr val="bg1"/>
                </a:solidFill>
                <a:latin typeface="Tahoma" panose="020B0604030504040204" pitchFamily="34" charset="0"/>
              </a:endParaRPr>
            </a:p>
          </p:txBody>
        </p:sp>
        <p:sp>
          <p:nvSpPr>
            <p:cNvPr id="38921" name="Oval 9"/>
            <p:cNvSpPr>
              <a:spLocks noChangeArrowheads="1"/>
            </p:cNvSpPr>
            <p:nvPr/>
          </p:nvSpPr>
          <p:spPr bwMode="auto">
            <a:xfrm>
              <a:off x="3040062" y="1600200"/>
              <a:ext cx="1316038" cy="604838"/>
            </a:xfrm>
            <a:prstGeom prst="ellipse">
              <a:avLst/>
            </a:prstGeom>
            <a:solidFill>
              <a:srgbClr val="D000D0"/>
            </a:solidFill>
            <a:ln w="6350">
              <a:solidFill>
                <a:schemeClr val="tx1"/>
              </a:solidFill>
              <a:round/>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800" u="sng">
                  <a:solidFill>
                    <a:schemeClr val="bg1"/>
                  </a:solidFill>
                  <a:latin typeface="Arial" panose="020B0604020202020204" pitchFamily="34" charset="0"/>
                </a:rPr>
                <a:t>AccNo</a:t>
              </a:r>
            </a:p>
          </p:txBody>
        </p:sp>
        <p:sp>
          <p:nvSpPr>
            <p:cNvPr id="47116" name="Oval 12"/>
            <p:cNvSpPr>
              <a:spLocks noChangeArrowheads="1"/>
            </p:cNvSpPr>
            <p:nvPr/>
          </p:nvSpPr>
          <p:spPr bwMode="auto">
            <a:xfrm>
              <a:off x="4884737" y="1676745"/>
              <a:ext cx="1584325" cy="550537"/>
            </a:xfrm>
            <a:prstGeom prst="ellipse">
              <a:avLst/>
            </a:prstGeom>
            <a:solidFill>
              <a:srgbClr val="D000D0"/>
            </a:solidFill>
            <a:ln w="6350">
              <a:solidFill>
                <a:schemeClr val="tx1"/>
              </a:solidFill>
              <a:round/>
              <a:headEnd/>
              <a:tailEnd/>
            </a:ln>
          </p:spPr>
          <p:txBody>
            <a:bodyPr tIns="137160"/>
            <a:lstStyle/>
            <a:p>
              <a:pPr algn="ctr">
                <a:defRPr/>
              </a:pPr>
              <a:r>
                <a:rPr lang="en-US" sz="1800" dirty="0">
                  <a:solidFill>
                    <a:schemeClr val="bg1"/>
                  </a:solidFill>
                </a:rPr>
                <a:t>Balance</a:t>
              </a:r>
              <a:endParaRPr lang="en-US" sz="1800" dirty="0">
                <a:solidFill>
                  <a:schemeClr val="bg1"/>
                </a:solidFill>
                <a:effectLst>
                  <a:outerShdw blurRad="38100" dist="38100" dir="2700000" algn="tl">
                    <a:srgbClr val="000000"/>
                  </a:outerShdw>
                </a:effectLst>
              </a:endParaRPr>
            </a:p>
          </p:txBody>
        </p:sp>
        <p:sp>
          <p:nvSpPr>
            <p:cNvPr id="38923" name="Text Box 14"/>
            <p:cNvSpPr txBox="1">
              <a:spLocks noChangeArrowheads="1"/>
            </p:cNvSpPr>
            <p:nvPr/>
          </p:nvSpPr>
          <p:spPr bwMode="auto">
            <a:xfrm>
              <a:off x="4100512" y="2498725"/>
              <a:ext cx="1531938" cy="473075"/>
            </a:xfrm>
            <a:prstGeom prst="rect">
              <a:avLst/>
            </a:prstGeom>
            <a:solidFill>
              <a:srgbClr val="969696"/>
            </a:solidFill>
            <a:ln w="6350">
              <a:solidFill>
                <a:schemeClr val="tx1"/>
              </a:solidFill>
              <a:miter lim="800000"/>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800" b="1">
                  <a:solidFill>
                    <a:schemeClr val="bg1"/>
                  </a:solidFill>
                  <a:latin typeface="Arial" panose="020B0604020202020204" pitchFamily="34" charset="0"/>
                </a:rPr>
                <a:t>Account</a:t>
              </a:r>
            </a:p>
          </p:txBody>
        </p:sp>
        <p:sp>
          <p:nvSpPr>
            <p:cNvPr id="38924" name="AutoShape 15"/>
            <p:cNvSpPr>
              <a:spLocks noChangeArrowheads="1"/>
            </p:cNvSpPr>
            <p:nvPr/>
          </p:nvSpPr>
          <p:spPr bwMode="auto">
            <a:xfrm>
              <a:off x="4173537" y="3379788"/>
              <a:ext cx="1258888" cy="635000"/>
            </a:xfrm>
            <a:prstGeom prst="flowChartMerge">
              <a:avLst/>
            </a:prstGeom>
            <a:solidFill>
              <a:schemeClr val="tx2"/>
            </a:solidFill>
            <a:ln w="6350">
              <a:solidFill>
                <a:schemeClr val="tx1"/>
              </a:solidFill>
              <a:miter lim="800000"/>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600" b="1">
                  <a:solidFill>
                    <a:schemeClr val="bg1"/>
                  </a:solidFill>
                  <a:latin typeface="Arial" panose="020B0604020202020204" pitchFamily="34" charset="0"/>
                </a:rPr>
                <a:t>ISA</a:t>
              </a:r>
            </a:p>
          </p:txBody>
        </p:sp>
        <p:sp>
          <p:nvSpPr>
            <p:cNvPr id="47120" name="Line 16"/>
            <p:cNvSpPr>
              <a:spLocks noChangeShapeType="1"/>
            </p:cNvSpPr>
            <p:nvPr/>
          </p:nvSpPr>
          <p:spPr bwMode="auto">
            <a:xfrm flipH="1">
              <a:off x="3443287" y="3767021"/>
              <a:ext cx="1095375" cy="625611"/>
            </a:xfrm>
            <a:prstGeom prst="line">
              <a:avLst/>
            </a:prstGeom>
            <a:noFill/>
            <a:ln w="6350">
              <a:solidFill>
                <a:schemeClr val="tx1"/>
              </a:solidFill>
              <a:round/>
              <a:headEnd/>
              <a:tailEnd/>
            </a:ln>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21" name="Line 17"/>
            <p:cNvSpPr>
              <a:spLocks noChangeShapeType="1"/>
            </p:cNvSpPr>
            <p:nvPr/>
          </p:nvSpPr>
          <p:spPr bwMode="auto">
            <a:xfrm flipH="1">
              <a:off x="4454524" y="3923056"/>
              <a:ext cx="246063" cy="468104"/>
            </a:xfrm>
            <a:prstGeom prst="line">
              <a:avLst/>
            </a:prstGeom>
            <a:noFill/>
            <a:ln w="6350">
              <a:solidFill>
                <a:schemeClr val="tx1"/>
              </a:solidFill>
              <a:round/>
              <a:headEnd/>
              <a:tailEnd/>
            </a:ln>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22" name="Line 18"/>
            <p:cNvSpPr>
              <a:spLocks noChangeShapeType="1"/>
            </p:cNvSpPr>
            <p:nvPr/>
          </p:nvSpPr>
          <p:spPr bwMode="auto">
            <a:xfrm>
              <a:off x="5037138" y="3777326"/>
              <a:ext cx="379412" cy="616778"/>
            </a:xfrm>
            <a:prstGeom prst="line">
              <a:avLst/>
            </a:prstGeom>
            <a:noFill/>
            <a:ln w="6350">
              <a:solidFill>
                <a:schemeClr val="tx1"/>
              </a:solidFill>
              <a:round/>
              <a:headEnd/>
              <a:tailEnd/>
            </a:ln>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23" name="Line 19"/>
            <p:cNvSpPr>
              <a:spLocks noChangeShapeType="1"/>
            </p:cNvSpPr>
            <p:nvPr/>
          </p:nvSpPr>
          <p:spPr bwMode="auto">
            <a:xfrm>
              <a:off x="5175250" y="3652203"/>
              <a:ext cx="1306513" cy="724236"/>
            </a:xfrm>
            <a:prstGeom prst="line">
              <a:avLst/>
            </a:prstGeom>
            <a:noFill/>
            <a:ln w="6350">
              <a:solidFill>
                <a:schemeClr val="tx1"/>
              </a:solidFill>
              <a:round/>
              <a:headEnd/>
              <a:tailEnd/>
            </a:ln>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24" name="Line 20"/>
            <p:cNvSpPr>
              <a:spLocks noChangeShapeType="1"/>
            </p:cNvSpPr>
            <p:nvPr/>
          </p:nvSpPr>
          <p:spPr bwMode="auto">
            <a:xfrm>
              <a:off x="4059237" y="2186066"/>
              <a:ext cx="600075" cy="307654"/>
            </a:xfrm>
            <a:prstGeom prst="line">
              <a:avLst/>
            </a:prstGeom>
            <a:noFill/>
            <a:ln w="6350">
              <a:solidFill>
                <a:schemeClr val="tx1"/>
              </a:solidFill>
              <a:round/>
              <a:headEnd/>
              <a:tailEnd/>
            </a:ln>
            <a:effectLst/>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25" name="Line 21"/>
            <p:cNvSpPr>
              <a:spLocks noChangeShapeType="1"/>
            </p:cNvSpPr>
            <p:nvPr/>
          </p:nvSpPr>
          <p:spPr bwMode="auto">
            <a:xfrm flipH="1">
              <a:off x="5192713" y="2225811"/>
              <a:ext cx="334962" cy="279685"/>
            </a:xfrm>
            <a:prstGeom prst="line">
              <a:avLst/>
            </a:prstGeom>
            <a:noFill/>
            <a:ln w="6350">
              <a:solidFill>
                <a:schemeClr val="tx1"/>
              </a:solidFill>
              <a:round/>
              <a:headEnd/>
              <a:tailEnd/>
            </a:ln>
            <a:effectLst/>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38931" name="Oval 23"/>
            <p:cNvSpPr>
              <a:spLocks noChangeArrowheads="1"/>
            </p:cNvSpPr>
            <p:nvPr/>
          </p:nvSpPr>
          <p:spPr bwMode="auto">
            <a:xfrm>
              <a:off x="1954212" y="5275263"/>
              <a:ext cx="1258888" cy="493712"/>
            </a:xfrm>
            <a:prstGeom prst="ellipse">
              <a:avLst/>
            </a:prstGeom>
            <a:solidFill>
              <a:srgbClr val="D000D0"/>
            </a:solidFill>
            <a:ln w="6350">
              <a:solidFill>
                <a:schemeClr val="tx1"/>
              </a:solidFill>
              <a:round/>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600">
                  <a:solidFill>
                    <a:schemeClr val="bg1"/>
                  </a:solidFill>
                  <a:latin typeface="Arial" panose="020B0604020202020204" pitchFamily="34" charset="0"/>
                </a:rPr>
                <a:t>Int_amt</a:t>
              </a:r>
            </a:p>
          </p:txBody>
        </p:sp>
        <p:sp>
          <p:nvSpPr>
            <p:cNvPr id="38932" name="Text Box 25"/>
            <p:cNvSpPr txBox="1">
              <a:spLocks noChangeArrowheads="1"/>
            </p:cNvSpPr>
            <p:nvPr/>
          </p:nvSpPr>
          <p:spPr bwMode="auto">
            <a:xfrm>
              <a:off x="5013325" y="4392613"/>
              <a:ext cx="939800" cy="473075"/>
            </a:xfrm>
            <a:prstGeom prst="rect">
              <a:avLst/>
            </a:prstGeom>
            <a:solidFill>
              <a:srgbClr val="969696"/>
            </a:solidFill>
            <a:ln w="6350">
              <a:solidFill>
                <a:schemeClr val="tx1"/>
              </a:solidFill>
              <a:miter lim="800000"/>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a:solidFill>
                    <a:schemeClr val="bg1"/>
                  </a:solidFill>
                  <a:latin typeface="Garamond" panose="02020404030301010803" pitchFamily="18" charset="0"/>
                </a:rPr>
                <a:t>RD</a:t>
              </a:r>
            </a:p>
            <a:p>
              <a:pPr>
                <a:spcBef>
                  <a:spcPct val="0"/>
                </a:spcBef>
                <a:buClrTx/>
                <a:buSzTx/>
                <a:buFontTx/>
                <a:buNone/>
              </a:pPr>
              <a:endParaRPr lang="en-US" altLang="en-US" sz="2400">
                <a:solidFill>
                  <a:schemeClr val="bg1"/>
                </a:solidFill>
                <a:latin typeface="Tahoma" panose="020B0604030504040204" pitchFamily="34" charset="0"/>
              </a:endParaRPr>
            </a:p>
          </p:txBody>
        </p:sp>
        <p:sp>
          <p:nvSpPr>
            <p:cNvPr id="38933" name="Text Box 26"/>
            <p:cNvSpPr txBox="1">
              <a:spLocks noChangeArrowheads="1"/>
            </p:cNvSpPr>
            <p:nvPr/>
          </p:nvSpPr>
          <p:spPr bwMode="auto">
            <a:xfrm>
              <a:off x="2894012" y="4391025"/>
              <a:ext cx="817563" cy="473075"/>
            </a:xfrm>
            <a:prstGeom prst="rect">
              <a:avLst/>
            </a:prstGeom>
            <a:solidFill>
              <a:srgbClr val="969696"/>
            </a:solidFill>
            <a:ln w="6350">
              <a:solidFill>
                <a:schemeClr val="tx1"/>
              </a:solidFill>
              <a:miter lim="800000"/>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a:solidFill>
                    <a:schemeClr val="bg1"/>
                  </a:solidFill>
                  <a:latin typeface="Garamond" panose="02020404030301010803" pitchFamily="18" charset="0"/>
                </a:rPr>
                <a:t>SB</a:t>
              </a:r>
            </a:p>
            <a:p>
              <a:pPr>
                <a:spcBef>
                  <a:spcPct val="0"/>
                </a:spcBef>
                <a:buClrTx/>
                <a:buSzTx/>
                <a:buFontTx/>
                <a:buNone/>
              </a:pPr>
              <a:endParaRPr lang="en-US" altLang="en-US" sz="2400">
                <a:solidFill>
                  <a:schemeClr val="bg1"/>
                </a:solidFill>
                <a:latin typeface="Tahoma" panose="020B0604030504040204" pitchFamily="34" charset="0"/>
              </a:endParaRPr>
            </a:p>
          </p:txBody>
        </p:sp>
        <p:sp>
          <p:nvSpPr>
            <p:cNvPr id="38934" name="Text Box 27"/>
            <p:cNvSpPr txBox="1">
              <a:spLocks noChangeArrowheads="1"/>
            </p:cNvSpPr>
            <p:nvPr/>
          </p:nvSpPr>
          <p:spPr bwMode="auto">
            <a:xfrm>
              <a:off x="3943350" y="4392613"/>
              <a:ext cx="817562" cy="473075"/>
            </a:xfrm>
            <a:prstGeom prst="rect">
              <a:avLst/>
            </a:prstGeom>
            <a:solidFill>
              <a:srgbClr val="969696"/>
            </a:solidFill>
            <a:ln w="6350">
              <a:solidFill>
                <a:schemeClr val="tx1"/>
              </a:solidFill>
              <a:miter lim="800000"/>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a:solidFill>
                    <a:schemeClr val="bg1"/>
                  </a:solidFill>
                  <a:latin typeface="Garamond" panose="02020404030301010803" pitchFamily="18" charset="0"/>
                </a:rPr>
                <a:t>FD</a:t>
              </a:r>
            </a:p>
            <a:p>
              <a:pPr>
                <a:spcBef>
                  <a:spcPct val="0"/>
                </a:spcBef>
                <a:buClrTx/>
                <a:buSzTx/>
                <a:buFontTx/>
                <a:buNone/>
              </a:pPr>
              <a:endParaRPr lang="en-US" altLang="en-US" sz="2400">
                <a:solidFill>
                  <a:schemeClr val="bg1"/>
                </a:solidFill>
                <a:latin typeface="Tahoma" panose="020B0604030504040204" pitchFamily="34" charset="0"/>
              </a:endParaRPr>
            </a:p>
          </p:txBody>
        </p:sp>
        <p:sp>
          <p:nvSpPr>
            <p:cNvPr id="38935" name="Oval 29"/>
            <p:cNvSpPr>
              <a:spLocks noChangeArrowheads="1"/>
            </p:cNvSpPr>
            <p:nvPr/>
          </p:nvSpPr>
          <p:spPr bwMode="auto">
            <a:xfrm>
              <a:off x="3344862" y="5275263"/>
              <a:ext cx="1477963" cy="493712"/>
            </a:xfrm>
            <a:prstGeom prst="ellipse">
              <a:avLst/>
            </a:prstGeom>
            <a:solidFill>
              <a:srgbClr val="D000D0"/>
            </a:solidFill>
            <a:ln w="6350">
              <a:solidFill>
                <a:schemeClr val="tx1"/>
              </a:solidFill>
              <a:round/>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600">
                  <a:solidFill>
                    <a:schemeClr val="bg1"/>
                  </a:solidFill>
                  <a:latin typeface="Arial" panose="020B0604020202020204" pitchFamily="34" charset="0"/>
                </a:rPr>
                <a:t>Dep_amt</a:t>
              </a:r>
            </a:p>
          </p:txBody>
        </p:sp>
        <p:sp>
          <p:nvSpPr>
            <p:cNvPr id="38936" name="Oval 32"/>
            <p:cNvSpPr>
              <a:spLocks noChangeArrowheads="1"/>
            </p:cNvSpPr>
            <p:nvPr/>
          </p:nvSpPr>
          <p:spPr bwMode="auto">
            <a:xfrm>
              <a:off x="4981575" y="5275263"/>
              <a:ext cx="1447800" cy="493712"/>
            </a:xfrm>
            <a:prstGeom prst="ellipse">
              <a:avLst/>
            </a:prstGeom>
            <a:solidFill>
              <a:srgbClr val="D000D0"/>
            </a:solidFill>
            <a:ln w="6350">
              <a:solidFill>
                <a:schemeClr val="tx1"/>
              </a:solidFill>
              <a:round/>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600">
                  <a:solidFill>
                    <a:schemeClr val="bg1"/>
                  </a:solidFill>
                  <a:latin typeface="Arial" panose="020B0604020202020204" pitchFamily="34" charset="0"/>
                </a:rPr>
                <a:t>Rec_amt</a:t>
              </a:r>
            </a:p>
          </p:txBody>
        </p:sp>
        <p:sp>
          <p:nvSpPr>
            <p:cNvPr id="38937" name="Oval 35"/>
            <p:cNvSpPr>
              <a:spLocks noChangeArrowheads="1"/>
            </p:cNvSpPr>
            <p:nvPr/>
          </p:nvSpPr>
          <p:spPr bwMode="auto">
            <a:xfrm>
              <a:off x="6629400" y="5275263"/>
              <a:ext cx="1295400" cy="493712"/>
            </a:xfrm>
            <a:prstGeom prst="ellipse">
              <a:avLst/>
            </a:prstGeom>
            <a:solidFill>
              <a:srgbClr val="D000D0"/>
            </a:solidFill>
            <a:ln w="12700">
              <a:solidFill>
                <a:schemeClr val="tx1"/>
              </a:solidFill>
              <a:round/>
              <a:headEnd/>
              <a:tailEnd/>
            </a:ln>
          </p:spPr>
          <p:txBody>
            <a:bodyPr tIns="13716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600">
                  <a:solidFill>
                    <a:schemeClr val="bg1"/>
                  </a:solidFill>
                  <a:latin typeface="Arial" panose="020B0604020202020204" pitchFamily="34" charset="0"/>
                </a:rPr>
                <a:t>Od</a:t>
              </a:r>
            </a:p>
          </p:txBody>
        </p:sp>
        <p:sp>
          <p:nvSpPr>
            <p:cNvPr id="47141" name="Line 37"/>
            <p:cNvSpPr>
              <a:spLocks noChangeShapeType="1"/>
            </p:cNvSpPr>
            <p:nvPr/>
          </p:nvSpPr>
          <p:spPr bwMode="auto">
            <a:xfrm flipH="1">
              <a:off x="4179887" y="4859264"/>
              <a:ext cx="203200" cy="441608"/>
            </a:xfrm>
            <a:prstGeom prst="line">
              <a:avLst/>
            </a:prstGeom>
            <a:noFill/>
            <a:ln w="6350">
              <a:solidFill>
                <a:schemeClr val="tx1"/>
              </a:solidFill>
              <a:round/>
              <a:headEnd/>
              <a:tailEnd/>
            </a:ln>
            <a:effectLst/>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42" name="Line 38"/>
            <p:cNvSpPr>
              <a:spLocks noChangeShapeType="1"/>
            </p:cNvSpPr>
            <p:nvPr/>
          </p:nvSpPr>
          <p:spPr bwMode="auto">
            <a:xfrm>
              <a:off x="5402263" y="4866624"/>
              <a:ext cx="166687" cy="403335"/>
            </a:xfrm>
            <a:prstGeom prst="line">
              <a:avLst/>
            </a:prstGeom>
            <a:noFill/>
            <a:ln w="6350">
              <a:solidFill>
                <a:schemeClr val="tx1"/>
              </a:solidFill>
              <a:round/>
              <a:headEnd/>
              <a:tailEnd/>
            </a:ln>
            <a:effectLst/>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43" name="Line 39"/>
            <p:cNvSpPr>
              <a:spLocks noChangeShapeType="1"/>
            </p:cNvSpPr>
            <p:nvPr/>
          </p:nvSpPr>
          <p:spPr bwMode="auto">
            <a:xfrm>
              <a:off x="6661150" y="4850431"/>
              <a:ext cx="446088" cy="444552"/>
            </a:xfrm>
            <a:prstGeom prst="line">
              <a:avLst/>
            </a:prstGeom>
            <a:noFill/>
            <a:ln w="6350">
              <a:solidFill>
                <a:schemeClr val="tx1"/>
              </a:solidFill>
              <a:round/>
              <a:headEnd/>
              <a:tailEnd/>
            </a:ln>
            <a:effectLst/>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7144" name="Line 40"/>
            <p:cNvSpPr>
              <a:spLocks noChangeShapeType="1"/>
            </p:cNvSpPr>
            <p:nvPr/>
          </p:nvSpPr>
          <p:spPr bwMode="auto">
            <a:xfrm rot="3000000">
              <a:off x="2941637" y="4668472"/>
              <a:ext cx="0" cy="793750"/>
            </a:xfrm>
            <a:prstGeom prst="line">
              <a:avLst/>
            </a:prstGeom>
            <a:noFill/>
            <a:ln w="6350">
              <a:solidFill>
                <a:schemeClr val="tx1"/>
              </a:solidFill>
              <a:round/>
              <a:headEnd/>
              <a:tailEnd/>
            </a:ln>
            <a:effectLst/>
          </p:spPr>
          <p:txBody>
            <a:bodyPr tIns="13716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grpSp>
      <p:grpSp>
        <p:nvGrpSpPr>
          <p:cNvPr id="31" name="Group 30"/>
          <p:cNvGrpSpPr/>
          <p:nvPr/>
        </p:nvGrpSpPr>
        <p:grpSpPr>
          <a:xfrm>
            <a:off x="21266" y="1371230"/>
            <a:ext cx="10409320" cy="59597"/>
            <a:chOff x="1905000" y="6553200"/>
            <a:chExt cx="7010400" cy="45719"/>
          </a:xfrm>
        </p:grpSpPr>
        <p:sp>
          <p:nvSpPr>
            <p:cNvPr id="32" name="Rectangle 3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3" name="Rectangle 3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4" name="Rectangle 3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5" name="Group 34"/>
          <p:cNvGrpSpPr/>
          <p:nvPr/>
        </p:nvGrpSpPr>
        <p:grpSpPr>
          <a:xfrm>
            <a:off x="2682240" y="6553202"/>
            <a:ext cx="9448800" cy="45719"/>
            <a:chOff x="1905000" y="6553200"/>
            <a:chExt cx="7010400" cy="45719"/>
          </a:xfrm>
        </p:grpSpPr>
        <p:sp>
          <p:nvSpPr>
            <p:cNvPr id="36" name="Rectangle 3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7" name="Rectangle 3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8" name="Rectangle 3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40"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5" name="Rectangle 2"/>
          <p:cNvSpPr>
            <a:spLocks noGrp="1" noChangeArrowheads="1"/>
          </p:cNvSpPr>
          <p:nvPr>
            <p:ph type="title"/>
          </p:nvPr>
        </p:nvSpPr>
        <p:spPr>
          <a:xfrm>
            <a:off x="2895600" y="274638"/>
            <a:ext cx="7315200" cy="1143000"/>
          </a:xfrm>
        </p:spPr>
        <p:txBody>
          <a:bodyPr/>
          <a:lstStyle/>
          <a:p>
            <a:pPr eaLnBrk="1" hangingPunct="1">
              <a:defRPr/>
            </a:pPr>
            <a:r>
              <a:rPr lang="en-US" b="1" dirty="0" smtClean="0">
                <a:solidFill>
                  <a:srgbClr val="C00000"/>
                </a:solidFill>
              </a:rPr>
              <a:t>Example-2</a:t>
            </a:r>
          </a:p>
        </p:txBody>
      </p:sp>
      <p:grpSp>
        <p:nvGrpSpPr>
          <p:cNvPr id="3" name="Organization Chart 6"/>
          <p:cNvGrpSpPr>
            <a:grpSpLocks/>
          </p:cNvGrpSpPr>
          <p:nvPr/>
        </p:nvGrpSpPr>
        <p:grpSpPr bwMode="auto">
          <a:xfrm>
            <a:off x="2286000" y="1600200"/>
            <a:ext cx="8229600" cy="4495800"/>
            <a:chOff x="165" y="1008"/>
            <a:chExt cx="5513" cy="2832"/>
          </a:xfrm>
        </p:grpSpPr>
        <p:sp>
          <p:nvSpPr>
            <p:cNvPr id="5" name="_s1028"/>
            <p:cNvSpPr>
              <a:spLocks noChangeArrowheads="1"/>
            </p:cNvSpPr>
            <p:nvPr/>
          </p:nvSpPr>
          <p:spPr bwMode="auto">
            <a:xfrm>
              <a:off x="2181" y="1152"/>
              <a:ext cx="1481" cy="616"/>
            </a:xfrm>
            <a:prstGeom prst="roundRect">
              <a:avLst>
                <a:gd name="adj" fmla="val 16667"/>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9514" tIns="29756" rIns="59514" bIns="29756" numCol="1" anchor="ctr" anchorCtr="0" compatLnSpc="1">
              <a:prstTxWarp prst="textNoShape">
                <a:avLst/>
              </a:prstTxWarp>
            </a:bodyPr>
            <a:lstStyle/>
            <a:p>
              <a:pPr algn="ctr" eaLnBrk="1" hangingPunct="1"/>
              <a:r>
                <a:rPr lang="en-US" altLang="en-US" sz="1400" b="1"/>
                <a:t>Employee </a:t>
              </a:r>
            </a:p>
            <a:p>
              <a:pPr algn="ctr" eaLnBrk="1" hangingPunct="1"/>
              <a:r>
                <a:rPr lang="en-US" altLang="en-US" sz="1400" b="1"/>
                <a:t>(SSN, Name, Addr, Sex)</a:t>
              </a:r>
            </a:p>
          </p:txBody>
        </p:sp>
        <p:sp>
          <p:nvSpPr>
            <p:cNvPr id="6" name="_s1029"/>
            <p:cNvSpPr>
              <a:spLocks noChangeArrowheads="1"/>
            </p:cNvSpPr>
            <p:nvPr/>
          </p:nvSpPr>
          <p:spPr bwMode="auto">
            <a:xfrm>
              <a:off x="480" y="2186"/>
              <a:ext cx="2102" cy="728"/>
            </a:xfrm>
            <a:prstGeom prst="roundRect">
              <a:avLst>
                <a:gd name="adj" fmla="val 16667"/>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9514" tIns="29756" rIns="59514" bIns="29756" numCol="1" anchor="ctr" anchorCtr="0" compatLnSpc="1">
              <a:prstTxWarp prst="textNoShape">
                <a:avLst/>
              </a:prstTxWarp>
            </a:bodyPr>
            <a:lstStyle/>
            <a:p>
              <a:pPr algn="ctr" eaLnBrk="1" hangingPunct="1"/>
              <a:r>
                <a:rPr lang="en-US" altLang="en-US" sz="1400" b="1"/>
                <a:t>Fulltime_Employee </a:t>
              </a:r>
            </a:p>
            <a:p>
              <a:pPr algn="ctr" eaLnBrk="1" hangingPunct="1"/>
              <a:r>
                <a:rPr lang="en-US" altLang="en-US" sz="1400" b="1"/>
                <a:t>(Days_worked, Salary )</a:t>
              </a:r>
            </a:p>
          </p:txBody>
        </p:sp>
        <p:sp>
          <p:nvSpPr>
            <p:cNvPr id="7" name="_s1030"/>
            <p:cNvSpPr>
              <a:spLocks noChangeArrowheads="1"/>
            </p:cNvSpPr>
            <p:nvPr/>
          </p:nvSpPr>
          <p:spPr bwMode="auto">
            <a:xfrm>
              <a:off x="3120" y="2186"/>
              <a:ext cx="2307" cy="728"/>
            </a:xfrm>
            <a:prstGeom prst="roundRect">
              <a:avLst>
                <a:gd name="adj" fmla="val 16667"/>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9514" tIns="29756" rIns="59514" bIns="29756" numCol="1" anchor="ctr" anchorCtr="0" compatLnSpc="1">
              <a:prstTxWarp prst="textNoShape">
                <a:avLst/>
              </a:prstTxWarp>
            </a:bodyPr>
            <a:lstStyle/>
            <a:p>
              <a:pPr algn="ctr" eaLnBrk="1" hangingPunct="1"/>
              <a:r>
                <a:rPr lang="en-US" altLang="en-US" sz="1400" b="1"/>
                <a:t>Contract_Employee </a:t>
              </a:r>
            </a:p>
            <a:p>
              <a:pPr algn="ctr" eaLnBrk="1" hangingPunct="1"/>
              <a:r>
                <a:rPr lang="en-US" altLang="en-US" sz="1400" b="1"/>
                <a:t>( Contract_period, Contract_amount )</a:t>
              </a:r>
            </a:p>
          </p:txBody>
        </p:sp>
        <p:cxnSp>
          <p:nvCxnSpPr>
            <p:cNvPr id="1031" name="_s1031"/>
            <p:cNvCxnSpPr>
              <a:cxnSpLocks noChangeShapeType="1"/>
              <a:stCxn id="7" idx="0"/>
              <a:endCxn id="5" idx="2"/>
            </p:cNvCxnSpPr>
            <p:nvPr/>
          </p:nvCxnSpPr>
          <p:spPr bwMode="auto">
            <a:xfrm rot="5400000" flipH="1">
              <a:off x="3389" y="1301"/>
              <a:ext cx="418" cy="1352"/>
            </a:xfrm>
            <a:prstGeom prst="bentConnector3">
              <a:avLst>
                <a:gd name="adj1" fmla="val 1722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2" name="_s1032"/>
            <p:cNvCxnSpPr>
              <a:cxnSpLocks noChangeShapeType="1"/>
              <a:stCxn id="6" idx="0"/>
              <a:endCxn id="5" idx="2"/>
            </p:cNvCxnSpPr>
            <p:nvPr/>
          </p:nvCxnSpPr>
          <p:spPr bwMode="auto">
            <a:xfrm rot="16200000">
              <a:off x="2018" y="1281"/>
              <a:ext cx="418" cy="1391"/>
            </a:xfrm>
            <a:prstGeom prst="bentConnector3">
              <a:avLst>
                <a:gd name="adj1" fmla="val 1722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grpSp>
      <p:sp>
        <p:nvSpPr>
          <p:cNvPr id="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B761931E-389B-4A43-BEA3-175779B74898}" type="slidenum">
              <a:rPr lang="en-US" altLang="en-US" sz="1200">
                <a:solidFill>
                  <a:srgbClr val="B5A788"/>
                </a:solidFill>
                <a:latin typeface="Arial" panose="020B0604020202020204" pitchFamily="34" charset="0"/>
              </a:rPr>
              <a:pPr>
                <a:spcBef>
                  <a:spcPct val="0"/>
                </a:spcBef>
                <a:buClrTx/>
                <a:buSzTx/>
                <a:buFontTx/>
                <a:buNone/>
              </a:pPr>
              <a:t>31</a:t>
            </a:fld>
            <a:endParaRPr lang="en-US" altLang="en-US" sz="1200">
              <a:solidFill>
                <a:srgbClr val="B5A788"/>
              </a:solidFill>
              <a:latin typeface="Arial" panose="020B0604020202020204" pitchFamily="34" charset="0"/>
            </a:endParaRPr>
          </a:p>
        </p:txBody>
      </p:sp>
      <p:grpSp>
        <p:nvGrpSpPr>
          <p:cNvPr id="12" name="Group 11"/>
          <p:cNvGrpSpPr/>
          <p:nvPr/>
        </p:nvGrpSpPr>
        <p:grpSpPr>
          <a:xfrm>
            <a:off x="21266" y="1371230"/>
            <a:ext cx="10409320" cy="59597"/>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6" name="Group 15"/>
          <p:cNvGrpSpPr/>
          <p:nvPr/>
        </p:nvGrpSpPr>
        <p:grpSpPr>
          <a:xfrm>
            <a:off x="2682240" y="6553202"/>
            <a:ext cx="94488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1"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fontAlgn="auto" hangingPunct="1">
              <a:spcAft>
                <a:spcPts val="0"/>
              </a:spcAft>
              <a:defRPr/>
            </a:pPr>
            <a:r>
              <a:rPr lang="en-US" dirty="0" smtClean="0"/>
              <a:t>Aggregation</a:t>
            </a:r>
          </a:p>
        </p:txBody>
      </p:sp>
      <p:sp>
        <p:nvSpPr>
          <p:cNvPr id="39939" name="Rectangle 3"/>
          <p:cNvSpPr>
            <a:spLocks noGrp="1" noChangeArrowheads="1"/>
          </p:cNvSpPr>
          <p:nvPr>
            <p:ph idx="1"/>
          </p:nvPr>
        </p:nvSpPr>
        <p:spPr>
          <a:xfrm>
            <a:off x="1143001" y="1538346"/>
            <a:ext cx="9287585" cy="4710053"/>
          </a:xfrm>
        </p:spPr>
        <p:txBody>
          <a:bodyPr/>
          <a:lstStyle/>
          <a:p>
            <a:pPr eaLnBrk="1" hangingPunct="1">
              <a:lnSpc>
                <a:spcPct val="90000"/>
              </a:lnSpc>
            </a:pPr>
            <a:r>
              <a:rPr lang="en-US" altLang="en-US" sz="2800" dirty="0"/>
              <a:t>Aggregation is an abstraction through which relationships are treated as higher-level entities</a:t>
            </a:r>
          </a:p>
          <a:p>
            <a:pPr eaLnBrk="1" hangingPunct="1">
              <a:lnSpc>
                <a:spcPct val="90000"/>
              </a:lnSpc>
              <a:buFont typeface="Wingdings" panose="05000000000000000000" pitchFamily="2" charset="2"/>
              <a:buNone/>
            </a:pPr>
            <a:endParaRPr lang="en-US" altLang="en-US" sz="2000" dirty="0"/>
          </a:p>
          <a:p>
            <a:pPr eaLnBrk="1" hangingPunct="1">
              <a:lnSpc>
                <a:spcPct val="90000"/>
              </a:lnSpc>
            </a:pPr>
            <a:r>
              <a:rPr lang="en-US" altLang="en-US" sz="2800" dirty="0"/>
              <a:t>The ER diagram lacks in establishing a relation between relationships sets. </a:t>
            </a:r>
            <a:endParaRPr lang="en-US" altLang="en-US" sz="2800" dirty="0" smtClean="0"/>
          </a:p>
          <a:p>
            <a:pPr eaLnBrk="1" hangingPunct="1">
              <a:lnSpc>
                <a:spcPct val="90000"/>
              </a:lnSpc>
            </a:pPr>
            <a:endParaRPr lang="en-US" altLang="en-US" sz="2000" dirty="0" smtClean="0"/>
          </a:p>
          <a:p>
            <a:pPr eaLnBrk="1" hangingPunct="1">
              <a:lnSpc>
                <a:spcPct val="90000"/>
              </a:lnSpc>
            </a:pPr>
            <a:r>
              <a:rPr lang="en-US" altLang="en-US" sz="2800" dirty="0" smtClean="0"/>
              <a:t>Using </a:t>
            </a:r>
            <a:r>
              <a:rPr lang="en-US" altLang="en-US" sz="2800" dirty="0"/>
              <a:t>our knowledge of ER diagram, </a:t>
            </a:r>
            <a:r>
              <a:rPr lang="en-US" altLang="en-US" sz="2800" dirty="0" smtClean="0"/>
              <a:t>it’s easy to </a:t>
            </a:r>
            <a:r>
              <a:rPr lang="en-US" altLang="en-US" sz="2800" dirty="0"/>
              <a:t>construct the relationship among the three entities </a:t>
            </a:r>
            <a:r>
              <a:rPr lang="en-US" altLang="en-US" sz="2800" dirty="0">
                <a:solidFill>
                  <a:srgbClr val="0000FF"/>
                </a:solidFill>
              </a:rPr>
              <a:t>Employees</a:t>
            </a:r>
            <a:r>
              <a:rPr lang="en-US" altLang="en-US" sz="2800" dirty="0"/>
              <a:t>, </a:t>
            </a:r>
            <a:r>
              <a:rPr lang="en-US" altLang="en-US" sz="2800" dirty="0">
                <a:solidFill>
                  <a:srgbClr val="0000FF"/>
                </a:solidFill>
              </a:rPr>
              <a:t>Projects</a:t>
            </a:r>
            <a:r>
              <a:rPr lang="en-US" altLang="en-US" sz="2800" dirty="0"/>
              <a:t> and </a:t>
            </a:r>
            <a:r>
              <a:rPr lang="en-US" altLang="en-US" sz="2800" dirty="0">
                <a:solidFill>
                  <a:srgbClr val="0000FF"/>
                </a:solidFill>
              </a:rPr>
              <a:t>Machines</a:t>
            </a:r>
            <a:r>
              <a:rPr lang="en-US" altLang="en-US" sz="2800" dirty="0"/>
              <a:t> with </a:t>
            </a:r>
            <a:r>
              <a:rPr lang="en-US" altLang="en-US" sz="2800" dirty="0" err="1">
                <a:solidFill>
                  <a:srgbClr val="FF0000"/>
                </a:solidFill>
              </a:rPr>
              <a:t>Works_on</a:t>
            </a:r>
            <a:r>
              <a:rPr lang="en-US" altLang="en-US" sz="2800" dirty="0"/>
              <a:t> and </a:t>
            </a:r>
            <a:r>
              <a:rPr lang="en-US" altLang="en-US" sz="2800" dirty="0">
                <a:solidFill>
                  <a:srgbClr val="FF0000"/>
                </a:solidFill>
              </a:rPr>
              <a:t>Uses</a:t>
            </a:r>
            <a:r>
              <a:rPr lang="en-US" altLang="en-US" sz="2800" dirty="0"/>
              <a:t> relationships.</a:t>
            </a:r>
          </a:p>
        </p:txBody>
      </p:sp>
      <p:sp>
        <p:nvSpPr>
          <p:cNvPr id="39941"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13022B6D-A472-4872-8435-A4E49C037D41}" type="slidenum">
              <a:rPr lang="en-US" altLang="en-US" sz="1200">
                <a:solidFill>
                  <a:srgbClr val="B5A788"/>
                </a:solidFill>
                <a:latin typeface="Arial" panose="020B0604020202020204" pitchFamily="34" charset="0"/>
              </a:rPr>
              <a:pPr>
                <a:spcBef>
                  <a:spcPct val="0"/>
                </a:spcBef>
                <a:buClrTx/>
                <a:buSzTx/>
                <a:buFontTx/>
                <a:buNone/>
              </a:pPr>
              <a:t>32</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fontAlgn="auto" hangingPunct="1">
              <a:spcAft>
                <a:spcPts val="0"/>
              </a:spcAft>
              <a:defRPr/>
            </a:pPr>
            <a:r>
              <a:rPr lang="en-US" dirty="0" smtClean="0"/>
              <a:t>Example</a:t>
            </a:r>
          </a:p>
        </p:txBody>
      </p:sp>
      <p:sp>
        <p:nvSpPr>
          <p:cNvPr id="40963" name="Rectangle 3"/>
          <p:cNvSpPr>
            <a:spLocks noGrp="1" noChangeArrowheads="1"/>
          </p:cNvSpPr>
          <p:nvPr>
            <p:ph idx="1"/>
          </p:nvPr>
        </p:nvSpPr>
        <p:spPr/>
        <p:txBody>
          <a:bodyPr/>
          <a:lstStyle/>
          <a:p>
            <a:pPr eaLnBrk="1" hangingPunct="1">
              <a:buFont typeface="Wingdings" panose="05000000000000000000" pitchFamily="2" charset="2"/>
              <a:buNone/>
            </a:pPr>
            <a:endParaRPr lang="en-US" altLang="en-US" smtClean="0"/>
          </a:p>
        </p:txBody>
      </p:sp>
      <p:sp>
        <p:nvSpPr>
          <p:cNvPr id="4096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A65F9AED-2739-4F2E-8BEA-48642E7ED2D9}" type="slidenum">
              <a:rPr lang="en-US" altLang="en-US" sz="1200">
                <a:solidFill>
                  <a:srgbClr val="B5A788"/>
                </a:solidFill>
                <a:latin typeface="Arial" panose="020B0604020202020204" pitchFamily="34" charset="0"/>
              </a:rPr>
              <a:pPr>
                <a:spcBef>
                  <a:spcPct val="0"/>
                </a:spcBef>
                <a:buClrTx/>
                <a:buSzTx/>
                <a:buFontTx/>
                <a:buNone/>
              </a:pPr>
              <a:t>33</a:t>
            </a:fld>
            <a:endParaRPr lang="en-US" altLang="en-US" sz="1200">
              <a:solidFill>
                <a:srgbClr val="B5A788"/>
              </a:solidFill>
              <a:latin typeface="Arial" panose="020B0604020202020204" pitchFamily="34" charset="0"/>
            </a:endParaRPr>
          </a:p>
        </p:txBody>
      </p:sp>
      <p:grpSp>
        <p:nvGrpSpPr>
          <p:cNvPr id="40966" name="Group 8"/>
          <p:cNvGrpSpPr>
            <a:grpSpLocks/>
          </p:cNvGrpSpPr>
          <p:nvPr/>
        </p:nvGrpSpPr>
        <p:grpSpPr bwMode="auto">
          <a:xfrm>
            <a:off x="6640513" y="5462589"/>
            <a:ext cx="628650" cy="492125"/>
            <a:chOff x="4305" y="5025"/>
            <a:chExt cx="840" cy="540"/>
          </a:xfrm>
        </p:grpSpPr>
        <p:sp>
          <p:nvSpPr>
            <p:cNvPr id="41001" name="Text Box 9"/>
            <p:cNvSpPr txBox="1">
              <a:spLocks noChangeArrowheads="1"/>
            </p:cNvSpPr>
            <p:nvPr/>
          </p:nvSpPr>
          <p:spPr bwMode="auto">
            <a:xfrm>
              <a:off x="4440" y="5040"/>
              <a:ext cx="645" cy="432"/>
            </a:xfrm>
            <a:prstGeom prst="rect">
              <a:avLst/>
            </a:prstGeom>
            <a:solidFill>
              <a:srgbClr val="D000D0"/>
            </a:solidFill>
            <a:ln w="6350">
              <a:solidFill>
                <a:schemeClr val="tx1"/>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200" b="1">
                  <a:solidFill>
                    <a:schemeClr val="bg1"/>
                  </a:solidFill>
                  <a:latin typeface="Arial Narrow" panose="020B0606020202030204" pitchFamily="34" charset="0"/>
                </a:rPr>
                <a:t>OS</a:t>
              </a:r>
            </a:p>
            <a:p>
              <a:pPr>
                <a:spcBef>
                  <a:spcPct val="0"/>
                </a:spcBef>
                <a:buClrTx/>
                <a:buSzTx/>
                <a:buFontTx/>
                <a:buNone/>
              </a:pPr>
              <a:endParaRPr lang="en-US" altLang="en-US" sz="2400" b="1">
                <a:solidFill>
                  <a:schemeClr val="bg1"/>
                </a:solidFill>
                <a:latin typeface="Tahoma" panose="020B0604030504040204" pitchFamily="34" charset="0"/>
              </a:endParaRPr>
            </a:p>
          </p:txBody>
        </p:sp>
        <p:sp>
          <p:nvSpPr>
            <p:cNvPr id="51210" name="Oval 10"/>
            <p:cNvSpPr>
              <a:spLocks noChangeArrowheads="1"/>
            </p:cNvSpPr>
            <p:nvPr/>
          </p:nvSpPr>
          <p:spPr bwMode="auto">
            <a:xfrm>
              <a:off x="4305" y="5025"/>
              <a:ext cx="840" cy="540"/>
            </a:xfrm>
            <a:prstGeom prst="ellipse">
              <a:avLst/>
            </a:prstGeom>
            <a:solidFill>
              <a:srgbClr val="D000D0"/>
            </a:solid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grpSp>
      <p:sp>
        <p:nvSpPr>
          <p:cNvPr id="40967" name="Oval 7"/>
          <p:cNvSpPr>
            <a:spLocks noChangeArrowheads="1"/>
          </p:cNvSpPr>
          <p:nvPr/>
        </p:nvSpPr>
        <p:spPr bwMode="auto">
          <a:xfrm flipV="1">
            <a:off x="5781676" y="5667376"/>
            <a:ext cx="885825" cy="346075"/>
          </a:xfrm>
          <a:prstGeom prst="ellipse">
            <a:avLst/>
          </a:prstGeom>
          <a:solidFill>
            <a:srgbClr val="D000D0"/>
          </a:solidFill>
          <a:ln w="6350">
            <a:solidFill>
              <a:schemeClr val="tx1"/>
            </a:solidFill>
            <a:round/>
            <a:headEnd/>
            <a:tailEnd/>
          </a:ln>
        </p:spPr>
        <p:txBody>
          <a:bodyPr rot="10800000"/>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Type</a:t>
            </a:r>
          </a:p>
        </p:txBody>
      </p:sp>
      <p:sp>
        <p:nvSpPr>
          <p:cNvPr id="51212" name="Line 12"/>
          <p:cNvSpPr>
            <a:spLocks noChangeShapeType="1"/>
          </p:cNvSpPr>
          <p:nvPr/>
        </p:nvSpPr>
        <p:spPr bwMode="auto">
          <a:xfrm>
            <a:off x="6073775" y="4464050"/>
            <a:ext cx="0" cy="274638"/>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69" name="AutoShape 14"/>
          <p:cNvSpPr>
            <a:spLocks noChangeArrowheads="1"/>
          </p:cNvSpPr>
          <p:nvPr/>
        </p:nvSpPr>
        <p:spPr bwMode="auto">
          <a:xfrm>
            <a:off x="5033963" y="2720975"/>
            <a:ext cx="2057400" cy="774700"/>
          </a:xfrm>
          <a:prstGeom prst="flowChartDecision">
            <a:avLst/>
          </a:prstGeom>
          <a:solidFill>
            <a:srgbClr val="D000D0"/>
          </a:solidFill>
          <a:ln w="6350">
            <a:solidFill>
              <a:schemeClr val="tx1"/>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b="1">
                <a:solidFill>
                  <a:schemeClr val="bg1"/>
                </a:solidFill>
                <a:latin typeface="Garamond" panose="02020404030301010803" pitchFamily="18" charset="0"/>
              </a:rPr>
              <a:t>Works_on</a:t>
            </a:r>
          </a:p>
          <a:p>
            <a:pPr>
              <a:spcBef>
                <a:spcPct val="0"/>
              </a:spcBef>
              <a:buClrTx/>
              <a:buSzTx/>
              <a:buFontTx/>
              <a:buNone/>
            </a:pPr>
            <a:endParaRPr lang="en-US" altLang="en-US" sz="2400" b="1">
              <a:solidFill>
                <a:schemeClr val="bg1"/>
              </a:solidFill>
              <a:latin typeface="Tahoma" panose="020B0604030504040204" pitchFamily="34" charset="0"/>
            </a:endParaRPr>
          </a:p>
        </p:txBody>
      </p:sp>
      <p:sp>
        <p:nvSpPr>
          <p:cNvPr id="40970" name="Text Box 15"/>
          <p:cNvSpPr txBox="1">
            <a:spLocks noChangeArrowheads="1"/>
          </p:cNvSpPr>
          <p:nvPr/>
        </p:nvSpPr>
        <p:spPr bwMode="auto">
          <a:xfrm>
            <a:off x="7527926" y="2868613"/>
            <a:ext cx="1146175" cy="501650"/>
          </a:xfrm>
          <a:prstGeom prst="rect">
            <a:avLst/>
          </a:prstGeom>
          <a:solidFill>
            <a:srgbClr val="969696"/>
          </a:solidFill>
          <a:ln w="6350">
            <a:solidFill>
              <a:schemeClr val="tx1"/>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b="1">
                <a:solidFill>
                  <a:schemeClr val="bg1"/>
                </a:solidFill>
                <a:latin typeface="Garamond" panose="02020404030301010803" pitchFamily="18" charset="0"/>
              </a:rPr>
              <a:t>Project</a:t>
            </a:r>
          </a:p>
          <a:p>
            <a:pPr>
              <a:spcBef>
                <a:spcPct val="0"/>
              </a:spcBef>
              <a:buClrTx/>
              <a:buSzTx/>
              <a:buFontTx/>
              <a:buNone/>
            </a:pPr>
            <a:endParaRPr lang="en-US" altLang="en-US" sz="2400" b="1">
              <a:solidFill>
                <a:schemeClr val="bg1"/>
              </a:solidFill>
              <a:latin typeface="Tahoma" panose="020B0604030504040204" pitchFamily="34" charset="0"/>
            </a:endParaRPr>
          </a:p>
        </p:txBody>
      </p:sp>
      <p:sp>
        <p:nvSpPr>
          <p:cNvPr id="51216" name="Line 16"/>
          <p:cNvSpPr>
            <a:spLocks noChangeShapeType="1"/>
          </p:cNvSpPr>
          <p:nvPr/>
        </p:nvSpPr>
        <p:spPr bwMode="auto">
          <a:xfrm>
            <a:off x="7080250" y="3106738"/>
            <a:ext cx="444500" cy="0"/>
          </a:xfrm>
          <a:prstGeom prst="line">
            <a:avLst/>
          </a:prstGeom>
          <a:noFill/>
          <a:ln w="6350">
            <a:solidFill>
              <a:schemeClr val="tx1"/>
            </a:solidFill>
            <a:round/>
            <a:headEnd/>
            <a:tailEnd type="triangle" w="sm" len="me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72" name="Oval 19"/>
          <p:cNvSpPr>
            <a:spLocks noChangeArrowheads="1"/>
          </p:cNvSpPr>
          <p:nvPr/>
        </p:nvSpPr>
        <p:spPr bwMode="auto">
          <a:xfrm>
            <a:off x="3124201" y="2184400"/>
            <a:ext cx="739775" cy="490538"/>
          </a:xfrm>
          <a:prstGeom prst="ellipse">
            <a:avLst/>
          </a:prstGeom>
          <a:solidFill>
            <a:srgbClr val="D000D0"/>
          </a:solidFill>
          <a:ln w="6350">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SSN</a:t>
            </a:r>
          </a:p>
        </p:txBody>
      </p:sp>
      <p:sp>
        <p:nvSpPr>
          <p:cNvPr id="40973" name="Oval 22"/>
          <p:cNvSpPr>
            <a:spLocks noChangeArrowheads="1"/>
          </p:cNvSpPr>
          <p:nvPr/>
        </p:nvSpPr>
        <p:spPr bwMode="auto">
          <a:xfrm>
            <a:off x="3719514" y="1828801"/>
            <a:ext cx="1017587" cy="492125"/>
          </a:xfrm>
          <a:prstGeom prst="ellipse">
            <a:avLst/>
          </a:prstGeom>
          <a:solidFill>
            <a:srgbClr val="D000D0"/>
          </a:solidFill>
          <a:ln w="6350">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Name</a:t>
            </a:r>
          </a:p>
        </p:txBody>
      </p:sp>
      <p:sp>
        <p:nvSpPr>
          <p:cNvPr id="40974" name="Oval 25"/>
          <p:cNvSpPr>
            <a:spLocks noChangeArrowheads="1"/>
          </p:cNvSpPr>
          <p:nvPr/>
        </p:nvSpPr>
        <p:spPr bwMode="auto">
          <a:xfrm>
            <a:off x="4605339" y="2184400"/>
            <a:ext cx="885825" cy="490538"/>
          </a:xfrm>
          <a:prstGeom prst="ellipse">
            <a:avLst/>
          </a:prstGeom>
          <a:solidFill>
            <a:srgbClr val="D000D0"/>
          </a:solidFill>
          <a:ln w="6350">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Addr</a:t>
            </a:r>
          </a:p>
        </p:txBody>
      </p:sp>
      <p:sp>
        <p:nvSpPr>
          <p:cNvPr id="40975" name="Oval 28"/>
          <p:cNvSpPr>
            <a:spLocks noChangeArrowheads="1"/>
          </p:cNvSpPr>
          <p:nvPr/>
        </p:nvSpPr>
        <p:spPr bwMode="auto">
          <a:xfrm>
            <a:off x="5597525" y="1952625"/>
            <a:ext cx="871538" cy="490538"/>
          </a:xfrm>
          <a:prstGeom prst="ellipse">
            <a:avLst/>
          </a:prstGeom>
          <a:solidFill>
            <a:srgbClr val="0000FF"/>
          </a:solidFill>
          <a:ln w="6350">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Hrs</a:t>
            </a:r>
          </a:p>
        </p:txBody>
      </p:sp>
      <p:sp>
        <p:nvSpPr>
          <p:cNvPr id="40976" name="Oval 31"/>
          <p:cNvSpPr>
            <a:spLocks noChangeArrowheads="1"/>
          </p:cNvSpPr>
          <p:nvPr/>
        </p:nvSpPr>
        <p:spPr bwMode="auto">
          <a:xfrm>
            <a:off x="7010400" y="1905001"/>
            <a:ext cx="871538" cy="492125"/>
          </a:xfrm>
          <a:prstGeom prst="ellipse">
            <a:avLst/>
          </a:prstGeom>
          <a:solidFill>
            <a:srgbClr val="D000D0"/>
          </a:solidFill>
          <a:ln w="6350">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PNo</a:t>
            </a:r>
          </a:p>
        </p:txBody>
      </p:sp>
      <p:sp>
        <p:nvSpPr>
          <p:cNvPr id="51234" name="Oval 34"/>
          <p:cNvSpPr>
            <a:spLocks noChangeArrowheads="1"/>
          </p:cNvSpPr>
          <p:nvPr/>
        </p:nvSpPr>
        <p:spPr bwMode="auto">
          <a:xfrm>
            <a:off x="8096250" y="1855789"/>
            <a:ext cx="1123950" cy="492125"/>
          </a:xfrm>
          <a:prstGeom prst="ellipse">
            <a:avLst/>
          </a:prstGeom>
          <a:solidFill>
            <a:srgbClr val="D000D0"/>
          </a:solidFill>
          <a:ln w="6350">
            <a:solidFill>
              <a:schemeClr val="tx1"/>
            </a:solidFill>
            <a:round/>
            <a:headEnd/>
            <a:tailEnd/>
          </a:ln>
          <a:effectLst/>
        </p:spPr>
        <p:txBody>
          <a:bodyPr/>
          <a:lstStyle/>
          <a:p>
            <a:pPr algn="ctr">
              <a:defRPr/>
            </a:pPr>
            <a:r>
              <a:rPr lang="en-US" sz="1200" b="1">
                <a:solidFill>
                  <a:schemeClr val="bg1"/>
                </a:solidFill>
              </a:rPr>
              <a:t>PName</a:t>
            </a:r>
          </a:p>
          <a:p>
            <a:pPr algn="ctr" eaLnBrk="1" hangingPunct="1">
              <a:defRPr/>
            </a:pPr>
            <a:endParaRPr lang="en-US" sz="1200">
              <a:solidFill>
                <a:schemeClr val="bg1"/>
              </a:solidFill>
              <a:effectLst>
                <a:outerShdw blurRad="38100" dist="38100" dir="2700000" algn="tl">
                  <a:srgbClr val="000000"/>
                </a:outerShdw>
              </a:effectLst>
            </a:endParaRPr>
          </a:p>
        </p:txBody>
      </p:sp>
      <p:sp>
        <p:nvSpPr>
          <p:cNvPr id="51235" name="Line 35"/>
          <p:cNvSpPr>
            <a:spLocks noChangeShapeType="1"/>
          </p:cNvSpPr>
          <p:nvPr/>
        </p:nvSpPr>
        <p:spPr bwMode="auto">
          <a:xfrm>
            <a:off x="3548063" y="2668589"/>
            <a:ext cx="196850" cy="193675"/>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36" name="Line 36"/>
          <p:cNvSpPr>
            <a:spLocks noChangeShapeType="1"/>
          </p:cNvSpPr>
          <p:nvPr/>
        </p:nvSpPr>
        <p:spPr bwMode="auto">
          <a:xfrm flipH="1">
            <a:off x="3990975" y="2317750"/>
            <a:ext cx="190500" cy="541338"/>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37" name="Line 37"/>
          <p:cNvSpPr>
            <a:spLocks noChangeShapeType="1"/>
          </p:cNvSpPr>
          <p:nvPr/>
        </p:nvSpPr>
        <p:spPr bwMode="auto">
          <a:xfrm flipH="1">
            <a:off x="4289425" y="2609851"/>
            <a:ext cx="469900" cy="257175"/>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38" name="Line 38"/>
          <p:cNvSpPr>
            <a:spLocks noChangeShapeType="1"/>
          </p:cNvSpPr>
          <p:nvPr/>
        </p:nvSpPr>
        <p:spPr bwMode="auto">
          <a:xfrm>
            <a:off x="6065838" y="2447926"/>
            <a:ext cx="0" cy="276225"/>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39" name="Line 39"/>
          <p:cNvSpPr>
            <a:spLocks noChangeShapeType="1"/>
          </p:cNvSpPr>
          <p:nvPr/>
        </p:nvSpPr>
        <p:spPr bwMode="auto">
          <a:xfrm>
            <a:off x="7461250" y="2347913"/>
            <a:ext cx="369888" cy="525462"/>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40" name="Line 40"/>
          <p:cNvSpPr>
            <a:spLocks noChangeShapeType="1"/>
          </p:cNvSpPr>
          <p:nvPr/>
        </p:nvSpPr>
        <p:spPr bwMode="auto">
          <a:xfrm flipH="1">
            <a:off x="8235950" y="2347913"/>
            <a:ext cx="388938" cy="519112"/>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84" name="Text Box 42"/>
          <p:cNvSpPr txBox="1">
            <a:spLocks noChangeArrowheads="1"/>
          </p:cNvSpPr>
          <p:nvPr/>
        </p:nvSpPr>
        <p:spPr bwMode="auto">
          <a:xfrm>
            <a:off x="3441700" y="2863850"/>
            <a:ext cx="1144588" cy="501650"/>
          </a:xfrm>
          <a:prstGeom prst="rect">
            <a:avLst/>
          </a:prstGeom>
          <a:solidFill>
            <a:srgbClr val="969696"/>
          </a:solidFill>
          <a:ln w="6350">
            <a:solidFill>
              <a:schemeClr val="tx1"/>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b="1">
                <a:solidFill>
                  <a:schemeClr val="bg1"/>
                </a:solidFill>
                <a:latin typeface="Garamond" panose="02020404030301010803" pitchFamily="18" charset="0"/>
              </a:rPr>
              <a:t>Employee</a:t>
            </a:r>
          </a:p>
          <a:p>
            <a:pPr>
              <a:spcBef>
                <a:spcPct val="0"/>
              </a:spcBef>
              <a:buClrTx/>
              <a:buSzTx/>
              <a:buFontTx/>
              <a:buNone/>
            </a:pPr>
            <a:endParaRPr lang="en-US" altLang="en-US" sz="2400" b="1">
              <a:solidFill>
                <a:schemeClr val="bg1"/>
              </a:solidFill>
              <a:latin typeface="Tahoma" panose="020B0604030504040204" pitchFamily="34" charset="0"/>
            </a:endParaRPr>
          </a:p>
        </p:txBody>
      </p:sp>
      <p:sp>
        <p:nvSpPr>
          <p:cNvPr id="51243" name="Line 43"/>
          <p:cNvSpPr>
            <a:spLocks noChangeShapeType="1"/>
          </p:cNvSpPr>
          <p:nvPr/>
        </p:nvSpPr>
        <p:spPr bwMode="auto">
          <a:xfrm>
            <a:off x="4021138" y="3365501"/>
            <a:ext cx="1293812" cy="792163"/>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grpSp>
        <p:nvGrpSpPr>
          <p:cNvPr id="40986" name="Group 44"/>
          <p:cNvGrpSpPr>
            <a:grpSpLocks/>
          </p:cNvGrpSpPr>
          <p:nvPr/>
        </p:nvGrpSpPr>
        <p:grpSpPr bwMode="auto">
          <a:xfrm>
            <a:off x="4594226" y="3106738"/>
            <a:ext cx="3522663" cy="1371600"/>
            <a:chOff x="4734" y="10465"/>
            <a:chExt cx="3995" cy="1314"/>
          </a:xfrm>
        </p:grpSpPr>
        <p:sp>
          <p:nvSpPr>
            <p:cNvPr id="51245" name="Line 45"/>
            <p:cNvSpPr>
              <a:spLocks noChangeShapeType="1"/>
            </p:cNvSpPr>
            <p:nvPr/>
          </p:nvSpPr>
          <p:spPr bwMode="auto">
            <a:xfrm>
              <a:off x="4734" y="10465"/>
              <a:ext cx="504" cy="0"/>
            </a:xfrm>
            <a:prstGeom prst="line">
              <a:avLst/>
            </a:prstGeom>
            <a:noFill/>
            <a:ln w="6350">
              <a:solidFill>
                <a:schemeClr val="tx1"/>
              </a:solidFill>
              <a:round/>
              <a:headEnd type="triangle" w="sm" len="me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99" name="AutoShape 46"/>
            <p:cNvSpPr>
              <a:spLocks noChangeArrowheads="1"/>
            </p:cNvSpPr>
            <p:nvPr/>
          </p:nvSpPr>
          <p:spPr bwMode="auto">
            <a:xfrm>
              <a:off x="5549" y="11155"/>
              <a:ext cx="1719" cy="624"/>
            </a:xfrm>
            <a:prstGeom prst="flowChartDecision">
              <a:avLst/>
            </a:prstGeom>
            <a:solidFill>
              <a:srgbClr val="D000D0"/>
            </a:solidFill>
            <a:ln w="6350">
              <a:solidFill>
                <a:schemeClr val="tx1"/>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b="1">
                  <a:solidFill>
                    <a:schemeClr val="bg1"/>
                  </a:solidFill>
                  <a:latin typeface="Garamond" panose="02020404030301010803" pitchFamily="18" charset="0"/>
                </a:rPr>
                <a:t>Uses</a:t>
              </a:r>
            </a:p>
            <a:p>
              <a:pPr>
                <a:spcBef>
                  <a:spcPct val="0"/>
                </a:spcBef>
                <a:buClrTx/>
                <a:buSzTx/>
                <a:buFontTx/>
                <a:buNone/>
              </a:pPr>
              <a:endParaRPr lang="en-US" altLang="en-US" sz="2400" b="1">
                <a:solidFill>
                  <a:schemeClr val="bg1"/>
                </a:solidFill>
                <a:latin typeface="Tahoma" panose="020B0604030504040204" pitchFamily="34" charset="0"/>
              </a:endParaRPr>
            </a:p>
          </p:txBody>
        </p:sp>
        <p:sp>
          <p:nvSpPr>
            <p:cNvPr id="51247" name="Line 47"/>
            <p:cNvSpPr>
              <a:spLocks noChangeShapeType="1"/>
            </p:cNvSpPr>
            <p:nvPr/>
          </p:nvSpPr>
          <p:spPr bwMode="auto">
            <a:xfrm flipH="1">
              <a:off x="7265" y="10721"/>
              <a:ext cx="1464" cy="750"/>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grpSp>
      <p:sp>
        <p:nvSpPr>
          <p:cNvPr id="40987" name="Text Box 48"/>
          <p:cNvSpPr txBox="1">
            <a:spLocks noChangeArrowheads="1"/>
          </p:cNvSpPr>
          <p:nvPr/>
        </p:nvSpPr>
        <p:spPr bwMode="auto">
          <a:xfrm>
            <a:off x="5505450" y="4727575"/>
            <a:ext cx="1144588" cy="503238"/>
          </a:xfrm>
          <a:prstGeom prst="rect">
            <a:avLst/>
          </a:prstGeom>
          <a:solidFill>
            <a:srgbClr val="969696"/>
          </a:solidFill>
          <a:ln w="6350">
            <a:solidFill>
              <a:schemeClr val="tx1"/>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a:spcBef>
                <a:spcPct val="0"/>
              </a:spcBef>
              <a:buClrTx/>
              <a:buSzTx/>
              <a:buFontTx/>
              <a:buNone/>
            </a:pPr>
            <a:r>
              <a:rPr lang="en-US" altLang="en-US" sz="1500" b="1">
                <a:solidFill>
                  <a:schemeClr val="bg1"/>
                </a:solidFill>
                <a:latin typeface="Garamond" panose="02020404030301010803" pitchFamily="18" charset="0"/>
              </a:rPr>
              <a:t>Machine</a:t>
            </a:r>
          </a:p>
          <a:p>
            <a:pPr>
              <a:spcBef>
                <a:spcPct val="0"/>
              </a:spcBef>
              <a:buClrTx/>
              <a:buSzTx/>
              <a:buFontTx/>
              <a:buNone/>
            </a:pPr>
            <a:endParaRPr lang="en-US" altLang="en-US" sz="2400" b="1">
              <a:solidFill>
                <a:schemeClr val="bg1"/>
              </a:solidFill>
              <a:latin typeface="Tahoma" panose="020B0604030504040204" pitchFamily="34" charset="0"/>
            </a:endParaRPr>
          </a:p>
        </p:txBody>
      </p:sp>
      <p:sp>
        <p:nvSpPr>
          <p:cNvPr id="40988" name="Oval 51"/>
          <p:cNvSpPr>
            <a:spLocks noChangeArrowheads="1"/>
          </p:cNvSpPr>
          <p:nvPr/>
        </p:nvSpPr>
        <p:spPr bwMode="auto">
          <a:xfrm>
            <a:off x="4816476" y="5462589"/>
            <a:ext cx="885825" cy="492125"/>
          </a:xfrm>
          <a:prstGeom prst="ellipse">
            <a:avLst/>
          </a:prstGeom>
          <a:solidFill>
            <a:srgbClr val="D000D0"/>
          </a:solidFill>
          <a:ln w="6350">
            <a:solidFill>
              <a:schemeClr val="tx1"/>
            </a:solidFill>
            <a:round/>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Mid</a:t>
            </a:r>
          </a:p>
        </p:txBody>
      </p:sp>
      <p:sp>
        <p:nvSpPr>
          <p:cNvPr id="51252" name="Line 52"/>
          <p:cNvSpPr>
            <a:spLocks noChangeShapeType="1"/>
          </p:cNvSpPr>
          <p:nvPr/>
        </p:nvSpPr>
        <p:spPr bwMode="auto">
          <a:xfrm flipH="1">
            <a:off x="5451476" y="5232401"/>
            <a:ext cx="423863" cy="252413"/>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53" name="Line 53"/>
          <p:cNvSpPr>
            <a:spLocks noChangeShapeType="1"/>
          </p:cNvSpPr>
          <p:nvPr/>
        </p:nvSpPr>
        <p:spPr bwMode="auto">
          <a:xfrm>
            <a:off x="6192838" y="5226050"/>
            <a:ext cx="0" cy="446088"/>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1254" name="Line 54"/>
          <p:cNvSpPr>
            <a:spLocks noChangeShapeType="1"/>
          </p:cNvSpPr>
          <p:nvPr/>
        </p:nvSpPr>
        <p:spPr bwMode="auto">
          <a:xfrm>
            <a:off x="6432551" y="5232401"/>
            <a:ext cx="296863" cy="309563"/>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92" name="Oval 55"/>
          <p:cNvSpPr>
            <a:spLocks noChangeArrowheads="1"/>
          </p:cNvSpPr>
          <p:nvPr/>
        </p:nvSpPr>
        <p:spPr bwMode="auto">
          <a:xfrm>
            <a:off x="6858000" y="5638800"/>
            <a:ext cx="304800" cy="152400"/>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1200">
                <a:solidFill>
                  <a:schemeClr val="bg1"/>
                </a:solidFill>
                <a:latin typeface="Arial" panose="020B0604020202020204" pitchFamily="34" charset="0"/>
              </a:rPr>
              <a:t>OS</a:t>
            </a:r>
          </a:p>
        </p:txBody>
      </p:sp>
      <p:grpSp>
        <p:nvGrpSpPr>
          <p:cNvPr id="40993" name="Group 60"/>
          <p:cNvGrpSpPr>
            <a:grpSpLocks/>
          </p:cNvGrpSpPr>
          <p:nvPr/>
        </p:nvGrpSpPr>
        <p:grpSpPr bwMode="auto">
          <a:xfrm>
            <a:off x="6432550" y="4235451"/>
            <a:ext cx="3276600" cy="879475"/>
            <a:chOff x="3092" y="2668"/>
            <a:chExt cx="2064" cy="554"/>
          </a:xfrm>
        </p:grpSpPr>
        <p:sp>
          <p:nvSpPr>
            <p:cNvPr id="51256" name="Line 56"/>
            <p:cNvSpPr>
              <a:spLocks noChangeShapeType="1"/>
            </p:cNvSpPr>
            <p:nvPr/>
          </p:nvSpPr>
          <p:spPr bwMode="auto">
            <a:xfrm>
              <a:off x="3092" y="2736"/>
              <a:ext cx="672" cy="192"/>
            </a:xfrm>
            <a:prstGeom prst="line">
              <a:avLst/>
            </a:prstGeom>
            <a:noFill/>
            <a:ln w="9525">
              <a:solidFill>
                <a:schemeClr val="tx1"/>
              </a:solidFill>
              <a:round/>
              <a:headEnd/>
              <a:tailEnd/>
            </a:ln>
            <a:effectLst/>
          </p:spPr>
          <p:txBody>
            <a:bodyPr anchor="ct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95" name="Oval 57"/>
            <p:cNvSpPr>
              <a:spLocks noChangeArrowheads="1"/>
            </p:cNvSpPr>
            <p:nvPr/>
          </p:nvSpPr>
          <p:spPr bwMode="auto">
            <a:xfrm>
              <a:off x="3714" y="2838"/>
              <a:ext cx="672" cy="384"/>
            </a:xfrm>
            <a:prstGeom prst="ellipse">
              <a:avLst/>
            </a:prstGeom>
            <a:solidFill>
              <a:srgbClr val="0000FF"/>
            </a:solidFill>
            <a:ln w="9525" algn="ctr">
              <a:solidFill>
                <a:schemeClr val="tx1"/>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From</a:t>
              </a:r>
            </a:p>
          </p:txBody>
        </p:sp>
        <p:sp>
          <p:nvSpPr>
            <p:cNvPr id="51258" name="Line 58"/>
            <p:cNvSpPr>
              <a:spLocks noChangeShapeType="1"/>
            </p:cNvSpPr>
            <p:nvPr/>
          </p:nvSpPr>
          <p:spPr bwMode="auto">
            <a:xfrm>
              <a:off x="3216" y="2668"/>
              <a:ext cx="1290" cy="138"/>
            </a:xfrm>
            <a:prstGeom prst="line">
              <a:avLst/>
            </a:prstGeom>
            <a:noFill/>
            <a:ln w="9525">
              <a:solidFill>
                <a:schemeClr val="tx1"/>
              </a:solidFill>
              <a:round/>
              <a:headEnd/>
              <a:tailEnd/>
            </a:ln>
            <a:effectLst/>
          </p:spPr>
          <p:txBody>
            <a:bodyPr anchor="ct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0997" name="Oval 59"/>
            <p:cNvSpPr>
              <a:spLocks noChangeArrowheads="1"/>
            </p:cNvSpPr>
            <p:nvPr/>
          </p:nvSpPr>
          <p:spPr bwMode="auto">
            <a:xfrm>
              <a:off x="4484" y="2674"/>
              <a:ext cx="672" cy="384"/>
            </a:xfrm>
            <a:prstGeom prst="ellipse">
              <a:avLst/>
            </a:prstGeom>
            <a:solidFill>
              <a:srgbClr val="0000FF"/>
            </a:solidFill>
            <a:ln w="9525" algn="ctr">
              <a:solidFill>
                <a:schemeClr val="tx1"/>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To</a:t>
              </a:r>
            </a:p>
          </p:txBody>
        </p:sp>
      </p:grpSp>
      <p:grpSp>
        <p:nvGrpSpPr>
          <p:cNvPr id="44" name="Group 43"/>
          <p:cNvGrpSpPr/>
          <p:nvPr/>
        </p:nvGrpSpPr>
        <p:grpSpPr>
          <a:xfrm>
            <a:off x="21266" y="1371230"/>
            <a:ext cx="10409320" cy="59597"/>
            <a:chOff x="1905000" y="6553200"/>
            <a:chExt cx="7010400" cy="45719"/>
          </a:xfrm>
        </p:grpSpPr>
        <p:sp>
          <p:nvSpPr>
            <p:cNvPr id="45" name="Rectangle 4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6" name="Rectangle 4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47" name="Rectangle 4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8" name="Group 47"/>
          <p:cNvGrpSpPr/>
          <p:nvPr/>
        </p:nvGrpSpPr>
        <p:grpSpPr>
          <a:xfrm>
            <a:off x="2682240" y="6553202"/>
            <a:ext cx="9448800" cy="45719"/>
            <a:chOff x="1905000" y="6553200"/>
            <a:chExt cx="7010400" cy="45719"/>
          </a:xfrm>
        </p:grpSpPr>
        <p:sp>
          <p:nvSpPr>
            <p:cNvPr id="49" name="Rectangle 4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50" name="Rectangle 4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51" name="Rectangle 5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53"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fontAlgn="auto" hangingPunct="1">
              <a:spcAft>
                <a:spcPts val="0"/>
              </a:spcAft>
              <a:defRPr/>
            </a:pPr>
            <a:r>
              <a:rPr lang="en-US" dirty="0"/>
              <a:t>Aggregation</a:t>
            </a:r>
            <a:endParaRPr lang="en-US" dirty="0" smtClean="0"/>
          </a:p>
        </p:txBody>
      </p:sp>
      <p:sp>
        <p:nvSpPr>
          <p:cNvPr id="41987" name="Rectangle 3"/>
          <p:cNvSpPr>
            <a:spLocks noGrp="1" noChangeArrowheads="1"/>
          </p:cNvSpPr>
          <p:nvPr>
            <p:ph idx="1"/>
          </p:nvPr>
        </p:nvSpPr>
        <p:spPr>
          <a:xfrm>
            <a:off x="1143001" y="1538346"/>
            <a:ext cx="9448799" cy="4710053"/>
          </a:xfrm>
        </p:spPr>
        <p:txBody>
          <a:bodyPr/>
          <a:lstStyle/>
          <a:p>
            <a:pPr eaLnBrk="1" hangingPunct="1">
              <a:spcAft>
                <a:spcPts val="1200"/>
              </a:spcAft>
            </a:pPr>
            <a:r>
              <a:rPr lang="en-US" altLang="en-US" sz="2800" dirty="0" smtClean="0"/>
              <a:t>Why not use a ternary relationship?</a:t>
            </a:r>
          </a:p>
          <a:p>
            <a:pPr eaLnBrk="1" hangingPunct="1">
              <a:spcAft>
                <a:spcPts val="1200"/>
              </a:spcAft>
              <a:buFont typeface="Wingdings" panose="05000000000000000000" pitchFamily="2" charset="2"/>
              <a:buNone/>
            </a:pPr>
            <a:r>
              <a:rPr lang="en-US" altLang="en-US" sz="2800" dirty="0" smtClean="0"/>
              <a:t>	Combine </a:t>
            </a:r>
            <a:r>
              <a:rPr lang="en-US" altLang="en-US" sz="2800" dirty="0" err="1" smtClean="0"/>
              <a:t>Works_On</a:t>
            </a:r>
            <a:r>
              <a:rPr lang="en-US" altLang="en-US" sz="2800" dirty="0" smtClean="0"/>
              <a:t> and Uses to a single relationship set? No! Because, each one has its one attribute(s).</a:t>
            </a:r>
          </a:p>
          <a:p>
            <a:pPr eaLnBrk="1" hangingPunct="1">
              <a:spcAft>
                <a:spcPts val="1200"/>
              </a:spcAft>
            </a:pPr>
            <a:r>
              <a:rPr lang="en-US" altLang="en-US" sz="2800" dirty="0" err="1" smtClean="0"/>
              <a:t>Works_On</a:t>
            </a:r>
            <a:r>
              <a:rPr lang="en-US" altLang="en-US" sz="2800" dirty="0" smtClean="0"/>
              <a:t> has </a:t>
            </a:r>
            <a:r>
              <a:rPr lang="en-US" altLang="en-US" sz="2800" dirty="0" err="1" smtClean="0"/>
              <a:t>Hrs</a:t>
            </a:r>
            <a:r>
              <a:rPr lang="en-US" altLang="en-US" sz="2800" dirty="0" smtClean="0"/>
              <a:t> and Uses has From and To (dates) attributes.</a:t>
            </a:r>
          </a:p>
          <a:p>
            <a:pPr eaLnBrk="1" hangingPunct="1">
              <a:spcAft>
                <a:spcPts val="1200"/>
              </a:spcAft>
            </a:pPr>
            <a:r>
              <a:rPr lang="en-US" altLang="en-US" sz="2800" dirty="0" smtClean="0"/>
              <a:t>Hence, the solution is aggregation.</a:t>
            </a:r>
          </a:p>
        </p:txBody>
      </p:sp>
      <p:sp>
        <p:nvSpPr>
          <p:cNvPr id="41989"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8CF15D0F-015D-4C0D-8B5A-98B60DA1801F}" type="slidenum">
              <a:rPr lang="en-US" altLang="en-US" sz="1200">
                <a:solidFill>
                  <a:srgbClr val="B5A788"/>
                </a:solidFill>
                <a:latin typeface="Arial" panose="020B0604020202020204" pitchFamily="34" charset="0"/>
              </a:rPr>
              <a:pPr>
                <a:spcBef>
                  <a:spcPct val="0"/>
                </a:spcBef>
                <a:buClrTx/>
                <a:buSzTx/>
                <a:buFontTx/>
                <a:buNone/>
              </a:pPr>
              <a:t>34</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defRPr/>
            </a:pPr>
            <a:r>
              <a:rPr lang="en-US" smtClean="0"/>
              <a:t>ER Diagram with Aggregation</a:t>
            </a:r>
          </a:p>
        </p:txBody>
      </p:sp>
      <p:sp>
        <p:nvSpPr>
          <p:cNvPr id="43011" name="Content Placeholder 4"/>
          <p:cNvSpPr>
            <a:spLocks noGrp="1"/>
          </p:cNvSpPr>
          <p:nvPr>
            <p:ph idx="1"/>
          </p:nvPr>
        </p:nvSpPr>
        <p:spPr/>
        <p:txBody>
          <a:bodyPr/>
          <a:lstStyle/>
          <a:p>
            <a:pPr eaLnBrk="1" hangingPunct="1"/>
            <a:endParaRPr lang="en-US" altLang="en-US" dirty="0" smtClean="0"/>
          </a:p>
        </p:txBody>
      </p:sp>
      <p:sp>
        <p:nvSpPr>
          <p:cNvPr id="4301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871E53CB-A2C8-4124-8D02-7415ABE3C3CF}" type="slidenum">
              <a:rPr lang="en-US" altLang="en-US" sz="1200">
                <a:solidFill>
                  <a:srgbClr val="B5A788"/>
                </a:solidFill>
                <a:latin typeface="Arial" panose="020B0604020202020204" pitchFamily="34" charset="0"/>
              </a:rPr>
              <a:pPr>
                <a:spcBef>
                  <a:spcPct val="0"/>
                </a:spcBef>
                <a:buClrTx/>
                <a:buSzTx/>
                <a:buFontTx/>
                <a:buNone/>
              </a:pPr>
              <a:t>35</a:t>
            </a:fld>
            <a:endParaRPr lang="en-US" altLang="en-US" sz="1200">
              <a:solidFill>
                <a:srgbClr val="B5A788"/>
              </a:solidFill>
              <a:latin typeface="Arial" panose="020B0604020202020204" pitchFamily="34" charset="0"/>
            </a:endParaRPr>
          </a:p>
        </p:txBody>
      </p:sp>
      <p:sp>
        <p:nvSpPr>
          <p:cNvPr id="52241" name="Rectangle 17"/>
          <p:cNvSpPr>
            <a:spLocks noChangeArrowheads="1"/>
          </p:cNvSpPr>
          <p:nvPr/>
        </p:nvSpPr>
        <p:spPr bwMode="auto">
          <a:xfrm>
            <a:off x="2832100" y="1524001"/>
            <a:ext cx="6934200" cy="2392363"/>
          </a:xfrm>
          <a:prstGeom prst="rect">
            <a:avLst/>
          </a:prstGeom>
          <a:solidFill>
            <a:schemeClr val="accent2"/>
          </a:solidFill>
          <a:ln w="28575" cap="rnd">
            <a:solidFill>
              <a:schemeClr val="tx1"/>
            </a:solidFill>
            <a:prstDash val="sysDot"/>
            <a:miter lim="800000"/>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2230" name="AutoShape 6"/>
          <p:cNvSpPr>
            <a:spLocks noChangeArrowheads="1"/>
          </p:cNvSpPr>
          <p:nvPr/>
        </p:nvSpPr>
        <p:spPr bwMode="auto">
          <a:xfrm>
            <a:off x="5327650" y="2789238"/>
            <a:ext cx="2063750" cy="950912"/>
          </a:xfrm>
          <a:prstGeom prst="flowChartDecision">
            <a:avLst/>
          </a:prstGeom>
          <a:solidFill>
            <a:srgbClr val="D000D0"/>
          </a:solidFill>
          <a:ln w="6350">
            <a:solidFill>
              <a:schemeClr val="tx1"/>
            </a:solidFill>
            <a:miter lim="800000"/>
            <a:headEnd/>
            <a:tailEnd/>
          </a:ln>
          <a:effectLst/>
        </p:spPr>
        <p:txBody>
          <a:bodyPr tIns="137160"/>
          <a:lstStyle/>
          <a:p>
            <a:pPr algn="ctr" eaLnBrk="1" hangingPunct="1">
              <a:defRPr/>
            </a:pPr>
            <a:r>
              <a:rPr lang="en-US" sz="1400" b="1">
                <a:solidFill>
                  <a:schemeClr val="bg1"/>
                </a:solidFill>
                <a:latin typeface="Garamond" pitchFamily="18" charset="0"/>
              </a:rPr>
              <a:t>Works_On</a:t>
            </a:r>
          </a:p>
          <a:p>
            <a:pPr eaLnBrk="1" hangingPunct="1">
              <a:defRPr/>
            </a:pPr>
            <a:endParaRPr lang="en-US" sz="1400" b="1">
              <a:solidFill>
                <a:schemeClr val="bg1"/>
              </a:solidFill>
              <a:latin typeface="Garamond" pitchFamily="18" charset="0"/>
            </a:endParaRPr>
          </a:p>
          <a:p>
            <a:pPr eaLnBrk="1" hangingPunct="1">
              <a:defRPr/>
            </a:pPr>
            <a:endParaRPr lang="en-US" sz="1800" b="1">
              <a:solidFill>
                <a:schemeClr val="bg1"/>
              </a:solidFill>
              <a:latin typeface="Garamond" pitchFamily="18" charset="0"/>
            </a:endParaRPr>
          </a:p>
          <a:p>
            <a:pPr eaLnBrk="1" hangingPunct="1">
              <a:defRPr/>
            </a:pPr>
            <a:endParaRPr lang="en-US" sz="1800" b="1">
              <a:solidFill>
                <a:schemeClr val="bg1"/>
              </a:solidFill>
              <a:latin typeface="Garamond" pitchFamily="18" charset="0"/>
            </a:endParaRPr>
          </a:p>
          <a:p>
            <a:pPr algn="ctr" eaLnBrk="1" hangingPunct="1">
              <a:defRPr/>
            </a:pPr>
            <a:endParaRPr lang="en-US" sz="6000" b="1">
              <a:solidFill>
                <a:schemeClr val="bg1"/>
              </a:solidFill>
              <a:effectLst>
                <a:outerShdw blurRad="38100" dist="38100" dir="2700000" algn="tl">
                  <a:srgbClr val="000000"/>
                </a:outerShdw>
              </a:effectLst>
            </a:endParaRPr>
          </a:p>
        </p:txBody>
      </p:sp>
      <p:sp>
        <p:nvSpPr>
          <p:cNvPr id="52231" name="Line 7"/>
          <p:cNvSpPr>
            <a:spLocks noChangeShapeType="1"/>
          </p:cNvSpPr>
          <p:nvPr/>
        </p:nvSpPr>
        <p:spPr bwMode="auto">
          <a:xfrm>
            <a:off x="6286500" y="3729038"/>
            <a:ext cx="0" cy="354012"/>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2233" name="Line 9"/>
          <p:cNvSpPr>
            <a:spLocks noChangeShapeType="1"/>
          </p:cNvSpPr>
          <p:nvPr/>
        </p:nvSpPr>
        <p:spPr bwMode="auto">
          <a:xfrm flipV="1">
            <a:off x="6267450" y="2143126"/>
            <a:ext cx="0" cy="644525"/>
          </a:xfrm>
          <a:prstGeom prst="line">
            <a:avLst/>
          </a:prstGeom>
          <a:noFill/>
          <a:ln w="6350">
            <a:solidFill>
              <a:schemeClr val="tx1"/>
            </a:solidFill>
            <a:round/>
            <a:headEnd/>
            <a:tailEnd/>
          </a:ln>
          <a:effectLst/>
        </p:spPr>
        <p:txBody>
          <a:bodyPr bIns="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2234" name="Text Box 10"/>
          <p:cNvSpPr txBox="1">
            <a:spLocks noChangeArrowheads="1"/>
          </p:cNvSpPr>
          <p:nvPr/>
        </p:nvSpPr>
        <p:spPr bwMode="auto">
          <a:xfrm>
            <a:off x="3744913" y="2965450"/>
            <a:ext cx="1166812" cy="617538"/>
          </a:xfrm>
          <a:prstGeom prst="rect">
            <a:avLst/>
          </a:prstGeom>
          <a:solidFill>
            <a:srgbClr val="969696"/>
          </a:solidFill>
          <a:ln w="6350">
            <a:solidFill>
              <a:schemeClr val="tx1"/>
            </a:solidFill>
            <a:miter lim="800000"/>
            <a:headEnd/>
            <a:tailEnd/>
          </a:ln>
          <a:effectLst/>
        </p:spPr>
        <p:txBody>
          <a:bodyPr tIns="137160"/>
          <a:lstStyle/>
          <a:p>
            <a:pPr algn="ctr" eaLnBrk="1" hangingPunct="1">
              <a:defRPr/>
            </a:pPr>
            <a:r>
              <a:rPr lang="en-US" sz="1600" b="1" dirty="0">
                <a:solidFill>
                  <a:schemeClr val="bg1"/>
                </a:solidFill>
                <a:latin typeface="Garamond" pitchFamily="18" charset="0"/>
              </a:rPr>
              <a:t>Employee</a:t>
            </a:r>
          </a:p>
          <a:p>
            <a:pPr eaLnBrk="1" hangingPunct="1">
              <a:defRPr/>
            </a:pPr>
            <a:endParaRPr lang="en-US" sz="1600" b="1" dirty="0">
              <a:solidFill>
                <a:schemeClr val="bg1"/>
              </a:solidFill>
              <a:latin typeface="Garamond" pitchFamily="18" charset="0"/>
            </a:endParaRPr>
          </a:p>
          <a:p>
            <a:pPr eaLnBrk="1" hangingPunct="1">
              <a:defRPr/>
            </a:pPr>
            <a:endParaRPr lang="en-US" sz="1800" b="1" dirty="0">
              <a:solidFill>
                <a:schemeClr val="bg1"/>
              </a:solidFill>
              <a:latin typeface="Garamond" pitchFamily="18" charset="0"/>
            </a:endParaRPr>
          </a:p>
          <a:p>
            <a:pPr eaLnBrk="1" hangingPunct="1">
              <a:defRPr/>
            </a:pPr>
            <a:endParaRPr lang="en-US" sz="1800" b="1" dirty="0">
              <a:solidFill>
                <a:schemeClr val="bg1"/>
              </a:solidFill>
              <a:latin typeface="Garamond" pitchFamily="18" charset="0"/>
            </a:endParaRPr>
          </a:p>
          <a:p>
            <a:pPr algn="ctr" eaLnBrk="1" hangingPunct="1">
              <a:defRPr/>
            </a:pPr>
            <a:endParaRPr lang="en-US" sz="6000" b="1" dirty="0">
              <a:solidFill>
                <a:schemeClr val="bg1"/>
              </a:solidFill>
              <a:effectLst>
                <a:outerShdw blurRad="38100" dist="38100" dir="2700000" algn="tl">
                  <a:srgbClr val="000000"/>
                </a:outerShdw>
              </a:effectLst>
            </a:endParaRPr>
          </a:p>
        </p:txBody>
      </p:sp>
      <p:sp>
        <p:nvSpPr>
          <p:cNvPr id="52235" name="Text Box 11"/>
          <p:cNvSpPr txBox="1">
            <a:spLocks noChangeArrowheads="1"/>
          </p:cNvSpPr>
          <p:nvPr/>
        </p:nvSpPr>
        <p:spPr bwMode="auto">
          <a:xfrm>
            <a:off x="7646989" y="2971800"/>
            <a:ext cx="1063625" cy="615950"/>
          </a:xfrm>
          <a:prstGeom prst="rect">
            <a:avLst/>
          </a:prstGeom>
          <a:solidFill>
            <a:srgbClr val="969696"/>
          </a:solidFill>
          <a:ln w="6350">
            <a:solidFill>
              <a:schemeClr val="tx1"/>
            </a:solidFill>
            <a:miter lim="800000"/>
            <a:headEnd/>
            <a:tailEnd/>
          </a:ln>
          <a:effectLst/>
        </p:spPr>
        <p:txBody>
          <a:bodyPr tIns="137160"/>
          <a:lstStyle/>
          <a:p>
            <a:pPr algn="ctr" eaLnBrk="1" hangingPunct="1">
              <a:defRPr/>
            </a:pPr>
            <a:r>
              <a:rPr lang="en-US" sz="1700" b="1" dirty="0">
                <a:solidFill>
                  <a:schemeClr val="bg1"/>
                </a:solidFill>
                <a:latin typeface="Garamond" pitchFamily="18" charset="0"/>
              </a:rPr>
              <a:t>Project</a:t>
            </a:r>
          </a:p>
          <a:p>
            <a:pPr eaLnBrk="1" hangingPunct="1">
              <a:defRPr/>
            </a:pPr>
            <a:endParaRPr lang="en-US" sz="1800" b="1" dirty="0">
              <a:solidFill>
                <a:schemeClr val="bg1"/>
              </a:solidFill>
              <a:latin typeface="Garamond" pitchFamily="18" charset="0"/>
            </a:endParaRPr>
          </a:p>
          <a:p>
            <a:pPr eaLnBrk="1" hangingPunct="1">
              <a:defRPr/>
            </a:pPr>
            <a:endParaRPr lang="en-US" sz="1800" b="1" dirty="0">
              <a:solidFill>
                <a:schemeClr val="bg1"/>
              </a:solidFill>
              <a:latin typeface="Garamond" pitchFamily="18" charset="0"/>
            </a:endParaRPr>
          </a:p>
          <a:p>
            <a:pPr eaLnBrk="1" hangingPunct="1">
              <a:defRPr/>
            </a:pPr>
            <a:endParaRPr lang="en-US" sz="1800" b="1" dirty="0">
              <a:solidFill>
                <a:schemeClr val="bg1"/>
              </a:solidFill>
              <a:latin typeface="Garamond" pitchFamily="18" charset="0"/>
            </a:endParaRPr>
          </a:p>
          <a:p>
            <a:pPr algn="ctr" eaLnBrk="1" hangingPunct="1">
              <a:defRPr/>
            </a:pPr>
            <a:endParaRPr lang="en-US" sz="6000" b="1" dirty="0">
              <a:solidFill>
                <a:schemeClr val="bg1"/>
              </a:solidFill>
              <a:effectLst>
                <a:outerShdw blurRad="38100" dist="38100" dir="2700000" algn="tl">
                  <a:srgbClr val="000000"/>
                </a:outerShdw>
              </a:effectLst>
            </a:endParaRPr>
          </a:p>
        </p:txBody>
      </p:sp>
      <p:sp>
        <p:nvSpPr>
          <p:cNvPr id="52236" name="Line 12"/>
          <p:cNvSpPr>
            <a:spLocks noChangeShapeType="1"/>
          </p:cNvSpPr>
          <p:nvPr/>
        </p:nvSpPr>
        <p:spPr bwMode="auto">
          <a:xfrm>
            <a:off x="4918075" y="3270250"/>
            <a:ext cx="414338" cy="0"/>
          </a:xfrm>
          <a:prstGeom prst="line">
            <a:avLst/>
          </a:prstGeom>
          <a:noFill/>
          <a:ln w="6350">
            <a:solidFill>
              <a:schemeClr val="tx1"/>
            </a:solidFill>
            <a:round/>
            <a:headEnd type="triangle" w="sm" len="me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2237" name="Line 13"/>
          <p:cNvSpPr>
            <a:spLocks noChangeShapeType="1"/>
          </p:cNvSpPr>
          <p:nvPr/>
        </p:nvSpPr>
        <p:spPr bwMode="auto">
          <a:xfrm>
            <a:off x="7229475" y="3270250"/>
            <a:ext cx="412750" cy="0"/>
          </a:xfrm>
          <a:prstGeom prst="line">
            <a:avLst/>
          </a:prstGeom>
          <a:noFill/>
          <a:ln w="6350">
            <a:solidFill>
              <a:schemeClr val="tx1"/>
            </a:solidFill>
            <a:round/>
            <a:headEnd/>
            <a:tailEnd type="triangle" w="sm" len="me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2238" name="AutoShape 14"/>
          <p:cNvSpPr>
            <a:spLocks noChangeArrowheads="1"/>
          </p:cNvSpPr>
          <p:nvPr/>
        </p:nvSpPr>
        <p:spPr bwMode="auto">
          <a:xfrm>
            <a:off x="5321300" y="4068763"/>
            <a:ext cx="1912938" cy="952500"/>
          </a:xfrm>
          <a:prstGeom prst="flowChartDecision">
            <a:avLst/>
          </a:prstGeom>
          <a:solidFill>
            <a:srgbClr val="D000D0"/>
          </a:solidFill>
          <a:ln w="6350">
            <a:solidFill>
              <a:schemeClr val="tx1"/>
            </a:solidFill>
            <a:miter lim="800000"/>
            <a:headEnd/>
            <a:tailEnd/>
          </a:ln>
          <a:effectLst/>
        </p:spPr>
        <p:txBody>
          <a:bodyPr/>
          <a:lstStyle/>
          <a:p>
            <a:pPr algn="ctr" eaLnBrk="1" hangingPunct="1">
              <a:defRPr/>
            </a:pPr>
            <a:r>
              <a:rPr lang="en-US" sz="1700" b="1">
                <a:solidFill>
                  <a:schemeClr val="bg1"/>
                </a:solidFill>
                <a:latin typeface="Garamond" pitchFamily="18" charset="0"/>
              </a:rPr>
              <a:t>Uses</a:t>
            </a:r>
          </a:p>
          <a:p>
            <a:pPr eaLnBrk="1" hangingPunct="1">
              <a:defRPr/>
            </a:pPr>
            <a:endParaRPr lang="en-US" sz="1800" b="1">
              <a:solidFill>
                <a:schemeClr val="bg1"/>
              </a:solidFill>
              <a:latin typeface="Garamond" pitchFamily="18" charset="0"/>
            </a:endParaRPr>
          </a:p>
          <a:p>
            <a:pPr eaLnBrk="1" hangingPunct="1">
              <a:defRPr/>
            </a:pPr>
            <a:endParaRPr lang="en-US" sz="1800" b="1">
              <a:solidFill>
                <a:schemeClr val="bg1"/>
              </a:solidFill>
              <a:latin typeface="Garamond" pitchFamily="18" charset="0"/>
            </a:endParaRPr>
          </a:p>
          <a:p>
            <a:pPr eaLnBrk="1" hangingPunct="1">
              <a:defRPr/>
            </a:pPr>
            <a:endParaRPr lang="en-US" sz="1800" b="1">
              <a:solidFill>
                <a:schemeClr val="bg1"/>
              </a:solidFill>
              <a:latin typeface="Garamond" pitchFamily="18" charset="0"/>
            </a:endParaRPr>
          </a:p>
          <a:p>
            <a:pPr algn="ctr" eaLnBrk="1" hangingPunct="1">
              <a:defRPr/>
            </a:pPr>
            <a:endParaRPr lang="en-US" sz="6000" b="1">
              <a:solidFill>
                <a:schemeClr val="bg1"/>
              </a:solidFill>
              <a:effectLst>
                <a:outerShdw blurRad="38100" dist="38100" dir="2700000" algn="tl">
                  <a:srgbClr val="000000"/>
                </a:outerShdw>
              </a:effectLst>
            </a:endParaRPr>
          </a:p>
        </p:txBody>
      </p:sp>
      <p:sp>
        <p:nvSpPr>
          <p:cNvPr id="52239" name="Line 15"/>
          <p:cNvSpPr>
            <a:spLocks noChangeShapeType="1"/>
          </p:cNvSpPr>
          <p:nvPr/>
        </p:nvSpPr>
        <p:spPr bwMode="auto">
          <a:xfrm>
            <a:off x="6284913" y="5022851"/>
            <a:ext cx="0" cy="354013"/>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52240" name="Text Box 16"/>
          <p:cNvSpPr txBox="1">
            <a:spLocks noChangeArrowheads="1"/>
          </p:cNvSpPr>
          <p:nvPr/>
        </p:nvSpPr>
        <p:spPr bwMode="auto">
          <a:xfrm>
            <a:off x="5640389" y="5359400"/>
            <a:ext cx="1271587" cy="615950"/>
          </a:xfrm>
          <a:prstGeom prst="rect">
            <a:avLst/>
          </a:prstGeom>
          <a:solidFill>
            <a:srgbClr val="969696"/>
          </a:solidFill>
          <a:ln w="6350">
            <a:solidFill>
              <a:schemeClr val="tx1"/>
            </a:solidFill>
            <a:miter lim="800000"/>
            <a:headEnd/>
            <a:tailEnd/>
          </a:ln>
          <a:effectLst/>
        </p:spPr>
        <p:txBody>
          <a:bodyPr tIns="137160"/>
          <a:lstStyle/>
          <a:p>
            <a:pPr algn="ctr" eaLnBrk="1" hangingPunct="1">
              <a:defRPr/>
            </a:pPr>
            <a:r>
              <a:rPr lang="en-US" sz="1700" b="1" dirty="0">
                <a:solidFill>
                  <a:schemeClr val="bg1"/>
                </a:solidFill>
                <a:latin typeface="Garamond" pitchFamily="18" charset="0"/>
              </a:rPr>
              <a:t>Machine</a:t>
            </a:r>
            <a:endParaRPr lang="en-US" sz="1800" b="1" dirty="0">
              <a:solidFill>
                <a:schemeClr val="bg1"/>
              </a:solidFill>
              <a:latin typeface="Garamond" pitchFamily="18" charset="0"/>
            </a:endParaRPr>
          </a:p>
          <a:p>
            <a:pPr eaLnBrk="1" hangingPunct="1">
              <a:defRPr/>
            </a:pPr>
            <a:endParaRPr lang="en-US" sz="1800" b="1" dirty="0">
              <a:solidFill>
                <a:schemeClr val="bg1"/>
              </a:solidFill>
              <a:latin typeface="Garamond" pitchFamily="18" charset="0"/>
            </a:endParaRPr>
          </a:p>
          <a:p>
            <a:pPr algn="ctr" eaLnBrk="1" hangingPunct="1">
              <a:defRPr/>
            </a:pPr>
            <a:endParaRPr lang="en-US" sz="6000" b="1" dirty="0">
              <a:solidFill>
                <a:schemeClr val="bg1"/>
              </a:solidFill>
              <a:effectLst>
                <a:outerShdw blurRad="38100" dist="38100" dir="2700000" algn="tl">
                  <a:srgbClr val="000000"/>
                </a:outerShdw>
              </a:effectLst>
            </a:endParaRPr>
          </a:p>
        </p:txBody>
      </p:sp>
      <p:sp>
        <p:nvSpPr>
          <p:cNvPr id="52242" name="Oval 18"/>
          <p:cNvSpPr>
            <a:spLocks noChangeArrowheads="1"/>
          </p:cNvSpPr>
          <p:nvPr/>
        </p:nvSpPr>
        <p:spPr bwMode="auto">
          <a:xfrm>
            <a:off x="5676901" y="1730375"/>
            <a:ext cx="1179513" cy="482600"/>
          </a:xfrm>
          <a:prstGeom prst="ellipse">
            <a:avLst/>
          </a:prstGeom>
          <a:solidFill>
            <a:srgbClr val="0000FF"/>
          </a:solidFill>
          <a:ln w="6350">
            <a:solidFill>
              <a:schemeClr val="tx1"/>
            </a:solidFill>
            <a:round/>
            <a:headEnd/>
            <a:tailEnd/>
          </a:ln>
          <a:effectLst/>
        </p:spPr>
        <p:txBody>
          <a:bodyPr lIns="0" tIns="0" rIns="0" bIns="0"/>
          <a:lstStyle/>
          <a:p>
            <a:pPr algn="ctr" eaLnBrk="1" hangingPunct="1">
              <a:defRPr/>
            </a:pPr>
            <a:r>
              <a:rPr lang="en-US" sz="1800" dirty="0" err="1">
                <a:solidFill>
                  <a:schemeClr val="bg1"/>
                </a:solidFill>
              </a:rPr>
              <a:t>Hrs</a:t>
            </a:r>
            <a:endParaRPr lang="en-US" sz="1800" dirty="0">
              <a:solidFill>
                <a:schemeClr val="bg1"/>
              </a:solidFill>
            </a:endParaRPr>
          </a:p>
          <a:p>
            <a:pPr eaLnBrk="1" hangingPunct="1">
              <a:defRPr/>
            </a:pPr>
            <a:endParaRPr lang="en-US" sz="1800" b="1" dirty="0">
              <a:solidFill>
                <a:schemeClr val="bg1"/>
              </a:solidFill>
            </a:endParaRPr>
          </a:p>
          <a:p>
            <a:pPr eaLnBrk="1" hangingPunct="1">
              <a:defRPr/>
            </a:pPr>
            <a:endParaRPr lang="en-US" sz="1800" b="1" dirty="0">
              <a:solidFill>
                <a:schemeClr val="bg1"/>
              </a:solidFill>
            </a:endParaRPr>
          </a:p>
          <a:p>
            <a:pPr eaLnBrk="1" hangingPunct="1">
              <a:defRPr/>
            </a:pPr>
            <a:endParaRPr lang="en-US" sz="1800" b="1" dirty="0">
              <a:solidFill>
                <a:schemeClr val="bg1"/>
              </a:solidFill>
            </a:endParaRPr>
          </a:p>
          <a:p>
            <a:pPr algn="ctr" eaLnBrk="1" hangingPunct="1">
              <a:defRPr/>
            </a:pPr>
            <a:endParaRPr lang="en-US" sz="3200" b="1" dirty="0">
              <a:solidFill>
                <a:schemeClr val="bg1"/>
              </a:solidFill>
              <a:effectLst>
                <a:outerShdw blurRad="38100" dist="38100" dir="2700000" algn="tl">
                  <a:srgbClr val="000000"/>
                </a:outerShdw>
              </a:effectLst>
            </a:endParaRPr>
          </a:p>
        </p:txBody>
      </p:sp>
      <p:sp>
        <p:nvSpPr>
          <p:cNvPr id="52243" name="Line 19"/>
          <p:cNvSpPr>
            <a:spLocks noChangeShapeType="1"/>
          </p:cNvSpPr>
          <p:nvPr/>
        </p:nvSpPr>
        <p:spPr bwMode="auto">
          <a:xfrm flipV="1">
            <a:off x="3213100" y="3898900"/>
            <a:ext cx="381000" cy="609600"/>
          </a:xfrm>
          <a:prstGeom prst="line">
            <a:avLst/>
          </a:prstGeom>
          <a:noFill/>
          <a:ln w="28575">
            <a:solidFill>
              <a:schemeClr val="tx1"/>
            </a:solidFill>
            <a:round/>
            <a:headEnd/>
            <a:tailEnd type="triangle" w="med" len="med"/>
          </a:ln>
          <a:effectLst/>
        </p:spPr>
        <p:txBody>
          <a:bodyPr anchor="ct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3027" name="Rectangle 20"/>
          <p:cNvSpPr>
            <a:spLocks noChangeArrowheads="1"/>
          </p:cNvSpPr>
          <p:nvPr/>
        </p:nvSpPr>
        <p:spPr bwMode="auto">
          <a:xfrm>
            <a:off x="2679700" y="44196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2000">
                <a:solidFill>
                  <a:srgbClr val="FF0000"/>
                </a:solidFill>
                <a:latin typeface="Arial" panose="020B0604020202020204" pitchFamily="34" charset="0"/>
              </a:rPr>
              <a:t>Aggregation</a:t>
            </a:r>
          </a:p>
        </p:txBody>
      </p:sp>
      <p:grpSp>
        <p:nvGrpSpPr>
          <p:cNvPr id="43028" name="Group 21"/>
          <p:cNvGrpSpPr>
            <a:grpSpLocks/>
          </p:cNvGrpSpPr>
          <p:nvPr/>
        </p:nvGrpSpPr>
        <p:grpSpPr bwMode="auto">
          <a:xfrm>
            <a:off x="6858000" y="4635501"/>
            <a:ext cx="3276600" cy="879475"/>
            <a:chOff x="3092" y="2668"/>
            <a:chExt cx="2064" cy="554"/>
          </a:xfrm>
        </p:grpSpPr>
        <p:sp>
          <p:nvSpPr>
            <p:cNvPr id="52246" name="Line 22"/>
            <p:cNvSpPr>
              <a:spLocks noChangeShapeType="1"/>
            </p:cNvSpPr>
            <p:nvPr/>
          </p:nvSpPr>
          <p:spPr bwMode="auto">
            <a:xfrm>
              <a:off x="3092" y="2736"/>
              <a:ext cx="672" cy="192"/>
            </a:xfrm>
            <a:prstGeom prst="line">
              <a:avLst/>
            </a:prstGeom>
            <a:noFill/>
            <a:ln w="9525">
              <a:solidFill>
                <a:schemeClr val="tx1"/>
              </a:solidFill>
              <a:round/>
              <a:headEnd/>
              <a:tailEnd/>
            </a:ln>
            <a:effectLst/>
          </p:spPr>
          <p:txBody>
            <a:bodyPr anchor="ct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3030" name="Oval 23"/>
            <p:cNvSpPr>
              <a:spLocks noChangeArrowheads="1"/>
            </p:cNvSpPr>
            <p:nvPr/>
          </p:nvSpPr>
          <p:spPr bwMode="auto">
            <a:xfrm>
              <a:off x="3714" y="2838"/>
              <a:ext cx="672" cy="384"/>
            </a:xfrm>
            <a:prstGeom prst="ellipse">
              <a:avLst/>
            </a:prstGeom>
            <a:solidFill>
              <a:srgbClr val="0000FF"/>
            </a:solidFill>
            <a:ln w="9525" algn="ctr">
              <a:solidFill>
                <a:schemeClr val="tx1"/>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From</a:t>
              </a:r>
            </a:p>
          </p:txBody>
        </p:sp>
        <p:sp>
          <p:nvSpPr>
            <p:cNvPr id="52248" name="Line 24"/>
            <p:cNvSpPr>
              <a:spLocks noChangeShapeType="1"/>
            </p:cNvSpPr>
            <p:nvPr/>
          </p:nvSpPr>
          <p:spPr bwMode="auto">
            <a:xfrm>
              <a:off x="3216" y="2668"/>
              <a:ext cx="1290" cy="138"/>
            </a:xfrm>
            <a:prstGeom prst="line">
              <a:avLst/>
            </a:prstGeom>
            <a:noFill/>
            <a:ln w="9525">
              <a:solidFill>
                <a:schemeClr val="tx1"/>
              </a:solidFill>
              <a:round/>
              <a:headEnd/>
              <a:tailEnd/>
            </a:ln>
            <a:effectLst/>
          </p:spPr>
          <p:txBody>
            <a:bodyPr anchor="ct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43032" name="Oval 25"/>
            <p:cNvSpPr>
              <a:spLocks noChangeArrowheads="1"/>
            </p:cNvSpPr>
            <p:nvPr/>
          </p:nvSpPr>
          <p:spPr bwMode="auto">
            <a:xfrm>
              <a:off x="4484" y="2674"/>
              <a:ext cx="672" cy="384"/>
            </a:xfrm>
            <a:prstGeom prst="ellipse">
              <a:avLst/>
            </a:prstGeom>
            <a:solidFill>
              <a:srgbClr val="0000FF"/>
            </a:solidFill>
            <a:ln w="9525" algn="ctr">
              <a:solidFill>
                <a:schemeClr val="tx1"/>
              </a:solidFill>
              <a:round/>
              <a:headEnd/>
              <a:tailEnd/>
            </a:ln>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lgn="ctr" eaLnBrk="1" hangingPunct="1">
                <a:spcBef>
                  <a:spcPct val="0"/>
                </a:spcBef>
                <a:buClrTx/>
                <a:buSzTx/>
                <a:buFontTx/>
                <a:buNone/>
              </a:pPr>
              <a:r>
                <a:rPr lang="en-US" altLang="en-US" sz="2000">
                  <a:solidFill>
                    <a:schemeClr val="bg1"/>
                  </a:solidFill>
                  <a:latin typeface="Arial" panose="020B0604020202020204" pitchFamily="34" charset="0"/>
                </a:rPr>
                <a:t>To</a:t>
              </a:r>
            </a:p>
          </p:txBody>
        </p:sp>
      </p:grpSp>
      <p:grpSp>
        <p:nvGrpSpPr>
          <p:cNvPr id="26" name="Group 25"/>
          <p:cNvGrpSpPr/>
          <p:nvPr/>
        </p:nvGrpSpPr>
        <p:grpSpPr>
          <a:xfrm>
            <a:off x="21266" y="1371230"/>
            <a:ext cx="10409320" cy="59597"/>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0" name="Group 29"/>
          <p:cNvGrpSpPr/>
          <p:nvPr/>
        </p:nvGrpSpPr>
        <p:grpSpPr>
          <a:xfrm>
            <a:off x="2682240" y="6553202"/>
            <a:ext cx="9448800" cy="45719"/>
            <a:chOff x="1905000" y="6553200"/>
            <a:chExt cx="7010400" cy="45719"/>
          </a:xfrm>
        </p:grpSpPr>
        <p:sp>
          <p:nvSpPr>
            <p:cNvPr id="31" name="Rectangle 3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2" name="Rectangle 3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3" name="Rectangle 3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5"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667000" y="274638"/>
            <a:ext cx="7791450" cy="1143000"/>
          </a:xfrm>
        </p:spPr>
        <p:txBody>
          <a:bodyPr/>
          <a:lstStyle/>
          <a:p>
            <a:pPr eaLnBrk="1" hangingPunct="1">
              <a:defRPr/>
            </a:pPr>
            <a:r>
              <a:rPr lang="en-US" smtClean="0"/>
              <a:t>Example - 2</a:t>
            </a:r>
          </a:p>
        </p:txBody>
      </p:sp>
      <p:sp>
        <p:nvSpPr>
          <p:cNvPr id="44036"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879D1DEB-40A7-4174-8523-3595BBE04B5C}" type="slidenum">
              <a:rPr lang="en-US" altLang="en-US" sz="1200">
                <a:solidFill>
                  <a:srgbClr val="B5A788"/>
                </a:solidFill>
                <a:latin typeface="Arial" panose="020B0604020202020204" pitchFamily="34" charset="0"/>
              </a:rPr>
              <a:pPr>
                <a:spcBef>
                  <a:spcPct val="0"/>
                </a:spcBef>
                <a:buClrTx/>
                <a:buSzTx/>
                <a:buFontTx/>
                <a:buNone/>
              </a:pPr>
              <a:t>36</a:t>
            </a:fld>
            <a:endParaRPr lang="en-US" altLang="en-US" sz="1200">
              <a:solidFill>
                <a:srgbClr val="B5A788"/>
              </a:solidFill>
              <a:latin typeface="Arial" panose="020B0604020202020204" pitchFamily="34" charset="0"/>
            </a:endParaRPr>
          </a:p>
        </p:txBody>
      </p:sp>
      <p:grpSp>
        <p:nvGrpSpPr>
          <p:cNvPr id="44037" name="Group 18"/>
          <p:cNvGrpSpPr>
            <a:grpSpLocks/>
          </p:cNvGrpSpPr>
          <p:nvPr/>
        </p:nvGrpSpPr>
        <p:grpSpPr bwMode="auto">
          <a:xfrm>
            <a:off x="3648075" y="3708401"/>
            <a:ext cx="6350000" cy="1946275"/>
            <a:chOff x="3201" y="6180"/>
            <a:chExt cx="7479" cy="1382"/>
          </a:xfrm>
        </p:grpSpPr>
        <p:sp>
          <p:nvSpPr>
            <p:cNvPr id="64531" name="Text Box 19"/>
            <p:cNvSpPr txBox="1">
              <a:spLocks noChangeArrowheads="1"/>
            </p:cNvSpPr>
            <p:nvPr/>
          </p:nvSpPr>
          <p:spPr bwMode="auto">
            <a:xfrm>
              <a:off x="8403" y="7081"/>
              <a:ext cx="1578" cy="481"/>
            </a:xfrm>
            <a:prstGeom prst="rect">
              <a:avLst/>
            </a:prstGeom>
            <a:solidFill>
              <a:srgbClr val="DDDDDD"/>
            </a:solidFill>
            <a:ln w="6350">
              <a:solidFill>
                <a:schemeClr val="tx1"/>
              </a:solidFill>
              <a:miter lim="800000"/>
              <a:headEnd/>
              <a:tailEnd/>
            </a:ln>
            <a:effectLst/>
          </p:spPr>
          <p:txBody>
            <a:bodyPr/>
            <a:lstStyle/>
            <a:p>
              <a:pPr algn="ctr" eaLnBrk="1" hangingPunct="1">
                <a:defRPr/>
              </a:pPr>
              <a:endParaRPr lang="en-US" sz="1000" b="1">
                <a:solidFill>
                  <a:srgbClr val="C00000"/>
                </a:solidFill>
                <a:latin typeface="Helvetica" charset="0"/>
              </a:endParaRPr>
            </a:p>
            <a:p>
              <a:pPr algn="ctr" eaLnBrk="1" hangingPunct="1">
                <a:defRPr/>
              </a:pPr>
              <a:r>
                <a:rPr lang="en-US" sz="1400" b="1">
                  <a:solidFill>
                    <a:srgbClr val="C00000"/>
                  </a:solidFill>
                  <a:latin typeface="Helvetica" charset="0"/>
                </a:rPr>
                <a:t>BranchOffice</a:t>
              </a:r>
              <a:endParaRPr lang="en-US" sz="5400" b="1">
                <a:solidFill>
                  <a:srgbClr val="C00000"/>
                </a:solidFill>
                <a:effectLst>
                  <a:outerShdw blurRad="38100" dist="38100" dir="2700000" algn="tl">
                    <a:srgbClr val="FFFFFF"/>
                  </a:outerShdw>
                </a:effectLst>
              </a:endParaRPr>
            </a:p>
          </p:txBody>
        </p:sp>
        <p:sp>
          <p:nvSpPr>
            <p:cNvPr id="64532" name="Oval 20"/>
            <p:cNvSpPr>
              <a:spLocks noChangeArrowheads="1"/>
            </p:cNvSpPr>
            <p:nvPr/>
          </p:nvSpPr>
          <p:spPr bwMode="auto">
            <a:xfrm>
              <a:off x="3201" y="6508"/>
              <a:ext cx="875" cy="388"/>
            </a:xfrm>
            <a:prstGeom prst="ellipse">
              <a:avLst/>
            </a:prstGeom>
            <a:solidFill>
              <a:srgbClr val="D600D6"/>
            </a:solidFill>
            <a:ln w="6350">
              <a:solidFill>
                <a:schemeClr val="tx1"/>
              </a:solidFill>
              <a:round/>
              <a:headEnd/>
              <a:tailEnd/>
            </a:ln>
            <a:effectLst/>
          </p:spPr>
          <p:txBody>
            <a:bodyPr/>
            <a:lstStyle/>
            <a:p>
              <a:pPr algn="ctr" eaLnBrk="1" hangingPunct="1">
                <a:defRPr/>
              </a:pPr>
              <a:r>
                <a:rPr lang="en-US" sz="1200" b="1" u="sng" dirty="0">
                  <a:solidFill>
                    <a:schemeClr val="bg1"/>
                  </a:solidFill>
                  <a:latin typeface="Arial Narrow" pitchFamily="34" charset="0"/>
                </a:rPr>
                <a:t>SSN</a:t>
              </a:r>
            </a:p>
            <a:p>
              <a:pPr algn="ctr" eaLnBrk="1" hangingPunct="1">
                <a:defRPr/>
              </a:pPr>
              <a:endParaRPr lang="en-US" sz="5400" b="1" dirty="0">
                <a:solidFill>
                  <a:schemeClr val="bg1"/>
                </a:solidFill>
                <a:effectLst>
                  <a:outerShdw blurRad="38100" dist="38100" dir="2700000" algn="tl">
                    <a:srgbClr val="000000"/>
                  </a:outerShdw>
                </a:effectLst>
              </a:endParaRPr>
            </a:p>
          </p:txBody>
        </p:sp>
        <p:sp>
          <p:nvSpPr>
            <p:cNvPr id="64533" name="Oval 21"/>
            <p:cNvSpPr>
              <a:spLocks noChangeArrowheads="1"/>
            </p:cNvSpPr>
            <p:nvPr/>
          </p:nvSpPr>
          <p:spPr bwMode="auto">
            <a:xfrm>
              <a:off x="3964" y="6237"/>
              <a:ext cx="1107" cy="337"/>
            </a:xfrm>
            <a:prstGeom prst="ellipse">
              <a:avLst/>
            </a:prstGeom>
            <a:solidFill>
              <a:srgbClr val="D600D6"/>
            </a:solidFill>
            <a:ln w="6350">
              <a:solidFill>
                <a:schemeClr val="tx1"/>
              </a:solidFill>
              <a:round/>
              <a:headEnd/>
              <a:tailEnd/>
            </a:ln>
            <a:effectLst/>
          </p:spPr>
          <p:txBody>
            <a:bodyPr/>
            <a:lstStyle/>
            <a:p>
              <a:pPr algn="ctr" eaLnBrk="1" hangingPunct="1">
                <a:defRPr/>
              </a:pPr>
              <a:r>
                <a:rPr lang="en-US" sz="1200" b="1" dirty="0">
                  <a:solidFill>
                    <a:schemeClr val="bg1"/>
                  </a:solidFill>
                  <a:latin typeface="Arial Narrow" pitchFamily="34" charset="0"/>
                </a:rPr>
                <a:t>Name</a:t>
              </a:r>
            </a:p>
            <a:p>
              <a:pPr algn="ctr" eaLnBrk="1" hangingPunct="1">
                <a:defRPr/>
              </a:pPr>
              <a:endParaRPr lang="en-US" sz="5400" b="1" dirty="0">
                <a:solidFill>
                  <a:schemeClr val="bg1"/>
                </a:solidFill>
                <a:effectLst>
                  <a:outerShdw blurRad="38100" dist="38100" dir="2700000" algn="tl">
                    <a:srgbClr val="000000"/>
                  </a:outerShdw>
                </a:effectLst>
              </a:endParaRPr>
            </a:p>
          </p:txBody>
        </p:sp>
        <p:sp>
          <p:nvSpPr>
            <p:cNvPr id="64534" name="Oval 22"/>
            <p:cNvSpPr>
              <a:spLocks noChangeArrowheads="1"/>
            </p:cNvSpPr>
            <p:nvPr/>
          </p:nvSpPr>
          <p:spPr bwMode="auto">
            <a:xfrm>
              <a:off x="4949" y="6508"/>
              <a:ext cx="1047" cy="388"/>
            </a:xfrm>
            <a:prstGeom prst="ellipse">
              <a:avLst/>
            </a:prstGeom>
            <a:solidFill>
              <a:srgbClr val="D600D6"/>
            </a:solidFill>
            <a:ln w="6350">
              <a:solidFill>
                <a:schemeClr val="tx1"/>
              </a:solidFill>
              <a:round/>
              <a:headEnd/>
              <a:tailEnd/>
            </a:ln>
            <a:effectLst/>
          </p:spPr>
          <p:txBody>
            <a:bodyPr/>
            <a:lstStyle/>
            <a:p>
              <a:pPr algn="ctr" eaLnBrk="1" hangingPunct="1">
                <a:defRPr/>
              </a:pPr>
              <a:r>
                <a:rPr lang="en-US" sz="1200" b="1" dirty="0" err="1">
                  <a:solidFill>
                    <a:schemeClr val="bg1"/>
                  </a:solidFill>
                  <a:latin typeface="Arial Narrow" pitchFamily="34" charset="0"/>
                </a:rPr>
                <a:t>Addr</a:t>
              </a:r>
              <a:endParaRPr lang="en-US" sz="1200" b="1" dirty="0">
                <a:solidFill>
                  <a:schemeClr val="bg1"/>
                </a:solidFill>
                <a:latin typeface="Arial Narrow" pitchFamily="34" charset="0"/>
              </a:endParaRPr>
            </a:p>
            <a:p>
              <a:pPr algn="ctr" eaLnBrk="1" hangingPunct="1">
                <a:defRPr/>
              </a:pPr>
              <a:endParaRPr lang="en-US" sz="5400" b="1" dirty="0">
                <a:solidFill>
                  <a:schemeClr val="bg1"/>
                </a:solidFill>
                <a:effectLst>
                  <a:outerShdw blurRad="38100" dist="38100" dir="2700000" algn="tl">
                    <a:srgbClr val="000000"/>
                  </a:outerShdw>
                </a:effectLst>
              </a:endParaRPr>
            </a:p>
          </p:txBody>
        </p:sp>
        <p:sp>
          <p:nvSpPr>
            <p:cNvPr id="64535" name="Oval 23"/>
            <p:cNvSpPr>
              <a:spLocks noChangeArrowheads="1"/>
            </p:cNvSpPr>
            <p:nvPr/>
          </p:nvSpPr>
          <p:spPr bwMode="auto">
            <a:xfrm>
              <a:off x="7533" y="6180"/>
              <a:ext cx="1322" cy="397"/>
            </a:xfrm>
            <a:prstGeom prst="ellipse">
              <a:avLst/>
            </a:prstGeom>
            <a:solidFill>
              <a:srgbClr val="D600D6"/>
            </a:solidFill>
            <a:ln w="6350">
              <a:solidFill>
                <a:schemeClr val="tx1"/>
              </a:solidFill>
              <a:round/>
              <a:headEnd/>
              <a:tailEnd/>
            </a:ln>
            <a:effectLst/>
          </p:spPr>
          <p:txBody>
            <a:bodyPr/>
            <a:lstStyle/>
            <a:p>
              <a:pPr algn="ctr" eaLnBrk="1" hangingPunct="1">
                <a:defRPr/>
              </a:pPr>
              <a:r>
                <a:rPr lang="en-US" sz="1200" b="1" u="sng" dirty="0" err="1">
                  <a:solidFill>
                    <a:schemeClr val="bg1"/>
                  </a:solidFill>
                  <a:latin typeface="Arial Narrow" pitchFamily="34" charset="0"/>
                </a:rPr>
                <a:t>BranchID</a:t>
              </a:r>
              <a:endParaRPr lang="en-US" sz="1200" b="1" u="sng" dirty="0">
                <a:solidFill>
                  <a:schemeClr val="bg1"/>
                </a:solidFill>
                <a:latin typeface="Arial Narrow" pitchFamily="34" charset="0"/>
              </a:endParaRPr>
            </a:p>
            <a:p>
              <a:pPr algn="ctr" eaLnBrk="1" hangingPunct="1">
                <a:defRPr/>
              </a:pPr>
              <a:endParaRPr lang="en-US" sz="5400" b="1" dirty="0">
                <a:solidFill>
                  <a:schemeClr val="bg1"/>
                </a:solidFill>
                <a:effectLst>
                  <a:outerShdw blurRad="38100" dist="38100" dir="2700000" algn="tl">
                    <a:srgbClr val="000000"/>
                  </a:outerShdw>
                </a:effectLst>
              </a:endParaRPr>
            </a:p>
          </p:txBody>
        </p:sp>
        <p:sp>
          <p:nvSpPr>
            <p:cNvPr id="64536" name="Oval 24"/>
            <p:cNvSpPr>
              <a:spLocks noChangeArrowheads="1"/>
            </p:cNvSpPr>
            <p:nvPr/>
          </p:nvSpPr>
          <p:spPr bwMode="auto">
            <a:xfrm>
              <a:off x="9074" y="6180"/>
              <a:ext cx="1606" cy="397"/>
            </a:xfrm>
            <a:prstGeom prst="ellipse">
              <a:avLst/>
            </a:prstGeom>
            <a:solidFill>
              <a:srgbClr val="D600D6"/>
            </a:solidFill>
            <a:ln w="6350">
              <a:solidFill>
                <a:schemeClr val="tx1"/>
              </a:solidFill>
              <a:round/>
              <a:headEnd/>
              <a:tailEnd/>
            </a:ln>
            <a:effectLst/>
          </p:spPr>
          <p:txBody>
            <a:bodyPr/>
            <a:lstStyle/>
            <a:p>
              <a:pPr algn="ctr" eaLnBrk="1" hangingPunct="1">
                <a:defRPr/>
              </a:pPr>
              <a:r>
                <a:rPr lang="en-US" sz="1200" b="1" dirty="0" err="1">
                  <a:solidFill>
                    <a:schemeClr val="bg1"/>
                  </a:solidFill>
                  <a:latin typeface="Arial Narrow" pitchFamily="34" charset="0"/>
                </a:rPr>
                <a:t>BranchName</a:t>
              </a:r>
              <a:endParaRPr lang="en-US" sz="1200" b="1" dirty="0">
                <a:solidFill>
                  <a:schemeClr val="bg1"/>
                </a:solidFill>
                <a:latin typeface="Arial Narrow" pitchFamily="34" charset="0"/>
              </a:endParaRPr>
            </a:p>
            <a:p>
              <a:pPr algn="ctr" eaLnBrk="1" hangingPunct="1">
                <a:defRPr/>
              </a:pPr>
              <a:endParaRPr lang="en-US" sz="5400" b="1" dirty="0">
                <a:solidFill>
                  <a:schemeClr val="bg1"/>
                </a:solidFill>
                <a:effectLst>
                  <a:outerShdw blurRad="38100" dist="38100" dir="2700000" algn="tl">
                    <a:srgbClr val="000000"/>
                  </a:outerShdw>
                </a:effectLst>
              </a:endParaRPr>
            </a:p>
          </p:txBody>
        </p:sp>
        <p:sp>
          <p:nvSpPr>
            <p:cNvPr id="64537" name="Line 25"/>
            <p:cNvSpPr>
              <a:spLocks noChangeShapeType="1"/>
            </p:cNvSpPr>
            <p:nvPr/>
          </p:nvSpPr>
          <p:spPr bwMode="auto">
            <a:xfrm>
              <a:off x="3700" y="6890"/>
              <a:ext cx="236" cy="186"/>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38" name="Line 26"/>
            <p:cNvSpPr>
              <a:spLocks noChangeShapeType="1"/>
            </p:cNvSpPr>
            <p:nvPr/>
          </p:nvSpPr>
          <p:spPr bwMode="auto">
            <a:xfrm flipH="1">
              <a:off x="4226" y="6554"/>
              <a:ext cx="224" cy="516"/>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39" name="Line 27"/>
            <p:cNvSpPr>
              <a:spLocks noChangeShapeType="1"/>
            </p:cNvSpPr>
            <p:nvPr/>
          </p:nvSpPr>
          <p:spPr bwMode="auto">
            <a:xfrm flipH="1">
              <a:off x="4577" y="6834"/>
              <a:ext cx="553" cy="247"/>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40" name="Line 28"/>
            <p:cNvSpPr>
              <a:spLocks noChangeShapeType="1"/>
            </p:cNvSpPr>
            <p:nvPr/>
          </p:nvSpPr>
          <p:spPr bwMode="auto">
            <a:xfrm>
              <a:off x="8324" y="6582"/>
              <a:ext cx="438" cy="504"/>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41" name="Line 29"/>
            <p:cNvSpPr>
              <a:spLocks noChangeShapeType="1"/>
            </p:cNvSpPr>
            <p:nvPr/>
          </p:nvSpPr>
          <p:spPr bwMode="auto">
            <a:xfrm flipH="1">
              <a:off x="9238" y="6582"/>
              <a:ext cx="460" cy="497"/>
            </a:xfrm>
            <a:prstGeom prst="line">
              <a:avLst/>
            </a:prstGeom>
            <a:noFill/>
            <a:ln w="6350">
              <a:solidFill>
                <a:schemeClr val="tx1"/>
              </a:solidFill>
              <a:round/>
              <a:headEnd/>
              <a:tailEn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42" name="Text Box 30"/>
            <p:cNvSpPr txBox="1">
              <a:spLocks noChangeArrowheads="1"/>
            </p:cNvSpPr>
            <p:nvPr/>
          </p:nvSpPr>
          <p:spPr bwMode="auto">
            <a:xfrm>
              <a:off x="3577" y="7077"/>
              <a:ext cx="1352" cy="480"/>
            </a:xfrm>
            <a:prstGeom prst="rect">
              <a:avLst/>
            </a:prstGeom>
            <a:solidFill>
              <a:srgbClr val="DDDDDD"/>
            </a:solidFill>
            <a:ln w="6350">
              <a:solidFill>
                <a:schemeClr val="tx1"/>
              </a:solidFill>
              <a:miter lim="800000"/>
              <a:headEnd/>
              <a:tailEnd/>
            </a:ln>
            <a:effectLst/>
          </p:spPr>
          <p:txBody>
            <a:bodyPr tIns="54000"/>
            <a:lstStyle/>
            <a:p>
              <a:pPr algn="ctr" eaLnBrk="1" hangingPunct="1">
                <a:defRPr/>
              </a:pPr>
              <a:endParaRPr lang="en-US" sz="1000" b="1">
                <a:solidFill>
                  <a:srgbClr val="C00000"/>
                </a:solidFill>
                <a:latin typeface="Helvetica" charset="0"/>
              </a:endParaRPr>
            </a:p>
            <a:p>
              <a:pPr algn="ctr" eaLnBrk="1" hangingPunct="1">
                <a:defRPr/>
              </a:pPr>
              <a:r>
                <a:rPr lang="en-US" sz="1400" b="1">
                  <a:solidFill>
                    <a:srgbClr val="C00000"/>
                  </a:solidFill>
                  <a:latin typeface="Helvetica" charset="0"/>
                </a:rPr>
                <a:t>Staff</a:t>
              </a:r>
              <a:endParaRPr lang="en-US" sz="5400" b="1">
                <a:solidFill>
                  <a:srgbClr val="C00000"/>
                </a:solidFill>
                <a:effectLst>
                  <a:outerShdw blurRad="38100" dist="38100" dir="2700000" algn="tl">
                    <a:srgbClr val="FFFFFF"/>
                  </a:outerShdw>
                </a:effectLst>
              </a:endParaRPr>
            </a:p>
          </p:txBody>
        </p:sp>
        <p:sp>
          <p:nvSpPr>
            <p:cNvPr id="64543" name="Line 31"/>
            <p:cNvSpPr>
              <a:spLocks noChangeShapeType="1"/>
            </p:cNvSpPr>
            <p:nvPr/>
          </p:nvSpPr>
          <p:spPr bwMode="auto">
            <a:xfrm flipV="1">
              <a:off x="4942" y="7309"/>
              <a:ext cx="2889" cy="0"/>
            </a:xfrm>
            <a:prstGeom prst="line">
              <a:avLst/>
            </a:prstGeom>
            <a:noFill/>
            <a:ln w="6350">
              <a:solidFill>
                <a:schemeClr val="tx1"/>
              </a:solidFill>
              <a:round/>
              <a:headEnd/>
              <a:tailEnd type="none" w="sm" len="med"/>
            </a:ln>
            <a:effectLst/>
          </p:spPr>
          <p:txBody>
            <a:bodyPr/>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44" name="AutoShape 32"/>
            <p:cNvSpPr>
              <a:spLocks noChangeArrowheads="1"/>
            </p:cNvSpPr>
            <p:nvPr/>
          </p:nvSpPr>
          <p:spPr bwMode="auto">
            <a:xfrm>
              <a:off x="7851" y="7134"/>
              <a:ext cx="540" cy="362"/>
            </a:xfrm>
            <a:prstGeom prst="flowChartDecision">
              <a:avLst/>
            </a:prstGeom>
            <a:solidFill>
              <a:srgbClr val="FFFFFF"/>
            </a:solidFill>
            <a:ln w="12700" algn="ctr">
              <a:solidFill>
                <a:schemeClr val="tx1"/>
              </a:solidFill>
              <a:miter lim="800000"/>
              <a:headEnd/>
              <a:tailEnd/>
            </a:ln>
            <a:effectLst/>
          </p:spPr>
          <p:txBody>
            <a:bodyPr lIns="0" tIns="0" rIns="0" bIns="0"/>
            <a:lstStyle/>
            <a:p>
              <a:pPr algn="ctr" eaLnBrk="1" hangingPunct="1">
                <a:defRPr/>
              </a:pPr>
              <a:endParaRPr lang="en-US">
                <a:solidFill>
                  <a:schemeClr val="bg1"/>
                </a:solidFill>
                <a:effectLst>
                  <a:outerShdw blurRad="38100" dist="38100" dir="2700000" algn="tl">
                    <a:srgbClr val="000000">
                      <a:alpha val="43137"/>
                    </a:srgbClr>
                  </a:outerShdw>
                </a:effectLst>
              </a:endParaRPr>
            </a:p>
          </p:txBody>
        </p:sp>
        <p:sp>
          <p:nvSpPr>
            <p:cNvPr id="64545" name="Text Box 33"/>
            <p:cNvSpPr txBox="1">
              <a:spLocks noChangeArrowheads="1"/>
            </p:cNvSpPr>
            <p:nvPr/>
          </p:nvSpPr>
          <p:spPr bwMode="auto">
            <a:xfrm>
              <a:off x="6527" y="7136"/>
              <a:ext cx="1442" cy="361"/>
            </a:xfrm>
            <a:prstGeom prst="rect">
              <a:avLst/>
            </a:prstGeom>
            <a:noFill/>
            <a:ln w="12700" algn="ctr">
              <a:noFill/>
              <a:miter lim="800000"/>
              <a:headEnd/>
              <a:tailEnd/>
            </a:ln>
            <a:effectLst/>
          </p:spPr>
          <p:txBody>
            <a:bodyPr lIns="0" tIns="0" rIns="0" bIns="0"/>
            <a:lstStyle/>
            <a:p>
              <a:pPr lvl="1" algn="just" eaLnBrk="1" hangingPunct="1">
                <a:defRPr/>
              </a:pPr>
              <a:r>
                <a:rPr lang="en-US" sz="1400" b="1" dirty="0">
                  <a:solidFill>
                    <a:srgbClr val="C00000"/>
                  </a:solidFill>
                  <a:latin typeface="Palatino Linotype" pitchFamily="18" charset="0"/>
                </a:rPr>
                <a:t>has</a:t>
              </a:r>
              <a:endParaRPr lang="en-US" sz="5400" b="1" dirty="0">
                <a:solidFill>
                  <a:srgbClr val="C00000"/>
                </a:solidFill>
                <a:effectLst>
                  <a:outerShdw blurRad="38100" dist="38100" dir="2700000" algn="tl">
                    <a:srgbClr val="000000"/>
                  </a:outerShdw>
                </a:effectLst>
              </a:endParaRPr>
            </a:p>
          </p:txBody>
        </p:sp>
      </p:grpSp>
      <p:sp>
        <p:nvSpPr>
          <p:cNvPr id="44038" name="Text Box 35"/>
          <p:cNvSpPr txBox="1">
            <a:spLocks noChangeArrowheads="1"/>
          </p:cNvSpPr>
          <p:nvPr/>
        </p:nvSpPr>
        <p:spPr bwMode="auto">
          <a:xfrm>
            <a:off x="2667000" y="1447800"/>
            <a:ext cx="7620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eaLnBrk="1" hangingPunct="1">
              <a:spcBef>
                <a:spcPct val="50000"/>
              </a:spcBef>
              <a:buClrTx/>
              <a:buSzTx/>
              <a:buFontTx/>
              <a:buNone/>
            </a:pPr>
            <a:r>
              <a:rPr lang="en-US" altLang="en-US" sz="2400" i="1">
                <a:latin typeface="Arial" panose="020B0604020202020204" pitchFamily="34" charset="0"/>
              </a:rPr>
              <a:t>Aggregation represents a "has-a" or "part-of" relationship between entity sets where one represents the "whole" and the other the "part".</a:t>
            </a:r>
            <a:r>
              <a:rPr lang="en-US" altLang="en-US" sz="2400">
                <a:latin typeface="Arial" panose="020B0604020202020204" pitchFamily="34" charset="0"/>
              </a:rPr>
              <a:t> </a:t>
            </a:r>
            <a:br>
              <a:rPr lang="en-US" altLang="en-US" sz="2400">
                <a:latin typeface="Arial" panose="020B0604020202020204" pitchFamily="34" charset="0"/>
              </a:rPr>
            </a:br>
            <a:r>
              <a:rPr lang="en-US" altLang="en-US" sz="1600">
                <a:latin typeface="Arial" panose="020B0604020202020204" pitchFamily="34" charset="0"/>
              </a:rPr>
              <a:t>Example:</a:t>
            </a:r>
            <a:r>
              <a:rPr lang="en-US" altLang="en-US" sz="2400">
                <a:latin typeface="Arial" panose="020B0604020202020204" pitchFamily="34" charset="0"/>
              </a:rPr>
              <a:t> </a:t>
            </a:r>
            <a:r>
              <a:rPr lang="en-US" altLang="en-US" sz="1600" b="1">
                <a:solidFill>
                  <a:schemeClr val="tx2"/>
                </a:solidFill>
                <a:latin typeface="Arial" panose="020B0604020202020204" pitchFamily="34" charset="0"/>
              </a:rPr>
              <a:t>each BranchOffice ("whole") has some Staff ("part-of").</a:t>
            </a:r>
            <a:r>
              <a:rPr lang="en-US" altLang="en-US" sz="3600">
                <a:solidFill>
                  <a:schemeClr val="tx2"/>
                </a:solidFill>
                <a:latin typeface="Arial" panose="020B0604020202020204" pitchFamily="34" charset="0"/>
              </a:rPr>
              <a:t> </a:t>
            </a:r>
          </a:p>
        </p:txBody>
      </p:sp>
      <p:grpSp>
        <p:nvGrpSpPr>
          <p:cNvPr id="23" name="Group 22"/>
          <p:cNvGrpSpPr/>
          <p:nvPr/>
        </p:nvGrpSpPr>
        <p:grpSpPr>
          <a:xfrm>
            <a:off x="21266" y="1371230"/>
            <a:ext cx="10409320" cy="59597"/>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27" name="Group 26"/>
          <p:cNvGrpSpPr/>
          <p:nvPr/>
        </p:nvGrpSpPr>
        <p:grpSpPr>
          <a:xfrm>
            <a:off x="2682240" y="6553202"/>
            <a:ext cx="9448800" cy="4571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32"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defRPr/>
            </a:pPr>
            <a:r>
              <a:rPr lang="en-US" smtClean="0"/>
              <a:t>Steps to write ER Diagrams</a:t>
            </a:r>
          </a:p>
        </p:txBody>
      </p:sp>
      <p:sp>
        <p:nvSpPr>
          <p:cNvPr id="79875" name="Rectangle 3"/>
          <p:cNvSpPr>
            <a:spLocks noGrp="1" noChangeArrowheads="1"/>
          </p:cNvSpPr>
          <p:nvPr>
            <p:ph idx="1"/>
          </p:nvPr>
        </p:nvSpPr>
        <p:spPr/>
        <p:txBody>
          <a:bodyPr/>
          <a:lstStyle/>
          <a:p>
            <a:pPr eaLnBrk="1" hangingPunct="1">
              <a:spcAft>
                <a:spcPts val="1200"/>
              </a:spcAft>
            </a:pPr>
            <a:r>
              <a:rPr lang="en-US" altLang="en-US" sz="2800" dirty="0" smtClean="0">
                <a:solidFill>
                  <a:srgbClr val="FF0000"/>
                </a:solidFill>
              </a:rPr>
              <a:t>Step-1:</a:t>
            </a:r>
            <a:r>
              <a:rPr lang="en-US" altLang="en-US" sz="2800" dirty="0" smtClean="0"/>
              <a:t> </a:t>
            </a:r>
            <a:r>
              <a:rPr lang="en-US" altLang="en-US" sz="2800" dirty="0"/>
              <a:t> </a:t>
            </a:r>
            <a:r>
              <a:rPr lang="en-US" altLang="en-US" sz="2800" dirty="0" smtClean="0"/>
              <a:t>Identify the Strong and Weak Entity Sets</a:t>
            </a:r>
          </a:p>
          <a:p>
            <a:pPr eaLnBrk="1" hangingPunct="1">
              <a:spcAft>
                <a:spcPts val="1200"/>
              </a:spcAft>
            </a:pPr>
            <a:r>
              <a:rPr lang="en-US" altLang="en-US" sz="2800" dirty="0" smtClean="0">
                <a:solidFill>
                  <a:srgbClr val="FF0000"/>
                </a:solidFill>
              </a:rPr>
              <a:t>Step-2:  </a:t>
            </a:r>
            <a:r>
              <a:rPr lang="en-US" altLang="en-US" sz="2800" dirty="0" smtClean="0"/>
              <a:t>Identify the ‘relevant’ Attributes</a:t>
            </a:r>
          </a:p>
          <a:p>
            <a:pPr eaLnBrk="1" hangingPunct="1">
              <a:spcAft>
                <a:spcPts val="1200"/>
              </a:spcAft>
            </a:pPr>
            <a:r>
              <a:rPr lang="en-US" altLang="en-US" sz="2800" dirty="0" smtClean="0">
                <a:solidFill>
                  <a:srgbClr val="FF0000"/>
                </a:solidFill>
              </a:rPr>
              <a:t>Step-3:  </a:t>
            </a:r>
            <a:r>
              <a:rPr lang="en-US" altLang="en-US" sz="2800" dirty="0" smtClean="0"/>
              <a:t>Identify the Relationship Sets</a:t>
            </a:r>
          </a:p>
          <a:p>
            <a:pPr eaLnBrk="1" hangingPunct="1">
              <a:spcAft>
                <a:spcPts val="1200"/>
              </a:spcAft>
            </a:pPr>
            <a:r>
              <a:rPr lang="en-US" altLang="en-US" sz="2800" dirty="0" smtClean="0">
                <a:solidFill>
                  <a:srgbClr val="FF0000"/>
                </a:solidFill>
              </a:rPr>
              <a:t>Step-4:  </a:t>
            </a:r>
            <a:r>
              <a:rPr lang="en-US" altLang="en-US" sz="2800" dirty="0" smtClean="0"/>
              <a:t>Identify the Cardinality Ratio and Participation 		 	        Constraints</a:t>
            </a:r>
          </a:p>
          <a:p>
            <a:pPr eaLnBrk="1" hangingPunct="1">
              <a:spcAft>
                <a:spcPts val="1200"/>
              </a:spcAft>
            </a:pPr>
            <a:r>
              <a:rPr lang="en-US" altLang="en-US" sz="2800" dirty="0" smtClean="0">
                <a:solidFill>
                  <a:srgbClr val="FF0000"/>
                </a:solidFill>
              </a:rPr>
              <a:t>Step-5:  </a:t>
            </a:r>
            <a:r>
              <a:rPr lang="en-US" altLang="en-US" sz="2800" dirty="0" smtClean="0"/>
              <a:t>Identify the IS-A and Has-A Relationship Sets</a:t>
            </a:r>
          </a:p>
          <a:p>
            <a:pPr eaLnBrk="1" hangingPunct="1">
              <a:spcAft>
                <a:spcPts val="1200"/>
              </a:spcAft>
            </a:pPr>
            <a:r>
              <a:rPr lang="en-US" altLang="en-US" sz="2800" dirty="0" smtClean="0">
                <a:solidFill>
                  <a:srgbClr val="FF0000"/>
                </a:solidFill>
              </a:rPr>
              <a:t>Step-6:  </a:t>
            </a:r>
            <a:r>
              <a:rPr lang="en-US" altLang="en-US" sz="2800" dirty="0" smtClean="0"/>
              <a:t>Refine the ER, if required.</a:t>
            </a:r>
          </a:p>
        </p:txBody>
      </p:sp>
      <p:sp>
        <p:nvSpPr>
          <p:cNvPr id="45061"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C05D3651-8128-47E5-9132-BF65E5AB9616}" type="slidenum">
              <a:rPr lang="en-US" altLang="en-US" sz="1200">
                <a:solidFill>
                  <a:srgbClr val="B5A788"/>
                </a:solidFill>
                <a:latin typeface="Arial" panose="020B0604020202020204" pitchFamily="34" charset="0"/>
              </a:rPr>
              <a:pPr>
                <a:spcBef>
                  <a:spcPct val="0"/>
                </a:spcBef>
                <a:buClrTx/>
                <a:buSzTx/>
                <a:buFontTx/>
                <a:buNone/>
              </a:pPr>
              <a:t>37</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arn(inHorizontal)">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arn(inHorizontal)">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arn(inHorizontal)">
                                      <p:cBhvr>
                                        <p:cTn id="17" dur="500"/>
                                        <p:tgtEl>
                                          <p:spTgt spid="79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barn(inHorizontal)">
                                      <p:cBhvr>
                                        <p:cTn id="22" dur="500"/>
                                        <p:tgtEl>
                                          <p:spTgt spid="79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barn(inHorizontal)">
                                      <p:cBhvr>
                                        <p:cTn id="27" dur="500"/>
                                        <p:tgtEl>
                                          <p:spTgt spid="79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79875">
                                            <p:txEl>
                                              <p:pRg st="5" end="5"/>
                                            </p:txEl>
                                          </p:spTgt>
                                        </p:tgtEl>
                                        <p:attrNameLst>
                                          <p:attrName>style.visibility</p:attrName>
                                        </p:attrNameLst>
                                      </p:cBhvr>
                                      <p:to>
                                        <p:strVal val="visible"/>
                                      </p:to>
                                    </p:set>
                                    <p:animEffect transition="in" filter="barn(inHorizontal)">
                                      <p:cBhvr>
                                        <p:cTn id="32" dur="500"/>
                                        <p:tgtEl>
                                          <p:spTgt spid="79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Case Study</a:t>
            </a:r>
            <a:endParaRPr lang="en-US" dirty="0"/>
          </a:p>
        </p:txBody>
      </p:sp>
      <p:sp>
        <p:nvSpPr>
          <p:cNvPr id="46083" name="Rectangle 3"/>
          <p:cNvSpPr>
            <a:spLocks noGrp="1" noChangeArrowheads="1"/>
          </p:cNvSpPr>
          <p:nvPr>
            <p:ph idx="1"/>
          </p:nvPr>
        </p:nvSpPr>
        <p:spPr/>
        <p:txBody>
          <a:bodyPr/>
          <a:lstStyle/>
          <a:p>
            <a:pPr marL="1171575" lvl="2" indent="-514350" eaLnBrk="1" hangingPunct="1">
              <a:spcAft>
                <a:spcPts val="1200"/>
              </a:spcAft>
              <a:buClr>
                <a:srgbClr val="FF0000"/>
              </a:buClr>
              <a:buFont typeface="+mj-lt"/>
              <a:buAutoNum type="arabicPeriod"/>
            </a:pPr>
            <a:r>
              <a:rPr lang="en-US" altLang="en-US" sz="2800" b="1" dirty="0" smtClean="0"/>
              <a:t>Company</a:t>
            </a:r>
            <a:r>
              <a:rPr lang="en-US" altLang="en-US" sz="2800" dirty="0" smtClean="0"/>
              <a:t> </a:t>
            </a:r>
            <a:r>
              <a:rPr lang="en-US" altLang="en-US" sz="2800" b="1" dirty="0"/>
              <a:t>DB</a:t>
            </a:r>
          </a:p>
          <a:p>
            <a:pPr marL="1171575" lvl="2" indent="-514350" eaLnBrk="1" hangingPunct="1">
              <a:spcAft>
                <a:spcPts val="1200"/>
              </a:spcAft>
              <a:buClr>
                <a:srgbClr val="FF0000"/>
              </a:buClr>
              <a:buFont typeface="+mj-lt"/>
              <a:buAutoNum type="arabicPeriod"/>
            </a:pPr>
            <a:r>
              <a:rPr lang="en-US" altLang="en-US" sz="2800" dirty="0"/>
              <a:t>Insurance Policy DB</a:t>
            </a:r>
          </a:p>
          <a:p>
            <a:pPr marL="1171575" lvl="2" indent="-514350" eaLnBrk="1" hangingPunct="1">
              <a:spcAft>
                <a:spcPts val="1200"/>
              </a:spcAft>
              <a:buClr>
                <a:srgbClr val="FF0000"/>
              </a:buClr>
              <a:buFont typeface="+mj-lt"/>
              <a:buAutoNum type="arabicPeriod"/>
            </a:pPr>
            <a:r>
              <a:rPr lang="en-US" altLang="en-US" sz="2800" dirty="0"/>
              <a:t>Library System DB</a:t>
            </a:r>
          </a:p>
          <a:p>
            <a:pPr marL="1171575" lvl="2" indent="-514350" eaLnBrk="1" hangingPunct="1">
              <a:spcAft>
                <a:spcPts val="1200"/>
              </a:spcAft>
              <a:buClr>
                <a:srgbClr val="FF0000"/>
              </a:buClr>
              <a:buFont typeface="+mj-lt"/>
              <a:buAutoNum type="arabicPeriod"/>
            </a:pPr>
            <a:r>
              <a:rPr lang="en-US" altLang="en-US" sz="2800" dirty="0"/>
              <a:t>Hotel Management </a:t>
            </a:r>
            <a:r>
              <a:rPr lang="en-US" altLang="en-US" sz="2800" dirty="0" smtClean="0"/>
              <a:t>DB</a:t>
            </a:r>
          </a:p>
          <a:p>
            <a:pPr marL="1171575" lvl="2" indent="-514350" eaLnBrk="1" hangingPunct="1">
              <a:spcAft>
                <a:spcPts val="1200"/>
              </a:spcAft>
              <a:buClr>
                <a:srgbClr val="FF0000"/>
              </a:buClr>
              <a:buFont typeface="+mj-lt"/>
              <a:buAutoNum type="arabicPeriod"/>
            </a:pPr>
            <a:r>
              <a:rPr lang="en-US" altLang="en-US" sz="2800" dirty="0" err="1" smtClean="0"/>
              <a:t>AirPhone</a:t>
            </a:r>
            <a:r>
              <a:rPr lang="en-US" altLang="en-US" sz="2800" dirty="0" smtClean="0"/>
              <a:t> DB</a:t>
            </a:r>
          </a:p>
          <a:p>
            <a:pPr marL="1171575" lvl="2" indent="-514350" eaLnBrk="1" hangingPunct="1">
              <a:spcAft>
                <a:spcPts val="1200"/>
              </a:spcAft>
              <a:buClr>
                <a:srgbClr val="FF0000"/>
              </a:buClr>
              <a:buFont typeface="+mj-lt"/>
              <a:buAutoNum type="arabicPeriod"/>
            </a:pPr>
            <a:r>
              <a:rPr lang="en-US" altLang="en-US" sz="2800" dirty="0" smtClean="0"/>
              <a:t>Election DB</a:t>
            </a:r>
          </a:p>
          <a:p>
            <a:pPr marL="1171575" lvl="2" indent="-514350" eaLnBrk="1" hangingPunct="1">
              <a:spcAft>
                <a:spcPts val="1200"/>
              </a:spcAft>
              <a:buClr>
                <a:srgbClr val="FF0000"/>
              </a:buClr>
              <a:buFont typeface="+mj-lt"/>
              <a:buAutoNum type="arabicPeriod"/>
            </a:pPr>
            <a:r>
              <a:rPr lang="en-US" altLang="en-US" sz="2800" b="1" dirty="0" smtClean="0"/>
              <a:t>University, Bank, and Movies DB</a:t>
            </a:r>
            <a:endParaRPr lang="en-US" altLang="en-US" sz="2800" b="1" dirty="0"/>
          </a:p>
          <a:p>
            <a:pPr eaLnBrk="1" hangingPunct="1">
              <a:spcAft>
                <a:spcPts val="1200"/>
              </a:spcAft>
            </a:pPr>
            <a:endParaRPr lang="en-US" altLang="en-US" sz="2800" dirty="0"/>
          </a:p>
        </p:txBody>
      </p:sp>
      <p:sp>
        <p:nvSpPr>
          <p:cNvPr id="4608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B0BE9D6D-E0A2-443C-AF38-9E13E776FD6B}" type="slidenum">
              <a:rPr lang="en-US" altLang="en-US" sz="1200">
                <a:solidFill>
                  <a:srgbClr val="B5A788"/>
                </a:solidFill>
                <a:latin typeface="Arial" panose="020B0604020202020204" pitchFamily="34" charset="0"/>
              </a:rPr>
              <a:pPr>
                <a:spcBef>
                  <a:spcPct val="0"/>
                </a:spcBef>
                <a:buClrTx/>
                <a:buSzTx/>
                <a:buFontTx/>
                <a:buNone/>
              </a:pPr>
              <a:t>38</a:t>
            </a:fld>
            <a:endParaRPr lang="en-US" altLang="en-US" sz="1200">
              <a:solidFill>
                <a:srgbClr val="B5A788"/>
              </a:solidFill>
              <a:latin typeface="Arial" panose="020B0604020202020204" pitchFamily="34" charset="0"/>
            </a:endParaRPr>
          </a:p>
        </p:txBody>
      </p:sp>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01628" y="331334"/>
            <a:ext cx="7499350" cy="828675"/>
          </a:xfrm>
        </p:spPr>
        <p:txBody>
          <a:bodyPr/>
          <a:lstStyle/>
          <a:p>
            <a:pPr eaLnBrk="1" hangingPunct="1">
              <a:defRPr/>
            </a:pPr>
            <a:r>
              <a:rPr lang="en-US" dirty="0" smtClean="0"/>
              <a:t>1. Company DB</a:t>
            </a:r>
            <a:endParaRPr lang="en-US" dirty="0"/>
          </a:p>
        </p:txBody>
      </p:sp>
      <p:sp>
        <p:nvSpPr>
          <p:cNvPr id="47107" name="Content Placeholder 2"/>
          <p:cNvSpPr>
            <a:spLocks noGrp="1"/>
          </p:cNvSpPr>
          <p:nvPr>
            <p:ph idx="1"/>
          </p:nvPr>
        </p:nvSpPr>
        <p:spPr/>
        <p:txBody>
          <a:bodyPr/>
          <a:lstStyle/>
          <a:p>
            <a:pPr eaLnBrk="1" hangingPunct="1"/>
            <a:endParaRPr lang="en-US" altLang="en-US" smtClean="0"/>
          </a:p>
        </p:txBody>
      </p:sp>
      <p:sp>
        <p:nvSpPr>
          <p:cNvPr id="47109" name="Slide Number Placeholder 4"/>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91E76E61-AC17-4869-9710-485A42D58437}" type="slidenum">
              <a:rPr lang="en-US" altLang="en-US" sz="1200">
                <a:solidFill>
                  <a:srgbClr val="B5A788"/>
                </a:solidFill>
                <a:latin typeface="Arial" panose="020B0604020202020204" pitchFamily="34" charset="0"/>
              </a:rPr>
              <a:pPr>
                <a:spcBef>
                  <a:spcPct val="0"/>
                </a:spcBef>
                <a:buClrTx/>
                <a:buSzTx/>
                <a:buFontTx/>
                <a:buNone/>
              </a:pPr>
              <a:t>39</a:t>
            </a:fld>
            <a:endParaRPr lang="en-US" altLang="en-US" sz="1200">
              <a:solidFill>
                <a:srgbClr val="B5A788"/>
              </a:solidFill>
              <a:latin typeface="Arial" panose="020B0604020202020204" pitchFamily="34" charset="0"/>
            </a:endParaRPr>
          </a:p>
        </p:txBody>
      </p:sp>
      <p:pic>
        <p:nvPicPr>
          <p:cNvPr id="47110" name="Picture 2"/>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743200" y="1138238"/>
            <a:ext cx="64770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4"/>
          <p:cNvSpPr/>
          <p:nvPr/>
        </p:nvSpPr>
        <p:spPr>
          <a:xfrm>
            <a:off x="3692525" y="2466976"/>
            <a:ext cx="1360488" cy="657225"/>
          </a:xfrm>
          <a:custGeom>
            <a:avLst/>
            <a:gdLst>
              <a:gd name="connsiteX0" fmla="*/ 1336538 w 1359789"/>
              <a:gd name="connsiteY0" fmla="*/ 287059 h 657667"/>
              <a:gd name="connsiteX1" fmla="*/ 770481 w 1359789"/>
              <a:gd name="connsiteY1" fmla="*/ 14916 h 657667"/>
              <a:gd name="connsiteX2" fmla="*/ 128224 w 1359789"/>
              <a:gd name="connsiteY2" fmla="*/ 69345 h 657667"/>
              <a:gd name="connsiteX3" fmla="*/ 19367 w 1359789"/>
              <a:gd name="connsiteY3" fmla="*/ 352373 h 657667"/>
              <a:gd name="connsiteX4" fmla="*/ 389481 w 1359789"/>
              <a:gd name="connsiteY4" fmla="*/ 635402 h 657667"/>
              <a:gd name="connsiteX5" fmla="*/ 868452 w 1359789"/>
              <a:gd name="connsiteY5" fmla="*/ 624516 h 657667"/>
              <a:gd name="connsiteX6" fmla="*/ 1216795 w 1359789"/>
              <a:gd name="connsiteY6" fmla="*/ 504773 h 657667"/>
              <a:gd name="connsiteX7" fmla="*/ 1336538 w 1359789"/>
              <a:gd name="connsiteY7" fmla="*/ 287059 h 65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789" h="657667">
                <a:moveTo>
                  <a:pt x="1336538" y="287059"/>
                </a:moveTo>
                <a:cubicBezTo>
                  <a:pt x="1262152" y="205416"/>
                  <a:pt x="971867" y="51202"/>
                  <a:pt x="770481" y="14916"/>
                </a:cubicBezTo>
                <a:cubicBezTo>
                  <a:pt x="569095" y="-21370"/>
                  <a:pt x="253410" y="13102"/>
                  <a:pt x="128224" y="69345"/>
                </a:cubicBezTo>
                <a:cubicBezTo>
                  <a:pt x="3038" y="125588"/>
                  <a:pt x="-24176" y="258030"/>
                  <a:pt x="19367" y="352373"/>
                </a:cubicBezTo>
                <a:cubicBezTo>
                  <a:pt x="62910" y="446716"/>
                  <a:pt x="247967" y="590045"/>
                  <a:pt x="389481" y="635402"/>
                </a:cubicBezTo>
                <a:cubicBezTo>
                  <a:pt x="530995" y="680759"/>
                  <a:pt x="730566" y="646288"/>
                  <a:pt x="868452" y="624516"/>
                </a:cubicBezTo>
                <a:cubicBezTo>
                  <a:pt x="1006338" y="602745"/>
                  <a:pt x="1144223" y="561016"/>
                  <a:pt x="1216795" y="504773"/>
                </a:cubicBezTo>
                <a:cubicBezTo>
                  <a:pt x="1289366" y="448530"/>
                  <a:pt x="1410924" y="368702"/>
                  <a:pt x="1336538" y="28705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p:cNvSpPr/>
          <p:nvPr/>
        </p:nvSpPr>
        <p:spPr>
          <a:xfrm>
            <a:off x="7637464" y="2466976"/>
            <a:ext cx="1360487" cy="657225"/>
          </a:xfrm>
          <a:custGeom>
            <a:avLst/>
            <a:gdLst>
              <a:gd name="connsiteX0" fmla="*/ 1336538 w 1359789"/>
              <a:gd name="connsiteY0" fmla="*/ 287059 h 657667"/>
              <a:gd name="connsiteX1" fmla="*/ 770481 w 1359789"/>
              <a:gd name="connsiteY1" fmla="*/ 14916 h 657667"/>
              <a:gd name="connsiteX2" fmla="*/ 128224 w 1359789"/>
              <a:gd name="connsiteY2" fmla="*/ 69345 h 657667"/>
              <a:gd name="connsiteX3" fmla="*/ 19367 w 1359789"/>
              <a:gd name="connsiteY3" fmla="*/ 352373 h 657667"/>
              <a:gd name="connsiteX4" fmla="*/ 389481 w 1359789"/>
              <a:gd name="connsiteY4" fmla="*/ 635402 h 657667"/>
              <a:gd name="connsiteX5" fmla="*/ 868452 w 1359789"/>
              <a:gd name="connsiteY5" fmla="*/ 624516 h 657667"/>
              <a:gd name="connsiteX6" fmla="*/ 1216795 w 1359789"/>
              <a:gd name="connsiteY6" fmla="*/ 504773 h 657667"/>
              <a:gd name="connsiteX7" fmla="*/ 1336538 w 1359789"/>
              <a:gd name="connsiteY7" fmla="*/ 287059 h 65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789" h="657667">
                <a:moveTo>
                  <a:pt x="1336538" y="287059"/>
                </a:moveTo>
                <a:cubicBezTo>
                  <a:pt x="1262152" y="205416"/>
                  <a:pt x="971867" y="51202"/>
                  <a:pt x="770481" y="14916"/>
                </a:cubicBezTo>
                <a:cubicBezTo>
                  <a:pt x="569095" y="-21370"/>
                  <a:pt x="253410" y="13102"/>
                  <a:pt x="128224" y="69345"/>
                </a:cubicBezTo>
                <a:cubicBezTo>
                  <a:pt x="3038" y="125588"/>
                  <a:pt x="-24176" y="258030"/>
                  <a:pt x="19367" y="352373"/>
                </a:cubicBezTo>
                <a:cubicBezTo>
                  <a:pt x="62910" y="446716"/>
                  <a:pt x="247967" y="590045"/>
                  <a:pt x="389481" y="635402"/>
                </a:cubicBezTo>
                <a:cubicBezTo>
                  <a:pt x="530995" y="680759"/>
                  <a:pt x="730566" y="646288"/>
                  <a:pt x="868452" y="624516"/>
                </a:cubicBezTo>
                <a:cubicBezTo>
                  <a:pt x="1006338" y="602745"/>
                  <a:pt x="1144223" y="561016"/>
                  <a:pt x="1216795" y="504773"/>
                </a:cubicBezTo>
                <a:cubicBezTo>
                  <a:pt x="1289366" y="448530"/>
                  <a:pt x="1410924" y="368702"/>
                  <a:pt x="1336538" y="28705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p:cNvSpPr/>
          <p:nvPr/>
        </p:nvSpPr>
        <p:spPr>
          <a:xfrm>
            <a:off x="7662864" y="3833814"/>
            <a:ext cx="1360487" cy="657225"/>
          </a:xfrm>
          <a:custGeom>
            <a:avLst/>
            <a:gdLst>
              <a:gd name="connsiteX0" fmla="*/ 1336538 w 1359789"/>
              <a:gd name="connsiteY0" fmla="*/ 287059 h 657667"/>
              <a:gd name="connsiteX1" fmla="*/ 770481 w 1359789"/>
              <a:gd name="connsiteY1" fmla="*/ 14916 h 657667"/>
              <a:gd name="connsiteX2" fmla="*/ 128224 w 1359789"/>
              <a:gd name="connsiteY2" fmla="*/ 69345 h 657667"/>
              <a:gd name="connsiteX3" fmla="*/ 19367 w 1359789"/>
              <a:gd name="connsiteY3" fmla="*/ 352373 h 657667"/>
              <a:gd name="connsiteX4" fmla="*/ 389481 w 1359789"/>
              <a:gd name="connsiteY4" fmla="*/ 635402 h 657667"/>
              <a:gd name="connsiteX5" fmla="*/ 868452 w 1359789"/>
              <a:gd name="connsiteY5" fmla="*/ 624516 h 657667"/>
              <a:gd name="connsiteX6" fmla="*/ 1216795 w 1359789"/>
              <a:gd name="connsiteY6" fmla="*/ 504773 h 657667"/>
              <a:gd name="connsiteX7" fmla="*/ 1336538 w 1359789"/>
              <a:gd name="connsiteY7" fmla="*/ 287059 h 65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789" h="657667">
                <a:moveTo>
                  <a:pt x="1336538" y="287059"/>
                </a:moveTo>
                <a:cubicBezTo>
                  <a:pt x="1262152" y="205416"/>
                  <a:pt x="971867" y="51202"/>
                  <a:pt x="770481" y="14916"/>
                </a:cubicBezTo>
                <a:cubicBezTo>
                  <a:pt x="569095" y="-21370"/>
                  <a:pt x="253410" y="13102"/>
                  <a:pt x="128224" y="69345"/>
                </a:cubicBezTo>
                <a:cubicBezTo>
                  <a:pt x="3038" y="125588"/>
                  <a:pt x="-24176" y="258030"/>
                  <a:pt x="19367" y="352373"/>
                </a:cubicBezTo>
                <a:cubicBezTo>
                  <a:pt x="62910" y="446716"/>
                  <a:pt x="247967" y="590045"/>
                  <a:pt x="389481" y="635402"/>
                </a:cubicBezTo>
                <a:cubicBezTo>
                  <a:pt x="530995" y="680759"/>
                  <a:pt x="730566" y="646288"/>
                  <a:pt x="868452" y="624516"/>
                </a:cubicBezTo>
                <a:cubicBezTo>
                  <a:pt x="1006338" y="602745"/>
                  <a:pt x="1144223" y="561016"/>
                  <a:pt x="1216795" y="504773"/>
                </a:cubicBezTo>
                <a:cubicBezTo>
                  <a:pt x="1289366" y="448530"/>
                  <a:pt x="1410924" y="368702"/>
                  <a:pt x="1336538" y="28705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p:cNvSpPr/>
          <p:nvPr/>
        </p:nvSpPr>
        <p:spPr>
          <a:xfrm>
            <a:off x="5105400" y="5486401"/>
            <a:ext cx="1524000" cy="657225"/>
          </a:xfrm>
          <a:custGeom>
            <a:avLst/>
            <a:gdLst>
              <a:gd name="connsiteX0" fmla="*/ 1336538 w 1359789"/>
              <a:gd name="connsiteY0" fmla="*/ 287059 h 657667"/>
              <a:gd name="connsiteX1" fmla="*/ 770481 w 1359789"/>
              <a:gd name="connsiteY1" fmla="*/ 14916 h 657667"/>
              <a:gd name="connsiteX2" fmla="*/ 128224 w 1359789"/>
              <a:gd name="connsiteY2" fmla="*/ 69345 h 657667"/>
              <a:gd name="connsiteX3" fmla="*/ 19367 w 1359789"/>
              <a:gd name="connsiteY3" fmla="*/ 352373 h 657667"/>
              <a:gd name="connsiteX4" fmla="*/ 389481 w 1359789"/>
              <a:gd name="connsiteY4" fmla="*/ 635402 h 657667"/>
              <a:gd name="connsiteX5" fmla="*/ 868452 w 1359789"/>
              <a:gd name="connsiteY5" fmla="*/ 624516 h 657667"/>
              <a:gd name="connsiteX6" fmla="*/ 1216795 w 1359789"/>
              <a:gd name="connsiteY6" fmla="*/ 504773 h 657667"/>
              <a:gd name="connsiteX7" fmla="*/ 1336538 w 1359789"/>
              <a:gd name="connsiteY7" fmla="*/ 287059 h 65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789" h="657667">
                <a:moveTo>
                  <a:pt x="1336538" y="287059"/>
                </a:moveTo>
                <a:cubicBezTo>
                  <a:pt x="1262152" y="205416"/>
                  <a:pt x="971867" y="51202"/>
                  <a:pt x="770481" y="14916"/>
                </a:cubicBezTo>
                <a:cubicBezTo>
                  <a:pt x="569095" y="-21370"/>
                  <a:pt x="253410" y="13102"/>
                  <a:pt x="128224" y="69345"/>
                </a:cubicBezTo>
                <a:cubicBezTo>
                  <a:pt x="3038" y="125588"/>
                  <a:pt x="-24176" y="258030"/>
                  <a:pt x="19367" y="352373"/>
                </a:cubicBezTo>
                <a:cubicBezTo>
                  <a:pt x="62910" y="446716"/>
                  <a:pt x="247967" y="590045"/>
                  <a:pt x="389481" y="635402"/>
                </a:cubicBezTo>
                <a:cubicBezTo>
                  <a:pt x="530995" y="680759"/>
                  <a:pt x="730566" y="646288"/>
                  <a:pt x="868452" y="624516"/>
                </a:cubicBezTo>
                <a:cubicBezTo>
                  <a:pt x="1006338" y="602745"/>
                  <a:pt x="1144223" y="561016"/>
                  <a:pt x="1216795" y="504773"/>
                </a:cubicBezTo>
                <a:cubicBezTo>
                  <a:pt x="1289366" y="448530"/>
                  <a:pt x="1410924" y="368702"/>
                  <a:pt x="1336538" y="28705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3" name="Group 12"/>
          <p:cNvGrpSpPr/>
          <p:nvPr/>
        </p:nvGrpSpPr>
        <p:grpSpPr>
          <a:xfrm>
            <a:off x="152452" y="1078641"/>
            <a:ext cx="10409320" cy="59597"/>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 name="Group 16"/>
          <p:cNvGrpSpPr/>
          <p:nvPr/>
        </p:nvGrpSpPr>
        <p:grpSpPr>
          <a:xfrm>
            <a:off x="2682240" y="6553202"/>
            <a:ext cx="9448800" cy="45719"/>
            <a:chOff x="1905000" y="6553200"/>
            <a:chExt cx="7010400" cy="45719"/>
          </a:xfrm>
        </p:grpSpPr>
        <p:sp>
          <p:nvSpPr>
            <p:cNvPr id="18" name="Rectangle 1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2"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fontAlgn="auto" hangingPunct="1">
              <a:spcAft>
                <a:spcPts val="0"/>
              </a:spcAft>
              <a:defRPr/>
            </a:pPr>
            <a:r>
              <a:rPr lang="en-US" smtClean="0"/>
              <a:t>Database Design &amp; ER Diagrams</a:t>
            </a:r>
          </a:p>
        </p:txBody>
      </p:sp>
      <p:sp>
        <p:nvSpPr>
          <p:cNvPr id="12291" name="Rectangle 3"/>
          <p:cNvSpPr>
            <a:spLocks noGrp="1" noChangeArrowheads="1"/>
          </p:cNvSpPr>
          <p:nvPr>
            <p:ph idx="1"/>
          </p:nvPr>
        </p:nvSpPr>
        <p:spPr>
          <a:xfrm>
            <a:off x="1284514" y="1447800"/>
            <a:ext cx="8926286" cy="4800600"/>
          </a:xfrm>
        </p:spPr>
        <p:txBody>
          <a:bodyPr/>
          <a:lstStyle/>
          <a:p>
            <a:pPr eaLnBrk="1" hangingPunct="1">
              <a:spcAft>
                <a:spcPts val="1200"/>
              </a:spcAft>
            </a:pPr>
            <a:r>
              <a:rPr lang="en-US" altLang="en-US" b="1" dirty="0" smtClean="0"/>
              <a:t>Schema Refinement: </a:t>
            </a:r>
            <a:r>
              <a:rPr lang="en-US" altLang="en-US" dirty="0" smtClean="0"/>
              <a:t>This is done through normalization theories.</a:t>
            </a:r>
          </a:p>
          <a:p>
            <a:pPr eaLnBrk="1" hangingPunct="1">
              <a:spcAft>
                <a:spcPts val="1200"/>
              </a:spcAft>
            </a:pPr>
            <a:r>
              <a:rPr lang="en-US" altLang="en-US" b="1" dirty="0" smtClean="0"/>
              <a:t>Physical Database Design: </a:t>
            </a:r>
            <a:r>
              <a:rPr lang="en-US" altLang="en-US" dirty="0" smtClean="0"/>
              <a:t>Low level implementation like indexing and clustering of tables.</a:t>
            </a:r>
          </a:p>
          <a:p>
            <a:pPr eaLnBrk="1" hangingPunct="1">
              <a:spcAft>
                <a:spcPts val="1200"/>
              </a:spcAft>
            </a:pPr>
            <a:r>
              <a:rPr lang="en-US" altLang="en-US" b="1" dirty="0" smtClean="0"/>
              <a:t>Application and Security Design: </a:t>
            </a:r>
            <a:r>
              <a:rPr lang="en-US" altLang="en-US" dirty="0" smtClean="0"/>
              <a:t>Developing a complete application using front-end tools like HTML/</a:t>
            </a:r>
            <a:r>
              <a:rPr lang="en-US" altLang="en-US" dirty="0" err="1" smtClean="0"/>
              <a:t>CSS</a:t>
            </a:r>
            <a:r>
              <a:rPr lang="en-US" altLang="en-US" dirty="0" smtClean="0"/>
              <a:t>, Java, C#.NET, Python/Flask, etc. Unified Modeling Language (UML) may be used.</a:t>
            </a:r>
          </a:p>
        </p:txBody>
      </p:sp>
      <p:sp>
        <p:nvSpPr>
          <p:cNvPr id="1229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F9E1B9DC-F305-495B-852E-729DBD3E834B}" type="slidenum">
              <a:rPr lang="en-US" altLang="en-US" sz="1200">
                <a:solidFill>
                  <a:srgbClr val="B5A788"/>
                </a:solidFill>
                <a:latin typeface="Arial" panose="020B0604020202020204" pitchFamily="34" charset="0"/>
              </a:rPr>
              <a:pPr>
                <a:spcBef>
                  <a:spcPct val="0"/>
                </a:spcBef>
                <a:buClrTx/>
                <a:buSzTx/>
                <a:buFontTx/>
                <a:buNone/>
              </a:pPr>
              <a:t>4</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2. Insurance Policy DB</a:t>
            </a:r>
            <a:endParaRPr lang="en-US" dirty="0"/>
          </a:p>
        </p:txBody>
      </p:sp>
      <p:sp>
        <p:nvSpPr>
          <p:cNvPr id="48131" name="Content Placeholder 2"/>
          <p:cNvSpPr>
            <a:spLocks noGrp="1"/>
          </p:cNvSpPr>
          <p:nvPr>
            <p:ph idx="1"/>
          </p:nvPr>
        </p:nvSpPr>
        <p:spPr/>
        <p:txBody>
          <a:bodyPr/>
          <a:lstStyle/>
          <a:p>
            <a:pPr eaLnBrk="1" hangingPunct="1"/>
            <a:endParaRPr lang="en-US" altLang="en-US" smtClean="0"/>
          </a:p>
        </p:txBody>
      </p:sp>
      <p:sp>
        <p:nvSpPr>
          <p:cNvPr id="48133" name="Slide Number Placeholder 4"/>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C815665A-7C82-4B9C-95AD-C74688438225}" type="slidenum">
              <a:rPr lang="en-US" altLang="en-US" sz="1200">
                <a:solidFill>
                  <a:srgbClr val="B5A788"/>
                </a:solidFill>
                <a:latin typeface="Arial" panose="020B0604020202020204" pitchFamily="34" charset="0"/>
              </a:rPr>
              <a:pPr>
                <a:spcBef>
                  <a:spcPct val="0"/>
                </a:spcBef>
                <a:buClrTx/>
                <a:buSzTx/>
                <a:buFontTx/>
                <a:buNone/>
              </a:pPr>
              <a:t>40</a:t>
            </a:fld>
            <a:endParaRPr lang="en-US" altLang="en-US" sz="1200">
              <a:solidFill>
                <a:srgbClr val="B5A788"/>
              </a:solidFill>
              <a:latin typeface="Arial" panose="020B0604020202020204" pitchFamily="34" charset="0"/>
            </a:endParaRPr>
          </a:p>
        </p:txBody>
      </p:sp>
      <p:pic>
        <p:nvPicPr>
          <p:cNvPr id="48134" name="Picture 2"/>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001963" y="1390650"/>
            <a:ext cx="7154862"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3. Library DB</a:t>
            </a:r>
            <a:endParaRPr lang="en-US" dirty="0"/>
          </a:p>
        </p:txBody>
      </p:sp>
      <p:sp>
        <p:nvSpPr>
          <p:cNvPr id="49155" name="Content Placeholder 2"/>
          <p:cNvSpPr>
            <a:spLocks noGrp="1"/>
          </p:cNvSpPr>
          <p:nvPr>
            <p:ph idx="1"/>
          </p:nvPr>
        </p:nvSpPr>
        <p:spPr/>
        <p:txBody>
          <a:bodyPr/>
          <a:lstStyle/>
          <a:p>
            <a:pPr eaLnBrk="1" hangingPunct="1"/>
            <a:endParaRPr lang="en-US" altLang="en-US" smtClean="0"/>
          </a:p>
        </p:txBody>
      </p:sp>
      <p:sp>
        <p:nvSpPr>
          <p:cNvPr id="49157" name="Slide Number Placeholder 4"/>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CB2E4C1F-B4B1-4C54-8491-6C28127EB4DA}" type="slidenum">
              <a:rPr lang="en-US" altLang="en-US" sz="1200">
                <a:solidFill>
                  <a:srgbClr val="B5A788"/>
                </a:solidFill>
                <a:latin typeface="Arial" panose="020B0604020202020204" pitchFamily="34" charset="0"/>
              </a:rPr>
              <a:pPr>
                <a:spcBef>
                  <a:spcPct val="0"/>
                </a:spcBef>
                <a:buClrTx/>
                <a:buSzTx/>
                <a:buFontTx/>
                <a:buNone/>
              </a:pPr>
              <a:t>41</a:t>
            </a:fld>
            <a:endParaRPr lang="en-US" altLang="en-US" sz="1200">
              <a:solidFill>
                <a:srgbClr val="B5A788"/>
              </a:solidFill>
              <a:latin typeface="Arial" panose="020B0604020202020204" pitchFamily="34" charset="0"/>
            </a:endParaRPr>
          </a:p>
        </p:txBody>
      </p:sp>
      <p:pic>
        <p:nvPicPr>
          <p:cNvPr id="49158" name="Picture 2"/>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886200" y="1676401"/>
            <a:ext cx="5430838"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4. Hotel Management DB</a:t>
            </a:r>
            <a:endParaRPr lang="en-US" dirty="0"/>
          </a:p>
        </p:txBody>
      </p:sp>
      <p:sp>
        <p:nvSpPr>
          <p:cNvPr id="50179" name="Content Placeholder 2"/>
          <p:cNvSpPr>
            <a:spLocks noGrp="1"/>
          </p:cNvSpPr>
          <p:nvPr>
            <p:ph idx="1"/>
          </p:nvPr>
        </p:nvSpPr>
        <p:spPr/>
        <p:txBody>
          <a:bodyPr/>
          <a:lstStyle/>
          <a:p>
            <a:pPr eaLnBrk="1" hangingPunct="1"/>
            <a:endParaRPr lang="en-US" altLang="en-US" smtClean="0"/>
          </a:p>
        </p:txBody>
      </p:sp>
      <p:sp>
        <p:nvSpPr>
          <p:cNvPr id="50181" name="Slide Number Placeholder 4"/>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DB9B284A-5120-439F-9AD8-E33C06D86CBD}" type="slidenum">
              <a:rPr lang="en-US" altLang="en-US" sz="1200">
                <a:solidFill>
                  <a:srgbClr val="B5A788"/>
                </a:solidFill>
                <a:latin typeface="Arial" panose="020B0604020202020204" pitchFamily="34" charset="0"/>
              </a:rPr>
              <a:pPr>
                <a:spcBef>
                  <a:spcPct val="0"/>
                </a:spcBef>
                <a:buClrTx/>
                <a:buSzTx/>
                <a:buFontTx/>
                <a:buNone/>
              </a:pPr>
              <a:t>42</a:t>
            </a:fld>
            <a:endParaRPr lang="en-US" altLang="en-US" sz="1200">
              <a:solidFill>
                <a:srgbClr val="B5A788"/>
              </a:solidFill>
              <a:latin typeface="Arial" panose="020B0604020202020204" pitchFamily="34" charset="0"/>
            </a:endParaRPr>
          </a:p>
        </p:txBody>
      </p:sp>
      <p:pic>
        <p:nvPicPr>
          <p:cNvPr id="50182" name="Picture 2"/>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959100" y="1439864"/>
            <a:ext cx="7175500"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93154" y="303212"/>
            <a:ext cx="7499350" cy="563562"/>
          </a:xfrm>
        </p:spPr>
        <p:txBody>
          <a:bodyPr>
            <a:normAutofit fontScale="90000"/>
          </a:bodyPr>
          <a:lstStyle/>
          <a:p>
            <a:r>
              <a:rPr lang="en-US" dirty="0" smtClean="0"/>
              <a:t>5. “</a:t>
            </a:r>
            <a:r>
              <a:rPr lang="en-US" dirty="0" err="1" smtClean="0"/>
              <a:t>AirPhone</a:t>
            </a:r>
            <a:r>
              <a:rPr lang="en-US" dirty="0" smtClean="0"/>
              <a:t>” Database</a:t>
            </a:r>
            <a:endParaRPr lang="en-US" dirty="0"/>
          </a:p>
        </p:txBody>
      </p:sp>
      <p:sp>
        <p:nvSpPr>
          <p:cNvPr id="3" name="Content Placeholder 2"/>
          <p:cNvSpPr>
            <a:spLocks noGrp="1"/>
          </p:cNvSpPr>
          <p:nvPr>
            <p:ph idx="1"/>
          </p:nvPr>
        </p:nvSpPr>
        <p:spPr>
          <a:xfrm>
            <a:off x="1219200" y="990600"/>
            <a:ext cx="9239250" cy="5314950"/>
          </a:xfrm>
        </p:spPr>
        <p:txBody>
          <a:bodyPr/>
          <a:lstStyle/>
          <a:p>
            <a:r>
              <a:rPr lang="en-US" sz="1800" dirty="0"/>
              <a:t>Assume that you wish to start a small mobile operator company called “</a:t>
            </a:r>
            <a:r>
              <a:rPr lang="en-US" sz="1800" b="1" dirty="0" err="1"/>
              <a:t>AirPhone</a:t>
            </a:r>
            <a:r>
              <a:rPr lang="en-US" sz="1800" dirty="0"/>
              <a:t>”. Write an Entity-Relationship diagram to depict the following requirements for your company: </a:t>
            </a:r>
          </a:p>
          <a:p>
            <a:r>
              <a:rPr lang="en-US" sz="1800" dirty="0" err="1"/>
              <a:t>AirPhone</a:t>
            </a:r>
            <a:r>
              <a:rPr lang="en-US" sz="1800" dirty="0"/>
              <a:t> has several registered customers with legitimate SIM cards supplied to them categorized into postpaid or prepaid. </a:t>
            </a:r>
          </a:p>
          <a:p>
            <a:r>
              <a:rPr lang="en-US" sz="1800" dirty="0"/>
              <a:t>The company provides service to its customers in the form of plans depending upon the state and city they are located. </a:t>
            </a:r>
          </a:p>
          <a:p>
            <a:r>
              <a:rPr lang="en-US" sz="1800" dirty="0"/>
              <a:t>A bill has to be generated for each customer depending upon the billing cycle and usage/plan. </a:t>
            </a:r>
          </a:p>
          <a:p>
            <a:r>
              <a:rPr lang="en-US" sz="1800" dirty="0"/>
              <a:t>Customers are offered extra services for their family members as a group with special/discounted tariff. </a:t>
            </a:r>
          </a:p>
          <a:p>
            <a:r>
              <a:rPr lang="en-US" sz="1800" dirty="0"/>
              <a:t>The company has third party outlets in each city to provide customer service. Customers are charged depending upon their usage of voice calls and mobile data or both (combo plan.) </a:t>
            </a:r>
          </a:p>
          <a:p>
            <a:r>
              <a:rPr lang="en-US" sz="1800" dirty="0"/>
              <a:t>These calls and mobile data consumed by the customers are stored in the database. Also the complaints received from the customers must be registered and resolved within some specified time limit. </a:t>
            </a:r>
          </a:p>
        </p:txBody>
      </p:sp>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43</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40093135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44</a:t>
            </a:fld>
            <a:endParaRPr lang="en-US" altLang="en-US"/>
          </a:p>
        </p:txBody>
      </p:sp>
      <p:sp>
        <p:nvSpPr>
          <p:cNvPr id="6" name="Rectangle 5"/>
          <p:cNvSpPr/>
          <p:nvPr/>
        </p:nvSpPr>
        <p:spPr>
          <a:xfrm>
            <a:off x="5334000" y="3084576"/>
            <a:ext cx="15240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Customer</a:t>
            </a:r>
          </a:p>
        </p:txBody>
      </p:sp>
      <p:sp>
        <p:nvSpPr>
          <p:cNvPr id="7" name="Rectangle 6"/>
          <p:cNvSpPr/>
          <p:nvPr/>
        </p:nvSpPr>
        <p:spPr>
          <a:xfrm>
            <a:off x="8579358" y="3077120"/>
            <a:ext cx="15240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SIM</a:t>
            </a:r>
          </a:p>
        </p:txBody>
      </p:sp>
      <p:sp>
        <p:nvSpPr>
          <p:cNvPr id="8" name="Rectangle 7"/>
          <p:cNvSpPr/>
          <p:nvPr/>
        </p:nvSpPr>
        <p:spPr>
          <a:xfrm>
            <a:off x="5334000" y="4867175"/>
            <a:ext cx="15240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Plan</a:t>
            </a:r>
          </a:p>
        </p:txBody>
      </p:sp>
      <p:sp>
        <p:nvSpPr>
          <p:cNvPr id="9" name="Rectangle 8"/>
          <p:cNvSpPr/>
          <p:nvPr/>
        </p:nvSpPr>
        <p:spPr>
          <a:xfrm>
            <a:off x="5282184" y="1320546"/>
            <a:ext cx="1524000" cy="685800"/>
          </a:xfrm>
          <a:prstGeom prst="rect">
            <a:avLst/>
          </a:prstGeom>
          <a:solidFill>
            <a:schemeClr val="accent5">
              <a:lumMod val="40000"/>
              <a:lumOff val="60000"/>
            </a:schemeClr>
          </a:solidFill>
          <a:ln w="4127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Family</a:t>
            </a:r>
          </a:p>
        </p:txBody>
      </p:sp>
      <p:sp>
        <p:nvSpPr>
          <p:cNvPr id="10" name="Rectangle 9"/>
          <p:cNvSpPr/>
          <p:nvPr/>
        </p:nvSpPr>
        <p:spPr>
          <a:xfrm>
            <a:off x="8594598" y="1298448"/>
            <a:ext cx="15240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Outlet</a:t>
            </a:r>
          </a:p>
        </p:txBody>
      </p:sp>
      <p:sp>
        <p:nvSpPr>
          <p:cNvPr id="11" name="Rectangle 10"/>
          <p:cNvSpPr/>
          <p:nvPr/>
        </p:nvSpPr>
        <p:spPr>
          <a:xfrm>
            <a:off x="2149412" y="3152394"/>
            <a:ext cx="15240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Complaint</a:t>
            </a:r>
          </a:p>
        </p:txBody>
      </p:sp>
      <p:sp>
        <p:nvSpPr>
          <p:cNvPr id="12" name="Rectangle 11"/>
          <p:cNvSpPr/>
          <p:nvPr/>
        </p:nvSpPr>
        <p:spPr>
          <a:xfrm>
            <a:off x="2154174" y="4904232"/>
            <a:ext cx="1524000" cy="685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Bill</a:t>
            </a:r>
          </a:p>
        </p:txBody>
      </p:sp>
      <p:sp>
        <p:nvSpPr>
          <p:cNvPr id="13" name="Diamond 12"/>
          <p:cNvSpPr/>
          <p:nvPr/>
        </p:nvSpPr>
        <p:spPr>
          <a:xfrm>
            <a:off x="5485159" y="2262620"/>
            <a:ext cx="1058417" cy="627126"/>
          </a:xfrm>
          <a:prstGeom prst="diamond">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has</a:t>
            </a:r>
          </a:p>
        </p:txBody>
      </p:sp>
      <p:sp>
        <p:nvSpPr>
          <p:cNvPr id="14" name="Diamond 13"/>
          <p:cNvSpPr/>
          <p:nvPr/>
        </p:nvSpPr>
        <p:spPr>
          <a:xfrm>
            <a:off x="7259574" y="3122295"/>
            <a:ext cx="1011936" cy="627126"/>
          </a:xfrm>
          <a:prstGeom prst="diamond">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buys</a:t>
            </a:r>
          </a:p>
        </p:txBody>
      </p:sp>
      <p:sp>
        <p:nvSpPr>
          <p:cNvPr id="15" name="Diamond 14"/>
          <p:cNvSpPr/>
          <p:nvPr/>
        </p:nvSpPr>
        <p:spPr>
          <a:xfrm>
            <a:off x="3952875" y="3152394"/>
            <a:ext cx="1011936" cy="627126"/>
          </a:xfrm>
          <a:prstGeom prst="diamond">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solidFill>
                  <a:schemeClr val="tx1"/>
                </a:solidFill>
              </a:rPr>
              <a:t>registers</a:t>
            </a:r>
          </a:p>
        </p:txBody>
      </p:sp>
      <p:sp>
        <p:nvSpPr>
          <p:cNvPr id="16" name="Diamond 15"/>
          <p:cNvSpPr/>
          <p:nvPr/>
        </p:nvSpPr>
        <p:spPr>
          <a:xfrm>
            <a:off x="5430775" y="4005453"/>
            <a:ext cx="1189863" cy="627126"/>
          </a:xfrm>
          <a:prstGeom prst="diamond">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chooses</a:t>
            </a:r>
          </a:p>
        </p:txBody>
      </p:sp>
      <p:cxnSp>
        <p:nvCxnSpPr>
          <p:cNvPr id="19" name="Straight Connector 18"/>
          <p:cNvCxnSpPr>
            <a:stCxn id="9" idx="2"/>
            <a:endCxn id="13" idx="0"/>
          </p:cNvCxnSpPr>
          <p:nvPr/>
        </p:nvCxnSpPr>
        <p:spPr>
          <a:xfrm flipH="1">
            <a:off x="6014367" y="2006346"/>
            <a:ext cx="0" cy="256274"/>
          </a:xfrm>
          <a:prstGeom prst="line">
            <a:avLst/>
          </a:prstGeom>
          <a:ln/>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H="1">
            <a:off x="5999226" y="2857692"/>
            <a:ext cx="0" cy="226885"/>
          </a:xfrm>
          <a:prstGeom prst="line">
            <a:avLst/>
          </a:prstGeom>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H="1">
            <a:off x="6026658" y="3762948"/>
            <a:ext cx="0" cy="226885"/>
          </a:xfrm>
          <a:prstGeom prst="line">
            <a:avLst/>
          </a:prstGeom>
          <a:ln/>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H="1">
            <a:off x="6022086" y="4640291"/>
            <a:ext cx="0" cy="226885"/>
          </a:xfrm>
          <a:prstGeom prst="line">
            <a:avLst/>
          </a:prstGeom>
          <a:ln/>
        </p:spPr>
        <p:style>
          <a:lnRef idx="2">
            <a:schemeClr val="dk1"/>
          </a:lnRef>
          <a:fillRef idx="0">
            <a:schemeClr val="dk1"/>
          </a:fillRef>
          <a:effectRef idx="1">
            <a:schemeClr val="dk1"/>
          </a:effectRef>
          <a:fontRef idx="minor">
            <a:schemeClr val="tx1"/>
          </a:fontRef>
        </p:style>
      </p:cxnSp>
      <p:cxnSp>
        <p:nvCxnSpPr>
          <p:cNvPr id="23" name="Straight Connector 22"/>
          <p:cNvCxnSpPr>
            <a:stCxn id="14" idx="1"/>
          </p:cNvCxnSpPr>
          <p:nvPr/>
        </p:nvCxnSpPr>
        <p:spPr>
          <a:xfrm flipH="1">
            <a:off x="6858000" y="3435858"/>
            <a:ext cx="401574" cy="0"/>
          </a:xfrm>
          <a:prstGeom prst="line">
            <a:avLst/>
          </a:prstGeom>
          <a:ln/>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8271510" y="3429645"/>
            <a:ext cx="307848" cy="0"/>
          </a:xfrm>
          <a:prstGeom prst="line">
            <a:avLst/>
          </a:prstGeom>
          <a:ln/>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4932426" y="3467200"/>
            <a:ext cx="401574" cy="0"/>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p:cNvCxnSpPr>
            <a:endCxn id="11" idx="3"/>
          </p:cNvCxnSpPr>
          <p:nvPr/>
        </p:nvCxnSpPr>
        <p:spPr>
          <a:xfrm flipH="1">
            <a:off x="3673412" y="3465957"/>
            <a:ext cx="282892" cy="0"/>
          </a:xfrm>
          <a:prstGeom prst="line">
            <a:avLst/>
          </a:prstGeom>
          <a:ln/>
        </p:spPr>
        <p:style>
          <a:lnRef idx="2">
            <a:schemeClr val="dk1"/>
          </a:lnRef>
          <a:fillRef idx="0">
            <a:schemeClr val="dk1"/>
          </a:fillRef>
          <a:effectRef idx="1">
            <a:schemeClr val="dk1"/>
          </a:effectRef>
          <a:fontRef idx="minor">
            <a:schemeClr val="tx1"/>
          </a:fontRef>
        </p:style>
      </p:cxnSp>
      <p:sp>
        <p:nvSpPr>
          <p:cNvPr id="29" name="Diamond 28"/>
          <p:cNvSpPr/>
          <p:nvPr/>
        </p:nvSpPr>
        <p:spPr>
          <a:xfrm>
            <a:off x="8835390" y="2230565"/>
            <a:ext cx="1011936" cy="627126"/>
          </a:xfrm>
          <a:prstGeom prst="diamond">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stocks</a:t>
            </a:r>
          </a:p>
        </p:txBody>
      </p:sp>
      <p:cxnSp>
        <p:nvCxnSpPr>
          <p:cNvPr id="30" name="Straight Connector 29"/>
          <p:cNvCxnSpPr/>
          <p:nvPr/>
        </p:nvCxnSpPr>
        <p:spPr>
          <a:xfrm flipH="1">
            <a:off x="3177540" y="4351212"/>
            <a:ext cx="784098" cy="553021"/>
          </a:xfrm>
          <a:prstGeom prst="line">
            <a:avLst/>
          </a:prstGeom>
          <a:ln/>
        </p:spPr>
        <p:style>
          <a:lnRef idx="2">
            <a:schemeClr val="dk1"/>
          </a:lnRef>
          <a:fillRef idx="0">
            <a:schemeClr val="dk1"/>
          </a:fillRef>
          <a:effectRef idx="1">
            <a:schemeClr val="dk1"/>
          </a:effectRef>
          <a:fontRef idx="minor">
            <a:schemeClr val="tx1"/>
          </a:fontRef>
        </p:style>
      </p:cxnSp>
      <p:cxnSp>
        <p:nvCxnSpPr>
          <p:cNvPr id="32" name="Straight Connector 31"/>
          <p:cNvCxnSpPr>
            <a:endCxn id="40" idx="3"/>
          </p:cNvCxnSpPr>
          <p:nvPr/>
        </p:nvCxnSpPr>
        <p:spPr>
          <a:xfrm flipH="1">
            <a:off x="5248274" y="3751708"/>
            <a:ext cx="436628" cy="591122"/>
          </a:xfrm>
          <a:prstGeom prst="line">
            <a:avLst/>
          </a:prstGeom>
          <a:ln/>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9352026" y="1998156"/>
            <a:ext cx="0" cy="226885"/>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9356598" y="2866836"/>
            <a:ext cx="0" cy="226885"/>
          </a:xfrm>
          <a:prstGeom prst="line">
            <a:avLst/>
          </a:prstGeom>
          <a:ln/>
        </p:spPr>
        <p:style>
          <a:lnRef idx="2">
            <a:schemeClr val="dk1"/>
          </a:lnRef>
          <a:fillRef idx="0">
            <a:schemeClr val="dk1"/>
          </a:fillRef>
          <a:effectRef idx="1">
            <a:schemeClr val="dk1"/>
          </a:effectRef>
          <a:fontRef idx="minor">
            <a:schemeClr val="tx1"/>
          </a:fontRef>
        </p:style>
      </p:cxnSp>
      <p:sp>
        <p:nvSpPr>
          <p:cNvPr id="40" name="Diamond 39"/>
          <p:cNvSpPr/>
          <p:nvPr/>
        </p:nvSpPr>
        <p:spPr>
          <a:xfrm>
            <a:off x="3961638" y="4029267"/>
            <a:ext cx="1286636" cy="627126"/>
          </a:xfrm>
          <a:prstGeom prst="diamond">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gets</a:t>
            </a:r>
          </a:p>
        </p:txBody>
      </p:sp>
      <p:sp>
        <p:nvSpPr>
          <p:cNvPr id="43" name="Oval 42"/>
          <p:cNvSpPr/>
          <p:nvPr/>
        </p:nvSpPr>
        <p:spPr>
          <a:xfrm>
            <a:off x="4553168" y="2287386"/>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err="1">
                <a:solidFill>
                  <a:schemeClr val="tx1"/>
                </a:solidFill>
              </a:rPr>
              <a:t>custid</a:t>
            </a:r>
            <a:endParaRPr lang="en-US" sz="1200" u="sng" dirty="0">
              <a:solidFill>
                <a:schemeClr val="tx1"/>
              </a:solidFill>
            </a:endParaRPr>
          </a:p>
        </p:txBody>
      </p:sp>
      <p:sp>
        <p:nvSpPr>
          <p:cNvPr id="44" name="Oval 43"/>
          <p:cNvSpPr/>
          <p:nvPr/>
        </p:nvSpPr>
        <p:spPr>
          <a:xfrm>
            <a:off x="6749608" y="2255426"/>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err="1">
                <a:solidFill>
                  <a:schemeClr val="tx1"/>
                </a:solidFill>
              </a:rPr>
              <a:t>cname</a:t>
            </a:r>
            <a:endParaRPr lang="en-US" sz="1200" dirty="0">
              <a:solidFill>
                <a:schemeClr val="tx1"/>
              </a:solidFill>
            </a:endParaRPr>
          </a:p>
        </p:txBody>
      </p:sp>
      <p:sp>
        <p:nvSpPr>
          <p:cNvPr id="45" name="Oval 44"/>
          <p:cNvSpPr/>
          <p:nvPr/>
        </p:nvSpPr>
        <p:spPr>
          <a:xfrm>
            <a:off x="6925246" y="2690594"/>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err="1">
                <a:solidFill>
                  <a:schemeClr val="tx1"/>
                </a:solidFill>
              </a:rPr>
              <a:t>caddr</a:t>
            </a:r>
            <a:endParaRPr lang="en-US" sz="1200" dirty="0">
              <a:solidFill>
                <a:schemeClr val="tx1"/>
              </a:solidFill>
            </a:endParaRPr>
          </a:p>
        </p:txBody>
      </p:sp>
      <p:cxnSp>
        <p:nvCxnSpPr>
          <p:cNvPr id="48" name="Straight Connector 47"/>
          <p:cNvCxnSpPr>
            <a:stCxn id="44" idx="3"/>
          </p:cNvCxnSpPr>
          <p:nvPr/>
        </p:nvCxnSpPr>
        <p:spPr>
          <a:xfrm flipH="1">
            <a:off x="6318694" y="2597702"/>
            <a:ext cx="538099" cy="486874"/>
          </a:xfrm>
          <a:prstGeom prst="line">
            <a:avLst/>
          </a:prstGeom>
          <a:ln w="6350"/>
        </p:spPr>
        <p:style>
          <a:lnRef idx="2">
            <a:schemeClr val="dk1"/>
          </a:lnRef>
          <a:fillRef idx="0">
            <a:schemeClr val="dk1"/>
          </a:fillRef>
          <a:effectRef idx="1">
            <a:schemeClr val="dk1"/>
          </a:effectRef>
          <a:fontRef idx="minor">
            <a:schemeClr val="tx1"/>
          </a:fontRef>
        </p:style>
      </p:cxnSp>
      <p:cxnSp>
        <p:nvCxnSpPr>
          <p:cNvPr id="51" name="Straight Connector 50"/>
          <p:cNvCxnSpPr>
            <a:stCxn id="43" idx="5"/>
          </p:cNvCxnSpPr>
          <p:nvPr/>
        </p:nvCxnSpPr>
        <p:spPr>
          <a:xfrm>
            <a:off x="5177884" y="2629663"/>
            <a:ext cx="569118" cy="430493"/>
          </a:xfrm>
          <a:prstGeom prst="line">
            <a:avLst/>
          </a:prstGeom>
          <a:ln w="6350"/>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flipH="1">
            <a:off x="6842731" y="3069262"/>
            <a:ext cx="320953" cy="217390"/>
          </a:xfrm>
          <a:prstGeom prst="line">
            <a:avLst/>
          </a:prstGeom>
          <a:ln w="6350"/>
        </p:spPr>
        <p:style>
          <a:lnRef idx="2">
            <a:schemeClr val="dk1"/>
          </a:lnRef>
          <a:fillRef idx="0">
            <a:schemeClr val="dk1"/>
          </a:fillRef>
          <a:effectRef idx="1">
            <a:schemeClr val="dk1"/>
          </a:effectRef>
          <a:fontRef idx="minor">
            <a:schemeClr val="tx1"/>
          </a:fontRef>
        </p:style>
      </p:cxnSp>
      <p:sp>
        <p:nvSpPr>
          <p:cNvPr id="57" name="Oval 56"/>
          <p:cNvSpPr/>
          <p:nvPr/>
        </p:nvSpPr>
        <p:spPr>
          <a:xfrm>
            <a:off x="5064824" y="571977"/>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a:solidFill>
                  <a:schemeClr val="tx1"/>
                </a:solidFill>
              </a:rPr>
              <a:t>name</a:t>
            </a:r>
          </a:p>
        </p:txBody>
      </p:sp>
      <p:cxnSp>
        <p:nvCxnSpPr>
          <p:cNvPr id="58" name="Straight Connector 57"/>
          <p:cNvCxnSpPr/>
          <p:nvPr/>
        </p:nvCxnSpPr>
        <p:spPr>
          <a:xfrm>
            <a:off x="5462444" y="964017"/>
            <a:ext cx="143117" cy="331244"/>
          </a:xfrm>
          <a:prstGeom prst="line">
            <a:avLst/>
          </a:prstGeom>
          <a:ln w="6350"/>
        </p:spPr>
        <p:style>
          <a:lnRef idx="2">
            <a:schemeClr val="dk1"/>
          </a:lnRef>
          <a:fillRef idx="0">
            <a:schemeClr val="dk1"/>
          </a:fillRef>
          <a:effectRef idx="1">
            <a:schemeClr val="dk1"/>
          </a:effectRef>
          <a:fontRef idx="minor">
            <a:schemeClr val="tx1"/>
          </a:fontRef>
        </p:style>
      </p:cxnSp>
      <p:sp>
        <p:nvSpPr>
          <p:cNvPr id="59" name="Oval 58"/>
          <p:cNvSpPr/>
          <p:nvPr/>
        </p:nvSpPr>
        <p:spPr>
          <a:xfrm>
            <a:off x="2077975" y="2397201"/>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err="1">
                <a:solidFill>
                  <a:schemeClr val="tx1"/>
                </a:solidFill>
              </a:rPr>
              <a:t>complid</a:t>
            </a:r>
            <a:endParaRPr lang="en-US" sz="1200" u="sng" dirty="0">
              <a:solidFill>
                <a:schemeClr val="tx1"/>
              </a:solidFill>
            </a:endParaRPr>
          </a:p>
        </p:txBody>
      </p:sp>
      <p:sp>
        <p:nvSpPr>
          <p:cNvPr id="60" name="Oval 59"/>
          <p:cNvSpPr/>
          <p:nvPr/>
        </p:nvSpPr>
        <p:spPr>
          <a:xfrm>
            <a:off x="3135158" y="2405159"/>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err="1">
                <a:solidFill>
                  <a:schemeClr val="tx1"/>
                </a:solidFill>
              </a:rPr>
              <a:t>descr</a:t>
            </a:r>
            <a:endParaRPr lang="en-US" sz="1200" dirty="0">
              <a:solidFill>
                <a:schemeClr val="tx1"/>
              </a:solidFill>
            </a:endParaRPr>
          </a:p>
        </p:txBody>
      </p:sp>
      <p:cxnSp>
        <p:nvCxnSpPr>
          <p:cNvPr id="61" name="Straight Connector 60"/>
          <p:cNvCxnSpPr/>
          <p:nvPr/>
        </p:nvCxnSpPr>
        <p:spPr>
          <a:xfrm>
            <a:off x="2493074" y="2793916"/>
            <a:ext cx="111016" cy="358478"/>
          </a:xfrm>
          <a:prstGeom prst="line">
            <a:avLst/>
          </a:prstGeom>
          <a:ln w="6350"/>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flipH="1">
            <a:off x="3057531" y="2801038"/>
            <a:ext cx="382755" cy="351356"/>
          </a:xfrm>
          <a:prstGeom prst="line">
            <a:avLst/>
          </a:prstGeom>
          <a:ln w="6350"/>
        </p:spPr>
        <p:style>
          <a:lnRef idx="2">
            <a:schemeClr val="dk1"/>
          </a:lnRef>
          <a:fillRef idx="0">
            <a:schemeClr val="dk1"/>
          </a:fillRef>
          <a:effectRef idx="1">
            <a:schemeClr val="dk1"/>
          </a:effectRef>
          <a:fontRef idx="minor">
            <a:schemeClr val="tx1"/>
          </a:fontRef>
        </p:style>
      </p:cxnSp>
      <p:sp>
        <p:nvSpPr>
          <p:cNvPr id="66" name="Oval 65"/>
          <p:cNvSpPr/>
          <p:nvPr/>
        </p:nvSpPr>
        <p:spPr>
          <a:xfrm>
            <a:off x="3891685" y="2629658"/>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date</a:t>
            </a:r>
          </a:p>
        </p:txBody>
      </p:sp>
      <p:cxnSp>
        <p:nvCxnSpPr>
          <p:cNvPr id="67" name="Straight Connector 66"/>
          <p:cNvCxnSpPr>
            <a:stCxn id="66" idx="4"/>
            <a:endCxn id="15" idx="0"/>
          </p:cNvCxnSpPr>
          <p:nvPr/>
        </p:nvCxnSpPr>
        <p:spPr>
          <a:xfrm>
            <a:off x="4257635" y="3030660"/>
            <a:ext cx="201208" cy="121734"/>
          </a:xfrm>
          <a:prstGeom prst="line">
            <a:avLst/>
          </a:prstGeom>
          <a:ln w="6350"/>
        </p:spPr>
        <p:style>
          <a:lnRef idx="2">
            <a:schemeClr val="dk1"/>
          </a:lnRef>
          <a:fillRef idx="0">
            <a:schemeClr val="dk1"/>
          </a:fillRef>
          <a:effectRef idx="1">
            <a:schemeClr val="dk1"/>
          </a:effectRef>
          <a:fontRef idx="minor">
            <a:schemeClr val="tx1"/>
          </a:fontRef>
        </p:style>
      </p:cxnSp>
      <p:sp>
        <p:nvSpPr>
          <p:cNvPr id="72" name="Oval 71"/>
          <p:cNvSpPr/>
          <p:nvPr/>
        </p:nvSpPr>
        <p:spPr>
          <a:xfrm>
            <a:off x="5897881" y="618980"/>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err="1">
                <a:solidFill>
                  <a:schemeClr val="tx1"/>
                </a:solidFill>
              </a:rPr>
              <a:t>addr</a:t>
            </a:r>
            <a:endParaRPr lang="en-US" sz="1200" dirty="0">
              <a:solidFill>
                <a:schemeClr val="tx1"/>
              </a:solidFill>
            </a:endParaRPr>
          </a:p>
        </p:txBody>
      </p:sp>
      <p:cxnSp>
        <p:nvCxnSpPr>
          <p:cNvPr id="73" name="Straight Connector 72"/>
          <p:cNvCxnSpPr/>
          <p:nvPr/>
        </p:nvCxnSpPr>
        <p:spPr>
          <a:xfrm flipH="1">
            <a:off x="6194343" y="1002506"/>
            <a:ext cx="69488" cy="335516"/>
          </a:xfrm>
          <a:prstGeom prst="line">
            <a:avLst/>
          </a:prstGeom>
          <a:ln w="6350"/>
        </p:spPr>
        <p:style>
          <a:lnRef idx="2">
            <a:schemeClr val="dk1"/>
          </a:lnRef>
          <a:fillRef idx="0">
            <a:schemeClr val="dk1"/>
          </a:fillRef>
          <a:effectRef idx="1">
            <a:schemeClr val="dk1"/>
          </a:effectRef>
          <a:fontRef idx="minor">
            <a:schemeClr val="tx1"/>
          </a:fontRef>
        </p:style>
      </p:cxnSp>
      <p:sp>
        <p:nvSpPr>
          <p:cNvPr id="75" name="Oval 74"/>
          <p:cNvSpPr/>
          <p:nvPr/>
        </p:nvSpPr>
        <p:spPr>
          <a:xfrm>
            <a:off x="6758340" y="697653"/>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relation</a:t>
            </a:r>
          </a:p>
        </p:txBody>
      </p:sp>
      <p:cxnSp>
        <p:nvCxnSpPr>
          <p:cNvPr id="76" name="Straight Connector 75"/>
          <p:cNvCxnSpPr/>
          <p:nvPr/>
        </p:nvCxnSpPr>
        <p:spPr>
          <a:xfrm flipH="1">
            <a:off x="6659317" y="1081895"/>
            <a:ext cx="314122" cy="204467"/>
          </a:xfrm>
          <a:prstGeom prst="line">
            <a:avLst/>
          </a:prstGeom>
          <a:ln w="6350"/>
        </p:spPr>
        <p:style>
          <a:lnRef idx="2">
            <a:schemeClr val="dk1"/>
          </a:lnRef>
          <a:fillRef idx="0">
            <a:schemeClr val="dk1"/>
          </a:fillRef>
          <a:effectRef idx="1">
            <a:schemeClr val="dk1"/>
          </a:effectRef>
          <a:fontRef idx="minor">
            <a:schemeClr val="tx1"/>
          </a:fontRef>
        </p:style>
      </p:cxnSp>
      <p:sp>
        <p:nvSpPr>
          <p:cNvPr id="80" name="Oval 79"/>
          <p:cNvSpPr/>
          <p:nvPr/>
        </p:nvSpPr>
        <p:spPr>
          <a:xfrm>
            <a:off x="2076764" y="4150710"/>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err="1">
                <a:solidFill>
                  <a:schemeClr val="tx1"/>
                </a:solidFill>
              </a:rPr>
              <a:t>billno</a:t>
            </a:r>
            <a:endParaRPr lang="en-US" sz="1200" u="sng" dirty="0">
              <a:solidFill>
                <a:schemeClr val="tx1"/>
              </a:solidFill>
            </a:endParaRPr>
          </a:p>
        </p:txBody>
      </p:sp>
      <p:cxnSp>
        <p:nvCxnSpPr>
          <p:cNvPr id="81" name="Straight Connector 80"/>
          <p:cNvCxnSpPr/>
          <p:nvPr/>
        </p:nvCxnSpPr>
        <p:spPr>
          <a:xfrm>
            <a:off x="2491863" y="4547425"/>
            <a:ext cx="111016" cy="358478"/>
          </a:xfrm>
          <a:prstGeom prst="line">
            <a:avLst/>
          </a:prstGeom>
          <a:ln w="6350"/>
        </p:spPr>
        <p:style>
          <a:lnRef idx="2">
            <a:schemeClr val="dk1"/>
          </a:lnRef>
          <a:fillRef idx="0">
            <a:schemeClr val="dk1"/>
          </a:fillRef>
          <a:effectRef idx="1">
            <a:schemeClr val="dk1"/>
          </a:effectRef>
          <a:fontRef idx="minor">
            <a:schemeClr val="tx1"/>
          </a:fontRef>
        </p:style>
      </p:cxnSp>
      <p:sp>
        <p:nvSpPr>
          <p:cNvPr id="82" name="Oval 81"/>
          <p:cNvSpPr/>
          <p:nvPr/>
        </p:nvSpPr>
        <p:spPr>
          <a:xfrm>
            <a:off x="7812027" y="788025"/>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a:solidFill>
                  <a:schemeClr val="tx1"/>
                </a:solidFill>
              </a:rPr>
              <a:t>id</a:t>
            </a:r>
          </a:p>
        </p:txBody>
      </p:sp>
      <p:cxnSp>
        <p:nvCxnSpPr>
          <p:cNvPr id="83" name="Straight Connector 82"/>
          <p:cNvCxnSpPr/>
          <p:nvPr/>
        </p:nvCxnSpPr>
        <p:spPr>
          <a:xfrm>
            <a:off x="8479232" y="1071653"/>
            <a:ext cx="202188" cy="213367"/>
          </a:xfrm>
          <a:prstGeom prst="line">
            <a:avLst/>
          </a:prstGeom>
          <a:ln w="6350"/>
        </p:spPr>
        <p:style>
          <a:lnRef idx="2">
            <a:schemeClr val="dk1"/>
          </a:lnRef>
          <a:fillRef idx="0">
            <a:schemeClr val="dk1"/>
          </a:fillRef>
          <a:effectRef idx="1">
            <a:schemeClr val="dk1"/>
          </a:effectRef>
          <a:fontRef idx="minor">
            <a:schemeClr val="tx1"/>
          </a:fontRef>
        </p:style>
      </p:cxnSp>
      <p:sp>
        <p:nvSpPr>
          <p:cNvPr id="84" name="Oval 83"/>
          <p:cNvSpPr/>
          <p:nvPr/>
        </p:nvSpPr>
        <p:spPr>
          <a:xfrm>
            <a:off x="8527025" y="649060"/>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err="1">
                <a:solidFill>
                  <a:schemeClr val="tx1"/>
                </a:solidFill>
              </a:rPr>
              <a:t>addr</a:t>
            </a:r>
            <a:endParaRPr lang="en-US" sz="1200" dirty="0">
              <a:solidFill>
                <a:schemeClr val="tx1"/>
              </a:solidFill>
            </a:endParaRPr>
          </a:p>
        </p:txBody>
      </p:sp>
      <p:cxnSp>
        <p:nvCxnSpPr>
          <p:cNvPr id="85" name="Straight Connector 84"/>
          <p:cNvCxnSpPr/>
          <p:nvPr/>
        </p:nvCxnSpPr>
        <p:spPr>
          <a:xfrm>
            <a:off x="8979308" y="1030252"/>
            <a:ext cx="46461" cy="288311"/>
          </a:xfrm>
          <a:prstGeom prst="line">
            <a:avLst/>
          </a:prstGeom>
          <a:ln w="6350"/>
        </p:spPr>
        <p:style>
          <a:lnRef idx="2">
            <a:schemeClr val="dk1"/>
          </a:lnRef>
          <a:fillRef idx="0">
            <a:schemeClr val="dk1"/>
          </a:fillRef>
          <a:effectRef idx="1">
            <a:schemeClr val="dk1"/>
          </a:effectRef>
          <a:fontRef idx="minor">
            <a:schemeClr val="tx1"/>
          </a:fontRef>
        </p:style>
      </p:cxnSp>
      <p:sp>
        <p:nvSpPr>
          <p:cNvPr id="86" name="Oval 85"/>
          <p:cNvSpPr/>
          <p:nvPr/>
        </p:nvSpPr>
        <p:spPr>
          <a:xfrm>
            <a:off x="9309321" y="629249"/>
            <a:ext cx="1208007" cy="401003"/>
          </a:xfrm>
          <a:prstGeom prst="ellipse">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err="1">
                <a:solidFill>
                  <a:schemeClr val="tx1"/>
                </a:solidFill>
              </a:rPr>
              <a:t>No_of_SIM</a:t>
            </a:r>
            <a:endParaRPr lang="en-US" sz="1200" dirty="0">
              <a:solidFill>
                <a:schemeClr val="tx1"/>
              </a:solidFill>
            </a:endParaRPr>
          </a:p>
        </p:txBody>
      </p:sp>
      <p:cxnSp>
        <p:nvCxnSpPr>
          <p:cNvPr id="87" name="Straight Connector 86"/>
          <p:cNvCxnSpPr/>
          <p:nvPr/>
        </p:nvCxnSpPr>
        <p:spPr>
          <a:xfrm>
            <a:off x="9753600" y="1019982"/>
            <a:ext cx="10452" cy="246512"/>
          </a:xfrm>
          <a:prstGeom prst="line">
            <a:avLst/>
          </a:prstGeom>
          <a:ln w="6350"/>
        </p:spPr>
        <p:style>
          <a:lnRef idx="2">
            <a:schemeClr val="dk1"/>
          </a:lnRef>
          <a:fillRef idx="0">
            <a:schemeClr val="dk1"/>
          </a:fillRef>
          <a:effectRef idx="1">
            <a:schemeClr val="dk1"/>
          </a:effectRef>
          <a:fontRef idx="minor">
            <a:schemeClr val="tx1"/>
          </a:fontRef>
        </p:style>
      </p:cxnSp>
      <p:sp>
        <p:nvSpPr>
          <p:cNvPr id="96" name="Oval 95"/>
          <p:cNvSpPr/>
          <p:nvPr/>
        </p:nvSpPr>
        <p:spPr>
          <a:xfrm>
            <a:off x="8033549" y="3950208"/>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err="1">
                <a:solidFill>
                  <a:schemeClr val="tx1"/>
                </a:solidFill>
              </a:rPr>
              <a:t>SIMNo</a:t>
            </a:r>
            <a:endParaRPr lang="en-US" sz="1200" u="sng" dirty="0">
              <a:solidFill>
                <a:schemeClr val="tx1"/>
              </a:solidFill>
            </a:endParaRPr>
          </a:p>
        </p:txBody>
      </p:sp>
      <p:cxnSp>
        <p:nvCxnSpPr>
          <p:cNvPr id="97" name="Straight Connector 96"/>
          <p:cNvCxnSpPr/>
          <p:nvPr/>
        </p:nvCxnSpPr>
        <p:spPr>
          <a:xfrm flipV="1">
            <a:off x="8681421" y="3779521"/>
            <a:ext cx="452673" cy="225933"/>
          </a:xfrm>
          <a:prstGeom prst="line">
            <a:avLst/>
          </a:prstGeom>
          <a:ln w="6350"/>
        </p:spPr>
        <p:style>
          <a:lnRef idx="2">
            <a:schemeClr val="dk1"/>
          </a:lnRef>
          <a:fillRef idx="0">
            <a:schemeClr val="dk1"/>
          </a:fillRef>
          <a:effectRef idx="1">
            <a:schemeClr val="dk1"/>
          </a:effectRef>
          <a:fontRef idx="minor">
            <a:schemeClr val="tx1"/>
          </a:fontRef>
        </p:style>
      </p:cxnSp>
      <p:sp>
        <p:nvSpPr>
          <p:cNvPr id="98" name="Oval 97"/>
          <p:cNvSpPr/>
          <p:nvPr/>
        </p:nvSpPr>
        <p:spPr>
          <a:xfrm>
            <a:off x="8768510" y="4139091"/>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format</a:t>
            </a:r>
          </a:p>
        </p:txBody>
      </p:sp>
      <p:cxnSp>
        <p:nvCxnSpPr>
          <p:cNvPr id="99" name="Straight Connector 98"/>
          <p:cNvCxnSpPr/>
          <p:nvPr/>
        </p:nvCxnSpPr>
        <p:spPr>
          <a:xfrm flipH="1">
            <a:off x="9258925" y="3751996"/>
            <a:ext cx="52136" cy="398713"/>
          </a:xfrm>
          <a:prstGeom prst="line">
            <a:avLst/>
          </a:prstGeom>
          <a:ln w="6350"/>
        </p:spPr>
        <p:style>
          <a:lnRef idx="2">
            <a:schemeClr val="dk1"/>
          </a:lnRef>
          <a:fillRef idx="0">
            <a:schemeClr val="dk1"/>
          </a:fillRef>
          <a:effectRef idx="1">
            <a:schemeClr val="dk1"/>
          </a:effectRef>
          <a:fontRef idx="minor">
            <a:schemeClr val="tx1"/>
          </a:fontRef>
        </p:style>
      </p:cxnSp>
      <p:sp>
        <p:nvSpPr>
          <p:cNvPr id="100" name="Oval 99"/>
          <p:cNvSpPr/>
          <p:nvPr/>
        </p:nvSpPr>
        <p:spPr>
          <a:xfrm>
            <a:off x="9547373" y="4020234"/>
            <a:ext cx="731900"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n/w</a:t>
            </a:r>
          </a:p>
        </p:txBody>
      </p:sp>
      <p:cxnSp>
        <p:nvCxnSpPr>
          <p:cNvPr id="101" name="Straight Connector 100"/>
          <p:cNvCxnSpPr/>
          <p:nvPr/>
        </p:nvCxnSpPr>
        <p:spPr>
          <a:xfrm>
            <a:off x="9618909" y="3779521"/>
            <a:ext cx="294414" cy="249747"/>
          </a:xfrm>
          <a:prstGeom prst="line">
            <a:avLst/>
          </a:prstGeom>
          <a:ln w="6350"/>
        </p:spPr>
        <p:style>
          <a:lnRef idx="2">
            <a:schemeClr val="dk1"/>
          </a:lnRef>
          <a:fillRef idx="0">
            <a:schemeClr val="dk1"/>
          </a:fillRef>
          <a:effectRef idx="1">
            <a:schemeClr val="dk1"/>
          </a:effectRef>
          <a:fontRef idx="minor">
            <a:schemeClr val="tx1"/>
          </a:fontRef>
        </p:style>
      </p:cxnSp>
      <p:sp>
        <p:nvSpPr>
          <p:cNvPr id="110" name="Oval 109"/>
          <p:cNvSpPr/>
          <p:nvPr/>
        </p:nvSpPr>
        <p:spPr>
          <a:xfrm>
            <a:off x="2989748" y="4081979"/>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date</a:t>
            </a:r>
          </a:p>
        </p:txBody>
      </p:sp>
      <p:cxnSp>
        <p:nvCxnSpPr>
          <p:cNvPr id="111" name="Straight Connector 110"/>
          <p:cNvCxnSpPr>
            <a:stCxn id="110" idx="3"/>
            <a:endCxn id="12" idx="0"/>
          </p:cNvCxnSpPr>
          <p:nvPr/>
        </p:nvCxnSpPr>
        <p:spPr>
          <a:xfrm flipH="1">
            <a:off x="2916175" y="4424256"/>
            <a:ext cx="202983" cy="479977"/>
          </a:xfrm>
          <a:prstGeom prst="line">
            <a:avLst/>
          </a:prstGeom>
          <a:ln w="6350"/>
        </p:spPr>
        <p:style>
          <a:lnRef idx="2">
            <a:schemeClr val="dk1"/>
          </a:lnRef>
          <a:fillRef idx="0">
            <a:schemeClr val="dk1"/>
          </a:fillRef>
          <a:effectRef idx="1">
            <a:schemeClr val="dk1"/>
          </a:effectRef>
          <a:fontRef idx="minor">
            <a:schemeClr val="tx1"/>
          </a:fontRef>
        </p:style>
      </p:cxnSp>
      <p:sp>
        <p:nvSpPr>
          <p:cNvPr id="114" name="Oval 113"/>
          <p:cNvSpPr/>
          <p:nvPr/>
        </p:nvSpPr>
        <p:spPr>
          <a:xfrm>
            <a:off x="3829939" y="4808636"/>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amount</a:t>
            </a:r>
          </a:p>
        </p:txBody>
      </p:sp>
      <p:cxnSp>
        <p:nvCxnSpPr>
          <p:cNvPr id="115" name="Straight Connector 114"/>
          <p:cNvCxnSpPr>
            <a:stCxn id="114" idx="3"/>
            <a:endCxn id="12" idx="3"/>
          </p:cNvCxnSpPr>
          <p:nvPr/>
        </p:nvCxnSpPr>
        <p:spPr>
          <a:xfrm flipH="1">
            <a:off x="3678174" y="5150912"/>
            <a:ext cx="281174" cy="96220"/>
          </a:xfrm>
          <a:prstGeom prst="line">
            <a:avLst/>
          </a:prstGeom>
          <a:ln w="6350"/>
        </p:spPr>
        <p:style>
          <a:lnRef idx="2">
            <a:schemeClr val="dk1"/>
          </a:lnRef>
          <a:fillRef idx="0">
            <a:schemeClr val="dk1"/>
          </a:fillRef>
          <a:effectRef idx="1">
            <a:schemeClr val="dk1"/>
          </a:effectRef>
          <a:fontRef idx="minor">
            <a:schemeClr val="tx1"/>
          </a:fontRef>
        </p:style>
      </p:cxnSp>
      <p:sp>
        <p:nvSpPr>
          <p:cNvPr id="118" name="Oval 117"/>
          <p:cNvSpPr/>
          <p:nvPr/>
        </p:nvSpPr>
        <p:spPr>
          <a:xfrm>
            <a:off x="9337589" y="4728703"/>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details</a:t>
            </a:r>
          </a:p>
        </p:txBody>
      </p:sp>
      <p:sp>
        <p:nvSpPr>
          <p:cNvPr id="119" name="Oval 118"/>
          <p:cNvSpPr/>
          <p:nvPr/>
        </p:nvSpPr>
        <p:spPr>
          <a:xfrm>
            <a:off x="4317823" y="5334791"/>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tariff</a:t>
            </a:r>
          </a:p>
        </p:txBody>
      </p:sp>
      <p:cxnSp>
        <p:nvCxnSpPr>
          <p:cNvPr id="120" name="Straight Connector 119"/>
          <p:cNvCxnSpPr>
            <a:stCxn id="8" idx="1"/>
          </p:cNvCxnSpPr>
          <p:nvPr/>
        </p:nvCxnSpPr>
        <p:spPr>
          <a:xfrm flipH="1">
            <a:off x="4868270" y="5210075"/>
            <a:ext cx="465731" cy="140078"/>
          </a:xfrm>
          <a:prstGeom prst="line">
            <a:avLst/>
          </a:prstGeom>
          <a:ln w="6350"/>
        </p:spPr>
        <p:style>
          <a:lnRef idx="2">
            <a:schemeClr val="dk1"/>
          </a:lnRef>
          <a:fillRef idx="0">
            <a:schemeClr val="dk1"/>
          </a:fillRef>
          <a:effectRef idx="1">
            <a:schemeClr val="dk1"/>
          </a:effectRef>
          <a:fontRef idx="minor">
            <a:schemeClr val="tx1"/>
          </a:fontRef>
        </p:style>
      </p:cxnSp>
      <p:cxnSp>
        <p:nvCxnSpPr>
          <p:cNvPr id="122" name="Straight Connector 121"/>
          <p:cNvCxnSpPr>
            <a:stCxn id="8" idx="2"/>
          </p:cNvCxnSpPr>
          <p:nvPr/>
        </p:nvCxnSpPr>
        <p:spPr>
          <a:xfrm>
            <a:off x="6096001" y="5552975"/>
            <a:ext cx="34991" cy="249034"/>
          </a:xfrm>
          <a:prstGeom prst="line">
            <a:avLst/>
          </a:prstGeom>
          <a:ln w="6350"/>
        </p:spPr>
        <p:style>
          <a:lnRef idx="2">
            <a:schemeClr val="dk1"/>
          </a:lnRef>
          <a:fillRef idx="0">
            <a:schemeClr val="dk1"/>
          </a:fillRef>
          <a:effectRef idx="1">
            <a:schemeClr val="dk1"/>
          </a:effectRef>
          <a:fontRef idx="minor">
            <a:schemeClr val="tx1"/>
          </a:fontRef>
        </p:style>
      </p:cxnSp>
      <p:sp>
        <p:nvSpPr>
          <p:cNvPr id="125" name="Rectangle 124"/>
          <p:cNvSpPr/>
          <p:nvPr/>
        </p:nvSpPr>
        <p:spPr>
          <a:xfrm>
            <a:off x="7785140" y="4742005"/>
            <a:ext cx="1280589" cy="4003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Postpaid</a:t>
            </a:r>
          </a:p>
        </p:txBody>
      </p:sp>
      <p:sp>
        <p:nvSpPr>
          <p:cNvPr id="126" name="Rectangle 125"/>
          <p:cNvSpPr/>
          <p:nvPr/>
        </p:nvSpPr>
        <p:spPr>
          <a:xfrm>
            <a:off x="7785140" y="5374089"/>
            <a:ext cx="1280589" cy="4003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Prepaid</a:t>
            </a:r>
          </a:p>
        </p:txBody>
      </p:sp>
      <p:sp>
        <p:nvSpPr>
          <p:cNvPr id="128" name="Flowchart: Merge 127"/>
          <p:cNvSpPr/>
          <p:nvPr/>
        </p:nvSpPr>
        <p:spPr>
          <a:xfrm>
            <a:off x="7014599" y="5154757"/>
            <a:ext cx="383602" cy="268065"/>
          </a:xfrm>
          <a:prstGeom prst="flowChartMer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29" name="Straight Connector 128"/>
          <p:cNvCxnSpPr>
            <a:stCxn id="128" idx="1"/>
          </p:cNvCxnSpPr>
          <p:nvPr/>
        </p:nvCxnSpPr>
        <p:spPr>
          <a:xfrm flipH="1">
            <a:off x="6830204" y="5288790"/>
            <a:ext cx="280296" cy="101423"/>
          </a:xfrm>
          <a:prstGeom prst="line">
            <a:avLst/>
          </a:prstGeom>
          <a:ln w="6350"/>
        </p:spPr>
        <p:style>
          <a:lnRef idx="2">
            <a:schemeClr val="dk1"/>
          </a:lnRef>
          <a:fillRef idx="0">
            <a:schemeClr val="dk1"/>
          </a:fillRef>
          <a:effectRef idx="1">
            <a:schemeClr val="dk1"/>
          </a:effectRef>
          <a:fontRef idx="minor">
            <a:schemeClr val="tx1"/>
          </a:fontRef>
        </p:style>
      </p:cxnSp>
      <p:cxnSp>
        <p:nvCxnSpPr>
          <p:cNvPr id="131" name="Straight Connector 130"/>
          <p:cNvCxnSpPr>
            <a:stCxn id="125" idx="1"/>
          </p:cNvCxnSpPr>
          <p:nvPr/>
        </p:nvCxnSpPr>
        <p:spPr>
          <a:xfrm flipH="1">
            <a:off x="7372801" y="4942189"/>
            <a:ext cx="412339" cy="198263"/>
          </a:xfrm>
          <a:prstGeom prst="line">
            <a:avLst/>
          </a:prstGeom>
          <a:ln w="6350"/>
        </p:spPr>
        <p:style>
          <a:lnRef idx="2">
            <a:schemeClr val="dk1"/>
          </a:lnRef>
          <a:fillRef idx="0">
            <a:schemeClr val="dk1"/>
          </a:fillRef>
          <a:effectRef idx="1">
            <a:schemeClr val="dk1"/>
          </a:effectRef>
          <a:fontRef idx="minor">
            <a:schemeClr val="tx1"/>
          </a:fontRef>
        </p:style>
      </p:cxnSp>
      <p:cxnSp>
        <p:nvCxnSpPr>
          <p:cNvPr id="133" name="Straight Connector 132"/>
          <p:cNvCxnSpPr>
            <a:stCxn id="126" idx="1"/>
            <a:endCxn id="128" idx="3"/>
          </p:cNvCxnSpPr>
          <p:nvPr/>
        </p:nvCxnSpPr>
        <p:spPr>
          <a:xfrm flipH="1" flipV="1">
            <a:off x="7302301" y="5288790"/>
            <a:ext cx="482838" cy="285483"/>
          </a:xfrm>
          <a:prstGeom prst="line">
            <a:avLst/>
          </a:prstGeom>
          <a:ln w="6350"/>
        </p:spPr>
        <p:style>
          <a:lnRef idx="2">
            <a:schemeClr val="dk1"/>
          </a:lnRef>
          <a:fillRef idx="0">
            <a:schemeClr val="dk1"/>
          </a:fillRef>
          <a:effectRef idx="1">
            <a:schemeClr val="dk1"/>
          </a:effectRef>
          <a:fontRef idx="minor">
            <a:schemeClr val="tx1"/>
          </a:fontRef>
        </p:style>
      </p:cxnSp>
      <p:sp>
        <p:nvSpPr>
          <p:cNvPr id="138" name="Oval 137"/>
          <p:cNvSpPr/>
          <p:nvPr/>
        </p:nvSpPr>
        <p:spPr>
          <a:xfrm>
            <a:off x="5736973" y="5787572"/>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u="sng" dirty="0" err="1">
                <a:solidFill>
                  <a:schemeClr val="tx1"/>
                </a:solidFill>
              </a:rPr>
              <a:t>planid</a:t>
            </a:r>
            <a:endParaRPr lang="en-US" sz="1200" u="sng" dirty="0">
              <a:solidFill>
                <a:schemeClr val="tx1"/>
              </a:solidFill>
            </a:endParaRPr>
          </a:p>
        </p:txBody>
      </p:sp>
      <p:sp>
        <p:nvSpPr>
          <p:cNvPr id="139" name="Oval 138"/>
          <p:cNvSpPr/>
          <p:nvPr/>
        </p:nvSpPr>
        <p:spPr>
          <a:xfrm>
            <a:off x="9405494" y="5402114"/>
            <a:ext cx="883665" cy="40100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chemeClr val="tx1"/>
                </a:solidFill>
              </a:rPr>
              <a:t>details</a:t>
            </a:r>
          </a:p>
        </p:txBody>
      </p:sp>
      <p:cxnSp>
        <p:nvCxnSpPr>
          <p:cNvPr id="140" name="Straight Connector 139"/>
          <p:cNvCxnSpPr>
            <a:stCxn id="118" idx="2"/>
          </p:cNvCxnSpPr>
          <p:nvPr/>
        </p:nvCxnSpPr>
        <p:spPr>
          <a:xfrm flipH="1">
            <a:off x="9052756" y="4929204"/>
            <a:ext cx="284832" cy="65984"/>
          </a:xfrm>
          <a:prstGeom prst="line">
            <a:avLst/>
          </a:prstGeom>
          <a:ln w="6350"/>
        </p:spPr>
        <p:style>
          <a:lnRef idx="2">
            <a:schemeClr val="dk1"/>
          </a:lnRef>
          <a:fillRef idx="0">
            <a:schemeClr val="dk1"/>
          </a:fillRef>
          <a:effectRef idx="1">
            <a:schemeClr val="dk1"/>
          </a:effectRef>
          <a:fontRef idx="minor">
            <a:schemeClr val="tx1"/>
          </a:fontRef>
        </p:style>
      </p:cxnSp>
      <p:cxnSp>
        <p:nvCxnSpPr>
          <p:cNvPr id="142" name="Straight Connector 141"/>
          <p:cNvCxnSpPr>
            <a:stCxn id="139" idx="2"/>
          </p:cNvCxnSpPr>
          <p:nvPr/>
        </p:nvCxnSpPr>
        <p:spPr>
          <a:xfrm flipH="1">
            <a:off x="9055163" y="5602616"/>
            <a:ext cx="350331" cy="20409"/>
          </a:xfrm>
          <a:prstGeom prst="line">
            <a:avLst/>
          </a:prstGeom>
          <a:ln w="6350"/>
        </p:spPr>
        <p:style>
          <a:lnRef idx="2">
            <a:schemeClr val="dk1"/>
          </a:lnRef>
          <a:fillRef idx="0">
            <a:schemeClr val="dk1"/>
          </a:fillRef>
          <a:effectRef idx="1">
            <a:schemeClr val="dk1"/>
          </a:effectRef>
          <a:fontRef idx="minor">
            <a:schemeClr val="tx1"/>
          </a:fontRef>
        </p:style>
      </p:cxnSp>
      <p:sp>
        <p:nvSpPr>
          <p:cNvPr id="144" name="Rectangle 143"/>
          <p:cNvSpPr/>
          <p:nvPr/>
        </p:nvSpPr>
        <p:spPr>
          <a:xfrm>
            <a:off x="1957390" y="515297"/>
            <a:ext cx="2796230" cy="830997"/>
          </a:xfrm>
          <a:prstGeom prst="rect">
            <a:avLst/>
          </a:prstGeom>
        </p:spPr>
        <p:txBody>
          <a:bodyPr wrap="square">
            <a:spAutoFit/>
          </a:bodyPr>
          <a:lstStyle/>
          <a:p>
            <a:pPr algn="ctr"/>
            <a:r>
              <a:rPr lang="en-US" sz="2400" dirty="0">
                <a:solidFill>
                  <a:srgbClr val="C00000"/>
                </a:solidFill>
              </a:rPr>
              <a:t>ER Diagram for  </a:t>
            </a:r>
          </a:p>
          <a:p>
            <a:pPr algn="ctr"/>
            <a:r>
              <a:rPr lang="en-US" sz="2400" dirty="0" err="1">
                <a:solidFill>
                  <a:srgbClr val="C00000"/>
                </a:solidFill>
              </a:rPr>
              <a:t>AirPhone</a:t>
            </a:r>
            <a:r>
              <a:rPr lang="en-US" sz="2400" dirty="0">
                <a:solidFill>
                  <a:srgbClr val="C00000"/>
                </a:solidFill>
              </a:rPr>
              <a:t> DB</a:t>
            </a:r>
          </a:p>
        </p:txBody>
      </p:sp>
      <p:grpSp>
        <p:nvGrpSpPr>
          <p:cNvPr id="92" name="Group 91"/>
          <p:cNvGrpSpPr/>
          <p:nvPr/>
        </p:nvGrpSpPr>
        <p:grpSpPr>
          <a:xfrm>
            <a:off x="2682240" y="6553202"/>
            <a:ext cx="9448800" cy="45719"/>
            <a:chOff x="1905000" y="6553200"/>
            <a:chExt cx="7010400" cy="45719"/>
          </a:xfrm>
        </p:grpSpPr>
        <p:sp>
          <p:nvSpPr>
            <p:cNvPr id="93" name="Rectangle 9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4" name="Rectangle 9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5" name="Rectangle 9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03"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16599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9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2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1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1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6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2"/>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3"/>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8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4"/>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6"/>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5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7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72"/>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7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5"/>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2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2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3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9" grpId="0" animBg="1"/>
      <p:bldP spid="40" grpId="0" animBg="1"/>
      <p:bldP spid="43" grpId="0" animBg="1"/>
      <p:bldP spid="44" grpId="0" animBg="1"/>
      <p:bldP spid="45" grpId="0" animBg="1"/>
      <p:bldP spid="57" grpId="0" animBg="1"/>
      <p:bldP spid="59" grpId="0" animBg="1"/>
      <p:bldP spid="60" grpId="0" animBg="1"/>
      <p:bldP spid="66" grpId="0" animBg="1"/>
      <p:bldP spid="72" grpId="0" animBg="1"/>
      <p:bldP spid="75" grpId="0" animBg="1"/>
      <p:bldP spid="80" grpId="0" animBg="1"/>
      <p:bldP spid="82" grpId="0" animBg="1"/>
      <p:bldP spid="84" grpId="0" animBg="1"/>
      <p:bldP spid="86" grpId="0" animBg="1"/>
      <p:bldP spid="96" grpId="0" animBg="1"/>
      <p:bldP spid="98" grpId="0" animBg="1"/>
      <p:bldP spid="100" grpId="0" animBg="1"/>
      <p:bldP spid="110" grpId="0" animBg="1"/>
      <p:bldP spid="114" grpId="0" animBg="1"/>
      <p:bldP spid="118" grpId="0" animBg="1"/>
      <p:bldP spid="119" grpId="0" animBg="1"/>
      <p:bldP spid="125" grpId="0" animBg="1"/>
      <p:bldP spid="126" grpId="0" animBg="1"/>
      <p:bldP spid="128" grpId="0" animBg="1"/>
      <p:bldP spid="138" grpId="0" animBg="1"/>
      <p:bldP spid="13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93154" y="303212"/>
            <a:ext cx="7499350" cy="563562"/>
          </a:xfrm>
        </p:spPr>
        <p:txBody>
          <a:bodyPr>
            <a:normAutofit fontScale="90000"/>
          </a:bodyPr>
          <a:lstStyle/>
          <a:p>
            <a:r>
              <a:rPr lang="en-US" dirty="0" smtClean="0"/>
              <a:t>6. Election Database</a:t>
            </a:r>
            <a:endParaRPr lang="en-US" dirty="0"/>
          </a:p>
        </p:txBody>
      </p:sp>
      <p:sp>
        <p:nvSpPr>
          <p:cNvPr id="3" name="Content Placeholder 2"/>
          <p:cNvSpPr>
            <a:spLocks noGrp="1"/>
          </p:cNvSpPr>
          <p:nvPr>
            <p:ph idx="1"/>
          </p:nvPr>
        </p:nvSpPr>
        <p:spPr>
          <a:xfrm>
            <a:off x="1219200" y="990600"/>
            <a:ext cx="9906000" cy="5314950"/>
          </a:xfrm>
        </p:spPr>
        <p:txBody>
          <a:bodyPr>
            <a:noAutofit/>
          </a:bodyPr>
          <a:lstStyle/>
          <a:p>
            <a:r>
              <a:rPr lang="en-US" sz="1800" dirty="0"/>
              <a:t>Draw an ER diagram to represent the Election information system based on following </a:t>
            </a:r>
            <a:r>
              <a:rPr lang="en-US" sz="1800" dirty="0" smtClean="0"/>
              <a:t>description</a:t>
            </a:r>
            <a:r>
              <a:rPr lang="en-US" sz="1800" dirty="0"/>
              <a:t>.								</a:t>
            </a:r>
          </a:p>
          <a:p>
            <a:r>
              <a:rPr lang="en-US" sz="1800" dirty="0"/>
              <a:t>In the national elections in India, a state is divided into a number of Constituencies depending upon the population of the state. Several candidates contest elections in each constituency. Each candidate has a unique candidate number. A candidate is allowed to contest in 1 or 2 constituencies at the same time. (For example Prime Minister Narendra Modi had contested from Varanasi &amp; Vadodara). Most candidates belong to a party. Others are independent candidates. </a:t>
            </a:r>
          </a:p>
          <a:p>
            <a:r>
              <a:rPr lang="en-US" sz="1800" dirty="0"/>
              <a:t>A party is identified by Party name. The party has a date of registration, a symbol (example Hand, Lotus, etc.) and registered address. </a:t>
            </a:r>
          </a:p>
          <a:p>
            <a:r>
              <a:rPr lang="en-US" sz="1800" dirty="0"/>
              <a:t>The Election information system must record the number of votes obtained by each candidate in each constituency the candidate contested in. </a:t>
            </a:r>
          </a:p>
          <a:p>
            <a:r>
              <a:rPr lang="en-US" sz="1800" dirty="0"/>
              <a:t>Each state is identified by a unique state name. Each constituency is uniquely identified by a Constituency name. The system must store population of each state &amp; each constituency and capital city of each state. </a:t>
            </a:r>
          </a:p>
          <a:p>
            <a:r>
              <a:rPr lang="en-US" sz="1800" dirty="0"/>
              <a:t>The Election information system also maintains the voter list. Each voter has a unique Voter id. Other information about the voter that are maintained in the system are Name, date of birth, address, gender and the constituency to which the voter belongs to.</a:t>
            </a:r>
          </a:p>
        </p:txBody>
      </p:sp>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45</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14469551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93154" y="303212"/>
            <a:ext cx="7499350" cy="563562"/>
          </a:xfrm>
        </p:spPr>
        <p:txBody>
          <a:bodyPr>
            <a:normAutofit fontScale="90000"/>
          </a:bodyPr>
          <a:lstStyle/>
          <a:p>
            <a:r>
              <a:rPr lang="en-US" dirty="0" smtClean="0"/>
              <a:t>ER Diagram for Election DB </a:t>
            </a:r>
            <a:endParaRPr lang="en-US" dirty="0"/>
          </a:p>
        </p:txBody>
      </p:sp>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46</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pic>
        <p:nvPicPr>
          <p:cNvPr id="10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514" y="932089"/>
            <a:ext cx="8096886" cy="549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894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47</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pic>
        <p:nvPicPr>
          <p:cNvPr id="4" name="Picture 3"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114800" y="97476"/>
            <a:ext cx="5638800" cy="6543389"/>
          </a:xfrm>
          <a:prstGeom prst="rect">
            <a:avLst/>
          </a:prstGeom>
        </p:spPr>
      </p:pic>
      <p:sp>
        <p:nvSpPr>
          <p:cNvPr id="15" name="Title 2"/>
          <p:cNvSpPr txBox="1">
            <a:spLocks/>
          </p:cNvSpPr>
          <p:nvPr/>
        </p:nvSpPr>
        <p:spPr>
          <a:xfrm>
            <a:off x="609600" y="304800"/>
            <a:ext cx="10769600" cy="989073"/>
          </a:xfrm>
          <a:prstGeom prst="rect">
            <a:avLst/>
          </a:prstGeom>
        </p:spPr>
        <p:txBody>
          <a:bodyPr anchor="ctr">
            <a:normAutofit/>
          </a:bodyPr>
          <a:lstStyle>
            <a:lvl1pPr algn="l" rtl="0" eaLnBrk="0" fontAlgn="base" hangingPunct="0">
              <a:spcBef>
                <a:spcPct val="0"/>
              </a:spcBef>
              <a:spcAft>
                <a:spcPct val="0"/>
              </a:spcAft>
              <a:defRPr sz="3600" b="1" kern="1200">
                <a:solidFill>
                  <a:srgbClr val="C0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r>
              <a:rPr lang="en-US" dirty="0" smtClean="0"/>
              <a:t>6. UNIVERSITY DB</a:t>
            </a:r>
            <a:endParaRPr lang="en-US" dirty="0"/>
          </a:p>
        </p:txBody>
      </p:sp>
    </p:spTree>
    <p:extLst>
      <p:ext uri="{BB962C8B-B14F-4D97-AF65-F5344CB8AC3E}">
        <p14:creationId xmlns:p14="http://schemas.microsoft.com/office/powerpoint/2010/main" val="2817252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48</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
        <p:nvSpPr>
          <p:cNvPr id="3" name="Title 2"/>
          <p:cNvSpPr>
            <a:spLocks noGrp="1"/>
          </p:cNvSpPr>
          <p:nvPr>
            <p:ph type="title"/>
          </p:nvPr>
        </p:nvSpPr>
        <p:spPr>
          <a:xfrm>
            <a:off x="609600" y="304800"/>
            <a:ext cx="10769600" cy="989073"/>
          </a:xfrm>
        </p:spPr>
        <p:txBody>
          <a:bodyPr/>
          <a:lstStyle/>
          <a:p>
            <a:r>
              <a:rPr lang="en-US" dirty="0" smtClean="0"/>
              <a:t>7. BANK DB</a:t>
            </a:r>
            <a:endParaRPr lang="en-US" dirty="0"/>
          </a:p>
        </p:txBody>
      </p:sp>
      <p:pic>
        <p:nvPicPr>
          <p:cNvPr id="2" name="Picture 1"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410139" y="655323"/>
            <a:ext cx="6828630" cy="5715000"/>
          </a:xfrm>
          <a:prstGeom prst="rect">
            <a:avLst/>
          </a:prstGeom>
        </p:spPr>
      </p:pic>
    </p:spTree>
    <p:extLst>
      <p:ext uri="{BB962C8B-B14F-4D97-AF65-F5344CB8AC3E}">
        <p14:creationId xmlns:p14="http://schemas.microsoft.com/office/powerpoint/2010/main" val="6239836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49</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
        <p:nvSpPr>
          <p:cNvPr id="3" name="Title 2"/>
          <p:cNvSpPr>
            <a:spLocks noGrp="1"/>
          </p:cNvSpPr>
          <p:nvPr>
            <p:ph type="title"/>
          </p:nvPr>
        </p:nvSpPr>
        <p:spPr>
          <a:xfrm>
            <a:off x="609600" y="304800"/>
            <a:ext cx="10769600" cy="989073"/>
          </a:xfrm>
        </p:spPr>
        <p:txBody>
          <a:bodyPr/>
          <a:lstStyle/>
          <a:p>
            <a:r>
              <a:rPr lang="en-US" dirty="0" smtClean="0"/>
              <a:t>8. MOVIES DB</a:t>
            </a:r>
            <a:endParaRPr lang="en-US" dirty="0"/>
          </a:p>
        </p:txBody>
      </p:sp>
      <p:pic>
        <p:nvPicPr>
          <p:cNvPr id="6" name="Picture 5"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981200" y="990600"/>
            <a:ext cx="6608425" cy="4749807"/>
          </a:xfrm>
          <a:prstGeom prst="rect">
            <a:avLst/>
          </a:prstGeom>
        </p:spPr>
      </p:pic>
    </p:spTree>
    <p:extLst>
      <p:ext uri="{BB962C8B-B14F-4D97-AF65-F5344CB8AC3E}">
        <p14:creationId xmlns:p14="http://schemas.microsoft.com/office/powerpoint/2010/main" val="125606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fontAlgn="auto" hangingPunct="1">
              <a:spcAft>
                <a:spcPts val="0"/>
              </a:spcAft>
              <a:defRPr/>
            </a:pPr>
            <a:r>
              <a:rPr lang="en-US" dirty="0" smtClean="0"/>
              <a:t>Entities &amp; Entity Sets </a:t>
            </a:r>
          </a:p>
        </p:txBody>
      </p:sp>
      <p:sp>
        <p:nvSpPr>
          <p:cNvPr id="16387" name="Rectangle 3"/>
          <p:cNvSpPr>
            <a:spLocks noGrp="1" noChangeArrowheads="1"/>
          </p:cNvSpPr>
          <p:nvPr>
            <p:ph idx="1"/>
          </p:nvPr>
        </p:nvSpPr>
        <p:spPr/>
        <p:txBody>
          <a:bodyPr/>
          <a:lstStyle/>
          <a:p>
            <a:pPr eaLnBrk="1" hangingPunct="1">
              <a:defRPr/>
            </a:pPr>
            <a:r>
              <a:rPr lang="en-US" b="1" dirty="0" smtClean="0">
                <a:solidFill>
                  <a:srgbClr val="FF0000"/>
                </a:solidFill>
              </a:rPr>
              <a:t>Entities</a:t>
            </a:r>
          </a:p>
          <a:p>
            <a:pPr lvl="1" eaLnBrk="1" hangingPunct="1">
              <a:defRPr/>
            </a:pPr>
            <a:r>
              <a:rPr lang="en-US" dirty="0" smtClean="0"/>
              <a:t>An entity is anything that exists in a real world with an independent existence. </a:t>
            </a:r>
          </a:p>
          <a:p>
            <a:pPr lvl="1" eaLnBrk="1" hangingPunct="1">
              <a:defRPr/>
            </a:pPr>
            <a:r>
              <a:rPr lang="en-US" dirty="0" err="1" smtClean="0"/>
              <a:t>Eg</a:t>
            </a:r>
            <a:r>
              <a:rPr lang="en-US" dirty="0" smtClean="0"/>
              <a:t>. </a:t>
            </a:r>
            <a:r>
              <a:rPr lang="en-US" dirty="0" err="1" smtClean="0"/>
              <a:t>Maruti</a:t>
            </a:r>
            <a:r>
              <a:rPr lang="en-US" dirty="0" smtClean="0"/>
              <a:t> Car,  Accounts Department , DBMS Book, etc.</a:t>
            </a:r>
          </a:p>
          <a:p>
            <a:pPr marL="82550" indent="0" eaLnBrk="1" hangingPunct="1">
              <a:buNone/>
              <a:defRPr/>
            </a:pPr>
            <a:endParaRPr lang="en-US" dirty="0" smtClean="0"/>
          </a:p>
          <a:p>
            <a:pPr eaLnBrk="1" hangingPunct="1">
              <a:defRPr/>
            </a:pPr>
            <a:r>
              <a:rPr lang="en-US" b="1" dirty="0" smtClean="0">
                <a:solidFill>
                  <a:srgbClr val="FF0000"/>
                </a:solidFill>
              </a:rPr>
              <a:t>Entity Set</a:t>
            </a:r>
          </a:p>
          <a:p>
            <a:pPr lvl="1" eaLnBrk="1" hangingPunct="1">
              <a:defRPr/>
            </a:pPr>
            <a:r>
              <a:rPr lang="en-US" dirty="0" smtClean="0"/>
              <a:t>Collection of similar entities. </a:t>
            </a:r>
          </a:p>
          <a:p>
            <a:pPr lvl="1" eaLnBrk="1" hangingPunct="1">
              <a:defRPr/>
            </a:pPr>
            <a:r>
              <a:rPr lang="en-US" dirty="0" err="1" smtClean="0"/>
              <a:t>Eg</a:t>
            </a:r>
            <a:r>
              <a:rPr lang="en-US" dirty="0" smtClean="0"/>
              <a:t>. Employee – Collection of Accounts department employees and HR department employees.</a:t>
            </a:r>
          </a:p>
        </p:txBody>
      </p:sp>
      <p:sp>
        <p:nvSpPr>
          <p:cNvPr id="13317"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EB051F09-29E2-4EE8-AD70-45D535826842}" type="slidenum">
              <a:rPr lang="en-US" altLang="en-US" sz="1200">
                <a:solidFill>
                  <a:srgbClr val="B5A788"/>
                </a:solidFill>
                <a:latin typeface="Arial" panose="020B0604020202020204" pitchFamily="34" charset="0"/>
              </a:rPr>
              <a:pPr>
                <a:spcBef>
                  <a:spcPct val="0"/>
                </a:spcBef>
                <a:buClrTx/>
                <a:buSzTx/>
                <a:buFontTx/>
                <a:buNone/>
              </a:pPr>
              <a:t>5</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5400" y="2438400"/>
            <a:ext cx="9875520" cy="1472184"/>
          </a:xfrm>
        </p:spPr>
        <p:txBody>
          <a:bodyPr>
            <a:normAutofit/>
          </a:bodyPr>
          <a:lstStyle/>
          <a:p>
            <a:pPr algn="ctr"/>
            <a:r>
              <a:rPr lang="en-US" sz="8000" dirty="0" smtClean="0">
                <a:solidFill>
                  <a:srgbClr val="7030A0"/>
                </a:solidFill>
                <a:latin typeface="High Tower Text" panose="02040502050506030303" pitchFamily="18" charset="0"/>
              </a:rPr>
              <a:t>EXERCISES</a:t>
            </a:r>
            <a:endParaRPr lang="en-US" sz="8000" dirty="0">
              <a:solidFill>
                <a:srgbClr val="7030A0"/>
              </a:solidFill>
              <a:latin typeface="High Tower Text" panose="02040502050506030303" pitchFamily="18" charset="0"/>
            </a:endParaRPr>
          </a:p>
        </p:txBody>
      </p:sp>
      <p:sp>
        <p:nvSpPr>
          <p:cNvPr id="5" name="Slide Number Placeholder 4"/>
          <p:cNvSpPr>
            <a:spLocks noGrp="1"/>
          </p:cNvSpPr>
          <p:nvPr>
            <p:ph type="sldNum" sz="quarter" idx="12"/>
          </p:nvPr>
        </p:nvSpPr>
        <p:spPr/>
        <p:txBody>
          <a:bodyPr/>
          <a:lstStyle/>
          <a:p>
            <a:pPr>
              <a:defRPr/>
            </a:pPr>
            <a:fld id="{31F767F3-CEB0-44E9-92B3-FA0CEC63F08F}" type="slidenum">
              <a:rPr lang="en-US" altLang="en-US" smtClean="0"/>
              <a:pPr>
                <a:defRPr/>
              </a:pPr>
              <a:t>50</a:t>
            </a:fld>
            <a:endParaRPr lang="en-US" altLang="en-US"/>
          </a:p>
        </p:txBody>
      </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1678925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1. </a:t>
            </a:r>
            <a:r>
              <a:rPr lang="en-US" dirty="0" smtClean="0"/>
              <a:t>Restaurant </a:t>
            </a:r>
            <a:r>
              <a:rPr lang="en-US" dirty="0"/>
              <a:t>Database</a:t>
            </a:r>
          </a:p>
        </p:txBody>
      </p:sp>
      <p:sp>
        <p:nvSpPr>
          <p:cNvPr id="3" name="Content Placeholder 2"/>
          <p:cNvSpPr>
            <a:spLocks noGrp="1"/>
          </p:cNvSpPr>
          <p:nvPr>
            <p:ph idx="1"/>
          </p:nvPr>
        </p:nvSpPr>
        <p:spPr>
          <a:xfrm>
            <a:off x="1143001" y="1538346"/>
            <a:ext cx="9524999" cy="4710053"/>
          </a:xfrm>
        </p:spPr>
        <p:txBody>
          <a:bodyPr/>
          <a:lstStyle/>
          <a:p>
            <a:r>
              <a:rPr lang="en-US" sz="2000" dirty="0"/>
              <a:t>Write an Entity-Relationship diagram to depict the following requirements for a restaurant: </a:t>
            </a:r>
          </a:p>
          <a:p>
            <a:pPr lvl="0"/>
            <a:r>
              <a:rPr lang="en-US" sz="2000" dirty="0"/>
              <a:t>The restaurant employs a number of chefs. A record is kept of each chef’s name, address, phone number, and salary. </a:t>
            </a:r>
          </a:p>
          <a:p>
            <a:pPr lvl="0"/>
            <a:r>
              <a:rPr lang="en-US" sz="2000" dirty="0"/>
              <a:t>Each chef can prepare a number of meals. The name of the meal and the price of the meal are recorded. </a:t>
            </a:r>
          </a:p>
          <a:p>
            <a:pPr lvl="0"/>
            <a:r>
              <a:rPr lang="en-US" sz="2000" dirty="0"/>
              <a:t>Each meal consists of a number of ingredients. The name of the ingredient and the quantity required for that particular meal is recorded. </a:t>
            </a:r>
          </a:p>
          <a:p>
            <a:pPr lvl="0"/>
            <a:r>
              <a:rPr lang="en-US" sz="2000" dirty="0"/>
              <a:t>These meals are ordered by the customers. A record is kept of the customer’s name, address, and phone number. A record is kept of the time and date the meal is ordered. </a:t>
            </a:r>
          </a:p>
          <a:p>
            <a:r>
              <a:rPr lang="en-US" sz="2000" dirty="0"/>
              <a:t>State any assumptions made in the design of your E-R diagram.	</a:t>
            </a:r>
          </a:p>
        </p:txBody>
      </p:sp>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51</a:t>
            </a:fld>
            <a:endParaRPr lang="en-US" altLang="en-US"/>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3205433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Resume Database</a:t>
            </a:r>
            <a:endParaRPr lang="en-US" dirty="0"/>
          </a:p>
        </p:txBody>
      </p:sp>
      <p:sp>
        <p:nvSpPr>
          <p:cNvPr id="3" name="Content Placeholder 2"/>
          <p:cNvSpPr>
            <a:spLocks noGrp="1"/>
          </p:cNvSpPr>
          <p:nvPr>
            <p:ph idx="1"/>
          </p:nvPr>
        </p:nvSpPr>
        <p:spPr>
          <a:xfrm>
            <a:off x="1066800" y="1143000"/>
            <a:ext cx="9391650" cy="5105400"/>
          </a:xfrm>
        </p:spPr>
        <p:txBody>
          <a:bodyPr/>
          <a:lstStyle/>
          <a:p>
            <a:r>
              <a:rPr lang="en-US" sz="2000" dirty="0"/>
              <a:t>Write an Entity-Relationship diagram to depict the following requirements for automating the interview selection process of a company: </a:t>
            </a:r>
          </a:p>
          <a:p>
            <a:pPr lvl="0"/>
            <a:r>
              <a:rPr lang="en-US" sz="2000" dirty="0"/>
              <a:t>The company gets applications/resumes from nay candidates for various posts as per the advertisement.  </a:t>
            </a:r>
          </a:p>
          <a:p>
            <a:pPr lvl="0"/>
            <a:r>
              <a:rPr lang="en-US" sz="2000" dirty="0"/>
              <a:t>These candidates are supposed go a number of rounds based on the scheduled fixed by the HR department before they are offered the job. For example, written test, technical interview, HR round, etc.</a:t>
            </a:r>
          </a:p>
          <a:p>
            <a:pPr lvl="0"/>
            <a:r>
              <a:rPr lang="en-US" sz="2000" dirty="0"/>
              <a:t>Their CV, results of each round, and the score, etc., must be recorded in the database.</a:t>
            </a:r>
          </a:p>
          <a:p>
            <a:pPr lvl="0"/>
            <a:r>
              <a:rPr lang="en-US" sz="2000" dirty="0"/>
              <a:t>The candidates are interviewed by a panel of experts. The questions for aptitude test may be selected at random from a pool of questions.</a:t>
            </a:r>
          </a:p>
          <a:p>
            <a:pPr lvl="0"/>
            <a:r>
              <a:rPr lang="en-US" sz="2000" dirty="0"/>
              <a:t>The final selection may be based on the scores and by following some criteria. </a:t>
            </a:r>
          </a:p>
          <a:p>
            <a:r>
              <a:rPr lang="en-US" sz="2000" dirty="0"/>
              <a:t>State any assumptions made in the design of your E-R diagram.	</a:t>
            </a:r>
          </a:p>
        </p:txBody>
      </p:sp>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52</a:t>
            </a:fld>
            <a:endParaRPr lang="en-US" altLang="en-US"/>
          </a:p>
        </p:txBody>
      </p:sp>
      <p:grpSp>
        <p:nvGrpSpPr>
          <p:cNvPr id="7" name="Group 6"/>
          <p:cNvGrpSpPr/>
          <p:nvPr/>
        </p:nvGrpSpPr>
        <p:grpSpPr>
          <a:xfrm>
            <a:off x="228600" y="1061262"/>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39874128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Student Database</a:t>
            </a:r>
            <a:endParaRPr lang="en-US" dirty="0"/>
          </a:p>
        </p:txBody>
      </p:sp>
      <p:sp>
        <p:nvSpPr>
          <p:cNvPr id="3" name="Content Placeholder 2"/>
          <p:cNvSpPr>
            <a:spLocks noGrp="1"/>
          </p:cNvSpPr>
          <p:nvPr>
            <p:ph idx="1"/>
          </p:nvPr>
        </p:nvSpPr>
        <p:spPr>
          <a:xfrm>
            <a:off x="1295400" y="1219200"/>
            <a:ext cx="9163050" cy="5029200"/>
          </a:xfrm>
        </p:spPr>
        <p:txBody>
          <a:bodyPr/>
          <a:lstStyle/>
          <a:p>
            <a:r>
              <a:rPr lang="en-US" sz="2000" dirty="0"/>
              <a:t>Write an Entity-Relationship diagram to depict the following requirements for an engineering college considering any specific department: </a:t>
            </a:r>
          </a:p>
          <a:p>
            <a:pPr lvl="0"/>
            <a:r>
              <a:rPr lang="en-US" sz="2000" dirty="0"/>
              <a:t>Each department has number of </a:t>
            </a:r>
            <a:r>
              <a:rPr lang="en-US" sz="2000" dirty="0" err="1"/>
              <a:t>programmes</a:t>
            </a:r>
            <a:r>
              <a:rPr lang="en-US" sz="2000" dirty="0"/>
              <a:t> namely UG, PG, research, etc. </a:t>
            </a:r>
          </a:p>
          <a:p>
            <a:pPr lvl="0"/>
            <a:r>
              <a:rPr lang="en-US" sz="2000" dirty="0"/>
              <a:t>In each </a:t>
            </a:r>
            <a:r>
              <a:rPr lang="en-US" sz="2000" dirty="0" err="1"/>
              <a:t>programme</a:t>
            </a:r>
            <a:r>
              <a:rPr lang="en-US" sz="2000" dirty="0"/>
              <a:t> many students study in various semesters (1 to 8 for UG, 1 to 4 for PG, 4 to 6 years for research).</a:t>
            </a:r>
          </a:p>
          <a:p>
            <a:pPr lvl="0"/>
            <a:r>
              <a:rPr lang="en-US" sz="2000" dirty="0"/>
              <a:t>There are several courses that they need to study depending upon the curriculum. Each course is taught by a faculty. The types of courses include: theory, practical, project, seminar, professional electives, open electives, etc.</a:t>
            </a:r>
          </a:p>
          <a:p>
            <a:pPr lvl="0"/>
            <a:r>
              <a:rPr lang="en-US" sz="2000" dirty="0"/>
              <a:t>We need to record the attendance internal assessment marks, etc. Each student typically take up three internal tests and one university exam.   </a:t>
            </a:r>
          </a:p>
          <a:p>
            <a:r>
              <a:rPr lang="en-US" sz="2000" dirty="0"/>
              <a:t>Every semester is divided into sections. For example, 4</a:t>
            </a:r>
            <a:r>
              <a:rPr lang="en-US" sz="2000" baseline="30000" dirty="0"/>
              <a:t>th</a:t>
            </a:r>
            <a:r>
              <a:rPr lang="en-US" sz="2000" dirty="0"/>
              <a:t> semester may have 4 sections: A, B, C, and D.	</a:t>
            </a:r>
          </a:p>
        </p:txBody>
      </p:sp>
      <p:sp>
        <p:nvSpPr>
          <p:cNvPr id="5" name="Slide Number Placeholder 4"/>
          <p:cNvSpPr>
            <a:spLocks noGrp="1"/>
          </p:cNvSpPr>
          <p:nvPr>
            <p:ph type="sldNum" sz="quarter" idx="4294967295"/>
          </p:nvPr>
        </p:nvSpPr>
        <p:spPr>
          <a:xfrm>
            <a:off x="11485033" y="6305550"/>
            <a:ext cx="609600" cy="476250"/>
          </a:xfrm>
        </p:spPr>
        <p:txBody>
          <a:bodyPr/>
          <a:lstStyle/>
          <a:p>
            <a:pPr>
              <a:defRPr/>
            </a:pPr>
            <a:fld id="{31F767F3-CEB0-44E9-92B3-FA0CEC63F08F}" type="slidenum">
              <a:rPr lang="en-US" altLang="en-US" smtClean="0"/>
              <a:pPr>
                <a:defRPr/>
              </a:pPr>
              <a:t>53</a:t>
            </a:fld>
            <a:endParaRPr lang="en-US" altLang="en-US"/>
          </a:p>
        </p:txBody>
      </p:sp>
      <p:grpSp>
        <p:nvGrpSpPr>
          <p:cNvPr id="7" name="Group 6"/>
          <p:cNvGrpSpPr/>
          <p:nvPr/>
        </p:nvGrpSpPr>
        <p:grpSpPr>
          <a:xfrm>
            <a:off x="49130" y="1108374"/>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extLst>
      <p:ext uri="{BB962C8B-B14F-4D97-AF65-F5344CB8AC3E}">
        <p14:creationId xmlns:p14="http://schemas.microsoft.com/office/powerpoint/2010/main" val="4685556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normAutofit/>
          </a:bodyPr>
          <a:lstStyle/>
          <a:p>
            <a:pPr eaLnBrk="1" fontAlgn="auto" hangingPunct="1">
              <a:spcAft>
                <a:spcPts val="0"/>
              </a:spcAft>
              <a:defRPr/>
            </a:pPr>
            <a:r>
              <a:rPr lang="en-US" dirty="0" smtClean="0"/>
              <a:t> </a:t>
            </a:r>
            <a:r>
              <a:rPr lang="en-US" dirty="0"/>
              <a:t>4</a:t>
            </a:r>
            <a:r>
              <a:rPr lang="en-US" dirty="0" smtClean="0"/>
              <a:t>. College Database</a:t>
            </a:r>
          </a:p>
        </p:txBody>
      </p:sp>
      <p:sp>
        <p:nvSpPr>
          <p:cNvPr id="51203" name="Rectangle 3"/>
          <p:cNvSpPr>
            <a:spLocks noGrp="1" noChangeArrowheads="1"/>
          </p:cNvSpPr>
          <p:nvPr>
            <p:ph idx="1"/>
          </p:nvPr>
        </p:nvSpPr>
        <p:spPr>
          <a:xfrm>
            <a:off x="1295400" y="1553047"/>
            <a:ext cx="8839200" cy="5029200"/>
          </a:xfrm>
        </p:spPr>
        <p:txBody>
          <a:bodyPr/>
          <a:lstStyle/>
          <a:p>
            <a:pPr marL="381000" indent="-381000" eaLnBrk="1" hangingPunct="1">
              <a:lnSpc>
                <a:spcPct val="80000"/>
              </a:lnSpc>
            </a:pPr>
            <a:r>
              <a:rPr lang="en-US" altLang="en-US" sz="2200" dirty="0" smtClean="0"/>
              <a:t>Design </a:t>
            </a:r>
            <a:r>
              <a:rPr lang="en-US" altLang="en-US" sz="2200" dirty="0"/>
              <a:t>an ER diagram for the following problem:</a:t>
            </a:r>
          </a:p>
          <a:p>
            <a:pPr marL="381000" indent="-381000" eaLnBrk="1" hangingPunct="1">
              <a:lnSpc>
                <a:spcPct val="80000"/>
              </a:lnSpc>
            </a:pPr>
            <a:r>
              <a:rPr lang="en-US" altLang="en-US" sz="2200" dirty="0"/>
              <a:t>It is required to store the information regarding Students, Teachers, and Subjects in an Engineering Department of a College or University.</a:t>
            </a:r>
          </a:p>
          <a:p>
            <a:pPr marL="381000" indent="-381000" eaLnBrk="1" hangingPunct="1">
              <a:lnSpc>
                <a:spcPct val="80000"/>
              </a:lnSpc>
            </a:pPr>
            <a:r>
              <a:rPr lang="en-US" altLang="en-US" sz="2200" dirty="0"/>
              <a:t>Every student belongs to a particular semester. There are eight semester in each discipline.</a:t>
            </a:r>
          </a:p>
          <a:p>
            <a:pPr marL="381000" indent="-381000" eaLnBrk="1" hangingPunct="1">
              <a:lnSpc>
                <a:spcPct val="80000"/>
              </a:lnSpc>
            </a:pPr>
            <a:r>
              <a:rPr lang="en-US" altLang="en-US" sz="2200" dirty="0"/>
              <a:t>A minimum of 15 students are required to opt for an elective subject.</a:t>
            </a:r>
          </a:p>
          <a:p>
            <a:pPr marL="381000" indent="-381000" eaLnBrk="1" hangingPunct="1">
              <a:lnSpc>
                <a:spcPct val="80000"/>
              </a:lnSpc>
            </a:pPr>
            <a:r>
              <a:rPr lang="en-US" altLang="en-US" sz="2200" dirty="0"/>
              <a:t>A teacher may handle more than one subject in any given semester. However, for any given semester he/she can handle a maximum of two theory and four practical subjects. It is required to store the salary and leave details of the teachers. </a:t>
            </a:r>
          </a:p>
          <a:p>
            <a:pPr marL="381000" indent="-381000" eaLnBrk="1" hangingPunct="1">
              <a:lnSpc>
                <a:spcPct val="80000"/>
              </a:lnSpc>
            </a:pPr>
            <a:r>
              <a:rPr lang="en-US" altLang="en-US" sz="2200" dirty="0"/>
              <a:t>We need to maintain the attendance and class marks of every student in each semester.</a:t>
            </a:r>
          </a:p>
          <a:p>
            <a:pPr marL="381000" indent="-381000" eaLnBrk="1" hangingPunct="1">
              <a:lnSpc>
                <a:spcPct val="80000"/>
              </a:lnSpc>
            </a:pPr>
            <a:r>
              <a:rPr lang="en-US" altLang="en-US" sz="2200" dirty="0"/>
              <a:t>You may assume any other details not supplied with this question. </a:t>
            </a:r>
          </a:p>
        </p:txBody>
      </p:sp>
      <p:sp>
        <p:nvSpPr>
          <p:cNvPr id="5120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A1F4A723-CC80-4314-97C6-B2F481935090}" type="slidenum">
              <a:rPr lang="en-US" altLang="en-US" sz="1200">
                <a:solidFill>
                  <a:srgbClr val="B5A788"/>
                </a:solidFill>
                <a:latin typeface="Arial" panose="020B0604020202020204" pitchFamily="34" charset="0"/>
              </a:rPr>
              <a:pPr>
                <a:spcBef>
                  <a:spcPct val="0"/>
                </a:spcBef>
                <a:buClrTx/>
                <a:buSzTx/>
                <a:buFontTx/>
                <a:buNone/>
              </a:pPr>
              <a:t>54</a:t>
            </a:fld>
            <a:endParaRPr lang="en-US" altLang="en-US" sz="1200">
              <a:solidFill>
                <a:srgbClr val="B5A788"/>
              </a:solidFill>
              <a:latin typeface="Arial" panose="020B0604020202020204" pitchFamily="34" charset="0"/>
            </a:endParaRPr>
          </a:p>
        </p:txBody>
      </p:sp>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fontAlgn="auto" hangingPunct="1">
              <a:spcAft>
                <a:spcPts val="0"/>
              </a:spcAft>
              <a:defRPr/>
            </a:pPr>
            <a:r>
              <a:rPr lang="en-US" dirty="0" smtClean="0"/>
              <a:t>5. Bank Database</a:t>
            </a:r>
          </a:p>
        </p:txBody>
      </p:sp>
      <p:sp>
        <p:nvSpPr>
          <p:cNvPr id="52227" name="Rectangle 3"/>
          <p:cNvSpPr>
            <a:spLocks noGrp="1" noChangeArrowheads="1"/>
          </p:cNvSpPr>
          <p:nvPr>
            <p:ph idx="1"/>
          </p:nvPr>
        </p:nvSpPr>
        <p:spPr>
          <a:xfrm>
            <a:off x="1143001" y="1538346"/>
            <a:ext cx="9143999" cy="4710053"/>
          </a:xfrm>
        </p:spPr>
        <p:txBody>
          <a:bodyPr/>
          <a:lstStyle/>
          <a:p>
            <a:pPr eaLnBrk="1" hangingPunct="1">
              <a:lnSpc>
                <a:spcPct val="90000"/>
              </a:lnSpc>
            </a:pPr>
            <a:r>
              <a:rPr lang="en-US" altLang="en-US" dirty="0" smtClean="0"/>
              <a:t>A Bank wants to computerize all of its transactions. It offers the following account types: Savings bank (SB), Recurring deposit (RD), Fixed deposit (FD)</a:t>
            </a:r>
          </a:p>
          <a:p>
            <a:pPr eaLnBrk="1" hangingPunct="1">
              <a:lnSpc>
                <a:spcPct val="90000"/>
              </a:lnSpc>
            </a:pPr>
            <a:r>
              <a:rPr lang="en-US" altLang="en-US" dirty="0" smtClean="0"/>
              <a:t>The Bank also wishes to keep track of loans given to the customers. Identify the entities and its attributes with all possible relationships. Write the ER diagram and state clearly the assumptions that you make. The following assumptions may be considered:</a:t>
            </a:r>
          </a:p>
          <a:p>
            <a:pPr eaLnBrk="1" hangingPunct="1">
              <a:lnSpc>
                <a:spcPct val="90000"/>
              </a:lnSpc>
            </a:pPr>
            <a:r>
              <a:rPr lang="en-US" altLang="en-US" dirty="0" smtClean="0"/>
              <a:t>A customer can have only one type of account.</a:t>
            </a:r>
          </a:p>
          <a:p>
            <a:pPr eaLnBrk="1" hangingPunct="1">
              <a:lnSpc>
                <a:spcPct val="90000"/>
              </a:lnSpc>
            </a:pPr>
            <a:r>
              <a:rPr lang="en-US" altLang="en-US" dirty="0" smtClean="0"/>
              <a:t>Joint accounts are not allowed. Loans can be taken only when the customer has at least one of the account types.</a:t>
            </a:r>
          </a:p>
        </p:txBody>
      </p:sp>
      <p:sp>
        <p:nvSpPr>
          <p:cNvPr id="52229"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A9490095-2E4B-4494-A16D-7DBCFF0A0A60}" type="slidenum">
              <a:rPr lang="en-US" altLang="en-US" sz="1200">
                <a:solidFill>
                  <a:srgbClr val="B5A788"/>
                </a:solidFill>
                <a:latin typeface="Arial" panose="020B0604020202020204" pitchFamily="34" charset="0"/>
              </a:rPr>
              <a:pPr>
                <a:spcBef>
                  <a:spcPct val="0"/>
                </a:spcBef>
                <a:buClrTx/>
                <a:buSzTx/>
                <a:buFontTx/>
                <a:buNone/>
              </a:pPr>
              <a:t>55</a:t>
            </a:fld>
            <a:endParaRPr lang="en-US" altLang="en-US" sz="1200" dirty="0">
              <a:solidFill>
                <a:srgbClr val="B5A788"/>
              </a:solidFill>
              <a:latin typeface="Arial" panose="020B0604020202020204" pitchFamily="34" charset="0"/>
            </a:endParaRPr>
          </a:p>
        </p:txBody>
      </p:sp>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fontAlgn="auto" hangingPunct="1">
              <a:spcAft>
                <a:spcPts val="0"/>
              </a:spcAft>
              <a:defRPr/>
            </a:pPr>
            <a:r>
              <a:rPr lang="en-US" dirty="0" smtClean="0"/>
              <a:t>6.  Amazon.com</a:t>
            </a:r>
          </a:p>
        </p:txBody>
      </p:sp>
      <p:sp>
        <p:nvSpPr>
          <p:cNvPr id="53251" name="Rectangle 3"/>
          <p:cNvSpPr>
            <a:spLocks noGrp="1" noChangeArrowheads="1"/>
          </p:cNvSpPr>
          <p:nvPr>
            <p:ph idx="1"/>
          </p:nvPr>
        </p:nvSpPr>
        <p:spPr>
          <a:xfrm>
            <a:off x="1143001" y="1538346"/>
            <a:ext cx="9982199" cy="4710053"/>
          </a:xfrm>
        </p:spPr>
        <p:txBody>
          <a:bodyPr/>
          <a:lstStyle/>
          <a:p>
            <a:pPr eaLnBrk="1" hangingPunct="1">
              <a:lnSpc>
                <a:spcPct val="80000"/>
              </a:lnSpc>
            </a:pPr>
            <a:r>
              <a:rPr lang="en-US" altLang="en-US" sz="2200" dirty="0"/>
              <a:t>Amazon.com has decided to reorganize its database. Information about users, books and sales are stored. Amazon stores as much information as possible on user activity, in order to analyze and improve its site. Below are few requirements:</a:t>
            </a:r>
          </a:p>
          <a:p>
            <a:pPr eaLnBrk="1" hangingPunct="1">
              <a:lnSpc>
                <a:spcPct val="80000"/>
              </a:lnSpc>
            </a:pPr>
            <a:r>
              <a:rPr lang="en-US" altLang="en-US" sz="2200" dirty="0"/>
              <a:t>A user has a unique id, name, password and a single email address. Amazon contacts users periodically by email, so it is important to know whether a user’s email has been bouncing back messages and whether the user is willing to be spammed.</a:t>
            </a:r>
          </a:p>
          <a:p>
            <a:pPr eaLnBrk="1" hangingPunct="1">
              <a:lnSpc>
                <a:spcPct val="80000"/>
              </a:lnSpc>
            </a:pPr>
            <a:r>
              <a:rPr lang="en-US" altLang="en-US" sz="2200" dirty="0"/>
              <a:t>The last date of a user’s visit is stored, so that Amazon can display to the user a list of items that are new to the site since his last visit.</a:t>
            </a:r>
          </a:p>
          <a:p>
            <a:pPr eaLnBrk="1" hangingPunct="1">
              <a:lnSpc>
                <a:spcPct val="80000"/>
              </a:lnSpc>
            </a:pPr>
            <a:r>
              <a:rPr lang="en-US" altLang="en-US" sz="2200" dirty="0"/>
              <a:t>Books have an ISBN number, title, author's name, publisher's name and cost.</a:t>
            </a:r>
          </a:p>
          <a:p>
            <a:pPr eaLnBrk="1" hangingPunct="1">
              <a:lnSpc>
                <a:spcPct val="80000"/>
              </a:lnSpc>
            </a:pPr>
            <a:r>
              <a:rPr lang="en-US" altLang="en-US" sz="2200" dirty="0"/>
              <a:t>For each sale, Amazon stores the date of sale, the items bought, the customer (that has to be a user), his/her address (street, number, city, state, country, </a:t>
            </a:r>
            <a:r>
              <a:rPr lang="en-US" altLang="en-US" sz="2200" dirty="0" err="1"/>
              <a:t>zipcode</a:t>
            </a:r>
            <a:r>
              <a:rPr lang="en-US" altLang="en-US" sz="2200" dirty="0"/>
              <a:t>), telephone number, and credit-card number.</a:t>
            </a:r>
          </a:p>
        </p:txBody>
      </p:sp>
      <p:sp>
        <p:nvSpPr>
          <p:cNvPr id="53253"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542F08B5-B339-4067-9544-BEB0B910118C}" type="slidenum">
              <a:rPr lang="en-US" altLang="en-US" sz="1200">
                <a:solidFill>
                  <a:srgbClr val="B5A788"/>
                </a:solidFill>
                <a:latin typeface="Arial" panose="020B0604020202020204" pitchFamily="34" charset="0"/>
              </a:rPr>
              <a:pPr>
                <a:spcBef>
                  <a:spcPct val="0"/>
                </a:spcBef>
                <a:buClrTx/>
                <a:buSzTx/>
                <a:buFontTx/>
                <a:buNone/>
              </a:pPr>
              <a:t>56</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fontAlgn="auto" hangingPunct="1">
              <a:spcAft>
                <a:spcPts val="0"/>
              </a:spcAft>
              <a:defRPr/>
            </a:pPr>
            <a:r>
              <a:rPr lang="en-US" dirty="0" smtClean="0"/>
              <a:t>6. Amazon.com (</a:t>
            </a:r>
            <a:r>
              <a:rPr lang="en-US" dirty="0" err="1" smtClean="0"/>
              <a:t>contd</a:t>
            </a:r>
            <a:r>
              <a:rPr lang="en-US" dirty="0" smtClean="0"/>
              <a:t>…)</a:t>
            </a:r>
          </a:p>
        </p:txBody>
      </p:sp>
      <p:sp>
        <p:nvSpPr>
          <p:cNvPr id="54275" name="Rectangle 3"/>
          <p:cNvSpPr>
            <a:spLocks noGrp="1" noChangeArrowheads="1"/>
          </p:cNvSpPr>
          <p:nvPr>
            <p:ph idx="1"/>
          </p:nvPr>
        </p:nvSpPr>
        <p:spPr>
          <a:xfrm>
            <a:off x="1143001" y="1538346"/>
            <a:ext cx="9601199" cy="4710053"/>
          </a:xfrm>
        </p:spPr>
        <p:txBody>
          <a:bodyPr/>
          <a:lstStyle/>
          <a:p>
            <a:pPr eaLnBrk="1" hangingPunct="1">
              <a:lnSpc>
                <a:spcPct val="80000"/>
              </a:lnSpc>
              <a:spcBef>
                <a:spcPct val="30000"/>
              </a:spcBef>
            </a:pPr>
            <a:r>
              <a:rPr lang="en-US" altLang="en-US" sz="2200" dirty="0"/>
              <a:t>Users who have bought at least one book, can place comments about every book (although it is not a book that he has bought at Amazon), by giving a rate to the book from 1 to 10.</a:t>
            </a:r>
          </a:p>
          <a:p>
            <a:pPr eaLnBrk="1" hangingPunct="1">
              <a:lnSpc>
                <a:spcPct val="80000"/>
              </a:lnSpc>
              <a:spcBef>
                <a:spcPct val="30000"/>
              </a:spcBef>
            </a:pPr>
            <a:r>
              <a:rPr lang="en-US" altLang="en-US" sz="2200" dirty="0"/>
              <a:t>Amazon stores, for each comment, the content of the comment and the percentage of users who were helped by this comment.</a:t>
            </a:r>
          </a:p>
          <a:p>
            <a:pPr eaLnBrk="1" hangingPunct="1">
              <a:lnSpc>
                <a:spcPct val="80000"/>
              </a:lnSpc>
              <a:spcBef>
                <a:spcPct val="30000"/>
              </a:spcBef>
            </a:pPr>
            <a:r>
              <a:rPr lang="en-US" altLang="en-US" sz="2200" dirty="0"/>
              <a:t>A book can be on a "</a:t>
            </a:r>
            <a:r>
              <a:rPr lang="en-US" altLang="en-US" sz="2200" i="1" dirty="0"/>
              <a:t>wish-list</a:t>
            </a:r>
            <a:r>
              <a:rPr lang="en-US" altLang="en-US" sz="2200" dirty="0"/>
              <a:t>" of a user. This is a book that the user would like to buy at Amazon. Books from a </a:t>
            </a:r>
            <a:r>
              <a:rPr lang="en-US" altLang="en-US" sz="2200" i="1" dirty="0"/>
              <a:t>wish-list</a:t>
            </a:r>
            <a:r>
              <a:rPr lang="en-US" altLang="en-US" sz="2200" dirty="0"/>
              <a:t> can be bought for the user by himself, or by a friend. The friend has also to be a user of Amazon. Amazon wants to keep track of whether books on a </a:t>
            </a:r>
            <a:r>
              <a:rPr lang="en-US" altLang="en-US" sz="2200" i="1" dirty="0"/>
              <a:t>wish-list</a:t>
            </a:r>
            <a:r>
              <a:rPr lang="en-US" altLang="en-US" sz="2200" dirty="0"/>
              <a:t> were bought, and by whom they were bought.</a:t>
            </a:r>
          </a:p>
          <a:p>
            <a:pPr eaLnBrk="1" hangingPunct="1">
              <a:lnSpc>
                <a:spcPct val="80000"/>
              </a:lnSpc>
              <a:spcBef>
                <a:spcPct val="30000"/>
              </a:spcBef>
            </a:pPr>
            <a:r>
              <a:rPr lang="en-US" altLang="en-US" sz="2200" dirty="0"/>
              <a:t>Draw an entity relationship diagram to model the information described above. Remember to put constraints, key attributes, etc. If you use the ISA relationship, state any covering and overlap constraints that hold. Make any necessary and logical assumptions. State any such assumptions clearly.	</a:t>
            </a:r>
          </a:p>
          <a:p>
            <a:pPr eaLnBrk="1" hangingPunct="1">
              <a:lnSpc>
                <a:spcPct val="80000"/>
              </a:lnSpc>
              <a:spcBef>
                <a:spcPct val="30000"/>
              </a:spcBef>
            </a:pPr>
            <a:endParaRPr lang="en-US" altLang="en-US" sz="2200" dirty="0"/>
          </a:p>
        </p:txBody>
      </p:sp>
      <p:sp>
        <p:nvSpPr>
          <p:cNvPr id="54277"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BCE57DA4-EA82-4C22-AF0A-705131727C78}" type="slidenum">
              <a:rPr lang="en-US" altLang="en-US" sz="1200">
                <a:solidFill>
                  <a:srgbClr val="B5A788"/>
                </a:solidFill>
                <a:latin typeface="Arial" panose="020B0604020202020204" pitchFamily="34" charset="0"/>
              </a:rPr>
              <a:pPr>
                <a:spcBef>
                  <a:spcPct val="0"/>
                </a:spcBef>
                <a:buClrTx/>
                <a:buSzTx/>
                <a:buFontTx/>
                <a:buNone/>
              </a:pPr>
              <a:t>57</a:t>
            </a:fld>
            <a:endParaRPr lang="en-US" altLang="en-US" sz="1200">
              <a:solidFill>
                <a:srgbClr val="B5A788"/>
              </a:solidFill>
              <a:latin typeface="Arial" panose="020B0604020202020204" pitchFamily="34" charset="0"/>
            </a:endParaRPr>
          </a:p>
        </p:txBody>
      </p:sp>
      <p:grpSp>
        <p:nvGrpSpPr>
          <p:cNvPr id="8" name="Group 7"/>
          <p:cNvGrpSpPr/>
          <p:nvPr/>
        </p:nvGrpSpPr>
        <p:grpSpPr>
          <a:xfrm>
            <a:off x="21266" y="1371230"/>
            <a:ext cx="10409320" cy="59597"/>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 name="Group 11"/>
          <p:cNvGrpSpPr/>
          <p:nvPr/>
        </p:nvGrpSpPr>
        <p:grpSpPr>
          <a:xfrm>
            <a:off x="2682240" y="6553202"/>
            <a:ext cx="9448800" cy="45719"/>
            <a:chOff x="1905000" y="6553200"/>
            <a:chExt cx="7010400" cy="45719"/>
          </a:xfrm>
        </p:grpSpPr>
        <p:sp>
          <p:nvSpPr>
            <p:cNvPr id="13" name="Rectangle 1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Rectangle 1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20131" y="1663700"/>
            <a:ext cx="7429500" cy="4171950"/>
          </a:xfrm>
          <a:prstGeom prst="rect">
            <a:avLst/>
          </a:prstGeom>
        </p:spPr>
      </p:pic>
    </p:spTree>
    <p:extLst>
      <p:ext uri="{BB962C8B-B14F-4D97-AF65-F5344CB8AC3E}">
        <p14:creationId xmlns:p14="http://schemas.microsoft.com/office/powerpoint/2010/main" val="216311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fontAlgn="auto" hangingPunct="1">
              <a:spcAft>
                <a:spcPts val="0"/>
              </a:spcAft>
              <a:defRPr/>
            </a:pPr>
            <a:r>
              <a:rPr lang="en-US" smtClean="0"/>
              <a:t>Attributes and Keys</a:t>
            </a:r>
          </a:p>
        </p:txBody>
      </p:sp>
      <p:sp>
        <p:nvSpPr>
          <p:cNvPr id="17411" name="Rectangle 3"/>
          <p:cNvSpPr>
            <a:spLocks noGrp="1" noChangeArrowheads="1"/>
          </p:cNvSpPr>
          <p:nvPr>
            <p:ph idx="1"/>
          </p:nvPr>
        </p:nvSpPr>
        <p:spPr>
          <a:xfrm>
            <a:off x="1143002" y="1538346"/>
            <a:ext cx="9287584" cy="4710053"/>
          </a:xfrm>
        </p:spPr>
        <p:txBody>
          <a:bodyPr/>
          <a:lstStyle/>
          <a:p>
            <a:pPr eaLnBrk="1" hangingPunct="1">
              <a:defRPr/>
            </a:pPr>
            <a:r>
              <a:rPr lang="en-US" b="1" dirty="0" smtClean="0">
                <a:solidFill>
                  <a:srgbClr val="FF0000"/>
                </a:solidFill>
              </a:rPr>
              <a:t>Attributes:</a:t>
            </a:r>
            <a:r>
              <a:rPr lang="en-US" dirty="0" smtClean="0">
                <a:solidFill>
                  <a:srgbClr val="FF0000"/>
                </a:solidFill>
              </a:rPr>
              <a:t> </a:t>
            </a:r>
            <a:r>
              <a:rPr lang="en-US" dirty="0" smtClean="0"/>
              <a:t>The properties of an entity can be described by what is known as attributes.</a:t>
            </a:r>
          </a:p>
          <a:p>
            <a:pPr lvl="1" eaLnBrk="1" hangingPunct="1">
              <a:defRPr/>
            </a:pPr>
            <a:r>
              <a:rPr lang="en-US" dirty="0" err="1" smtClean="0"/>
              <a:t>Eg</a:t>
            </a:r>
            <a:r>
              <a:rPr lang="en-US" dirty="0" smtClean="0"/>
              <a:t>. SSN, Name, Age may be the attributes of the entity set Employees. These attributes are common for all the entities in this entity set.</a:t>
            </a:r>
          </a:p>
          <a:p>
            <a:pPr marL="403225" lvl="1" indent="0" eaLnBrk="1" hangingPunct="1">
              <a:buNone/>
              <a:defRPr/>
            </a:pPr>
            <a:endParaRPr lang="en-US" dirty="0" smtClean="0"/>
          </a:p>
          <a:p>
            <a:pPr eaLnBrk="1" hangingPunct="1">
              <a:defRPr/>
            </a:pPr>
            <a:r>
              <a:rPr lang="en-US" b="1" dirty="0" smtClean="0">
                <a:solidFill>
                  <a:srgbClr val="FF0000"/>
                </a:solidFill>
              </a:rPr>
              <a:t>Attribute Types: </a:t>
            </a:r>
            <a:r>
              <a:rPr lang="en-US" dirty="0" smtClean="0"/>
              <a:t>Simple or Atomic - hold single value and not composed of any other attributes.</a:t>
            </a:r>
            <a:endParaRPr lang="en-US" dirty="0" smtClean="0">
              <a:sym typeface="Wingdings" pitchFamily="2" charset="2"/>
            </a:endParaRPr>
          </a:p>
          <a:p>
            <a:pPr lvl="1" eaLnBrk="1" hangingPunct="1">
              <a:defRPr/>
            </a:pPr>
            <a:r>
              <a:rPr lang="en-US" dirty="0" err="1" smtClean="0"/>
              <a:t>Eg</a:t>
            </a:r>
            <a:r>
              <a:rPr lang="en-US" dirty="0" smtClean="0"/>
              <a:t>. USN, Age, </a:t>
            </a:r>
            <a:r>
              <a:rPr lang="en-US" dirty="0" err="1" smtClean="0"/>
              <a:t>Date_of_Birth</a:t>
            </a:r>
            <a:r>
              <a:rPr lang="en-US" dirty="0" smtClean="0"/>
              <a:t>, </a:t>
            </a:r>
            <a:r>
              <a:rPr lang="en-US" dirty="0" err="1" smtClean="0"/>
              <a:t>Dept_No</a:t>
            </a:r>
            <a:r>
              <a:rPr lang="en-US" dirty="0" smtClean="0"/>
              <a:t>, Sex, etc.</a:t>
            </a:r>
          </a:p>
          <a:p>
            <a:pPr eaLnBrk="1" hangingPunct="1">
              <a:defRPr/>
            </a:pPr>
            <a:endParaRPr lang="en-US" dirty="0" smtClean="0"/>
          </a:p>
        </p:txBody>
      </p:sp>
      <p:sp>
        <p:nvSpPr>
          <p:cNvPr id="14341"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C3F0411A-1E91-442A-9829-80FA80BF7701}" type="slidenum">
              <a:rPr lang="en-US" altLang="en-US" sz="1200">
                <a:solidFill>
                  <a:srgbClr val="B5A788"/>
                </a:solidFill>
                <a:latin typeface="Arial" panose="020B0604020202020204" pitchFamily="34" charset="0"/>
              </a:rPr>
              <a:pPr>
                <a:spcBef>
                  <a:spcPct val="0"/>
                </a:spcBef>
                <a:buClrTx/>
                <a:buSzTx/>
                <a:buFontTx/>
                <a:buNone/>
              </a:pPr>
              <a:t>6</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28"/>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0"/>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2"/>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p:txBody>
          <a:bodyPr/>
          <a:lstStyle/>
          <a:p>
            <a:pPr eaLnBrk="1" fontAlgn="auto" hangingPunct="1">
              <a:spcAft>
                <a:spcPts val="0"/>
              </a:spcAft>
              <a:defRPr/>
            </a:pPr>
            <a:r>
              <a:rPr lang="en-US" dirty="0" smtClean="0"/>
              <a:t>Attributes and Keys</a:t>
            </a:r>
          </a:p>
        </p:txBody>
      </p:sp>
      <p:sp>
        <p:nvSpPr>
          <p:cNvPr id="21507" name="Rectangle 3"/>
          <p:cNvSpPr>
            <a:spLocks noGrp="1" noChangeArrowheads="1"/>
          </p:cNvSpPr>
          <p:nvPr>
            <p:ph idx="1"/>
          </p:nvPr>
        </p:nvSpPr>
        <p:spPr>
          <a:xfrm>
            <a:off x="1219200" y="1219200"/>
            <a:ext cx="9239250" cy="5334000"/>
          </a:xfrm>
        </p:spPr>
        <p:txBody>
          <a:bodyPr>
            <a:normAutofit/>
          </a:bodyPr>
          <a:lstStyle/>
          <a:p>
            <a:pPr marL="365760" indent="-283464" eaLnBrk="1" fontAlgn="auto" hangingPunct="1">
              <a:spcAft>
                <a:spcPts val="0"/>
              </a:spcAft>
              <a:buFont typeface="Wingdings 2"/>
              <a:buChar char=""/>
              <a:defRPr/>
            </a:pPr>
            <a:r>
              <a:rPr lang="en-US" dirty="0" smtClean="0">
                <a:solidFill>
                  <a:srgbClr val="FF0000"/>
                </a:solidFill>
              </a:rPr>
              <a:t>Composite:  </a:t>
            </a:r>
            <a:r>
              <a:rPr lang="en-US" dirty="0" smtClean="0"/>
              <a:t>attributes that can be sub-dived into some more attributes are called as composite attributes. </a:t>
            </a:r>
          </a:p>
          <a:p>
            <a:pPr marL="640398" lvl="1" indent="-283464" eaLnBrk="1" fontAlgn="auto" hangingPunct="1">
              <a:spcAft>
                <a:spcPts val="0"/>
              </a:spcAft>
              <a:buFont typeface="Wingdings 2"/>
              <a:buChar char=""/>
              <a:defRPr/>
            </a:pPr>
            <a:r>
              <a:rPr lang="en-US" dirty="0" err="1" smtClean="0"/>
              <a:t>Eg</a:t>
            </a:r>
            <a:r>
              <a:rPr lang="en-US" dirty="0" smtClean="0"/>
              <a:t>. Address</a:t>
            </a:r>
          </a:p>
          <a:p>
            <a:pPr marL="425196" indent="-342900" eaLnBrk="1" fontAlgn="auto" hangingPunct="1">
              <a:spcAft>
                <a:spcPts val="0"/>
              </a:spcAft>
              <a:defRPr/>
            </a:pPr>
            <a:r>
              <a:rPr lang="en-US" dirty="0" smtClean="0">
                <a:solidFill>
                  <a:srgbClr val="FF0000"/>
                </a:solidFill>
              </a:rPr>
              <a:t>Single valued: </a:t>
            </a:r>
            <a:r>
              <a:rPr lang="en-US" dirty="0" smtClean="0"/>
              <a:t>hold only one value for a particular entity.	</a:t>
            </a:r>
          </a:p>
          <a:p>
            <a:pPr marL="699834" lvl="1" indent="-342900" eaLnBrk="1" fontAlgn="auto" hangingPunct="1">
              <a:spcAft>
                <a:spcPts val="0"/>
              </a:spcAft>
              <a:defRPr/>
            </a:pPr>
            <a:r>
              <a:rPr lang="en-US" dirty="0" err="1" smtClean="0"/>
              <a:t>Eg</a:t>
            </a:r>
            <a:r>
              <a:rPr lang="en-US" dirty="0" smtClean="0"/>
              <a:t>. Age, Sex</a:t>
            </a:r>
          </a:p>
          <a:p>
            <a:pPr marL="365760" indent="-283464" eaLnBrk="1" fontAlgn="auto" hangingPunct="1">
              <a:spcAft>
                <a:spcPts val="0"/>
              </a:spcAft>
              <a:buFont typeface="Wingdings 2"/>
              <a:buChar char=""/>
              <a:defRPr/>
            </a:pPr>
            <a:r>
              <a:rPr lang="en-US" dirty="0" err="1" smtClean="0">
                <a:solidFill>
                  <a:srgbClr val="FF0000"/>
                </a:solidFill>
              </a:rPr>
              <a:t>MultiValued</a:t>
            </a:r>
            <a:r>
              <a:rPr lang="en-US" dirty="0" smtClean="0">
                <a:solidFill>
                  <a:srgbClr val="FF0000"/>
                </a:solidFill>
              </a:rPr>
              <a:t>:  </a:t>
            </a:r>
            <a:r>
              <a:rPr lang="en-US" dirty="0" smtClean="0"/>
              <a:t>attributes having more than one value. </a:t>
            </a:r>
          </a:p>
          <a:p>
            <a:pPr marL="699834" lvl="1" indent="-342900" eaLnBrk="1" fontAlgn="auto" hangingPunct="1">
              <a:spcAft>
                <a:spcPts val="0"/>
              </a:spcAft>
              <a:defRPr/>
            </a:pPr>
            <a:r>
              <a:rPr lang="en-US" dirty="0" err="1" smtClean="0"/>
              <a:t>Eg</a:t>
            </a:r>
            <a:r>
              <a:rPr lang="en-US" dirty="0" smtClean="0"/>
              <a:t>. </a:t>
            </a:r>
            <a:r>
              <a:rPr lang="en-US" dirty="0" err="1" smtClean="0"/>
              <a:t>DLocation</a:t>
            </a:r>
            <a:r>
              <a:rPr lang="en-US" dirty="0" smtClean="0"/>
              <a:t>, Qualification - {</a:t>
            </a:r>
            <a:r>
              <a:rPr lang="en-US" dirty="0"/>
              <a:t>BE, M Tech, </a:t>
            </a:r>
            <a:r>
              <a:rPr lang="en-US" dirty="0" err="1"/>
              <a:t>Ph</a:t>
            </a:r>
            <a:r>
              <a:rPr lang="en-US" dirty="0"/>
              <a:t> D</a:t>
            </a:r>
            <a:r>
              <a:rPr lang="en-US" dirty="0" smtClean="0"/>
              <a:t>}</a:t>
            </a:r>
          </a:p>
          <a:p>
            <a:pPr marL="365760" indent="-283464" eaLnBrk="1" fontAlgn="auto" hangingPunct="1">
              <a:spcAft>
                <a:spcPts val="0"/>
              </a:spcAft>
              <a:buFont typeface="Wingdings 2"/>
              <a:buChar char=""/>
              <a:defRPr/>
            </a:pPr>
            <a:r>
              <a:rPr lang="en-US" dirty="0" smtClean="0">
                <a:solidFill>
                  <a:srgbClr val="FF0000"/>
                </a:solidFill>
              </a:rPr>
              <a:t>Stored: </a:t>
            </a:r>
            <a:r>
              <a:rPr lang="en-US" dirty="0" smtClean="0"/>
              <a:t>non-derivable</a:t>
            </a:r>
          </a:p>
          <a:p>
            <a:pPr marL="699834" lvl="1" indent="-342900" eaLnBrk="1" fontAlgn="auto" hangingPunct="1">
              <a:spcAft>
                <a:spcPts val="0"/>
              </a:spcAft>
              <a:defRPr/>
            </a:pPr>
            <a:r>
              <a:rPr lang="en-US" dirty="0" err="1" smtClean="0"/>
              <a:t>Eg</a:t>
            </a:r>
            <a:r>
              <a:rPr lang="en-US" dirty="0" smtClean="0"/>
              <a:t>. Sex, DOB</a:t>
            </a:r>
          </a:p>
          <a:p>
            <a:pPr marL="365760" indent="-283464" eaLnBrk="1" fontAlgn="auto" hangingPunct="1">
              <a:spcAft>
                <a:spcPts val="0"/>
              </a:spcAft>
              <a:buFont typeface="Wingdings 2"/>
              <a:buChar char=""/>
              <a:defRPr/>
            </a:pPr>
            <a:r>
              <a:rPr lang="en-US" dirty="0" smtClean="0">
                <a:solidFill>
                  <a:srgbClr val="FF0000"/>
                </a:solidFill>
              </a:rPr>
              <a:t>Derived:</a:t>
            </a:r>
            <a:r>
              <a:rPr lang="en-US" dirty="0" smtClean="0"/>
              <a:t> can be derived from other attribute(s). </a:t>
            </a:r>
          </a:p>
          <a:p>
            <a:pPr marL="699834" lvl="1" indent="-342900" eaLnBrk="1" fontAlgn="auto" hangingPunct="1">
              <a:spcAft>
                <a:spcPts val="0"/>
              </a:spcAft>
              <a:defRPr/>
            </a:pPr>
            <a:r>
              <a:rPr lang="en-US" dirty="0" err="1" smtClean="0"/>
              <a:t>Eg</a:t>
            </a:r>
            <a:r>
              <a:rPr lang="en-US" dirty="0" smtClean="0"/>
              <a:t>.  Age, Total</a:t>
            </a:r>
          </a:p>
        </p:txBody>
      </p:sp>
      <p:sp>
        <p:nvSpPr>
          <p:cNvPr id="15365"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70C7D44B-C522-49C5-A66E-9DF9DBAB3C3A}" type="slidenum">
              <a:rPr lang="en-US" altLang="en-US" sz="1200">
                <a:solidFill>
                  <a:srgbClr val="B5A788"/>
                </a:solidFill>
                <a:latin typeface="Arial" panose="020B0604020202020204" pitchFamily="34" charset="0"/>
              </a:rPr>
              <a:pPr>
                <a:spcBef>
                  <a:spcPct val="0"/>
                </a:spcBef>
                <a:buClrTx/>
                <a:buSzTx/>
                <a:buFontTx/>
                <a:buNone/>
              </a:pPr>
              <a:t>7</a:t>
            </a:fld>
            <a:endParaRPr lang="en-US" altLang="en-US" sz="1200">
              <a:solidFill>
                <a:srgbClr val="B5A788"/>
              </a:solidFill>
              <a:latin typeface="Arial" panose="020B0604020202020204" pitchFamily="34" charset="0"/>
            </a:endParaRPr>
          </a:p>
        </p:txBody>
      </p:sp>
      <p:grpSp>
        <p:nvGrpSpPr>
          <p:cNvPr id="7" name="Group 6"/>
          <p:cNvGrpSpPr/>
          <p:nvPr/>
        </p:nvGrpSpPr>
        <p:grpSpPr>
          <a:xfrm>
            <a:off x="49130" y="1137462"/>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4"/>
          <p:cNvSpPr>
            <a:spLocks noGrp="1" noChangeArrowheads="1"/>
          </p:cNvSpPr>
          <p:nvPr>
            <p:ph type="title"/>
          </p:nvPr>
        </p:nvSpPr>
        <p:spPr/>
        <p:txBody>
          <a:bodyPr/>
          <a:lstStyle/>
          <a:p>
            <a:pPr eaLnBrk="1" fontAlgn="auto" hangingPunct="1">
              <a:spcAft>
                <a:spcPts val="0"/>
              </a:spcAft>
              <a:defRPr/>
            </a:pPr>
            <a:r>
              <a:rPr lang="en-US" dirty="0" smtClean="0"/>
              <a:t>Attributes and Keys</a:t>
            </a:r>
          </a:p>
        </p:txBody>
      </p:sp>
      <p:sp>
        <p:nvSpPr>
          <p:cNvPr id="16387" name="Rectangle 3"/>
          <p:cNvSpPr>
            <a:spLocks noGrp="1" noChangeArrowheads="1"/>
          </p:cNvSpPr>
          <p:nvPr>
            <p:ph idx="1"/>
          </p:nvPr>
        </p:nvSpPr>
        <p:spPr>
          <a:xfrm>
            <a:off x="1143001" y="1538346"/>
            <a:ext cx="9372599" cy="4710053"/>
          </a:xfrm>
        </p:spPr>
        <p:txBody>
          <a:bodyPr/>
          <a:lstStyle/>
          <a:p>
            <a:pPr eaLnBrk="1" hangingPunct="1">
              <a:spcAft>
                <a:spcPts val="600"/>
              </a:spcAft>
            </a:pPr>
            <a:r>
              <a:rPr lang="en-US" altLang="en-US" dirty="0" smtClean="0">
                <a:solidFill>
                  <a:srgbClr val="FF0000"/>
                </a:solidFill>
              </a:rPr>
              <a:t>Key:  </a:t>
            </a:r>
            <a:r>
              <a:rPr lang="en-US" altLang="en-US" dirty="0" smtClean="0"/>
              <a:t>A key is a minimal set of attributes whose values uniquely identify an entity in an entity set. </a:t>
            </a:r>
            <a:r>
              <a:rPr lang="en-US" altLang="en-US" dirty="0" err="1" smtClean="0"/>
              <a:t>Eg</a:t>
            </a:r>
            <a:r>
              <a:rPr lang="en-US" altLang="en-US" dirty="0" smtClean="0"/>
              <a:t>. SSN</a:t>
            </a:r>
          </a:p>
          <a:p>
            <a:pPr eaLnBrk="1" hangingPunct="1">
              <a:spcAft>
                <a:spcPts val="600"/>
              </a:spcAft>
            </a:pPr>
            <a:r>
              <a:rPr lang="en-US" altLang="en-US" dirty="0" smtClean="0">
                <a:solidFill>
                  <a:srgbClr val="FF0000"/>
                </a:solidFill>
              </a:rPr>
              <a:t>Candidate Key:  </a:t>
            </a:r>
            <a:r>
              <a:rPr lang="en-US" altLang="en-US" dirty="0" smtClean="0"/>
              <a:t>There could be more than one candidate key for each entity set.</a:t>
            </a:r>
          </a:p>
          <a:p>
            <a:pPr eaLnBrk="1" hangingPunct="1">
              <a:spcAft>
                <a:spcPts val="600"/>
              </a:spcAft>
            </a:pPr>
            <a:r>
              <a:rPr lang="en-US" altLang="en-US" dirty="0" smtClean="0">
                <a:solidFill>
                  <a:srgbClr val="FF0000"/>
                </a:solidFill>
              </a:rPr>
              <a:t>Primary Key:  </a:t>
            </a:r>
            <a:r>
              <a:rPr lang="en-US" altLang="en-US" dirty="0" smtClean="0"/>
              <a:t>One of the candidate keys may be selected as the primary key.</a:t>
            </a:r>
          </a:p>
          <a:p>
            <a:pPr eaLnBrk="1" hangingPunct="1">
              <a:spcAft>
                <a:spcPts val="600"/>
              </a:spcAft>
            </a:pPr>
            <a:r>
              <a:rPr lang="en-US" altLang="en-US" dirty="0" smtClean="0">
                <a:solidFill>
                  <a:srgbClr val="FF0000"/>
                </a:solidFill>
              </a:rPr>
              <a:t>Domain of Attributes:  </a:t>
            </a:r>
            <a:r>
              <a:rPr lang="en-US" altLang="en-US" dirty="0" smtClean="0"/>
              <a:t>Each attribute is associated with a set of values called as </a:t>
            </a:r>
            <a:r>
              <a:rPr lang="en-US" altLang="en-US" dirty="0" err="1" smtClean="0"/>
              <a:t>dom</a:t>
            </a:r>
            <a:r>
              <a:rPr lang="en-US" altLang="en-US" dirty="0" smtClean="0"/>
              <a:t>(Ai). If the attribute Age takes, say, values between 18 and 58 years, the domain of this attribute is 18-58. </a:t>
            </a:r>
          </a:p>
        </p:txBody>
      </p:sp>
      <p:sp>
        <p:nvSpPr>
          <p:cNvPr id="16389" name="Slide Number Placeholder 5"/>
          <p:cNvSpPr>
            <a:spLocks noGrp="1"/>
          </p:cNvSpPr>
          <p:nvPr>
            <p:ph type="sldNum" sz="quarter" idx="4294967295"/>
          </p:nvPr>
        </p:nvSpPr>
        <p:spPr bwMode="auto">
          <a:xfrm>
            <a:off x="11485033" y="6305550"/>
            <a:ext cx="609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3F451CFA-2641-4E29-96E2-B4EA99E20808}" type="slidenum">
              <a:rPr lang="en-US" altLang="en-US" sz="1200">
                <a:solidFill>
                  <a:srgbClr val="B5A788"/>
                </a:solidFill>
                <a:latin typeface="Arial" panose="020B0604020202020204" pitchFamily="34" charset="0"/>
              </a:rPr>
              <a:pPr>
                <a:spcBef>
                  <a:spcPct val="0"/>
                </a:spcBef>
                <a:buClrTx/>
                <a:buSzTx/>
                <a:buFontTx/>
                <a:buNone/>
              </a:pPr>
              <a:t>8</a:t>
            </a:fld>
            <a:endParaRPr lang="en-US" altLang="en-US" sz="1200">
              <a:solidFill>
                <a:srgbClr val="B5A788"/>
              </a:solidFill>
              <a:latin typeface="Arial" panose="020B0604020202020204" pitchFamily="34" charset="0"/>
            </a:endParaRPr>
          </a:p>
        </p:txBody>
      </p:sp>
      <p:grpSp>
        <p:nvGrpSpPr>
          <p:cNvPr id="7" name="Group 6"/>
          <p:cNvGrpSpPr/>
          <p:nvPr/>
        </p:nvGrpSpPr>
        <p:grpSpPr>
          <a:xfrm>
            <a:off x="21266" y="1371230"/>
            <a:ext cx="10409320" cy="59597"/>
            <a:chOff x="1905000" y="6553200"/>
            <a:chExt cx="7010400" cy="45719"/>
          </a:xfrm>
        </p:grpSpPr>
        <p:sp>
          <p:nvSpPr>
            <p:cNvPr id="8" name="Rectangle 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 name="Group 10"/>
          <p:cNvGrpSpPr/>
          <p:nvPr/>
        </p:nvGrpSpPr>
        <p:grpSpPr>
          <a:xfrm>
            <a:off x="2682240" y="6553202"/>
            <a:ext cx="94488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6"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Systems(DBMS)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xfrm>
            <a:off x="2503034" y="61233"/>
            <a:ext cx="7620000" cy="1143000"/>
          </a:xfrm>
        </p:spPr>
        <p:txBody>
          <a:bodyPr/>
          <a:lstStyle/>
          <a:p>
            <a:pPr eaLnBrk="1" hangingPunct="1">
              <a:defRPr/>
            </a:pPr>
            <a:r>
              <a:rPr lang="en-US" b="1" dirty="0" smtClean="0">
                <a:solidFill>
                  <a:srgbClr val="C00000"/>
                </a:solidFill>
              </a:rPr>
              <a:t>ER Diagram Notations</a:t>
            </a:r>
            <a:endParaRPr lang="en-US" b="1" dirty="0">
              <a:solidFill>
                <a:srgbClr val="C00000"/>
              </a:solidFill>
            </a:endParaRPr>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itchFamily="34" charset="0"/>
              </a:defRPr>
            </a:lvl9pPr>
          </a:lstStyle>
          <a:p>
            <a:pPr>
              <a:spcBef>
                <a:spcPct val="0"/>
              </a:spcBef>
              <a:buClrTx/>
              <a:buSzTx/>
              <a:buFontTx/>
              <a:buNone/>
            </a:pPr>
            <a:fld id="{326F7B5F-2BDE-4A14-A60C-186CEDBFC56D}" type="slidenum">
              <a:rPr lang="en-US" altLang="en-US" sz="1200">
                <a:solidFill>
                  <a:srgbClr val="B5A788"/>
                </a:solidFill>
                <a:latin typeface="Arial" panose="020B0604020202020204" pitchFamily="34" charset="0"/>
              </a:rPr>
              <a:pPr>
                <a:spcBef>
                  <a:spcPct val="0"/>
                </a:spcBef>
                <a:buClrTx/>
                <a:buSzTx/>
                <a:buFontTx/>
                <a:buNone/>
              </a:pPr>
              <a:t>9</a:t>
            </a:fld>
            <a:endParaRPr lang="en-US" altLang="en-US" sz="1200">
              <a:solidFill>
                <a:srgbClr val="B5A788"/>
              </a:solidFill>
              <a:latin typeface="Arial" panose="020B0604020202020204" pitchFamily="34" charset="0"/>
            </a:endParaRPr>
          </a:p>
        </p:txBody>
      </p:sp>
      <p:pic>
        <p:nvPicPr>
          <p:cNvPr id="17413" name="Picture 2"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65250"/>
            <a:ext cx="4419600"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83250" y="1676400"/>
            <a:ext cx="49847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5812970" y="1295400"/>
            <a:ext cx="0" cy="5334000"/>
          </a:xfrm>
          <a:prstGeom prst="line">
            <a:avLst/>
          </a:prstGeom>
        </p:spPr>
        <p:style>
          <a:lnRef idx="1">
            <a:schemeClr val="accent1"/>
          </a:lnRef>
          <a:fillRef idx="0">
            <a:schemeClr val="accent1"/>
          </a:fillRef>
          <a:effectRef idx="0">
            <a:schemeClr val="accent1"/>
          </a:effectRef>
          <a:fontRef idx="minor">
            <a:schemeClr val="tx1"/>
          </a:fontRef>
        </p:style>
      </p:cxnSp>
      <p:pic>
        <p:nvPicPr>
          <p:cNvPr id="17416" name="Picture 10" descr="Screen Clipping"/>
          <p:cNvPicPr>
            <a:picLocks noChangeAspect="1"/>
          </p:cNvPicPr>
          <p:nvPr/>
        </p:nvPicPr>
        <p:blipFill>
          <a:blip r:embed="rId5">
            <a:extLst>
              <a:ext uri="{28A0092B-C50C-407E-A947-70E740481C1C}">
                <a14:useLocalDpi xmlns:a14="http://schemas.microsoft.com/office/drawing/2010/main" val="0"/>
              </a:ext>
            </a:extLst>
          </a:blip>
          <a:srcRect t="-2" r="8621" b="95168"/>
          <a:stretch>
            <a:fillRect/>
          </a:stretch>
        </p:blipFill>
        <p:spPr bwMode="auto">
          <a:xfrm>
            <a:off x="6062663" y="1371600"/>
            <a:ext cx="403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1676401" y="1600200"/>
            <a:ext cx="86899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62114" y="1295400"/>
            <a:ext cx="86899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21266" y="1159603"/>
            <a:ext cx="10409320" cy="59597"/>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8" name="Group 17"/>
          <p:cNvGrpSpPr/>
          <p:nvPr/>
        </p:nvGrpSpPr>
        <p:grpSpPr>
          <a:xfrm>
            <a:off x="2682240" y="6553202"/>
            <a:ext cx="94488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23" name="Rectangle 4"/>
          <p:cNvSpPr txBox="1">
            <a:spLocks noChangeArrowheads="1"/>
          </p:cNvSpPr>
          <p:nvPr/>
        </p:nvSpPr>
        <p:spPr bwMode="auto">
          <a:xfrm>
            <a:off x="80881" y="6614904"/>
            <a:ext cx="4531617" cy="243096"/>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lvl="0" defTabSz="1219170" eaLnBrk="1" fontAlgn="auto" hangingPunct="1">
              <a:spcBef>
                <a:spcPts val="0"/>
              </a:spcBef>
              <a:spcAft>
                <a:spcPts val="0"/>
              </a:spcAft>
              <a:defRPr/>
            </a:pPr>
            <a:r>
              <a:rPr lang="en-US" sz="1400" dirty="0">
                <a:solidFill>
                  <a:srgbClr val="002060"/>
                </a:solidFill>
                <a:latin typeface="Calibri" panose="020F0502020204030204" pitchFamily="34" charset="0"/>
                <a:cs typeface="Calibri" panose="020F0502020204030204" pitchFamily="34" charset="0"/>
              </a:rPr>
              <a:t>Database Management </a:t>
            </a:r>
            <a:r>
              <a:rPr lang="en-US" sz="1400" dirty="0" smtClean="0">
                <a:solidFill>
                  <a:srgbClr val="002060"/>
                </a:solidFill>
                <a:latin typeface="Calibri" panose="020F0502020204030204" pitchFamily="34" charset="0"/>
                <a:cs typeface="Calibri" panose="020F0502020204030204" pitchFamily="34" charset="0"/>
              </a:rPr>
              <a:t>Systems(DBMS</a:t>
            </a:r>
            <a:r>
              <a:rPr lang="en-US" sz="1400" dirty="0">
                <a:solidFill>
                  <a:srgbClr val="002060"/>
                </a:solidFill>
                <a:latin typeface="Calibri" panose="020F0502020204030204" pitchFamily="34" charset="0"/>
                <a:cs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noFill/>
        <a:ln>
          <a:solidFill>
            <a:schemeClr val="tx1"/>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1741</TotalTime>
  <Words>2998</Words>
  <Application>Microsoft Office PowerPoint</Application>
  <PresentationFormat>Widescreen</PresentationFormat>
  <Paragraphs>611</Paragraphs>
  <Slides>58</Slides>
  <Notes>54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58</vt:i4>
      </vt:variant>
    </vt:vector>
  </HeadingPairs>
  <TitlesOfParts>
    <vt:vector size="73" baseType="lpstr">
      <vt:lpstr>Arial</vt:lpstr>
      <vt:lpstr>Arial Narrow</vt:lpstr>
      <vt:lpstr>Calibri</vt:lpstr>
      <vt:lpstr>Garamond</vt:lpstr>
      <vt:lpstr>Gill Sans MT</vt:lpstr>
      <vt:lpstr>Helvetica</vt:lpstr>
      <vt:lpstr>High Tower Text</vt:lpstr>
      <vt:lpstr>Palatino Linotype</vt:lpstr>
      <vt:lpstr>Segoe UI Semibold</vt:lpstr>
      <vt:lpstr>Tahoma</vt:lpstr>
      <vt:lpstr>Times New Roman</vt:lpstr>
      <vt:lpstr>Verdana</vt:lpstr>
      <vt:lpstr>Wingdings</vt:lpstr>
      <vt:lpstr>Wingdings 2</vt:lpstr>
      <vt:lpstr>Solstice</vt:lpstr>
      <vt:lpstr>Database Management Systems  </vt:lpstr>
      <vt:lpstr>PowerPoint Presentation</vt:lpstr>
      <vt:lpstr>Database Design &amp; ER Diagrams</vt:lpstr>
      <vt:lpstr>Database Design &amp; ER Diagrams</vt:lpstr>
      <vt:lpstr>Entities &amp; Entity Sets </vt:lpstr>
      <vt:lpstr>Attributes and Keys</vt:lpstr>
      <vt:lpstr>Attributes and Keys</vt:lpstr>
      <vt:lpstr>Attributes and Keys</vt:lpstr>
      <vt:lpstr>ER Diagram Notations</vt:lpstr>
      <vt:lpstr>Example – Company DB</vt:lpstr>
      <vt:lpstr>Relationships &amp; Relationship Sets</vt:lpstr>
      <vt:lpstr>Instance of Works_For</vt:lpstr>
      <vt:lpstr>Relationship Degrees</vt:lpstr>
      <vt:lpstr>Example</vt:lpstr>
      <vt:lpstr>Instance of Ternary Relationship Set Supply_For</vt:lpstr>
      <vt:lpstr>Another Example</vt:lpstr>
      <vt:lpstr>Constraints on Relationship Types </vt:lpstr>
      <vt:lpstr>One-to-One cardinality (1:1)</vt:lpstr>
      <vt:lpstr>One-to-Many Cardinality (1:M)</vt:lpstr>
      <vt:lpstr>Many-to-Many Cardinality (M:N) </vt:lpstr>
      <vt:lpstr>Participation Constraints </vt:lpstr>
      <vt:lpstr>Partial Participation</vt:lpstr>
      <vt:lpstr>Recursive Relationship</vt:lpstr>
      <vt:lpstr>Weak Entities</vt:lpstr>
      <vt:lpstr>Weak Entities - Example</vt:lpstr>
      <vt:lpstr>Strong vs. Weak Entity Sets</vt:lpstr>
      <vt:lpstr>Example</vt:lpstr>
      <vt:lpstr>Database Abstractions </vt:lpstr>
      <vt:lpstr>Generalization</vt:lpstr>
      <vt:lpstr>Example - 1</vt:lpstr>
      <vt:lpstr>Example-2</vt:lpstr>
      <vt:lpstr>Aggregation</vt:lpstr>
      <vt:lpstr>Example</vt:lpstr>
      <vt:lpstr>Aggregation</vt:lpstr>
      <vt:lpstr>ER Diagram with Aggregation</vt:lpstr>
      <vt:lpstr>Example - 2</vt:lpstr>
      <vt:lpstr>Steps to write ER Diagrams</vt:lpstr>
      <vt:lpstr>Case Study</vt:lpstr>
      <vt:lpstr>1. Company DB</vt:lpstr>
      <vt:lpstr>2. Insurance Policy DB</vt:lpstr>
      <vt:lpstr>3. Library DB</vt:lpstr>
      <vt:lpstr>4. Hotel Management DB</vt:lpstr>
      <vt:lpstr>5. “AirPhone” Database</vt:lpstr>
      <vt:lpstr>PowerPoint Presentation</vt:lpstr>
      <vt:lpstr>6. Election Database</vt:lpstr>
      <vt:lpstr>ER Diagram for Election DB </vt:lpstr>
      <vt:lpstr>PowerPoint Presentation</vt:lpstr>
      <vt:lpstr>7. BANK DB</vt:lpstr>
      <vt:lpstr>8. MOVIES DB</vt:lpstr>
      <vt:lpstr>EXERCISES</vt:lpstr>
      <vt:lpstr> 1. Restaurant Database</vt:lpstr>
      <vt:lpstr>2. Resume Database</vt:lpstr>
      <vt:lpstr>3. Student Database</vt:lpstr>
      <vt:lpstr> 4. College Database</vt:lpstr>
      <vt:lpstr>5. Bank Database</vt:lpstr>
      <vt:lpstr>6.  Amazon.com</vt:lpstr>
      <vt:lpstr>6. Amazon.com (contd…)</vt:lpstr>
      <vt:lpstr>PowerPoint Presentation</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Design</dc:title>
  <dc:creator>S Nandagopalan</dc:creator>
  <cp:lastModifiedBy>Windows User</cp:lastModifiedBy>
  <cp:revision>224</cp:revision>
  <dcterms:created xsi:type="dcterms:W3CDTF">2004-10-05T13:55:33Z</dcterms:created>
  <dcterms:modified xsi:type="dcterms:W3CDTF">2022-11-22T08:57:58Z</dcterms:modified>
</cp:coreProperties>
</file>