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1"/>
  </p:notesMasterIdLst>
  <p:sldIdLst>
    <p:sldId id="392" r:id="rId2"/>
    <p:sldId id="391" r:id="rId3"/>
    <p:sldId id="396" r:id="rId4"/>
    <p:sldId id="393" r:id="rId5"/>
    <p:sldId id="365" r:id="rId6"/>
    <p:sldId id="259" r:id="rId7"/>
    <p:sldId id="257" r:id="rId8"/>
    <p:sldId id="261" r:id="rId9"/>
    <p:sldId id="263" r:id="rId10"/>
    <p:sldId id="335" r:id="rId11"/>
    <p:sldId id="367" r:id="rId12"/>
    <p:sldId id="264" r:id="rId13"/>
    <p:sldId id="265" r:id="rId14"/>
    <p:sldId id="348" r:id="rId15"/>
    <p:sldId id="272" r:id="rId16"/>
    <p:sldId id="273" r:id="rId17"/>
    <p:sldId id="274" r:id="rId18"/>
    <p:sldId id="337" r:id="rId19"/>
    <p:sldId id="389" r:id="rId20"/>
    <p:sldId id="368" r:id="rId21"/>
    <p:sldId id="369" r:id="rId22"/>
    <p:sldId id="336" r:id="rId23"/>
    <p:sldId id="338" r:id="rId24"/>
    <p:sldId id="339" r:id="rId25"/>
    <p:sldId id="390" r:id="rId26"/>
    <p:sldId id="370" r:id="rId27"/>
    <p:sldId id="366" r:id="rId28"/>
    <p:sldId id="340" r:id="rId29"/>
    <p:sldId id="371" r:id="rId30"/>
    <p:sldId id="341" r:id="rId31"/>
    <p:sldId id="342" r:id="rId32"/>
    <p:sldId id="373" r:id="rId33"/>
    <p:sldId id="372" r:id="rId34"/>
    <p:sldId id="343" r:id="rId35"/>
    <p:sldId id="395" r:id="rId36"/>
    <p:sldId id="387" r:id="rId37"/>
    <p:sldId id="374" r:id="rId38"/>
    <p:sldId id="344" r:id="rId39"/>
    <p:sldId id="345" r:id="rId40"/>
    <p:sldId id="380" r:id="rId41"/>
    <p:sldId id="379" r:id="rId42"/>
    <p:sldId id="381" r:id="rId43"/>
    <p:sldId id="382" r:id="rId44"/>
    <p:sldId id="383" r:id="rId45"/>
    <p:sldId id="384" r:id="rId46"/>
    <p:sldId id="385" r:id="rId47"/>
    <p:sldId id="386" r:id="rId48"/>
    <p:sldId id="349" r:id="rId49"/>
    <p:sldId id="394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5"/>
    <a:srgbClr val="FF0000"/>
    <a:srgbClr val="E1E1FF"/>
    <a:srgbClr val="FFFF99"/>
    <a:srgbClr val="FF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93" autoAdjust="0"/>
    <p:restoredTop sz="94660"/>
  </p:normalViewPr>
  <p:slideViewPr>
    <p:cSldViewPr>
      <p:cViewPr varScale="1">
        <p:scale>
          <a:sx n="60" d="100"/>
          <a:sy n="60" d="100"/>
        </p:scale>
        <p:origin x="119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0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A548C70-C154-46C5-928C-63D90ECF2AC0}" type="datetimeFigureOut">
              <a:rPr lang="en-US"/>
              <a:pPr>
                <a:defRPr/>
              </a:pPr>
              <a:t>05-Nov-22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B2E891F-0097-47B8-8B97-8974BFE75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549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A006259-179C-478D-BB8E-2663BD7A0517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5564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 descr="Gold bar"/>
          <p:cNvSpPr>
            <a:spLocks noChangeArrowheads="1"/>
          </p:cNvSpPr>
          <p:nvPr/>
        </p:nvSpPr>
        <p:spPr bwMode="auto">
          <a:xfrm>
            <a:off x="228600" y="4114800"/>
            <a:ext cx="2870200" cy="1174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8" descr="Orange bar"/>
          <p:cNvSpPr>
            <a:spLocks noChangeArrowheads="1"/>
          </p:cNvSpPr>
          <p:nvPr/>
        </p:nvSpPr>
        <p:spPr bwMode="auto">
          <a:xfrm>
            <a:off x="3098800" y="4114800"/>
            <a:ext cx="2870200" cy="117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9" descr="Slate bar"/>
          <p:cNvSpPr>
            <a:spLocks noChangeArrowheads="1"/>
          </p:cNvSpPr>
          <p:nvPr/>
        </p:nvSpPr>
        <p:spPr bwMode="auto">
          <a:xfrm>
            <a:off x="5969000" y="4114800"/>
            <a:ext cx="2870200" cy="1174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295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S. Nandagopalan, B.I.T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E5046-6ACB-4C0B-ABDA-5CB80AA63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S. Nandagopalan, B.I.T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95224-0CAA-4B5A-B456-91BD78186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S. Nandagopalan, B.I.T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DC229-15E8-4C65-B02B-596B381EFB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Title, Media Cli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Media Placeholder 2"/>
          <p:cNvSpPr>
            <a:spLocks noGrp="1"/>
          </p:cNvSpPr>
          <p:nvPr>
            <p:ph type="media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S. Nandagopalan, B.I.T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7008A-2420-4632-B35A-2449A559E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latin typeface="Berlin Sans FB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00FF"/>
              </a:buClr>
              <a:buSzPct val="70000"/>
              <a:defRPr/>
            </a:lvl1pPr>
            <a:lvl2pPr>
              <a:buClr>
                <a:schemeClr val="accent6">
                  <a:lumMod val="75000"/>
                </a:schemeClr>
              </a:buClr>
              <a:buSzPct val="55000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baseline="0">
                <a:solidFill>
                  <a:srgbClr val="0070C0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smtClean="0"/>
              <a:t>S. Nandagopalan, B.I.T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191000" y="6461267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4A3F2-1216-4FE6-A7E5-6FE6D0B6B4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086100" y="647700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2133600" y="6400800"/>
            <a:ext cx="7010400" cy="45719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S. Nandagopalan, B.I.T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85BAD-3F86-4878-AECD-23DFF6E4B5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S. Nandagopalan, B.I.T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0C6E8-B78D-4F61-8A45-D5940B8F9B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S. Nandagopalan, B.I.T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1A66D-4FE5-4C07-8828-416299B10F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S. Nandagopalan, B.I.T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296FD-B440-42A0-9E2D-F81BA8C74F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S. Nandagopalan, B.I.T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F10C9-AF2D-48F1-91B9-A64459737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S. Nandagopalan, B.I.T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622B6-EF16-4796-8414-5484EF36EF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S. Nandagopalan, B.I.T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95834-F2BF-4333-BBCC-FD2252B50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r>
              <a:rPr lang="en-US"/>
              <a:t>S. Nandagopalan, B.I.T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E76B725C-8956-4EAC-9B79-9C9AE0AD1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4759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4761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74762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3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7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3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3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5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7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9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2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4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2856"/>
            <a:ext cx="6768751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9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Order of growth of </a:t>
            </a:r>
            <a:r>
              <a:rPr lang="en-US" i="1" smtClean="0"/>
              <a:t>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pt-BR" dirty="0" smtClean="0"/>
              <a:t>(i) 	</a:t>
            </a:r>
            <a:r>
              <a:rPr lang="pt-BR" b="1" dirty="0" smtClean="0"/>
              <a:t>for</a:t>
            </a:r>
            <a:r>
              <a:rPr lang="pt-BR" dirty="0" smtClean="0"/>
              <a:t> </a:t>
            </a:r>
            <a:r>
              <a:rPr lang="pt-BR" i="1" dirty="0" smtClean="0"/>
              <a:t>i</a:t>
            </a:r>
            <a:r>
              <a:rPr lang="pt-BR" dirty="0" smtClean="0"/>
              <a:t> ← 1 to </a:t>
            </a:r>
            <a:r>
              <a:rPr lang="pt-BR" i="1" dirty="0" smtClean="0"/>
              <a:t>n</a:t>
            </a:r>
            <a:r>
              <a:rPr lang="pt-BR" dirty="0" smtClean="0"/>
              <a:t> </a:t>
            </a:r>
            <a:r>
              <a:rPr lang="pt-BR" b="1" dirty="0" smtClean="0"/>
              <a:t>do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pt-BR" dirty="0" smtClean="0"/>
              <a:t>		   { ……. }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pt-BR" dirty="0" smtClean="0"/>
              <a:t> </a:t>
            </a:r>
            <a:endParaRPr lang="en-US" dirty="0" smtClean="0"/>
          </a:p>
          <a:p>
            <a:r>
              <a:rPr lang="pt-BR" dirty="0" smtClean="0"/>
              <a:t>(ii)	</a:t>
            </a:r>
            <a:r>
              <a:rPr lang="pt-BR" b="1" dirty="0" smtClean="0"/>
              <a:t>for</a:t>
            </a:r>
            <a:r>
              <a:rPr lang="pt-BR" dirty="0" smtClean="0"/>
              <a:t> </a:t>
            </a:r>
            <a:r>
              <a:rPr lang="pt-BR" i="1" dirty="0" smtClean="0"/>
              <a:t>i</a:t>
            </a:r>
            <a:r>
              <a:rPr lang="pt-BR" dirty="0" smtClean="0"/>
              <a:t> ← 1 to </a:t>
            </a:r>
            <a:r>
              <a:rPr lang="pt-BR" i="1" dirty="0" smtClean="0"/>
              <a:t>n</a:t>
            </a:r>
            <a:r>
              <a:rPr lang="pt-BR" dirty="0" smtClean="0"/>
              <a:t> </a:t>
            </a:r>
            <a:r>
              <a:rPr lang="pt-BR" b="1" dirty="0" smtClean="0"/>
              <a:t>do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pt-BR" dirty="0" smtClean="0"/>
              <a:t>		  </a:t>
            </a:r>
            <a:r>
              <a:rPr lang="pt-BR" b="1" dirty="0" smtClean="0"/>
              <a:t>for</a:t>
            </a:r>
            <a:r>
              <a:rPr lang="pt-BR" dirty="0" smtClean="0"/>
              <a:t> </a:t>
            </a:r>
            <a:r>
              <a:rPr lang="pt-BR" i="1" dirty="0" smtClean="0"/>
              <a:t>j</a:t>
            </a:r>
            <a:r>
              <a:rPr lang="pt-BR" dirty="0" smtClean="0"/>
              <a:t> ← 1 to </a:t>
            </a:r>
            <a:r>
              <a:rPr lang="pt-BR" i="1" dirty="0" smtClean="0"/>
              <a:t>n</a:t>
            </a:r>
            <a:r>
              <a:rPr lang="pt-BR" dirty="0" smtClean="0"/>
              <a:t> </a:t>
            </a:r>
            <a:r>
              <a:rPr lang="pt-BR" b="1" dirty="0" smtClean="0"/>
              <a:t>do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pt-BR" dirty="0" smtClean="0"/>
              <a:t>		     { …… }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6389" name="Slide Number Placeholder 2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72A967-C0C2-47D1-B0C0-12CEBCA6653F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4A3F2-1216-4FE6-A7E5-6FE6D0B6B44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24000"/>
            <a:ext cx="7315200" cy="464732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876800" y="3048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  <p:sp>
        <p:nvSpPr>
          <p:cNvPr id="8" name="TextBox 7"/>
          <p:cNvSpPr txBox="1"/>
          <p:nvPr/>
        </p:nvSpPr>
        <p:spPr>
          <a:xfrm>
            <a:off x="3886200" y="2971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30000" dirty="0" smtClean="0"/>
              <a:t>3</a:t>
            </a:r>
            <a:endParaRPr lang="en-US" baseline="30000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4191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50219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log n</a:t>
            </a:r>
            <a:endParaRPr lang="en-US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6477000" y="5685972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log n</a:t>
            </a:r>
            <a:endParaRPr lang="en-US" sz="1600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6400800" y="5345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baseline="300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7239000" y="2895600"/>
            <a:ext cx="1066800" cy="1828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Asymptotic Notations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i="1" dirty="0" smtClean="0"/>
              <a:t>Asymptotic</a:t>
            </a:r>
            <a:r>
              <a:rPr lang="en-US" sz="2000" dirty="0" smtClean="0"/>
              <a:t> means the study of functions of a parameter </a:t>
            </a:r>
            <a:r>
              <a:rPr lang="en-US" sz="2000" i="1" dirty="0" smtClean="0"/>
              <a:t>n</a:t>
            </a:r>
            <a:r>
              <a:rPr lang="en-US" sz="2000" dirty="0" smtClean="0"/>
              <a:t>,              as </a:t>
            </a:r>
            <a:r>
              <a:rPr lang="en-US" sz="2000" i="1" dirty="0" smtClean="0"/>
              <a:t>n</a:t>
            </a:r>
            <a:r>
              <a:rPr lang="en-US" sz="2000" dirty="0" smtClean="0"/>
              <a:t> grows larger and larger without bound</a:t>
            </a:r>
          </a:p>
          <a:p>
            <a:r>
              <a:rPr lang="en-US" sz="2000" dirty="0" smtClean="0"/>
              <a:t>What is Constant </a:t>
            </a:r>
            <a:r>
              <a:rPr lang="en-US" sz="2000" i="1" dirty="0" smtClean="0"/>
              <a:t>c </a:t>
            </a:r>
            <a:r>
              <a:rPr lang="en-US" sz="2000" dirty="0" smtClean="0"/>
              <a:t>?</a:t>
            </a:r>
          </a:p>
          <a:p>
            <a:r>
              <a:rPr lang="en-US" sz="2000" dirty="0" smtClean="0"/>
              <a:t>Worst-Case</a:t>
            </a:r>
          </a:p>
          <a:p>
            <a:r>
              <a:rPr lang="en-US" sz="2000" dirty="0" smtClean="0"/>
              <a:t>Best-Case</a:t>
            </a:r>
          </a:p>
          <a:p>
            <a:r>
              <a:rPr lang="en-US" sz="2000" dirty="0" smtClean="0"/>
              <a:t>Average-Case Efficiencies</a:t>
            </a:r>
          </a:p>
          <a:p>
            <a:endParaRPr lang="en-US" sz="2400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5AD804-1B8C-4EAD-82D2-0843E13CC109}" type="slidenum">
              <a:rPr lang="en-US" smtClean="0"/>
              <a:pPr/>
              <a:t>12</a:t>
            </a:fld>
            <a:endParaRPr lang="en-US" smtClean="0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cstate="print"/>
          <a:srcRect/>
          <a:stretch>
            <a:fillRect/>
          </a:stretch>
        </p:blipFill>
        <p:spPr bwMode="auto">
          <a:xfrm>
            <a:off x="4572000" y="2514600"/>
            <a:ext cx="399159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63733"/>
              </p:ext>
            </p:extLst>
          </p:nvPr>
        </p:nvGraphicFramePr>
        <p:xfrm>
          <a:off x="4580860" y="2514600"/>
          <a:ext cx="2734341" cy="3352800"/>
        </p:xfrm>
        <a:graphic>
          <a:graphicData uri="http://schemas.openxmlformats.org/drawingml/2006/table">
            <a:tbl>
              <a:tblPr/>
              <a:tblGrid>
                <a:gridCol w="911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2n+20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r>
                        <a:rPr lang="en-US" sz="18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 (O) Notation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/>
              <a:t>f(n)</a:t>
            </a:r>
            <a:r>
              <a:rPr lang="en-US" dirty="0" smtClean="0"/>
              <a:t> =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))  (read as “</a:t>
            </a:r>
            <a:r>
              <a:rPr lang="en-US" i="1" dirty="0" smtClean="0"/>
              <a:t>f</a:t>
            </a:r>
            <a:r>
              <a:rPr lang="en-US" dirty="0" smtClean="0"/>
              <a:t> of </a:t>
            </a:r>
            <a:r>
              <a:rPr lang="en-US" i="1" dirty="0" smtClean="0"/>
              <a:t>n</a:t>
            </a:r>
            <a:r>
              <a:rPr lang="en-US" dirty="0" smtClean="0"/>
              <a:t> is equal to the big Oh of </a:t>
            </a:r>
            <a:r>
              <a:rPr lang="en-US" i="1" dirty="0" smtClean="0"/>
              <a:t>g</a:t>
            </a:r>
            <a:r>
              <a:rPr lang="en-US" dirty="0" smtClean="0"/>
              <a:t> of </a:t>
            </a:r>
            <a:r>
              <a:rPr lang="en-US" i="1" dirty="0" smtClean="0"/>
              <a:t>n</a:t>
            </a:r>
            <a:r>
              <a:rPr lang="en-US" dirty="0" smtClean="0"/>
              <a:t>”) such that there exists two positive constants </a:t>
            </a:r>
            <a:r>
              <a:rPr lang="en-US" i="1" dirty="0" smtClean="0"/>
              <a:t>c</a:t>
            </a:r>
            <a:r>
              <a:rPr lang="en-US" dirty="0" smtClean="0"/>
              <a:t> and </a:t>
            </a:r>
            <a:r>
              <a:rPr lang="en-US" i="1" dirty="0" smtClean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 with the constraint that          |</a:t>
            </a:r>
            <a:r>
              <a:rPr lang="en-US" i="1" dirty="0" smtClean="0"/>
              <a:t>f(n)</a:t>
            </a:r>
            <a:r>
              <a:rPr lang="en-US" dirty="0" smtClean="0"/>
              <a:t>|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 |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)| for all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.</a:t>
            </a:r>
          </a:p>
          <a:p>
            <a:pPr lvl="1" eaLnBrk="1" hangingPunct="1">
              <a:defRPr/>
            </a:pPr>
            <a:endParaRPr lang="en-US" dirty="0" smtClean="0"/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3733800" y="3733800"/>
            <a:ext cx="2362200" cy="2362200"/>
            <a:chOff x="5481" y="9544"/>
            <a:chExt cx="2448" cy="2271"/>
          </a:xfrm>
        </p:grpSpPr>
        <p:sp>
          <p:nvSpPr>
            <p:cNvPr id="18439" name="Text Box 5"/>
            <p:cNvSpPr txBox="1">
              <a:spLocks noChangeArrowheads="1"/>
            </p:cNvSpPr>
            <p:nvPr/>
          </p:nvSpPr>
          <p:spPr bwMode="auto">
            <a:xfrm>
              <a:off x="6022" y="11527"/>
              <a:ext cx="432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600" i="1">
                  <a:latin typeface="Times New Roman" pitchFamily="18" charset="0"/>
                </a:rPr>
                <a:t>n</a:t>
              </a:r>
              <a:r>
                <a:rPr lang="en-US" sz="1200" i="1" baseline="-25000">
                  <a:latin typeface="Times New Roman" pitchFamily="18" charset="0"/>
                </a:rPr>
                <a:t>0</a:t>
              </a:r>
              <a:endParaRPr lang="en-US" sz="2800"/>
            </a:p>
          </p:txBody>
        </p:sp>
        <p:grpSp>
          <p:nvGrpSpPr>
            <p:cNvPr id="18440" name="Group 6"/>
            <p:cNvGrpSpPr>
              <a:grpSpLocks/>
            </p:cNvGrpSpPr>
            <p:nvPr/>
          </p:nvGrpSpPr>
          <p:grpSpPr bwMode="auto">
            <a:xfrm>
              <a:off x="5481" y="9544"/>
              <a:ext cx="2448" cy="2016"/>
              <a:chOff x="2796" y="8287"/>
              <a:chExt cx="2448" cy="2016"/>
            </a:xfrm>
          </p:grpSpPr>
          <p:grpSp>
            <p:nvGrpSpPr>
              <p:cNvPr id="18443" name="Group 7"/>
              <p:cNvGrpSpPr>
                <a:grpSpLocks/>
              </p:cNvGrpSpPr>
              <p:nvPr/>
            </p:nvGrpSpPr>
            <p:grpSpPr bwMode="auto">
              <a:xfrm>
                <a:off x="2796" y="8287"/>
                <a:ext cx="2448" cy="2016"/>
                <a:chOff x="2736" y="9216"/>
                <a:chExt cx="3024" cy="2016"/>
              </a:xfrm>
            </p:grpSpPr>
            <p:sp>
              <p:nvSpPr>
                <p:cNvPr id="1844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736" y="9216"/>
                  <a:ext cx="3024" cy="2016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800"/>
                </a:p>
              </p:txBody>
            </p:sp>
            <p:sp>
              <p:nvSpPr>
                <p:cNvPr id="22537" name="Freeform 9"/>
                <p:cNvSpPr>
                  <a:spLocks/>
                </p:cNvSpPr>
                <p:nvPr/>
              </p:nvSpPr>
              <p:spPr bwMode="auto">
                <a:xfrm>
                  <a:off x="2736" y="9672"/>
                  <a:ext cx="2953" cy="1056"/>
                </a:xfrm>
                <a:custGeom>
                  <a:avLst/>
                  <a:gdLst/>
                  <a:ahLst/>
                  <a:cxnLst>
                    <a:cxn ang="0">
                      <a:pos x="0" y="840"/>
                    </a:cxn>
                    <a:cxn ang="0">
                      <a:pos x="288" y="552"/>
                    </a:cxn>
                    <a:cxn ang="0">
                      <a:pos x="576" y="984"/>
                    </a:cxn>
                    <a:cxn ang="0">
                      <a:pos x="864" y="120"/>
                    </a:cxn>
                    <a:cxn ang="0">
                      <a:pos x="1152" y="840"/>
                    </a:cxn>
                    <a:cxn ang="0">
                      <a:pos x="2448" y="120"/>
                    </a:cxn>
                    <a:cxn ang="0">
                      <a:pos x="2880" y="120"/>
                    </a:cxn>
                    <a:cxn ang="0">
                      <a:pos x="2880" y="264"/>
                    </a:cxn>
                  </a:cxnLst>
                  <a:rect l="0" t="0" r="r" b="b"/>
                  <a:pathLst>
                    <a:path w="2952" h="1056">
                      <a:moveTo>
                        <a:pt x="0" y="840"/>
                      </a:moveTo>
                      <a:cubicBezTo>
                        <a:pt x="96" y="684"/>
                        <a:pt x="192" y="528"/>
                        <a:pt x="288" y="552"/>
                      </a:cubicBezTo>
                      <a:cubicBezTo>
                        <a:pt x="384" y="576"/>
                        <a:pt x="480" y="1056"/>
                        <a:pt x="576" y="984"/>
                      </a:cubicBezTo>
                      <a:cubicBezTo>
                        <a:pt x="672" y="912"/>
                        <a:pt x="768" y="144"/>
                        <a:pt x="864" y="120"/>
                      </a:cubicBezTo>
                      <a:cubicBezTo>
                        <a:pt x="960" y="96"/>
                        <a:pt x="888" y="840"/>
                        <a:pt x="1152" y="840"/>
                      </a:cubicBezTo>
                      <a:cubicBezTo>
                        <a:pt x="1416" y="840"/>
                        <a:pt x="2160" y="240"/>
                        <a:pt x="2448" y="120"/>
                      </a:cubicBezTo>
                      <a:cubicBezTo>
                        <a:pt x="2736" y="0"/>
                        <a:pt x="2808" y="96"/>
                        <a:pt x="2880" y="120"/>
                      </a:cubicBezTo>
                      <a:cubicBezTo>
                        <a:pt x="2952" y="144"/>
                        <a:pt x="2916" y="204"/>
                        <a:pt x="2880" y="264"/>
                      </a:cubicBezTo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en-US" sz="2800"/>
                </a:p>
              </p:txBody>
            </p:sp>
            <p:sp>
              <p:nvSpPr>
                <p:cNvPr id="22538" name="Freeform 10"/>
                <p:cNvSpPr>
                  <a:spLocks/>
                </p:cNvSpPr>
                <p:nvPr/>
              </p:nvSpPr>
              <p:spPr bwMode="auto">
                <a:xfrm>
                  <a:off x="2736" y="9359"/>
                  <a:ext cx="2735" cy="1441"/>
                </a:xfrm>
                <a:custGeom>
                  <a:avLst/>
                  <a:gdLst/>
                  <a:ahLst/>
                  <a:cxnLst>
                    <a:cxn ang="0">
                      <a:pos x="0" y="1440"/>
                    </a:cxn>
                    <a:cxn ang="0">
                      <a:pos x="576" y="864"/>
                    </a:cxn>
                    <a:cxn ang="0">
                      <a:pos x="720" y="864"/>
                    </a:cxn>
                    <a:cxn ang="0">
                      <a:pos x="1152" y="720"/>
                    </a:cxn>
                    <a:cxn ang="0">
                      <a:pos x="2160" y="144"/>
                    </a:cxn>
                    <a:cxn ang="0">
                      <a:pos x="2736" y="0"/>
                    </a:cxn>
                  </a:cxnLst>
                  <a:rect l="0" t="0" r="r" b="b"/>
                  <a:pathLst>
                    <a:path w="2736" h="1440">
                      <a:moveTo>
                        <a:pt x="0" y="1440"/>
                      </a:moveTo>
                      <a:cubicBezTo>
                        <a:pt x="228" y="1200"/>
                        <a:pt x="456" y="960"/>
                        <a:pt x="576" y="864"/>
                      </a:cubicBezTo>
                      <a:cubicBezTo>
                        <a:pt x="696" y="768"/>
                        <a:pt x="624" y="888"/>
                        <a:pt x="720" y="864"/>
                      </a:cubicBezTo>
                      <a:cubicBezTo>
                        <a:pt x="816" y="840"/>
                        <a:pt x="912" y="840"/>
                        <a:pt x="1152" y="720"/>
                      </a:cubicBezTo>
                      <a:cubicBezTo>
                        <a:pt x="1392" y="600"/>
                        <a:pt x="1896" y="264"/>
                        <a:pt x="2160" y="144"/>
                      </a:cubicBezTo>
                      <a:cubicBezTo>
                        <a:pt x="2424" y="24"/>
                        <a:pt x="2640" y="24"/>
                        <a:pt x="2736" y="0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headEnd/>
                  <a:tailEnd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en-US" sz="2800"/>
                </a:p>
              </p:txBody>
            </p:sp>
          </p:grpSp>
          <p:sp>
            <p:nvSpPr>
              <p:cNvPr id="18444" name="Line 11"/>
              <p:cNvSpPr>
                <a:spLocks noChangeShapeType="1"/>
              </p:cNvSpPr>
              <p:nvPr/>
            </p:nvSpPr>
            <p:spPr bwMode="auto">
              <a:xfrm>
                <a:off x="3561" y="9273"/>
                <a:ext cx="0" cy="100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41" name="Text Box 12"/>
            <p:cNvSpPr txBox="1">
              <a:spLocks noChangeArrowheads="1"/>
            </p:cNvSpPr>
            <p:nvPr/>
          </p:nvSpPr>
          <p:spPr bwMode="auto">
            <a:xfrm>
              <a:off x="6481" y="9638"/>
              <a:ext cx="576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600" i="1">
                  <a:latin typeface="Times New Roman" pitchFamily="18" charset="0"/>
                </a:rPr>
                <a:t>c g(n)</a:t>
              </a:r>
              <a:endParaRPr lang="en-US" sz="2800"/>
            </a:p>
          </p:txBody>
        </p:sp>
        <p:sp>
          <p:nvSpPr>
            <p:cNvPr id="18442" name="Text Box 13"/>
            <p:cNvSpPr txBox="1">
              <a:spLocks noChangeArrowheads="1"/>
            </p:cNvSpPr>
            <p:nvPr/>
          </p:nvSpPr>
          <p:spPr bwMode="auto">
            <a:xfrm>
              <a:off x="7296" y="10307"/>
              <a:ext cx="561" cy="3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600" i="1">
                  <a:latin typeface="Times New Roman" pitchFamily="18" charset="0"/>
                </a:rPr>
                <a:t>f(n)</a:t>
              </a:r>
              <a:endParaRPr lang="en-US" sz="2800"/>
            </a:p>
          </p:txBody>
        </p:sp>
      </p:grpSp>
      <p:sp>
        <p:nvSpPr>
          <p:cNvPr id="18437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B4D6F1-2E9E-4781-8377-78C3CBB9C49C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Example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4190999" cy="153505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42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15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412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n</a:t>
                      </a:r>
                      <a:endParaRPr lang="en-US" sz="1600" b="1" i="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9788" marR="49788" marT="24894" marB="2489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f(</a:t>
                      </a:r>
                      <a:r>
                        <a:rPr lang="en-US" sz="1600" b="1" i="1" dirty="0"/>
                        <a:t>n</a:t>
                      </a:r>
                      <a:r>
                        <a:rPr lang="en-US" sz="1600" b="1" dirty="0"/>
                        <a:t>)</a:t>
                      </a:r>
                      <a:endParaRPr lang="en-US" sz="1600" b="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9788" marR="49788" marT="24894" marB="2489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g(</a:t>
                      </a:r>
                      <a:r>
                        <a:rPr lang="en-US" sz="1600" b="1" i="1" dirty="0"/>
                        <a:t>n</a:t>
                      </a:r>
                      <a:r>
                        <a:rPr lang="en-US" sz="1600" b="1" dirty="0"/>
                        <a:t>)</a:t>
                      </a:r>
                      <a:endParaRPr lang="en-US" sz="1600" b="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9788" marR="49788" marT="24894" marB="2489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46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9788" marR="49788" marT="24894" marB="248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10,000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9788" marR="49788" marT="24894" marB="248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10,000</a:t>
                      </a:r>
                      <a:endParaRPr lang="en-US" sz="160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9788" marR="49788" marT="24894" marB="2489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36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50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9788" marR="49788" marT="24894" marB="248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250,000</a:t>
                      </a:r>
                      <a:endParaRPr lang="en-US" sz="160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9788" marR="49788" marT="24894" marB="248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6,250,000</a:t>
                      </a:r>
                      <a:endParaRPr lang="en-US" sz="160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9788" marR="49788" marT="24894" marB="2489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8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100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9788" marR="49788" marT="24894" marB="248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1,000,000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9788" marR="49788" marT="24894" marB="248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100,000,000</a:t>
                      </a:r>
                      <a:endParaRPr lang="en-US" sz="160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9788" marR="49788" marT="24894" marB="2489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08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150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9788" marR="49788" marT="24894" marB="248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2,250,000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9788" marR="49788" marT="24894" marB="248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506,250,000</a:t>
                      </a:r>
                      <a:endParaRPr lang="en-US" sz="160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9788" marR="49788" marT="24894" marB="2489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4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3D20D6-F1D8-4377-BFF9-280680EC78B3}" type="slidenum">
              <a:rPr lang="en-US" smtClean="0"/>
              <a:pPr/>
              <a:t>14</a:t>
            </a:fld>
            <a:endParaRPr lang="en-US" smtClean="0"/>
          </a:p>
        </p:txBody>
      </p:sp>
      <p:pic>
        <p:nvPicPr>
          <p:cNvPr id="83969" name="Picture 1" descr="C:\Users\CSE\Pictures\example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505200"/>
            <a:ext cx="2667000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488" name="TextBox 7"/>
          <p:cNvSpPr txBox="1">
            <a:spLocks noChangeArrowheads="1"/>
          </p:cNvSpPr>
          <p:nvPr/>
        </p:nvSpPr>
        <p:spPr bwMode="auto">
          <a:xfrm>
            <a:off x="1447800" y="4419600"/>
            <a:ext cx="2819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/>
              <a:t>f(n)</a:t>
            </a:r>
            <a:r>
              <a:rPr lang="en-US" sz="2000"/>
              <a:t> = </a:t>
            </a:r>
            <a:r>
              <a:rPr lang="en-US" sz="2000" i="1"/>
              <a:t>100 n</a:t>
            </a:r>
            <a:r>
              <a:rPr lang="en-US" sz="2000" i="1" baseline="30000"/>
              <a:t>2</a:t>
            </a:r>
            <a:r>
              <a:rPr lang="en-US" sz="2000"/>
              <a:t>, </a:t>
            </a:r>
            <a:r>
              <a:rPr lang="en-US" sz="2000" i="1"/>
              <a:t>g(n)</a:t>
            </a:r>
            <a:r>
              <a:rPr lang="en-US" sz="2000"/>
              <a:t> = </a:t>
            </a:r>
            <a:r>
              <a:rPr lang="en-US" sz="2000" i="1"/>
              <a:t>n</a:t>
            </a:r>
            <a:r>
              <a:rPr lang="en-US" sz="2000" i="1" baseline="30000"/>
              <a:t>4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Omega Notation (</a:t>
            </a:r>
            <a:r>
              <a:rPr lang="en-US" smtClean="0">
                <a:sym typeface="Symbol" pitchFamily="18" charset="2"/>
              </a:rPr>
              <a:t></a:t>
            </a:r>
            <a:r>
              <a:rPr lang="en-US" smtClean="0"/>
              <a:t>)</a:t>
            </a:r>
          </a:p>
        </p:txBody>
      </p:sp>
      <p:sp>
        <p:nvSpPr>
          <p:cNvPr id="2048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/>
              <a:t>f(n)</a:t>
            </a:r>
            <a:r>
              <a:rPr lang="en-US" smtClean="0"/>
              <a:t> = </a:t>
            </a:r>
            <a:r>
              <a:rPr lang="en-US" smtClean="0">
                <a:sym typeface="Symbol" pitchFamily="18" charset="2"/>
              </a:rPr>
              <a:t></a:t>
            </a:r>
            <a:r>
              <a:rPr lang="en-US" smtClean="0"/>
              <a:t>(</a:t>
            </a:r>
            <a:r>
              <a:rPr lang="en-US" i="1" smtClean="0"/>
              <a:t>g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)) (read as “</a:t>
            </a:r>
            <a:r>
              <a:rPr lang="en-US" i="1" smtClean="0"/>
              <a:t>f</a:t>
            </a:r>
            <a:r>
              <a:rPr lang="en-US" smtClean="0"/>
              <a:t> of </a:t>
            </a:r>
            <a:r>
              <a:rPr lang="en-US" i="1" smtClean="0"/>
              <a:t>n</a:t>
            </a:r>
            <a:r>
              <a:rPr lang="en-US" smtClean="0"/>
              <a:t> is equal to omega of </a:t>
            </a:r>
            <a:r>
              <a:rPr lang="en-US" i="1" smtClean="0"/>
              <a:t>g</a:t>
            </a:r>
            <a:r>
              <a:rPr lang="en-US" smtClean="0"/>
              <a:t> of </a:t>
            </a:r>
            <a:r>
              <a:rPr lang="en-US" i="1" smtClean="0"/>
              <a:t>n</a:t>
            </a:r>
            <a:r>
              <a:rPr lang="en-US" smtClean="0"/>
              <a:t>”) iff there exists positive constants </a:t>
            </a:r>
            <a:r>
              <a:rPr lang="en-US" i="1" smtClean="0"/>
              <a:t>c</a:t>
            </a:r>
            <a:r>
              <a:rPr lang="en-US" smtClean="0"/>
              <a:t> and </a:t>
            </a:r>
            <a:r>
              <a:rPr lang="en-US" i="1" smtClean="0"/>
              <a:t>n</a:t>
            </a:r>
            <a:r>
              <a:rPr lang="en-US" baseline="-25000" smtClean="0"/>
              <a:t>0</a:t>
            </a:r>
            <a:r>
              <a:rPr lang="en-US" smtClean="0"/>
              <a:t> such that for all </a:t>
            </a:r>
            <a:r>
              <a:rPr lang="en-US" i="1" smtClean="0"/>
              <a:t>n</a:t>
            </a:r>
            <a:r>
              <a:rPr lang="en-US" smtClean="0"/>
              <a:t> &gt; </a:t>
            </a:r>
            <a:r>
              <a:rPr lang="en-US" i="1" smtClean="0"/>
              <a:t>n</a:t>
            </a:r>
            <a:r>
              <a:rPr lang="en-US" baseline="-25000" smtClean="0"/>
              <a:t>o</a:t>
            </a:r>
            <a:r>
              <a:rPr lang="en-US" smtClean="0"/>
              <a:t>, |</a:t>
            </a:r>
            <a:r>
              <a:rPr lang="en-US" i="1" smtClean="0"/>
              <a:t>f(n)</a:t>
            </a:r>
            <a:r>
              <a:rPr lang="en-US" smtClean="0"/>
              <a:t>| </a:t>
            </a:r>
            <a:r>
              <a:rPr lang="en-US" smtClean="0">
                <a:sym typeface="Symbol" pitchFamily="18" charset="2"/>
              </a:rPr>
              <a:t></a:t>
            </a:r>
            <a:r>
              <a:rPr lang="en-US" smtClean="0"/>
              <a:t> </a:t>
            </a:r>
            <a:r>
              <a:rPr lang="en-US" i="1" smtClean="0"/>
              <a:t>c</a:t>
            </a:r>
            <a:r>
              <a:rPr lang="en-US" smtClean="0"/>
              <a:t> |</a:t>
            </a:r>
            <a:r>
              <a:rPr lang="en-US" i="1" smtClean="0"/>
              <a:t>g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)|.</a:t>
            </a:r>
          </a:p>
          <a:p>
            <a:endParaRPr lang="en-US" smtClean="0"/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2743200" y="3581400"/>
            <a:ext cx="2590800" cy="2438400"/>
            <a:chOff x="5661" y="5461"/>
            <a:chExt cx="2448" cy="2283"/>
          </a:xfrm>
        </p:grpSpPr>
        <p:sp>
          <p:nvSpPr>
            <p:cNvPr id="20487" name="Text Box 5"/>
            <p:cNvSpPr txBox="1">
              <a:spLocks noChangeArrowheads="1"/>
            </p:cNvSpPr>
            <p:nvPr/>
          </p:nvSpPr>
          <p:spPr bwMode="auto">
            <a:xfrm>
              <a:off x="6381" y="7456"/>
              <a:ext cx="432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600" i="1">
                  <a:latin typeface="Times New Roman" pitchFamily="18" charset="0"/>
                </a:rPr>
                <a:t>n</a:t>
              </a:r>
              <a:r>
                <a:rPr lang="en-US" sz="1200" i="1" baseline="-25000">
                  <a:latin typeface="Times New Roman" pitchFamily="18" charset="0"/>
                </a:rPr>
                <a:t>0</a:t>
              </a:r>
              <a:endParaRPr lang="en-US" sz="2800"/>
            </a:p>
          </p:txBody>
        </p:sp>
        <p:sp>
          <p:nvSpPr>
            <p:cNvPr id="20488" name="Text Box 6"/>
            <p:cNvSpPr txBox="1">
              <a:spLocks noChangeArrowheads="1"/>
            </p:cNvSpPr>
            <p:nvPr/>
          </p:nvSpPr>
          <p:spPr bwMode="auto">
            <a:xfrm>
              <a:off x="5661" y="5461"/>
              <a:ext cx="2448" cy="20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3559" name="Freeform 7"/>
            <p:cNvSpPr>
              <a:spLocks/>
            </p:cNvSpPr>
            <p:nvPr/>
          </p:nvSpPr>
          <p:spPr bwMode="auto">
            <a:xfrm>
              <a:off x="5661" y="5605"/>
              <a:ext cx="2216" cy="1416"/>
            </a:xfrm>
            <a:custGeom>
              <a:avLst/>
              <a:gdLst/>
              <a:ahLst/>
              <a:cxnLst>
                <a:cxn ang="0">
                  <a:pos x="0" y="1152"/>
                </a:cxn>
                <a:cxn ang="0">
                  <a:pos x="432" y="1008"/>
                </a:cxn>
                <a:cxn ang="0">
                  <a:pos x="576" y="576"/>
                </a:cxn>
                <a:cxn ang="0">
                  <a:pos x="864" y="1008"/>
                </a:cxn>
                <a:cxn ang="0">
                  <a:pos x="1008" y="1296"/>
                </a:cxn>
                <a:cxn ang="0">
                  <a:pos x="1440" y="288"/>
                </a:cxn>
                <a:cxn ang="0">
                  <a:pos x="2736" y="0"/>
                </a:cxn>
              </a:cxnLst>
              <a:rect l="0" t="0" r="r" b="b"/>
              <a:pathLst>
                <a:path w="2736" h="1416">
                  <a:moveTo>
                    <a:pt x="0" y="1152"/>
                  </a:moveTo>
                  <a:cubicBezTo>
                    <a:pt x="168" y="1128"/>
                    <a:pt x="336" y="1104"/>
                    <a:pt x="432" y="1008"/>
                  </a:cubicBezTo>
                  <a:cubicBezTo>
                    <a:pt x="528" y="912"/>
                    <a:pt x="504" y="576"/>
                    <a:pt x="576" y="576"/>
                  </a:cubicBezTo>
                  <a:cubicBezTo>
                    <a:pt x="648" y="576"/>
                    <a:pt x="792" y="888"/>
                    <a:pt x="864" y="1008"/>
                  </a:cubicBezTo>
                  <a:cubicBezTo>
                    <a:pt x="936" y="1128"/>
                    <a:pt x="912" y="1416"/>
                    <a:pt x="1008" y="1296"/>
                  </a:cubicBezTo>
                  <a:cubicBezTo>
                    <a:pt x="1104" y="1176"/>
                    <a:pt x="1152" y="504"/>
                    <a:pt x="1440" y="288"/>
                  </a:cubicBezTo>
                  <a:cubicBezTo>
                    <a:pt x="1728" y="72"/>
                    <a:pt x="2520" y="48"/>
                    <a:pt x="2736" y="0"/>
                  </a:cubicBezTo>
                </a:path>
              </a:pathLst>
            </a:cu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 sz="2800"/>
            </a:p>
          </p:txBody>
        </p:sp>
        <p:sp>
          <p:nvSpPr>
            <p:cNvPr id="23560" name="Freeform 8"/>
            <p:cNvSpPr>
              <a:spLocks/>
            </p:cNvSpPr>
            <p:nvPr/>
          </p:nvSpPr>
          <p:spPr bwMode="auto">
            <a:xfrm>
              <a:off x="5661" y="6157"/>
              <a:ext cx="2429" cy="456"/>
            </a:xfrm>
            <a:custGeom>
              <a:avLst/>
              <a:gdLst/>
              <a:ahLst/>
              <a:cxnLst>
                <a:cxn ang="0">
                  <a:pos x="0" y="312"/>
                </a:cxn>
                <a:cxn ang="0">
                  <a:pos x="288" y="312"/>
                </a:cxn>
                <a:cxn ang="0">
                  <a:pos x="576" y="456"/>
                </a:cxn>
                <a:cxn ang="0">
                  <a:pos x="1152" y="312"/>
                </a:cxn>
                <a:cxn ang="0">
                  <a:pos x="2160" y="312"/>
                </a:cxn>
                <a:cxn ang="0">
                  <a:pos x="2880" y="24"/>
                </a:cxn>
                <a:cxn ang="0">
                  <a:pos x="2880" y="168"/>
                </a:cxn>
              </a:cxnLst>
              <a:rect l="0" t="0" r="r" b="b"/>
              <a:pathLst>
                <a:path w="3000" h="456">
                  <a:moveTo>
                    <a:pt x="0" y="312"/>
                  </a:moveTo>
                  <a:cubicBezTo>
                    <a:pt x="96" y="300"/>
                    <a:pt x="192" y="288"/>
                    <a:pt x="288" y="312"/>
                  </a:cubicBezTo>
                  <a:cubicBezTo>
                    <a:pt x="384" y="336"/>
                    <a:pt x="432" y="456"/>
                    <a:pt x="576" y="456"/>
                  </a:cubicBezTo>
                  <a:cubicBezTo>
                    <a:pt x="720" y="456"/>
                    <a:pt x="888" y="336"/>
                    <a:pt x="1152" y="312"/>
                  </a:cubicBezTo>
                  <a:cubicBezTo>
                    <a:pt x="1416" y="288"/>
                    <a:pt x="1872" y="360"/>
                    <a:pt x="2160" y="312"/>
                  </a:cubicBezTo>
                  <a:cubicBezTo>
                    <a:pt x="2448" y="264"/>
                    <a:pt x="2760" y="48"/>
                    <a:pt x="2880" y="24"/>
                  </a:cubicBezTo>
                  <a:cubicBezTo>
                    <a:pt x="3000" y="0"/>
                    <a:pt x="2940" y="84"/>
                    <a:pt x="2880" y="168"/>
                  </a:cubicBezTo>
                </a:path>
              </a:pathLst>
            </a:custGeom>
            <a:ln>
              <a:solidFill>
                <a:srgbClr val="FF0000"/>
              </a:solidFill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 sz="2800"/>
            </a:p>
          </p:txBody>
        </p:sp>
        <p:sp>
          <p:nvSpPr>
            <p:cNvPr id="20491" name="Line 9"/>
            <p:cNvSpPr>
              <a:spLocks noChangeShapeType="1"/>
            </p:cNvSpPr>
            <p:nvPr/>
          </p:nvSpPr>
          <p:spPr bwMode="auto">
            <a:xfrm>
              <a:off x="6594" y="6469"/>
              <a:ext cx="0" cy="100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Text Box 10"/>
            <p:cNvSpPr txBox="1">
              <a:spLocks noChangeArrowheads="1"/>
            </p:cNvSpPr>
            <p:nvPr/>
          </p:nvSpPr>
          <p:spPr bwMode="auto">
            <a:xfrm>
              <a:off x="7461" y="6531"/>
              <a:ext cx="528" cy="2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600" i="1">
                  <a:latin typeface="Times New Roman" pitchFamily="18" charset="0"/>
                </a:rPr>
                <a:t>c g(n)</a:t>
              </a:r>
              <a:endParaRPr lang="en-US" sz="2800"/>
            </a:p>
          </p:txBody>
        </p:sp>
        <p:sp>
          <p:nvSpPr>
            <p:cNvPr id="20493" name="Text Box 11"/>
            <p:cNvSpPr txBox="1">
              <a:spLocks noChangeArrowheads="1"/>
            </p:cNvSpPr>
            <p:nvPr/>
          </p:nvSpPr>
          <p:spPr bwMode="auto">
            <a:xfrm>
              <a:off x="6381" y="5584"/>
              <a:ext cx="540" cy="2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600" i="1">
                  <a:latin typeface="Times New Roman" pitchFamily="18" charset="0"/>
                </a:rPr>
                <a:t>f</a:t>
              </a:r>
              <a:r>
                <a:rPr lang="en-US" sz="1600">
                  <a:latin typeface="Times New Roman" pitchFamily="18" charset="0"/>
                </a:rPr>
                <a:t>(</a:t>
              </a:r>
              <a:r>
                <a:rPr lang="en-US" sz="1600" i="1">
                  <a:latin typeface="Times New Roman" pitchFamily="18" charset="0"/>
                </a:rPr>
                <a:t>n</a:t>
              </a:r>
              <a:r>
                <a:rPr lang="en-US" sz="1600">
                  <a:latin typeface="Times New Roman" pitchFamily="18" charset="0"/>
                </a:rPr>
                <a:t>)</a:t>
              </a:r>
              <a:endParaRPr lang="en-US" sz="2800"/>
            </a:p>
          </p:txBody>
        </p:sp>
      </p:grpSp>
      <p:sp>
        <p:nvSpPr>
          <p:cNvPr id="20485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6603E1-5255-4555-83DB-7BAC70CC4CED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Theta Notation (</a:t>
            </a:r>
            <a:r>
              <a:rPr lang="en-US" smtClean="0">
                <a:sym typeface="Symbol" pitchFamily="18" charset="2"/>
              </a:rPr>
              <a:t></a:t>
            </a:r>
            <a:r>
              <a:rPr lang="en-US" smtClean="0"/>
              <a:t>)</a:t>
            </a:r>
          </a:p>
        </p:txBody>
      </p:sp>
      <p:sp>
        <p:nvSpPr>
          <p:cNvPr id="2150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/>
              <a:t>f(n)</a:t>
            </a:r>
            <a:r>
              <a:rPr lang="en-US" smtClean="0"/>
              <a:t> = </a:t>
            </a:r>
            <a:r>
              <a:rPr lang="en-US" smtClean="0">
                <a:sym typeface="Symbol" pitchFamily="18" charset="2"/>
              </a:rPr>
              <a:t></a:t>
            </a:r>
            <a:r>
              <a:rPr lang="en-US" smtClean="0"/>
              <a:t>(</a:t>
            </a:r>
            <a:r>
              <a:rPr lang="en-US" i="1" smtClean="0"/>
              <a:t>g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)) iff there exist positive constants </a:t>
            </a:r>
            <a:r>
              <a:rPr lang="en-US" i="1" smtClean="0"/>
              <a:t>c</a:t>
            </a:r>
            <a:r>
              <a:rPr lang="en-US" baseline="-25000" smtClean="0"/>
              <a:t>1</a:t>
            </a:r>
            <a:r>
              <a:rPr lang="en-US" smtClean="0"/>
              <a:t> and </a:t>
            </a:r>
            <a:r>
              <a:rPr lang="en-US" i="1" smtClean="0"/>
              <a:t>c</a:t>
            </a:r>
            <a:r>
              <a:rPr lang="en-US" baseline="-25000" smtClean="0"/>
              <a:t>2</a:t>
            </a:r>
            <a:r>
              <a:rPr lang="en-US" smtClean="0"/>
              <a:t> such that for all  </a:t>
            </a:r>
            <a:r>
              <a:rPr lang="en-US" i="1" smtClean="0"/>
              <a:t>n</a:t>
            </a:r>
            <a:r>
              <a:rPr lang="en-US" smtClean="0"/>
              <a:t>&gt;</a:t>
            </a:r>
            <a:r>
              <a:rPr lang="en-US" i="1" smtClean="0"/>
              <a:t>n</a:t>
            </a:r>
            <a:r>
              <a:rPr lang="en-US" baseline="-25000" smtClean="0"/>
              <a:t>0</a:t>
            </a:r>
            <a:r>
              <a:rPr lang="en-US" smtClean="0"/>
              <a:t>, </a:t>
            </a:r>
            <a:r>
              <a:rPr lang="en-US" i="1" smtClean="0"/>
              <a:t>c</a:t>
            </a:r>
            <a:r>
              <a:rPr lang="en-US" baseline="-25000" smtClean="0"/>
              <a:t>1</a:t>
            </a:r>
            <a:r>
              <a:rPr lang="en-US" smtClean="0"/>
              <a:t> |</a:t>
            </a:r>
            <a:r>
              <a:rPr lang="en-US" i="1" smtClean="0"/>
              <a:t>g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)| </a:t>
            </a:r>
            <a:r>
              <a:rPr lang="en-US" smtClean="0">
                <a:sym typeface="Symbol" pitchFamily="18" charset="2"/>
              </a:rPr>
              <a:t></a:t>
            </a:r>
            <a:r>
              <a:rPr lang="en-US" smtClean="0"/>
              <a:t> |</a:t>
            </a:r>
            <a:r>
              <a:rPr lang="en-US" i="1" smtClean="0"/>
              <a:t>f (n)</a:t>
            </a:r>
            <a:r>
              <a:rPr lang="en-US" smtClean="0"/>
              <a:t>| </a:t>
            </a:r>
            <a:r>
              <a:rPr lang="en-US" smtClean="0">
                <a:sym typeface="Symbol" pitchFamily="18" charset="2"/>
              </a:rPr>
              <a:t></a:t>
            </a:r>
            <a:r>
              <a:rPr lang="en-US" smtClean="0"/>
              <a:t> </a:t>
            </a:r>
            <a:r>
              <a:rPr lang="en-US" i="1" smtClean="0"/>
              <a:t>c</a:t>
            </a:r>
            <a:r>
              <a:rPr lang="en-US" baseline="-25000" smtClean="0"/>
              <a:t>2 </a:t>
            </a:r>
            <a:r>
              <a:rPr lang="en-US" smtClean="0"/>
              <a:t>|</a:t>
            </a:r>
            <a:r>
              <a:rPr lang="en-US" i="1" smtClean="0"/>
              <a:t>g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)|.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endParaRPr lang="en-US" smtClean="0"/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2895600" y="3429000"/>
            <a:ext cx="3124200" cy="2667000"/>
            <a:chOff x="5121" y="3677"/>
            <a:chExt cx="2592" cy="2283"/>
          </a:xfrm>
        </p:grpSpPr>
        <p:sp>
          <p:nvSpPr>
            <p:cNvPr id="21511" name="Text Box 5"/>
            <p:cNvSpPr txBox="1">
              <a:spLocks noChangeArrowheads="1"/>
            </p:cNvSpPr>
            <p:nvPr/>
          </p:nvSpPr>
          <p:spPr bwMode="auto">
            <a:xfrm>
              <a:off x="5751" y="5672"/>
              <a:ext cx="432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600" i="1">
                  <a:latin typeface="Times New Roman" pitchFamily="18" charset="0"/>
                </a:rPr>
                <a:t>n</a:t>
              </a:r>
              <a:r>
                <a:rPr lang="en-US" sz="1200" i="1" baseline="-25000">
                  <a:latin typeface="Times New Roman" pitchFamily="18" charset="0"/>
                </a:rPr>
                <a:t>0</a:t>
              </a:r>
              <a:endParaRPr lang="en-US" sz="2800"/>
            </a:p>
          </p:txBody>
        </p:sp>
        <p:sp>
          <p:nvSpPr>
            <p:cNvPr id="21512" name="Text Box 6"/>
            <p:cNvSpPr txBox="1">
              <a:spLocks noChangeArrowheads="1"/>
            </p:cNvSpPr>
            <p:nvPr/>
          </p:nvSpPr>
          <p:spPr bwMode="auto">
            <a:xfrm>
              <a:off x="5121" y="3677"/>
              <a:ext cx="2592" cy="20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4583" name="Freeform 7"/>
            <p:cNvSpPr>
              <a:spLocks/>
            </p:cNvSpPr>
            <p:nvPr/>
          </p:nvSpPr>
          <p:spPr bwMode="auto">
            <a:xfrm>
              <a:off x="5121" y="4397"/>
              <a:ext cx="2222" cy="864"/>
            </a:xfrm>
            <a:custGeom>
              <a:avLst/>
              <a:gdLst/>
              <a:ahLst/>
              <a:cxnLst>
                <a:cxn ang="0">
                  <a:pos x="0" y="312"/>
                </a:cxn>
                <a:cxn ang="0">
                  <a:pos x="288" y="312"/>
                </a:cxn>
                <a:cxn ang="0">
                  <a:pos x="576" y="456"/>
                </a:cxn>
                <a:cxn ang="0">
                  <a:pos x="1152" y="312"/>
                </a:cxn>
                <a:cxn ang="0">
                  <a:pos x="2160" y="312"/>
                </a:cxn>
                <a:cxn ang="0">
                  <a:pos x="2880" y="24"/>
                </a:cxn>
                <a:cxn ang="0">
                  <a:pos x="2880" y="168"/>
                </a:cxn>
              </a:cxnLst>
              <a:rect l="0" t="0" r="r" b="b"/>
              <a:pathLst>
                <a:path w="3000" h="456">
                  <a:moveTo>
                    <a:pt x="0" y="312"/>
                  </a:moveTo>
                  <a:cubicBezTo>
                    <a:pt x="96" y="300"/>
                    <a:pt x="192" y="288"/>
                    <a:pt x="288" y="312"/>
                  </a:cubicBezTo>
                  <a:cubicBezTo>
                    <a:pt x="384" y="336"/>
                    <a:pt x="432" y="456"/>
                    <a:pt x="576" y="456"/>
                  </a:cubicBezTo>
                  <a:cubicBezTo>
                    <a:pt x="720" y="456"/>
                    <a:pt x="888" y="336"/>
                    <a:pt x="1152" y="312"/>
                  </a:cubicBezTo>
                  <a:cubicBezTo>
                    <a:pt x="1416" y="288"/>
                    <a:pt x="1872" y="360"/>
                    <a:pt x="2160" y="312"/>
                  </a:cubicBezTo>
                  <a:cubicBezTo>
                    <a:pt x="2448" y="264"/>
                    <a:pt x="2760" y="48"/>
                    <a:pt x="2880" y="24"/>
                  </a:cubicBezTo>
                  <a:cubicBezTo>
                    <a:pt x="3000" y="0"/>
                    <a:pt x="2940" y="84"/>
                    <a:pt x="2880" y="168"/>
                  </a:cubicBezTo>
                </a:path>
              </a:pathLst>
            </a:cu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 sz="2800"/>
            </a:p>
          </p:txBody>
        </p:sp>
        <p:sp>
          <p:nvSpPr>
            <p:cNvPr id="21514" name="Line 8"/>
            <p:cNvSpPr>
              <a:spLocks noChangeShapeType="1"/>
            </p:cNvSpPr>
            <p:nvPr/>
          </p:nvSpPr>
          <p:spPr bwMode="auto">
            <a:xfrm>
              <a:off x="5921" y="4685"/>
              <a:ext cx="0" cy="100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5" name="Freeform 9"/>
            <p:cNvSpPr>
              <a:spLocks/>
            </p:cNvSpPr>
            <p:nvPr/>
          </p:nvSpPr>
          <p:spPr bwMode="auto">
            <a:xfrm>
              <a:off x="5121" y="4037"/>
              <a:ext cx="1976" cy="1657"/>
            </a:xfrm>
            <a:custGeom>
              <a:avLst/>
              <a:gdLst/>
              <a:ahLst/>
              <a:cxnLst>
                <a:cxn ang="0">
                  <a:pos x="0" y="1656"/>
                </a:cxn>
                <a:cxn ang="0">
                  <a:pos x="288" y="648"/>
                </a:cxn>
                <a:cxn ang="0">
                  <a:pos x="1296" y="648"/>
                </a:cxn>
                <a:cxn ang="0">
                  <a:pos x="1872" y="504"/>
                </a:cxn>
                <a:cxn ang="0">
                  <a:pos x="2160" y="72"/>
                </a:cxn>
                <a:cxn ang="0">
                  <a:pos x="2304" y="72"/>
                </a:cxn>
              </a:cxnLst>
              <a:rect l="0" t="0" r="r" b="b"/>
              <a:pathLst>
                <a:path w="2304" h="1656">
                  <a:moveTo>
                    <a:pt x="0" y="1656"/>
                  </a:moveTo>
                  <a:cubicBezTo>
                    <a:pt x="36" y="1236"/>
                    <a:pt x="72" y="816"/>
                    <a:pt x="288" y="648"/>
                  </a:cubicBezTo>
                  <a:cubicBezTo>
                    <a:pt x="504" y="480"/>
                    <a:pt x="1032" y="672"/>
                    <a:pt x="1296" y="648"/>
                  </a:cubicBezTo>
                  <a:cubicBezTo>
                    <a:pt x="1560" y="624"/>
                    <a:pt x="1728" y="600"/>
                    <a:pt x="1872" y="504"/>
                  </a:cubicBezTo>
                  <a:cubicBezTo>
                    <a:pt x="2016" y="408"/>
                    <a:pt x="2088" y="144"/>
                    <a:pt x="2160" y="72"/>
                  </a:cubicBezTo>
                  <a:cubicBezTo>
                    <a:pt x="2232" y="0"/>
                    <a:pt x="2280" y="72"/>
                    <a:pt x="2304" y="72"/>
                  </a:cubicBezTo>
                </a:path>
              </a:pathLst>
            </a:custGeom>
            <a:ln>
              <a:solidFill>
                <a:srgbClr val="FF0000"/>
              </a:solidFill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 sz="2800"/>
            </a:p>
          </p:txBody>
        </p:sp>
        <p:sp>
          <p:nvSpPr>
            <p:cNvPr id="24586" name="Freeform 10"/>
            <p:cNvSpPr>
              <a:spLocks/>
            </p:cNvSpPr>
            <p:nvPr/>
          </p:nvSpPr>
          <p:spPr bwMode="auto">
            <a:xfrm>
              <a:off x="5121" y="4973"/>
              <a:ext cx="2222" cy="720"/>
            </a:xfrm>
            <a:custGeom>
              <a:avLst/>
              <a:gdLst/>
              <a:ahLst/>
              <a:cxnLst>
                <a:cxn ang="0">
                  <a:pos x="0" y="720"/>
                </a:cxn>
                <a:cxn ang="0">
                  <a:pos x="288" y="144"/>
                </a:cxn>
                <a:cxn ang="0">
                  <a:pos x="720" y="0"/>
                </a:cxn>
                <a:cxn ang="0">
                  <a:pos x="1296" y="144"/>
                </a:cxn>
                <a:cxn ang="0">
                  <a:pos x="1728" y="288"/>
                </a:cxn>
                <a:cxn ang="0">
                  <a:pos x="2448" y="288"/>
                </a:cxn>
                <a:cxn ang="0">
                  <a:pos x="2592" y="144"/>
                </a:cxn>
              </a:cxnLst>
              <a:rect l="0" t="0" r="r" b="b"/>
              <a:pathLst>
                <a:path w="2592" h="720">
                  <a:moveTo>
                    <a:pt x="0" y="720"/>
                  </a:moveTo>
                  <a:cubicBezTo>
                    <a:pt x="84" y="492"/>
                    <a:pt x="168" y="264"/>
                    <a:pt x="288" y="144"/>
                  </a:cubicBezTo>
                  <a:cubicBezTo>
                    <a:pt x="408" y="24"/>
                    <a:pt x="552" y="0"/>
                    <a:pt x="720" y="0"/>
                  </a:cubicBezTo>
                  <a:cubicBezTo>
                    <a:pt x="888" y="0"/>
                    <a:pt x="1128" y="96"/>
                    <a:pt x="1296" y="144"/>
                  </a:cubicBezTo>
                  <a:cubicBezTo>
                    <a:pt x="1464" y="192"/>
                    <a:pt x="1536" y="264"/>
                    <a:pt x="1728" y="288"/>
                  </a:cubicBezTo>
                  <a:cubicBezTo>
                    <a:pt x="1920" y="312"/>
                    <a:pt x="2304" y="312"/>
                    <a:pt x="2448" y="288"/>
                  </a:cubicBezTo>
                  <a:cubicBezTo>
                    <a:pt x="2592" y="264"/>
                    <a:pt x="2568" y="168"/>
                    <a:pt x="2592" y="144"/>
                  </a:cubicBezTo>
                </a:path>
              </a:pathLst>
            </a:custGeom>
            <a:ln>
              <a:solidFill>
                <a:srgbClr val="FF0000"/>
              </a:solidFill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 sz="2800"/>
            </a:p>
          </p:txBody>
        </p:sp>
        <p:sp>
          <p:nvSpPr>
            <p:cNvPr id="21517" name="Text Box 12"/>
            <p:cNvSpPr txBox="1">
              <a:spLocks noChangeArrowheads="1"/>
            </p:cNvSpPr>
            <p:nvPr/>
          </p:nvSpPr>
          <p:spPr bwMode="auto">
            <a:xfrm>
              <a:off x="6133" y="4041"/>
              <a:ext cx="720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600" i="1">
                  <a:latin typeface="Times New Roman" pitchFamily="18" charset="0"/>
                </a:rPr>
                <a:t>c</a:t>
              </a:r>
              <a:r>
                <a:rPr lang="en-US" sz="1600" i="1" baseline="-25000">
                  <a:latin typeface="Times New Roman" pitchFamily="18" charset="0"/>
                </a:rPr>
                <a:t>2</a:t>
              </a:r>
              <a:r>
                <a:rPr lang="en-US" sz="1600" i="1">
                  <a:latin typeface="Times New Roman" pitchFamily="18" charset="0"/>
                </a:rPr>
                <a:t> g(n)</a:t>
              </a:r>
              <a:endParaRPr lang="en-US" sz="2800"/>
            </a:p>
          </p:txBody>
        </p:sp>
        <p:sp>
          <p:nvSpPr>
            <p:cNvPr id="21518" name="Text Box 13"/>
            <p:cNvSpPr txBox="1">
              <a:spLocks noChangeArrowheads="1"/>
            </p:cNvSpPr>
            <p:nvPr/>
          </p:nvSpPr>
          <p:spPr bwMode="auto">
            <a:xfrm>
              <a:off x="6895" y="5341"/>
              <a:ext cx="720" cy="2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600" i="1">
                  <a:latin typeface="Times New Roman" pitchFamily="18" charset="0"/>
                </a:rPr>
                <a:t>c</a:t>
              </a:r>
              <a:r>
                <a:rPr lang="en-US" sz="1600" i="1" baseline="-25000">
                  <a:latin typeface="Times New Roman" pitchFamily="18" charset="0"/>
                </a:rPr>
                <a:t>1</a:t>
              </a:r>
              <a:r>
                <a:rPr lang="en-US" sz="1600" i="1">
                  <a:latin typeface="Times New Roman" pitchFamily="18" charset="0"/>
                </a:rPr>
                <a:t> g(n)</a:t>
              </a:r>
              <a:endParaRPr lang="en-US" sz="2800"/>
            </a:p>
          </p:txBody>
        </p:sp>
        <p:sp>
          <p:nvSpPr>
            <p:cNvPr id="21519" name="Text Box 11"/>
            <p:cNvSpPr txBox="1">
              <a:spLocks noChangeArrowheads="1"/>
            </p:cNvSpPr>
            <p:nvPr/>
          </p:nvSpPr>
          <p:spPr bwMode="auto">
            <a:xfrm>
              <a:off x="7270" y="4134"/>
              <a:ext cx="387" cy="29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600" i="1">
                  <a:latin typeface="Times New Roman" pitchFamily="18" charset="0"/>
                </a:rPr>
                <a:t>f(n)</a:t>
              </a:r>
              <a:endParaRPr lang="en-US" sz="2800"/>
            </a:p>
          </p:txBody>
        </p:sp>
      </p:grpSp>
      <p:sp>
        <p:nvSpPr>
          <p:cNvPr id="21509" name="Slide Number Placeholder 1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84EF2E-4954-4B72-9F35-B64693BF2B1D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Computing Efficiency (</a:t>
            </a:r>
            <a:r>
              <a:rPr lang="en-US" i="1" smtClean="0"/>
              <a:t>O </a:t>
            </a:r>
            <a:r>
              <a:rPr lang="en-US" smtClean="0"/>
              <a:t>)</a:t>
            </a:r>
          </a:p>
        </p:txBody>
      </p:sp>
      <p:sp>
        <p:nvSpPr>
          <p:cNvPr id="22531" name="Rectangle 8"/>
          <p:cNvSpPr>
            <a:spLocks noChangeArrowheads="1"/>
          </p:cNvSpPr>
          <p:nvPr/>
        </p:nvSpPr>
        <p:spPr bwMode="auto">
          <a:xfrm>
            <a:off x="381000" y="1600200"/>
            <a:ext cx="263525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pPr>
              <a:defRPr/>
            </a:pPr>
            <a:r>
              <a:rPr lang="en-US" sz="2400" b="1" dirty="0" smtClean="0"/>
              <a:t>Example-1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Given f(n) = 3</a:t>
            </a:r>
            <a:r>
              <a:rPr lang="en-US" i="1" dirty="0" smtClean="0">
                <a:ea typeface="+mn-ea"/>
                <a:cs typeface="+mn-cs"/>
              </a:rPr>
              <a:t>n</a:t>
            </a:r>
            <a:r>
              <a:rPr lang="en-US" dirty="0" smtClean="0">
                <a:ea typeface="+mn-ea"/>
                <a:cs typeface="+mn-cs"/>
              </a:rPr>
              <a:t> + 2, find g(n)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1800" b="1" dirty="0" smtClean="0">
                <a:ea typeface="+mn-ea"/>
                <a:cs typeface="+mn-cs"/>
              </a:rPr>
              <a:t>Solution</a:t>
            </a:r>
            <a:endParaRPr lang="en-US" sz="2000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	3</a:t>
            </a:r>
            <a:r>
              <a:rPr lang="en-US" sz="2000" i="1" dirty="0" smtClean="0">
                <a:ea typeface="+mn-ea"/>
                <a:cs typeface="+mn-cs"/>
              </a:rPr>
              <a:t>n</a:t>
            </a:r>
            <a:r>
              <a:rPr lang="en-US" sz="2000" dirty="0" smtClean="0">
                <a:ea typeface="+mn-ea"/>
                <a:cs typeface="+mn-cs"/>
              </a:rPr>
              <a:t> + 2  </a:t>
            </a:r>
            <a:r>
              <a:rPr lang="en-US" sz="2000" dirty="0" smtClean="0">
                <a:ea typeface="+mn-ea"/>
                <a:cs typeface="+mn-cs"/>
                <a:sym typeface="Symbol"/>
              </a:rPr>
              <a:t></a:t>
            </a:r>
            <a:r>
              <a:rPr lang="en-US" sz="2000" dirty="0" smtClean="0">
                <a:ea typeface="+mn-ea"/>
                <a:cs typeface="+mn-cs"/>
              </a:rPr>
              <a:t>  3</a:t>
            </a:r>
            <a:r>
              <a:rPr lang="en-US" sz="2000" i="1" dirty="0" smtClean="0">
                <a:ea typeface="+mn-ea"/>
                <a:cs typeface="+mn-cs"/>
              </a:rPr>
              <a:t>n + n</a:t>
            </a:r>
            <a:r>
              <a:rPr lang="en-US" sz="2000" dirty="0" smtClean="0">
                <a:ea typeface="+mn-ea"/>
                <a:cs typeface="+mn-cs"/>
              </a:rPr>
              <a:t> 		for </a:t>
            </a:r>
            <a:r>
              <a:rPr lang="en-US" sz="2000" i="1" dirty="0" smtClean="0">
                <a:ea typeface="+mn-ea"/>
                <a:cs typeface="+mn-cs"/>
              </a:rPr>
              <a:t>n</a:t>
            </a:r>
            <a:r>
              <a:rPr lang="en-US" sz="2000" dirty="0" smtClean="0">
                <a:ea typeface="+mn-ea"/>
                <a:cs typeface="+mn-cs"/>
              </a:rPr>
              <a:t> </a:t>
            </a:r>
            <a:r>
              <a:rPr lang="en-US" sz="2000" dirty="0" smtClean="0">
                <a:ea typeface="+mn-ea"/>
                <a:cs typeface="+mn-cs"/>
                <a:sym typeface="Symbol"/>
              </a:rPr>
              <a:t></a:t>
            </a:r>
            <a:r>
              <a:rPr lang="en-US" sz="2000" dirty="0" smtClean="0">
                <a:ea typeface="+mn-ea"/>
                <a:cs typeface="+mn-cs"/>
              </a:rPr>
              <a:t> 2</a:t>
            </a:r>
            <a:endParaRPr lang="en-US" sz="2000" baseline="-25000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pt-BR" sz="2000" dirty="0" smtClean="0"/>
              <a:t>	3n + 2  ≤ 4n</a:t>
            </a:r>
            <a:endParaRPr lang="en-US" sz="2000" dirty="0" smtClean="0"/>
          </a:p>
          <a:p>
            <a:pPr lvl="1">
              <a:buNone/>
              <a:defRPr/>
            </a:pPr>
            <a:r>
              <a:rPr lang="en-US" sz="2000" dirty="0" smtClean="0"/>
              <a:t>and so </a:t>
            </a:r>
            <a:r>
              <a:rPr lang="en-US" sz="2000" i="1" dirty="0" smtClean="0">
                <a:solidFill>
                  <a:srgbClr val="FF0000"/>
                </a:solidFill>
              </a:rPr>
              <a:t>c</a:t>
            </a:r>
            <a:r>
              <a:rPr lang="en-US" sz="2000" dirty="0" smtClean="0">
                <a:solidFill>
                  <a:srgbClr val="FF0000"/>
                </a:solidFill>
              </a:rPr>
              <a:t> =</a:t>
            </a:r>
            <a:r>
              <a:rPr lang="en-US" sz="2000" dirty="0" smtClean="0">
                <a:solidFill>
                  <a:srgbClr val="FF0000"/>
                </a:solidFill>
                <a:sym typeface="Symbol"/>
              </a:rPr>
              <a:t> 4, and </a:t>
            </a:r>
            <a:r>
              <a:rPr lang="en-US" sz="2000" i="1" dirty="0" smtClean="0">
                <a:solidFill>
                  <a:srgbClr val="FF0000"/>
                </a:solidFill>
              </a:rPr>
              <a:t>n</a:t>
            </a:r>
            <a:r>
              <a:rPr lang="en-US" sz="2000" baseline="-25000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>
                <a:solidFill>
                  <a:srgbClr val="FF0000"/>
                </a:solidFill>
              </a:rPr>
              <a:t> = 2 </a:t>
            </a:r>
            <a:endParaRPr lang="en-US" sz="2000" dirty="0" smtClean="0">
              <a:solidFill>
                <a:srgbClr val="FF0000"/>
              </a:solidFill>
              <a:sym typeface="Symbol"/>
            </a:endParaRPr>
          </a:p>
          <a:p>
            <a:pPr lvl="1">
              <a:buFont typeface="Wingdings" pitchFamily="2" charset="2"/>
              <a:buNone/>
              <a:defRPr/>
            </a:pPr>
            <a:endParaRPr lang="en-US" sz="2000" dirty="0" smtClean="0">
              <a:sym typeface="Symbol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2000" b="1" dirty="0" smtClean="0">
                <a:sym typeface="Symbol"/>
              </a:rPr>
              <a:t>Verify: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i="1" dirty="0" smtClean="0"/>
              <a:t> </a:t>
            </a:r>
          </a:p>
          <a:p>
            <a:pPr lvl="1">
              <a:buNone/>
              <a:defRPr/>
            </a:pPr>
            <a:r>
              <a:rPr lang="en-US" sz="2000" b="1" i="1" u="sng" dirty="0" smtClean="0"/>
              <a:t>n			f(n) </a:t>
            </a:r>
            <a:r>
              <a:rPr lang="en-US" sz="2000" b="1" u="sng" dirty="0" smtClean="0">
                <a:sym typeface="Symbol"/>
              </a:rPr>
              <a:t> cg(n)</a:t>
            </a:r>
            <a:endParaRPr lang="en-US" sz="2000" b="1" i="1" u="sng" dirty="0" smtClean="0"/>
          </a:p>
          <a:p>
            <a:pPr lvl="1">
              <a:buNone/>
              <a:defRPr/>
            </a:pPr>
            <a:r>
              <a:rPr lang="en-US" sz="2000" i="1" dirty="0" smtClean="0"/>
              <a:t>2			8 </a:t>
            </a:r>
            <a:r>
              <a:rPr lang="en-US" sz="2000" dirty="0" smtClean="0">
                <a:sym typeface="Symbol"/>
              </a:rPr>
              <a:t></a:t>
            </a:r>
            <a:r>
              <a:rPr lang="en-US" sz="2000" i="1" dirty="0" smtClean="0"/>
              <a:t> 8		</a:t>
            </a:r>
            <a:r>
              <a:rPr lang="en-US" sz="2000" b="1" i="1" dirty="0" smtClean="0">
                <a:solidFill>
                  <a:srgbClr val="00B050"/>
                </a:solidFill>
                <a:sym typeface="Symbol"/>
              </a:rPr>
              <a:t> </a:t>
            </a:r>
            <a:endParaRPr lang="en-US" sz="2000" i="1" dirty="0" smtClean="0"/>
          </a:p>
          <a:p>
            <a:pPr lvl="1">
              <a:buNone/>
              <a:defRPr/>
            </a:pPr>
            <a:r>
              <a:rPr lang="en-US" sz="2000" i="1" dirty="0" smtClean="0"/>
              <a:t>3			11 </a:t>
            </a:r>
            <a:r>
              <a:rPr lang="en-US" sz="2000" dirty="0" smtClean="0">
                <a:sym typeface="Symbol"/>
              </a:rPr>
              <a:t> 12		</a:t>
            </a:r>
            <a:r>
              <a:rPr lang="en-US" sz="2000" b="1" i="1" dirty="0" smtClean="0">
                <a:solidFill>
                  <a:srgbClr val="00B050"/>
                </a:solidFill>
                <a:sym typeface="Symbol"/>
              </a:rPr>
              <a:t> </a:t>
            </a:r>
            <a:endParaRPr lang="en-US" sz="2000" i="1" dirty="0" smtClean="0"/>
          </a:p>
          <a:p>
            <a:pPr marL="914400" lvl="1" indent="-457200">
              <a:buNone/>
              <a:defRPr/>
            </a:pPr>
            <a:r>
              <a:rPr lang="en-US" sz="2000" dirty="0" smtClean="0"/>
              <a:t>4		14 </a:t>
            </a:r>
            <a:r>
              <a:rPr lang="en-US" sz="2000" dirty="0" smtClean="0">
                <a:sym typeface="Symbol"/>
              </a:rPr>
              <a:t> 16		</a:t>
            </a:r>
            <a:r>
              <a:rPr lang="en-US" sz="2000" b="1" i="1" dirty="0" smtClean="0">
                <a:solidFill>
                  <a:srgbClr val="00B050"/>
                </a:solidFill>
                <a:sym typeface="Symbol"/>
              </a:rPr>
              <a:t> </a:t>
            </a:r>
            <a:endParaRPr lang="en-US" sz="2000" dirty="0" smtClean="0"/>
          </a:p>
          <a:p>
            <a:pPr lvl="1">
              <a:buFont typeface="Wingdings" pitchFamily="2" charset="2"/>
              <a:buNone/>
              <a:defRPr/>
            </a:pPr>
            <a:endParaRPr lang="en-US" sz="2000" baseline="-25000" dirty="0" smtClean="0">
              <a:ea typeface="+mn-ea"/>
              <a:cs typeface="+mn-cs"/>
            </a:endParaRPr>
          </a:p>
          <a:p>
            <a:pPr>
              <a:defRPr/>
            </a:pPr>
            <a:endParaRPr lang="en-US" dirty="0" smtClean="0"/>
          </a:p>
          <a:p>
            <a:pPr lvl="1">
              <a:buFont typeface="Wingdings" pitchFamily="2" charset="2"/>
              <a:buNone/>
              <a:defRPr/>
            </a:pPr>
            <a:r>
              <a:rPr lang="en-US" sz="2000" i="1" dirty="0" smtClean="0">
                <a:ea typeface="+mn-ea"/>
                <a:cs typeface="+mn-cs"/>
              </a:rPr>
              <a:t> </a:t>
            </a:r>
            <a:endParaRPr lang="en-US" sz="4800" dirty="0"/>
          </a:p>
        </p:txBody>
      </p:sp>
      <p:sp>
        <p:nvSpPr>
          <p:cNvPr id="22533" name="Slide Number Placeholder 1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A5E5CA-95A1-448C-97BF-571F9C88FE78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97" y="1071776"/>
            <a:ext cx="6705600" cy="5257800"/>
          </a:xfrm>
        </p:spPr>
        <p:txBody>
          <a:bodyPr/>
          <a:lstStyle/>
          <a:p>
            <a:pPr>
              <a:buNone/>
              <a:defRPr/>
            </a:pPr>
            <a:endParaRPr lang="en-US" sz="2400" b="1" dirty="0" smtClean="0"/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f(n) = 3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+ 4</a:t>
            </a:r>
            <a:r>
              <a:rPr lang="en-US" i="1" dirty="0" smtClean="0"/>
              <a:t>n</a:t>
            </a:r>
            <a:r>
              <a:rPr lang="en-US" dirty="0" smtClean="0"/>
              <a:t> - 2 =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),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find g(n)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b="1" dirty="0" smtClean="0"/>
              <a:t>Solution</a:t>
            </a:r>
            <a:endParaRPr lang="en-US" dirty="0" smtClean="0"/>
          </a:p>
          <a:p>
            <a:pPr marL="342900" lvl="1" indent="-342900">
              <a:buClr>
                <a:srgbClr val="0000FF"/>
              </a:buClr>
              <a:buSzPct val="90000"/>
              <a:buFont typeface="Wingdings" pitchFamily="2" charset="2"/>
              <a:buNone/>
              <a:defRPr/>
            </a:pPr>
            <a:r>
              <a:rPr lang="en-US" sz="2000" dirty="0" smtClean="0"/>
              <a:t>	</a:t>
            </a:r>
            <a:r>
              <a:rPr lang="en-US" dirty="0" smtClean="0"/>
              <a:t>  </a:t>
            </a:r>
            <a:r>
              <a:rPr lang="en-US" sz="2400" dirty="0" smtClean="0"/>
              <a:t>	 </a:t>
            </a:r>
          </a:p>
          <a:p>
            <a:pPr marL="342900" lvl="1" indent="-342900">
              <a:buClr>
                <a:srgbClr val="0000FF"/>
              </a:buClr>
              <a:buSzPct val="70000"/>
              <a:buNone/>
              <a:defRPr/>
            </a:pPr>
            <a:r>
              <a:rPr lang="en-US" sz="2000" dirty="0" smtClean="0"/>
              <a:t>	 </a:t>
            </a:r>
            <a:endParaRPr lang="en-US" sz="1800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C02CAB-2CBC-4B77-80CD-CD0DBAEB085A}" type="slidenum">
              <a:rPr lang="en-US" smtClean="0"/>
              <a:pPr/>
              <a:t>18</a:t>
            </a:fld>
            <a:endParaRPr lang="en-US" smtClean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339247"/>
            <a:ext cx="5867400" cy="39903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Prove that: </a:t>
            </a:r>
            <a:r>
              <a:rPr lang="en-US" sz="2400" dirty="0"/>
              <a:t>3n</a:t>
            </a:r>
            <a:r>
              <a:rPr lang="en-US" sz="2400" baseline="30000" dirty="0"/>
              <a:t>2</a:t>
            </a:r>
            <a:r>
              <a:rPr lang="en-US" sz="2400" dirty="0"/>
              <a:t> − 100n + 6 = </a:t>
            </a:r>
            <a:r>
              <a:rPr lang="en-US" sz="2400" dirty="0" smtClean="0"/>
              <a:t>O(n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</a:p>
          <a:p>
            <a:r>
              <a:rPr lang="pt-BR" sz="2400" dirty="0"/>
              <a:t>f(n) = </a:t>
            </a:r>
            <a:r>
              <a:rPr lang="pt-BR" sz="2400" dirty="0" smtClean="0"/>
              <a:t>3n</a:t>
            </a:r>
            <a:r>
              <a:rPr lang="pt-BR" sz="2400" baseline="30000" dirty="0" smtClean="0"/>
              <a:t>2</a:t>
            </a:r>
            <a:r>
              <a:rPr lang="pt-BR" sz="2400" dirty="0" smtClean="0"/>
              <a:t> </a:t>
            </a:r>
            <a:r>
              <a:rPr lang="pt-BR" sz="2400" dirty="0"/>
              <a:t>+ h(n) </a:t>
            </a:r>
            <a:endParaRPr lang="pt-BR" sz="2400" dirty="0" smtClean="0"/>
          </a:p>
          <a:p>
            <a:r>
              <a:rPr lang="pt-BR" sz="2400" dirty="0" smtClean="0"/>
              <a:t>Where, h(n</a:t>
            </a:r>
            <a:r>
              <a:rPr lang="pt-BR" sz="2400" dirty="0"/>
              <a:t>) = 6 - 100n </a:t>
            </a:r>
            <a:endParaRPr lang="pt-BR" sz="24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4A3F2-1216-4FE6-A7E5-6FE6D0B6B44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5"/>
                    </a14:imgEffect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71800"/>
            <a:ext cx="6400800" cy="316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Handout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4A3F2-1216-4FE6-A7E5-6FE6D0B6B44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08723593"/>
              </p:ext>
            </p:extLst>
          </p:nvPr>
        </p:nvGraphicFramePr>
        <p:xfrm>
          <a:off x="561753" y="1447800"/>
          <a:ext cx="8020494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3476867320"/>
                    </a:ext>
                  </a:extLst>
                </a:gridCol>
                <a:gridCol w="7868094">
                  <a:extLst>
                    <a:ext uri="{9D8B030D-6E8A-4147-A177-3AD203B41FA5}">
                      <a16:colId xmlns:a16="http://schemas.microsoft.com/office/drawing/2014/main" val="3369472507"/>
                    </a:ext>
                  </a:extLst>
                </a:gridCol>
              </a:tblGrid>
              <a:tr h="1981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Cormorant SC SemiBold" panose="00000700000000000000" pitchFamily="2" charset="0"/>
                          <a:ea typeface="Calibri" panose="020F0502020204030204" pitchFamily="34" charset="0"/>
                        </a:rPr>
                        <a:t>Data Structures and Algorithms</a:t>
                      </a:r>
                      <a:endParaRPr lang="en-US" sz="3600" b="1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Cormorant SC SemiBold" panose="00000700000000000000" pitchFamily="2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869467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14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buNone/>
              <a:defRPr/>
            </a:pPr>
            <a:endParaRPr lang="en-US" sz="1800" b="1" dirty="0" smtClean="0"/>
          </a:p>
          <a:p>
            <a:pPr lvl="1">
              <a:buNone/>
              <a:defRPr/>
            </a:pPr>
            <a:r>
              <a:rPr lang="en-US" sz="1800" dirty="0" smtClean="0"/>
              <a:t>f(n) =  5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 + 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 + 6</a:t>
            </a:r>
            <a:r>
              <a:rPr lang="en-US" sz="1800" i="1" dirty="0" smtClean="0"/>
              <a:t>n</a:t>
            </a:r>
            <a:r>
              <a:rPr lang="en-US" sz="1800" dirty="0" smtClean="0"/>
              <a:t> + 2 , find g(n)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/>
              <a:t>     Solution</a:t>
            </a:r>
            <a:endParaRPr lang="en-US" sz="2200" dirty="0" smtClean="0"/>
          </a:p>
          <a:p>
            <a:pPr marL="342900" lvl="1" indent="-342900">
              <a:buClr>
                <a:srgbClr val="0000FF"/>
              </a:buClr>
              <a:buSzPct val="90000"/>
              <a:buNone/>
              <a:defRPr/>
            </a:pPr>
            <a:r>
              <a:rPr lang="en-US" sz="1800" dirty="0" smtClean="0"/>
              <a:t>	 5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 + 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 + 6</a:t>
            </a:r>
            <a:r>
              <a:rPr lang="en-US" sz="1800" i="1" dirty="0" smtClean="0"/>
              <a:t>n</a:t>
            </a:r>
            <a:r>
              <a:rPr lang="en-US" sz="1800" dirty="0" smtClean="0"/>
              <a:t> + 2 </a:t>
            </a:r>
            <a:r>
              <a:rPr lang="pt-BR" sz="1800" dirty="0" smtClean="0"/>
              <a:t>≤ </a:t>
            </a:r>
            <a:r>
              <a:rPr lang="en-US" sz="1800" dirty="0" smtClean="0"/>
              <a:t>5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 + 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 + 6</a:t>
            </a:r>
            <a:r>
              <a:rPr lang="en-US" sz="1800" i="1" dirty="0" smtClean="0"/>
              <a:t>n</a:t>
            </a:r>
            <a:r>
              <a:rPr lang="en-US" sz="1800" dirty="0" smtClean="0"/>
              <a:t> + n </a:t>
            </a:r>
            <a:r>
              <a:rPr lang="pt-BR" sz="1800" dirty="0" smtClean="0"/>
              <a:t>		for </a:t>
            </a:r>
            <a:r>
              <a:rPr lang="pt-BR" sz="1800" i="1" dirty="0" smtClean="0"/>
              <a:t>n</a:t>
            </a:r>
            <a:r>
              <a:rPr lang="pt-BR" sz="1800" dirty="0" smtClean="0"/>
              <a:t> ≥ 2</a:t>
            </a:r>
            <a:endParaRPr lang="pt-BR" sz="1800" baseline="-25000" dirty="0" smtClean="0"/>
          </a:p>
          <a:p>
            <a:pPr>
              <a:buNone/>
              <a:defRPr/>
            </a:pPr>
            <a:r>
              <a:rPr lang="pt-BR" sz="1800" dirty="0" smtClean="0"/>
              <a:t>		 		≤ </a:t>
            </a:r>
            <a:r>
              <a:rPr lang="en-US" sz="1800" dirty="0" smtClean="0"/>
              <a:t>5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 + 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 + 7</a:t>
            </a:r>
            <a:r>
              <a:rPr lang="en-US" sz="1800" i="1" dirty="0" smtClean="0"/>
              <a:t>n</a:t>
            </a:r>
            <a:endParaRPr lang="pt-BR" sz="1800" dirty="0" smtClean="0"/>
          </a:p>
          <a:p>
            <a:pPr>
              <a:buNone/>
              <a:defRPr/>
            </a:pPr>
            <a:r>
              <a:rPr lang="en-US" sz="1800" dirty="0" smtClean="0"/>
              <a:t>	 5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 + 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 + 7</a:t>
            </a:r>
            <a:r>
              <a:rPr lang="en-US" sz="1800" i="1" dirty="0" smtClean="0"/>
              <a:t>n </a:t>
            </a:r>
            <a:r>
              <a:rPr lang="pt-BR" sz="1800" dirty="0" smtClean="0"/>
              <a:t>	≤ </a:t>
            </a:r>
            <a:r>
              <a:rPr lang="en-US" sz="1800" dirty="0" smtClean="0"/>
              <a:t>5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 + 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 + </a:t>
            </a:r>
            <a:r>
              <a:rPr lang="en-US" sz="1800" i="1" dirty="0" smtClean="0"/>
              <a:t>n</a:t>
            </a:r>
            <a:r>
              <a:rPr lang="en-US" sz="1800" i="1" baseline="30000" dirty="0" smtClean="0"/>
              <a:t>2</a:t>
            </a:r>
            <a:r>
              <a:rPr lang="en-US" sz="1800" i="1" dirty="0" smtClean="0"/>
              <a:t> </a:t>
            </a:r>
            <a:r>
              <a:rPr lang="pt-BR" sz="1800" dirty="0" smtClean="0"/>
              <a:t>			for n</a:t>
            </a:r>
            <a:r>
              <a:rPr lang="pt-BR" sz="1800" baseline="30000" dirty="0" smtClean="0"/>
              <a:t>2</a:t>
            </a:r>
            <a:r>
              <a:rPr lang="pt-BR" sz="1800" dirty="0" smtClean="0"/>
              <a:t> ≥ 7n</a:t>
            </a:r>
          </a:p>
          <a:p>
            <a:pPr>
              <a:buNone/>
              <a:defRPr/>
            </a:pPr>
            <a:r>
              <a:rPr lang="en-US" sz="1800" dirty="0" smtClean="0"/>
              <a:t>	 5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 + 2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2	</a:t>
            </a:r>
            <a:r>
              <a:rPr lang="pt-BR" sz="1800" dirty="0" smtClean="0"/>
              <a:t> ≤ </a:t>
            </a:r>
            <a:r>
              <a:rPr lang="en-US" sz="1800" dirty="0" smtClean="0"/>
              <a:t>5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 + 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3</a:t>
            </a:r>
            <a:r>
              <a:rPr lang="en-US" sz="1800" i="1" dirty="0" smtClean="0"/>
              <a:t> 			</a:t>
            </a:r>
            <a:r>
              <a:rPr lang="pt-BR" sz="1800" dirty="0" smtClean="0"/>
              <a:t>for n</a:t>
            </a:r>
            <a:r>
              <a:rPr lang="pt-BR" sz="1800" baseline="30000" dirty="0" smtClean="0"/>
              <a:t>3</a:t>
            </a:r>
            <a:r>
              <a:rPr lang="pt-BR" sz="1800" dirty="0" smtClean="0"/>
              <a:t> ≥ 2n</a:t>
            </a:r>
            <a:r>
              <a:rPr lang="pt-BR" sz="1800" baseline="30000" dirty="0" smtClean="0"/>
              <a:t>2</a:t>
            </a:r>
          </a:p>
          <a:p>
            <a:pPr>
              <a:buNone/>
              <a:defRPr/>
            </a:pPr>
            <a:r>
              <a:rPr lang="pt-BR" sz="1800" baseline="30000" dirty="0" smtClean="0"/>
              <a:t>			</a:t>
            </a:r>
            <a:r>
              <a:rPr lang="pt-BR" sz="1800" dirty="0" smtClean="0"/>
              <a:t> ≤ 6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3</a:t>
            </a:r>
            <a:r>
              <a:rPr lang="en-US" sz="1800" i="1" dirty="0" smtClean="0"/>
              <a:t> </a:t>
            </a:r>
            <a:endParaRPr lang="pt-BR" sz="1800" baseline="30000" dirty="0" smtClean="0"/>
          </a:p>
          <a:p>
            <a:pPr>
              <a:buNone/>
              <a:defRPr/>
            </a:pPr>
            <a:r>
              <a:rPr lang="pt-BR" sz="1800" dirty="0" smtClean="0"/>
              <a:t>		 </a:t>
            </a:r>
            <a:r>
              <a:rPr lang="en-US" sz="1800" dirty="0" smtClean="0"/>
              <a:t>and so </a:t>
            </a:r>
            <a:r>
              <a:rPr lang="en-US" sz="1800" i="1" dirty="0" smtClean="0">
                <a:solidFill>
                  <a:srgbClr val="FF0000"/>
                </a:solidFill>
              </a:rPr>
              <a:t>c</a:t>
            </a:r>
            <a:r>
              <a:rPr lang="en-US" sz="1800" dirty="0" smtClean="0">
                <a:solidFill>
                  <a:srgbClr val="FF0000"/>
                </a:solidFill>
              </a:rPr>
              <a:t> =</a:t>
            </a:r>
            <a:r>
              <a:rPr lang="en-US" sz="1800" dirty="0" smtClean="0">
                <a:solidFill>
                  <a:srgbClr val="FF0000"/>
                </a:solidFill>
                <a:sym typeface="Symbol"/>
              </a:rPr>
              <a:t> 6, and </a:t>
            </a:r>
            <a:r>
              <a:rPr lang="en-US" sz="1800" i="1" dirty="0" smtClean="0">
                <a:solidFill>
                  <a:srgbClr val="FF0000"/>
                </a:solidFill>
              </a:rPr>
              <a:t>n</a:t>
            </a:r>
            <a:r>
              <a:rPr lang="en-US" sz="1800" baseline="-25000" dirty="0" smtClean="0">
                <a:solidFill>
                  <a:srgbClr val="FF0000"/>
                </a:solidFill>
              </a:rPr>
              <a:t>0</a:t>
            </a:r>
            <a:r>
              <a:rPr lang="en-US" sz="1800" dirty="0" smtClean="0">
                <a:solidFill>
                  <a:srgbClr val="FF0000"/>
                </a:solidFill>
              </a:rPr>
              <a:t> = 7 </a:t>
            </a:r>
            <a:endParaRPr lang="en-US" sz="1800" dirty="0" smtClean="0">
              <a:solidFill>
                <a:srgbClr val="FF0000"/>
              </a:solidFill>
              <a:sym typeface="Symbol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800" b="1" dirty="0" smtClean="0"/>
              <a:t>Verify:</a:t>
            </a:r>
          </a:p>
          <a:p>
            <a:pPr lvl="1">
              <a:buNone/>
              <a:defRPr/>
            </a:pPr>
            <a:r>
              <a:rPr lang="en-US" sz="1800" b="1" i="1" u="sng" dirty="0" smtClean="0"/>
              <a:t>n			f(n) </a:t>
            </a:r>
            <a:r>
              <a:rPr lang="en-US" sz="1800" b="1" u="sng" dirty="0" smtClean="0">
                <a:sym typeface="Symbol"/>
              </a:rPr>
              <a:t> cg(n)</a:t>
            </a:r>
            <a:endParaRPr lang="en-US" sz="1800" b="1" i="1" u="sng" dirty="0" smtClean="0"/>
          </a:p>
          <a:p>
            <a:pPr lvl="1">
              <a:buNone/>
              <a:defRPr/>
            </a:pPr>
            <a:r>
              <a:rPr lang="en-US" sz="1800" i="1" dirty="0" smtClean="0"/>
              <a:t>2			18 </a:t>
            </a:r>
            <a:r>
              <a:rPr lang="en-US" sz="1800" dirty="0" smtClean="0">
                <a:sym typeface="Symbol"/>
              </a:rPr>
              <a:t></a:t>
            </a:r>
            <a:r>
              <a:rPr lang="en-US" sz="1800" i="1" dirty="0" smtClean="0"/>
              <a:t> 24		</a:t>
            </a:r>
            <a:r>
              <a:rPr lang="en-US" sz="18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en-US" sz="1800" b="1" i="1" dirty="0" smtClean="0">
              <a:solidFill>
                <a:srgbClr val="00B050"/>
              </a:solidFill>
            </a:endParaRPr>
          </a:p>
          <a:p>
            <a:pPr lvl="1">
              <a:buNone/>
              <a:defRPr/>
            </a:pPr>
            <a:r>
              <a:rPr lang="en-US" sz="1800" i="1" dirty="0" smtClean="0"/>
              <a:t>3			37 </a:t>
            </a:r>
            <a:r>
              <a:rPr lang="en-US" sz="1800" dirty="0" smtClean="0">
                <a:sym typeface="Symbol"/>
              </a:rPr>
              <a:t> 54		</a:t>
            </a:r>
            <a:r>
              <a:rPr lang="en-US" sz="18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en-US" sz="1800" b="1" i="1" dirty="0" smtClean="0">
              <a:solidFill>
                <a:srgbClr val="00B050"/>
              </a:solidFill>
            </a:endParaRPr>
          </a:p>
          <a:p>
            <a:pPr marL="914400" lvl="1" indent="-457200">
              <a:buNone/>
              <a:defRPr/>
            </a:pPr>
            <a:r>
              <a:rPr lang="en-US" sz="1800" dirty="0" smtClean="0"/>
              <a:t>4		62 </a:t>
            </a:r>
            <a:r>
              <a:rPr lang="en-US" sz="1800" dirty="0" smtClean="0">
                <a:sym typeface="Symbol"/>
              </a:rPr>
              <a:t> 96		</a:t>
            </a:r>
            <a:r>
              <a:rPr lang="en-US" sz="18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en-US" sz="1800" b="1" i="1" dirty="0" smtClean="0">
              <a:solidFill>
                <a:srgbClr val="00B050"/>
              </a:solidFill>
            </a:endParaRPr>
          </a:p>
          <a:p>
            <a:pPr marL="914400" lvl="1" indent="-457200">
              <a:buNone/>
              <a:defRPr/>
            </a:pPr>
            <a:endParaRPr lang="en-US" sz="1800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C02CAB-2CBC-4B77-80CD-CD0DBAEB085A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buNone/>
              <a:defRPr/>
            </a:pPr>
            <a:endParaRPr lang="en-US" sz="1800" b="1" dirty="0" smtClean="0"/>
          </a:p>
          <a:p>
            <a:pPr lvl="1">
              <a:buNone/>
              <a:defRPr/>
            </a:pPr>
            <a:r>
              <a:rPr lang="en-US" sz="1800" dirty="0" smtClean="0"/>
              <a:t>f(n) =  4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 + 2</a:t>
            </a:r>
            <a:r>
              <a:rPr lang="en-US" sz="1800" i="1" dirty="0" smtClean="0"/>
              <a:t>n</a:t>
            </a:r>
            <a:r>
              <a:rPr lang="en-US" sz="1800" dirty="0" smtClean="0"/>
              <a:t> + 3 , find g(n)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/>
              <a:t>     Solution</a:t>
            </a:r>
            <a:endParaRPr lang="en-US" sz="2200" dirty="0" smtClean="0"/>
          </a:p>
          <a:p>
            <a:pPr marL="342900" lvl="1" indent="-342900">
              <a:buClr>
                <a:srgbClr val="0000FF"/>
              </a:buClr>
              <a:buSzPct val="90000"/>
              <a:buNone/>
              <a:defRPr/>
            </a:pPr>
            <a:r>
              <a:rPr lang="en-US" sz="1800" dirty="0" smtClean="0"/>
              <a:t>	 4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 + 2</a:t>
            </a:r>
            <a:r>
              <a:rPr lang="en-US" sz="1800" i="1" dirty="0" smtClean="0"/>
              <a:t>n</a:t>
            </a:r>
            <a:r>
              <a:rPr lang="en-US" sz="1800" dirty="0" smtClean="0"/>
              <a:t> + 3 	</a:t>
            </a:r>
            <a:r>
              <a:rPr lang="pt-BR" sz="1800" dirty="0" smtClean="0"/>
              <a:t>≤ </a:t>
            </a:r>
            <a:r>
              <a:rPr lang="en-US" sz="1800" dirty="0" smtClean="0"/>
              <a:t>4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 + 2</a:t>
            </a:r>
            <a:r>
              <a:rPr lang="en-US" sz="1800" i="1" dirty="0" smtClean="0"/>
              <a:t>n</a:t>
            </a:r>
            <a:r>
              <a:rPr lang="en-US" sz="1800" dirty="0" smtClean="0"/>
              <a:t> + n </a:t>
            </a:r>
            <a:r>
              <a:rPr lang="pt-BR" sz="1800" dirty="0" smtClean="0"/>
              <a:t>		for </a:t>
            </a:r>
            <a:r>
              <a:rPr lang="pt-BR" sz="1800" i="1" dirty="0" smtClean="0"/>
              <a:t>n</a:t>
            </a:r>
            <a:r>
              <a:rPr lang="pt-BR" sz="1800" dirty="0" smtClean="0"/>
              <a:t> ≥ 3</a:t>
            </a:r>
            <a:endParaRPr lang="pt-BR" sz="1800" baseline="-25000" dirty="0" smtClean="0"/>
          </a:p>
          <a:p>
            <a:pPr>
              <a:buNone/>
              <a:defRPr/>
            </a:pPr>
            <a:r>
              <a:rPr lang="pt-BR" sz="1800" dirty="0" smtClean="0"/>
              <a:t>		 	≤ 4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 + 3</a:t>
            </a:r>
            <a:r>
              <a:rPr lang="en-US" sz="1800" i="1" dirty="0" smtClean="0"/>
              <a:t>n</a:t>
            </a:r>
            <a:endParaRPr lang="pt-BR" sz="1800" dirty="0" smtClean="0"/>
          </a:p>
          <a:p>
            <a:pPr>
              <a:buNone/>
              <a:defRPr/>
            </a:pPr>
            <a:r>
              <a:rPr lang="en-US" sz="1800" dirty="0" smtClean="0"/>
              <a:t>	 </a:t>
            </a:r>
            <a:r>
              <a:rPr lang="pt-BR" sz="1800" dirty="0" smtClean="0"/>
              <a:t>4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 + 3</a:t>
            </a:r>
            <a:r>
              <a:rPr lang="en-US" sz="1800" i="1" dirty="0" smtClean="0"/>
              <a:t>n</a:t>
            </a:r>
            <a:r>
              <a:rPr lang="pt-BR" sz="1800" dirty="0" smtClean="0"/>
              <a:t>	≤ 4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 + 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3</a:t>
            </a:r>
            <a:r>
              <a:rPr lang="en-US" sz="1800" i="1" dirty="0" smtClean="0"/>
              <a:t> </a:t>
            </a:r>
            <a:r>
              <a:rPr lang="pt-BR" sz="1800" dirty="0" smtClean="0"/>
              <a:t>		for n</a:t>
            </a:r>
            <a:r>
              <a:rPr lang="pt-BR" sz="1800" baseline="30000" dirty="0" smtClean="0"/>
              <a:t>3</a:t>
            </a:r>
            <a:r>
              <a:rPr lang="pt-BR" sz="1800" dirty="0" smtClean="0"/>
              <a:t> ≥ 3n (n</a:t>
            </a:r>
            <a:r>
              <a:rPr lang="pt-BR" sz="1800" baseline="30000" dirty="0" smtClean="0"/>
              <a:t>2</a:t>
            </a:r>
            <a:r>
              <a:rPr lang="pt-BR" sz="1800" dirty="0" smtClean="0"/>
              <a:t> ≥ 3)</a:t>
            </a:r>
          </a:p>
          <a:p>
            <a:pPr>
              <a:buNone/>
              <a:defRPr/>
            </a:pPr>
            <a:r>
              <a:rPr lang="pt-BR" sz="1800" dirty="0" smtClean="0"/>
              <a:t>	</a:t>
            </a:r>
            <a:r>
              <a:rPr lang="en-US" sz="1800" dirty="0" smtClean="0"/>
              <a:t>	</a:t>
            </a:r>
            <a:r>
              <a:rPr lang="en-US" sz="1800" baseline="30000" dirty="0" smtClean="0"/>
              <a:t>	</a:t>
            </a:r>
            <a:r>
              <a:rPr lang="pt-BR" sz="1800" dirty="0" smtClean="0"/>
              <a:t>≤ </a:t>
            </a:r>
            <a:r>
              <a:rPr lang="en-US" sz="1800" dirty="0" smtClean="0"/>
              <a:t>5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3	</a:t>
            </a:r>
            <a:r>
              <a:rPr lang="en-US" sz="1800" i="1" dirty="0" smtClean="0"/>
              <a:t> 		</a:t>
            </a:r>
            <a:endParaRPr lang="pt-BR" sz="1800" baseline="30000" dirty="0" smtClean="0"/>
          </a:p>
          <a:p>
            <a:pPr>
              <a:buNone/>
              <a:defRPr/>
            </a:pPr>
            <a:r>
              <a:rPr lang="en-US" sz="1800" baseline="30000" dirty="0" smtClean="0"/>
              <a:t> </a:t>
            </a:r>
            <a:endParaRPr lang="pt-BR" sz="1800" baseline="30000" dirty="0" smtClean="0"/>
          </a:p>
          <a:p>
            <a:pPr>
              <a:buNone/>
              <a:defRPr/>
            </a:pPr>
            <a:r>
              <a:rPr lang="pt-BR" sz="1800" dirty="0" smtClean="0"/>
              <a:t>		 </a:t>
            </a:r>
            <a:r>
              <a:rPr lang="en-US" sz="1800" dirty="0" smtClean="0"/>
              <a:t>and so </a:t>
            </a:r>
            <a:r>
              <a:rPr lang="en-US" sz="1800" i="1" dirty="0" smtClean="0">
                <a:solidFill>
                  <a:srgbClr val="FF0000"/>
                </a:solidFill>
              </a:rPr>
              <a:t>c</a:t>
            </a:r>
            <a:r>
              <a:rPr lang="en-US" sz="1800" dirty="0" smtClean="0">
                <a:solidFill>
                  <a:srgbClr val="FF0000"/>
                </a:solidFill>
              </a:rPr>
              <a:t> =</a:t>
            </a:r>
            <a:r>
              <a:rPr lang="en-US" sz="1800" dirty="0" smtClean="0">
                <a:solidFill>
                  <a:srgbClr val="FF0000"/>
                </a:solidFill>
                <a:sym typeface="Symbol"/>
              </a:rPr>
              <a:t> 5, and </a:t>
            </a:r>
            <a:r>
              <a:rPr lang="en-US" sz="1800" i="1" dirty="0" smtClean="0">
                <a:solidFill>
                  <a:srgbClr val="FF0000"/>
                </a:solidFill>
              </a:rPr>
              <a:t>n</a:t>
            </a:r>
            <a:r>
              <a:rPr lang="en-US" sz="1800" baseline="-25000" dirty="0" smtClean="0">
                <a:solidFill>
                  <a:srgbClr val="FF0000"/>
                </a:solidFill>
              </a:rPr>
              <a:t>0</a:t>
            </a:r>
            <a:r>
              <a:rPr lang="en-US" sz="1800" dirty="0" smtClean="0">
                <a:solidFill>
                  <a:srgbClr val="FF0000"/>
                </a:solidFill>
              </a:rPr>
              <a:t> = 3 </a:t>
            </a:r>
            <a:endParaRPr lang="en-US" sz="1800" dirty="0" smtClean="0">
              <a:solidFill>
                <a:srgbClr val="FF0000"/>
              </a:solidFill>
              <a:sym typeface="Symbol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800" b="1" dirty="0" smtClean="0"/>
              <a:t>	Verify:</a:t>
            </a:r>
          </a:p>
          <a:p>
            <a:pPr lvl="1">
              <a:buNone/>
              <a:defRPr/>
            </a:pPr>
            <a:r>
              <a:rPr lang="en-US" sz="1800" b="1" i="1" u="sng" dirty="0" smtClean="0"/>
              <a:t>n			f(n) </a:t>
            </a:r>
            <a:r>
              <a:rPr lang="en-US" sz="1800" b="1" u="sng" dirty="0" smtClean="0">
                <a:sym typeface="Symbol"/>
              </a:rPr>
              <a:t> cg(n)</a:t>
            </a:r>
            <a:endParaRPr lang="en-US" sz="1800" b="1" i="1" u="sng" dirty="0" smtClean="0"/>
          </a:p>
          <a:p>
            <a:pPr lvl="1">
              <a:buNone/>
              <a:defRPr/>
            </a:pPr>
            <a:r>
              <a:rPr lang="en-US" sz="1800" i="1" dirty="0" smtClean="0"/>
              <a:t>3			117 </a:t>
            </a:r>
            <a:r>
              <a:rPr lang="en-US" sz="1800" dirty="0" smtClean="0">
                <a:sym typeface="Symbol"/>
              </a:rPr>
              <a:t> 135	</a:t>
            </a:r>
            <a:r>
              <a:rPr lang="en-US" sz="18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en-US" sz="1800" b="1" i="1" dirty="0" smtClean="0">
              <a:solidFill>
                <a:srgbClr val="00B050"/>
              </a:solidFill>
            </a:endParaRPr>
          </a:p>
          <a:p>
            <a:pPr marL="914400" lvl="1" indent="-457200">
              <a:buNone/>
              <a:defRPr/>
            </a:pPr>
            <a:r>
              <a:rPr lang="en-US" sz="1800" dirty="0" smtClean="0"/>
              <a:t>4		203 </a:t>
            </a:r>
            <a:r>
              <a:rPr lang="en-US" sz="1800" dirty="0" smtClean="0">
                <a:sym typeface="Symbol"/>
              </a:rPr>
              <a:t> 240	</a:t>
            </a:r>
            <a:r>
              <a:rPr lang="en-US" sz="18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en-US" sz="1800" b="1" i="1" dirty="0" smtClean="0">
              <a:solidFill>
                <a:srgbClr val="00B050"/>
              </a:solidFill>
            </a:endParaRPr>
          </a:p>
          <a:p>
            <a:pPr marL="914400" lvl="1" indent="-457200">
              <a:buNone/>
              <a:defRPr/>
            </a:pPr>
            <a:endParaRPr lang="en-US" sz="1800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C02CAB-2CBC-4B77-80CD-CD0DBAEB085A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382000" cy="1139825"/>
          </a:xfrm>
        </p:spPr>
        <p:txBody>
          <a:bodyPr/>
          <a:lstStyle/>
          <a:p>
            <a:r>
              <a:rPr lang="en-US" dirty="0" smtClean="0"/>
              <a:t>Example-5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>
                <a:ea typeface="+mn-ea"/>
                <a:cs typeface="+mn-cs"/>
              </a:rPr>
              <a:t>Given </a:t>
            </a:r>
            <a:r>
              <a:rPr lang="pt-BR" i="1" dirty="0" smtClean="0">
                <a:ea typeface="+mn-ea"/>
                <a:cs typeface="+mn-cs"/>
              </a:rPr>
              <a:t>f(n)</a:t>
            </a:r>
            <a:r>
              <a:rPr lang="pt-BR" dirty="0" smtClean="0">
                <a:ea typeface="+mn-ea"/>
                <a:cs typeface="+mn-cs"/>
              </a:rPr>
              <a:t> = 2</a:t>
            </a:r>
            <a:r>
              <a:rPr lang="pt-BR" i="1" baseline="30000" dirty="0" smtClean="0">
                <a:ea typeface="+mn-ea"/>
                <a:cs typeface="+mn-cs"/>
              </a:rPr>
              <a:t>n</a:t>
            </a:r>
            <a:r>
              <a:rPr lang="pt-BR" baseline="30000" dirty="0" smtClean="0">
                <a:ea typeface="+mn-ea"/>
                <a:cs typeface="+mn-cs"/>
              </a:rPr>
              <a:t> </a:t>
            </a:r>
            <a:r>
              <a:rPr lang="pt-BR" dirty="0" smtClean="0">
                <a:ea typeface="+mn-ea"/>
                <a:cs typeface="+mn-cs"/>
              </a:rPr>
              <a:t>+ 6</a:t>
            </a:r>
            <a:r>
              <a:rPr lang="pt-BR" i="1" dirty="0" smtClean="0">
                <a:ea typeface="+mn-ea"/>
                <a:cs typeface="+mn-cs"/>
              </a:rPr>
              <a:t>n</a:t>
            </a:r>
            <a:r>
              <a:rPr lang="pt-BR" baseline="30000" dirty="0" smtClean="0">
                <a:ea typeface="+mn-ea"/>
                <a:cs typeface="+mn-cs"/>
              </a:rPr>
              <a:t>2</a:t>
            </a:r>
            <a:r>
              <a:rPr lang="pt-BR" dirty="0" smtClean="0">
                <a:ea typeface="+mn-ea"/>
                <a:cs typeface="+mn-cs"/>
              </a:rPr>
              <a:t> + 3n, prove that </a:t>
            </a:r>
            <a:r>
              <a:rPr lang="pt-BR" i="1" dirty="0" smtClean="0">
                <a:ea typeface="+mn-ea"/>
                <a:cs typeface="+mn-cs"/>
              </a:rPr>
              <a:t>f(n)</a:t>
            </a:r>
            <a:r>
              <a:rPr lang="pt-BR" dirty="0" smtClean="0">
                <a:ea typeface="+mn-ea"/>
                <a:cs typeface="+mn-cs"/>
              </a:rPr>
              <a:t> = </a:t>
            </a:r>
            <a:r>
              <a:rPr lang="pt-BR" i="1" dirty="0" smtClean="0">
                <a:ea typeface="+mn-ea"/>
                <a:cs typeface="+mn-cs"/>
              </a:rPr>
              <a:t>O</a:t>
            </a:r>
            <a:r>
              <a:rPr lang="pt-BR" dirty="0" smtClean="0">
                <a:ea typeface="+mn-ea"/>
                <a:cs typeface="+mn-cs"/>
              </a:rPr>
              <a:t>(2</a:t>
            </a:r>
            <a:r>
              <a:rPr lang="pt-BR" i="1" baseline="30000" dirty="0" smtClean="0">
                <a:ea typeface="+mn-ea"/>
                <a:cs typeface="+mn-cs"/>
              </a:rPr>
              <a:t>n</a:t>
            </a:r>
            <a:r>
              <a:rPr lang="pt-BR" dirty="0" smtClean="0">
                <a:ea typeface="+mn-ea"/>
                <a:cs typeface="+mn-cs"/>
              </a:rPr>
              <a:t>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b="1" dirty="0" smtClean="0"/>
              <a:t>Solution</a:t>
            </a:r>
            <a:endParaRPr lang="en-US" dirty="0" smtClean="0">
              <a:ea typeface="+mn-ea"/>
              <a:cs typeface="+mn-cs"/>
            </a:endParaRPr>
          </a:p>
          <a:p>
            <a:pPr lvl="1">
              <a:buNone/>
              <a:defRPr/>
            </a:pPr>
            <a:r>
              <a:rPr lang="pt-BR" sz="2000" dirty="0" smtClean="0"/>
              <a:t>2</a:t>
            </a:r>
            <a:r>
              <a:rPr lang="pt-BR" sz="2000" i="1" baseline="30000" dirty="0" smtClean="0"/>
              <a:t>n</a:t>
            </a:r>
            <a:r>
              <a:rPr lang="pt-BR" sz="2000" baseline="30000" dirty="0" smtClean="0"/>
              <a:t> </a:t>
            </a:r>
            <a:r>
              <a:rPr lang="pt-BR" sz="2000" dirty="0" smtClean="0"/>
              <a:t>+ 6</a:t>
            </a:r>
            <a:r>
              <a:rPr lang="pt-BR" sz="2000" i="1" dirty="0" smtClean="0"/>
              <a:t>n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+ 3n </a:t>
            </a:r>
            <a:r>
              <a:rPr lang="en-US" sz="2000" dirty="0" smtClean="0">
                <a:ea typeface="+mn-ea"/>
                <a:cs typeface="+mn-cs"/>
              </a:rPr>
              <a:t>≤ </a:t>
            </a:r>
            <a:r>
              <a:rPr lang="pt-BR" sz="2000" dirty="0" smtClean="0"/>
              <a:t>2</a:t>
            </a:r>
            <a:r>
              <a:rPr lang="pt-BR" sz="2000" i="1" baseline="30000" dirty="0" smtClean="0"/>
              <a:t>n</a:t>
            </a:r>
            <a:r>
              <a:rPr lang="pt-BR" sz="2000" baseline="30000" dirty="0" smtClean="0"/>
              <a:t> </a:t>
            </a:r>
            <a:r>
              <a:rPr lang="pt-BR" sz="2000" dirty="0" smtClean="0"/>
              <a:t>+ 6</a:t>
            </a:r>
            <a:r>
              <a:rPr lang="pt-BR" sz="2000" i="1" dirty="0" smtClean="0"/>
              <a:t>n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+ </a:t>
            </a:r>
            <a:r>
              <a:rPr lang="pt-BR" sz="2000" i="1" dirty="0" smtClean="0"/>
              <a:t>n</a:t>
            </a:r>
            <a:r>
              <a:rPr lang="pt-BR" sz="2000" baseline="30000" dirty="0" smtClean="0"/>
              <a:t>2</a:t>
            </a:r>
            <a:r>
              <a:rPr lang="en-US" sz="2000" i="1" dirty="0" smtClean="0">
                <a:ea typeface="+mn-ea"/>
                <a:cs typeface="+mn-cs"/>
              </a:rPr>
              <a:t> 		for </a:t>
            </a:r>
            <a:r>
              <a:rPr lang="pt-BR" sz="2000" dirty="0" smtClean="0"/>
              <a:t>n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≥ 3n (n ≥ 3) </a:t>
            </a:r>
            <a:endParaRPr lang="en-US" sz="2000" i="1" dirty="0" smtClean="0">
              <a:ea typeface="+mn-ea"/>
              <a:cs typeface="+mn-cs"/>
            </a:endParaRPr>
          </a:p>
          <a:p>
            <a:pPr lvl="1">
              <a:buNone/>
              <a:defRPr/>
            </a:pPr>
            <a:r>
              <a:rPr lang="en-US" sz="2000" dirty="0" smtClean="0"/>
              <a:t> 			  ≤ </a:t>
            </a:r>
            <a:r>
              <a:rPr lang="pt-BR" sz="2000" dirty="0" smtClean="0"/>
              <a:t>2</a:t>
            </a:r>
            <a:r>
              <a:rPr lang="pt-BR" sz="2000" i="1" baseline="30000" dirty="0" smtClean="0"/>
              <a:t>n</a:t>
            </a:r>
            <a:r>
              <a:rPr lang="pt-BR" sz="2000" baseline="30000" dirty="0" smtClean="0"/>
              <a:t> </a:t>
            </a:r>
            <a:r>
              <a:rPr lang="pt-BR" sz="2000" dirty="0" smtClean="0"/>
              <a:t>+ 7</a:t>
            </a:r>
            <a:r>
              <a:rPr lang="pt-BR" sz="2000" i="1" dirty="0" smtClean="0"/>
              <a:t>n</a:t>
            </a:r>
            <a:r>
              <a:rPr lang="pt-BR" sz="2000" baseline="30000" dirty="0" smtClean="0"/>
              <a:t>2</a:t>
            </a:r>
            <a:r>
              <a:rPr lang="en-US" sz="2000" i="1" dirty="0" smtClean="0"/>
              <a:t> </a:t>
            </a:r>
          </a:p>
          <a:p>
            <a:pPr lvl="1">
              <a:buNone/>
              <a:defRPr/>
            </a:pPr>
            <a:r>
              <a:rPr lang="pt-BR" sz="2000" dirty="0" smtClean="0"/>
              <a:t>2</a:t>
            </a:r>
            <a:r>
              <a:rPr lang="pt-BR" sz="2000" i="1" baseline="30000" dirty="0" smtClean="0"/>
              <a:t>n</a:t>
            </a:r>
            <a:r>
              <a:rPr lang="pt-BR" sz="2000" baseline="30000" dirty="0" smtClean="0"/>
              <a:t> </a:t>
            </a:r>
            <a:r>
              <a:rPr lang="pt-BR" sz="2000" dirty="0" smtClean="0"/>
              <a:t>+ 7</a:t>
            </a:r>
            <a:r>
              <a:rPr lang="pt-BR" sz="2000" i="1" dirty="0" smtClean="0"/>
              <a:t>n</a:t>
            </a:r>
            <a:r>
              <a:rPr lang="pt-BR" sz="2000" baseline="30000" dirty="0" smtClean="0"/>
              <a:t>2	</a:t>
            </a:r>
            <a:r>
              <a:rPr lang="en-US" sz="2000" dirty="0" smtClean="0"/>
              <a:t> ≤ </a:t>
            </a:r>
            <a:r>
              <a:rPr lang="pt-BR" sz="2000" dirty="0" smtClean="0"/>
              <a:t>2</a:t>
            </a:r>
            <a:r>
              <a:rPr lang="pt-BR" sz="2000" i="1" baseline="30000" dirty="0" smtClean="0"/>
              <a:t>n</a:t>
            </a:r>
            <a:r>
              <a:rPr lang="pt-BR" sz="2000" baseline="30000" dirty="0" smtClean="0"/>
              <a:t> </a:t>
            </a:r>
            <a:r>
              <a:rPr lang="pt-BR" sz="2000" dirty="0" smtClean="0"/>
              <a:t>+ 7 2</a:t>
            </a:r>
            <a:r>
              <a:rPr lang="pt-BR" sz="2000" i="1" baseline="30000" dirty="0" smtClean="0"/>
              <a:t>n</a:t>
            </a:r>
            <a:r>
              <a:rPr lang="en-US" sz="2000" i="1" dirty="0" smtClean="0"/>
              <a:t> 		 for </a:t>
            </a:r>
            <a:r>
              <a:rPr lang="pt-BR" sz="2000" dirty="0" smtClean="0"/>
              <a:t>2</a:t>
            </a:r>
            <a:r>
              <a:rPr lang="pt-BR" sz="2000" baseline="30000" dirty="0" smtClean="0"/>
              <a:t>n</a:t>
            </a:r>
            <a:r>
              <a:rPr lang="pt-BR" sz="2000" dirty="0" smtClean="0"/>
              <a:t> ≥ n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</a:t>
            </a:r>
            <a:endParaRPr lang="en-US" sz="2000" dirty="0" smtClean="0"/>
          </a:p>
          <a:p>
            <a:pPr lvl="1">
              <a:buNone/>
              <a:defRPr/>
            </a:pPr>
            <a:r>
              <a:rPr lang="en-US" sz="2000" dirty="0" smtClean="0"/>
              <a:t>			 ≤ 8 </a:t>
            </a:r>
            <a:r>
              <a:rPr lang="pt-BR" sz="2000" dirty="0" smtClean="0"/>
              <a:t>2</a:t>
            </a:r>
            <a:r>
              <a:rPr lang="pt-BR" sz="2000" i="1" baseline="30000" dirty="0" smtClean="0"/>
              <a:t>n</a:t>
            </a:r>
            <a:endParaRPr lang="en-US" sz="2000" dirty="0" smtClean="0"/>
          </a:p>
          <a:p>
            <a:pPr lvl="1">
              <a:buFont typeface="Wingdings" pitchFamily="2" charset="2"/>
              <a:buNone/>
              <a:defRPr/>
            </a:pPr>
            <a:r>
              <a:rPr lang="en-US" sz="2000" i="1" dirty="0" smtClean="0"/>
              <a:t>c = 8</a:t>
            </a:r>
            <a:r>
              <a:rPr lang="en-US" sz="2000" dirty="0" smtClean="0"/>
              <a:t>  and </a:t>
            </a:r>
            <a:r>
              <a:rPr lang="en-US" sz="2000" i="1" dirty="0" smtClean="0"/>
              <a:t>n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= 4 (n = 3 won’t satisfy the inequality)</a:t>
            </a:r>
            <a:endParaRPr lang="en-US" sz="2000" dirty="0" smtClean="0">
              <a:ea typeface="+mn-ea"/>
              <a:cs typeface="+mn-cs"/>
            </a:endParaRPr>
          </a:p>
          <a:p>
            <a:pPr>
              <a:buNone/>
              <a:defRPr/>
            </a:pPr>
            <a:r>
              <a:rPr lang="en-US" sz="1800" b="1" dirty="0" smtClean="0"/>
              <a:t>	Verify:</a:t>
            </a:r>
          </a:p>
          <a:p>
            <a:pPr lvl="1">
              <a:buNone/>
              <a:defRPr/>
            </a:pPr>
            <a:r>
              <a:rPr lang="en-US" sz="1800" b="1" i="1" u="sng" dirty="0" smtClean="0"/>
              <a:t>n			f(n) </a:t>
            </a:r>
            <a:r>
              <a:rPr lang="en-US" sz="1800" b="1" u="sng" dirty="0" smtClean="0">
                <a:sym typeface="Symbol"/>
              </a:rPr>
              <a:t> cg(n)</a:t>
            </a:r>
            <a:endParaRPr lang="en-US" sz="1800" b="1" i="1" u="sng" dirty="0" smtClean="0"/>
          </a:p>
          <a:p>
            <a:pPr lvl="1">
              <a:buNone/>
              <a:defRPr/>
            </a:pPr>
            <a:r>
              <a:rPr lang="en-US" sz="1800" i="1" dirty="0" smtClean="0"/>
              <a:t>3			71 </a:t>
            </a:r>
            <a:r>
              <a:rPr lang="en-US" sz="1800" dirty="0" smtClean="0">
                <a:sym typeface="Symbol"/>
              </a:rPr>
              <a:t> 64		</a:t>
            </a:r>
            <a:r>
              <a:rPr lang="en-US" b="1" i="1" dirty="0" smtClean="0">
                <a:solidFill>
                  <a:srgbClr val="FF0000"/>
                </a:solidFill>
                <a:latin typeface="Times New Roman"/>
                <a:cs typeface="Times New Roman"/>
                <a:sym typeface="Symbol"/>
              </a:rPr>
              <a:t>×</a:t>
            </a:r>
            <a:endParaRPr lang="en-US" sz="1800" b="1" i="1" dirty="0" smtClean="0">
              <a:solidFill>
                <a:srgbClr val="FF0000"/>
              </a:solidFill>
            </a:endParaRPr>
          </a:p>
          <a:p>
            <a:pPr marL="914400" lvl="1" indent="-457200">
              <a:buNone/>
              <a:defRPr/>
            </a:pPr>
            <a:r>
              <a:rPr lang="en-US" sz="1800" dirty="0" smtClean="0"/>
              <a:t>4		124 </a:t>
            </a:r>
            <a:r>
              <a:rPr lang="en-US" sz="1800" dirty="0" smtClean="0">
                <a:sym typeface="Symbol"/>
              </a:rPr>
              <a:t> 128	</a:t>
            </a:r>
            <a:r>
              <a:rPr lang="en-US" sz="18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en-US" sz="2000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B4D131-89F0-4297-ABB8-EA1482AA50A5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>
                <a:ea typeface="+mn-ea"/>
                <a:cs typeface="+mn-cs"/>
              </a:rPr>
              <a:t>Show </a:t>
            </a:r>
            <a:r>
              <a:rPr lang="pt-BR" i="1" dirty="0" smtClean="0">
                <a:ea typeface="+mn-ea"/>
                <a:cs typeface="+mn-cs"/>
              </a:rPr>
              <a:t>n</a:t>
            </a:r>
            <a:r>
              <a:rPr lang="pt-BR" baseline="30000" dirty="0" smtClean="0">
                <a:ea typeface="+mn-ea"/>
                <a:cs typeface="+mn-cs"/>
              </a:rPr>
              <a:t>3</a:t>
            </a:r>
            <a:r>
              <a:rPr lang="pt-BR" dirty="0" smtClean="0">
                <a:ea typeface="+mn-ea"/>
                <a:cs typeface="+mn-cs"/>
              </a:rPr>
              <a:t> ≠ </a:t>
            </a:r>
            <a:r>
              <a:rPr lang="pt-BR" i="1" dirty="0" smtClean="0">
                <a:ea typeface="+mn-ea"/>
                <a:cs typeface="+mn-cs"/>
              </a:rPr>
              <a:t>O</a:t>
            </a:r>
            <a:r>
              <a:rPr lang="pt-BR" dirty="0" smtClean="0">
                <a:ea typeface="+mn-ea"/>
                <a:cs typeface="+mn-cs"/>
              </a:rPr>
              <a:t>(</a:t>
            </a:r>
            <a:r>
              <a:rPr lang="pt-BR" i="1" dirty="0" smtClean="0">
                <a:ea typeface="+mn-ea"/>
                <a:cs typeface="+mn-cs"/>
              </a:rPr>
              <a:t>n</a:t>
            </a:r>
            <a:r>
              <a:rPr lang="pt-BR" baseline="30000" dirty="0" smtClean="0">
                <a:ea typeface="+mn-ea"/>
                <a:cs typeface="+mn-cs"/>
              </a:rPr>
              <a:t>2</a:t>
            </a:r>
            <a:r>
              <a:rPr lang="pt-BR" dirty="0" smtClean="0">
                <a:ea typeface="+mn-ea"/>
                <a:cs typeface="+mn-cs"/>
              </a:rPr>
              <a:t>)</a:t>
            </a:r>
            <a:endParaRPr lang="en-US" dirty="0" smtClean="0">
              <a:ea typeface="+mn-ea"/>
              <a:cs typeface="+mn-cs"/>
            </a:endParaRPr>
          </a:p>
          <a:p>
            <a:pPr>
              <a:defRPr/>
            </a:pPr>
            <a:r>
              <a:rPr lang="en-US" b="1" dirty="0" smtClean="0"/>
              <a:t>Solution</a:t>
            </a:r>
            <a:endParaRPr lang="en-US" dirty="0" smtClean="0"/>
          </a:p>
          <a:p>
            <a:pPr lvl="1">
              <a:buFont typeface="Wingdings" pitchFamily="2" charset="2"/>
              <a:buNone/>
              <a:defRPr/>
            </a:pPr>
            <a:r>
              <a:rPr lang="en-US" i="1" dirty="0" smtClean="0">
                <a:ea typeface="+mn-ea"/>
                <a:cs typeface="+mn-cs"/>
              </a:rPr>
              <a:t>n</a:t>
            </a:r>
            <a:r>
              <a:rPr lang="en-US" baseline="30000" dirty="0" smtClean="0">
                <a:ea typeface="+mn-ea"/>
                <a:cs typeface="+mn-cs"/>
              </a:rPr>
              <a:t>3</a:t>
            </a:r>
            <a:r>
              <a:rPr lang="en-US" i="1" dirty="0" smtClean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= </a:t>
            </a:r>
            <a:r>
              <a:rPr lang="en-US" i="1" dirty="0" smtClean="0">
                <a:ea typeface="+mn-ea"/>
                <a:cs typeface="+mn-cs"/>
              </a:rPr>
              <a:t>O</a:t>
            </a:r>
            <a:r>
              <a:rPr lang="en-US" dirty="0" smtClean="0">
                <a:ea typeface="+mn-ea"/>
                <a:cs typeface="+mn-cs"/>
              </a:rPr>
              <a:t>(</a:t>
            </a:r>
            <a:r>
              <a:rPr lang="en-US" i="1" dirty="0" smtClean="0">
                <a:ea typeface="+mn-ea"/>
                <a:cs typeface="+mn-cs"/>
              </a:rPr>
              <a:t>n</a:t>
            </a:r>
            <a:r>
              <a:rPr lang="en-US" baseline="30000" dirty="0" smtClean="0">
                <a:ea typeface="+mn-ea"/>
                <a:cs typeface="+mn-cs"/>
              </a:rPr>
              <a:t>2</a:t>
            </a:r>
            <a:r>
              <a:rPr lang="en-US" dirty="0" smtClean="0">
                <a:ea typeface="+mn-ea"/>
                <a:cs typeface="+mn-cs"/>
              </a:rPr>
              <a:t>)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pt-BR" i="1" dirty="0" smtClean="0"/>
              <a:t>n</a:t>
            </a:r>
            <a:r>
              <a:rPr lang="pt-BR" baseline="30000" dirty="0" smtClean="0"/>
              <a:t>3</a:t>
            </a:r>
            <a:r>
              <a:rPr lang="pt-BR" i="1" dirty="0" smtClean="0"/>
              <a:t> </a:t>
            </a:r>
            <a:r>
              <a:rPr lang="pt-BR" dirty="0" smtClean="0"/>
              <a:t>≤ </a:t>
            </a:r>
            <a:r>
              <a:rPr lang="pt-BR" i="1" dirty="0" smtClean="0"/>
              <a:t>c n</a:t>
            </a:r>
            <a:r>
              <a:rPr lang="pt-BR" baseline="30000" dirty="0" smtClean="0"/>
              <a:t>2</a:t>
            </a:r>
            <a:r>
              <a:rPr lang="pt-BR" dirty="0" smtClean="0"/>
              <a:t> 		for all </a:t>
            </a:r>
            <a:r>
              <a:rPr lang="pt-BR" i="1" dirty="0" smtClean="0"/>
              <a:t>n</a:t>
            </a:r>
            <a:r>
              <a:rPr lang="pt-BR" dirty="0" smtClean="0"/>
              <a:t> ≥ </a:t>
            </a:r>
            <a:r>
              <a:rPr lang="pt-BR" i="1" dirty="0" smtClean="0"/>
              <a:t>n</a:t>
            </a:r>
            <a:r>
              <a:rPr lang="pt-BR" baseline="-25000" dirty="0" smtClean="0"/>
              <a:t>0</a:t>
            </a:r>
            <a:r>
              <a:rPr lang="pt-BR" i="1" dirty="0" smtClean="0"/>
              <a:t>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pt-BR" i="1" dirty="0" smtClean="0"/>
              <a:t>n</a:t>
            </a:r>
            <a:r>
              <a:rPr lang="pt-BR" dirty="0" smtClean="0"/>
              <a:t> ≤ </a:t>
            </a:r>
            <a:r>
              <a:rPr lang="pt-BR" i="1" dirty="0" smtClean="0"/>
              <a:t>c</a:t>
            </a:r>
            <a:r>
              <a:rPr lang="pt-BR" dirty="0" smtClean="0"/>
              <a:t> 		for all </a:t>
            </a:r>
            <a:r>
              <a:rPr lang="pt-BR" i="1" dirty="0" smtClean="0"/>
              <a:t>n</a:t>
            </a:r>
            <a:r>
              <a:rPr lang="pt-BR" dirty="0" smtClean="0"/>
              <a:t> ≥ </a:t>
            </a:r>
            <a:r>
              <a:rPr lang="pt-BR" i="1" dirty="0" smtClean="0"/>
              <a:t>n</a:t>
            </a:r>
            <a:r>
              <a:rPr lang="pt-BR" baseline="-25000" dirty="0" smtClean="0"/>
              <a:t>0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pt-BR" i="1" dirty="0" smtClean="0">
                <a:solidFill>
                  <a:srgbClr val="FF0000"/>
                </a:solidFill>
                <a:ea typeface="+mn-ea"/>
                <a:cs typeface="+mn-cs"/>
              </a:rPr>
              <a:t>c</a:t>
            </a:r>
            <a:r>
              <a:rPr lang="pt-BR" dirty="0" smtClean="0">
                <a:solidFill>
                  <a:srgbClr val="FF0000"/>
                </a:solidFill>
                <a:ea typeface="+mn-ea"/>
                <a:cs typeface="+mn-cs"/>
              </a:rPr>
              <a:t> can not be greater than </a:t>
            </a:r>
            <a:r>
              <a:rPr lang="pt-BR" i="1" dirty="0" smtClean="0">
                <a:solidFill>
                  <a:srgbClr val="FF0000"/>
                </a:solidFill>
                <a:ea typeface="+mn-ea"/>
                <a:cs typeface="+mn-cs"/>
              </a:rPr>
              <a:t>n.</a:t>
            </a:r>
            <a:endParaRPr lang="en-US" dirty="0" smtClean="0">
              <a:solidFill>
                <a:srgbClr val="FF0000"/>
              </a:solidFill>
              <a:ea typeface="+mn-ea"/>
              <a:cs typeface="+mn-cs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82DDFA-A588-4BC6-82B0-59C661448007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i="1" dirty="0" smtClean="0"/>
              <a:t>f(n)</a:t>
            </a:r>
            <a:r>
              <a:rPr lang="pt-BR" dirty="0" smtClean="0"/>
              <a:t> = 19 </a:t>
            </a:r>
            <a:r>
              <a:rPr lang="pt-BR" i="1" dirty="0" smtClean="0"/>
              <a:t>n </a:t>
            </a:r>
            <a:r>
              <a:rPr lang="pt-BR" dirty="0" smtClean="0"/>
              <a:t>≤ c </a:t>
            </a:r>
            <a:r>
              <a:rPr lang="pt-BR" i="1" dirty="0" smtClean="0"/>
              <a:t>n</a:t>
            </a:r>
            <a:r>
              <a:rPr lang="pt-BR" i="1" baseline="30000" dirty="0" smtClean="0"/>
              <a:t>3</a:t>
            </a:r>
            <a:r>
              <a:rPr lang="pt-BR" dirty="0" smtClean="0"/>
              <a:t> </a:t>
            </a:r>
            <a:endParaRPr lang="en-US" dirty="0" smtClean="0"/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Dividing by </a:t>
            </a:r>
            <a:r>
              <a:rPr lang="en-US" i="1" dirty="0" smtClean="0">
                <a:ea typeface="+mn-ea"/>
                <a:cs typeface="+mn-cs"/>
              </a:rPr>
              <a:t>n</a:t>
            </a:r>
            <a:r>
              <a:rPr lang="en-US" i="1" baseline="30000" dirty="0" smtClean="0">
                <a:ea typeface="+mn-ea"/>
                <a:cs typeface="+mn-cs"/>
              </a:rPr>
              <a:t>3</a:t>
            </a:r>
            <a:r>
              <a:rPr lang="en-US" dirty="0" smtClean="0">
                <a:ea typeface="+mn-ea"/>
                <a:cs typeface="+mn-cs"/>
              </a:rPr>
              <a:t> on either side, we have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19/</a:t>
            </a:r>
            <a:r>
              <a:rPr lang="en-US" i="1" dirty="0" smtClean="0">
                <a:ea typeface="+mn-ea"/>
                <a:cs typeface="+mn-cs"/>
              </a:rPr>
              <a:t>n</a:t>
            </a:r>
            <a:r>
              <a:rPr lang="en-US" i="1" baseline="30000" dirty="0" smtClean="0">
                <a:ea typeface="+mn-ea"/>
                <a:cs typeface="+mn-cs"/>
              </a:rPr>
              <a:t>2</a:t>
            </a:r>
            <a:r>
              <a:rPr lang="en-US" dirty="0" smtClean="0">
                <a:ea typeface="+mn-ea"/>
                <a:cs typeface="+mn-cs"/>
              </a:rPr>
              <a:t> ≤ c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With </a:t>
            </a:r>
            <a:r>
              <a:rPr lang="en-US" i="1" dirty="0" smtClean="0">
                <a:ea typeface="+mn-ea"/>
                <a:cs typeface="+mn-cs"/>
              </a:rPr>
              <a:t>n</a:t>
            </a:r>
            <a:r>
              <a:rPr lang="en-US" baseline="-25000" dirty="0" smtClean="0">
                <a:ea typeface="+mn-ea"/>
                <a:cs typeface="+mn-cs"/>
              </a:rPr>
              <a:t>0</a:t>
            </a:r>
            <a:r>
              <a:rPr lang="en-US" dirty="0" smtClean="0">
                <a:ea typeface="+mn-ea"/>
                <a:cs typeface="+mn-cs"/>
              </a:rPr>
              <a:t> = 1, </a:t>
            </a:r>
            <a:r>
              <a:rPr lang="en-US" i="1" dirty="0" smtClean="0">
                <a:ea typeface="+mn-ea"/>
                <a:cs typeface="+mn-cs"/>
              </a:rPr>
              <a:t>c</a:t>
            </a:r>
            <a:r>
              <a:rPr lang="en-US" dirty="0" smtClean="0">
                <a:ea typeface="+mn-ea"/>
                <a:cs typeface="+mn-cs"/>
              </a:rPr>
              <a:t> must be 19. 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50269A-D063-4B8D-A814-9A8A21DD7B19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4A3F2-1216-4FE6-A7E5-6FE6D0B6B44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770009" y="1961871"/>
            <a:ext cx="222567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/>
              <a:t>Function #1</a:t>
            </a:r>
          </a:p>
          <a:p>
            <a:endParaRPr lang="en-US" b="1" dirty="0"/>
          </a:p>
          <a:p>
            <a:r>
              <a:rPr lang="en-US" b="1" dirty="0"/>
              <a:t>n</a:t>
            </a:r>
            <a:r>
              <a:rPr lang="en-US" b="1" baseline="30000" dirty="0"/>
              <a:t>3</a:t>
            </a:r>
            <a:r>
              <a:rPr lang="en-US" b="1" dirty="0"/>
              <a:t> + 2n</a:t>
            </a:r>
            <a:r>
              <a:rPr lang="en-US" b="1" baseline="30000" dirty="0"/>
              <a:t>2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n</a:t>
            </a:r>
            <a:r>
              <a:rPr lang="en-US" b="1" baseline="30000" dirty="0"/>
              <a:t>0.1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n + 100n</a:t>
            </a:r>
            <a:r>
              <a:rPr lang="en-US" b="1" baseline="30000" dirty="0"/>
              <a:t>0.1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5n</a:t>
            </a:r>
            <a:r>
              <a:rPr lang="en-US" b="1" baseline="30000" dirty="0"/>
              <a:t>5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n</a:t>
            </a:r>
            <a:r>
              <a:rPr lang="en-US" b="1" baseline="30000" dirty="0"/>
              <a:t>-15</a:t>
            </a:r>
            <a:r>
              <a:rPr lang="en-US" b="1" dirty="0"/>
              <a:t>2</a:t>
            </a:r>
            <a:r>
              <a:rPr lang="en-US" b="1" baseline="30000" dirty="0"/>
              <a:t>n</a:t>
            </a:r>
            <a:r>
              <a:rPr lang="en-US" b="1" dirty="0"/>
              <a:t>/100</a:t>
            </a:r>
          </a:p>
          <a:p>
            <a:endParaRPr lang="en-US" b="1" dirty="0"/>
          </a:p>
          <a:p>
            <a:r>
              <a:rPr lang="en-US" b="1" dirty="0"/>
              <a:t>8</a:t>
            </a:r>
            <a:r>
              <a:rPr lang="en-US" b="1" baseline="30000" dirty="0"/>
              <a:t>2log n</a:t>
            </a:r>
            <a:endParaRPr lang="en-US" b="1" dirty="0"/>
          </a:p>
        </p:txBody>
      </p:sp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3224284" y="1961871"/>
            <a:ext cx="22860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/>
              <a:t>Function #2</a:t>
            </a:r>
          </a:p>
          <a:p>
            <a:endParaRPr lang="en-US" b="1" dirty="0"/>
          </a:p>
          <a:p>
            <a:r>
              <a:rPr lang="en-US" b="1" dirty="0"/>
              <a:t>100n</a:t>
            </a:r>
            <a:r>
              <a:rPr lang="en-US" b="1" baseline="30000" dirty="0"/>
              <a:t>2</a:t>
            </a:r>
            <a:r>
              <a:rPr lang="en-US" b="1" dirty="0"/>
              <a:t> + 1000</a:t>
            </a:r>
          </a:p>
          <a:p>
            <a:endParaRPr lang="en-US" b="1" dirty="0"/>
          </a:p>
          <a:p>
            <a:r>
              <a:rPr lang="en-US" b="1" dirty="0"/>
              <a:t>log n</a:t>
            </a:r>
          </a:p>
          <a:p>
            <a:endParaRPr lang="en-US" b="1" dirty="0"/>
          </a:p>
          <a:p>
            <a:r>
              <a:rPr lang="en-US" b="1" dirty="0"/>
              <a:t>2n + 10 log n</a:t>
            </a:r>
          </a:p>
          <a:p>
            <a:endParaRPr lang="en-US" b="1" dirty="0"/>
          </a:p>
          <a:p>
            <a:r>
              <a:rPr lang="en-US" b="1" dirty="0"/>
              <a:t>n!</a:t>
            </a:r>
          </a:p>
          <a:p>
            <a:endParaRPr lang="en-US" b="1" dirty="0"/>
          </a:p>
          <a:p>
            <a:r>
              <a:rPr lang="en-US" b="1" dirty="0"/>
              <a:t>1000n</a:t>
            </a:r>
            <a:r>
              <a:rPr lang="en-US" b="1" baseline="30000" dirty="0"/>
              <a:t>15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3n</a:t>
            </a:r>
            <a:r>
              <a:rPr lang="en-US" b="1" baseline="30000" dirty="0"/>
              <a:t>7</a:t>
            </a:r>
            <a:r>
              <a:rPr lang="en-US" b="1" dirty="0"/>
              <a:t> + 7n</a:t>
            </a:r>
          </a:p>
        </p:txBody>
      </p:sp>
      <p:sp>
        <p:nvSpPr>
          <p:cNvPr id="8" name="Text Box 1029"/>
          <p:cNvSpPr txBox="1">
            <a:spLocks noChangeArrowheads="1"/>
          </p:cNvSpPr>
          <p:nvPr/>
        </p:nvSpPr>
        <p:spPr bwMode="auto">
          <a:xfrm>
            <a:off x="5510284" y="1676407"/>
            <a:ext cx="28194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Better </a:t>
            </a:r>
            <a:r>
              <a:rPr lang="en-US" b="1" dirty="0">
                <a:solidFill>
                  <a:srgbClr val="FF0000"/>
                </a:solidFill>
              </a:rPr>
              <a:t>algorithm!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O(n</a:t>
            </a:r>
            <a:r>
              <a:rPr lang="en-US" b="1" baseline="30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O(log n)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TIE O(n)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O(n</a:t>
            </a:r>
            <a:r>
              <a:rPr lang="en-US" b="1" baseline="30000" dirty="0">
                <a:solidFill>
                  <a:srgbClr val="FF0000"/>
                </a:solidFill>
              </a:rPr>
              <a:t>5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O(n</a:t>
            </a:r>
            <a:r>
              <a:rPr lang="en-US" b="1" baseline="30000" dirty="0">
                <a:solidFill>
                  <a:srgbClr val="FF0000"/>
                </a:solidFill>
              </a:rPr>
              <a:t>15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O(n</a:t>
            </a:r>
            <a:r>
              <a:rPr lang="en-US" b="1" baseline="30000" dirty="0">
                <a:solidFill>
                  <a:srgbClr val="FF0000"/>
                </a:solidFill>
              </a:rPr>
              <a:t>6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V="1">
            <a:off x="685800" y="2438400"/>
            <a:ext cx="7010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1084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Big-Omega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i="1" dirty="0" smtClean="0"/>
              <a:t>f(n)</a:t>
            </a:r>
            <a:r>
              <a:rPr lang="pt-BR" dirty="0" smtClean="0"/>
              <a:t> = 19 </a:t>
            </a:r>
            <a:r>
              <a:rPr lang="pt-BR" i="1" dirty="0" smtClean="0"/>
              <a:t>n </a:t>
            </a:r>
            <a:r>
              <a:rPr lang="pt-BR" dirty="0" smtClean="0"/>
              <a:t>≤ c </a:t>
            </a:r>
            <a:r>
              <a:rPr lang="pt-BR" i="1" dirty="0" smtClean="0"/>
              <a:t>n</a:t>
            </a:r>
            <a:r>
              <a:rPr lang="pt-BR" i="1" baseline="30000" dirty="0" smtClean="0"/>
              <a:t>3</a:t>
            </a:r>
            <a:r>
              <a:rPr lang="pt-BR" dirty="0" smtClean="0"/>
              <a:t> </a:t>
            </a:r>
            <a:endParaRPr lang="en-US" dirty="0" smtClean="0"/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Dividing by </a:t>
            </a:r>
            <a:r>
              <a:rPr lang="en-US" i="1" dirty="0" smtClean="0">
                <a:ea typeface="+mn-ea"/>
                <a:cs typeface="+mn-cs"/>
              </a:rPr>
              <a:t>n</a:t>
            </a:r>
            <a:r>
              <a:rPr lang="en-US" i="1" baseline="30000" dirty="0" smtClean="0">
                <a:ea typeface="+mn-ea"/>
                <a:cs typeface="+mn-cs"/>
              </a:rPr>
              <a:t>3</a:t>
            </a:r>
            <a:r>
              <a:rPr lang="en-US" dirty="0" smtClean="0">
                <a:ea typeface="+mn-ea"/>
                <a:cs typeface="+mn-cs"/>
              </a:rPr>
              <a:t> on either side, we have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19/</a:t>
            </a:r>
            <a:r>
              <a:rPr lang="en-US" i="1" dirty="0" smtClean="0">
                <a:ea typeface="+mn-ea"/>
                <a:cs typeface="+mn-cs"/>
              </a:rPr>
              <a:t>n</a:t>
            </a:r>
            <a:r>
              <a:rPr lang="en-US" i="1" baseline="30000" dirty="0" smtClean="0">
                <a:ea typeface="+mn-ea"/>
                <a:cs typeface="+mn-cs"/>
              </a:rPr>
              <a:t>2</a:t>
            </a:r>
            <a:r>
              <a:rPr lang="en-US" dirty="0" smtClean="0">
                <a:ea typeface="+mn-ea"/>
                <a:cs typeface="+mn-cs"/>
              </a:rPr>
              <a:t> ≤ c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With </a:t>
            </a:r>
            <a:r>
              <a:rPr lang="en-US" i="1" dirty="0" smtClean="0">
                <a:ea typeface="+mn-ea"/>
                <a:cs typeface="+mn-cs"/>
              </a:rPr>
              <a:t>n</a:t>
            </a:r>
            <a:r>
              <a:rPr lang="en-US" baseline="-25000" dirty="0" smtClean="0">
                <a:ea typeface="+mn-ea"/>
                <a:cs typeface="+mn-cs"/>
              </a:rPr>
              <a:t>0</a:t>
            </a:r>
            <a:r>
              <a:rPr lang="en-US" dirty="0" smtClean="0">
                <a:ea typeface="+mn-ea"/>
                <a:cs typeface="+mn-cs"/>
              </a:rPr>
              <a:t> = 1, </a:t>
            </a:r>
            <a:r>
              <a:rPr lang="en-US" i="1" dirty="0" smtClean="0">
                <a:ea typeface="+mn-ea"/>
                <a:cs typeface="+mn-cs"/>
              </a:rPr>
              <a:t>c</a:t>
            </a:r>
            <a:r>
              <a:rPr lang="en-US" dirty="0" smtClean="0">
                <a:ea typeface="+mn-ea"/>
                <a:cs typeface="+mn-cs"/>
              </a:rPr>
              <a:t> must be 19. 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50269A-D063-4B8D-A814-9A8A21DD7B19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Big-Omega Example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19599"/>
          </a:xfrm>
        </p:spPr>
        <p:txBody>
          <a:bodyPr/>
          <a:lstStyle/>
          <a:p>
            <a:r>
              <a:rPr lang="en-US" dirty="0" smtClean="0"/>
              <a:t>f(n) = </a:t>
            </a:r>
            <a:r>
              <a:rPr lang="th-TH" i="1" dirty="0" smtClean="0"/>
              <a:t>n</a:t>
            </a:r>
            <a:r>
              <a:rPr lang="th-TH" baseline="30000" dirty="0" smtClean="0"/>
              <a:t>1/2</a:t>
            </a:r>
            <a:r>
              <a:rPr lang="th-TH" dirty="0" smtClean="0"/>
              <a:t> = </a:t>
            </a:r>
            <a:r>
              <a:rPr lang="th-TH" dirty="0" smtClean="0">
                <a:latin typeface="Symbol" pitchFamily="18" charset="2"/>
              </a:rPr>
              <a:t>W</a:t>
            </a:r>
            <a:r>
              <a:rPr lang="th-TH" dirty="0" smtClean="0"/>
              <a:t>( l</a:t>
            </a:r>
            <a:r>
              <a:rPr lang="en-US" dirty="0" smtClean="0"/>
              <a:t>o</a:t>
            </a:r>
            <a:r>
              <a:rPr lang="th-TH" dirty="0" smtClean="0"/>
              <a:t>g </a:t>
            </a:r>
            <a:r>
              <a:rPr lang="th-TH" i="1" dirty="0" smtClean="0"/>
              <a:t>n</a:t>
            </a:r>
            <a:r>
              <a:rPr lang="th-TH" dirty="0" smtClean="0"/>
              <a:t>) </a:t>
            </a:r>
          </a:p>
          <a:p>
            <a:pPr>
              <a:buNone/>
            </a:pPr>
            <a:r>
              <a:rPr lang="th-TH" dirty="0" smtClean="0"/>
              <a:t>   </a:t>
            </a:r>
            <a:r>
              <a:rPr lang="en-US" dirty="0" smtClean="0"/>
              <a:t>using </a:t>
            </a:r>
            <a:r>
              <a:rPr lang="th-TH" dirty="0" smtClean="0"/>
              <a:t>the definition</a:t>
            </a:r>
            <a:r>
              <a:rPr lang="en-US" dirty="0" smtClean="0"/>
              <a:t> c g(n) </a:t>
            </a:r>
            <a:r>
              <a:rPr lang="pt-BR" dirty="0" smtClean="0"/>
              <a:t>≤ f(n)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c log n </a:t>
            </a:r>
            <a:r>
              <a:rPr lang="pt-BR" dirty="0" smtClean="0"/>
              <a:t>≤ </a:t>
            </a:r>
            <a:r>
              <a:rPr lang="th-TH" i="1" dirty="0" smtClean="0"/>
              <a:t>n</a:t>
            </a:r>
            <a:r>
              <a:rPr lang="th-TH" baseline="30000" dirty="0" smtClean="0"/>
              <a:t>1/2</a:t>
            </a:r>
            <a:endParaRPr lang="th-TH" dirty="0" smtClean="0"/>
          </a:p>
          <a:p>
            <a:pPr>
              <a:buNone/>
            </a:pPr>
            <a:r>
              <a:rPr lang="en-US" dirty="0" smtClean="0"/>
              <a:t>	for n = 16, c log 2</a:t>
            </a:r>
            <a:r>
              <a:rPr lang="en-US" baseline="30000" dirty="0" smtClean="0"/>
              <a:t>4</a:t>
            </a:r>
            <a:r>
              <a:rPr lang="en-US" dirty="0" smtClean="0"/>
              <a:t>  </a:t>
            </a:r>
            <a:r>
              <a:rPr lang="pt-BR" dirty="0" smtClean="0"/>
              <a:t>≤ 16</a:t>
            </a:r>
            <a:r>
              <a:rPr lang="th-TH" baseline="30000" dirty="0" smtClean="0"/>
              <a:t>1/2</a:t>
            </a:r>
            <a:endParaRPr lang="en-US" baseline="30000" dirty="0" smtClean="0"/>
          </a:p>
          <a:p>
            <a:pPr>
              <a:buNone/>
            </a:pPr>
            <a:r>
              <a:rPr lang="en-US" dirty="0" smtClean="0"/>
              <a:t>			c 4 </a:t>
            </a:r>
            <a:r>
              <a:rPr lang="pt-BR" dirty="0" smtClean="0"/>
              <a:t>≤ 4</a:t>
            </a:r>
          </a:p>
          <a:p>
            <a:pPr>
              <a:buNone/>
            </a:pPr>
            <a:r>
              <a:rPr lang="pt-BR" dirty="0" smtClean="0"/>
              <a:t>So, </a:t>
            </a:r>
            <a:r>
              <a:rPr lang="pt-BR" dirty="0" smtClean="0">
                <a:solidFill>
                  <a:srgbClr val="FF0000"/>
                </a:solidFill>
              </a:rPr>
              <a:t>c = 1 and n</a:t>
            </a:r>
            <a:r>
              <a:rPr lang="pt-BR" baseline="-25000" dirty="0" smtClean="0">
                <a:solidFill>
                  <a:srgbClr val="FF0000"/>
                </a:solidFill>
              </a:rPr>
              <a:t>0</a:t>
            </a:r>
            <a:r>
              <a:rPr lang="pt-BR" dirty="0" smtClean="0">
                <a:solidFill>
                  <a:srgbClr val="FF0000"/>
                </a:solidFill>
              </a:rPr>
              <a:t> = 16</a:t>
            </a:r>
          </a:p>
          <a:p>
            <a:pPr>
              <a:buNone/>
            </a:pPr>
            <a:endParaRPr lang="pt-BR" sz="20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pt-BR" sz="2000" dirty="0" smtClean="0">
                <a:solidFill>
                  <a:srgbClr val="0000FF"/>
                </a:solidFill>
              </a:rPr>
              <a:t>Exercise: (i) Prove that n </a:t>
            </a:r>
            <a:r>
              <a:rPr lang="pt-BR" sz="2000" dirty="0" smtClean="0">
                <a:solidFill>
                  <a:srgbClr val="0000FF"/>
                </a:solidFill>
                <a:sym typeface="Symbol"/>
              </a:rPr>
              <a:t> </a:t>
            </a:r>
            <a:r>
              <a:rPr lang="th-TH" sz="2000" dirty="0" smtClean="0">
                <a:solidFill>
                  <a:srgbClr val="0000FF"/>
                </a:solidFill>
                <a:latin typeface="Symbol" pitchFamily="18" charset="2"/>
              </a:rPr>
              <a:t>W</a:t>
            </a:r>
            <a:r>
              <a:rPr lang="en-US" sz="2000" dirty="0" smtClean="0">
                <a:solidFill>
                  <a:srgbClr val="0000FF"/>
                </a:solidFill>
                <a:latin typeface="Symbol" pitchFamily="18" charset="2"/>
              </a:rPr>
              <a:t> </a:t>
            </a:r>
            <a:r>
              <a:rPr lang="th-TH" sz="2000" dirty="0" smtClean="0">
                <a:solidFill>
                  <a:srgbClr val="0000FF"/>
                </a:solidFill>
              </a:rPr>
              <a:t>(</a:t>
            </a:r>
            <a:r>
              <a:rPr lang="th-TH" sz="2000" i="1" dirty="0" smtClean="0">
                <a:solidFill>
                  <a:srgbClr val="0000FF"/>
                </a:solidFill>
              </a:rPr>
              <a:t>n</a:t>
            </a:r>
            <a:r>
              <a:rPr lang="en-US" sz="2000" i="1" baseline="30000" dirty="0" smtClean="0">
                <a:solidFill>
                  <a:srgbClr val="0000FF"/>
                </a:solidFill>
              </a:rPr>
              <a:t>2</a:t>
            </a:r>
            <a:r>
              <a:rPr lang="th-TH" sz="2000" dirty="0" smtClean="0">
                <a:solidFill>
                  <a:srgbClr val="0000FF"/>
                </a:solidFill>
              </a:rPr>
              <a:t>) 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4A3F2-1216-4FE6-A7E5-6FE6D0B6B44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</a:t>
            </a:r>
            <a:r>
              <a:rPr lang="en-US" sz="4800" smtClean="0">
                <a:sym typeface="Symbol" pitchFamily="18" charset="2"/>
              </a:rPr>
              <a:t>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Prove that              </a:t>
            </a:r>
            <a:r>
              <a:rPr lang="en-US" sz="2000" i="1" dirty="0" smtClean="0"/>
              <a:t> </a:t>
            </a:r>
            <a:r>
              <a:rPr lang="en-US" sz="2000" dirty="0" smtClean="0"/>
              <a:t>– 3</a:t>
            </a:r>
            <a:r>
              <a:rPr lang="en-US" sz="2000" i="1" dirty="0" smtClean="0"/>
              <a:t>n</a:t>
            </a:r>
            <a:r>
              <a:rPr lang="en-US" sz="2000" dirty="0" smtClean="0"/>
              <a:t> = </a:t>
            </a:r>
            <a:r>
              <a:rPr lang="en-US" sz="2000" dirty="0" smtClean="0">
                <a:sym typeface="Symbol"/>
              </a:rPr>
              <a:t>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 </a:t>
            </a:r>
          </a:p>
          <a:p>
            <a:pPr lvl="1">
              <a:buFont typeface="Wingdings" pitchFamily="2" charset="2"/>
              <a:buNone/>
              <a:defRPr/>
            </a:pPr>
            <a:endParaRPr lang="pt-BR" sz="2000" b="1" dirty="0" smtClean="0"/>
          </a:p>
          <a:p>
            <a:pPr lvl="1">
              <a:buFont typeface="Wingdings" pitchFamily="2" charset="2"/>
              <a:buNone/>
              <a:defRPr/>
            </a:pPr>
            <a:r>
              <a:rPr lang="pt-BR" sz="2000" b="1" dirty="0" smtClean="0"/>
              <a:t>Solution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pt-BR" sz="2000" b="1" dirty="0" smtClean="0">
                <a:solidFill>
                  <a:srgbClr val="0000FF"/>
                </a:solidFill>
              </a:rPr>
              <a:t>Find c</a:t>
            </a:r>
            <a:r>
              <a:rPr lang="pt-BR" sz="2000" b="1" baseline="-25000" dirty="0" smtClean="0">
                <a:solidFill>
                  <a:srgbClr val="0000FF"/>
                </a:solidFill>
              </a:rPr>
              <a:t>1</a:t>
            </a:r>
            <a:r>
              <a:rPr lang="pt-BR" sz="2000" b="1" dirty="0" smtClean="0">
                <a:solidFill>
                  <a:srgbClr val="0000FF"/>
                </a:solidFill>
              </a:rPr>
              <a:t>:</a:t>
            </a:r>
          </a:p>
          <a:p>
            <a:pPr lvl="1">
              <a:buFont typeface="Wingdings" pitchFamily="2" charset="2"/>
              <a:buNone/>
              <a:defRPr/>
            </a:pPr>
            <a:endParaRPr lang="pt-BR" sz="2000" b="1" dirty="0" smtClean="0">
              <a:solidFill>
                <a:srgbClr val="0000FF"/>
              </a:solidFill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pt-BR" sz="2000" i="1" dirty="0" smtClean="0"/>
              <a:t>c</a:t>
            </a:r>
            <a:r>
              <a:rPr lang="pt-BR" sz="2000" baseline="-25000" dirty="0" smtClean="0"/>
              <a:t>1 </a:t>
            </a:r>
            <a:r>
              <a:rPr lang="pt-BR" sz="2000" i="1" dirty="0" smtClean="0"/>
              <a:t>n</a:t>
            </a:r>
            <a:r>
              <a:rPr lang="pt-BR" sz="2000" baseline="30000" dirty="0" smtClean="0"/>
              <a:t>2 </a:t>
            </a:r>
            <a:r>
              <a:rPr lang="pt-BR" sz="2000" dirty="0" smtClean="0"/>
              <a:t> </a:t>
            </a:r>
            <a:r>
              <a:rPr lang="en-US" sz="2000" dirty="0" smtClean="0">
                <a:sym typeface="Symbol"/>
              </a:rPr>
              <a:t></a:t>
            </a:r>
            <a:r>
              <a:rPr lang="en-US" sz="2000" dirty="0" smtClean="0"/>
              <a:t> </a:t>
            </a:r>
            <a:r>
              <a:rPr lang="en-US" sz="2000" i="1" dirty="0" smtClean="0"/>
              <a:t>          </a:t>
            </a:r>
            <a:r>
              <a:rPr lang="pt-BR" sz="2000" dirty="0" smtClean="0"/>
              <a:t>– 3</a:t>
            </a:r>
            <a:r>
              <a:rPr lang="pt-BR" sz="2000" i="1" dirty="0" smtClean="0"/>
              <a:t>n</a:t>
            </a:r>
            <a:r>
              <a:rPr lang="pt-BR" sz="2000" dirty="0" smtClean="0"/>
              <a:t>  </a:t>
            </a:r>
            <a:r>
              <a:rPr lang="en-US" sz="2000" dirty="0" smtClean="0">
                <a:sym typeface="Symbol"/>
              </a:rPr>
              <a:t> </a:t>
            </a:r>
            <a:r>
              <a:rPr lang="pt-BR" sz="2000" dirty="0" smtClean="0"/>
              <a:t>		for all </a:t>
            </a:r>
            <a:r>
              <a:rPr lang="pt-BR" sz="2000" i="1" dirty="0" smtClean="0"/>
              <a:t>n</a:t>
            </a:r>
            <a:r>
              <a:rPr lang="pt-BR" sz="2000" dirty="0" smtClean="0"/>
              <a:t> </a:t>
            </a:r>
            <a:r>
              <a:rPr lang="en-US" sz="2000" dirty="0" smtClean="0">
                <a:sym typeface="Symbol"/>
              </a:rPr>
              <a:t></a:t>
            </a:r>
            <a:r>
              <a:rPr lang="en-US" sz="2000" dirty="0" smtClean="0"/>
              <a:t> </a:t>
            </a:r>
            <a:r>
              <a:rPr lang="pt-BR" sz="2000" i="1" dirty="0" smtClean="0"/>
              <a:t>n</a:t>
            </a:r>
            <a:r>
              <a:rPr lang="pt-BR" sz="2000" baseline="-25000" dirty="0" smtClean="0"/>
              <a:t>0</a:t>
            </a:r>
            <a:endParaRPr lang="en-US" sz="2000" dirty="0" smtClean="0"/>
          </a:p>
          <a:p>
            <a:pPr lvl="1">
              <a:buNone/>
              <a:defRPr/>
            </a:pPr>
            <a:endParaRPr lang="pt-BR" sz="2000" i="1" dirty="0" smtClean="0"/>
          </a:p>
          <a:p>
            <a:pPr lvl="1">
              <a:buNone/>
              <a:defRPr/>
            </a:pPr>
            <a:r>
              <a:rPr lang="pt-BR" sz="2000" i="1" dirty="0" smtClean="0"/>
              <a:t>c</a:t>
            </a:r>
            <a:r>
              <a:rPr lang="pt-BR" sz="2000" baseline="-25000" dirty="0" smtClean="0"/>
              <a:t>1 </a:t>
            </a:r>
            <a:r>
              <a:rPr lang="pt-BR" sz="2000" baseline="30000" dirty="0" smtClean="0"/>
              <a:t> </a:t>
            </a:r>
            <a:r>
              <a:rPr lang="pt-BR" sz="2000" dirty="0" smtClean="0"/>
              <a:t> </a:t>
            </a:r>
            <a:r>
              <a:rPr lang="en-US" sz="2000" dirty="0" smtClean="0">
                <a:sym typeface="Symbol"/>
              </a:rPr>
              <a:t></a:t>
            </a:r>
            <a:r>
              <a:rPr lang="en-US" sz="2000" dirty="0" smtClean="0"/>
              <a:t> </a:t>
            </a:r>
            <a:r>
              <a:rPr lang="en-US" sz="2000" i="1" dirty="0" smtClean="0"/>
              <a:t>        </a:t>
            </a:r>
            <a:r>
              <a:rPr lang="pt-BR" sz="2000" dirty="0" smtClean="0"/>
              <a:t>–           </a:t>
            </a:r>
            <a:endParaRPr lang="en-US" sz="2000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 </a:t>
            </a:r>
          </a:p>
          <a:p>
            <a:pPr lvl="1">
              <a:buNone/>
              <a:defRPr/>
            </a:pPr>
            <a:r>
              <a:rPr lang="pt-BR" sz="2000" i="1" dirty="0" smtClean="0"/>
              <a:t>c</a:t>
            </a:r>
            <a:r>
              <a:rPr lang="pt-BR" sz="2000" baseline="-25000" dirty="0" smtClean="0"/>
              <a:t>1 </a:t>
            </a:r>
            <a:r>
              <a:rPr lang="pt-BR" sz="2000" baseline="30000" dirty="0" smtClean="0"/>
              <a:t> </a:t>
            </a:r>
            <a:r>
              <a:rPr lang="pt-BR" sz="2000" dirty="0" smtClean="0"/>
              <a:t> </a:t>
            </a:r>
            <a:r>
              <a:rPr lang="en-US" sz="2000" dirty="0" smtClean="0">
                <a:sym typeface="Symbol"/>
              </a:rPr>
              <a:t></a:t>
            </a:r>
            <a:r>
              <a:rPr lang="en-US" sz="2000" dirty="0" smtClean="0"/>
              <a:t> </a:t>
            </a:r>
            <a:r>
              <a:rPr lang="en-US" sz="2000" i="1" dirty="0" smtClean="0"/>
              <a:t>        </a:t>
            </a:r>
            <a:r>
              <a:rPr lang="pt-BR" sz="2000" dirty="0" smtClean="0"/>
              <a:t>–           </a:t>
            </a:r>
            <a:r>
              <a:rPr lang="pt-BR" sz="2000" baseline="-25000" dirty="0" smtClean="0"/>
              <a:t> 		</a:t>
            </a:r>
            <a:r>
              <a:rPr lang="pt-BR" sz="2000" dirty="0" smtClean="0"/>
              <a:t>let n = 7</a:t>
            </a:r>
            <a:endParaRPr lang="en-US" sz="2000" dirty="0" smtClean="0"/>
          </a:p>
          <a:p>
            <a:pPr lvl="1">
              <a:buFont typeface="Wingdings" pitchFamily="2" charset="2"/>
              <a:buNone/>
              <a:defRPr/>
            </a:pPr>
            <a:endParaRPr lang="en-US" sz="2000" b="1" i="1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pt-BR" sz="2000" b="1" i="1" dirty="0" smtClean="0"/>
              <a:t>Hence, c</a:t>
            </a:r>
            <a:r>
              <a:rPr lang="pt-BR" sz="2000" b="1" baseline="-25000" dirty="0" smtClean="0"/>
              <a:t>1 </a:t>
            </a:r>
            <a:r>
              <a:rPr lang="pt-BR" sz="2000" b="1" dirty="0" smtClean="0"/>
              <a:t>=     , </a:t>
            </a:r>
            <a:r>
              <a:rPr lang="pt-BR" sz="2000" b="1" i="1" dirty="0" smtClean="0"/>
              <a:t>n</a:t>
            </a:r>
            <a:r>
              <a:rPr lang="pt-BR" sz="2000" b="1" baseline="-25000" dirty="0" smtClean="0"/>
              <a:t>0</a:t>
            </a:r>
            <a:r>
              <a:rPr lang="pt-BR" sz="2000" b="1" dirty="0" smtClean="0"/>
              <a:t> = 7</a:t>
            </a:r>
            <a:endParaRPr lang="en-US" sz="2000" b="1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590800" y="1524000"/>
          <a:ext cx="4191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" name="Equation" r:id="rId3" imgW="228600" imgH="419040" progId="Equation.3">
                  <p:embed/>
                </p:oleObj>
              </mc:Choice>
              <mc:Fallback>
                <p:oleObj name="Equation" r:id="rId3" imgW="2286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524000"/>
                        <a:ext cx="4191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1"/>
          <p:cNvGraphicFramePr>
            <a:graphicFrameLocks noChangeAspect="1"/>
          </p:cNvGraphicFramePr>
          <p:nvPr/>
        </p:nvGraphicFramePr>
        <p:xfrm>
          <a:off x="1981200" y="3233058"/>
          <a:ext cx="38258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name="Equation" r:id="rId5" imgW="215640" imgH="419040" progId="Equation.3">
                  <p:embed/>
                </p:oleObj>
              </mc:Choice>
              <mc:Fallback>
                <p:oleObj name="Equation" r:id="rId5" imgW="215640" imgH="419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33058"/>
                        <a:ext cx="38258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EBD212-56A3-42A4-97CD-E3DF0980968D}" type="slidenum">
              <a:rPr lang="en-US" smtClean="0"/>
              <a:pPr/>
              <a:t>28</a:t>
            </a:fld>
            <a:endParaRPr lang="en-US" smtClean="0"/>
          </a:p>
        </p:txBody>
      </p:sp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1676400" y="4038600"/>
          <a:ext cx="26987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name="Equation" r:id="rId7" imgW="152280" imgH="393480" progId="Equation.3">
                  <p:embed/>
                </p:oleObj>
              </mc:Choice>
              <mc:Fallback>
                <p:oleObj name="Equation" r:id="rId7" imgW="152280" imgH="393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269875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2514600" y="4038600"/>
          <a:ext cx="26987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" name="Equation" r:id="rId9" imgW="152280" imgH="393480" progId="Equation.3">
                  <p:embed/>
                </p:oleObj>
              </mc:Choice>
              <mc:Fallback>
                <p:oleObj name="Equation" r:id="rId9" imgW="152280" imgH="393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038600"/>
                        <a:ext cx="269875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1676400" y="4800600"/>
          <a:ext cx="26987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Equation" r:id="rId11" imgW="152280" imgH="393480" progId="Equation.3">
                  <p:embed/>
                </p:oleObj>
              </mc:Choice>
              <mc:Fallback>
                <p:oleObj name="Equation" r:id="rId11" imgW="152280" imgH="3934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800600"/>
                        <a:ext cx="269875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2514600" y="4800600"/>
          <a:ext cx="26987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Equation" r:id="rId13" imgW="152280" imgH="393480" progId="Equation.3">
                  <p:embed/>
                </p:oleObj>
              </mc:Choice>
              <mc:Fallback>
                <p:oleObj name="Equation" r:id="rId13" imgW="152280" imgH="3934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800600"/>
                        <a:ext cx="269875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2352675" y="5486400"/>
          <a:ext cx="360363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Equation" r:id="rId15" imgW="203040" imgH="393480" progId="Equation.3">
                  <p:embed/>
                </p:oleObj>
              </mc:Choice>
              <mc:Fallback>
                <p:oleObj name="Equation" r:id="rId15" imgW="203040" imgH="3934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5486400"/>
                        <a:ext cx="360363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953000" y="1676401"/>
            <a:ext cx="3048000" cy="2031325"/>
          </a:xfrm>
          <a:prstGeom prst="rect">
            <a:avLst/>
          </a:prstGeom>
          <a:solidFill>
            <a:srgbClr val="FFFFC5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Verify: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 = 7,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3.5 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</a:t>
            </a:r>
            <a:r>
              <a:rPr lang="en-US" dirty="0" smtClean="0">
                <a:solidFill>
                  <a:schemeClr val="tx1"/>
                </a:solidFill>
              </a:rPr>
              <a:t>  3.5 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</a:t>
            </a:r>
            <a:r>
              <a:rPr lang="en-US" dirty="0" smtClean="0">
                <a:solidFill>
                  <a:schemeClr val="tx1"/>
                </a:solidFill>
              </a:rPr>
              <a:t>  24.5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 = 8,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4.5 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</a:t>
            </a:r>
            <a:r>
              <a:rPr lang="en-US" dirty="0" smtClean="0">
                <a:solidFill>
                  <a:schemeClr val="tx1"/>
                </a:solidFill>
              </a:rPr>
              <a:t>  8 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</a:t>
            </a:r>
            <a:r>
              <a:rPr lang="en-US" dirty="0" smtClean="0">
                <a:solidFill>
                  <a:schemeClr val="tx1"/>
                </a:solidFill>
              </a:rPr>
              <a:t>  32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sz="4800" dirty="0" smtClean="0">
                <a:sym typeface="Symbol" pitchFamily="18" charset="2"/>
              </a:rPr>
              <a:t>...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7391400" cy="4724400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 </a:t>
            </a:r>
            <a:r>
              <a:rPr lang="pt-BR" sz="2000" b="1" dirty="0" smtClean="0">
                <a:solidFill>
                  <a:srgbClr val="0000FF"/>
                </a:solidFill>
              </a:rPr>
              <a:t>Find c</a:t>
            </a:r>
            <a:r>
              <a:rPr lang="pt-BR" sz="2000" b="1" baseline="-25000" dirty="0" smtClean="0">
                <a:solidFill>
                  <a:srgbClr val="0000FF"/>
                </a:solidFill>
              </a:rPr>
              <a:t>2</a:t>
            </a:r>
            <a:r>
              <a:rPr lang="pt-BR" sz="2000" b="1" dirty="0" smtClean="0">
                <a:solidFill>
                  <a:srgbClr val="0000FF"/>
                </a:solidFill>
              </a:rPr>
              <a:t>:</a:t>
            </a:r>
          </a:p>
          <a:p>
            <a:pPr lvl="1">
              <a:buFont typeface="Wingdings" pitchFamily="2" charset="2"/>
              <a:buNone/>
              <a:defRPr/>
            </a:pPr>
            <a:endParaRPr lang="pt-BR" sz="2000" b="1" dirty="0" smtClean="0">
              <a:solidFill>
                <a:srgbClr val="0000FF"/>
              </a:solidFill>
            </a:endParaRPr>
          </a:p>
          <a:p>
            <a:pPr lvl="1">
              <a:buNone/>
              <a:defRPr/>
            </a:pPr>
            <a:r>
              <a:rPr lang="pt-BR" sz="2000" i="1" dirty="0" smtClean="0"/>
              <a:t>c</a:t>
            </a:r>
            <a:r>
              <a:rPr lang="pt-BR" sz="2000" baseline="-25000" dirty="0" smtClean="0"/>
              <a:t>2 </a:t>
            </a:r>
            <a:r>
              <a:rPr lang="pt-BR" sz="2000" dirty="0" smtClean="0"/>
              <a:t> ≥	–  	</a:t>
            </a:r>
            <a:r>
              <a:rPr lang="en-US" sz="2000" dirty="0" smtClean="0"/>
              <a:t> </a:t>
            </a:r>
          </a:p>
          <a:p>
            <a:pPr lvl="1">
              <a:buNone/>
              <a:defRPr/>
            </a:pPr>
            <a:endParaRPr lang="en-US" sz="2000" dirty="0" smtClean="0"/>
          </a:p>
          <a:p>
            <a:pPr lvl="1">
              <a:buNone/>
              <a:defRPr/>
            </a:pPr>
            <a:r>
              <a:rPr lang="en-US" sz="2000" dirty="0" smtClean="0"/>
              <a:t>for large n,</a:t>
            </a:r>
          </a:p>
          <a:p>
            <a:pPr lvl="1">
              <a:buNone/>
              <a:defRPr/>
            </a:pPr>
            <a:endParaRPr lang="pt-BR" sz="2000" i="1" dirty="0" smtClean="0"/>
          </a:p>
          <a:p>
            <a:pPr lvl="1">
              <a:buNone/>
              <a:defRPr/>
            </a:pPr>
            <a:r>
              <a:rPr lang="pt-BR" sz="2000" i="1" dirty="0" smtClean="0"/>
              <a:t>c</a:t>
            </a:r>
            <a:r>
              <a:rPr lang="pt-BR" sz="2000" baseline="-25000" dirty="0" smtClean="0"/>
              <a:t>2 </a:t>
            </a:r>
            <a:r>
              <a:rPr lang="pt-BR" sz="2000" dirty="0" smtClean="0"/>
              <a:t> ≥          - 0</a:t>
            </a:r>
          </a:p>
          <a:p>
            <a:pPr lvl="1">
              <a:buNone/>
              <a:defRPr/>
            </a:pPr>
            <a:endParaRPr lang="pt-BR" sz="2000" dirty="0" smtClean="0"/>
          </a:p>
          <a:p>
            <a:pPr lvl="1">
              <a:buNone/>
              <a:defRPr/>
            </a:pPr>
            <a:r>
              <a:rPr lang="pt-BR" sz="2000" dirty="0" smtClean="0"/>
              <a:t>Hence, c1 =     , </a:t>
            </a:r>
            <a:r>
              <a:rPr lang="pt-BR" sz="2000" i="1" dirty="0" smtClean="0"/>
              <a:t>c</a:t>
            </a:r>
            <a:r>
              <a:rPr lang="pt-BR" sz="2000" baseline="-25000" dirty="0" smtClean="0"/>
              <a:t>2 </a:t>
            </a:r>
            <a:r>
              <a:rPr lang="pt-BR" sz="2000" dirty="0" smtClean="0"/>
              <a:t> =      , </a:t>
            </a:r>
            <a:r>
              <a:rPr lang="pt-BR" sz="2000" i="1" dirty="0" smtClean="0"/>
              <a:t>n</a:t>
            </a:r>
            <a:r>
              <a:rPr lang="pt-BR" sz="2000" baseline="-25000" dirty="0" smtClean="0"/>
              <a:t>0</a:t>
            </a:r>
            <a:r>
              <a:rPr lang="pt-BR" sz="2000" dirty="0" smtClean="0"/>
              <a:t> = 7 </a:t>
            </a:r>
            <a:endParaRPr lang="en-US" sz="2000" dirty="0" smtClean="0"/>
          </a:p>
          <a:p>
            <a:pPr lvl="1">
              <a:buNone/>
              <a:defRPr/>
            </a:pPr>
            <a:endParaRPr lang="en-US" sz="2000" dirty="0" smtClean="0"/>
          </a:p>
          <a:p>
            <a:pPr lvl="1">
              <a:buNone/>
              <a:defRPr/>
            </a:pPr>
            <a:endParaRPr lang="pt-BR" sz="2000" i="1" dirty="0" smtClean="0"/>
          </a:p>
          <a:p>
            <a:pPr lvl="1">
              <a:buNone/>
              <a:defRPr/>
            </a:pPr>
            <a:r>
              <a:rPr lang="en-US" sz="2000" i="1" dirty="0" smtClean="0"/>
              <a:t> </a:t>
            </a:r>
            <a:endParaRPr lang="en-US" sz="2000" b="1" dirty="0"/>
          </a:p>
        </p:txBody>
      </p:sp>
      <p:sp>
        <p:nvSpPr>
          <p:cNvPr id="1030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EBD212-56A3-42A4-97CD-E3DF0980968D}" type="slidenum">
              <a:rPr lang="en-US" smtClean="0"/>
              <a:pPr/>
              <a:t>29</a:t>
            </a:fld>
            <a:endParaRPr lang="en-US" smtClean="0"/>
          </a:p>
        </p:txBody>
      </p:sp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1981200" y="2209800"/>
          <a:ext cx="26987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8" name="Equation" r:id="rId3" imgW="152280" imgH="393480" progId="Equation.3">
                  <p:embed/>
                </p:oleObj>
              </mc:Choice>
              <mc:Fallback>
                <p:oleObj name="Equation" r:id="rId3" imgW="15228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09800"/>
                        <a:ext cx="269875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7" name="Object 9"/>
          <p:cNvGraphicFramePr>
            <a:graphicFrameLocks noChangeAspect="1"/>
          </p:cNvGraphicFramePr>
          <p:nvPr/>
        </p:nvGraphicFramePr>
        <p:xfrm>
          <a:off x="2743200" y="2198687"/>
          <a:ext cx="26987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9" name="Equation" r:id="rId5" imgW="152280" imgH="393480" progId="Equation.3">
                  <p:embed/>
                </p:oleObj>
              </mc:Choice>
              <mc:Fallback>
                <p:oleObj name="Equation" r:id="rId5" imgW="152280" imgH="393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198687"/>
                        <a:ext cx="269875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1752600" y="3657600"/>
          <a:ext cx="26987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40" name="Equation" r:id="rId7" imgW="152280" imgH="393480" progId="Equation.3">
                  <p:embed/>
                </p:oleObj>
              </mc:Choice>
              <mc:Fallback>
                <p:oleObj name="Equation" r:id="rId7" imgW="1522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657600"/>
                        <a:ext cx="269875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1"/>
          <p:cNvGraphicFramePr>
            <a:graphicFrameLocks noChangeAspect="1"/>
          </p:cNvGraphicFramePr>
          <p:nvPr/>
        </p:nvGraphicFramePr>
        <p:xfrm>
          <a:off x="3352800" y="4343400"/>
          <a:ext cx="26987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41" name="Equation" r:id="rId8" imgW="152280" imgH="393480" progId="Equation.3">
                  <p:embed/>
                </p:oleObj>
              </mc:Choice>
              <mc:Fallback>
                <p:oleObj name="Equation" r:id="rId8" imgW="152280" imgH="3934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343400"/>
                        <a:ext cx="269875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2" name="Object 14"/>
          <p:cNvGraphicFramePr>
            <a:graphicFrameLocks noChangeAspect="1"/>
          </p:cNvGraphicFramePr>
          <p:nvPr/>
        </p:nvGraphicFramePr>
        <p:xfrm>
          <a:off x="2306637" y="4343400"/>
          <a:ext cx="360363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42" name="Equation" r:id="rId9" imgW="203040" imgH="393480" progId="Equation.3">
                  <p:embed/>
                </p:oleObj>
              </mc:Choice>
              <mc:Fallback>
                <p:oleObj name="Equation" r:id="rId9" imgW="203040" imgH="39348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7" y="4343400"/>
                        <a:ext cx="360363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Handout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749565"/>
              </p:ext>
            </p:extLst>
          </p:nvPr>
        </p:nvGraphicFramePr>
        <p:xfrm>
          <a:off x="685799" y="1676400"/>
          <a:ext cx="8020494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2168">
                  <a:extLst>
                    <a:ext uri="{9D8B030D-6E8A-4147-A177-3AD203B41FA5}">
                      <a16:colId xmlns:a16="http://schemas.microsoft.com/office/drawing/2014/main" val="3476867320"/>
                    </a:ext>
                  </a:extLst>
                </a:gridCol>
                <a:gridCol w="6878326">
                  <a:extLst>
                    <a:ext uri="{9D8B030D-6E8A-4147-A177-3AD203B41FA5}">
                      <a16:colId xmlns:a16="http://schemas.microsoft.com/office/drawing/2014/main" val="3369472507"/>
                    </a:ext>
                  </a:extLst>
                </a:gridCol>
              </a:tblGrid>
              <a:tr h="1981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CH1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CH1.1 = Algorithmic problem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CH1.2 = Analytical model to analyze algorithm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CH1.3 =</a:t>
                      </a:r>
                      <a:r>
                        <a:rPr lang="en-US" sz="2400" kern="1200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Pseudocode &amp; Algorithm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CH1.4 =</a:t>
                      </a:r>
                      <a:r>
                        <a:rPr lang="en-US" sz="2400" kern="1200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Asymptotic Complexity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86946773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4A3F2-1216-4FE6-A7E5-6FE6D0B6B44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 Theory</a:t>
            </a:r>
          </a:p>
        </p:txBody>
      </p:sp>
      <p:sp>
        <p:nvSpPr>
          <p:cNvPr id="20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define the asymptotic notations </a:t>
            </a:r>
            <a:r>
              <a:rPr lang="en-US" i="1" dirty="0" smtClean="0"/>
              <a:t>O</a:t>
            </a:r>
            <a:r>
              <a:rPr lang="en-US" dirty="0" smtClean="0"/>
              <a:t>, </a:t>
            </a:r>
            <a:r>
              <a:rPr lang="en-US" dirty="0" smtClean="0">
                <a:sym typeface="Symbol" pitchFamily="18" charset="2"/>
              </a:rPr>
              <a:t></a:t>
            </a:r>
            <a:r>
              <a:rPr lang="en-US" dirty="0" smtClean="0"/>
              <a:t>, </a:t>
            </a:r>
            <a:r>
              <a:rPr lang="en-US" dirty="0" smtClean="0">
                <a:sym typeface="Symbol" pitchFamily="18" charset="2"/>
              </a:rPr>
              <a:t></a:t>
            </a:r>
            <a:r>
              <a:rPr lang="en-US" dirty="0" smtClean="0"/>
              <a:t>  using limit theory</a:t>
            </a:r>
          </a:p>
          <a:p>
            <a:r>
              <a:rPr lang="en-US" i="1" dirty="0" smtClean="0"/>
              <a:t>O</a:t>
            </a:r>
          </a:p>
          <a:p>
            <a:endParaRPr lang="en-US" i="1" dirty="0" smtClean="0"/>
          </a:p>
          <a:p>
            <a:r>
              <a:rPr lang="en-US" dirty="0" smtClean="0">
                <a:sym typeface="Symbol" pitchFamily="18" charset="2"/>
              </a:rPr>
              <a:t></a:t>
            </a:r>
          </a:p>
          <a:p>
            <a:endParaRPr lang="en-US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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2054" name="Group 5"/>
          <p:cNvGrpSpPr>
            <a:grpSpLocks/>
          </p:cNvGrpSpPr>
          <p:nvPr/>
        </p:nvGrpSpPr>
        <p:grpSpPr bwMode="auto">
          <a:xfrm>
            <a:off x="3048000" y="2819400"/>
            <a:ext cx="1403350" cy="752475"/>
            <a:chOff x="3733800" y="1905000"/>
            <a:chExt cx="1403350" cy="751928"/>
          </a:xfrm>
        </p:grpSpPr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4495800" y="1905000"/>
            <a:ext cx="641350" cy="7519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6" name="Equation" r:id="rId3" imgW="368280" imgH="431640" progId="Equation.3">
                    <p:embed/>
                  </p:oleObj>
                </mc:Choice>
                <mc:Fallback>
                  <p:oleObj name="Equation" r:id="rId3" imgW="368280" imgH="43164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800" y="1905000"/>
                          <a:ext cx="641350" cy="7519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" name="Object 3"/>
            <p:cNvGraphicFramePr>
              <a:graphicFrameLocks noChangeAspect="1"/>
            </p:cNvGraphicFramePr>
            <p:nvPr/>
          </p:nvGraphicFramePr>
          <p:xfrm>
            <a:off x="3733800" y="1981200"/>
            <a:ext cx="666750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7" name="Equation" r:id="rId5" imgW="444240" imgH="406080" progId="Equation.3">
                    <p:embed/>
                  </p:oleObj>
                </mc:Choice>
                <mc:Fallback>
                  <p:oleObj name="Equation" r:id="rId5" imgW="444240" imgH="40608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3800" y="1981200"/>
                          <a:ext cx="666750" cy="60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5" name="TextBox 6"/>
          <p:cNvSpPr txBox="1">
            <a:spLocks noChangeArrowheads="1"/>
          </p:cNvSpPr>
          <p:nvPr/>
        </p:nvSpPr>
        <p:spPr bwMode="auto">
          <a:xfrm>
            <a:off x="4572000" y="2971800"/>
            <a:ext cx="3733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=  </a:t>
            </a:r>
            <a:r>
              <a:rPr lang="en-US" sz="2400" dirty="0" smtClean="0"/>
              <a:t>c	for some 0 ≤ c &lt; </a:t>
            </a:r>
            <a:r>
              <a:rPr lang="en-US" sz="2400" dirty="0" smtClean="0">
                <a:sym typeface="Symbol"/>
              </a:rPr>
              <a:t>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05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C7A996-A424-49D6-B520-5D6A33A2C38B}" type="slidenum">
              <a:rPr lang="en-US" smtClean="0"/>
              <a:pPr/>
              <a:t>30</a:t>
            </a:fld>
            <a:endParaRPr lang="en-US" smtClean="0"/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3048000" y="3810000"/>
            <a:ext cx="1403350" cy="752475"/>
            <a:chOff x="3733800" y="1905000"/>
            <a:chExt cx="1403350" cy="751928"/>
          </a:xfrm>
        </p:grpSpPr>
        <p:graphicFrame>
          <p:nvGraphicFramePr>
            <p:cNvPr id="11" name="Object 2"/>
            <p:cNvGraphicFramePr>
              <a:graphicFrameLocks noChangeAspect="1"/>
            </p:cNvGraphicFramePr>
            <p:nvPr/>
          </p:nvGraphicFramePr>
          <p:xfrm>
            <a:off x="4495800" y="1905000"/>
            <a:ext cx="641350" cy="7519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8" name="Equation" r:id="rId7" imgW="368280" imgH="431640" progId="Equation.3">
                    <p:embed/>
                  </p:oleObj>
                </mc:Choice>
                <mc:Fallback>
                  <p:oleObj name="Equation" r:id="rId7" imgW="368280" imgH="43164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800" y="1905000"/>
                          <a:ext cx="641350" cy="7519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3"/>
            <p:cNvGraphicFramePr>
              <a:graphicFrameLocks noChangeAspect="1"/>
            </p:cNvGraphicFramePr>
            <p:nvPr/>
          </p:nvGraphicFramePr>
          <p:xfrm>
            <a:off x="3733800" y="1981200"/>
            <a:ext cx="666750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9" name="Equation" r:id="rId8" imgW="444240" imgH="406080" progId="Equation.3">
                    <p:embed/>
                  </p:oleObj>
                </mc:Choice>
                <mc:Fallback>
                  <p:oleObj name="Equation" r:id="rId8" imgW="444240" imgH="40608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3800" y="1981200"/>
                          <a:ext cx="666750" cy="60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4572000" y="3810000"/>
            <a:ext cx="381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=  </a:t>
            </a:r>
            <a:r>
              <a:rPr lang="en-US" sz="2400" dirty="0" smtClean="0"/>
              <a:t>c	for some 0 &lt; c ≤ </a:t>
            </a:r>
            <a:r>
              <a:rPr lang="en-US" sz="2400" dirty="0" smtClean="0">
                <a:sym typeface="Symbol"/>
              </a:rPr>
              <a:t>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3048000" y="4724400"/>
            <a:ext cx="1403350" cy="752475"/>
            <a:chOff x="3733800" y="1905000"/>
            <a:chExt cx="1403350" cy="751928"/>
          </a:xfrm>
        </p:grpSpPr>
        <p:graphicFrame>
          <p:nvGraphicFramePr>
            <p:cNvPr id="15" name="Object 2"/>
            <p:cNvGraphicFramePr>
              <a:graphicFrameLocks noChangeAspect="1"/>
            </p:cNvGraphicFramePr>
            <p:nvPr/>
          </p:nvGraphicFramePr>
          <p:xfrm>
            <a:off x="4495800" y="1905000"/>
            <a:ext cx="641350" cy="7519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0" name="Equation" r:id="rId9" imgW="368280" imgH="431640" progId="Equation.3">
                    <p:embed/>
                  </p:oleObj>
                </mc:Choice>
                <mc:Fallback>
                  <p:oleObj name="Equation" r:id="rId9" imgW="368280" imgH="43164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800" y="1905000"/>
                          <a:ext cx="641350" cy="7519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3"/>
            <p:cNvGraphicFramePr>
              <a:graphicFrameLocks noChangeAspect="1"/>
            </p:cNvGraphicFramePr>
            <p:nvPr/>
          </p:nvGraphicFramePr>
          <p:xfrm>
            <a:off x="3733800" y="1981200"/>
            <a:ext cx="666750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" name="Equation" r:id="rId10" imgW="444240" imgH="406080" progId="Equation.3">
                    <p:embed/>
                  </p:oleObj>
                </mc:Choice>
                <mc:Fallback>
                  <p:oleObj name="Equation" r:id="rId10" imgW="444240" imgH="40608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3800" y="1981200"/>
                          <a:ext cx="666750" cy="60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4572000" y="4872335"/>
            <a:ext cx="381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=  </a:t>
            </a:r>
            <a:r>
              <a:rPr lang="en-US" sz="2400" dirty="0" smtClean="0"/>
              <a:t>c	for some 0 &lt; c &lt; </a:t>
            </a:r>
            <a:r>
              <a:rPr lang="en-US" sz="2400" dirty="0" smtClean="0">
                <a:sym typeface="Symbol"/>
              </a:rPr>
              <a:t>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 of Iterative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None/>
              <a:defRPr/>
            </a:pPr>
            <a:r>
              <a:rPr lang="pt-BR" b="1" dirty="0" smtClean="0">
                <a:solidFill>
                  <a:srgbClr val="C00000"/>
                </a:solidFill>
                <a:ea typeface="+mn-ea"/>
                <a:cs typeface="+mn-cs"/>
              </a:rPr>
              <a:t>Example - 1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pt-BR" b="1" dirty="0" smtClean="0">
                <a:ea typeface="+mn-ea"/>
                <a:cs typeface="+mn-cs"/>
              </a:rPr>
              <a:t>Algorithm</a:t>
            </a:r>
            <a:r>
              <a:rPr lang="pt-BR" dirty="0" smtClean="0">
                <a:ea typeface="+mn-ea"/>
                <a:cs typeface="+mn-cs"/>
              </a:rPr>
              <a:t> </a:t>
            </a:r>
            <a:r>
              <a:rPr lang="pt-BR" i="1" dirty="0" smtClean="0">
                <a:ea typeface="+mn-ea"/>
                <a:cs typeface="+mn-cs"/>
              </a:rPr>
              <a:t>MinElement</a:t>
            </a:r>
            <a:r>
              <a:rPr lang="pt-BR" dirty="0" smtClean="0">
                <a:ea typeface="+mn-ea"/>
                <a:cs typeface="+mn-cs"/>
              </a:rPr>
              <a:t>(</a:t>
            </a:r>
            <a:r>
              <a:rPr lang="pt-BR" i="1" dirty="0" smtClean="0">
                <a:ea typeface="+mn-ea"/>
                <a:cs typeface="+mn-cs"/>
              </a:rPr>
              <a:t>A</a:t>
            </a:r>
            <a:r>
              <a:rPr lang="pt-BR" dirty="0" smtClean="0">
                <a:ea typeface="+mn-ea"/>
                <a:cs typeface="+mn-cs"/>
              </a:rPr>
              <a:t>[1..</a:t>
            </a:r>
            <a:r>
              <a:rPr lang="pt-BR" i="1" dirty="0" smtClean="0">
                <a:ea typeface="+mn-ea"/>
                <a:cs typeface="+mn-cs"/>
              </a:rPr>
              <a:t>n</a:t>
            </a:r>
            <a:r>
              <a:rPr lang="pt-BR" dirty="0" smtClean="0">
                <a:ea typeface="+mn-ea"/>
                <a:cs typeface="+mn-cs"/>
              </a:rPr>
              <a:t>])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pt-BR" dirty="0" smtClean="0">
                <a:solidFill>
                  <a:srgbClr val="00B0F0"/>
                </a:solidFill>
                <a:ea typeface="+mn-ea"/>
                <a:cs typeface="+mn-cs"/>
              </a:rPr>
              <a:t>// </a:t>
            </a:r>
            <a:r>
              <a:rPr lang="pt-BR" b="1" i="1" dirty="0" smtClean="0">
                <a:solidFill>
                  <a:srgbClr val="00B0F0"/>
                </a:solidFill>
                <a:ea typeface="+mn-ea"/>
                <a:cs typeface="+mn-cs"/>
              </a:rPr>
              <a:t>Input</a:t>
            </a:r>
            <a:r>
              <a:rPr lang="pt-BR" dirty="0" smtClean="0">
                <a:solidFill>
                  <a:srgbClr val="00B0F0"/>
                </a:solidFill>
                <a:ea typeface="+mn-ea"/>
                <a:cs typeface="+mn-cs"/>
              </a:rPr>
              <a:t>: Array </a:t>
            </a:r>
            <a:r>
              <a:rPr lang="pt-BR" i="1" dirty="0" smtClean="0">
                <a:solidFill>
                  <a:srgbClr val="00B0F0"/>
                </a:solidFill>
                <a:ea typeface="+mn-ea"/>
                <a:cs typeface="+mn-cs"/>
              </a:rPr>
              <a:t>A</a:t>
            </a:r>
            <a:r>
              <a:rPr lang="pt-BR" dirty="0" smtClean="0">
                <a:solidFill>
                  <a:srgbClr val="00B0F0"/>
                </a:solidFill>
                <a:ea typeface="+mn-ea"/>
                <a:cs typeface="+mn-cs"/>
              </a:rPr>
              <a:t> of </a:t>
            </a:r>
            <a:r>
              <a:rPr lang="pt-BR" i="1" dirty="0" smtClean="0">
                <a:solidFill>
                  <a:srgbClr val="00B0F0"/>
                </a:solidFill>
                <a:ea typeface="+mn-ea"/>
                <a:cs typeface="+mn-cs"/>
              </a:rPr>
              <a:t>n</a:t>
            </a:r>
            <a:r>
              <a:rPr lang="pt-BR" dirty="0" smtClean="0">
                <a:solidFill>
                  <a:srgbClr val="00B0F0"/>
                </a:solidFill>
                <a:ea typeface="+mn-ea"/>
                <a:cs typeface="+mn-cs"/>
              </a:rPr>
              <a:t> elements </a:t>
            </a:r>
            <a:endParaRPr lang="en-US" dirty="0" smtClean="0">
              <a:solidFill>
                <a:srgbClr val="00B0F0"/>
              </a:solidFill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pt-BR" dirty="0" smtClean="0">
                <a:solidFill>
                  <a:srgbClr val="00B0F0"/>
                </a:solidFill>
                <a:ea typeface="+mn-ea"/>
                <a:cs typeface="+mn-cs"/>
              </a:rPr>
              <a:t>// </a:t>
            </a:r>
            <a:r>
              <a:rPr lang="pt-BR" b="1" i="1" dirty="0" smtClean="0">
                <a:solidFill>
                  <a:srgbClr val="00B0F0"/>
                </a:solidFill>
                <a:ea typeface="+mn-ea"/>
                <a:cs typeface="+mn-cs"/>
              </a:rPr>
              <a:t>Output</a:t>
            </a:r>
            <a:r>
              <a:rPr lang="pt-BR" dirty="0" smtClean="0">
                <a:solidFill>
                  <a:srgbClr val="00B0F0"/>
                </a:solidFill>
                <a:ea typeface="+mn-ea"/>
                <a:cs typeface="+mn-cs"/>
              </a:rPr>
              <a:t>: </a:t>
            </a:r>
            <a:r>
              <a:rPr lang="pt-BR" i="1" dirty="0" smtClean="0">
                <a:solidFill>
                  <a:srgbClr val="00B0F0"/>
                </a:solidFill>
                <a:ea typeface="+mn-ea"/>
                <a:cs typeface="+mn-cs"/>
              </a:rPr>
              <a:t>returns minimum element</a:t>
            </a:r>
            <a:endParaRPr lang="en-US" dirty="0" smtClean="0">
              <a:solidFill>
                <a:srgbClr val="00B0F0"/>
              </a:solidFill>
              <a:ea typeface="+mn-ea"/>
              <a:cs typeface="+mn-cs"/>
            </a:endParaRPr>
          </a:p>
          <a:p>
            <a:pPr lvl="1">
              <a:buNone/>
              <a:defRPr/>
            </a:pPr>
            <a:r>
              <a:rPr lang="pt-BR" dirty="0" smtClean="0">
                <a:ea typeface="+mn-ea"/>
                <a:cs typeface="+mn-cs"/>
              </a:rPr>
              <a:t>min</a:t>
            </a:r>
            <a:r>
              <a:rPr lang="pt-BR" b="1" dirty="0" smtClean="0">
                <a:ea typeface="+mn-ea"/>
                <a:cs typeface="+mn-cs"/>
              </a:rPr>
              <a:t> </a:t>
            </a:r>
            <a:r>
              <a:rPr lang="pt-BR" sz="2000" dirty="0" smtClean="0"/>
              <a:t>← </a:t>
            </a:r>
            <a:r>
              <a:rPr lang="pt-BR" sz="2000" i="1" dirty="0" smtClean="0"/>
              <a:t>A</a:t>
            </a:r>
            <a:r>
              <a:rPr lang="pt-BR" sz="2000" dirty="0" smtClean="0"/>
              <a:t>[1]</a:t>
            </a:r>
            <a:endParaRPr lang="pt-BR" b="1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pt-BR" b="1" dirty="0" smtClean="0">
                <a:ea typeface="+mn-ea"/>
                <a:cs typeface="+mn-cs"/>
              </a:rPr>
              <a:t>for</a:t>
            </a:r>
            <a:r>
              <a:rPr lang="pt-BR" dirty="0" smtClean="0">
                <a:ea typeface="+mn-ea"/>
                <a:cs typeface="+mn-cs"/>
              </a:rPr>
              <a:t> </a:t>
            </a:r>
            <a:r>
              <a:rPr lang="pt-BR" i="1" dirty="0" smtClean="0">
                <a:ea typeface="+mn-ea"/>
                <a:cs typeface="+mn-cs"/>
              </a:rPr>
              <a:t>i</a:t>
            </a:r>
            <a:r>
              <a:rPr lang="pt-BR" dirty="0" smtClean="0">
                <a:ea typeface="+mn-ea"/>
                <a:cs typeface="+mn-cs"/>
              </a:rPr>
              <a:t> ←2 </a:t>
            </a:r>
            <a:r>
              <a:rPr lang="pt-BR" b="1" dirty="0" smtClean="0">
                <a:ea typeface="+mn-ea"/>
                <a:cs typeface="+mn-cs"/>
              </a:rPr>
              <a:t>to</a:t>
            </a:r>
            <a:r>
              <a:rPr lang="pt-BR" dirty="0" smtClean="0">
                <a:ea typeface="+mn-ea"/>
                <a:cs typeface="+mn-cs"/>
              </a:rPr>
              <a:t> </a:t>
            </a:r>
            <a:r>
              <a:rPr lang="pt-BR" i="1" dirty="0" smtClean="0">
                <a:ea typeface="+mn-ea"/>
                <a:cs typeface="+mn-cs"/>
              </a:rPr>
              <a:t>n</a:t>
            </a:r>
            <a:r>
              <a:rPr lang="pt-BR" dirty="0" smtClean="0">
                <a:ea typeface="+mn-ea"/>
                <a:cs typeface="+mn-cs"/>
              </a:rPr>
              <a:t> </a:t>
            </a:r>
            <a:r>
              <a:rPr lang="pt-BR" b="1" dirty="0" smtClean="0">
                <a:ea typeface="+mn-ea"/>
                <a:cs typeface="+mn-cs"/>
              </a:rPr>
              <a:t>do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pt-BR" dirty="0" smtClean="0">
                <a:ea typeface="+mn-ea"/>
                <a:cs typeface="+mn-cs"/>
              </a:rPr>
              <a:t>		</a:t>
            </a:r>
            <a:r>
              <a:rPr lang="pt-BR" b="1" dirty="0" smtClean="0">
                <a:ea typeface="+mn-ea"/>
                <a:cs typeface="+mn-cs"/>
              </a:rPr>
              <a:t>if</a:t>
            </a:r>
            <a:r>
              <a:rPr lang="pt-BR" dirty="0" smtClean="0">
                <a:ea typeface="+mn-ea"/>
                <a:cs typeface="+mn-cs"/>
              </a:rPr>
              <a:t> </a:t>
            </a:r>
            <a:r>
              <a:rPr lang="pt-BR" i="1" dirty="0" smtClean="0">
                <a:ea typeface="+mn-ea"/>
                <a:cs typeface="+mn-cs"/>
              </a:rPr>
              <a:t>A</a:t>
            </a:r>
            <a:r>
              <a:rPr lang="pt-BR" dirty="0" smtClean="0">
                <a:ea typeface="+mn-ea"/>
                <a:cs typeface="+mn-cs"/>
              </a:rPr>
              <a:t>[</a:t>
            </a:r>
            <a:r>
              <a:rPr lang="pt-BR" i="1" dirty="0" smtClean="0">
                <a:ea typeface="+mn-ea"/>
                <a:cs typeface="+mn-cs"/>
              </a:rPr>
              <a:t>i</a:t>
            </a:r>
            <a:r>
              <a:rPr lang="pt-BR" dirty="0" smtClean="0">
                <a:ea typeface="+mn-ea"/>
                <a:cs typeface="+mn-cs"/>
              </a:rPr>
              <a:t>] &lt; min </a:t>
            </a:r>
            <a:r>
              <a:rPr lang="en-US" dirty="0" smtClean="0">
                <a:ea typeface="+mn-ea"/>
                <a:cs typeface="+mn-cs"/>
              </a:rPr>
              <a:t> </a:t>
            </a:r>
          </a:p>
          <a:p>
            <a:pPr lvl="1">
              <a:buNone/>
              <a:defRPr/>
            </a:pPr>
            <a:r>
              <a:rPr lang="en-US" dirty="0" smtClean="0">
                <a:ea typeface="+mn-ea"/>
                <a:cs typeface="+mn-cs"/>
              </a:rPr>
              <a:t>		   min </a:t>
            </a:r>
            <a:r>
              <a:rPr lang="pt-BR" sz="2000" dirty="0" smtClean="0"/>
              <a:t>← </a:t>
            </a:r>
            <a:r>
              <a:rPr lang="pt-BR" sz="2000" i="1" dirty="0" smtClean="0"/>
              <a:t>A</a:t>
            </a:r>
            <a:r>
              <a:rPr lang="pt-BR" sz="2000" dirty="0" smtClean="0"/>
              <a:t>[i]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pt-BR" b="1" dirty="0" smtClean="0">
                <a:ea typeface="+mn-ea"/>
                <a:cs typeface="+mn-cs"/>
              </a:rPr>
              <a:t>return</a:t>
            </a:r>
            <a:r>
              <a:rPr lang="pt-BR" dirty="0" smtClean="0">
                <a:ea typeface="+mn-ea"/>
                <a:cs typeface="+mn-cs"/>
              </a:rPr>
              <a:t> </a:t>
            </a:r>
            <a:r>
              <a:rPr lang="pt-BR" i="1" dirty="0" smtClean="0">
                <a:ea typeface="+mn-ea"/>
                <a:cs typeface="+mn-cs"/>
              </a:rPr>
              <a:t>min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end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i="1" dirty="0" err="1" smtClean="0">
                <a:ea typeface="+mn-ea"/>
                <a:cs typeface="+mn-cs"/>
              </a:rPr>
              <a:t>MinElement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563C4E-FDB6-43C9-8A72-5EBCC08F7330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dirty="0" smtClean="0">
                <a:latin typeface="+mj-lt"/>
              </a:rPr>
              <a:t>f(n)</a:t>
            </a:r>
            <a:endParaRPr lang="en-US" dirty="0" smtClean="0">
              <a:latin typeface="+mj-lt"/>
            </a:endParaRP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= (n – 1)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= </a:t>
            </a:r>
            <a:r>
              <a:rPr lang="en-US" i="1" dirty="0" smtClean="0"/>
              <a:t>O</a:t>
            </a:r>
            <a:r>
              <a:rPr lang="en-US" dirty="0" smtClean="0"/>
              <a:t>(n)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4A3F2-1216-4FE6-A7E5-6FE6D0B6B44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aphicFrame>
        <p:nvGraphicFramePr>
          <p:cNvPr id="74754" name="Object 4"/>
          <p:cNvGraphicFramePr>
            <a:graphicFrameLocks noChangeAspect="1"/>
          </p:cNvGraphicFramePr>
          <p:nvPr/>
        </p:nvGraphicFramePr>
        <p:xfrm>
          <a:off x="2400300" y="2003424"/>
          <a:ext cx="2151606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4" name="Equation" r:id="rId3" imgW="1041120" imgH="431640" progId="Equation.3">
                  <p:embed/>
                </p:oleObj>
              </mc:Choice>
              <mc:Fallback>
                <p:oleObj name="Equation" r:id="rId3" imgW="104112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2003424"/>
                        <a:ext cx="2151606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None/>
              <a:defRPr/>
            </a:pPr>
            <a:r>
              <a:rPr lang="pt-BR" b="1" dirty="0" smtClean="0">
                <a:ea typeface="+mn-ea"/>
                <a:cs typeface="+mn-cs"/>
              </a:rPr>
              <a:t>Algorithm</a:t>
            </a:r>
            <a:r>
              <a:rPr lang="pt-BR" dirty="0" smtClean="0">
                <a:ea typeface="+mn-ea"/>
                <a:cs typeface="+mn-cs"/>
              </a:rPr>
              <a:t> </a:t>
            </a:r>
            <a:r>
              <a:rPr lang="pt-BR" i="1" dirty="0" smtClean="0">
                <a:ea typeface="+mn-ea"/>
                <a:cs typeface="+mn-cs"/>
              </a:rPr>
              <a:t>ElementUniqueness</a:t>
            </a:r>
            <a:r>
              <a:rPr lang="pt-BR" dirty="0" smtClean="0">
                <a:ea typeface="+mn-ea"/>
                <a:cs typeface="+mn-cs"/>
              </a:rPr>
              <a:t>(</a:t>
            </a:r>
            <a:r>
              <a:rPr lang="pt-BR" i="1" dirty="0" smtClean="0">
                <a:ea typeface="+mn-ea"/>
                <a:cs typeface="+mn-cs"/>
              </a:rPr>
              <a:t>A</a:t>
            </a:r>
            <a:r>
              <a:rPr lang="pt-BR" dirty="0" smtClean="0">
                <a:ea typeface="+mn-ea"/>
                <a:cs typeface="+mn-cs"/>
              </a:rPr>
              <a:t>[1..</a:t>
            </a:r>
            <a:r>
              <a:rPr lang="pt-BR" i="1" dirty="0" smtClean="0">
                <a:ea typeface="+mn-ea"/>
                <a:cs typeface="+mn-cs"/>
              </a:rPr>
              <a:t>n</a:t>
            </a:r>
            <a:r>
              <a:rPr lang="pt-BR" dirty="0" smtClean="0">
                <a:ea typeface="+mn-ea"/>
                <a:cs typeface="+mn-cs"/>
              </a:rPr>
              <a:t>])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pt-BR" dirty="0" smtClean="0">
                <a:solidFill>
                  <a:srgbClr val="00B0F0"/>
                </a:solidFill>
                <a:ea typeface="+mn-ea"/>
                <a:cs typeface="+mn-cs"/>
              </a:rPr>
              <a:t>// </a:t>
            </a:r>
            <a:r>
              <a:rPr lang="pt-BR" b="1" i="1" dirty="0" smtClean="0">
                <a:solidFill>
                  <a:srgbClr val="00B0F0"/>
                </a:solidFill>
                <a:ea typeface="+mn-ea"/>
                <a:cs typeface="+mn-cs"/>
              </a:rPr>
              <a:t>Input</a:t>
            </a:r>
            <a:r>
              <a:rPr lang="pt-BR" dirty="0" smtClean="0">
                <a:solidFill>
                  <a:srgbClr val="00B0F0"/>
                </a:solidFill>
                <a:ea typeface="+mn-ea"/>
                <a:cs typeface="+mn-cs"/>
              </a:rPr>
              <a:t>: Array </a:t>
            </a:r>
            <a:r>
              <a:rPr lang="pt-BR" i="1" dirty="0" smtClean="0">
                <a:solidFill>
                  <a:srgbClr val="00B0F0"/>
                </a:solidFill>
                <a:ea typeface="+mn-ea"/>
                <a:cs typeface="+mn-cs"/>
              </a:rPr>
              <a:t>A</a:t>
            </a:r>
            <a:r>
              <a:rPr lang="pt-BR" dirty="0" smtClean="0">
                <a:solidFill>
                  <a:srgbClr val="00B0F0"/>
                </a:solidFill>
                <a:ea typeface="+mn-ea"/>
                <a:cs typeface="+mn-cs"/>
              </a:rPr>
              <a:t> of </a:t>
            </a:r>
            <a:r>
              <a:rPr lang="pt-BR" i="1" dirty="0" smtClean="0">
                <a:solidFill>
                  <a:srgbClr val="00B0F0"/>
                </a:solidFill>
                <a:ea typeface="+mn-ea"/>
                <a:cs typeface="+mn-cs"/>
              </a:rPr>
              <a:t>n</a:t>
            </a:r>
            <a:r>
              <a:rPr lang="pt-BR" dirty="0" smtClean="0">
                <a:solidFill>
                  <a:srgbClr val="00B0F0"/>
                </a:solidFill>
                <a:ea typeface="+mn-ea"/>
                <a:cs typeface="+mn-cs"/>
              </a:rPr>
              <a:t> elements </a:t>
            </a:r>
            <a:endParaRPr lang="en-US" dirty="0" smtClean="0">
              <a:solidFill>
                <a:srgbClr val="00B0F0"/>
              </a:solidFill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pt-BR" dirty="0" smtClean="0">
                <a:solidFill>
                  <a:srgbClr val="00B0F0"/>
                </a:solidFill>
                <a:ea typeface="+mn-ea"/>
                <a:cs typeface="+mn-cs"/>
              </a:rPr>
              <a:t>// </a:t>
            </a:r>
            <a:r>
              <a:rPr lang="pt-BR" b="1" i="1" dirty="0" smtClean="0">
                <a:solidFill>
                  <a:srgbClr val="00B0F0"/>
                </a:solidFill>
                <a:ea typeface="+mn-ea"/>
                <a:cs typeface="+mn-cs"/>
              </a:rPr>
              <a:t>Output</a:t>
            </a:r>
            <a:r>
              <a:rPr lang="pt-BR" dirty="0" smtClean="0">
                <a:solidFill>
                  <a:srgbClr val="00B0F0"/>
                </a:solidFill>
                <a:ea typeface="+mn-ea"/>
                <a:cs typeface="+mn-cs"/>
              </a:rPr>
              <a:t>: </a:t>
            </a:r>
            <a:r>
              <a:rPr lang="pt-BR" i="1" dirty="0" smtClean="0">
                <a:solidFill>
                  <a:srgbClr val="00B0F0"/>
                </a:solidFill>
                <a:ea typeface="+mn-ea"/>
                <a:cs typeface="+mn-cs"/>
              </a:rPr>
              <a:t>true</a:t>
            </a:r>
            <a:r>
              <a:rPr lang="pt-BR" dirty="0" smtClean="0">
                <a:solidFill>
                  <a:srgbClr val="00B0F0"/>
                </a:solidFill>
                <a:ea typeface="+mn-ea"/>
                <a:cs typeface="+mn-cs"/>
              </a:rPr>
              <a:t> when all elements are distinct, else </a:t>
            </a:r>
            <a:r>
              <a:rPr lang="pt-BR" i="1" dirty="0" smtClean="0">
                <a:solidFill>
                  <a:srgbClr val="00B0F0"/>
                </a:solidFill>
                <a:ea typeface="+mn-ea"/>
                <a:cs typeface="+mn-cs"/>
              </a:rPr>
              <a:t>false</a:t>
            </a:r>
            <a:r>
              <a:rPr lang="pt-BR" dirty="0" smtClean="0">
                <a:solidFill>
                  <a:srgbClr val="00B0F0"/>
                </a:solidFill>
                <a:ea typeface="+mn-ea"/>
                <a:cs typeface="+mn-cs"/>
              </a:rPr>
              <a:t>  </a:t>
            </a:r>
            <a:endParaRPr lang="en-US" dirty="0" smtClean="0">
              <a:solidFill>
                <a:srgbClr val="00B0F0"/>
              </a:solidFill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pt-BR" b="1" dirty="0" smtClean="0">
                <a:ea typeface="+mn-ea"/>
                <a:cs typeface="+mn-cs"/>
              </a:rPr>
              <a:t>for</a:t>
            </a:r>
            <a:r>
              <a:rPr lang="pt-BR" dirty="0" smtClean="0">
                <a:ea typeface="+mn-ea"/>
                <a:cs typeface="+mn-cs"/>
              </a:rPr>
              <a:t> </a:t>
            </a:r>
            <a:r>
              <a:rPr lang="pt-BR" i="1" dirty="0" smtClean="0">
                <a:ea typeface="+mn-ea"/>
                <a:cs typeface="+mn-cs"/>
              </a:rPr>
              <a:t>i</a:t>
            </a:r>
            <a:r>
              <a:rPr lang="pt-BR" dirty="0" smtClean="0">
                <a:ea typeface="+mn-ea"/>
                <a:cs typeface="+mn-cs"/>
              </a:rPr>
              <a:t> ←1 </a:t>
            </a:r>
            <a:r>
              <a:rPr lang="pt-BR" b="1" dirty="0" smtClean="0">
                <a:ea typeface="+mn-ea"/>
                <a:cs typeface="+mn-cs"/>
              </a:rPr>
              <a:t>to</a:t>
            </a:r>
            <a:r>
              <a:rPr lang="pt-BR" dirty="0" smtClean="0">
                <a:ea typeface="+mn-ea"/>
                <a:cs typeface="+mn-cs"/>
              </a:rPr>
              <a:t> </a:t>
            </a:r>
            <a:r>
              <a:rPr lang="pt-BR" i="1" dirty="0" smtClean="0">
                <a:ea typeface="+mn-ea"/>
                <a:cs typeface="+mn-cs"/>
              </a:rPr>
              <a:t>n – </a:t>
            </a:r>
            <a:r>
              <a:rPr lang="pt-BR" dirty="0" smtClean="0">
                <a:ea typeface="+mn-ea"/>
                <a:cs typeface="+mn-cs"/>
              </a:rPr>
              <a:t>1 </a:t>
            </a:r>
            <a:r>
              <a:rPr lang="pt-BR" b="1" dirty="0" smtClean="0">
                <a:ea typeface="+mn-ea"/>
                <a:cs typeface="+mn-cs"/>
              </a:rPr>
              <a:t>do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pt-BR" dirty="0" smtClean="0">
                <a:ea typeface="+mn-ea"/>
                <a:cs typeface="+mn-cs"/>
              </a:rPr>
              <a:t>	</a:t>
            </a:r>
            <a:r>
              <a:rPr lang="pt-BR" b="1" dirty="0" smtClean="0">
                <a:ea typeface="+mn-ea"/>
                <a:cs typeface="+mn-cs"/>
              </a:rPr>
              <a:t>for</a:t>
            </a:r>
            <a:r>
              <a:rPr lang="pt-BR" dirty="0" smtClean="0">
                <a:ea typeface="+mn-ea"/>
                <a:cs typeface="+mn-cs"/>
              </a:rPr>
              <a:t> </a:t>
            </a:r>
            <a:r>
              <a:rPr lang="pt-BR" i="1" dirty="0" smtClean="0">
                <a:ea typeface="+mn-ea"/>
                <a:cs typeface="+mn-cs"/>
              </a:rPr>
              <a:t>j</a:t>
            </a:r>
            <a:r>
              <a:rPr lang="pt-BR" dirty="0" smtClean="0">
                <a:ea typeface="+mn-ea"/>
                <a:cs typeface="+mn-cs"/>
              </a:rPr>
              <a:t> ← </a:t>
            </a:r>
            <a:r>
              <a:rPr lang="pt-BR" i="1" dirty="0" smtClean="0">
                <a:ea typeface="+mn-ea"/>
                <a:cs typeface="+mn-cs"/>
              </a:rPr>
              <a:t>i </a:t>
            </a:r>
            <a:r>
              <a:rPr lang="pt-BR" dirty="0" smtClean="0">
                <a:ea typeface="+mn-ea"/>
                <a:cs typeface="+mn-cs"/>
              </a:rPr>
              <a:t>+ 1 to </a:t>
            </a:r>
            <a:r>
              <a:rPr lang="pt-BR" i="1" dirty="0" smtClean="0">
                <a:ea typeface="+mn-ea"/>
                <a:cs typeface="+mn-cs"/>
              </a:rPr>
              <a:t>n</a:t>
            </a:r>
            <a:r>
              <a:rPr lang="pt-BR" dirty="0" smtClean="0">
                <a:ea typeface="+mn-ea"/>
                <a:cs typeface="+mn-cs"/>
              </a:rPr>
              <a:t> </a:t>
            </a:r>
            <a:r>
              <a:rPr lang="pt-BR" b="1" dirty="0" smtClean="0">
                <a:ea typeface="+mn-ea"/>
                <a:cs typeface="+mn-cs"/>
              </a:rPr>
              <a:t>do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pt-BR" dirty="0" smtClean="0">
                <a:ea typeface="+mn-ea"/>
                <a:cs typeface="+mn-cs"/>
              </a:rPr>
              <a:t>		</a:t>
            </a:r>
            <a:r>
              <a:rPr lang="pt-BR" b="1" dirty="0" smtClean="0">
                <a:ea typeface="+mn-ea"/>
                <a:cs typeface="+mn-cs"/>
              </a:rPr>
              <a:t>if</a:t>
            </a:r>
            <a:r>
              <a:rPr lang="pt-BR" dirty="0" smtClean="0">
                <a:ea typeface="+mn-ea"/>
                <a:cs typeface="+mn-cs"/>
              </a:rPr>
              <a:t> </a:t>
            </a:r>
            <a:r>
              <a:rPr lang="pt-BR" i="1" dirty="0" smtClean="0">
                <a:ea typeface="+mn-ea"/>
                <a:cs typeface="+mn-cs"/>
              </a:rPr>
              <a:t>A</a:t>
            </a:r>
            <a:r>
              <a:rPr lang="pt-BR" dirty="0" smtClean="0">
                <a:ea typeface="+mn-ea"/>
                <a:cs typeface="+mn-cs"/>
              </a:rPr>
              <a:t>[</a:t>
            </a:r>
            <a:r>
              <a:rPr lang="pt-BR" i="1" dirty="0" smtClean="0">
                <a:ea typeface="+mn-ea"/>
                <a:cs typeface="+mn-cs"/>
              </a:rPr>
              <a:t>i</a:t>
            </a:r>
            <a:r>
              <a:rPr lang="pt-BR" dirty="0" smtClean="0">
                <a:ea typeface="+mn-ea"/>
                <a:cs typeface="+mn-cs"/>
              </a:rPr>
              <a:t>] = </a:t>
            </a:r>
            <a:r>
              <a:rPr lang="pt-BR" i="1" dirty="0" smtClean="0">
                <a:ea typeface="+mn-ea"/>
                <a:cs typeface="+mn-cs"/>
              </a:rPr>
              <a:t>A</a:t>
            </a:r>
            <a:r>
              <a:rPr lang="pt-BR" dirty="0" smtClean="0">
                <a:ea typeface="+mn-ea"/>
                <a:cs typeface="+mn-cs"/>
              </a:rPr>
              <a:t>[</a:t>
            </a:r>
            <a:r>
              <a:rPr lang="pt-BR" i="1" dirty="0" smtClean="0">
                <a:ea typeface="+mn-ea"/>
                <a:cs typeface="+mn-cs"/>
              </a:rPr>
              <a:t>j</a:t>
            </a:r>
            <a:r>
              <a:rPr lang="pt-BR" dirty="0" smtClean="0">
                <a:ea typeface="+mn-ea"/>
                <a:cs typeface="+mn-cs"/>
              </a:rPr>
              <a:t>]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pt-BR" dirty="0">
                <a:ea typeface="+mn-ea"/>
                <a:cs typeface="+mn-cs"/>
              </a:rPr>
              <a:t> </a:t>
            </a:r>
            <a:r>
              <a:rPr lang="pt-BR" dirty="0" smtClean="0">
                <a:ea typeface="+mn-ea"/>
                <a:cs typeface="+mn-cs"/>
              </a:rPr>
              <a:t>        return </a:t>
            </a:r>
            <a:r>
              <a:rPr lang="pt-BR" i="1" dirty="0" smtClean="0">
                <a:ea typeface="+mn-ea"/>
                <a:cs typeface="+mn-cs"/>
              </a:rPr>
              <a:t>false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pt-BR" b="1" dirty="0" smtClean="0">
                <a:ea typeface="+mn-ea"/>
                <a:cs typeface="+mn-cs"/>
              </a:rPr>
              <a:t>return</a:t>
            </a:r>
            <a:r>
              <a:rPr lang="pt-BR" dirty="0" smtClean="0">
                <a:ea typeface="+mn-ea"/>
                <a:cs typeface="+mn-cs"/>
              </a:rPr>
              <a:t> </a:t>
            </a:r>
            <a:r>
              <a:rPr lang="pt-BR" i="1" dirty="0" smtClean="0">
                <a:ea typeface="+mn-ea"/>
                <a:cs typeface="+mn-cs"/>
              </a:rPr>
              <a:t>true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end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i="1" dirty="0" err="1" smtClean="0">
                <a:ea typeface="+mn-ea"/>
                <a:cs typeface="+mn-cs"/>
              </a:rPr>
              <a:t>ElementUniqueness</a:t>
            </a:r>
            <a:r>
              <a:rPr lang="en-US" dirty="0" smtClean="0">
                <a:ea typeface="+mn-ea"/>
                <a:cs typeface="+mn-cs"/>
              </a:rPr>
              <a:t>.</a:t>
            </a:r>
          </a:p>
          <a:p>
            <a:pPr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563C4E-FDB6-43C9-8A72-5EBCC08F7330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30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smtClean="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657600" y="1752600"/>
          <a:ext cx="29860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Equation" r:id="rId3" imgW="1689100" imgH="457200" progId="Equation.3">
                  <p:embed/>
                </p:oleObj>
              </mc:Choice>
              <mc:Fallback>
                <p:oleObj name="Equation" r:id="rId3" imgW="1689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752600"/>
                        <a:ext cx="2986088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3733800" y="2638425"/>
          <a:ext cx="26241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Equation" r:id="rId5" imgW="1473200" imgH="431800" progId="Equation.3">
                  <p:embed/>
                </p:oleObj>
              </mc:Choice>
              <mc:Fallback>
                <p:oleObj name="Equation" r:id="rId5" imgW="14732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638425"/>
                        <a:ext cx="2624138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2"/>
          <p:cNvGraphicFramePr>
            <a:graphicFrameLocks noChangeAspect="1"/>
          </p:cNvGraphicFramePr>
          <p:nvPr/>
        </p:nvGraphicFramePr>
        <p:xfrm>
          <a:off x="3733800" y="3400425"/>
          <a:ext cx="23622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Equation" r:id="rId7" imgW="1143000" imgH="368300" progId="Equation.3">
                  <p:embed/>
                </p:oleObj>
              </mc:Choice>
              <mc:Fallback>
                <p:oleObj name="Equation" r:id="rId7" imgW="1143000" imgH="368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400425"/>
                        <a:ext cx="2362200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"/>
          <p:cNvGraphicFramePr>
            <a:graphicFrameLocks noChangeAspect="1"/>
          </p:cNvGraphicFramePr>
          <p:nvPr/>
        </p:nvGraphicFramePr>
        <p:xfrm>
          <a:off x="3681413" y="4286250"/>
          <a:ext cx="256698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Equation" r:id="rId9" imgW="1231560" imgH="393480" progId="Equation.3">
                  <p:embed/>
                </p:oleObj>
              </mc:Choice>
              <mc:Fallback>
                <p:oleObj name="Equation" r:id="rId9" imgW="123156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413" y="4286250"/>
                        <a:ext cx="2566987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Rectangle 5"/>
          <p:cNvSpPr>
            <a:spLocks noChangeArrowheads="1"/>
          </p:cNvSpPr>
          <p:nvPr/>
        </p:nvSpPr>
        <p:spPr bwMode="auto">
          <a:xfrm>
            <a:off x="2667000" y="1800225"/>
            <a:ext cx="1219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i="1">
                <a:cs typeface="Times New Roman" pitchFamily="18" charset="0"/>
              </a:rPr>
              <a:t>C</a:t>
            </a:r>
            <a:r>
              <a:rPr lang="en-US" baseline="-30000">
                <a:cs typeface="Times New Roman" pitchFamily="18" charset="0"/>
              </a:rPr>
              <a:t>WC</a:t>
            </a:r>
            <a:r>
              <a:rPr lang="en-US">
                <a:cs typeface="Times New Roman" pitchFamily="18" charset="0"/>
              </a:rPr>
              <a:t>(</a:t>
            </a:r>
            <a:r>
              <a:rPr lang="en-US" i="1">
                <a:cs typeface="Times New Roman" pitchFamily="18" charset="0"/>
              </a:rPr>
              <a:t>n)</a:t>
            </a:r>
            <a:endParaRPr lang="en-US" sz="3200"/>
          </a:p>
        </p:txBody>
      </p:sp>
      <p:sp>
        <p:nvSpPr>
          <p:cNvPr id="3081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EED1B8-E745-4127-97D4-B46A3E4C1115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all duplicates in a given 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4A3F2-1216-4FE6-A7E5-6FE6D0B6B44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Recursive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Backward Substitution Method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Recursive Tree Method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Master Theorem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4A3F2-1216-4FE6-A7E5-6FE6D0B6B44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Substitution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Sum of n natural numbers</a:t>
            </a:r>
          </a:p>
          <a:p>
            <a:pPr lvl="1">
              <a:buNone/>
            </a:pPr>
            <a:r>
              <a:rPr lang="pt-BR" sz="2000" i="1" dirty="0" smtClean="0"/>
              <a:t>S</a:t>
            </a:r>
            <a:r>
              <a:rPr lang="pt-BR" sz="2000" dirty="0" smtClean="0"/>
              <a:t>(</a:t>
            </a:r>
            <a:r>
              <a:rPr lang="pt-BR" sz="2000" i="1" dirty="0" smtClean="0"/>
              <a:t>n</a:t>
            </a:r>
            <a:r>
              <a:rPr lang="pt-BR" sz="2000" dirty="0" smtClean="0"/>
              <a:t>) = </a:t>
            </a:r>
            <a:r>
              <a:rPr lang="pt-BR" sz="2000" i="1" dirty="0" smtClean="0"/>
              <a:t>S</a:t>
            </a:r>
            <a:r>
              <a:rPr lang="pt-BR" sz="2000" dirty="0" smtClean="0"/>
              <a:t>(</a:t>
            </a:r>
            <a:r>
              <a:rPr lang="pt-BR" sz="2000" i="1" dirty="0" smtClean="0"/>
              <a:t>n</a:t>
            </a:r>
            <a:r>
              <a:rPr lang="pt-BR" sz="2000" dirty="0" smtClean="0"/>
              <a:t> – 1) + </a:t>
            </a:r>
            <a:r>
              <a:rPr lang="pt-BR" sz="2000" i="1" dirty="0" smtClean="0"/>
              <a:t>n</a:t>
            </a:r>
            <a:r>
              <a:rPr lang="pt-BR" sz="2000" dirty="0" smtClean="0"/>
              <a:t>		for </a:t>
            </a:r>
            <a:r>
              <a:rPr lang="pt-BR" sz="2000" i="1" dirty="0" smtClean="0"/>
              <a:t>n</a:t>
            </a:r>
            <a:r>
              <a:rPr lang="pt-BR" sz="2000" dirty="0" smtClean="0"/>
              <a:t> &gt; 0</a:t>
            </a:r>
            <a:endParaRPr lang="en-US" sz="2000" dirty="0" smtClean="0"/>
          </a:p>
          <a:p>
            <a:pPr lvl="1">
              <a:buNone/>
            </a:pPr>
            <a:r>
              <a:rPr lang="pt-BR" sz="2000" i="1" dirty="0" smtClean="0"/>
              <a:t>S</a:t>
            </a:r>
            <a:r>
              <a:rPr lang="pt-BR" sz="2000" dirty="0" smtClean="0"/>
              <a:t>(0) = 0			for </a:t>
            </a:r>
            <a:r>
              <a:rPr lang="pt-BR" sz="2000" i="1" dirty="0" smtClean="0"/>
              <a:t>n</a:t>
            </a:r>
            <a:r>
              <a:rPr lang="pt-BR" sz="2000" dirty="0" smtClean="0"/>
              <a:t> = 0</a:t>
            </a:r>
          </a:p>
          <a:p>
            <a:pPr lvl="1">
              <a:buNone/>
            </a:pPr>
            <a:r>
              <a:rPr lang="pt-BR" sz="2000" b="1" i="1" dirty="0" smtClean="0"/>
              <a:t>Solution:</a:t>
            </a:r>
          </a:p>
          <a:p>
            <a:pPr lvl="1">
              <a:buNone/>
            </a:pPr>
            <a:r>
              <a:rPr lang="pt-BR" sz="2000" i="1" dirty="0" smtClean="0"/>
              <a:t>S</a:t>
            </a:r>
            <a:r>
              <a:rPr lang="pt-BR" sz="2000" dirty="0" smtClean="0"/>
              <a:t>(</a:t>
            </a:r>
            <a:r>
              <a:rPr lang="pt-BR" sz="2000" i="1" dirty="0" smtClean="0"/>
              <a:t>n</a:t>
            </a:r>
            <a:r>
              <a:rPr lang="pt-BR" sz="2000" dirty="0" smtClean="0"/>
              <a:t>) = </a:t>
            </a:r>
            <a:r>
              <a:rPr lang="pt-BR" sz="2000" i="1" dirty="0" smtClean="0"/>
              <a:t>S</a:t>
            </a:r>
            <a:r>
              <a:rPr lang="pt-BR" sz="2000" dirty="0" smtClean="0"/>
              <a:t>(</a:t>
            </a:r>
            <a:r>
              <a:rPr lang="pt-BR" sz="2000" i="1" dirty="0" smtClean="0"/>
              <a:t>n</a:t>
            </a:r>
            <a:r>
              <a:rPr lang="pt-BR" sz="2000" dirty="0" smtClean="0"/>
              <a:t> – 1) + </a:t>
            </a:r>
            <a:r>
              <a:rPr lang="pt-BR" sz="2000" i="1" dirty="0" smtClean="0"/>
              <a:t>n</a:t>
            </a:r>
            <a:r>
              <a:rPr lang="en-US" sz="2000" dirty="0" smtClean="0"/>
              <a:t> </a:t>
            </a:r>
          </a:p>
          <a:p>
            <a:pPr lvl="1">
              <a:buNone/>
            </a:pPr>
            <a:r>
              <a:rPr lang="pt-BR" sz="2000" dirty="0" smtClean="0"/>
              <a:t>	Substituting (</a:t>
            </a:r>
            <a:r>
              <a:rPr lang="pt-BR" sz="2000" i="1" dirty="0" smtClean="0"/>
              <a:t>n</a:t>
            </a:r>
            <a:r>
              <a:rPr lang="pt-BR" sz="2000" dirty="0" smtClean="0"/>
              <a:t> – 1) for </a:t>
            </a:r>
            <a:r>
              <a:rPr lang="pt-BR" sz="2000" i="1" dirty="0" smtClean="0"/>
              <a:t>n</a:t>
            </a:r>
            <a:r>
              <a:rPr lang="pt-BR" sz="2000" dirty="0" smtClean="0"/>
              <a:t>, we get</a:t>
            </a:r>
            <a:endParaRPr lang="en-US" sz="2000" dirty="0" smtClean="0"/>
          </a:p>
          <a:p>
            <a:pPr lvl="1">
              <a:buNone/>
            </a:pPr>
            <a:r>
              <a:rPr lang="pt-BR" sz="2000" i="1" dirty="0" smtClean="0"/>
              <a:t>S</a:t>
            </a:r>
            <a:r>
              <a:rPr lang="pt-BR" sz="2000" dirty="0" smtClean="0"/>
              <a:t>(</a:t>
            </a:r>
            <a:r>
              <a:rPr lang="pt-BR" sz="2000" i="1" dirty="0" smtClean="0"/>
              <a:t>n</a:t>
            </a:r>
            <a:r>
              <a:rPr lang="pt-BR" sz="2000" dirty="0" smtClean="0"/>
              <a:t>) = </a:t>
            </a:r>
            <a:r>
              <a:rPr lang="pt-BR" sz="2000" i="1" dirty="0" smtClean="0"/>
              <a:t>S</a:t>
            </a:r>
            <a:r>
              <a:rPr lang="pt-BR" sz="2000" dirty="0" smtClean="0"/>
              <a:t>(</a:t>
            </a:r>
            <a:r>
              <a:rPr lang="pt-BR" sz="2000" i="1" dirty="0" smtClean="0"/>
              <a:t>n</a:t>
            </a:r>
            <a:r>
              <a:rPr lang="pt-BR" sz="2000" dirty="0" smtClean="0"/>
              <a:t> – 2) + (</a:t>
            </a:r>
            <a:r>
              <a:rPr lang="pt-BR" sz="2000" i="1" dirty="0" smtClean="0"/>
              <a:t>n </a:t>
            </a:r>
            <a:r>
              <a:rPr lang="pt-BR" sz="2000" dirty="0" smtClean="0"/>
              <a:t>– 1) + </a:t>
            </a:r>
            <a:r>
              <a:rPr lang="pt-BR" sz="2000" i="1" dirty="0" smtClean="0"/>
              <a:t>n</a:t>
            </a:r>
            <a:r>
              <a:rPr lang="pt-BR" sz="2000" dirty="0" smtClean="0"/>
              <a:t>	</a:t>
            </a:r>
          </a:p>
          <a:p>
            <a:pPr lvl="1">
              <a:buNone/>
            </a:pPr>
            <a:r>
              <a:rPr lang="en-US" sz="2000" dirty="0" smtClean="0"/>
              <a:t>	Substituting (</a:t>
            </a:r>
            <a:r>
              <a:rPr lang="en-US" sz="2000" i="1" dirty="0" smtClean="0"/>
              <a:t>n</a:t>
            </a:r>
            <a:r>
              <a:rPr lang="en-US" sz="2000" dirty="0" smtClean="0"/>
              <a:t> – 2) for </a:t>
            </a:r>
            <a:r>
              <a:rPr lang="en-US" sz="2000" i="1" dirty="0" smtClean="0"/>
              <a:t>n</a:t>
            </a:r>
            <a:r>
              <a:rPr lang="en-US" sz="2000" dirty="0" smtClean="0"/>
              <a:t> in the original equation,  </a:t>
            </a:r>
          </a:p>
          <a:p>
            <a:pPr lvl="1">
              <a:buNone/>
            </a:pPr>
            <a:r>
              <a:rPr lang="en-US" sz="2000" i="1" dirty="0" smtClean="0"/>
              <a:t>S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dirty="0" smtClean="0"/>
              <a:t>) = </a:t>
            </a:r>
            <a:r>
              <a:rPr lang="en-US" sz="2000" i="1" dirty="0" smtClean="0"/>
              <a:t>S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dirty="0" smtClean="0"/>
              <a:t> – 3) + (</a:t>
            </a:r>
            <a:r>
              <a:rPr lang="en-US" sz="2000" i="1" dirty="0" smtClean="0"/>
              <a:t>n</a:t>
            </a:r>
            <a:r>
              <a:rPr lang="en-US" sz="2000" dirty="0" smtClean="0"/>
              <a:t> – 2) +(</a:t>
            </a:r>
            <a:r>
              <a:rPr lang="en-US" sz="2000" i="1" dirty="0" smtClean="0"/>
              <a:t>n</a:t>
            </a:r>
            <a:r>
              <a:rPr lang="en-US" sz="2000" dirty="0" smtClean="0"/>
              <a:t> – 1) + </a:t>
            </a:r>
            <a:r>
              <a:rPr lang="en-US" sz="2000" i="1" dirty="0" smtClean="0"/>
              <a:t>n</a:t>
            </a:r>
            <a:r>
              <a:rPr lang="en-US" sz="2000" dirty="0" smtClean="0"/>
              <a:t>	</a:t>
            </a:r>
          </a:p>
          <a:p>
            <a:pPr lvl="1">
              <a:buNone/>
            </a:pPr>
            <a:r>
              <a:rPr lang="en-US" sz="2000" i="1" dirty="0" smtClean="0"/>
              <a:t>S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dirty="0" smtClean="0"/>
              <a:t>) = </a:t>
            </a:r>
            <a:r>
              <a:rPr lang="en-US" sz="2000" i="1" dirty="0" smtClean="0"/>
              <a:t>S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dirty="0" smtClean="0"/>
              <a:t> –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) + (</a:t>
            </a:r>
            <a:r>
              <a:rPr lang="en-US" sz="2000" i="1" dirty="0" smtClean="0"/>
              <a:t>n</a:t>
            </a:r>
            <a:r>
              <a:rPr lang="en-US" sz="2000" dirty="0" smtClean="0"/>
              <a:t> –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+ </a:t>
            </a:r>
            <a:r>
              <a:rPr lang="en-US" sz="2000" dirty="0" smtClean="0"/>
              <a:t>1) + …..  + </a:t>
            </a:r>
            <a:r>
              <a:rPr lang="en-US" sz="2000" i="1" dirty="0" smtClean="0"/>
              <a:t>n	</a:t>
            </a:r>
            <a:r>
              <a:rPr lang="en-US" sz="2000" i="1" dirty="0" err="1" smtClean="0"/>
              <a:t>ith</a:t>
            </a:r>
            <a:r>
              <a:rPr lang="en-US" sz="2000" i="1" dirty="0" smtClean="0"/>
              <a:t> term</a:t>
            </a:r>
          </a:p>
          <a:p>
            <a:pPr lvl="1">
              <a:buNone/>
            </a:pPr>
            <a:r>
              <a:rPr lang="pt-BR" sz="2000" i="1" dirty="0" smtClean="0"/>
              <a:t>S</a:t>
            </a:r>
            <a:r>
              <a:rPr lang="pt-BR" sz="2000" dirty="0" smtClean="0"/>
              <a:t>(</a:t>
            </a:r>
            <a:r>
              <a:rPr lang="pt-BR" sz="2000" i="1" dirty="0" smtClean="0"/>
              <a:t>n</a:t>
            </a:r>
            <a:r>
              <a:rPr lang="pt-BR" sz="2000" dirty="0" smtClean="0"/>
              <a:t>) = </a:t>
            </a:r>
            <a:r>
              <a:rPr lang="pt-BR" sz="2000" i="1" dirty="0" smtClean="0"/>
              <a:t>S</a:t>
            </a:r>
            <a:r>
              <a:rPr lang="pt-BR" sz="2000" dirty="0" smtClean="0"/>
              <a:t>(</a:t>
            </a:r>
            <a:r>
              <a:rPr lang="pt-BR" sz="2000" i="1" dirty="0" smtClean="0"/>
              <a:t>n</a:t>
            </a:r>
            <a:r>
              <a:rPr lang="pt-BR" sz="2000" dirty="0" smtClean="0"/>
              <a:t> – </a:t>
            </a:r>
            <a:r>
              <a:rPr lang="pt-BR" sz="2000" i="1" dirty="0" smtClean="0"/>
              <a:t>n</a:t>
            </a:r>
            <a:r>
              <a:rPr lang="pt-BR" sz="2000" dirty="0" smtClean="0"/>
              <a:t>) + (</a:t>
            </a:r>
            <a:r>
              <a:rPr lang="pt-BR" sz="2000" i="1" dirty="0" smtClean="0"/>
              <a:t>n</a:t>
            </a:r>
            <a:r>
              <a:rPr lang="pt-BR" sz="2000" dirty="0" smtClean="0"/>
              <a:t> – </a:t>
            </a:r>
            <a:r>
              <a:rPr lang="pt-BR" sz="2000" i="1" dirty="0" smtClean="0"/>
              <a:t>n + </a:t>
            </a:r>
            <a:r>
              <a:rPr lang="pt-BR" sz="2000" dirty="0" smtClean="0"/>
              <a:t>1) +…..  + </a:t>
            </a:r>
            <a:r>
              <a:rPr lang="pt-BR" sz="2000" i="1" dirty="0" smtClean="0"/>
              <a:t>n	nth term</a:t>
            </a:r>
            <a:endParaRPr lang="en-US" sz="2000" dirty="0" smtClean="0"/>
          </a:p>
          <a:p>
            <a:pPr lvl="1">
              <a:buNone/>
            </a:pPr>
            <a:r>
              <a:rPr lang="pt-BR" sz="2000" i="1" dirty="0" smtClean="0"/>
              <a:t>S</a:t>
            </a:r>
            <a:r>
              <a:rPr lang="pt-BR" sz="2000" dirty="0" smtClean="0"/>
              <a:t>(</a:t>
            </a:r>
            <a:r>
              <a:rPr lang="pt-BR" sz="2000" i="1" dirty="0" smtClean="0"/>
              <a:t>n</a:t>
            </a:r>
            <a:r>
              <a:rPr lang="pt-BR" sz="2000" dirty="0" smtClean="0"/>
              <a:t>) = </a:t>
            </a:r>
            <a:r>
              <a:rPr lang="pt-BR" sz="2000" i="1" dirty="0" smtClean="0"/>
              <a:t>S</a:t>
            </a:r>
            <a:r>
              <a:rPr lang="pt-BR" sz="2000" dirty="0" smtClean="0"/>
              <a:t>(0) + 1 + 2….. </a:t>
            </a:r>
            <a:r>
              <a:rPr lang="en-US" sz="2000" dirty="0" smtClean="0"/>
              <a:t>+ </a:t>
            </a:r>
            <a:r>
              <a:rPr lang="en-US" sz="2000" i="1" dirty="0" smtClean="0"/>
              <a:t>n = </a:t>
            </a: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dirty="0" smtClean="0"/>
              <a:t>                 </a:t>
            </a:r>
            <a:endParaRPr lang="en-US" sz="800" dirty="0" smtClean="0"/>
          </a:p>
          <a:p>
            <a:pPr lvl="1">
              <a:buNone/>
            </a:pPr>
            <a:r>
              <a:rPr lang="pt-BR" dirty="0" smtClean="0"/>
              <a:t>   		    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4A3F2-1216-4FE6-A7E5-6FE6D0B6B44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5777" name="Object 1"/>
          <p:cNvGraphicFramePr>
            <a:graphicFrameLocks noChangeAspect="1"/>
          </p:cNvGraphicFramePr>
          <p:nvPr/>
        </p:nvGraphicFramePr>
        <p:xfrm>
          <a:off x="4343400" y="5638800"/>
          <a:ext cx="3173046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7" name="Equation" r:id="rId3" imgW="1930400" imgH="368300" progId="Equation.3">
                  <p:embed/>
                </p:oleObj>
              </mc:Choice>
              <mc:Fallback>
                <p:oleObj name="Equation" r:id="rId3" imgW="1930400" imgH="3683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638800"/>
                        <a:ext cx="3173046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5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None/>
              <a:defRPr/>
            </a:pPr>
            <a:r>
              <a:rPr lang="pt-BR" dirty="0" smtClean="0">
                <a:ea typeface="+mn-ea"/>
                <a:cs typeface="+mn-cs"/>
                <a:sym typeface="Wingdings"/>
              </a:rPr>
              <a:t></a:t>
            </a:r>
            <a:r>
              <a:rPr lang="pt-BR" dirty="0" smtClean="0">
                <a:ea typeface="+mn-ea"/>
                <a:cs typeface="+mn-cs"/>
              </a:rPr>
              <a:t> </a:t>
            </a:r>
            <a:r>
              <a:rPr lang="pt-BR" b="1" dirty="0" smtClean="0">
                <a:ea typeface="+mn-ea"/>
                <a:cs typeface="+mn-cs"/>
              </a:rPr>
              <a:t>Algorithm</a:t>
            </a:r>
            <a:r>
              <a:rPr lang="pt-BR" dirty="0" smtClean="0">
                <a:ea typeface="+mn-ea"/>
                <a:cs typeface="+mn-cs"/>
              </a:rPr>
              <a:t> </a:t>
            </a:r>
            <a:r>
              <a:rPr lang="pt-BR" i="1" dirty="0" smtClean="0">
                <a:ea typeface="+mn-ea"/>
                <a:cs typeface="+mn-cs"/>
              </a:rPr>
              <a:t>Fact</a:t>
            </a:r>
            <a:r>
              <a:rPr lang="pt-BR" dirty="0" smtClean="0">
                <a:ea typeface="+mn-ea"/>
                <a:cs typeface="+mn-cs"/>
              </a:rPr>
              <a:t>(</a:t>
            </a:r>
            <a:r>
              <a:rPr lang="pt-BR" i="1" dirty="0" smtClean="0">
                <a:ea typeface="+mn-ea"/>
                <a:cs typeface="+mn-cs"/>
              </a:rPr>
              <a:t>n</a:t>
            </a:r>
            <a:r>
              <a:rPr lang="pt-BR" dirty="0" smtClean="0">
                <a:ea typeface="+mn-ea"/>
                <a:cs typeface="+mn-cs"/>
              </a:rPr>
              <a:t>)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// </a:t>
            </a:r>
            <a:r>
              <a:rPr lang="pt-BR" b="1" i="1" dirty="0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Input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: A positive integer, </a:t>
            </a:r>
            <a:r>
              <a:rPr lang="pt-BR" i="1" dirty="0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n</a:t>
            </a:r>
            <a:endParaRPr lang="en-US" dirty="0" smtClean="0">
              <a:solidFill>
                <a:schemeClr val="bg1">
                  <a:lumMod val="50000"/>
                </a:schemeClr>
              </a:solidFill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// </a:t>
            </a:r>
            <a:r>
              <a:rPr lang="pt-BR" b="1" i="1" dirty="0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Output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: Factorial of </a:t>
            </a:r>
            <a:r>
              <a:rPr lang="pt-BR" i="1" dirty="0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n</a:t>
            </a:r>
            <a:endParaRPr lang="en-US" dirty="0" smtClean="0">
              <a:solidFill>
                <a:schemeClr val="bg1">
                  <a:lumMod val="50000"/>
                </a:schemeClr>
              </a:solidFill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pt-BR" b="1" dirty="0" smtClean="0">
                <a:ea typeface="+mn-ea"/>
                <a:cs typeface="+mn-cs"/>
              </a:rPr>
              <a:t>if</a:t>
            </a:r>
            <a:r>
              <a:rPr lang="pt-BR" dirty="0" smtClean="0">
                <a:ea typeface="+mn-ea"/>
                <a:cs typeface="+mn-cs"/>
              </a:rPr>
              <a:t> </a:t>
            </a:r>
            <a:r>
              <a:rPr lang="pt-BR" i="1" dirty="0" smtClean="0">
                <a:ea typeface="+mn-ea"/>
                <a:cs typeface="+mn-cs"/>
              </a:rPr>
              <a:t>n </a:t>
            </a:r>
            <a:r>
              <a:rPr lang="pt-BR" dirty="0" smtClean="0">
                <a:ea typeface="+mn-ea"/>
                <a:cs typeface="+mn-cs"/>
              </a:rPr>
              <a:t>= 0 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pt-BR" b="1" dirty="0" smtClean="0">
                <a:ea typeface="+mn-ea"/>
                <a:cs typeface="+mn-cs"/>
              </a:rPr>
              <a:t>	return</a:t>
            </a:r>
            <a:r>
              <a:rPr lang="pt-BR" dirty="0" smtClean="0">
                <a:ea typeface="+mn-ea"/>
                <a:cs typeface="+mn-cs"/>
              </a:rPr>
              <a:t> 1 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pt-BR" b="1" dirty="0" smtClean="0">
                <a:ea typeface="+mn-ea"/>
                <a:cs typeface="+mn-cs"/>
              </a:rPr>
              <a:t>else</a:t>
            </a:r>
            <a:r>
              <a:rPr lang="pt-BR" dirty="0" smtClean="0">
                <a:ea typeface="+mn-ea"/>
                <a:cs typeface="+mn-cs"/>
              </a:rPr>
              <a:t> 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pt-BR" dirty="0" smtClean="0">
                <a:ea typeface="+mn-ea"/>
                <a:cs typeface="+mn-cs"/>
              </a:rPr>
              <a:t>	</a:t>
            </a:r>
            <a:r>
              <a:rPr lang="pt-BR" b="1" dirty="0" smtClean="0">
                <a:ea typeface="+mn-ea"/>
                <a:cs typeface="+mn-cs"/>
              </a:rPr>
              <a:t>return</a:t>
            </a:r>
            <a:r>
              <a:rPr lang="pt-BR" dirty="0" smtClean="0">
                <a:ea typeface="+mn-ea"/>
                <a:cs typeface="+mn-cs"/>
              </a:rPr>
              <a:t> </a:t>
            </a:r>
            <a:r>
              <a:rPr lang="pt-BR" i="1" dirty="0" smtClean="0">
                <a:ea typeface="+mn-ea"/>
                <a:cs typeface="+mn-cs"/>
              </a:rPr>
              <a:t>n</a:t>
            </a:r>
            <a:r>
              <a:rPr lang="pt-BR" dirty="0" smtClean="0">
                <a:ea typeface="+mn-ea"/>
                <a:cs typeface="+mn-cs"/>
              </a:rPr>
              <a:t> </a:t>
            </a:r>
            <a:r>
              <a:rPr lang="pt-BR" dirty="0" smtClean="0">
                <a:ea typeface="+mn-ea"/>
                <a:cs typeface="+mn-cs"/>
                <a:sym typeface="Symbol"/>
              </a:rPr>
              <a:t></a:t>
            </a:r>
            <a:r>
              <a:rPr lang="pt-BR" dirty="0" smtClean="0">
                <a:ea typeface="+mn-ea"/>
                <a:cs typeface="+mn-cs"/>
              </a:rPr>
              <a:t> </a:t>
            </a:r>
            <a:r>
              <a:rPr lang="pt-BR" i="1" dirty="0" smtClean="0">
                <a:ea typeface="+mn-ea"/>
                <a:cs typeface="+mn-cs"/>
              </a:rPr>
              <a:t>Fact</a:t>
            </a:r>
            <a:r>
              <a:rPr lang="pt-BR" dirty="0" smtClean="0">
                <a:ea typeface="+mn-ea"/>
                <a:cs typeface="+mn-cs"/>
              </a:rPr>
              <a:t>(</a:t>
            </a:r>
            <a:r>
              <a:rPr lang="pt-BR" i="1" dirty="0" smtClean="0">
                <a:ea typeface="+mn-ea"/>
                <a:cs typeface="+mn-cs"/>
              </a:rPr>
              <a:t>n</a:t>
            </a:r>
            <a:r>
              <a:rPr lang="pt-BR" dirty="0" smtClean="0">
                <a:ea typeface="+mn-ea"/>
                <a:cs typeface="+mn-cs"/>
              </a:rPr>
              <a:t> – 1)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pt-BR" b="1" dirty="0" smtClean="0">
                <a:ea typeface="+mn-ea"/>
                <a:cs typeface="+mn-cs"/>
              </a:rPr>
              <a:t>end</a:t>
            </a:r>
            <a:r>
              <a:rPr lang="pt-BR" dirty="0" smtClean="0">
                <a:ea typeface="+mn-ea"/>
                <a:cs typeface="+mn-cs"/>
              </a:rPr>
              <a:t> </a:t>
            </a:r>
            <a:r>
              <a:rPr lang="pt-BR" i="1" dirty="0" smtClean="0">
                <a:ea typeface="+mn-ea"/>
                <a:cs typeface="+mn-cs"/>
              </a:rPr>
              <a:t>Fact</a:t>
            </a:r>
            <a:r>
              <a:rPr lang="pt-BR" dirty="0" smtClean="0">
                <a:ea typeface="+mn-ea"/>
                <a:cs typeface="+mn-cs"/>
              </a:rPr>
              <a:t>.	 </a:t>
            </a:r>
            <a:endParaRPr lang="en-US" dirty="0" smtClean="0">
              <a:ea typeface="+mn-ea"/>
              <a:cs typeface="+mn-cs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D26AB6-C5D9-4CF5-92D3-125FF969E925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pt-BR" sz="1800" i="1" dirty="0" smtClean="0"/>
              <a:t>	M</a:t>
            </a:r>
            <a:r>
              <a:rPr lang="pt-BR" sz="1800" dirty="0" smtClean="0"/>
              <a:t>(</a:t>
            </a:r>
            <a:r>
              <a:rPr lang="pt-BR" sz="1800" i="1" dirty="0" smtClean="0"/>
              <a:t>n</a:t>
            </a:r>
            <a:r>
              <a:rPr lang="pt-BR" sz="1800" dirty="0" smtClean="0"/>
              <a:t>) = </a:t>
            </a:r>
            <a:r>
              <a:rPr lang="pt-BR" sz="1800" i="1" dirty="0" smtClean="0"/>
              <a:t>M</a:t>
            </a:r>
            <a:r>
              <a:rPr lang="pt-BR" sz="1800" dirty="0" smtClean="0"/>
              <a:t>(</a:t>
            </a:r>
            <a:r>
              <a:rPr lang="pt-BR" sz="1800" i="1" dirty="0" smtClean="0"/>
              <a:t>n</a:t>
            </a:r>
            <a:r>
              <a:rPr lang="pt-BR" sz="1800" dirty="0" smtClean="0"/>
              <a:t> – 1) + 1</a:t>
            </a:r>
            <a:endParaRPr lang="en-US" sz="1800" dirty="0" smtClean="0"/>
          </a:p>
          <a:p>
            <a:pPr>
              <a:buFont typeface="Wingdings" pitchFamily="2" charset="2"/>
              <a:buNone/>
            </a:pPr>
            <a:r>
              <a:rPr lang="pt-BR" sz="1800" dirty="0" smtClean="0"/>
              <a:t>	</a:t>
            </a:r>
            <a:r>
              <a:rPr lang="pt-BR" sz="1800" i="1" dirty="0" smtClean="0"/>
              <a:t>M</a:t>
            </a:r>
            <a:r>
              <a:rPr lang="pt-BR" sz="1800" dirty="0" smtClean="0"/>
              <a:t>(</a:t>
            </a:r>
            <a:r>
              <a:rPr lang="pt-BR" sz="1800" i="1" dirty="0" smtClean="0"/>
              <a:t>n</a:t>
            </a:r>
            <a:r>
              <a:rPr lang="pt-BR" sz="1800" dirty="0" smtClean="0"/>
              <a:t>) = [</a:t>
            </a:r>
            <a:r>
              <a:rPr lang="pt-BR" sz="1800" i="1" dirty="0" smtClean="0">
                <a:solidFill>
                  <a:srgbClr val="0000FF"/>
                </a:solidFill>
              </a:rPr>
              <a:t>M</a:t>
            </a:r>
            <a:r>
              <a:rPr lang="pt-BR" sz="1800" dirty="0" smtClean="0">
                <a:solidFill>
                  <a:srgbClr val="0000FF"/>
                </a:solidFill>
              </a:rPr>
              <a:t>(</a:t>
            </a:r>
            <a:r>
              <a:rPr lang="pt-BR" sz="1800" i="1" dirty="0" smtClean="0">
                <a:solidFill>
                  <a:srgbClr val="0000FF"/>
                </a:solidFill>
              </a:rPr>
              <a:t>n</a:t>
            </a:r>
            <a:r>
              <a:rPr lang="pt-BR" sz="1800" dirty="0" smtClean="0">
                <a:solidFill>
                  <a:srgbClr val="0000FF"/>
                </a:solidFill>
              </a:rPr>
              <a:t> – 2) + 1</a:t>
            </a:r>
            <a:r>
              <a:rPr lang="pt-BR" sz="1800" dirty="0" smtClean="0"/>
              <a:t>] + 1 =  </a:t>
            </a:r>
            <a:r>
              <a:rPr lang="pt-BR" sz="1800" i="1" dirty="0" smtClean="0"/>
              <a:t>M</a:t>
            </a:r>
            <a:r>
              <a:rPr lang="pt-BR" sz="1800" dirty="0" smtClean="0"/>
              <a:t>(</a:t>
            </a:r>
            <a:r>
              <a:rPr lang="pt-BR" sz="1800" i="1" dirty="0" smtClean="0"/>
              <a:t>n</a:t>
            </a:r>
            <a:r>
              <a:rPr lang="pt-BR" sz="1800" dirty="0" smtClean="0"/>
              <a:t> – 2) + 2 </a:t>
            </a:r>
            <a:endParaRPr lang="en-US" sz="1800" dirty="0" smtClean="0"/>
          </a:p>
          <a:p>
            <a:pPr>
              <a:buFont typeface="Wingdings" pitchFamily="2" charset="2"/>
              <a:buNone/>
            </a:pPr>
            <a:r>
              <a:rPr lang="pt-BR" sz="1800" dirty="0" smtClean="0"/>
              <a:t>	</a:t>
            </a:r>
            <a:r>
              <a:rPr lang="pt-BR" sz="1800" i="1" dirty="0" smtClean="0"/>
              <a:t>M</a:t>
            </a:r>
            <a:r>
              <a:rPr lang="pt-BR" sz="1800" dirty="0" smtClean="0"/>
              <a:t>(</a:t>
            </a:r>
            <a:r>
              <a:rPr lang="pt-BR" sz="1800" i="1" dirty="0" smtClean="0"/>
              <a:t>n</a:t>
            </a:r>
            <a:r>
              <a:rPr lang="pt-BR" sz="1800" dirty="0" smtClean="0"/>
              <a:t>) = [</a:t>
            </a:r>
            <a:r>
              <a:rPr lang="pt-BR" sz="1800" i="1" dirty="0" smtClean="0">
                <a:solidFill>
                  <a:srgbClr val="0000FF"/>
                </a:solidFill>
              </a:rPr>
              <a:t>M</a:t>
            </a:r>
            <a:r>
              <a:rPr lang="pt-BR" sz="1800" dirty="0" smtClean="0">
                <a:solidFill>
                  <a:srgbClr val="0000FF"/>
                </a:solidFill>
              </a:rPr>
              <a:t>(</a:t>
            </a:r>
            <a:r>
              <a:rPr lang="pt-BR" sz="1800" i="1" dirty="0" smtClean="0">
                <a:solidFill>
                  <a:srgbClr val="0000FF"/>
                </a:solidFill>
              </a:rPr>
              <a:t>n</a:t>
            </a:r>
            <a:r>
              <a:rPr lang="pt-BR" sz="1800" dirty="0" smtClean="0">
                <a:solidFill>
                  <a:srgbClr val="0000FF"/>
                </a:solidFill>
              </a:rPr>
              <a:t> – 3) + 1</a:t>
            </a:r>
            <a:r>
              <a:rPr lang="pt-BR" sz="1800" dirty="0" smtClean="0"/>
              <a:t>] + 2 =  </a:t>
            </a:r>
            <a:r>
              <a:rPr lang="pt-BR" sz="1800" i="1" dirty="0" smtClean="0"/>
              <a:t>M</a:t>
            </a:r>
            <a:r>
              <a:rPr lang="pt-BR" sz="1800" dirty="0" smtClean="0"/>
              <a:t>(</a:t>
            </a:r>
            <a:r>
              <a:rPr lang="pt-BR" sz="1800" i="1" dirty="0" smtClean="0"/>
              <a:t>n</a:t>
            </a:r>
            <a:r>
              <a:rPr lang="pt-BR" sz="1800" dirty="0" smtClean="0"/>
              <a:t> – 3) + 3</a:t>
            </a:r>
            <a:endParaRPr lang="en-US" sz="1800" dirty="0" smtClean="0"/>
          </a:p>
          <a:p>
            <a:pPr>
              <a:buFont typeface="Wingdings" pitchFamily="2" charset="2"/>
              <a:buNone/>
            </a:pPr>
            <a:endParaRPr lang="en-US" sz="1600" dirty="0" smtClean="0"/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		Collecting the terms, we get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		</a:t>
            </a:r>
            <a:r>
              <a:rPr lang="pt-BR" sz="1800" dirty="0" smtClean="0"/>
              <a:t>= </a:t>
            </a:r>
            <a:r>
              <a:rPr lang="pt-BR" sz="1800" i="1" dirty="0" smtClean="0"/>
              <a:t>M</a:t>
            </a:r>
            <a:r>
              <a:rPr lang="pt-BR" sz="1800" dirty="0" smtClean="0"/>
              <a:t>(</a:t>
            </a:r>
            <a:r>
              <a:rPr lang="pt-BR" sz="1800" i="1" dirty="0" smtClean="0"/>
              <a:t>n</a:t>
            </a:r>
            <a:r>
              <a:rPr lang="pt-BR" sz="1800" dirty="0" smtClean="0"/>
              <a:t> – 1) + 1</a:t>
            </a:r>
            <a:endParaRPr lang="en-US" sz="1800" dirty="0" smtClean="0"/>
          </a:p>
          <a:p>
            <a:pPr>
              <a:buFont typeface="Wingdings" pitchFamily="2" charset="2"/>
              <a:buNone/>
            </a:pPr>
            <a:r>
              <a:rPr lang="pt-BR" sz="1800" dirty="0" smtClean="0"/>
              <a:t>		= </a:t>
            </a:r>
            <a:r>
              <a:rPr lang="pt-BR" sz="1800" i="1" dirty="0" smtClean="0"/>
              <a:t>M</a:t>
            </a:r>
            <a:r>
              <a:rPr lang="pt-BR" sz="1800" dirty="0" smtClean="0"/>
              <a:t>(</a:t>
            </a:r>
            <a:r>
              <a:rPr lang="pt-BR" sz="1800" i="1" dirty="0" smtClean="0"/>
              <a:t>n</a:t>
            </a:r>
            <a:r>
              <a:rPr lang="pt-BR" sz="1800" dirty="0" smtClean="0"/>
              <a:t> – 2) + 2</a:t>
            </a:r>
            <a:endParaRPr lang="en-US" sz="1800" dirty="0" smtClean="0"/>
          </a:p>
          <a:p>
            <a:pPr>
              <a:buFont typeface="Wingdings" pitchFamily="2" charset="2"/>
              <a:buNone/>
            </a:pPr>
            <a:r>
              <a:rPr lang="pt-BR" sz="1800" dirty="0" smtClean="0"/>
              <a:t>		= </a:t>
            </a:r>
            <a:r>
              <a:rPr lang="pt-BR" sz="1800" i="1" dirty="0" smtClean="0"/>
              <a:t>M</a:t>
            </a:r>
            <a:r>
              <a:rPr lang="pt-BR" sz="1800" dirty="0" smtClean="0"/>
              <a:t>(</a:t>
            </a:r>
            <a:r>
              <a:rPr lang="pt-BR" sz="1800" i="1" dirty="0" smtClean="0"/>
              <a:t>n</a:t>
            </a:r>
            <a:r>
              <a:rPr lang="pt-BR" sz="1800" dirty="0" smtClean="0"/>
              <a:t> – 3) + 3</a:t>
            </a:r>
            <a:endParaRPr lang="en-US" sz="1800" dirty="0" smtClean="0"/>
          </a:p>
          <a:p>
            <a:pPr>
              <a:buFont typeface="Wingdings" pitchFamily="2" charset="2"/>
              <a:buNone/>
            </a:pPr>
            <a:r>
              <a:rPr lang="pt-BR" sz="1800" dirty="0" smtClean="0"/>
              <a:t>		= ……………</a:t>
            </a:r>
            <a:endParaRPr lang="en-US" sz="1800" dirty="0" smtClean="0"/>
          </a:p>
          <a:p>
            <a:pPr>
              <a:buFont typeface="Wingdings" pitchFamily="2" charset="2"/>
              <a:buNone/>
            </a:pPr>
            <a:r>
              <a:rPr lang="pt-BR" sz="1800" dirty="0" smtClean="0"/>
              <a:t>		= </a:t>
            </a:r>
            <a:r>
              <a:rPr lang="pt-BR" sz="1800" i="1" dirty="0" smtClean="0"/>
              <a:t>M</a:t>
            </a:r>
            <a:r>
              <a:rPr lang="pt-BR" sz="1800" dirty="0" smtClean="0"/>
              <a:t>(</a:t>
            </a:r>
            <a:r>
              <a:rPr lang="pt-BR" sz="1800" i="1" dirty="0" smtClean="0"/>
              <a:t>n</a:t>
            </a:r>
            <a:r>
              <a:rPr lang="pt-BR" sz="1800" dirty="0" smtClean="0"/>
              <a:t> – </a:t>
            </a:r>
            <a:r>
              <a:rPr lang="pt-BR" sz="1800" i="1" dirty="0" smtClean="0"/>
              <a:t>n</a:t>
            </a:r>
            <a:r>
              <a:rPr lang="pt-BR" sz="1800" dirty="0" smtClean="0"/>
              <a:t>) + </a:t>
            </a:r>
            <a:r>
              <a:rPr lang="pt-BR" sz="1800" i="1" dirty="0" smtClean="0"/>
              <a:t>n</a:t>
            </a:r>
            <a:r>
              <a:rPr lang="pt-BR" sz="1800" dirty="0" smtClean="0"/>
              <a:t>		 </a:t>
            </a:r>
            <a:endParaRPr lang="en-US" sz="1800" dirty="0" smtClean="0"/>
          </a:p>
          <a:p>
            <a:pPr>
              <a:buFont typeface="Wingdings" pitchFamily="2" charset="2"/>
              <a:buNone/>
            </a:pPr>
            <a:r>
              <a:rPr lang="pt-BR" sz="1800" dirty="0" smtClean="0"/>
              <a:t>		</a:t>
            </a:r>
            <a:r>
              <a:rPr lang="en-US" sz="1800" dirty="0" smtClean="0"/>
              <a:t>= </a:t>
            </a:r>
            <a:r>
              <a:rPr lang="en-US" sz="1800" i="1" dirty="0" smtClean="0"/>
              <a:t>M</a:t>
            </a:r>
            <a:r>
              <a:rPr lang="en-US" sz="1800" dirty="0" smtClean="0"/>
              <a:t>(0) + </a:t>
            </a:r>
            <a:r>
              <a:rPr lang="en-US" sz="1800" i="1" dirty="0" smtClean="0"/>
              <a:t>n </a:t>
            </a:r>
            <a:endParaRPr lang="en-US" sz="1800" dirty="0" smtClean="0"/>
          </a:p>
          <a:p>
            <a:pPr>
              <a:buFont typeface="Wingdings" pitchFamily="2" charset="2"/>
              <a:buNone/>
            </a:pPr>
            <a:r>
              <a:rPr lang="en-US" sz="1800" i="1" dirty="0" smtClean="0"/>
              <a:t>		</a:t>
            </a:r>
            <a:r>
              <a:rPr lang="en-US" sz="1800" dirty="0" smtClean="0"/>
              <a:t>= </a:t>
            </a:r>
            <a:r>
              <a:rPr lang="en-US" sz="1800" i="1" dirty="0" smtClean="0"/>
              <a:t>n</a:t>
            </a:r>
            <a:endParaRPr lang="en-US" sz="1800" dirty="0" smtClean="0"/>
          </a:p>
          <a:p>
            <a:pPr>
              <a:buFont typeface="Wingdings" pitchFamily="2" charset="2"/>
              <a:buNone/>
            </a:pPr>
            <a:endParaRPr lang="en-US" sz="1800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004591-AA21-44E3-9FC2-4E6C12A643E6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dirty="0"/>
              <a:t>It is important  to know that just </a:t>
            </a:r>
            <a:r>
              <a:rPr lang="en-IN"/>
              <a:t>login to </a:t>
            </a:r>
            <a:r>
              <a:rPr lang="en-IN" dirty="0"/>
              <a:t>the session </a:t>
            </a:r>
            <a:r>
              <a:rPr lang="en-IN"/>
              <a:t>does not guarantee </a:t>
            </a:r>
            <a:r>
              <a:rPr lang="en-IN" dirty="0"/>
              <a:t>the  attendance.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dirty="0"/>
              <a:t>Once you join the session, continue till the end to consider you as present in the class.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dirty="0"/>
              <a:t>IMPORTANTLY, you need to make the class more interactive by responding to Professors queries in the session.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b="1" dirty="0">
                <a:solidFill>
                  <a:srgbClr val="FF0000"/>
                </a:solidFill>
              </a:rPr>
              <a:t>Whenever Professor calls your number / name ,you need to respond, otherwise it will be considered as ABSENT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6491064" cy="1143000"/>
          </a:xfrm>
        </p:spPr>
        <p:txBody>
          <a:bodyPr/>
          <a:lstStyle/>
          <a:p>
            <a:pPr algn="ctr"/>
            <a:r>
              <a:rPr lang="en-IN" b="1" dirty="0">
                <a:latin typeface="Arial Narrow" panose="020B0606020202030204" pitchFamily="34" charset="0"/>
              </a:rPr>
              <a:t>IMP Note to Students</a:t>
            </a:r>
          </a:p>
        </p:txBody>
      </p:sp>
    </p:spTree>
    <p:extLst>
      <p:ext uri="{BB962C8B-B14F-4D97-AF65-F5344CB8AC3E}">
        <p14:creationId xmlns:p14="http://schemas.microsoft.com/office/powerpoint/2010/main" val="20446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Write the recursive tree: root and branches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Write the Level #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Write the # of nodes in each level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Write the Level sum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Add all the level sums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Simplify the equation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4A3F2-1216-4FE6-A7E5-6FE6D0B6B441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Example-1</a:t>
            </a:r>
          </a:p>
        </p:txBody>
      </p:sp>
      <p:sp>
        <p:nvSpPr>
          <p:cNvPr id="41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pPr>
              <a:buNone/>
            </a:pPr>
            <a:r>
              <a:rPr lang="en-US" sz="2000" i="1" dirty="0" smtClean="0"/>
              <a:t>			</a:t>
            </a:r>
            <a:r>
              <a:rPr lang="en-US" sz="2000" dirty="0" smtClean="0"/>
              <a:t>T(1) =1,			n = 1</a:t>
            </a:r>
            <a:endParaRPr lang="en-US" sz="2000" baseline="30000" dirty="0" smtClean="0"/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		T(n) =T(n-1) + n 	</a:t>
            </a:r>
            <a:r>
              <a:rPr lang="en-US" sz="2000" dirty="0" err="1" smtClean="0"/>
              <a:t>n</a:t>
            </a:r>
            <a:r>
              <a:rPr lang="en-US" sz="2000" dirty="0" smtClean="0"/>
              <a:t> &gt; 1</a:t>
            </a:r>
            <a:endParaRPr lang="en-US" sz="2000" baseline="30000" dirty="0" smtClean="0"/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	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	 </a:t>
            </a:r>
          </a:p>
        </p:txBody>
      </p:sp>
      <p:sp>
        <p:nvSpPr>
          <p:cNvPr id="4103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2868BB-BAAC-48D2-A83F-72EEE26B683B}" type="slidenum">
              <a:rPr lang="en-US" smtClean="0"/>
              <a:pPr/>
              <a:t>41</a:t>
            </a:fld>
            <a:endParaRPr lang="en-US" smtClean="0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3810000" y="3505200"/>
          <a:ext cx="4865687" cy="436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9" name="Equation" r:id="rId3" imgW="2260440" imgH="203040" progId="Equation.3">
                  <p:embed/>
                </p:oleObj>
              </mc:Choice>
              <mc:Fallback>
                <p:oleObj name="Equation" r:id="rId3" imgW="226044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505200"/>
                        <a:ext cx="4865687" cy="4364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4389439" y="4146550"/>
          <a:ext cx="3230562" cy="894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0" name="Equation" r:id="rId5" imgW="1422360" imgH="393480" progId="Equation.3">
                  <p:embed/>
                </p:oleObj>
              </mc:Choice>
              <mc:Fallback>
                <p:oleObj name="Equation" r:id="rId5" imgW="14223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439" y="4146550"/>
                        <a:ext cx="3230562" cy="894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2362200" y="3200400"/>
            <a:ext cx="1143000" cy="3200400"/>
          </a:xfrm>
          <a:prstGeom prst="rect">
            <a:avLst/>
          </a:prstGeom>
          <a:solidFill>
            <a:srgbClr val="FFFFC5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n-1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n-2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...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2928258" y="3581400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2928258" y="4114800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2928258" y="4724400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2928258" y="5181600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2928258" y="5715000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Example-2</a:t>
            </a:r>
          </a:p>
        </p:txBody>
      </p:sp>
      <p:sp>
        <p:nvSpPr>
          <p:cNvPr id="41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pPr>
              <a:buNone/>
            </a:pPr>
            <a:r>
              <a:rPr lang="en-US" sz="2000" i="1" dirty="0" smtClean="0"/>
              <a:t>			</a:t>
            </a:r>
            <a:r>
              <a:rPr lang="en-US" sz="2000" dirty="0" smtClean="0"/>
              <a:t>T(1) =1,			n = 1</a:t>
            </a:r>
            <a:endParaRPr lang="en-US" sz="2000" baseline="30000" dirty="0" smtClean="0"/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		T(n) = 2T(n-1) + n 	</a:t>
            </a:r>
            <a:r>
              <a:rPr lang="en-US" sz="2000" dirty="0" err="1" smtClean="0"/>
              <a:t>n</a:t>
            </a:r>
            <a:r>
              <a:rPr lang="en-US" sz="2000" dirty="0" smtClean="0"/>
              <a:t> &gt; 1</a:t>
            </a:r>
            <a:endParaRPr lang="en-US" sz="2000" baseline="30000" dirty="0" smtClean="0"/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	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	 </a:t>
            </a:r>
          </a:p>
        </p:txBody>
      </p:sp>
      <p:sp>
        <p:nvSpPr>
          <p:cNvPr id="4103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2868BB-BAAC-48D2-A83F-72EEE26B683B}" type="slidenum">
              <a:rPr lang="en-US" smtClean="0"/>
              <a:pPr/>
              <a:t>42</a:t>
            </a:fld>
            <a:endParaRPr lang="en-US" smtClean="0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6172200" y="3048000"/>
          <a:ext cx="163988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2" name="Equation" r:id="rId3" imgW="761760" imgH="431640" progId="Equation.3">
                  <p:embed/>
                </p:oleObj>
              </mc:Choice>
              <mc:Fallback>
                <p:oleObj name="Equation" r:id="rId3" imgW="76176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048000"/>
                        <a:ext cx="1639888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5568950" y="4119563"/>
          <a:ext cx="2913063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3" name="Equation" r:id="rId5" imgW="1282680" imgH="457200" progId="Equation.3">
                  <p:embed/>
                </p:oleObj>
              </mc:Choice>
              <mc:Fallback>
                <p:oleObj name="Equation" r:id="rId5" imgW="12826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950" y="4119563"/>
                        <a:ext cx="2913063" cy="1039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2438400" y="2960916"/>
            <a:ext cx="2819400" cy="3581400"/>
            <a:chOff x="685800" y="2819400"/>
            <a:chExt cx="2819400" cy="3581400"/>
          </a:xfrm>
        </p:grpSpPr>
        <p:sp>
          <p:nvSpPr>
            <p:cNvPr id="9" name="Rectangle 8"/>
            <p:cNvSpPr/>
            <p:nvPr/>
          </p:nvSpPr>
          <p:spPr bwMode="auto">
            <a:xfrm>
              <a:off x="685800" y="2819400"/>
              <a:ext cx="2819400" cy="3581400"/>
            </a:xfrm>
            <a:prstGeom prst="rect">
              <a:avLst/>
            </a:prstGeom>
            <a:solidFill>
              <a:srgbClr val="FFFFC5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n-1              </a:t>
              </a:r>
              <a:r>
                <a:rPr lang="en-US" dirty="0" err="1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n-1</a:t>
              </a:r>
              <a:endParaRPr lang="en-US" dirty="0" smtClean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n-2     </a:t>
              </a:r>
              <a:r>
                <a:rPr lang="en-US" dirty="0" err="1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n-2</a:t>
              </a:r>
              <a:r>
                <a:rPr lang="en-US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    n-2    n-2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..............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</a:t>
              </a:r>
              <a:endParaRPr lang="en-US" dirty="0" smtClean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1      1      1     1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 flipH="1">
              <a:off x="1752600" y="3200400"/>
              <a:ext cx="30480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2133600" y="3200400"/>
              <a:ext cx="304800" cy="48985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 flipH="1">
              <a:off x="1143000" y="4038600"/>
              <a:ext cx="30480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1600200" y="4038600"/>
              <a:ext cx="304800" cy="41365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flipH="1">
              <a:off x="2362200" y="4038600"/>
              <a:ext cx="30480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2743200" y="4038600"/>
              <a:ext cx="304800" cy="48985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Rectangle 30"/>
          <p:cNvSpPr/>
          <p:nvPr/>
        </p:nvSpPr>
        <p:spPr bwMode="auto">
          <a:xfrm>
            <a:off x="457200" y="2757714"/>
            <a:ext cx="1828800" cy="3657600"/>
          </a:xfrm>
          <a:prstGeom prst="rect">
            <a:avLst/>
          </a:prstGeom>
          <a:solidFill>
            <a:srgbClr val="E1E1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Level#     </a:t>
            </a:r>
            <a:r>
              <a:rPr lang="en-US" sz="1200" dirty="0" smtClean="0"/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# of nodes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    0           1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    1           2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    2          4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           2</a:t>
            </a:r>
            <a:r>
              <a:rPr lang="en-US" baseline="30000" dirty="0" smtClean="0"/>
              <a:t>i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   n-1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Example-3</a:t>
            </a:r>
          </a:p>
        </p:txBody>
      </p:sp>
      <p:sp>
        <p:nvSpPr>
          <p:cNvPr id="41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i="1" dirty="0" smtClean="0"/>
              <a:t>			</a:t>
            </a:r>
            <a:r>
              <a:rPr lang="en-US" sz="2000" dirty="0" smtClean="0"/>
              <a:t>T(1) =1 			n = 1</a:t>
            </a:r>
            <a:endParaRPr lang="en-US" sz="2000" baseline="30000" dirty="0" smtClean="0"/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		T(n) = 2T(n/2) + n 	</a:t>
            </a:r>
            <a:r>
              <a:rPr lang="en-US" sz="2000" dirty="0" err="1" smtClean="0"/>
              <a:t>n</a:t>
            </a:r>
            <a:r>
              <a:rPr lang="en-US" sz="2000" dirty="0" smtClean="0"/>
              <a:t> &gt; 1</a:t>
            </a:r>
            <a:endParaRPr lang="en-US" sz="2000" baseline="30000" dirty="0" smtClean="0"/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	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	 </a:t>
            </a:r>
          </a:p>
        </p:txBody>
      </p:sp>
      <p:sp>
        <p:nvSpPr>
          <p:cNvPr id="4103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2868BB-BAAC-48D2-A83F-72EEE26B683B}" type="slidenum">
              <a:rPr lang="en-US" smtClean="0"/>
              <a:pPr/>
              <a:t>43</a:t>
            </a:fld>
            <a:endParaRPr lang="en-US" smtClean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81000" y="2590800"/>
          <a:ext cx="8598224" cy="391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L#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#N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Level sum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n/2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n/2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2(n/2) = 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r>
                        <a:rPr lang="en-US" sz="1600" baseline="30000" dirty="0" smtClean="0"/>
                        <a:t>2</a:t>
                      </a:r>
                      <a:endParaRPr lang="en-US" sz="1600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n/4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n/4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n/4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n/4 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4(n/4) = 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r>
                        <a:rPr lang="en-US" sz="1600" baseline="30000" dirty="0" smtClean="0"/>
                        <a:t>3</a:t>
                      </a:r>
                      <a:endParaRPr lang="en-US" sz="1600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n/8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n/8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n/8 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n/8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n/8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n/8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n/8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8(n/8) = 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i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r>
                        <a:rPr lang="en-US" sz="1600" baseline="30000" dirty="0" smtClean="0"/>
                        <a:t>i</a:t>
                      </a:r>
                      <a:endParaRPr lang="en-US" sz="1600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h-1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</a:t>
                      </a:r>
                      <a:r>
                        <a:rPr lang="en-US" sz="1600" baseline="30000" dirty="0" smtClean="0"/>
                        <a:t>h-1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</a:t>
                      </a:r>
                      <a:r>
                        <a:rPr lang="en-US" sz="1600" baseline="30000" dirty="0" smtClean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 bwMode="auto">
          <a:xfrm flipH="1">
            <a:off x="3352800" y="3200400"/>
            <a:ext cx="11430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876800" y="3200400"/>
            <a:ext cx="12192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5867400" y="3581400"/>
            <a:ext cx="3048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6585858" y="3581400"/>
            <a:ext cx="3810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3200400" y="3581400"/>
            <a:ext cx="3810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flipH="1">
            <a:off x="2489202" y="3581400"/>
            <a:ext cx="3810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flipH="1">
            <a:off x="1919514" y="3947886"/>
            <a:ext cx="27432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flipH="1" flipV="1">
            <a:off x="2514600" y="4009572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flipH="1">
            <a:off x="5225142" y="3933372"/>
            <a:ext cx="27432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H="1">
            <a:off x="3291114" y="3947886"/>
            <a:ext cx="27432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H="1" flipV="1">
            <a:off x="3886200" y="4024086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flipH="1" flipV="1">
            <a:off x="5867400" y="396240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flipH="1" flipV="1">
            <a:off x="7162800" y="403860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H="1">
            <a:off x="6629400" y="3947886"/>
            <a:ext cx="27432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H="1">
            <a:off x="1905000" y="4419600"/>
            <a:ext cx="76200" cy="1219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H="1">
            <a:off x="7543800" y="4419600"/>
            <a:ext cx="76200" cy="1219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Example-3...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4A3F2-1216-4FE6-A7E5-6FE6D0B6B441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graphicFrame>
        <p:nvGraphicFramePr>
          <p:cNvPr id="89090" name="Object 4"/>
          <p:cNvGraphicFramePr>
            <a:graphicFrameLocks noChangeAspect="1"/>
          </p:cNvGraphicFramePr>
          <p:nvPr/>
        </p:nvGraphicFramePr>
        <p:xfrm>
          <a:off x="3581400" y="1600200"/>
          <a:ext cx="1066800" cy="1580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0" name="Equation" r:id="rId3" imgW="609480" imgH="901440" progId="Equation.3">
                  <p:embed/>
                </p:oleObj>
              </mc:Choice>
              <mc:Fallback>
                <p:oleObj name="Equation" r:id="rId3" imgW="609480" imgH="901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00200"/>
                        <a:ext cx="1066800" cy="15806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2438400" y="3200400"/>
          <a:ext cx="3825875" cy="237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1" name="Equation" r:id="rId5" imgW="1777680" imgH="1104840" progId="Equation.3">
                  <p:embed/>
                </p:oleObj>
              </mc:Choice>
              <mc:Fallback>
                <p:oleObj name="Equation" r:id="rId5" imgW="1777680" imgH="1104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00400"/>
                        <a:ext cx="3825875" cy="2373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Example-4</a:t>
            </a:r>
          </a:p>
        </p:txBody>
      </p:sp>
      <p:sp>
        <p:nvSpPr>
          <p:cNvPr id="410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/>
          <a:lstStyle/>
          <a:p>
            <a:pPr>
              <a:buNone/>
            </a:pPr>
            <a:r>
              <a:rPr lang="en-US" sz="2000" i="1" dirty="0" smtClean="0"/>
              <a:t>			</a:t>
            </a:r>
            <a:r>
              <a:rPr lang="en-US" sz="2000" dirty="0" smtClean="0"/>
              <a:t>T(1) =1 			n = 1</a:t>
            </a:r>
            <a:endParaRPr lang="en-US" sz="2000" baseline="30000" dirty="0" smtClean="0"/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		T(n) = 4T(n/2) + n 	</a:t>
            </a:r>
            <a:r>
              <a:rPr lang="en-US" sz="2000" dirty="0" err="1" smtClean="0"/>
              <a:t>n</a:t>
            </a:r>
            <a:r>
              <a:rPr lang="en-US" sz="2000" dirty="0" smtClean="0"/>
              <a:t> &gt; 1</a:t>
            </a:r>
            <a:endParaRPr lang="en-US" sz="2000" baseline="30000" dirty="0" smtClean="0"/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	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	 </a:t>
            </a:r>
          </a:p>
        </p:txBody>
      </p:sp>
      <p:sp>
        <p:nvSpPr>
          <p:cNvPr id="4103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2868BB-BAAC-48D2-A83F-72EEE26B683B}" type="slidenum">
              <a:rPr lang="en-US" smtClean="0"/>
              <a:pPr/>
              <a:t>45</a:t>
            </a:fld>
            <a:endParaRPr lang="en-US" smtClean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81000" y="2590800"/>
          <a:ext cx="8598224" cy="391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L#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#N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Level sum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n/2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n/2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n/2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n/2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4(n/2) = 2n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r>
                        <a:rPr lang="en-US" sz="1600" baseline="30000" dirty="0" smtClean="0"/>
                        <a:t>2</a:t>
                      </a:r>
                      <a:endParaRPr lang="en-US" sz="1600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n/4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n/4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n/4 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....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..... 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n/4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n/4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n/4 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n/4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4</a:t>
                      </a:r>
                      <a:r>
                        <a:rPr lang="en-US" sz="1500" baseline="30000" dirty="0" smtClean="0"/>
                        <a:t>2</a:t>
                      </a:r>
                      <a:r>
                        <a:rPr lang="en-US" sz="1500" dirty="0" smtClean="0"/>
                        <a:t>(n/4) = 4n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r>
                        <a:rPr lang="en-US" sz="1600" baseline="30000" dirty="0" smtClean="0"/>
                        <a:t>3</a:t>
                      </a:r>
                      <a:endParaRPr lang="en-US" sz="1600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4</a:t>
                      </a:r>
                      <a:r>
                        <a:rPr lang="en-US" sz="1500" baseline="30000" dirty="0" smtClean="0"/>
                        <a:t>3</a:t>
                      </a:r>
                      <a:r>
                        <a:rPr lang="en-US" sz="1500" dirty="0" smtClean="0"/>
                        <a:t>(n/8) = 8n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i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r>
                        <a:rPr lang="en-US" sz="1600" baseline="30000" dirty="0" smtClean="0"/>
                        <a:t>i</a:t>
                      </a:r>
                      <a:endParaRPr lang="en-US" sz="1600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.....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.....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.....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.....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.....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.....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  <a:r>
                        <a:rPr lang="en-US" sz="1400" baseline="30000" dirty="0" smtClean="0"/>
                        <a:t>i</a:t>
                      </a:r>
                      <a:r>
                        <a:rPr lang="en-US" sz="1400" dirty="0" smtClean="0"/>
                        <a:t>(n/2</a:t>
                      </a:r>
                      <a:r>
                        <a:rPr lang="en-US" sz="1400" baseline="30000" dirty="0" smtClean="0"/>
                        <a:t>i</a:t>
                      </a:r>
                      <a:r>
                        <a:rPr lang="en-US" sz="1400" dirty="0" smtClean="0"/>
                        <a:t>) = 2</a:t>
                      </a:r>
                      <a:r>
                        <a:rPr lang="en-US" sz="1400" baseline="30000" dirty="0" smtClean="0"/>
                        <a:t>i</a:t>
                      </a:r>
                      <a:r>
                        <a:rPr lang="en-US" sz="1400" baseline="0" dirty="0" smtClean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h-1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</a:t>
                      </a:r>
                      <a:r>
                        <a:rPr lang="en-US" sz="1600" baseline="30000" dirty="0" smtClean="0"/>
                        <a:t>h-1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4</a:t>
                      </a:r>
                      <a:r>
                        <a:rPr lang="en-US" sz="1600" baseline="30000" dirty="0" smtClean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</a:t>
                      </a:r>
                      <a:r>
                        <a:rPr lang="en-US" sz="1600" baseline="30000" dirty="0" smtClean="0"/>
                        <a:t>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T(1)</a:t>
                      </a:r>
                      <a:endParaRPr lang="en-US" sz="16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 bwMode="auto">
          <a:xfrm flipH="1">
            <a:off x="2881086" y="3124200"/>
            <a:ext cx="1690914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847772" y="3200400"/>
            <a:ext cx="7620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H="1">
            <a:off x="1905000" y="4419600"/>
            <a:ext cx="76200" cy="1219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H="1">
            <a:off x="7543800" y="4419600"/>
            <a:ext cx="76200" cy="1219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H="1">
            <a:off x="4270830" y="3200400"/>
            <a:ext cx="3810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4953000" y="3124200"/>
            <a:ext cx="198120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flipH="1">
            <a:off x="1981200" y="3581400"/>
            <a:ext cx="609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flipH="1">
            <a:off x="2514600" y="3581400"/>
            <a:ext cx="1524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2852058" y="3581400"/>
            <a:ext cx="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2971800" y="358140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flipH="1">
            <a:off x="6248400" y="3581400"/>
            <a:ext cx="609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 flipH="1">
            <a:off x="6781800" y="3581400"/>
            <a:ext cx="2286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7010400" y="3581400"/>
            <a:ext cx="1524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>
            <a:off x="7239000" y="3581400"/>
            <a:ext cx="1524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6477000" y="1524000"/>
            <a:ext cx="1905000" cy="1752600"/>
          </a:xfrm>
          <a:prstGeom prst="rect">
            <a:avLst/>
          </a:prstGeom>
          <a:solidFill>
            <a:srgbClr val="FFFFC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Example-4...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4A3F2-1216-4FE6-A7E5-6FE6D0B6B441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graphicFrame>
        <p:nvGraphicFramePr>
          <p:cNvPr id="89090" name="Object 4"/>
          <p:cNvGraphicFramePr>
            <a:graphicFrameLocks noChangeAspect="1"/>
          </p:cNvGraphicFramePr>
          <p:nvPr/>
        </p:nvGraphicFramePr>
        <p:xfrm>
          <a:off x="6858000" y="1524000"/>
          <a:ext cx="1066800" cy="1580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4" name="Equation" r:id="rId3" imgW="609480" imgH="901440" progId="Equation.3">
                  <p:embed/>
                </p:oleObj>
              </mc:Choice>
              <mc:Fallback>
                <p:oleObj name="Equation" r:id="rId3" imgW="609480" imgH="901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524000"/>
                        <a:ext cx="1066800" cy="15806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1981200" y="1676400"/>
          <a:ext cx="4429125" cy="1948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5" name="Equation" r:id="rId5" imgW="2565360" imgH="1130040" progId="Equation.3">
                  <p:embed/>
                </p:oleObj>
              </mc:Choice>
              <mc:Fallback>
                <p:oleObj name="Equation" r:id="rId5" imgW="2565360" imgH="1130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676400"/>
                        <a:ext cx="4429125" cy="19484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 flipH="1" flipV="1">
            <a:off x="5257800" y="3657600"/>
            <a:ext cx="129540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715000" y="4572000"/>
            <a:ext cx="2819400" cy="338554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incremental geometric series</a:t>
            </a: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1981200" y="3836988"/>
          <a:ext cx="2871788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6" name="Equation" r:id="rId7" imgW="1663560" imgH="736560" progId="Equation.3">
                  <p:embed/>
                </p:oleObj>
              </mc:Choice>
              <mc:Fallback>
                <p:oleObj name="Equation" r:id="rId7" imgW="1663560" imgH="7365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36988"/>
                        <a:ext cx="2871788" cy="1268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Example-5</a:t>
            </a:r>
          </a:p>
        </p:txBody>
      </p:sp>
      <p:sp>
        <p:nvSpPr>
          <p:cNvPr id="410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/>
          <a:lstStyle/>
          <a:p>
            <a:pPr>
              <a:buNone/>
            </a:pPr>
            <a:r>
              <a:rPr lang="en-US" sz="2000" i="1" dirty="0" smtClean="0"/>
              <a:t>			</a:t>
            </a:r>
            <a:r>
              <a:rPr lang="en-US" sz="2000" dirty="0" smtClean="0"/>
              <a:t>T(1) =1 			n = 1</a:t>
            </a:r>
            <a:endParaRPr lang="en-US" sz="2000" baseline="30000" dirty="0" smtClean="0"/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		T(n) = 3T(n/3) + 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	n &gt; 1</a:t>
            </a:r>
            <a:endParaRPr lang="en-US" sz="2000" baseline="30000" dirty="0" smtClean="0"/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	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	 </a:t>
            </a:r>
          </a:p>
        </p:txBody>
      </p:sp>
      <p:sp>
        <p:nvSpPr>
          <p:cNvPr id="4103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2868BB-BAAC-48D2-A83F-72EEE26B683B}" type="slidenum">
              <a:rPr lang="en-US" smtClean="0"/>
              <a:pPr/>
              <a:t>47</a:t>
            </a:fld>
            <a:endParaRPr lang="en-US" smtClean="0"/>
          </a:p>
        </p:txBody>
      </p:sp>
      <p:graphicFrame>
        <p:nvGraphicFramePr>
          <p:cNvPr id="91138" name="Object 3"/>
          <p:cNvGraphicFramePr>
            <a:graphicFrameLocks noChangeAspect="1"/>
          </p:cNvGraphicFramePr>
          <p:nvPr/>
        </p:nvGraphicFramePr>
        <p:xfrm>
          <a:off x="3048000" y="2743200"/>
          <a:ext cx="2743200" cy="886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8" name="Equation" r:id="rId3" imgW="1371600" imgH="444240" progId="Equation.3">
                  <p:embed/>
                </p:oleObj>
              </mc:Choice>
              <mc:Fallback>
                <p:oleObj name="Equation" r:id="rId3" imgW="137160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743200"/>
                        <a:ext cx="2743200" cy="8862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3129418" y="3751263"/>
          <a:ext cx="2797175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9" name="Equation" r:id="rId5" imgW="1498320" imgH="634680" progId="Equation.3">
                  <p:embed/>
                </p:oleObj>
              </mc:Choice>
              <mc:Fallback>
                <p:oleObj name="Equation" r:id="rId5" imgW="1498320" imgH="6346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9418" y="3751263"/>
                        <a:ext cx="2797175" cy="118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 Theorem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None/>
              <a:defRPr/>
            </a:pPr>
            <a:endParaRPr lang="en-US" sz="105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	where, </a:t>
            </a:r>
            <a:r>
              <a:rPr lang="en-US" sz="2000" i="1" dirty="0" smtClean="0"/>
              <a:t>n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≥ 1, </a:t>
            </a:r>
            <a:r>
              <a:rPr lang="en-US" sz="2000" i="1" dirty="0" smtClean="0"/>
              <a:t>b</a:t>
            </a:r>
            <a:r>
              <a:rPr lang="en-US" sz="2000" dirty="0" smtClean="0"/>
              <a:t> &gt; 1, </a:t>
            </a:r>
            <a:r>
              <a:rPr lang="en-US" sz="2000" i="1" dirty="0" smtClean="0"/>
              <a:t>k</a:t>
            </a:r>
            <a:r>
              <a:rPr lang="en-US" sz="2000" dirty="0" smtClean="0"/>
              <a:t> = 0, 1, 2, ...  are constants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endParaRPr lang="en-US" sz="2000" b="1" u="sng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2000" b="1" u="sng" dirty="0" smtClean="0">
                <a:solidFill>
                  <a:srgbClr val="C00000"/>
                </a:solidFill>
              </a:rPr>
              <a:t>Example:</a:t>
            </a:r>
          </a:p>
          <a:p>
            <a:pPr>
              <a:buFont typeface="Wingdings" pitchFamily="2" charset="2"/>
              <a:buNone/>
              <a:defRPr/>
            </a:pPr>
            <a:endParaRPr lang="pt-BR" sz="2000" i="1" dirty="0" smtClean="0"/>
          </a:p>
          <a:p>
            <a:pPr>
              <a:buFont typeface="Wingdings" pitchFamily="2" charset="2"/>
              <a:buNone/>
              <a:defRPr/>
            </a:pPr>
            <a:r>
              <a:rPr lang="pt-BR" sz="2000" i="1" dirty="0" smtClean="0"/>
              <a:t>	</a:t>
            </a:r>
            <a:r>
              <a:rPr lang="pt-BR" sz="1600" i="1" dirty="0" smtClean="0"/>
              <a:t>	</a:t>
            </a:r>
            <a:endParaRPr lang="pt-BR" sz="2000" i="1" dirty="0" smtClean="0"/>
          </a:p>
          <a:p>
            <a:pPr>
              <a:buFont typeface="Wingdings" pitchFamily="2" charset="2"/>
              <a:buNone/>
              <a:defRPr/>
            </a:pPr>
            <a:r>
              <a:rPr lang="pt-BR" sz="2000" i="1" dirty="0" smtClean="0"/>
              <a:t>		e</a:t>
            </a:r>
            <a:r>
              <a:rPr lang="pt-BR" sz="2000" dirty="0" smtClean="0"/>
              <a:t> = log</a:t>
            </a:r>
            <a:r>
              <a:rPr lang="pt-BR" sz="2000" i="1" baseline="-25000" dirty="0" smtClean="0"/>
              <a:t>b</a:t>
            </a:r>
            <a:r>
              <a:rPr lang="pt-BR" sz="2000" dirty="0" smtClean="0"/>
              <a:t>(</a:t>
            </a:r>
            <a:r>
              <a:rPr lang="pt-BR" sz="2000" i="1" dirty="0" smtClean="0"/>
              <a:t>a</a:t>
            </a:r>
            <a:r>
              <a:rPr lang="pt-BR" sz="2000" dirty="0" smtClean="0"/>
              <a:t>) = log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(2) = 1</a:t>
            </a:r>
            <a:endParaRPr lang="en-US" sz="20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		Therefore, </a:t>
            </a:r>
            <a:r>
              <a:rPr lang="en-US" sz="2000" i="1" dirty="0" smtClean="0"/>
              <a:t>k</a:t>
            </a:r>
            <a:r>
              <a:rPr lang="en-US" sz="2000" dirty="0" smtClean="0"/>
              <a:t> = </a:t>
            </a:r>
            <a:r>
              <a:rPr lang="en-US" sz="2000" i="1" dirty="0" smtClean="0"/>
              <a:t>e</a:t>
            </a:r>
            <a:r>
              <a:rPr lang="en-US" sz="2000" dirty="0" smtClean="0"/>
              <a:t> = 1 satisfies (II) of the Master Theorem,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000" dirty="0" smtClean="0"/>
              <a:t>		Hence, </a:t>
            </a:r>
            <a:r>
              <a:rPr lang="pt-BR" sz="2000" i="1" dirty="0" smtClean="0"/>
              <a:t>T</a:t>
            </a:r>
            <a:r>
              <a:rPr lang="pt-BR" sz="2000" dirty="0" smtClean="0"/>
              <a:t>(</a:t>
            </a:r>
            <a:r>
              <a:rPr lang="pt-BR" sz="2000" i="1" dirty="0" smtClean="0"/>
              <a:t>n</a:t>
            </a:r>
            <a:r>
              <a:rPr lang="pt-BR" sz="2000" dirty="0" smtClean="0"/>
              <a:t>) </a:t>
            </a:r>
            <a:r>
              <a:rPr lang="fr-FR" sz="2000" dirty="0" smtClean="0">
                <a:sym typeface="Symbol"/>
              </a:rPr>
              <a:t></a:t>
            </a:r>
            <a:r>
              <a:rPr lang="fr-FR" sz="2000" dirty="0" smtClean="0"/>
              <a:t> Θ</a:t>
            </a:r>
            <a:r>
              <a:rPr lang="pt-BR" sz="2000" dirty="0" smtClean="0"/>
              <a:t>(</a:t>
            </a:r>
            <a:r>
              <a:rPr lang="pt-BR" sz="2000" i="1" dirty="0" smtClean="0"/>
              <a:t>n</a:t>
            </a:r>
            <a:r>
              <a:rPr lang="pt-BR" sz="2000" dirty="0" smtClean="0"/>
              <a:t> log </a:t>
            </a:r>
            <a:r>
              <a:rPr lang="pt-BR" sz="2000" i="1" dirty="0" smtClean="0"/>
              <a:t>n</a:t>
            </a:r>
            <a:r>
              <a:rPr lang="pt-BR" sz="2000" dirty="0" smtClean="0"/>
              <a:t>)</a:t>
            </a:r>
            <a:endParaRPr lang="en-US" sz="2000" dirty="0" smtClean="0"/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61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76F3BA-F7F3-4BAE-B5A0-051C87FB6C4B}" type="slidenum">
              <a:rPr lang="en-US" smtClean="0"/>
              <a:pPr/>
              <a:t>48</a:t>
            </a:fld>
            <a:endParaRPr lang="en-US" smtClean="0"/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2590800" y="1447800"/>
          <a:ext cx="4102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3" imgW="2361960" imgH="482400" progId="Equation.3">
                  <p:embed/>
                </p:oleObj>
              </mc:Choice>
              <mc:Fallback>
                <p:oleObj name="Equation" r:id="rId3" imgW="236196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447800"/>
                        <a:ext cx="4102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7"/>
          <p:cNvGraphicFramePr>
            <a:graphicFrameLocks noChangeAspect="1"/>
          </p:cNvGraphicFramePr>
          <p:nvPr/>
        </p:nvGraphicFramePr>
        <p:xfrm>
          <a:off x="2514600" y="2819400"/>
          <a:ext cx="40513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5" imgW="2438280" imgH="787320" progId="Equation.3">
                  <p:embed/>
                </p:oleObj>
              </mc:Choice>
              <mc:Fallback>
                <p:oleObj name="Equation" r:id="rId5" imgW="2438280" imgH="7873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819400"/>
                        <a:ext cx="40513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8"/>
          <p:cNvGraphicFramePr>
            <a:graphicFrameLocks noChangeAspect="1"/>
          </p:cNvGraphicFramePr>
          <p:nvPr/>
        </p:nvGraphicFramePr>
        <p:xfrm>
          <a:off x="2933700" y="4391025"/>
          <a:ext cx="35052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Equation" r:id="rId7" imgW="2336760" imgH="393480" progId="Equation.3">
                  <p:embed/>
                </p:oleObj>
              </mc:Choice>
              <mc:Fallback>
                <p:oleObj name="Equation" r:id="rId7" imgW="233676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4391025"/>
                        <a:ext cx="35052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556792"/>
            <a:ext cx="5184576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Introduction to Algorithms</a:t>
            </a:r>
          </a:p>
          <a:p>
            <a:pPr>
              <a:defRPr/>
            </a:pPr>
            <a:r>
              <a:rPr lang="en-US" sz="2400" dirty="0" smtClean="0"/>
              <a:t>Asymptotic Notations</a:t>
            </a:r>
          </a:p>
          <a:p>
            <a:pPr>
              <a:defRPr/>
            </a:pPr>
            <a:r>
              <a:rPr lang="en-US" sz="2400" dirty="0" smtClean="0"/>
              <a:t>How to Analyze Algorithms? - Examples </a:t>
            </a:r>
          </a:p>
          <a:p>
            <a:pPr>
              <a:defRPr/>
            </a:pPr>
            <a:r>
              <a:rPr lang="en-US" sz="2400" dirty="0" smtClean="0"/>
              <a:t>Iterative and Recursive Algorithm Analysis</a:t>
            </a:r>
          </a:p>
          <a:p>
            <a:pPr>
              <a:defRPr/>
            </a:pPr>
            <a:r>
              <a:rPr lang="en-US" sz="2400" dirty="0" smtClean="0"/>
              <a:t>Summary</a:t>
            </a:r>
            <a:endParaRPr lang="en-US" dirty="0">
              <a:latin typeface="AGaramond RegularSC" pitchFamily="18" charset="0"/>
            </a:endParaRP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C0FFC5-0996-4F73-9E77-26075D1ED70D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 smtClean="0"/>
              <a:t>An </a:t>
            </a:r>
            <a:r>
              <a:rPr lang="en-US" i="1" dirty="0" smtClean="0"/>
              <a:t>algorithm</a:t>
            </a:r>
            <a:r>
              <a:rPr lang="en-US" dirty="0" smtClean="0"/>
              <a:t> is defined as a sequence of unambiguous procedure for solving a problem</a:t>
            </a:r>
          </a:p>
          <a:p>
            <a:pPr eaLnBrk="1" hangingPunct="1">
              <a:spcAft>
                <a:spcPts val="600"/>
              </a:spcAft>
            </a:pPr>
            <a:r>
              <a:rPr lang="en-US" dirty="0" smtClean="0"/>
              <a:t>An </a:t>
            </a:r>
            <a:r>
              <a:rPr lang="en-US" i="1" dirty="0" smtClean="0"/>
              <a:t>algorithm</a:t>
            </a:r>
            <a:r>
              <a:rPr lang="en-US" dirty="0" smtClean="0"/>
              <a:t> is a step-by-step procedure (a "recipe") for performing a task</a:t>
            </a:r>
          </a:p>
          <a:p>
            <a:pPr eaLnBrk="1" hangingPunct="1">
              <a:spcAft>
                <a:spcPts val="600"/>
              </a:spcAft>
            </a:pPr>
            <a:r>
              <a:rPr lang="en-US" dirty="0" smtClean="0"/>
              <a:t>A good algorithm is like a </a:t>
            </a:r>
            <a:r>
              <a:rPr lang="en-US" i="1" dirty="0" smtClean="0"/>
              <a:t>sharp knife</a:t>
            </a:r>
          </a:p>
          <a:p>
            <a:pPr eaLnBrk="1" hangingPunct="1">
              <a:spcAft>
                <a:spcPts val="600"/>
              </a:spcAft>
            </a:pPr>
            <a:r>
              <a:rPr lang="en-US" dirty="0" smtClean="0"/>
              <a:t>The three most important criteria for an algorithm are correctness, efficiency, and simplicity</a:t>
            </a:r>
          </a:p>
          <a:p>
            <a:pPr eaLnBrk="1" hangingPunct="1">
              <a:spcAft>
                <a:spcPts val="600"/>
              </a:spcAft>
            </a:pPr>
            <a:endParaRPr lang="en-US" b="1" dirty="0" smtClean="0"/>
          </a:p>
          <a:p>
            <a:pPr eaLnBrk="1" hangingPunct="1"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537A8E-F582-476E-9C32-588096AE3208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 Design Steps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 </a:t>
            </a:r>
            <a:endParaRPr lang="en-US" smtClean="0">
              <a:sym typeface="Wingdings" pitchFamily="2" charset="2"/>
            </a:endParaRP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2438400" y="1600200"/>
            <a:ext cx="4267200" cy="4572000"/>
            <a:chOff x="3877" y="7352"/>
            <a:chExt cx="4381" cy="5941"/>
          </a:xfrm>
        </p:grpSpPr>
        <p:sp>
          <p:nvSpPr>
            <p:cNvPr id="18437" name="AutoShape 5"/>
            <p:cNvSpPr>
              <a:spLocks noChangeArrowheads="1"/>
            </p:cNvSpPr>
            <p:nvPr/>
          </p:nvSpPr>
          <p:spPr bwMode="auto">
            <a:xfrm>
              <a:off x="4416" y="7352"/>
              <a:ext cx="2388" cy="540"/>
            </a:xfrm>
            <a:prstGeom prst="flowChartAlternateProcess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600" b="1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Statement of the problem</a:t>
              </a:r>
            </a:p>
          </p:txBody>
        </p:sp>
        <p:sp>
          <p:nvSpPr>
            <p:cNvPr id="18438" name="AutoShape 6"/>
            <p:cNvSpPr>
              <a:spLocks noChangeArrowheads="1"/>
            </p:cNvSpPr>
            <p:nvPr/>
          </p:nvSpPr>
          <p:spPr bwMode="auto">
            <a:xfrm>
              <a:off x="4056" y="8251"/>
              <a:ext cx="3297" cy="540"/>
            </a:xfrm>
            <a:prstGeom prst="flowChartAlternateProcess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600" b="1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Development of mathematical model</a:t>
              </a:r>
            </a:p>
          </p:txBody>
        </p:sp>
        <p:sp>
          <p:nvSpPr>
            <p:cNvPr id="18439" name="AutoShape 7"/>
            <p:cNvSpPr>
              <a:spLocks noChangeArrowheads="1"/>
            </p:cNvSpPr>
            <p:nvPr/>
          </p:nvSpPr>
          <p:spPr bwMode="auto">
            <a:xfrm>
              <a:off x="4027" y="9153"/>
              <a:ext cx="3429" cy="538"/>
            </a:xfrm>
            <a:prstGeom prst="flowChartAlternateProcess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600" b="1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Design and selecting Data Structures</a:t>
              </a:r>
            </a:p>
          </p:txBody>
        </p:sp>
        <p:sp>
          <p:nvSpPr>
            <p:cNvPr id="18440" name="AutoShape 8"/>
            <p:cNvSpPr>
              <a:spLocks noChangeArrowheads="1"/>
            </p:cNvSpPr>
            <p:nvPr/>
          </p:nvSpPr>
          <p:spPr bwMode="auto">
            <a:xfrm>
              <a:off x="4416" y="10052"/>
              <a:ext cx="2388" cy="540"/>
            </a:xfrm>
            <a:prstGeom prst="flowChartAlternateProcess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Proof of correctness</a:t>
              </a:r>
            </a:p>
          </p:txBody>
        </p:sp>
        <p:sp>
          <p:nvSpPr>
            <p:cNvPr id="18441" name="AutoShape 9"/>
            <p:cNvSpPr>
              <a:spLocks noChangeArrowheads="1"/>
            </p:cNvSpPr>
            <p:nvPr/>
          </p:nvSpPr>
          <p:spPr bwMode="auto">
            <a:xfrm>
              <a:off x="4416" y="10954"/>
              <a:ext cx="2388" cy="538"/>
            </a:xfrm>
            <a:prstGeom prst="flowChartAlternateProcess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600" b="1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Analyzing an Algorithm</a:t>
              </a:r>
            </a:p>
          </p:txBody>
        </p:sp>
        <p:sp>
          <p:nvSpPr>
            <p:cNvPr id="18442" name="AutoShape 10"/>
            <p:cNvSpPr>
              <a:spLocks noChangeArrowheads="1"/>
            </p:cNvSpPr>
            <p:nvPr/>
          </p:nvSpPr>
          <p:spPr bwMode="auto">
            <a:xfrm>
              <a:off x="4416" y="11853"/>
              <a:ext cx="2388" cy="540"/>
            </a:xfrm>
            <a:prstGeom prst="flowChartAlternateProcess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600" b="1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Coding / Implementation</a:t>
              </a:r>
            </a:p>
          </p:txBody>
        </p:sp>
        <p:sp>
          <p:nvSpPr>
            <p:cNvPr id="18443" name="AutoShape 11"/>
            <p:cNvSpPr>
              <a:spLocks noChangeArrowheads="1"/>
            </p:cNvSpPr>
            <p:nvPr/>
          </p:nvSpPr>
          <p:spPr bwMode="auto">
            <a:xfrm>
              <a:off x="4416" y="12753"/>
              <a:ext cx="2388" cy="540"/>
            </a:xfrm>
            <a:prstGeom prst="flowChartAlternateProcess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600" b="1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Testing and Debugging</a:t>
              </a:r>
            </a:p>
          </p:txBody>
        </p: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>
              <a:off x="5632" y="7892"/>
              <a:ext cx="0" cy="359"/>
            </a:xfrm>
            <a:prstGeom prst="line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sz="1600" b="1">
                <a:latin typeface="Arial Narrow" pitchFamily="34" charset="0"/>
              </a:endParaRPr>
            </a:p>
          </p:txBody>
        </p:sp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>
              <a:off x="5632" y="8792"/>
              <a:ext cx="0" cy="361"/>
            </a:xfrm>
            <a:prstGeom prst="line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sz="1600" b="1">
                <a:latin typeface="Arial Narrow" pitchFamily="34" charset="0"/>
              </a:endParaRPr>
            </a:p>
          </p:txBody>
        </p:sp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>
              <a:off x="5632" y="9691"/>
              <a:ext cx="0" cy="361"/>
            </a:xfrm>
            <a:prstGeom prst="line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sz="1600" b="1">
                <a:latin typeface="Arial Narrow" pitchFamily="34" charset="0"/>
              </a:endParaRPr>
            </a:p>
          </p:txBody>
        </p:sp>
        <p:sp>
          <p:nvSpPr>
            <p:cNvPr id="18447" name="Line 15"/>
            <p:cNvSpPr>
              <a:spLocks noChangeShapeType="1"/>
            </p:cNvSpPr>
            <p:nvPr/>
          </p:nvSpPr>
          <p:spPr bwMode="auto">
            <a:xfrm>
              <a:off x="5632" y="10593"/>
              <a:ext cx="0" cy="361"/>
            </a:xfrm>
            <a:prstGeom prst="line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sz="1600" b="1">
                <a:latin typeface="Arial Narrow" pitchFamily="34" charset="0"/>
              </a:endParaRPr>
            </a:p>
          </p:txBody>
        </p:sp>
        <p:sp>
          <p:nvSpPr>
            <p:cNvPr id="18448" name="Line 16"/>
            <p:cNvSpPr>
              <a:spLocks noChangeShapeType="1"/>
            </p:cNvSpPr>
            <p:nvPr/>
          </p:nvSpPr>
          <p:spPr bwMode="auto">
            <a:xfrm>
              <a:off x="5632" y="11492"/>
              <a:ext cx="0" cy="361"/>
            </a:xfrm>
            <a:prstGeom prst="line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sz="1600" b="1">
                <a:latin typeface="Arial Narrow" pitchFamily="34" charset="0"/>
              </a:endParaRPr>
            </a:p>
          </p:txBody>
        </p:sp>
        <p:sp>
          <p:nvSpPr>
            <p:cNvPr id="18449" name="Line 17"/>
            <p:cNvSpPr>
              <a:spLocks noChangeShapeType="1"/>
            </p:cNvSpPr>
            <p:nvPr/>
          </p:nvSpPr>
          <p:spPr bwMode="auto">
            <a:xfrm>
              <a:off x="5632" y="12394"/>
              <a:ext cx="0" cy="359"/>
            </a:xfrm>
            <a:prstGeom prst="line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sz="1600" b="1">
                <a:latin typeface="Arial Narrow" pitchFamily="34" charset="0"/>
              </a:endParaRPr>
            </a:p>
          </p:txBody>
        </p:sp>
        <p:sp>
          <p:nvSpPr>
            <p:cNvPr id="18450" name="Line 18"/>
            <p:cNvSpPr>
              <a:spLocks noChangeShapeType="1"/>
            </p:cNvSpPr>
            <p:nvPr/>
          </p:nvSpPr>
          <p:spPr bwMode="auto">
            <a:xfrm>
              <a:off x="6817" y="11247"/>
              <a:ext cx="1439" cy="0"/>
            </a:xfrm>
            <a:prstGeom prst="line">
              <a:avLst/>
            </a:prstGeom>
            <a:ln>
              <a:headEnd/>
              <a:tailEnd type="none" w="sm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sz="1600" b="1">
                <a:latin typeface="Arial Narrow" pitchFamily="34" charset="0"/>
              </a:endParaRPr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 flipH="1" flipV="1">
              <a:off x="8251" y="9409"/>
              <a:ext cx="7" cy="1834"/>
            </a:xfrm>
            <a:prstGeom prst="line">
              <a:avLst/>
            </a:prstGeom>
            <a:ln>
              <a:headEnd/>
              <a:tailEnd type="none" w="sm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sz="1600" b="1">
                <a:latin typeface="Arial Narrow" pitchFamily="34" charset="0"/>
              </a:endParaRPr>
            </a:p>
          </p:txBody>
        </p:sp>
        <p:sp>
          <p:nvSpPr>
            <p:cNvPr id="18452" name="Line 20"/>
            <p:cNvSpPr>
              <a:spLocks noChangeShapeType="1"/>
            </p:cNvSpPr>
            <p:nvPr/>
          </p:nvSpPr>
          <p:spPr bwMode="auto">
            <a:xfrm flipH="1">
              <a:off x="7454" y="9411"/>
              <a:ext cx="789" cy="4"/>
            </a:xfrm>
            <a:prstGeom prst="line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sz="1600" b="1">
                <a:latin typeface="Arial Narrow" pitchFamily="34" charset="0"/>
              </a:endParaRPr>
            </a:p>
          </p:txBody>
        </p:sp>
        <p:sp>
          <p:nvSpPr>
            <p:cNvPr id="18453" name="Line 21"/>
            <p:cNvSpPr>
              <a:spLocks noChangeShapeType="1"/>
            </p:cNvSpPr>
            <p:nvPr/>
          </p:nvSpPr>
          <p:spPr bwMode="auto">
            <a:xfrm>
              <a:off x="6803" y="10230"/>
              <a:ext cx="1439" cy="0"/>
            </a:xfrm>
            <a:prstGeom prst="line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sz="1600" b="1">
                <a:latin typeface="Arial Narrow" pitchFamily="34" charset="0"/>
              </a:endParaRPr>
            </a:p>
          </p:txBody>
        </p:sp>
        <p:sp>
          <p:nvSpPr>
            <p:cNvPr id="18454" name="Line 22"/>
            <p:cNvSpPr>
              <a:spLocks noChangeShapeType="1"/>
            </p:cNvSpPr>
            <p:nvPr/>
          </p:nvSpPr>
          <p:spPr bwMode="auto">
            <a:xfrm flipH="1">
              <a:off x="3877" y="13015"/>
              <a:ext cx="539" cy="0"/>
            </a:xfrm>
            <a:prstGeom prst="line">
              <a:avLst/>
            </a:prstGeom>
            <a:ln>
              <a:headEnd/>
              <a:tailEnd type="none" w="sm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sz="1600" b="1">
                <a:latin typeface="Arial Narrow" pitchFamily="34" charset="0"/>
              </a:endParaRPr>
            </a:p>
          </p:txBody>
        </p:sp>
        <p:sp>
          <p:nvSpPr>
            <p:cNvPr id="18455" name="Line 23"/>
            <p:cNvSpPr>
              <a:spLocks noChangeShapeType="1"/>
            </p:cNvSpPr>
            <p:nvPr/>
          </p:nvSpPr>
          <p:spPr bwMode="auto">
            <a:xfrm flipV="1">
              <a:off x="3877" y="12123"/>
              <a:ext cx="0" cy="899"/>
            </a:xfrm>
            <a:prstGeom prst="line">
              <a:avLst/>
            </a:prstGeom>
            <a:ln>
              <a:headEnd/>
              <a:tailEnd type="none" w="sm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sz="1600" b="1">
                <a:latin typeface="Arial Narrow" pitchFamily="34" charset="0"/>
              </a:endParaRPr>
            </a:p>
          </p:txBody>
        </p:sp>
        <p:sp>
          <p:nvSpPr>
            <p:cNvPr id="18456" name="Line 24"/>
            <p:cNvSpPr>
              <a:spLocks noChangeShapeType="1"/>
            </p:cNvSpPr>
            <p:nvPr/>
          </p:nvSpPr>
          <p:spPr bwMode="auto">
            <a:xfrm>
              <a:off x="3877" y="12119"/>
              <a:ext cx="539" cy="0"/>
            </a:xfrm>
            <a:prstGeom prst="line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sz="1600" b="1">
                <a:latin typeface="Arial Narrow" pitchFamily="34" charset="0"/>
              </a:endParaRPr>
            </a:p>
          </p:txBody>
        </p:sp>
      </p:grpSp>
      <p:sp>
        <p:nvSpPr>
          <p:cNvPr id="13317" name="Slide Number Placeholder 2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3843BC-F653-42EE-94AF-4CBE4F3B2C56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 Types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Searching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Sorting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Graph related problems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Combinatorial problems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Geometric problems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Numerical problems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Probabilistic algorithms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FB5A7F-FDAA-4C8B-A377-415CDC491C64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 Efficiency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Space Complexity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Instruction space 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Data space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Stack space 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Time Complexity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Operation counts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Step counts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Asymptotic notations (mathematical analysis)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Practical method (precise calculation)</a:t>
            </a:r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0D1BCF-8FB7-49E2-B876-E1E0562C2070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Presentatio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resentation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1698</TotalTime>
  <Words>1375</Words>
  <Application>Microsoft Office PowerPoint</Application>
  <PresentationFormat>On-screen Show (4:3)</PresentationFormat>
  <Paragraphs>680</Paragraphs>
  <Slides>49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AGaramond RegularSC</vt:lpstr>
      <vt:lpstr>Arial</vt:lpstr>
      <vt:lpstr>Arial Narrow</vt:lpstr>
      <vt:lpstr>Berlin Sans FB</vt:lpstr>
      <vt:lpstr>Calibri</vt:lpstr>
      <vt:lpstr>Cormorant SC SemiBold</vt:lpstr>
      <vt:lpstr>Symbol</vt:lpstr>
      <vt:lpstr>Times New Roman</vt:lpstr>
      <vt:lpstr>Trebuchet MS</vt:lpstr>
      <vt:lpstr>Wingdings</vt:lpstr>
      <vt:lpstr>Presentation</vt:lpstr>
      <vt:lpstr>Equation</vt:lpstr>
      <vt:lpstr>PowerPoint Presentation</vt:lpstr>
      <vt:lpstr>Course Handout</vt:lpstr>
      <vt:lpstr>Course Handout</vt:lpstr>
      <vt:lpstr>IMP Note to Students</vt:lpstr>
      <vt:lpstr>Agenda</vt:lpstr>
      <vt:lpstr>Introduction</vt:lpstr>
      <vt:lpstr>Algorithm Design Steps</vt:lpstr>
      <vt:lpstr>Problem Types</vt:lpstr>
      <vt:lpstr>Algorithm Efficiency</vt:lpstr>
      <vt:lpstr>Order of growth of n</vt:lpstr>
      <vt:lpstr>Types of Algorithms</vt:lpstr>
      <vt:lpstr>Asymptotic Notations</vt:lpstr>
      <vt:lpstr>Big Oh (O) Notation</vt:lpstr>
      <vt:lpstr>Simple Example</vt:lpstr>
      <vt:lpstr>Omega Notation ()</vt:lpstr>
      <vt:lpstr>Theta Notation ()</vt:lpstr>
      <vt:lpstr>Computing Efficiency (O )</vt:lpstr>
      <vt:lpstr>Example-2</vt:lpstr>
      <vt:lpstr>Example-3</vt:lpstr>
      <vt:lpstr>Example-3</vt:lpstr>
      <vt:lpstr>Example-4</vt:lpstr>
      <vt:lpstr>Example-5</vt:lpstr>
      <vt:lpstr>Example-6</vt:lpstr>
      <vt:lpstr>Example-7</vt:lpstr>
      <vt:lpstr>Comparison</vt:lpstr>
      <vt:lpstr>Big-Omega - Example</vt:lpstr>
      <vt:lpstr>Big-Omega Example</vt:lpstr>
      <vt:lpstr>Computing </vt:lpstr>
      <vt:lpstr>Computing ...</vt:lpstr>
      <vt:lpstr>Limit Theory</vt:lpstr>
      <vt:lpstr>Efficiency of Iterative Algorithms</vt:lpstr>
      <vt:lpstr>Efficiency</vt:lpstr>
      <vt:lpstr>Example - 2</vt:lpstr>
      <vt:lpstr>Analysis</vt:lpstr>
      <vt:lpstr>Exercise</vt:lpstr>
      <vt:lpstr>Analyzing Recursive Algorithms</vt:lpstr>
      <vt:lpstr>Backward Substitution Method</vt:lpstr>
      <vt:lpstr>Factorial</vt:lpstr>
      <vt:lpstr>Analysis</vt:lpstr>
      <vt:lpstr>Recursive Tree</vt:lpstr>
      <vt:lpstr>Example-1</vt:lpstr>
      <vt:lpstr>Example-2</vt:lpstr>
      <vt:lpstr>Example-3</vt:lpstr>
      <vt:lpstr>Example-3...</vt:lpstr>
      <vt:lpstr>Example-4</vt:lpstr>
      <vt:lpstr>Example-4...</vt:lpstr>
      <vt:lpstr>Example-5</vt:lpstr>
      <vt:lpstr>Master Theorem</vt:lpstr>
      <vt:lpstr>PowerPoint Presentation</vt:lpstr>
    </vt:vector>
  </TitlesOfParts>
  <Company>JSI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Dimensionality reduction PCA, SVD, MDS, ICA, …</dc:title>
  <dc:creator>Jure Leskovec</dc:creator>
  <cp:lastModifiedBy>Windows User</cp:lastModifiedBy>
  <cp:revision>163</cp:revision>
  <dcterms:created xsi:type="dcterms:W3CDTF">2006-04-27T14:30:29Z</dcterms:created>
  <dcterms:modified xsi:type="dcterms:W3CDTF">2022-11-05T05:05:03Z</dcterms:modified>
</cp:coreProperties>
</file>