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701" r:id="rId2"/>
  </p:sldMasterIdLst>
  <p:notesMasterIdLst>
    <p:notesMasterId r:id="rId31"/>
  </p:notesMasterIdLst>
  <p:sldIdLst>
    <p:sldId id="299" r:id="rId3"/>
    <p:sldId id="256" r:id="rId4"/>
    <p:sldId id="257" r:id="rId5"/>
    <p:sldId id="272" r:id="rId6"/>
    <p:sldId id="271" r:id="rId7"/>
    <p:sldId id="273" r:id="rId8"/>
    <p:sldId id="274" r:id="rId9"/>
    <p:sldId id="275" r:id="rId10"/>
    <p:sldId id="280" r:id="rId11"/>
    <p:sldId id="281" r:id="rId12"/>
    <p:sldId id="276" r:id="rId13"/>
    <p:sldId id="277" r:id="rId14"/>
    <p:sldId id="278" r:id="rId15"/>
    <p:sldId id="279" r:id="rId16"/>
    <p:sldId id="283" r:id="rId17"/>
    <p:sldId id="284" r:id="rId18"/>
    <p:sldId id="282" r:id="rId19"/>
    <p:sldId id="285" r:id="rId20"/>
    <p:sldId id="290" r:id="rId21"/>
    <p:sldId id="291" r:id="rId22"/>
    <p:sldId id="292" r:id="rId23"/>
    <p:sldId id="293" r:id="rId24"/>
    <p:sldId id="294" r:id="rId25"/>
    <p:sldId id="295" r:id="rId26"/>
    <p:sldId id="296" r:id="rId27"/>
    <p:sldId id="297" r:id="rId28"/>
    <p:sldId id="298" r:id="rId29"/>
    <p:sldId id="2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39" autoAdjust="0"/>
    <p:restoredTop sz="94660"/>
  </p:normalViewPr>
  <p:slideViewPr>
    <p:cSldViewPr snapToGrid="0">
      <p:cViewPr varScale="1">
        <p:scale>
          <a:sx n="60" d="100"/>
          <a:sy n="60" d="100"/>
        </p:scale>
        <p:origin x="12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D3DBC-046E-48B8-B6F2-AC484227F69A}" type="datetimeFigureOut">
              <a:rPr lang="en-US" smtClean="0"/>
              <a:t>14-Feb-23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2C25B-6ABF-4C10-B8BB-1A4068B29395}" type="slidenum">
              <a:rPr lang="en-US" smtClean="0"/>
              <a:t>‹#›</a:t>
            </a:fld>
            <a:endParaRPr lang="en-US"/>
          </a:p>
        </p:txBody>
      </p:sp>
    </p:spTree>
    <p:extLst>
      <p:ext uri="{BB962C8B-B14F-4D97-AF65-F5344CB8AC3E}">
        <p14:creationId xmlns:p14="http://schemas.microsoft.com/office/powerpoint/2010/main" val="171583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F2C25B-6ABF-4C10-B8BB-1A4068B29395}" type="slidenum">
              <a:rPr lang="en-US" smtClean="0"/>
              <a:t>15</a:t>
            </a:fld>
            <a:endParaRPr lang="en-US"/>
          </a:p>
        </p:txBody>
      </p:sp>
    </p:spTree>
    <p:extLst>
      <p:ext uri="{BB962C8B-B14F-4D97-AF65-F5344CB8AC3E}">
        <p14:creationId xmlns:p14="http://schemas.microsoft.com/office/powerpoint/2010/main" val="1492358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15373E-709C-4A03-8179-9ECD8AA3897D}" type="datetime8">
              <a:rPr lang="en-US" smtClean="0"/>
              <a:t>14-Feb-23 1:13 PM</a:t>
            </a:fld>
            <a:endParaRPr lang="en-US"/>
          </a:p>
        </p:txBody>
      </p:sp>
      <p:sp>
        <p:nvSpPr>
          <p:cNvPr id="5" name="Footer Placeholder 4"/>
          <p:cNvSpPr>
            <a:spLocks noGrp="1"/>
          </p:cNvSpPr>
          <p:nvPr>
            <p:ph type="ftr" sz="quarter" idx="11"/>
          </p:nvPr>
        </p:nvSpPr>
        <p:spPr/>
        <p:txBody>
          <a:bodyPr/>
          <a:lstStyle/>
          <a:p>
            <a:r>
              <a:rPr lang="en-US" smtClean="0"/>
              <a:t>AVL Trees</a:t>
            </a: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204496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155E3C-7B12-4EDD-A1ED-D41AA8B8119A}" type="datetime8">
              <a:rPr lang="en-US" smtClean="0"/>
              <a:t>14-Feb-23 1:13 PM</a:t>
            </a:fld>
            <a:endParaRPr lang="en-US"/>
          </a:p>
        </p:txBody>
      </p:sp>
      <p:sp>
        <p:nvSpPr>
          <p:cNvPr id="5" name="Footer Placeholder 4"/>
          <p:cNvSpPr>
            <a:spLocks noGrp="1"/>
          </p:cNvSpPr>
          <p:nvPr>
            <p:ph type="ftr" sz="quarter" idx="11"/>
          </p:nvPr>
        </p:nvSpPr>
        <p:spPr/>
        <p:txBody>
          <a:bodyPr/>
          <a:lstStyle/>
          <a:p>
            <a:r>
              <a:rPr lang="en-US" smtClean="0"/>
              <a:t>AVL Trees</a:t>
            </a: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275821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A5AE99-6D85-408A-845F-5808A8EB9D6A}" type="datetime8">
              <a:rPr lang="en-US" smtClean="0"/>
              <a:t>14-Feb-23 1:13 PM</a:t>
            </a:fld>
            <a:endParaRPr lang="en-US"/>
          </a:p>
        </p:txBody>
      </p:sp>
      <p:sp>
        <p:nvSpPr>
          <p:cNvPr id="5" name="Footer Placeholder 4"/>
          <p:cNvSpPr>
            <a:spLocks noGrp="1"/>
          </p:cNvSpPr>
          <p:nvPr>
            <p:ph type="ftr" sz="quarter" idx="11"/>
          </p:nvPr>
        </p:nvSpPr>
        <p:spPr/>
        <p:txBody>
          <a:bodyPr/>
          <a:lstStyle/>
          <a:p>
            <a:r>
              <a:rPr lang="en-US" smtClean="0"/>
              <a:t>AVL Trees</a:t>
            </a: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F90433F-F18A-49A1-B82B-56970469452A}"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7379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9AE4BB-75AD-4977-9F2F-160416DB6B10}" type="datetime8">
              <a:rPr lang="en-US" smtClean="0"/>
              <a:t>14-Feb-23 1:13 PM</a:t>
            </a:fld>
            <a:endParaRPr lang="en-US"/>
          </a:p>
        </p:txBody>
      </p:sp>
      <p:sp>
        <p:nvSpPr>
          <p:cNvPr id="6" name="Footer Placeholder 5"/>
          <p:cNvSpPr>
            <a:spLocks noGrp="1"/>
          </p:cNvSpPr>
          <p:nvPr>
            <p:ph type="ftr" sz="quarter" idx="11"/>
          </p:nvPr>
        </p:nvSpPr>
        <p:spPr/>
        <p:txBody>
          <a:bodyPr/>
          <a:lstStyle/>
          <a:p>
            <a:r>
              <a:rPr lang="en-US" smtClean="0"/>
              <a:t>AVL Trees</a:t>
            </a: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1395846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C04D776-D52F-4447-A0BB-1191B2A1767F}" type="datetime8">
              <a:rPr lang="en-US" smtClean="0"/>
              <a:t>14-Feb-23 1:13 PM</a:t>
            </a:fld>
            <a:endParaRPr lang="en-US"/>
          </a:p>
        </p:txBody>
      </p:sp>
      <p:sp>
        <p:nvSpPr>
          <p:cNvPr id="6" name="Footer Placeholder 5"/>
          <p:cNvSpPr>
            <a:spLocks noGrp="1"/>
          </p:cNvSpPr>
          <p:nvPr>
            <p:ph type="ftr" sz="quarter" idx="11"/>
          </p:nvPr>
        </p:nvSpPr>
        <p:spPr/>
        <p:txBody>
          <a:bodyPr/>
          <a:lstStyle/>
          <a:p>
            <a:r>
              <a:rPr lang="en-US" smtClean="0"/>
              <a:t>AVL Trees</a:t>
            </a: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F90433F-F18A-49A1-B82B-56970469452A}"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6343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2A4983-67AC-4D15-8871-2AA3125F8520}" type="datetime8">
              <a:rPr lang="en-US" smtClean="0"/>
              <a:t>14-Feb-23 1:13 PM</a:t>
            </a:fld>
            <a:endParaRPr lang="en-US"/>
          </a:p>
        </p:txBody>
      </p:sp>
      <p:sp>
        <p:nvSpPr>
          <p:cNvPr id="6" name="Footer Placeholder 5"/>
          <p:cNvSpPr>
            <a:spLocks noGrp="1"/>
          </p:cNvSpPr>
          <p:nvPr>
            <p:ph type="ftr" sz="quarter" idx="11"/>
          </p:nvPr>
        </p:nvSpPr>
        <p:spPr/>
        <p:txBody>
          <a:bodyPr/>
          <a:lstStyle/>
          <a:p>
            <a:r>
              <a:rPr lang="en-US" smtClean="0"/>
              <a:t>AVL Trees</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2094074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3E9F75-56E6-470D-ABA7-207CE24330C6}" type="datetime8">
              <a:rPr lang="en-US" smtClean="0"/>
              <a:t>14-Feb-23 1:13 PM</a:t>
            </a:fld>
            <a:endParaRPr lang="en-US"/>
          </a:p>
        </p:txBody>
      </p:sp>
      <p:sp>
        <p:nvSpPr>
          <p:cNvPr id="5" name="Footer Placeholder 4"/>
          <p:cNvSpPr>
            <a:spLocks noGrp="1"/>
          </p:cNvSpPr>
          <p:nvPr>
            <p:ph type="ftr" sz="quarter" idx="11"/>
          </p:nvPr>
        </p:nvSpPr>
        <p:spPr/>
        <p:txBody>
          <a:bodyPr/>
          <a:lstStyle/>
          <a:p>
            <a:r>
              <a:rPr lang="en-US" smtClean="0"/>
              <a:t>AVL Trees</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3112827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66C9F-6D8E-4C98-B3AD-8EB4F12612BA}" type="datetime8">
              <a:rPr lang="en-US" smtClean="0"/>
              <a:t>14-Feb-23 1:13 PM</a:t>
            </a:fld>
            <a:endParaRPr lang="en-US"/>
          </a:p>
        </p:txBody>
      </p:sp>
      <p:sp>
        <p:nvSpPr>
          <p:cNvPr id="5" name="Footer Placeholder 4"/>
          <p:cNvSpPr>
            <a:spLocks noGrp="1"/>
          </p:cNvSpPr>
          <p:nvPr>
            <p:ph type="ftr" sz="quarter" idx="11"/>
          </p:nvPr>
        </p:nvSpPr>
        <p:spPr/>
        <p:txBody>
          <a:bodyPr/>
          <a:lstStyle/>
          <a:p>
            <a:r>
              <a:rPr lang="en-US" smtClean="0"/>
              <a:t>AVL Trees</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1169659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21450874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grpSp>
          <p:nvGrpSpPr>
            <p:cNvPr id="5123" name="Group 3"/>
            <p:cNvGrpSpPr>
              <a:grpSpLocks/>
            </p:cNvGrpSpPr>
            <p:nvPr/>
          </p:nvGrpSpPr>
          <p:grpSpPr bwMode="auto">
            <a:xfrm>
              <a:off x="0" y="0"/>
              <a:ext cx="5760" cy="4320"/>
              <a:chOff x="0" y="0"/>
              <a:chExt cx="5760" cy="4320"/>
            </a:xfrm>
          </p:grpSpPr>
          <p:sp>
            <p:nvSpPr>
              <p:cNvPr id="5124"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grpSp>
            <p:nvGrpSpPr>
              <p:cNvPr id="5125" name="Group 5"/>
              <p:cNvGrpSpPr>
                <a:grpSpLocks/>
              </p:cNvGrpSpPr>
              <p:nvPr userDrawn="1"/>
            </p:nvGrpSpPr>
            <p:grpSpPr bwMode="auto">
              <a:xfrm>
                <a:off x="0" y="0"/>
                <a:ext cx="5760" cy="4320"/>
                <a:chOff x="0" y="0"/>
                <a:chExt cx="5760" cy="4320"/>
              </a:xfrm>
            </p:grpSpPr>
            <p:sp>
              <p:nvSpPr>
                <p:cNvPr id="5126"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27"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28"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29"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30"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31"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32"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33"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34"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35"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36"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37"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38"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39"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40"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41"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42"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43"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44"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45"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46"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47"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48"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49"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50"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51"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52"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53"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54"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55"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56"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57"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58"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59"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60"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61"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62"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63"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64"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65"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66"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67"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68"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69"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70"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71"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72"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73"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74"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75"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76"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grpSp>
          <p:sp>
            <p:nvSpPr>
              <p:cNvPr id="517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grpSp>
        <p:grpSp>
          <p:nvGrpSpPr>
            <p:cNvPr id="5178" name="Group 58"/>
            <p:cNvGrpSpPr>
              <a:grpSpLocks/>
            </p:cNvGrpSpPr>
            <p:nvPr userDrawn="1"/>
          </p:nvGrpSpPr>
          <p:grpSpPr bwMode="auto">
            <a:xfrm>
              <a:off x="3" y="559"/>
              <a:ext cx="4192" cy="1796"/>
              <a:chOff x="3" y="559"/>
              <a:chExt cx="4192" cy="1796"/>
            </a:xfrm>
          </p:grpSpPr>
          <p:sp>
            <p:nvSpPr>
              <p:cNvPr id="5179"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80"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81"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82"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grpSp>
        <p:grpSp>
          <p:nvGrpSpPr>
            <p:cNvPr id="5183" name="Group 63"/>
            <p:cNvGrpSpPr>
              <a:grpSpLocks/>
            </p:cNvGrpSpPr>
            <p:nvPr userDrawn="1"/>
          </p:nvGrpSpPr>
          <p:grpSpPr bwMode="auto">
            <a:xfrm>
              <a:off x="1480" y="1952"/>
              <a:ext cx="3808" cy="1812"/>
              <a:chOff x="1480" y="1952"/>
              <a:chExt cx="3808" cy="1812"/>
            </a:xfrm>
          </p:grpSpPr>
          <p:sp>
            <p:nvSpPr>
              <p:cNvPr id="5184"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85"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5186"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altLang="en-US" noProof="0" smtClean="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pPr lvl="0"/>
            <a:r>
              <a:rPr lang="en-US" altLang="en-US" noProof="0" smtClean="0"/>
              <a:t>Click to edit Master subtitle style</a:t>
            </a:r>
          </a:p>
        </p:txBody>
      </p:sp>
      <p:sp>
        <p:nvSpPr>
          <p:cNvPr id="5189" name="Rectangle 69"/>
          <p:cNvSpPr>
            <a:spLocks noGrp="1" noChangeArrowheads="1"/>
          </p:cNvSpPr>
          <p:nvPr>
            <p:ph type="dt" sz="quarter" idx="2"/>
          </p:nvPr>
        </p:nvSpPr>
        <p:spPr/>
        <p:txBody>
          <a:bodyPr/>
          <a:lstStyle>
            <a:lvl1pPr>
              <a:defRPr/>
            </a:lvl1pPr>
          </a:lstStyle>
          <a:p>
            <a:fld id="{FC61289B-FF22-4A7E-ADD2-05853E743A8E}" type="datetime8">
              <a:rPr lang="en-US" altLang="en-US" smtClean="0">
                <a:solidFill>
                  <a:srgbClr val="40458C"/>
                </a:solidFill>
              </a:rPr>
              <a:t>14-Feb-23 1:13 PM</a:t>
            </a:fld>
            <a:endParaRPr lang="en-US" altLang="en-US">
              <a:solidFill>
                <a:srgbClr val="40458C"/>
              </a:solidFill>
            </a:endParaRPr>
          </a:p>
        </p:txBody>
      </p:sp>
      <p:sp>
        <p:nvSpPr>
          <p:cNvPr id="5190" name="Rectangle 70"/>
          <p:cNvSpPr>
            <a:spLocks noGrp="1" noChangeArrowheads="1"/>
          </p:cNvSpPr>
          <p:nvPr>
            <p:ph type="ftr" sz="quarter" idx="3"/>
          </p:nvPr>
        </p:nvSpPr>
        <p:spPr/>
        <p:txBody>
          <a:bodyPr/>
          <a:lstStyle>
            <a:lvl1pPr>
              <a:defRPr/>
            </a:lvl1pPr>
          </a:lstStyle>
          <a:p>
            <a:r>
              <a:rPr lang="en-US" altLang="en-US">
                <a:solidFill>
                  <a:srgbClr val="40458C"/>
                </a:solidFill>
              </a:rPr>
              <a:t>AVL Trees</a:t>
            </a:r>
          </a:p>
        </p:txBody>
      </p:sp>
      <p:sp>
        <p:nvSpPr>
          <p:cNvPr id="5191" name="Rectangle 71"/>
          <p:cNvSpPr>
            <a:spLocks noGrp="1" noChangeArrowheads="1"/>
          </p:cNvSpPr>
          <p:nvPr>
            <p:ph type="sldNum" sz="quarter" idx="4"/>
          </p:nvPr>
        </p:nvSpPr>
        <p:spPr/>
        <p:txBody>
          <a:bodyPr/>
          <a:lstStyle>
            <a:lvl1pPr>
              <a:defRPr/>
            </a:lvl1pPr>
          </a:lstStyle>
          <a:p>
            <a:fld id="{0BF597E4-6637-4980-8E0A-D201E92E91E5}"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1142201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EEE367B-712E-41E1-9935-917EADEEA84A}" type="datetime8">
              <a:rPr lang="en-US" altLang="en-US" smtClean="0">
                <a:solidFill>
                  <a:srgbClr val="40458C"/>
                </a:solidFill>
              </a:rPr>
              <a:t>14-Feb-23 1:13 PM</a:t>
            </a:fld>
            <a:endParaRPr lang="en-US" altLang="en-US">
              <a:solidFill>
                <a:srgbClr val="40458C"/>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40458C"/>
                </a:solidFill>
              </a:rPr>
              <a:t>AVL Trees</a:t>
            </a:r>
          </a:p>
        </p:txBody>
      </p:sp>
      <p:sp>
        <p:nvSpPr>
          <p:cNvPr id="6" name="Slide Number Placeholder 5"/>
          <p:cNvSpPr>
            <a:spLocks noGrp="1"/>
          </p:cNvSpPr>
          <p:nvPr>
            <p:ph type="sldNum" sz="quarter" idx="12"/>
          </p:nvPr>
        </p:nvSpPr>
        <p:spPr/>
        <p:txBody>
          <a:bodyPr/>
          <a:lstStyle>
            <a:lvl1pPr>
              <a:defRPr/>
            </a:lvl1pPr>
          </a:lstStyle>
          <a:p>
            <a:fld id="{69D7BE51-5A6E-45F4-AD71-CC62AE31AEE0}"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267515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61447" y="624110"/>
            <a:ext cx="7177330" cy="952900"/>
          </a:xfrm>
        </p:spPr>
        <p:txBody>
          <a:bodyPr/>
          <a:lstStyle>
            <a:lvl1pPr>
              <a:defRPr b="1">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358414" y="1664094"/>
            <a:ext cx="7180365" cy="4577680"/>
          </a:xfrm>
        </p:spPr>
        <p:txBody>
          <a:bodyPr/>
          <a:lstStyle>
            <a:lvl1pPr>
              <a:defRPr sz="2400">
                <a:solidFill>
                  <a:schemeClr val="tx1"/>
                </a:solidFill>
                <a:latin typeface="Calibri" panose="020F0502020204030204" pitchFamily="34" charset="0"/>
                <a:cs typeface="Calibri" panose="020F0502020204030204" pitchFamily="34" charset="0"/>
              </a:defRPr>
            </a:lvl1pPr>
            <a:lvl2pPr>
              <a:defRPr sz="2000">
                <a:solidFill>
                  <a:schemeClr val="tx1"/>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772397" y="6358294"/>
            <a:ext cx="766380" cy="370171"/>
          </a:xfrm>
        </p:spPr>
        <p:txBody>
          <a:bodyPr/>
          <a:lstStyle/>
          <a:p>
            <a:fld id="{13E6537E-7A12-41BF-8E94-970B81310076}" type="datetime8">
              <a:rPr lang="en-US" smtClean="0"/>
              <a:t>14-Feb-23 1:13 PM</a:t>
            </a:fld>
            <a:endParaRPr lang="en-US"/>
          </a:p>
        </p:txBody>
      </p:sp>
      <p:sp>
        <p:nvSpPr>
          <p:cNvPr id="5" name="Footer Placeholder 4"/>
          <p:cNvSpPr>
            <a:spLocks noGrp="1"/>
          </p:cNvSpPr>
          <p:nvPr>
            <p:ph type="ftr" sz="quarter" idx="11"/>
          </p:nvPr>
        </p:nvSpPr>
        <p:spPr>
          <a:xfrm>
            <a:off x="1942412" y="6359014"/>
            <a:ext cx="5716488" cy="365125"/>
          </a:xfrm>
        </p:spPr>
        <p:txBody>
          <a:bodyPr/>
          <a:lstStyle/>
          <a:p>
            <a:r>
              <a:rPr lang="en-US" smtClean="0"/>
              <a:t>AVL Trees</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90433F-F18A-49A1-B82B-56970469452A}" type="slidenum">
              <a:rPr lang="en-US" smtClean="0"/>
              <a:t>‹#›</a:t>
            </a:fld>
            <a:endParaRPr lang="en-US"/>
          </a:p>
        </p:txBody>
      </p:sp>
      <p:sp>
        <p:nvSpPr>
          <p:cNvPr id="8" name="TextBox 7"/>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9" name="Picture 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userDrawn="1"/>
        </p:nvGrpSpPr>
        <p:grpSpPr>
          <a:xfrm>
            <a:off x="0" y="1295400"/>
            <a:ext cx="7010400" cy="45719"/>
            <a:chOff x="1905000" y="6553200"/>
            <a:chExt cx="7010400" cy="45719"/>
          </a:xfrm>
        </p:grpSpPr>
        <p:sp>
          <p:nvSpPr>
            <p:cNvPr id="16" name="Rectangle 1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990242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6047E82-6244-4EC6-BEF9-C96FEB1391F2}" type="datetime8">
              <a:rPr lang="en-US" altLang="en-US" smtClean="0">
                <a:solidFill>
                  <a:srgbClr val="40458C"/>
                </a:solidFill>
              </a:rPr>
              <a:t>14-Feb-23 1:13 PM</a:t>
            </a:fld>
            <a:endParaRPr lang="en-US" altLang="en-US">
              <a:solidFill>
                <a:srgbClr val="40458C"/>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40458C"/>
                </a:solidFill>
              </a:rPr>
              <a:t>AVL Trees</a:t>
            </a:r>
          </a:p>
        </p:txBody>
      </p:sp>
      <p:sp>
        <p:nvSpPr>
          <p:cNvPr id="6" name="Slide Number Placeholder 5"/>
          <p:cNvSpPr>
            <a:spLocks noGrp="1"/>
          </p:cNvSpPr>
          <p:nvPr>
            <p:ph type="sldNum" sz="quarter" idx="12"/>
          </p:nvPr>
        </p:nvSpPr>
        <p:spPr/>
        <p:txBody>
          <a:bodyPr/>
          <a:lstStyle>
            <a:lvl1pPr>
              <a:defRPr/>
            </a:lvl1pPr>
          </a:lstStyle>
          <a:p>
            <a:fld id="{1B5F30A5-7438-4D00-855C-75F7176FE2A8}"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2989116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6454BEA4-6D1E-492C-A5D7-151CAE173D47}" type="datetime8">
              <a:rPr lang="en-US" altLang="en-US" smtClean="0">
                <a:solidFill>
                  <a:srgbClr val="40458C"/>
                </a:solidFill>
              </a:rPr>
              <a:t>14-Feb-23 1:13 PM</a:t>
            </a:fld>
            <a:endParaRPr lang="en-US" altLang="en-US">
              <a:solidFill>
                <a:srgbClr val="40458C"/>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40458C"/>
                </a:solidFill>
              </a:rPr>
              <a:t>AVL Trees</a:t>
            </a:r>
          </a:p>
        </p:txBody>
      </p:sp>
      <p:sp>
        <p:nvSpPr>
          <p:cNvPr id="7" name="Slide Number Placeholder 6"/>
          <p:cNvSpPr>
            <a:spLocks noGrp="1"/>
          </p:cNvSpPr>
          <p:nvPr>
            <p:ph type="sldNum" sz="quarter" idx="12"/>
          </p:nvPr>
        </p:nvSpPr>
        <p:spPr/>
        <p:txBody>
          <a:bodyPr/>
          <a:lstStyle>
            <a:lvl1pPr>
              <a:defRPr/>
            </a:lvl1pPr>
          </a:lstStyle>
          <a:p>
            <a:fld id="{708107BA-8CBD-47B0-B26C-57F6B1D23D42}"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4094012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BEF9E08-4650-4D03-AEE4-76EC81178CBA}" type="datetime8">
              <a:rPr lang="en-US" altLang="en-US" smtClean="0">
                <a:solidFill>
                  <a:srgbClr val="40458C"/>
                </a:solidFill>
              </a:rPr>
              <a:t>14-Feb-23 1:13 PM</a:t>
            </a:fld>
            <a:endParaRPr lang="en-US" altLang="en-US">
              <a:solidFill>
                <a:srgbClr val="40458C"/>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40458C"/>
                </a:solidFill>
              </a:rPr>
              <a:t>AVL Trees</a:t>
            </a:r>
          </a:p>
        </p:txBody>
      </p:sp>
      <p:sp>
        <p:nvSpPr>
          <p:cNvPr id="9" name="Slide Number Placeholder 8"/>
          <p:cNvSpPr>
            <a:spLocks noGrp="1"/>
          </p:cNvSpPr>
          <p:nvPr>
            <p:ph type="sldNum" sz="quarter" idx="12"/>
          </p:nvPr>
        </p:nvSpPr>
        <p:spPr/>
        <p:txBody>
          <a:bodyPr/>
          <a:lstStyle>
            <a:lvl1pPr>
              <a:defRPr/>
            </a:lvl1pPr>
          </a:lstStyle>
          <a:p>
            <a:fld id="{B75E2F6F-1C7B-4D7C-B245-CEA78CAA60C7}"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540833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6B5B3D50-46BC-4B47-B5DC-2A1836058F9D}" type="datetime8">
              <a:rPr lang="en-US" altLang="en-US" smtClean="0">
                <a:solidFill>
                  <a:srgbClr val="40458C"/>
                </a:solidFill>
              </a:rPr>
              <a:t>14-Feb-23 1:13 PM</a:t>
            </a:fld>
            <a:endParaRPr lang="en-US" altLang="en-US">
              <a:solidFill>
                <a:srgbClr val="40458C"/>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40458C"/>
                </a:solidFill>
              </a:rPr>
              <a:t>AVL Trees</a:t>
            </a:r>
          </a:p>
        </p:txBody>
      </p:sp>
      <p:sp>
        <p:nvSpPr>
          <p:cNvPr id="5" name="Slide Number Placeholder 4"/>
          <p:cNvSpPr>
            <a:spLocks noGrp="1"/>
          </p:cNvSpPr>
          <p:nvPr>
            <p:ph type="sldNum" sz="quarter" idx="12"/>
          </p:nvPr>
        </p:nvSpPr>
        <p:spPr/>
        <p:txBody>
          <a:bodyPr/>
          <a:lstStyle>
            <a:lvl1pPr>
              <a:defRPr/>
            </a:lvl1pPr>
          </a:lstStyle>
          <a:p>
            <a:fld id="{82F96A9B-BFFC-42C7-99A8-159C1080DE6B}"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1287405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6243D55-3A22-4F4D-ADB7-A2AE7C517B30}" type="datetime8">
              <a:rPr lang="en-US" altLang="en-US" smtClean="0">
                <a:solidFill>
                  <a:srgbClr val="40458C"/>
                </a:solidFill>
              </a:rPr>
              <a:t>14-Feb-23 1:13 PM</a:t>
            </a:fld>
            <a:endParaRPr lang="en-US" altLang="en-US">
              <a:solidFill>
                <a:srgbClr val="40458C"/>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40458C"/>
                </a:solidFill>
              </a:rPr>
              <a:t>AVL Trees</a:t>
            </a:r>
          </a:p>
        </p:txBody>
      </p:sp>
      <p:sp>
        <p:nvSpPr>
          <p:cNvPr id="4" name="Slide Number Placeholder 3"/>
          <p:cNvSpPr>
            <a:spLocks noGrp="1"/>
          </p:cNvSpPr>
          <p:nvPr>
            <p:ph type="sldNum" sz="quarter" idx="12"/>
          </p:nvPr>
        </p:nvSpPr>
        <p:spPr/>
        <p:txBody>
          <a:bodyPr/>
          <a:lstStyle>
            <a:lvl1pPr>
              <a:defRPr/>
            </a:lvl1pPr>
          </a:lstStyle>
          <a:p>
            <a:fld id="{82E9CD94-9056-4502-8D53-8165207C48A6}"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695334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149AB49-BD9C-4FD7-A85F-53B05E91D8B5}" type="datetime8">
              <a:rPr lang="en-US" altLang="en-US" smtClean="0">
                <a:solidFill>
                  <a:srgbClr val="40458C"/>
                </a:solidFill>
              </a:rPr>
              <a:t>14-Feb-23 1:13 PM</a:t>
            </a:fld>
            <a:endParaRPr lang="en-US" altLang="en-US">
              <a:solidFill>
                <a:srgbClr val="40458C"/>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40458C"/>
                </a:solidFill>
              </a:rPr>
              <a:t>AVL Trees</a:t>
            </a:r>
          </a:p>
        </p:txBody>
      </p:sp>
      <p:sp>
        <p:nvSpPr>
          <p:cNvPr id="7" name="Slide Number Placeholder 6"/>
          <p:cNvSpPr>
            <a:spLocks noGrp="1"/>
          </p:cNvSpPr>
          <p:nvPr>
            <p:ph type="sldNum" sz="quarter" idx="12"/>
          </p:nvPr>
        </p:nvSpPr>
        <p:spPr/>
        <p:txBody>
          <a:bodyPr/>
          <a:lstStyle>
            <a:lvl1pPr>
              <a:defRPr/>
            </a:lvl1pPr>
          </a:lstStyle>
          <a:p>
            <a:fld id="{1BD8A70E-C284-45DD-8F91-6AFBD40B51E9}"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413374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DA4917B-414D-4DB0-9FBB-B6C77D7B1384}" type="datetime8">
              <a:rPr lang="en-US" altLang="en-US" smtClean="0">
                <a:solidFill>
                  <a:srgbClr val="40458C"/>
                </a:solidFill>
              </a:rPr>
              <a:t>14-Feb-23 1:13 PM</a:t>
            </a:fld>
            <a:endParaRPr lang="en-US" altLang="en-US">
              <a:solidFill>
                <a:srgbClr val="40458C"/>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40458C"/>
                </a:solidFill>
              </a:rPr>
              <a:t>AVL Trees</a:t>
            </a:r>
          </a:p>
        </p:txBody>
      </p:sp>
      <p:sp>
        <p:nvSpPr>
          <p:cNvPr id="7" name="Slide Number Placeholder 6"/>
          <p:cNvSpPr>
            <a:spLocks noGrp="1"/>
          </p:cNvSpPr>
          <p:nvPr>
            <p:ph type="sldNum" sz="quarter" idx="12"/>
          </p:nvPr>
        </p:nvSpPr>
        <p:spPr/>
        <p:txBody>
          <a:bodyPr/>
          <a:lstStyle>
            <a:lvl1pPr>
              <a:defRPr/>
            </a:lvl1pPr>
          </a:lstStyle>
          <a:p>
            <a:fld id="{F187D106-124B-4586-8339-6D2BE5461576}"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12495034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FCFC76F-5F79-473F-A4AF-38A71B6A69FA}" type="datetime8">
              <a:rPr lang="en-US" altLang="en-US" smtClean="0">
                <a:solidFill>
                  <a:srgbClr val="40458C"/>
                </a:solidFill>
              </a:rPr>
              <a:t>14-Feb-23 1:13 PM</a:t>
            </a:fld>
            <a:endParaRPr lang="en-US" altLang="en-US">
              <a:solidFill>
                <a:srgbClr val="40458C"/>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40458C"/>
                </a:solidFill>
              </a:rPr>
              <a:t>AVL Trees</a:t>
            </a:r>
          </a:p>
        </p:txBody>
      </p:sp>
      <p:sp>
        <p:nvSpPr>
          <p:cNvPr id="6" name="Slide Number Placeholder 5"/>
          <p:cNvSpPr>
            <a:spLocks noGrp="1"/>
          </p:cNvSpPr>
          <p:nvPr>
            <p:ph type="sldNum" sz="quarter" idx="12"/>
          </p:nvPr>
        </p:nvSpPr>
        <p:spPr/>
        <p:txBody>
          <a:bodyPr/>
          <a:lstStyle>
            <a:lvl1pPr>
              <a:defRPr/>
            </a:lvl1pPr>
          </a:lstStyle>
          <a:p>
            <a:fld id="{A4260088-228D-4E3A-B9F2-4E79BBA230B8}"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40459795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8C3D001-6D5C-4435-9E25-F5E6CB85D521}" type="datetime8">
              <a:rPr lang="en-US" altLang="en-US" smtClean="0">
                <a:solidFill>
                  <a:srgbClr val="40458C"/>
                </a:solidFill>
              </a:rPr>
              <a:t>14-Feb-23 1:13 PM</a:t>
            </a:fld>
            <a:endParaRPr lang="en-US" altLang="en-US">
              <a:solidFill>
                <a:srgbClr val="40458C"/>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40458C"/>
                </a:solidFill>
              </a:rPr>
              <a:t>AVL Trees</a:t>
            </a:r>
          </a:p>
        </p:txBody>
      </p:sp>
      <p:sp>
        <p:nvSpPr>
          <p:cNvPr id="6" name="Slide Number Placeholder 5"/>
          <p:cNvSpPr>
            <a:spLocks noGrp="1"/>
          </p:cNvSpPr>
          <p:nvPr>
            <p:ph type="sldNum" sz="quarter" idx="12"/>
          </p:nvPr>
        </p:nvSpPr>
        <p:spPr/>
        <p:txBody>
          <a:bodyPr/>
          <a:lstStyle>
            <a:lvl1pPr>
              <a:defRPr/>
            </a:lvl1pPr>
          </a:lstStyle>
          <a:p>
            <a:fld id="{DAD21114-6165-4205-823C-1098B45F2087}"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28763578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132CF927-6FCB-43FE-99E3-29E333613EFC}" type="datetime8">
              <a:rPr lang="en-US" altLang="en-US" smtClean="0">
                <a:solidFill>
                  <a:srgbClr val="40458C"/>
                </a:solidFill>
              </a:rPr>
              <a:t>14-Feb-23 1:13 PM</a:t>
            </a:fld>
            <a:endParaRPr lang="en-US" altLang="en-US">
              <a:solidFill>
                <a:srgbClr val="40458C"/>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solidFill>
                  <a:srgbClr val="40458C"/>
                </a:solidFill>
              </a:rPr>
              <a:t>AVL Trees</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3084191-E7A6-4237-A217-3143237DF05F}" type="slidenum">
              <a:rPr lang="en-US" altLang="en-US">
                <a:solidFill>
                  <a:srgbClr val="40458C"/>
                </a:solidFill>
              </a:rPr>
              <a:pPr/>
              <a:t>‹#›</a:t>
            </a:fld>
            <a:endParaRPr lang="en-US" altLang="en-US">
              <a:solidFill>
                <a:srgbClr val="40458C"/>
              </a:solidFill>
            </a:endParaRPr>
          </a:p>
        </p:txBody>
      </p:sp>
    </p:spTree>
    <p:extLst>
      <p:ext uri="{BB962C8B-B14F-4D97-AF65-F5344CB8AC3E}">
        <p14:creationId xmlns:p14="http://schemas.microsoft.com/office/powerpoint/2010/main" val="274558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8F90E5-182A-436A-B3ED-2E24AB6E1D09}" type="datetime8">
              <a:rPr lang="en-US" smtClean="0"/>
              <a:t>14-Feb-23 1:13 PM</a:t>
            </a:fld>
            <a:endParaRPr lang="en-US"/>
          </a:p>
        </p:txBody>
      </p:sp>
      <p:sp>
        <p:nvSpPr>
          <p:cNvPr id="5" name="Footer Placeholder 4"/>
          <p:cNvSpPr>
            <a:spLocks noGrp="1"/>
          </p:cNvSpPr>
          <p:nvPr>
            <p:ph type="ftr" sz="quarter" idx="11"/>
          </p:nvPr>
        </p:nvSpPr>
        <p:spPr/>
        <p:txBody>
          <a:bodyPr/>
          <a:lstStyle/>
          <a:p>
            <a:r>
              <a:rPr lang="en-US" smtClean="0"/>
              <a:t>AVL Trees</a:t>
            </a:r>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269232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D44E7D-FBE4-4C4B-9FD2-4A3070F4F082}" type="datetime8">
              <a:rPr lang="en-US" smtClean="0"/>
              <a:t>14-Feb-23 1:13 PM</a:t>
            </a:fld>
            <a:endParaRPr lang="en-US"/>
          </a:p>
        </p:txBody>
      </p:sp>
      <p:sp>
        <p:nvSpPr>
          <p:cNvPr id="6" name="Footer Placeholder 5"/>
          <p:cNvSpPr>
            <a:spLocks noGrp="1"/>
          </p:cNvSpPr>
          <p:nvPr>
            <p:ph type="ftr" sz="quarter" idx="11"/>
          </p:nvPr>
        </p:nvSpPr>
        <p:spPr/>
        <p:txBody>
          <a:bodyPr/>
          <a:lstStyle/>
          <a:p>
            <a:r>
              <a:rPr lang="en-US" smtClean="0"/>
              <a:t>AVL Trees</a:t>
            </a: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383369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ECE519-4E50-46BC-84EC-F839E4CF0622}" type="datetime8">
              <a:rPr lang="en-US" smtClean="0"/>
              <a:t>14-Feb-23 1:13 PM</a:t>
            </a:fld>
            <a:endParaRPr lang="en-US"/>
          </a:p>
        </p:txBody>
      </p:sp>
      <p:sp>
        <p:nvSpPr>
          <p:cNvPr id="8" name="Footer Placeholder 7"/>
          <p:cNvSpPr>
            <a:spLocks noGrp="1"/>
          </p:cNvSpPr>
          <p:nvPr>
            <p:ph type="ftr" sz="quarter" idx="11"/>
          </p:nvPr>
        </p:nvSpPr>
        <p:spPr/>
        <p:txBody>
          <a:bodyPr/>
          <a:lstStyle/>
          <a:p>
            <a:r>
              <a:rPr lang="en-US" smtClean="0"/>
              <a:t>AVL Trees</a:t>
            </a:r>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344666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1FA69F-4C6F-4B3C-B446-598D86D78119}" type="datetime8">
              <a:rPr lang="en-US" smtClean="0"/>
              <a:t>14-Feb-23 1:13 PM</a:t>
            </a:fld>
            <a:endParaRPr lang="en-US"/>
          </a:p>
        </p:txBody>
      </p:sp>
      <p:sp>
        <p:nvSpPr>
          <p:cNvPr id="4" name="Footer Placeholder 3"/>
          <p:cNvSpPr>
            <a:spLocks noGrp="1"/>
          </p:cNvSpPr>
          <p:nvPr>
            <p:ph type="ftr" sz="quarter" idx="11"/>
          </p:nvPr>
        </p:nvSpPr>
        <p:spPr/>
        <p:txBody>
          <a:bodyPr/>
          <a:lstStyle/>
          <a:p>
            <a:r>
              <a:rPr lang="en-US" smtClean="0"/>
              <a:t>AVL Trees</a:t>
            </a:r>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211303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31C4B-6143-40C4-96D9-4B46A933D661}" type="datetime8">
              <a:rPr lang="en-US" smtClean="0"/>
              <a:t>14-Feb-23 1:13 PM</a:t>
            </a:fld>
            <a:endParaRPr lang="en-US"/>
          </a:p>
        </p:txBody>
      </p:sp>
      <p:sp>
        <p:nvSpPr>
          <p:cNvPr id="3" name="Footer Placeholder 2"/>
          <p:cNvSpPr>
            <a:spLocks noGrp="1"/>
          </p:cNvSpPr>
          <p:nvPr>
            <p:ph type="ftr" sz="quarter" idx="11"/>
          </p:nvPr>
        </p:nvSpPr>
        <p:spPr/>
        <p:txBody>
          <a:bodyPr/>
          <a:lstStyle/>
          <a:p>
            <a:r>
              <a:rPr lang="en-US" smtClean="0"/>
              <a:t>AVL Trees</a:t>
            </a:r>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200625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9F35B7-96C8-44F7-A6AE-2250271A5E33}" type="datetime8">
              <a:rPr lang="en-US" smtClean="0"/>
              <a:t>14-Feb-23 1:13 PM</a:t>
            </a:fld>
            <a:endParaRPr lang="en-US"/>
          </a:p>
        </p:txBody>
      </p:sp>
      <p:sp>
        <p:nvSpPr>
          <p:cNvPr id="6" name="Footer Placeholder 5"/>
          <p:cNvSpPr>
            <a:spLocks noGrp="1"/>
          </p:cNvSpPr>
          <p:nvPr>
            <p:ph type="ftr" sz="quarter" idx="11"/>
          </p:nvPr>
        </p:nvSpPr>
        <p:spPr/>
        <p:txBody>
          <a:bodyPr/>
          <a:lstStyle/>
          <a:p>
            <a:r>
              <a:rPr lang="en-US" smtClean="0"/>
              <a:t>AVL Trees</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117700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0CAAE-D3DA-4D12-92A9-FE06C25AF897}" type="datetime8">
              <a:rPr lang="en-US" smtClean="0"/>
              <a:t>14-Feb-23 1:13 PM</a:t>
            </a:fld>
            <a:endParaRPr lang="en-US"/>
          </a:p>
        </p:txBody>
      </p:sp>
      <p:sp>
        <p:nvSpPr>
          <p:cNvPr id="6" name="Footer Placeholder 5"/>
          <p:cNvSpPr>
            <a:spLocks noGrp="1"/>
          </p:cNvSpPr>
          <p:nvPr>
            <p:ph type="ftr" sz="quarter" idx="11"/>
          </p:nvPr>
        </p:nvSpPr>
        <p:spPr/>
        <p:txBody>
          <a:bodyPr/>
          <a:lstStyle/>
          <a:p>
            <a:r>
              <a:rPr lang="en-US" smtClean="0"/>
              <a:t>AVL Trees</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F90433F-F18A-49A1-B82B-56970469452A}" type="slidenum">
              <a:rPr lang="en-US" smtClean="0"/>
              <a:t>‹#›</a:t>
            </a:fld>
            <a:endParaRPr lang="en-US"/>
          </a:p>
        </p:txBody>
      </p:sp>
    </p:spTree>
    <p:extLst>
      <p:ext uri="{BB962C8B-B14F-4D97-AF65-F5344CB8AC3E}">
        <p14:creationId xmlns:p14="http://schemas.microsoft.com/office/powerpoint/2010/main" val="300562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69C9A5F-C51A-4C4A-B7FB-F705BB833382}" type="datetime8">
              <a:rPr lang="en-US" smtClean="0"/>
              <a:t>14-Feb-23 1:13 PM</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AVL Trees</a:t>
            </a: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FF90433F-F18A-49A1-B82B-56970469452A}" type="slidenum">
              <a:rPr lang="en-US" smtClean="0"/>
              <a:t>‹#›</a:t>
            </a:fld>
            <a:endParaRPr lang="en-US"/>
          </a:p>
        </p:txBody>
      </p:sp>
    </p:spTree>
    <p:extLst>
      <p:ext uri="{BB962C8B-B14F-4D97-AF65-F5344CB8AC3E}">
        <p14:creationId xmlns:p14="http://schemas.microsoft.com/office/powerpoint/2010/main" val="1920221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14" r:id="rId17"/>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grpSp>
            <p:nvGrpSpPr>
              <p:cNvPr id="4100"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grpSp>
          <p:grpSp>
            <p:nvGrpSpPr>
              <p:cNvPr id="4123"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grpSp>
          <p:nvGrpSpPr>
            <p:cNvPr id="415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4158"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grpSp>
      </p:grpSp>
      <p:sp>
        <p:nvSpPr>
          <p:cNvPr id="415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16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6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400"/>
            </a:lvl1pPr>
          </a:lstStyle>
          <a:p>
            <a:pPr fontAlgn="base">
              <a:spcBef>
                <a:spcPct val="0"/>
              </a:spcBef>
              <a:spcAft>
                <a:spcPct val="0"/>
              </a:spcAft>
            </a:pPr>
            <a:fld id="{A22B4FEF-A796-4EC2-88B5-400C51759668}" type="datetime8">
              <a:rPr lang="en-US" altLang="en-US" smtClean="0">
                <a:solidFill>
                  <a:srgbClr val="40458C"/>
                </a:solidFill>
              </a:rPr>
              <a:t>14-Feb-23 1:13 PM</a:t>
            </a:fld>
            <a:endParaRPr lang="en-US" altLang="en-US" smtClean="0">
              <a:solidFill>
                <a:srgbClr val="40458C"/>
              </a:solidFill>
            </a:endParaRPr>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algn="ctr" fontAlgn="base">
              <a:spcBef>
                <a:spcPct val="0"/>
              </a:spcBef>
              <a:spcAft>
                <a:spcPct val="0"/>
              </a:spcAft>
            </a:pPr>
            <a:r>
              <a:rPr lang="en-US" altLang="en-US" smtClean="0">
                <a:solidFill>
                  <a:srgbClr val="40458C"/>
                </a:solidFill>
              </a:rPr>
              <a:t>AVL Trees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pPr fontAlgn="base">
              <a:spcBef>
                <a:spcPct val="0"/>
              </a:spcBef>
              <a:spcAft>
                <a:spcPct val="0"/>
              </a:spcAft>
            </a:pPr>
            <a:fld id="{B06D4C04-19D3-466C-80B5-8365E7249B8D}" type="slidenum">
              <a:rPr lang="en-US" altLang="en-US" smtClean="0">
                <a:solidFill>
                  <a:srgbClr val="40458C"/>
                </a:solidFill>
              </a:rPr>
              <a:pPr fontAlgn="base">
                <a:spcBef>
                  <a:spcPct val="0"/>
                </a:spcBef>
                <a:spcAft>
                  <a:spcPct val="0"/>
                </a:spcAft>
              </a:pPr>
              <a:t>‹#›</a:t>
            </a:fld>
            <a:endParaRPr lang="en-US" altLang="en-US" smtClean="0">
              <a:solidFill>
                <a:srgbClr val="40458C"/>
              </a:solidFill>
            </a:endParaRPr>
          </a:p>
        </p:txBody>
      </p:sp>
    </p:spTree>
    <p:extLst>
      <p:ext uri="{BB962C8B-B14F-4D97-AF65-F5344CB8AC3E}">
        <p14:creationId xmlns:p14="http://schemas.microsoft.com/office/powerpoint/2010/main" val="11085570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4"/>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Course Name : </a:t>
            </a:r>
            <a:br>
              <a:rPr lang="en-US" sz="3200" dirty="0" smtClean="0"/>
            </a:br>
            <a:r>
              <a:rPr lang="en-US" sz="3200" dirty="0" smtClean="0"/>
              <a:t>Data Structures &amp; Algorithms</a:t>
            </a:r>
            <a:endParaRPr lang="en-US" sz="3200" dirty="0"/>
          </a:p>
        </p:txBody>
      </p:sp>
      <p:sp>
        <p:nvSpPr>
          <p:cNvPr id="6" name="Content Placeholder 5"/>
          <p:cNvSpPr>
            <a:spLocks noGrp="1"/>
          </p:cNvSpPr>
          <p:nvPr>
            <p:ph sz="quarter" idx="13"/>
          </p:nvPr>
        </p:nvSpPr>
        <p:spPr>
          <a:xfrm>
            <a:off x="2267744" y="5410200"/>
            <a:ext cx="6266656" cy="533400"/>
          </a:xfrm>
        </p:spPr>
        <p:txBody>
          <a:bodyPr/>
          <a:lstStyle/>
          <a:p>
            <a:r>
              <a:rPr lang="en-US" dirty="0" smtClean="0"/>
              <a:t>EDIT YOUR NAME</a:t>
            </a:r>
          </a:p>
          <a:p>
            <a:r>
              <a:rPr lang="en-US" dirty="0" smtClean="0"/>
              <a:t>Computer Science &amp; Information Systems</a:t>
            </a:r>
            <a:endParaRPr lang="en-US" dirty="0"/>
          </a:p>
        </p:txBody>
      </p:sp>
    </p:spTree>
    <p:extLst>
      <p:ext uri="{BB962C8B-B14F-4D97-AF65-F5344CB8AC3E}">
        <p14:creationId xmlns:p14="http://schemas.microsoft.com/office/powerpoint/2010/main" val="868946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5" descr="E:\COMP1200\figavl15.bmp"/>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5400" y="2205935"/>
            <a:ext cx="7848600"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85493" y="1880205"/>
            <a:ext cx="2563326" cy="461665"/>
          </a:xfrm>
          <a:prstGeom prst="rect">
            <a:avLst/>
          </a:prstGeom>
          <a:noFill/>
        </p:spPr>
        <p:txBody>
          <a:bodyPr wrap="square" rtlCol="0">
            <a:spAutoFit/>
          </a:bodyPr>
          <a:lstStyle/>
          <a:p>
            <a:r>
              <a:rPr lang="en-US" sz="2400" b="1" dirty="0" smtClean="0">
                <a:solidFill>
                  <a:srgbClr val="FF0000"/>
                </a:solidFill>
              </a:rPr>
              <a:t>Double Rotation</a:t>
            </a:r>
            <a:endParaRPr lang="en-US" sz="2400" b="1" dirty="0">
              <a:solidFill>
                <a:srgbClr val="FF0000"/>
              </a:solidFill>
            </a:endParaRPr>
          </a:p>
        </p:txBody>
      </p:sp>
      <p:sp>
        <p:nvSpPr>
          <p:cNvPr id="6" name="Footer Placeholder 5"/>
          <p:cNvSpPr>
            <a:spLocks noGrp="1"/>
          </p:cNvSpPr>
          <p:nvPr>
            <p:ph type="ftr" sz="quarter" idx="11"/>
          </p:nvPr>
        </p:nvSpPr>
        <p:spPr/>
        <p:txBody>
          <a:bodyPr/>
          <a:lstStyle/>
          <a:p>
            <a:r>
              <a:rPr lang="en-US" smtClean="0"/>
              <a:t>AVL Trees</a:t>
            </a:r>
            <a:endParaRPr lang="en-US" dirty="0"/>
          </a:p>
        </p:txBody>
      </p:sp>
      <p:sp>
        <p:nvSpPr>
          <p:cNvPr id="7" name="Slide Number Placeholder 6"/>
          <p:cNvSpPr>
            <a:spLocks noGrp="1"/>
          </p:cNvSpPr>
          <p:nvPr>
            <p:ph type="sldNum" sz="quarter" idx="12"/>
          </p:nvPr>
        </p:nvSpPr>
        <p:spPr/>
        <p:txBody>
          <a:bodyPr/>
          <a:lstStyle/>
          <a:p>
            <a:fld id="{FF90433F-F18A-49A1-B82B-56970469452A}" type="slidenum">
              <a:rPr lang="en-US" smtClean="0"/>
              <a:t>10</a:t>
            </a:fld>
            <a:endParaRPr lang="en-US"/>
          </a:p>
        </p:txBody>
      </p:sp>
    </p:spTree>
    <p:extLst>
      <p:ext uri="{BB962C8B-B14F-4D97-AF65-F5344CB8AC3E}">
        <p14:creationId xmlns:p14="http://schemas.microsoft.com/office/powerpoint/2010/main" val="368394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Screen Clipping"/>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10179" y="1577010"/>
            <a:ext cx="6731859" cy="4880940"/>
          </a:xfrm>
        </p:spPr>
      </p:pic>
      <p:sp>
        <p:nvSpPr>
          <p:cNvPr id="3" name="Footer Placeholder 2"/>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11</a:t>
            </a:fld>
            <a:endParaRPr lang="en-US"/>
          </a:p>
        </p:txBody>
      </p:sp>
    </p:spTree>
    <p:extLst>
      <p:ext uri="{BB962C8B-B14F-4D97-AF65-F5344CB8AC3E}">
        <p14:creationId xmlns:p14="http://schemas.microsoft.com/office/powerpoint/2010/main" val="3861336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descr="Screen Clipping"/>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48377" y="1466756"/>
            <a:ext cx="4684530" cy="1733644"/>
          </a:xfrm>
        </p:spPr>
      </p:pic>
      <p:pic>
        <p:nvPicPr>
          <p:cNvPr id="5" name="Picture 4" descr="Screen Clippi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61447" y="3204729"/>
            <a:ext cx="5467284" cy="1924484"/>
          </a:xfrm>
          <a:prstGeom prst="rect">
            <a:avLst/>
          </a:prstGeom>
        </p:spPr>
      </p:pic>
      <p:pic>
        <p:nvPicPr>
          <p:cNvPr id="6" name="Picture 5" descr="Screen Clippin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61447" y="5133734"/>
            <a:ext cx="4510716" cy="1724266"/>
          </a:xfrm>
          <a:prstGeom prst="rect">
            <a:avLst/>
          </a:prstGeom>
        </p:spPr>
      </p:pic>
      <p:sp>
        <p:nvSpPr>
          <p:cNvPr id="3" name="Footer Placeholder 2"/>
          <p:cNvSpPr>
            <a:spLocks noGrp="1"/>
          </p:cNvSpPr>
          <p:nvPr>
            <p:ph type="ftr" sz="quarter" idx="11"/>
          </p:nvPr>
        </p:nvSpPr>
        <p:spPr/>
        <p:txBody>
          <a:bodyPr/>
          <a:lstStyle/>
          <a:p>
            <a:r>
              <a:rPr lang="en-US" smtClean="0"/>
              <a:t>AVL Trees</a:t>
            </a:r>
            <a:endParaRPr lang="en-US" dirty="0"/>
          </a:p>
        </p:txBody>
      </p:sp>
      <p:sp>
        <p:nvSpPr>
          <p:cNvPr id="7" name="Slide Number Placeholder 6"/>
          <p:cNvSpPr>
            <a:spLocks noGrp="1"/>
          </p:cNvSpPr>
          <p:nvPr>
            <p:ph type="sldNum" sz="quarter" idx="12"/>
          </p:nvPr>
        </p:nvSpPr>
        <p:spPr/>
        <p:txBody>
          <a:bodyPr/>
          <a:lstStyle/>
          <a:p>
            <a:fld id="{FF90433F-F18A-49A1-B82B-56970469452A}" type="slidenum">
              <a:rPr lang="en-US" smtClean="0"/>
              <a:t>12</a:t>
            </a:fld>
            <a:endParaRPr lang="en-US"/>
          </a:p>
        </p:txBody>
      </p:sp>
    </p:spTree>
    <p:extLst>
      <p:ext uri="{BB962C8B-B14F-4D97-AF65-F5344CB8AC3E}">
        <p14:creationId xmlns:p14="http://schemas.microsoft.com/office/powerpoint/2010/main" val="998767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descr="Screen Clipping"/>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61447" y="1577009"/>
            <a:ext cx="6339516" cy="5165957"/>
          </a:xfrm>
        </p:spPr>
      </p:pic>
      <p:sp>
        <p:nvSpPr>
          <p:cNvPr id="3" name="Footer Placeholder 2"/>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13</a:t>
            </a:fld>
            <a:endParaRPr lang="en-US"/>
          </a:p>
        </p:txBody>
      </p:sp>
    </p:spTree>
    <p:extLst>
      <p:ext uri="{BB962C8B-B14F-4D97-AF65-F5344CB8AC3E}">
        <p14:creationId xmlns:p14="http://schemas.microsoft.com/office/powerpoint/2010/main" val="4223815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descr="Screen Clippi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58414" y="1664094"/>
            <a:ext cx="7130424" cy="3607994"/>
          </a:xfrm>
          <a:prstGeom prst="rect">
            <a:avLst/>
          </a:prstGeom>
        </p:spPr>
      </p:pic>
      <p:sp>
        <p:nvSpPr>
          <p:cNvPr id="5" name="Footer Placeholder 4"/>
          <p:cNvSpPr>
            <a:spLocks noGrp="1"/>
          </p:cNvSpPr>
          <p:nvPr>
            <p:ph type="ftr" sz="quarter" idx="11"/>
          </p:nvPr>
        </p:nvSpPr>
        <p:spPr/>
        <p:txBody>
          <a:bodyPr/>
          <a:lstStyle/>
          <a:p>
            <a:r>
              <a:rPr lang="en-US" smtClean="0"/>
              <a:t>AVL Trees</a:t>
            </a:r>
            <a:endParaRPr lang="en-US" dirty="0"/>
          </a:p>
        </p:txBody>
      </p:sp>
      <p:sp>
        <p:nvSpPr>
          <p:cNvPr id="6" name="Slide Number Placeholder 5"/>
          <p:cNvSpPr>
            <a:spLocks noGrp="1"/>
          </p:cNvSpPr>
          <p:nvPr>
            <p:ph type="sldNum" sz="quarter" idx="12"/>
          </p:nvPr>
        </p:nvSpPr>
        <p:spPr/>
        <p:txBody>
          <a:bodyPr/>
          <a:lstStyle/>
          <a:p>
            <a:fld id="{FF90433F-F18A-49A1-B82B-56970469452A}" type="slidenum">
              <a:rPr lang="en-US" smtClean="0"/>
              <a:t>14</a:t>
            </a:fld>
            <a:endParaRPr lang="en-US"/>
          </a:p>
        </p:txBody>
      </p:sp>
    </p:spTree>
    <p:extLst>
      <p:ext uri="{BB962C8B-B14F-4D97-AF65-F5344CB8AC3E}">
        <p14:creationId xmlns:p14="http://schemas.microsoft.com/office/powerpoint/2010/main" val="3683822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ooter Placeholder 5"/>
          <p:cNvSpPr>
            <a:spLocks noGrp="1"/>
          </p:cNvSpPr>
          <p:nvPr>
            <p:ph type="ftr" sz="quarter" idx="11"/>
          </p:nvPr>
        </p:nvSpPr>
        <p:spPr/>
        <p:txBody>
          <a:bodyPr/>
          <a:lstStyle/>
          <a:p>
            <a:r>
              <a:rPr lang="en-US" altLang="en-US">
                <a:solidFill>
                  <a:srgbClr val="40458C"/>
                </a:solidFill>
              </a:rPr>
              <a:t>AVL Trees</a:t>
            </a:r>
          </a:p>
        </p:txBody>
      </p:sp>
      <p:sp>
        <p:nvSpPr>
          <p:cNvPr id="79" name="Slide Number Placeholder 6"/>
          <p:cNvSpPr>
            <a:spLocks noGrp="1"/>
          </p:cNvSpPr>
          <p:nvPr>
            <p:ph type="sldNum" sz="quarter" idx="12"/>
          </p:nvPr>
        </p:nvSpPr>
        <p:spPr/>
        <p:txBody>
          <a:bodyPr/>
          <a:lstStyle/>
          <a:p>
            <a:fld id="{93ECFA89-A6DA-426B-A883-7B3EFB9CC36E}" type="slidenum">
              <a:rPr lang="en-US" altLang="en-US">
                <a:solidFill>
                  <a:srgbClr val="40458C"/>
                </a:solidFill>
              </a:rPr>
              <a:pPr/>
              <a:t>15</a:t>
            </a:fld>
            <a:endParaRPr lang="en-US" altLang="en-US">
              <a:solidFill>
                <a:srgbClr val="40458C"/>
              </a:solidFill>
            </a:endParaRPr>
          </a:p>
        </p:txBody>
      </p:sp>
      <p:sp>
        <p:nvSpPr>
          <p:cNvPr id="161794" name="Rectangle 2"/>
          <p:cNvSpPr>
            <a:spLocks noGrp="1" noChangeArrowheads="1"/>
          </p:cNvSpPr>
          <p:nvPr>
            <p:ph type="title"/>
          </p:nvPr>
        </p:nvSpPr>
        <p:spPr>
          <a:xfrm>
            <a:off x="609600" y="381000"/>
            <a:ext cx="7772400" cy="1143000"/>
          </a:xfrm>
        </p:spPr>
        <p:txBody>
          <a:bodyPr/>
          <a:lstStyle/>
          <a:p>
            <a:r>
              <a:rPr lang="en-US" altLang="en-US"/>
              <a:t>Removal in an AVL Tree</a:t>
            </a:r>
          </a:p>
        </p:txBody>
      </p:sp>
      <p:sp>
        <p:nvSpPr>
          <p:cNvPr id="161795" name="Rectangle 3" descr="Rectangle: Click to edit Master text styles&#10;Second level&#10;Third level&#10;Fourth level&#10;Fifth level"/>
          <p:cNvSpPr>
            <a:spLocks noGrp="1" noChangeArrowheads="1"/>
          </p:cNvSpPr>
          <p:nvPr>
            <p:ph type="body" sz="half" idx="1"/>
          </p:nvPr>
        </p:nvSpPr>
        <p:spPr>
          <a:xfrm>
            <a:off x="838200" y="1676400"/>
            <a:ext cx="7924800" cy="1219200"/>
          </a:xfrm>
        </p:spPr>
        <p:txBody>
          <a:bodyPr/>
          <a:lstStyle/>
          <a:p>
            <a:pPr>
              <a:lnSpc>
                <a:spcPct val="90000"/>
              </a:lnSpc>
            </a:pPr>
            <a:r>
              <a:rPr lang="en-US" altLang="en-US" sz="2400"/>
              <a:t>Removal begins as in a binary search tree, which means the node removed will become an empty external node. Its parent, w, may cause an imbalance.</a:t>
            </a:r>
          </a:p>
          <a:p>
            <a:pPr>
              <a:lnSpc>
                <a:spcPct val="90000"/>
              </a:lnSpc>
            </a:pPr>
            <a:r>
              <a:rPr lang="en-US" altLang="en-US" sz="2400"/>
              <a:t>Example: </a:t>
            </a:r>
          </a:p>
        </p:txBody>
      </p:sp>
      <p:grpSp>
        <p:nvGrpSpPr>
          <p:cNvPr id="161796" name="Group 4"/>
          <p:cNvGrpSpPr>
            <a:grpSpLocks/>
          </p:cNvGrpSpPr>
          <p:nvPr/>
        </p:nvGrpSpPr>
        <p:grpSpPr bwMode="auto">
          <a:xfrm>
            <a:off x="2147888" y="2927350"/>
            <a:ext cx="2743200" cy="2755900"/>
            <a:chOff x="2112" y="1824"/>
            <a:chExt cx="1728" cy="1736"/>
          </a:xfrm>
        </p:grpSpPr>
        <p:sp>
          <p:nvSpPr>
            <p:cNvPr id="161797" name="Oval 5"/>
            <p:cNvSpPr>
              <a:spLocks noChangeArrowheads="1"/>
            </p:cNvSpPr>
            <p:nvPr/>
          </p:nvSpPr>
          <p:spPr bwMode="auto">
            <a:xfrm>
              <a:off x="2686" y="1824"/>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44</a:t>
              </a:r>
            </a:p>
          </p:txBody>
        </p:sp>
        <p:sp>
          <p:nvSpPr>
            <p:cNvPr id="161798" name="Oval 6"/>
            <p:cNvSpPr>
              <a:spLocks noChangeArrowheads="1"/>
            </p:cNvSpPr>
            <p:nvPr/>
          </p:nvSpPr>
          <p:spPr bwMode="auto">
            <a:xfrm>
              <a:off x="2164" y="220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17</a:t>
              </a:r>
            </a:p>
          </p:txBody>
        </p:sp>
        <p:sp>
          <p:nvSpPr>
            <p:cNvPr id="161799" name="Oval 7"/>
            <p:cNvSpPr>
              <a:spLocks noChangeArrowheads="1"/>
            </p:cNvSpPr>
            <p:nvPr/>
          </p:nvSpPr>
          <p:spPr bwMode="auto">
            <a:xfrm>
              <a:off x="3416" y="264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78</a:t>
              </a:r>
            </a:p>
          </p:txBody>
        </p:sp>
        <p:sp>
          <p:nvSpPr>
            <p:cNvPr id="161800" name="Oval 8"/>
            <p:cNvSpPr>
              <a:spLocks noChangeArrowheads="1"/>
            </p:cNvSpPr>
            <p:nvPr/>
          </p:nvSpPr>
          <p:spPr bwMode="auto">
            <a:xfrm>
              <a:off x="2296" y="264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32</a:t>
              </a:r>
            </a:p>
          </p:txBody>
        </p:sp>
        <p:sp>
          <p:nvSpPr>
            <p:cNvPr id="161801" name="Oval 9"/>
            <p:cNvSpPr>
              <a:spLocks noChangeArrowheads="1"/>
            </p:cNvSpPr>
            <p:nvPr/>
          </p:nvSpPr>
          <p:spPr bwMode="auto">
            <a:xfrm>
              <a:off x="2908" y="264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50</a:t>
              </a:r>
            </a:p>
          </p:txBody>
        </p:sp>
        <p:sp>
          <p:nvSpPr>
            <p:cNvPr id="161802" name="Oval 10"/>
            <p:cNvSpPr>
              <a:spLocks noChangeArrowheads="1"/>
            </p:cNvSpPr>
            <p:nvPr/>
          </p:nvSpPr>
          <p:spPr bwMode="auto">
            <a:xfrm>
              <a:off x="3544" y="3064"/>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88</a:t>
              </a:r>
            </a:p>
          </p:txBody>
        </p:sp>
        <p:sp>
          <p:nvSpPr>
            <p:cNvPr id="161803" name="Oval 11"/>
            <p:cNvSpPr>
              <a:spLocks noChangeArrowheads="1"/>
            </p:cNvSpPr>
            <p:nvPr/>
          </p:nvSpPr>
          <p:spPr bwMode="auto">
            <a:xfrm>
              <a:off x="2686" y="3072"/>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48</a:t>
              </a:r>
            </a:p>
          </p:txBody>
        </p:sp>
        <p:sp>
          <p:nvSpPr>
            <p:cNvPr id="161804" name="Oval 12"/>
            <p:cNvSpPr>
              <a:spLocks noChangeArrowheads="1"/>
            </p:cNvSpPr>
            <p:nvPr/>
          </p:nvSpPr>
          <p:spPr bwMode="auto">
            <a:xfrm>
              <a:off x="3166" y="220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62</a:t>
              </a:r>
            </a:p>
          </p:txBody>
        </p:sp>
        <p:sp>
          <p:nvSpPr>
            <p:cNvPr id="161805" name="Rectangle 13"/>
            <p:cNvSpPr>
              <a:spLocks noChangeArrowheads="1"/>
            </p:cNvSpPr>
            <p:nvPr/>
          </p:nvSpPr>
          <p:spPr bwMode="auto">
            <a:xfrm>
              <a:off x="2112" y="260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06" name="Rectangle 14"/>
            <p:cNvSpPr>
              <a:spLocks noChangeArrowheads="1"/>
            </p:cNvSpPr>
            <p:nvPr/>
          </p:nvSpPr>
          <p:spPr bwMode="auto">
            <a:xfrm>
              <a:off x="2304" y="3032"/>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07" name="Rectangle 15"/>
            <p:cNvSpPr>
              <a:spLocks noChangeArrowheads="1"/>
            </p:cNvSpPr>
            <p:nvPr/>
          </p:nvSpPr>
          <p:spPr bwMode="auto">
            <a:xfrm>
              <a:off x="2496" y="3032"/>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08" name="Rectangle 16"/>
            <p:cNvSpPr>
              <a:spLocks noChangeArrowheads="1"/>
            </p:cNvSpPr>
            <p:nvPr/>
          </p:nvSpPr>
          <p:spPr bwMode="auto">
            <a:xfrm>
              <a:off x="2688" y="34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09" name="Rectangle 17"/>
            <p:cNvSpPr>
              <a:spLocks noChangeArrowheads="1"/>
            </p:cNvSpPr>
            <p:nvPr/>
          </p:nvSpPr>
          <p:spPr bwMode="auto">
            <a:xfrm>
              <a:off x="2880" y="34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10" name="Rectangle 18"/>
            <p:cNvSpPr>
              <a:spLocks noChangeArrowheads="1"/>
            </p:cNvSpPr>
            <p:nvPr/>
          </p:nvSpPr>
          <p:spPr bwMode="auto">
            <a:xfrm>
              <a:off x="3360" y="3072"/>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11" name="Rectangle 19"/>
            <p:cNvSpPr>
              <a:spLocks noChangeArrowheads="1"/>
            </p:cNvSpPr>
            <p:nvPr/>
          </p:nvSpPr>
          <p:spPr bwMode="auto">
            <a:xfrm>
              <a:off x="3552" y="345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12" name="Rectangle 20"/>
            <p:cNvSpPr>
              <a:spLocks noChangeArrowheads="1"/>
            </p:cNvSpPr>
            <p:nvPr/>
          </p:nvSpPr>
          <p:spPr bwMode="auto">
            <a:xfrm>
              <a:off x="3744" y="345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cxnSp>
          <p:nvCxnSpPr>
            <p:cNvPr id="161813" name="AutoShape 21"/>
            <p:cNvCxnSpPr>
              <a:cxnSpLocks noChangeShapeType="1"/>
              <a:stCxn id="161797" idx="4"/>
              <a:endCxn id="161798" idx="0"/>
            </p:cNvCxnSpPr>
            <p:nvPr/>
          </p:nvCxnSpPr>
          <p:spPr bwMode="auto">
            <a:xfrm flipH="1">
              <a:off x="2305" y="2078"/>
              <a:ext cx="522"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14" name="AutoShape 22"/>
            <p:cNvCxnSpPr>
              <a:cxnSpLocks noChangeShapeType="1"/>
              <a:stCxn id="161798" idx="4"/>
              <a:endCxn id="161805" idx="0"/>
            </p:cNvCxnSpPr>
            <p:nvPr/>
          </p:nvCxnSpPr>
          <p:spPr bwMode="auto">
            <a:xfrm flipH="1">
              <a:off x="2160" y="2462"/>
              <a:ext cx="14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15" name="AutoShape 23"/>
            <p:cNvCxnSpPr>
              <a:cxnSpLocks noChangeShapeType="1"/>
              <a:stCxn id="161798" idx="4"/>
              <a:endCxn id="161800" idx="0"/>
            </p:cNvCxnSpPr>
            <p:nvPr/>
          </p:nvCxnSpPr>
          <p:spPr bwMode="auto">
            <a:xfrm>
              <a:off x="2305" y="2462"/>
              <a:ext cx="13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16" name="AutoShape 24"/>
            <p:cNvCxnSpPr>
              <a:cxnSpLocks noChangeShapeType="1"/>
              <a:stCxn id="161797" idx="4"/>
              <a:endCxn id="161804" idx="0"/>
            </p:cNvCxnSpPr>
            <p:nvPr/>
          </p:nvCxnSpPr>
          <p:spPr bwMode="auto">
            <a:xfrm>
              <a:off x="2827" y="2078"/>
              <a:ext cx="480"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17" name="AutoShape 25"/>
            <p:cNvCxnSpPr>
              <a:cxnSpLocks noChangeShapeType="1"/>
              <a:stCxn id="161799" idx="0"/>
              <a:endCxn id="161804" idx="4"/>
            </p:cNvCxnSpPr>
            <p:nvPr/>
          </p:nvCxnSpPr>
          <p:spPr bwMode="auto">
            <a:xfrm flipH="1" flipV="1">
              <a:off x="3307" y="2462"/>
              <a:ext cx="250"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18" name="AutoShape 26"/>
            <p:cNvCxnSpPr>
              <a:cxnSpLocks noChangeShapeType="1"/>
              <a:stCxn id="161799" idx="4"/>
              <a:endCxn id="161802" idx="0"/>
            </p:cNvCxnSpPr>
            <p:nvPr/>
          </p:nvCxnSpPr>
          <p:spPr bwMode="auto">
            <a:xfrm>
              <a:off x="3557" y="2894"/>
              <a:ext cx="128" cy="17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19" name="AutoShape 27"/>
            <p:cNvCxnSpPr>
              <a:cxnSpLocks noChangeShapeType="1"/>
              <a:stCxn id="161801" idx="4"/>
              <a:endCxn id="161803" idx="0"/>
            </p:cNvCxnSpPr>
            <p:nvPr/>
          </p:nvCxnSpPr>
          <p:spPr bwMode="auto">
            <a:xfrm flipH="1">
              <a:off x="2827" y="2894"/>
              <a:ext cx="22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0" name="AutoShape 28"/>
            <p:cNvCxnSpPr>
              <a:cxnSpLocks noChangeShapeType="1"/>
              <a:stCxn id="161800" idx="4"/>
              <a:endCxn id="161806" idx="0"/>
            </p:cNvCxnSpPr>
            <p:nvPr/>
          </p:nvCxnSpPr>
          <p:spPr bwMode="auto">
            <a:xfrm flipH="1">
              <a:off x="2352" y="2894"/>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1" name="AutoShape 29"/>
            <p:cNvCxnSpPr>
              <a:cxnSpLocks noChangeShapeType="1"/>
              <a:stCxn id="161800" idx="4"/>
              <a:endCxn id="161807" idx="0"/>
            </p:cNvCxnSpPr>
            <p:nvPr/>
          </p:nvCxnSpPr>
          <p:spPr bwMode="auto">
            <a:xfrm>
              <a:off x="2437" y="2894"/>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2" name="AutoShape 30"/>
            <p:cNvCxnSpPr>
              <a:cxnSpLocks noChangeShapeType="1"/>
              <a:stCxn id="161803" idx="4"/>
              <a:endCxn id="161808" idx="0"/>
            </p:cNvCxnSpPr>
            <p:nvPr/>
          </p:nvCxnSpPr>
          <p:spPr bwMode="auto">
            <a:xfrm flipH="1">
              <a:off x="2736" y="3326"/>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3" name="AutoShape 31"/>
            <p:cNvCxnSpPr>
              <a:cxnSpLocks noChangeShapeType="1"/>
              <a:stCxn id="161803" idx="4"/>
              <a:endCxn id="161809" idx="0"/>
            </p:cNvCxnSpPr>
            <p:nvPr/>
          </p:nvCxnSpPr>
          <p:spPr bwMode="auto">
            <a:xfrm>
              <a:off x="2827" y="3326"/>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4" name="AutoShape 32"/>
            <p:cNvCxnSpPr>
              <a:cxnSpLocks noChangeShapeType="1"/>
              <a:stCxn id="161801" idx="4"/>
              <a:endCxn id="161829" idx="0"/>
            </p:cNvCxnSpPr>
            <p:nvPr/>
          </p:nvCxnSpPr>
          <p:spPr bwMode="auto">
            <a:xfrm>
              <a:off x="3049" y="2894"/>
              <a:ext cx="124"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5" name="AutoShape 33"/>
            <p:cNvCxnSpPr>
              <a:cxnSpLocks noChangeShapeType="1"/>
              <a:stCxn id="161799" idx="4"/>
              <a:endCxn id="161810" idx="0"/>
            </p:cNvCxnSpPr>
            <p:nvPr/>
          </p:nvCxnSpPr>
          <p:spPr bwMode="auto">
            <a:xfrm flipH="1">
              <a:off x="3408" y="2894"/>
              <a:ext cx="149"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6" name="AutoShape 34"/>
            <p:cNvCxnSpPr>
              <a:cxnSpLocks noChangeShapeType="1"/>
              <a:stCxn id="161801" idx="0"/>
              <a:endCxn id="161804" idx="4"/>
            </p:cNvCxnSpPr>
            <p:nvPr/>
          </p:nvCxnSpPr>
          <p:spPr bwMode="auto">
            <a:xfrm flipV="1">
              <a:off x="3049" y="2462"/>
              <a:ext cx="258"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7" name="AutoShape 35"/>
            <p:cNvCxnSpPr>
              <a:cxnSpLocks noChangeShapeType="1"/>
              <a:stCxn id="161802" idx="4"/>
              <a:endCxn id="161811" idx="0"/>
            </p:cNvCxnSpPr>
            <p:nvPr/>
          </p:nvCxnSpPr>
          <p:spPr bwMode="auto">
            <a:xfrm flipH="1">
              <a:off x="3600" y="3318"/>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8" name="AutoShape 36"/>
            <p:cNvCxnSpPr>
              <a:cxnSpLocks noChangeShapeType="1"/>
              <a:stCxn id="161802" idx="4"/>
              <a:endCxn id="161812" idx="0"/>
            </p:cNvCxnSpPr>
            <p:nvPr/>
          </p:nvCxnSpPr>
          <p:spPr bwMode="auto">
            <a:xfrm>
              <a:off x="3685" y="3318"/>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1829" name="Oval 37"/>
            <p:cNvSpPr>
              <a:spLocks noChangeArrowheads="1"/>
            </p:cNvSpPr>
            <p:nvPr/>
          </p:nvSpPr>
          <p:spPr bwMode="auto">
            <a:xfrm>
              <a:off x="3032" y="3072"/>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54</a:t>
              </a:r>
            </a:p>
          </p:txBody>
        </p:sp>
        <p:sp>
          <p:nvSpPr>
            <p:cNvPr id="161830" name="Rectangle 38"/>
            <p:cNvSpPr>
              <a:spLocks noChangeArrowheads="1"/>
            </p:cNvSpPr>
            <p:nvPr/>
          </p:nvSpPr>
          <p:spPr bwMode="auto">
            <a:xfrm>
              <a:off x="3034" y="34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31" name="Rectangle 39"/>
            <p:cNvSpPr>
              <a:spLocks noChangeArrowheads="1"/>
            </p:cNvSpPr>
            <p:nvPr/>
          </p:nvSpPr>
          <p:spPr bwMode="auto">
            <a:xfrm>
              <a:off x="3226" y="34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cxnSp>
          <p:nvCxnSpPr>
            <p:cNvPr id="161832" name="AutoShape 40"/>
            <p:cNvCxnSpPr>
              <a:cxnSpLocks noChangeShapeType="1"/>
              <a:stCxn id="161829" idx="4"/>
              <a:endCxn id="161830" idx="0"/>
            </p:cNvCxnSpPr>
            <p:nvPr/>
          </p:nvCxnSpPr>
          <p:spPr bwMode="auto">
            <a:xfrm flipH="1">
              <a:off x="3082" y="3326"/>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33" name="AutoShape 41"/>
            <p:cNvCxnSpPr>
              <a:cxnSpLocks noChangeShapeType="1"/>
              <a:stCxn id="161829" idx="4"/>
              <a:endCxn id="161831" idx="0"/>
            </p:cNvCxnSpPr>
            <p:nvPr/>
          </p:nvCxnSpPr>
          <p:spPr bwMode="auto">
            <a:xfrm>
              <a:off x="3173" y="3326"/>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1834" name="Oval 42"/>
          <p:cNvSpPr>
            <a:spLocks noChangeArrowheads="1"/>
          </p:cNvSpPr>
          <p:nvPr/>
        </p:nvSpPr>
        <p:spPr bwMode="auto">
          <a:xfrm>
            <a:off x="6107113" y="292735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44</a:t>
            </a:r>
          </a:p>
        </p:txBody>
      </p:sp>
      <p:sp>
        <p:nvSpPr>
          <p:cNvPr id="161835" name="Oval 43"/>
          <p:cNvSpPr>
            <a:spLocks noChangeArrowheads="1"/>
          </p:cNvSpPr>
          <p:nvPr/>
        </p:nvSpPr>
        <p:spPr bwMode="auto">
          <a:xfrm>
            <a:off x="5573713" y="353695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17</a:t>
            </a:r>
          </a:p>
        </p:txBody>
      </p:sp>
      <p:sp>
        <p:nvSpPr>
          <p:cNvPr id="161836" name="Oval 44"/>
          <p:cNvSpPr>
            <a:spLocks noChangeArrowheads="1"/>
          </p:cNvSpPr>
          <p:nvPr/>
        </p:nvSpPr>
        <p:spPr bwMode="auto">
          <a:xfrm>
            <a:off x="7113588" y="422275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78</a:t>
            </a:r>
          </a:p>
        </p:txBody>
      </p:sp>
      <p:sp>
        <p:nvSpPr>
          <p:cNvPr id="161837" name="Oval 45"/>
          <p:cNvSpPr>
            <a:spLocks noChangeArrowheads="1"/>
          </p:cNvSpPr>
          <p:nvPr/>
        </p:nvSpPr>
        <p:spPr bwMode="auto">
          <a:xfrm>
            <a:off x="6307138" y="422275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50</a:t>
            </a:r>
          </a:p>
        </p:txBody>
      </p:sp>
      <p:sp>
        <p:nvSpPr>
          <p:cNvPr id="161838" name="Oval 46"/>
          <p:cNvSpPr>
            <a:spLocks noChangeArrowheads="1"/>
          </p:cNvSpPr>
          <p:nvPr/>
        </p:nvSpPr>
        <p:spPr bwMode="auto">
          <a:xfrm>
            <a:off x="7316788" y="489585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88</a:t>
            </a:r>
          </a:p>
        </p:txBody>
      </p:sp>
      <p:sp>
        <p:nvSpPr>
          <p:cNvPr id="161839" name="Oval 47"/>
          <p:cNvSpPr>
            <a:spLocks noChangeArrowheads="1"/>
          </p:cNvSpPr>
          <p:nvPr/>
        </p:nvSpPr>
        <p:spPr bwMode="auto">
          <a:xfrm>
            <a:off x="5954713" y="490855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48</a:t>
            </a:r>
          </a:p>
        </p:txBody>
      </p:sp>
      <p:sp>
        <p:nvSpPr>
          <p:cNvPr id="161840" name="Oval 48"/>
          <p:cNvSpPr>
            <a:spLocks noChangeArrowheads="1"/>
          </p:cNvSpPr>
          <p:nvPr/>
        </p:nvSpPr>
        <p:spPr bwMode="auto">
          <a:xfrm>
            <a:off x="6716713" y="353695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62</a:t>
            </a:r>
          </a:p>
        </p:txBody>
      </p:sp>
      <p:sp>
        <p:nvSpPr>
          <p:cNvPr id="161841" name="Rectangle 49"/>
          <p:cNvSpPr>
            <a:spLocks noChangeArrowheads="1"/>
          </p:cNvSpPr>
          <p:nvPr/>
        </p:nvSpPr>
        <p:spPr bwMode="auto">
          <a:xfrm>
            <a:off x="5567363" y="415925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42" name="Rectangle 50"/>
          <p:cNvSpPr>
            <a:spLocks noChangeArrowheads="1"/>
          </p:cNvSpPr>
          <p:nvPr/>
        </p:nvSpPr>
        <p:spPr bwMode="auto">
          <a:xfrm>
            <a:off x="5872163" y="415925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43" name="Rectangle 51"/>
          <p:cNvSpPr>
            <a:spLocks noChangeArrowheads="1"/>
          </p:cNvSpPr>
          <p:nvPr/>
        </p:nvSpPr>
        <p:spPr bwMode="auto">
          <a:xfrm>
            <a:off x="5957888" y="553085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44" name="Rectangle 52"/>
          <p:cNvSpPr>
            <a:spLocks noChangeArrowheads="1"/>
          </p:cNvSpPr>
          <p:nvPr/>
        </p:nvSpPr>
        <p:spPr bwMode="auto">
          <a:xfrm>
            <a:off x="6262688" y="553085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45" name="Rectangle 53"/>
          <p:cNvSpPr>
            <a:spLocks noChangeArrowheads="1"/>
          </p:cNvSpPr>
          <p:nvPr/>
        </p:nvSpPr>
        <p:spPr bwMode="auto">
          <a:xfrm>
            <a:off x="7024688" y="490855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46" name="Rectangle 54"/>
          <p:cNvSpPr>
            <a:spLocks noChangeArrowheads="1"/>
          </p:cNvSpPr>
          <p:nvPr/>
        </p:nvSpPr>
        <p:spPr bwMode="auto">
          <a:xfrm>
            <a:off x="7329488" y="551815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47" name="Rectangle 55"/>
          <p:cNvSpPr>
            <a:spLocks noChangeArrowheads="1"/>
          </p:cNvSpPr>
          <p:nvPr/>
        </p:nvSpPr>
        <p:spPr bwMode="auto">
          <a:xfrm>
            <a:off x="7634288" y="551815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cxnSp>
        <p:nvCxnSpPr>
          <p:cNvPr id="161848" name="AutoShape 56"/>
          <p:cNvCxnSpPr>
            <a:cxnSpLocks noChangeShapeType="1"/>
            <a:stCxn id="161834" idx="4"/>
            <a:endCxn id="161835" idx="0"/>
          </p:cNvCxnSpPr>
          <p:nvPr/>
        </p:nvCxnSpPr>
        <p:spPr bwMode="auto">
          <a:xfrm flipH="1">
            <a:off x="5797550" y="3330575"/>
            <a:ext cx="533400" cy="2063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49" name="AutoShape 57"/>
          <p:cNvCxnSpPr>
            <a:cxnSpLocks noChangeShapeType="1"/>
            <a:stCxn id="161835" idx="4"/>
            <a:endCxn id="161841" idx="0"/>
          </p:cNvCxnSpPr>
          <p:nvPr/>
        </p:nvCxnSpPr>
        <p:spPr bwMode="auto">
          <a:xfrm flipH="1">
            <a:off x="5643563" y="3940175"/>
            <a:ext cx="153987"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50" name="AutoShape 58"/>
          <p:cNvCxnSpPr>
            <a:cxnSpLocks noChangeShapeType="1"/>
            <a:stCxn id="161835" idx="4"/>
            <a:endCxn id="161842" idx="0"/>
          </p:cNvCxnSpPr>
          <p:nvPr/>
        </p:nvCxnSpPr>
        <p:spPr bwMode="auto">
          <a:xfrm>
            <a:off x="5797550" y="3940175"/>
            <a:ext cx="150813"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51" name="AutoShape 59"/>
          <p:cNvCxnSpPr>
            <a:cxnSpLocks noChangeShapeType="1"/>
            <a:stCxn id="161834" idx="4"/>
            <a:endCxn id="161840" idx="0"/>
          </p:cNvCxnSpPr>
          <p:nvPr/>
        </p:nvCxnSpPr>
        <p:spPr bwMode="auto">
          <a:xfrm>
            <a:off x="6330950" y="3330575"/>
            <a:ext cx="609600" cy="2063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52" name="AutoShape 60"/>
          <p:cNvCxnSpPr>
            <a:cxnSpLocks noChangeShapeType="1"/>
            <a:stCxn id="161836" idx="0"/>
            <a:endCxn id="161840" idx="4"/>
          </p:cNvCxnSpPr>
          <p:nvPr/>
        </p:nvCxnSpPr>
        <p:spPr bwMode="auto">
          <a:xfrm flipH="1" flipV="1">
            <a:off x="6940550" y="3940175"/>
            <a:ext cx="396875"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53" name="AutoShape 61"/>
          <p:cNvCxnSpPr>
            <a:cxnSpLocks noChangeShapeType="1"/>
            <a:stCxn id="161836" idx="4"/>
            <a:endCxn id="161838" idx="0"/>
          </p:cNvCxnSpPr>
          <p:nvPr/>
        </p:nvCxnSpPr>
        <p:spPr bwMode="auto">
          <a:xfrm>
            <a:off x="7337425" y="4625975"/>
            <a:ext cx="203200" cy="2698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54" name="AutoShape 62"/>
          <p:cNvCxnSpPr>
            <a:cxnSpLocks noChangeShapeType="1"/>
            <a:stCxn id="161837" idx="4"/>
            <a:endCxn id="161839" idx="0"/>
          </p:cNvCxnSpPr>
          <p:nvPr/>
        </p:nvCxnSpPr>
        <p:spPr bwMode="auto">
          <a:xfrm flipH="1">
            <a:off x="6178550" y="4625975"/>
            <a:ext cx="352425"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55" name="AutoShape 63"/>
          <p:cNvCxnSpPr>
            <a:cxnSpLocks noChangeShapeType="1"/>
            <a:stCxn id="161839" idx="4"/>
            <a:endCxn id="161843" idx="0"/>
          </p:cNvCxnSpPr>
          <p:nvPr/>
        </p:nvCxnSpPr>
        <p:spPr bwMode="auto">
          <a:xfrm flipH="1">
            <a:off x="6034088" y="5311775"/>
            <a:ext cx="144462"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56" name="AutoShape 64"/>
          <p:cNvCxnSpPr>
            <a:cxnSpLocks noChangeShapeType="1"/>
            <a:stCxn id="161839" idx="4"/>
            <a:endCxn id="161844" idx="0"/>
          </p:cNvCxnSpPr>
          <p:nvPr/>
        </p:nvCxnSpPr>
        <p:spPr bwMode="auto">
          <a:xfrm>
            <a:off x="6178550" y="5311775"/>
            <a:ext cx="1603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57" name="AutoShape 65"/>
          <p:cNvCxnSpPr>
            <a:cxnSpLocks noChangeShapeType="1"/>
            <a:stCxn id="161837" idx="4"/>
            <a:endCxn id="161862" idx="0"/>
          </p:cNvCxnSpPr>
          <p:nvPr/>
        </p:nvCxnSpPr>
        <p:spPr bwMode="auto">
          <a:xfrm>
            <a:off x="6530975" y="4625975"/>
            <a:ext cx="196850"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58" name="AutoShape 66"/>
          <p:cNvCxnSpPr>
            <a:cxnSpLocks noChangeShapeType="1"/>
            <a:stCxn id="161836" idx="4"/>
            <a:endCxn id="161845" idx="0"/>
          </p:cNvCxnSpPr>
          <p:nvPr/>
        </p:nvCxnSpPr>
        <p:spPr bwMode="auto">
          <a:xfrm flipH="1">
            <a:off x="7100888" y="4625975"/>
            <a:ext cx="236537"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59" name="AutoShape 67"/>
          <p:cNvCxnSpPr>
            <a:cxnSpLocks noChangeShapeType="1"/>
            <a:stCxn id="161837" idx="0"/>
            <a:endCxn id="161840" idx="4"/>
          </p:cNvCxnSpPr>
          <p:nvPr/>
        </p:nvCxnSpPr>
        <p:spPr bwMode="auto">
          <a:xfrm flipV="1">
            <a:off x="6530975" y="3940175"/>
            <a:ext cx="409575"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60" name="AutoShape 68"/>
          <p:cNvCxnSpPr>
            <a:cxnSpLocks noChangeShapeType="1"/>
            <a:stCxn id="161838" idx="4"/>
            <a:endCxn id="161846" idx="0"/>
          </p:cNvCxnSpPr>
          <p:nvPr/>
        </p:nvCxnSpPr>
        <p:spPr bwMode="auto">
          <a:xfrm flipH="1">
            <a:off x="7405688" y="5299075"/>
            <a:ext cx="134937"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61" name="AutoShape 69"/>
          <p:cNvCxnSpPr>
            <a:cxnSpLocks noChangeShapeType="1"/>
            <a:stCxn id="161838" idx="4"/>
            <a:endCxn id="161847" idx="0"/>
          </p:cNvCxnSpPr>
          <p:nvPr/>
        </p:nvCxnSpPr>
        <p:spPr bwMode="auto">
          <a:xfrm>
            <a:off x="7540625" y="5299075"/>
            <a:ext cx="169863"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1862" name="Oval 70"/>
          <p:cNvSpPr>
            <a:spLocks noChangeArrowheads="1"/>
          </p:cNvSpPr>
          <p:nvPr/>
        </p:nvSpPr>
        <p:spPr bwMode="auto">
          <a:xfrm>
            <a:off x="6503988" y="490855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en-US" sz="1400" smtClean="0">
                <a:solidFill>
                  <a:srgbClr val="40458C"/>
                </a:solidFill>
                <a:latin typeface="Times New Roman" panose="02020603050405020304" pitchFamily="18" charset="0"/>
              </a:rPr>
              <a:t>54</a:t>
            </a:r>
          </a:p>
        </p:txBody>
      </p:sp>
      <p:sp>
        <p:nvSpPr>
          <p:cNvPr id="161863" name="Rectangle 71"/>
          <p:cNvSpPr>
            <a:spLocks noChangeArrowheads="1"/>
          </p:cNvSpPr>
          <p:nvPr/>
        </p:nvSpPr>
        <p:spPr bwMode="auto">
          <a:xfrm>
            <a:off x="6507163" y="553085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sp>
        <p:nvSpPr>
          <p:cNvPr id="161864" name="Rectangle 72"/>
          <p:cNvSpPr>
            <a:spLocks noChangeArrowheads="1"/>
          </p:cNvSpPr>
          <p:nvPr/>
        </p:nvSpPr>
        <p:spPr bwMode="auto">
          <a:xfrm>
            <a:off x="6811963" y="553085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en-US" sz="2400" smtClean="0">
              <a:solidFill>
                <a:srgbClr val="40458C"/>
              </a:solidFill>
            </a:endParaRPr>
          </a:p>
        </p:txBody>
      </p:sp>
      <p:cxnSp>
        <p:nvCxnSpPr>
          <p:cNvPr id="161865" name="AutoShape 73"/>
          <p:cNvCxnSpPr>
            <a:cxnSpLocks noChangeShapeType="1"/>
            <a:stCxn id="161862" idx="4"/>
            <a:endCxn id="161863" idx="0"/>
          </p:cNvCxnSpPr>
          <p:nvPr/>
        </p:nvCxnSpPr>
        <p:spPr bwMode="auto">
          <a:xfrm flipH="1">
            <a:off x="6583363" y="5311775"/>
            <a:ext cx="144462"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66" name="AutoShape 74"/>
          <p:cNvCxnSpPr>
            <a:cxnSpLocks noChangeShapeType="1"/>
            <a:stCxn id="161862" idx="4"/>
            <a:endCxn id="161864" idx="0"/>
          </p:cNvCxnSpPr>
          <p:nvPr/>
        </p:nvCxnSpPr>
        <p:spPr bwMode="auto">
          <a:xfrm>
            <a:off x="6727825" y="5311775"/>
            <a:ext cx="1603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1875" name="Text Box 83"/>
          <p:cNvSpPr txBox="1">
            <a:spLocks noChangeArrowheads="1"/>
          </p:cNvSpPr>
          <p:nvPr/>
        </p:nvSpPr>
        <p:spPr bwMode="auto">
          <a:xfrm>
            <a:off x="2752725" y="5911850"/>
            <a:ext cx="1887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1600" smtClean="0">
                <a:solidFill>
                  <a:srgbClr val="40458C"/>
                </a:solidFill>
                <a:latin typeface="Times New Roman" panose="02020603050405020304" pitchFamily="18" charset="0"/>
              </a:rPr>
              <a:t>before deletion of 32</a:t>
            </a:r>
          </a:p>
        </p:txBody>
      </p:sp>
      <p:sp>
        <p:nvSpPr>
          <p:cNvPr id="161876" name="Text Box 84"/>
          <p:cNvSpPr txBox="1">
            <a:spLocks noChangeArrowheads="1"/>
          </p:cNvSpPr>
          <p:nvPr/>
        </p:nvSpPr>
        <p:spPr bwMode="auto">
          <a:xfrm>
            <a:off x="6045200" y="5911850"/>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1600" smtClean="0">
                <a:solidFill>
                  <a:srgbClr val="40458C"/>
                </a:solidFill>
                <a:latin typeface="Times New Roman" panose="02020603050405020304" pitchFamily="18" charset="0"/>
              </a:rPr>
              <a:t>after deletion</a:t>
            </a:r>
          </a:p>
        </p:txBody>
      </p:sp>
      <p:sp>
        <p:nvSpPr>
          <p:cNvPr id="161877" name="Line 85"/>
          <p:cNvSpPr>
            <a:spLocks noChangeShapeType="1"/>
          </p:cNvSpPr>
          <p:nvPr/>
        </p:nvSpPr>
        <p:spPr bwMode="auto">
          <a:xfrm>
            <a:off x="4572000" y="3352800"/>
            <a:ext cx="762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40458C"/>
              </a:solidFill>
            </a:endParaRPr>
          </a:p>
        </p:txBody>
      </p:sp>
      <p:sp>
        <p:nvSpPr>
          <p:cNvPr id="2" name="Oval 1"/>
          <p:cNvSpPr/>
          <p:nvPr/>
        </p:nvSpPr>
        <p:spPr bwMode="auto">
          <a:xfrm>
            <a:off x="2439988" y="4222750"/>
            <a:ext cx="447675" cy="403225"/>
          </a:xfrm>
          <a:prstGeom prst="ellipse">
            <a:avLst/>
          </a:prstGeom>
          <a:noFill/>
          <a:ln w="19050" cap="flat" cmpd="sng" algn="ctr">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anose="020B0604030504040204" pitchFamily="34" charset="0"/>
            </a:endParaRPr>
          </a:p>
        </p:txBody>
      </p:sp>
    </p:spTree>
    <p:extLst>
      <p:ext uri="{BB962C8B-B14F-4D97-AF65-F5344CB8AC3E}">
        <p14:creationId xmlns:p14="http://schemas.microsoft.com/office/powerpoint/2010/main" val="4056902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ooter Placeholder 5"/>
          <p:cNvSpPr>
            <a:spLocks noGrp="1"/>
          </p:cNvSpPr>
          <p:nvPr>
            <p:ph type="ftr" sz="quarter" idx="11"/>
          </p:nvPr>
        </p:nvSpPr>
        <p:spPr/>
        <p:txBody>
          <a:bodyPr/>
          <a:lstStyle/>
          <a:p>
            <a:r>
              <a:rPr lang="en-US" altLang="en-US"/>
              <a:t>AVL Trees</a:t>
            </a:r>
          </a:p>
        </p:txBody>
      </p:sp>
      <p:sp>
        <p:nvSpPr>
          <p:cNvPr id="88" name="Slide Number Placeholder 6"/>
          <p:cNvSpPr>
            <a:spLocks noGrp="1"/>
          </p:cNvSpPr>
          <p:nvPr>
            <p:ph type="sldNum" sz="quarter" idx="12"/>
          </p:nvPr>
        </p:nvSpPr>
        <p:spPr/>
        <p:txBody>
          <a:bodyPr/>
          <a:lstStyle/>
          <a:p>
            <a:fld id="{11DA6463-EA8F-4F60-B7CC-CBAF5AAB3CF1}" type="slidenum">
              <a:rPr lang="en-US" altLang="en-US"/>
              <a:pPr/>
              <a:t>16</a:t>
            </a:fld>
            <a:endParaRPr lang="en-US" altLang="en-US"/>
          </a:p>
        </p:txBody>
      </p:sp>
      <p:sp>
        <p:nvSpPr>
          <p:cNvPr id="182357" name="AutoShape 85"/>
          <p:cNvSpPr>
            <a:spLocks noChangeArrowheads="1"/>
          </p:cNvSpPr>
          <p:nvPr/>
        </p:nvSpPr>
        <p:spPr bwMode="auto">
          <a:xfrm>
            <a:off x="7391400" y="4800600"/>
            <a:ext cx="914400" cy="990600"/>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359" name="AutoShape 87"/>
          <p:cNvSpPr>
            <a:spLocks noChangeArrowheads="1"/>
          </p:cNvSpPr>
          <p:nvPr/>
        </p:nvSpPr>
        <p:spPr bwMode="auto">
          <a:xfrm>
            <a:off x="7162800" y="4800600"/>
            <a:ext cx="457200" cy="381000"/>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360" name="AutoShape 88"/>
          <p:cNvSpPr>
            <a:spLocks noChangeArrowheads="1"/>
          </p:cNvSpPr>
          <p:nvPr/>
        </p:nvSpPr>
        <p:spPr bwMode="auto">
          <a:xfrm>
            <a:off x="6172200" y="4876800"/>
            <a:ext cx="1295400" cy="1447800"/>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358" name="AutoShape 86"/>
          <p:cNvSpPr>
            <a:spLocks noChangeArrowheads="1"/>
          </p:cNvSpPr>
          <p:nvPr/>
        </p:nvSpPr>
        <p:spPr bwMode="auto">
          <a:xfrm>
            <a:off x="5410200" y="4800600"/>
            <a:ext cx="914400" cy="990600"/>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356" name="AutoShape 84"/>
          <p:cNvSpPr>
            <a:spLocks noChangeArrowheads="1"/>
          </p:cNvSpPr>
          <p:nvPr/>
        </p:nvSpPr>
        <p:spPr bwMode="auto">
          <a:xfrm>
            <a:off x="3276600" y="5562600"/>
            <a:ext cx="914400" cy="990600"/>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355" name="AutoShape 83"/>
          <p:cNvSpPr>
            <a:spLocks noChangeArrowheads="1"/>
          </p:cNvSpPr>
          <p:nvPr/>
        </p:nvSpPr>
        <p:spPr bwMode="auto">
          <a:xfrm>
            <a:off x="3048000" y="5562600"/>
            <a:ext cx="457200" cy="381000"/>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354" name="AutoShape 82"/>
          <p:cNvSpPr>
            <a:spLocks noChangeArrowheads="1"/>
          </p:cNvSpPr>
          <p:nvPr/>
        </p:nvSpPr>
        <p:spPr bwMode="auto">
          <a:xfrm>
            <a:off x="1905000" y="5105400"/>
            <a:ext cx="1295400" cy="1447800"/>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353" name="AutoShape 81"/>
          <p:cNvSpPr>
            <a:spLocks noChangeArrowheads="1"/>
          </p:cNvSpPr>
          <p:nvPr/>
        </p:nvSpPr>
        <p:spPr bwMode="auto">
          <a:xfrm>
            <a:off x="1447800" y="4343400"/>
            <a:ext cx="914400" cy="990600"/>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74" name="Rectangle 2"/>
          <p:cNvSpPr>
            <a:spLocks noGrp="1" noChangeArrowheads="1"/>
          </p:cNvSpPr>
          <p:nvPr>
            <p:ph type="title"/>
          </p:nvPr>
        </p:nvSpPr>
        <p:spPr>
          <a:xfrm>
            <a:off x="609600" y="381000"/>
            <a:ext cx="7772400" cy="1143000"/>
          </a:xfrm>
        </p:spPr>
        <p:txBody>
          <a:bodyPr/>
          <a:lstStyle/>
          <a:p>
            <a:r>
              <a:rPr lang="en-US" altLang="en-US"/>
              <a:t>Rebalancing after a Removal</a:t>
            </a:r>
          </a:p>
        </p:txBody>
      </p:sp>
      <p:sp>
        <p:nvSpPr>
          <p:cNvPr id="182275" name="Rectangle 3" descr="Rectangle: Click to edit Master text styles&#10;Second level&#10;Third level&#10;Fourth level&#10;Fifth level"/>
          <p:cNvSpPr>
            <a:spLocks noGrp="1" noChangeArrowheads="1"/>
          </p:cNvSpPr>
          <p:nvPr>
            <p:ph type="body" sz="half" idx="1"/>
          </p:nvPr>
        </p:nvSpPr>
        <p:spPr>
          <a:xfrm>
            <a:off x="838200" y="1676400"/>
            <a:ext cx="7696200" cy="2438400"/>
          </a:xfrm>
        </p:spPr>
        <p:txBody>
          <a:bodyPr/>
          <a:lstStyle/>
          <a:p>
            <a:pPr>
              <a:lnSpc>
                <a:spcPct val="90000"/>
              </a:lnSpc>
            </a:pPr>
            <a:r>
              <a:rPr lang="en-US" altLang="en-US" sz="2000"/>
              <a:t>Let </a:t>
            </a:r>
            <a:r>
              <a:rPr lang="en-US" altLang="en-US" sz="2000" i="1">
                <a:solidFill>
                  <a:srgbClr val="FF3045"/>
                </a:solidFill>
              </a:rPr>
              <a:t>z</a:t>
            </a:r>
            <a:r>
              <a:rPr lang="en-US" altLang="en-US" sz="2000"/>
              <a:t> be the </a:t>
            </a:r>
            <a:r>
              <a:rPr lang="en-US" altLang="en-US" sz="2000">
                <a:solidFill>
                  <a:srgbClr val="FF3045"/>
                </a:solidFill>
              </a:rPr>
              <a:t>first unbalanced</a:t>
            </a:r>
            <a:r>
              <a:rPr lang="en-US" altLang="en-US" sz="2000"/>
              <a:t> node encountered while travelling up the tree from w. Also, let y be the child of z with the larger height, and let x be the child of y with the larger height.</a:t>
            </a:r>
          </a:p>
          <a:p>
            <a:pPr>
              <a:lnSpc>
                <a:spcPct val="90000"/>
              </a:lnSpc>
            </a:pPr>
            <a:r>
              <a:rPr lang="en-US" altLang="en-US" sz="2000"/>
              <a:t>We perform </a:t>
            </a:r>
            <a:r>
              <a:rPr lang="en-US" altLang="en-US" sz="2000">
                <a:solidFill>
                  <a:srgbClr val="24A63E"/>
                </a:solidFill>
              </a:rPr>
              <a:t>restructure</a:t>
            </a:r>
            <a:r>
              <a:rPr lang="en-US" altLang="en-US" sz="2000"/>
              <a:t>(x) to restore balance at z.</a:t>
            </a:r>
          </a:p>
          <a:p>
            <a:pPr>
              <a:lnSpc>
                <a:spcPct val="90000"/>
              </a:lnSpc>
            </a:pPr>
            <a:r>
              <a:rPr lang="en-US" altLang="en-US" sz="2000"/>
              <a:t>As this restructuring may upset the balance of another node higher in the tree, we must continue checking for balance until the root of T is reached</a:t>
            </a:r>
          </a:p>
        </p:txBody>
      </p:sp>
      <p:sp>
        <p:nvSpPr>
          <p:cNvPr id="182277" name="Oval 5"/>
          <p:cNvSpPr>
            <a:spLocks noChangeArrowheads="1"/>
          </p:cNvSpPr>
          <p:nvPr/>
        </p:nvSpPr>
        <p:spPr bwMode="auto">
          <a:xfrm>
            <a:off x="2246313" y="38100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44</a:t>
            </a:r>
          </a:p>
        </p:txBody>
      </p:sp>
      <p:sp>
        <p:nvSpPr>
          <p:cNvPr id="182278" name="Oval 6"/>
          <p:cNvSpPr>
            <a:spLocks noChangeArrowheads="1"/>
          </p:cNvSpPr>
          <p:nvPr/>
        </p:nvSpPr>
        <p:spPr bwMode="auto">
          <a:xfrm>
            <a:off x="1712913" y="44196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17</a:t>
            </a:r>
          </a:p>
        </p:txBody>
      </p:sp>
      <p:sp>
        <p:nvSpPr>
          <p:cNvPr id="182279" name="Oval 7"/>
          <p:cNvSpPr>
            <a:spLocks noChangeArrowheads="1"/>
          </p:cNvSpPr>
          <p:nvPr/>
        </p:nvSpPr>
        <p:spPr bwMode="auto">
          <a:xfrm>
            <a:off x="3252788" y="51054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78</a:t>
            </a:r>
          </a:p>
        </p:txBody>
      </p:sp>
      <p:sp>
        <p:nvSpPr>
          <p:cNvPr id="182280" name="Oval 8"/>
          <p:cNvSpPr>
            <a:spLocks noChangeArrowheads="1"/>
          </p:cNvSpPr>
          <p:nvPr/>
        </p:nvSpPr>
        <p:spPr bwMode="auto">
          <a:xfrm>
            <a:off x="2446338" y="51054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50</a:t>
            </a:r>
          </a:p>
        </p:txBody>
      </p:sp>
      <p:sp>
        <p:nvSpPr>
          <p:cNvPr id="182281" name="Oval 9"/>
          <p:cNvSpPr>
            <a:spLocks noChangeArrowheads="1"/>
          </p:cNvSpPr>
          <p:nvPr/>
        </p:nvSpPr>
        <p:spPr bwMode="auto">
          <a:xfrm>
            <a:off x="3455988" y="57785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88</a:t>
            </a:r>
          </a:p>
        </p:txBody>
      </p:sp>
      <p:sp>
        <p:nvSpPr>
          <p:cNvPr id="182282" name="Oval 10"/>
          <p:cNvSpPr>
            <a:spLocks noChangeArrowheads="1"/>
          </p:cNvSpPr>
          <p:nvPr/>
        </p:nvSpPr>
        <p:spPr bwMode="auto">
          <a:xfrm>
            <a:off x="2093913" y="57912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48</a:t>
            </a:r>
          </a:p>
        </p:txBody>
      </p:sp>
      <p:sp>
        <p:nvSpPr>
          <p:cNvPr id="182283" name="Oval 11"/>
          <p:cNvSpPr>
            <a:spLocks noChangeArrowheads="1"/>
          </p:cNvSpPr>
          <p:nvPr/>
        </p:nvSpPr>
        <p:spPr bwMode="auto">
          <a:xfrm>
            <a:off x="2855913" y="44196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62</a:t>
            </a:r>
          </a:p>
        </p:txBody>
      </p:sp>
      <p:sp>
        <p:nvSpPr>
          <p:cNvPr id="182284" name="Rectangle 12"/>
          <p:cNvSpPr>
            <a:spLocks noChangeArrowheads="1"/>
          </p:cNvSpPr>
          <p:nvPr/>
        </p:nvSpPr>
        <p:spPr bwMode="auto">
          <a:xfrm>
            <a:off x="1706563" y="50419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285" name="Rectangle 13"/>
          <p:cNvSpPr>
            <a:spLocks noChangeArrowheads="1"/>
          </p:cNvSpPr>
          <p:nvPr/>
        </p:nvSpPr>
        <p:spPr bwMode="auto">
          <a:xfrm>
            <a:off x="2011363" y="50419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286" name="Rectangle 14"/>
          <p:cNvSpPr>
            <a:spLocks noChangeArrowheads="1"/>
          </p:cNvSpPr>
          <p:nvPr/>
        </p:nvSpPr>
        <p:spPr bwMode="auto">
          <a:xfrm>
            <a:off x="2097088" y="64135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287" name="Rectangle 15"/>
          <p:cNvSpPr>
            <a:spLocks noChangeArrowheads="1"/>
          </p:cNvSpPr>
          <p:nvPr/>
        </p:nvSpPr>
        <p:spPr bwMode="auto">
          <a:xfrm>
            <a:off x="2401888" y="64135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288" name="Rectangle 16"/>
          <p:cNvSpPr>
            <a:spLocks noChangeArrowheads="1"/>
          </p:cNvSpPr>
          <p:nvPr/>
        </p:nvSpPr>
        <p:spPr bwMode="auto">
          <a:xfrm>
            <a:off x="3163888" y="57912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289" name="Rectangle 17"/>
          <p:cNvSpPr>
            <a:spLocks noChangeArrowheads="1"/>
          </p:cNvSpPr>
          <p:nvPr/>
        </p:nvSpPr>
        <p:spPr bwMode="auto">
          <a:xfrm>
            <a:off x="3468688" y="64008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290" name="Rectangle 18"/>
          <p:cNvSpPr>
            <a:spLocks noChangeArrowheads="1"/>
          </p:cNvSpPr>
          <p:nvPr/>
        </p:nvSpPr>
        <p:spPr bwMode="auto">
          <a:xfrm>
            <a:off x="3773488" y="64008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182291" name="AutoShape 19"/>
          <p:cNvCxnSpPr>
            <a:cxnSpLocks noChangeShapeType="1"/>
            <a:stCxn id="182277" idx="4"/>
            <a:endCxn id="182278" idx="0"/>
          </p:cNvCxnSpPr>
          <p:nvPr/>
        </p:nvCxnSpPr>
        <p:spPr bwMode="auto">
          <a:xfrm flipH="1">
            <a:off x="1936750" y="4213225"/>
            <a:ext cx="533400" cy="2063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2" name="AutoShape 20"/>
          <p:cNvCxnSpPr>
            <a:cxnSpLocks noChangeShapeType="1"/>
            <a:stCxn id="182278" idx="4"/>
            <a:endCxn id="182284" idx="0"/>
          </p:cNvCxnSpPr>
          <p:nvPr/>
        </p:nvCxnSpPr>
        <p:spPr bwMode="auto">
          <a:xfrm flipH="1">
            <a:off x="1782763" y="4822825"/>
            <a:ext cx="153987"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3" name="AutoShape 21"/>
          <p:cNvCxnSpPr>
            <a:cxnSpLocks noChangeShapeType="1"/>
            <a:stCxn id="182278" idx="4"/>
            <a:endCxn id="182285" idx="0"/>
          </p:cNvCxnSpPr>
          <p:nvPr/>
        </p:nvCxnSpPr>
        <p:spPr bwMode="auto">
          <a:xfrm>
            <a:off x="1936750" y="4822825"/>
            <a:ext cx="150813"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4" name="AutoShape 22"/>
          <p:cNvCxnSpPr>
            <a:cxnSpLocks noChangeShapeType="1"/>
            <a:stCxn id="182277" idx="4"/>
            <a:endCxn id="182283" idx="0"/>
          </p:cNvCxnSpPr>
          <p:nvPr/>
        </p:nvCxnSpPr>
        <p:spPr bwMode="auto">
          <a:xfrm>
            <a:off x="2470150" y="4213225"/>
            <a:ext cx="609600" cy="2063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5" name="AutoShape 23"/>
          <p:cNvCxnSpPr>
            <a:cxnSpLocks noChangeShapeType="1"/>
            <a:stCxn id="182279" idx="0"/>
            <a:endCxn id="182283" idx="4"/>
          </p:cNvCxnSpPr>
          <p:nvPr/>
        </p:nvCxnSpPr>
        <p:spPr bwMode="auto">
          <a:xfrm flipH="1" flipV="1">
            <a:off x="3079750" y="4822825"/>
            <a:ext cx="396875"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6" name="AutoShape 24"/>
          <p:cNvCxnSpPr>
            <a:cxnSpLocks noChangeShapeType="1"/>
            <a:stCxn id="182279" idx="4"/>
            <a:endCxn id="182281" idx="0"/>
          </p:cNvCxnSpPr>
          <p:nvPr/>
        </p:nvCxnSpPr>
        <p:spPr bwMode="auto">
          <a:xfrm>
            <a:off x="3476625" y="5508625"/>
            <a:ext cx="203200" cy="2698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7" name="AutoShape 25"/>
          <p:cNvCxnSpPr>
            <a:cxnSpLocks noChangeShapeType="1"/>
            <a:stCxn id="182280" idx="4"/>
            <a:endCxn id="182282" idx="0"/>
          </p:cNvCxnSpPr>
          <p:nvPr/>
        </p:nvCxnSpPr>
        <p:spPr bwMode="auto">
          <a:xfrm flipH="1">
            <a:off x="2317750" y="5508625"/>
            <a:ext cx="352425"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8" name="AutoShape 26"/>
          <p:cNvCxnSpPr>
            <a:cxnSpLocks noChangeShapeType="1"/>
            <a:stCxn id="182282" idx="4"/>
            <a:endCxn id="182286" idx="0"/>
          </p:cNvCxnSpPr>
          <p:nvPr/>
        </p:nvCxnSpPr>
        <p:spPr bwMode="auto">
          <a:xfrm flipH="1">
            <a:off x="2173288" y="6194425"/>
            <a:ext cx="144462"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9" name="AutoShape 27"/>
          <p:cNvCxnSpPr>
            <a:cxnSpLocks noChangeShapeType="1"/>
            <a:stCxn id="182282" idx="4"/>
            <a:endCxn id="182287" idx="0"/>
          </p:cNvCxnSpPr>
          <p:nvPr/>
        </p:nvCxnSpPr>
        <p:spPr bwMode="auto">
          <a:xfrm>
            <a:off x="2317750" y="6194425"/>
            <a:ext cx="1603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0" name="AutoShape 28"/>
          <p:cNvCxnSpPr>
            <a:cxnSpLocks noChangeShapeType="1"/>
            <a:stCxn id="182280" idx="4"/>
            <a:endCxn id="182305" idx="0"/>
          </p:cNvCxnSpPr>
          <p:nvPr/>
        </p:nvCxnSpPr>
        <p:spPr bwMode="auto">
          <a:xfrm>
            <a:off x="2670175" y="5508625"/>
            <a:ext cx="196850"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1" name="AutoShape 29"/>
          <p:cNvCxnSpPr>
            <a:cxnSpLocks noChangeShapeType="1"/>
            <a:stCxn id="182279" idx="4"/>
            <a:endCxn id="182288" idx="0"/>
          </p:cNvCxnSpPr>
          <p:nvPr/>
        </p:nvCxnSpPr>
        <p:spPr bwMode="auto">
          <a:xfrm flipH="1">
            <a:off x="3240088" y="5508625"/>
            <a:ext cx="236537"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2" name="AutoShape 30"/>
          <p:cNvCxnSpPr>
            <a:cxnSpLocks noChangeShapeType="1"/>
            <a:stCxn id="182280" idx="0"/>
            <a:endCxn id="182283" idx="4"/>
          </p:cNvCxnSpPr>
          <p:nvPr/>
        </p:nvCxnSpPr>
        <p:spPr bwMode="auto">
          <a:xfrm flipV="1">
            <a:off x="2670175" y="4822825"/>
            <a:ext cx="409575"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3" name="AutoShape 31"/>
          <p:cNvCxnSpPr>
            <a:cxnSpLocks noChangeShapeType="1"/>
            <a:stCxn id="182281" idx="4"/>
            <a:endCxn id="182289" idx="0"/>
          </p:cNvCxnSpPr>
          <p:nvPr/>
        </p:nvCxnSpPr>
        <p:spPr bwMode="auto">
          <a:xfrm flipH="1">
            <a:off x="3544888" y="6181725"/>
            <a:ext cx="134937"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4" name="AutoShape 32"/>
          <p:cNvCxnSpPr>
            <a:cxnSpLocks noChangeShapeType="1"/>
            <a:stCxn id="182281" idx="4"/>
            <a:endCxn id="182290" idx="0"/>
          </p:cNvCxnSpPr>
          <p:nvPr/>
        </p:nvCxnSpPr>
        <p:spPr bwMode="auto">
          <a:xfrm>
            <a:off x="3679825" y="6181725"/>
            <a:ext cx="169863"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305" name="Oval 33"/>
          <p:cNvSpPr>
            <a:spLocks noChangeArrowheads="1"/>
          </p:cNvSpPr>
          <p:nvPr/>
        </p:nvSpPr>
        <p:spPr bwMode="auto">
          <a:xfrm>
            <a:off x="2643188" y="57912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54</a:t>
            </a:r>
          </a:p>
        </p:txBody>
      </p:sp>
      <p:sp>
        <p:nvSpPr>
          <p:cNvPr id="182306" name="Rectangle 34"/>
          <p:cNvSpPr>
            <a:spLocks noChangeArrowheads="1"/>
          </p:cNvSpPr>
          <p:nvPr/>
        </p:nvSpPr>
        <p:spPr bwMode="auto">
          <a:xfrm>
            <a:off x="2646363" y="64135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307" name="Rectangle 35"/>
          <p:cNvSpPr>
            <a:spLocks noChangeArrowheads="1"/>
          </p:cNvSpPr>
          <p:nvPr/>
        </p:nvSpPr>
        <p:spPr bwMode="auto">
          <a:xfrm>
            <a:off x="2951163" y="64135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182308" name="AutoShape 36"/>
          <p:cNvCxnSpPr>
            <a:cxnSpLocks noChangeShapeType="1"/>
            <a:stCxn id="182305" idx="4"/>
            <a:endCxn id="182306" idx="0"/>
          </p:cNvCxnSpPr>
          <p:nvPr/>
        </p:nvCxnSpPr>
        <p:spPr bwMode="auto">
          <a:xfrm flipH="1">
            <a:off x="2722563" y="6194425"/>
            <a:ext cx="144462"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9" name="AutoShape 37"/>
          <p:cNvCxnSpPr>
            <a:cxnSpLocks noChangeShapeType="1"/>
            <a:stCxn id="182305" idx="4"/>
            <a:endCxn id="182307" idx="0"/>
          </p:cNvCxnSpPr>
          <p:nvPr/>
        </p:nvCxnSpPr>
        <p:spPr bwMode="auto">
          <a:xfrm>
            <a:off x="2867025" y="6194425"/>
            <a:ext cx="1603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310" name="Text Box 38"/>
          <p:cNvSpPr txBox="1">
            <a:spLocks noChangeArrowheads="1"/>
          </p:cNvSpPr>
          <p:nvPr/>
        </p:nvSpPr>
        <p:spPr bwMode="auto">
          <a:xfrm>
            <a:off x="1219200" y="445135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chemeClr val="accent2"/>
                </a:solidFill>
                <a:latin typeface="Times New Roman" panose="02020603050405020304" pitchFamily="18" charset="0"/>
              </a:rPr>
              <a:t>w</a:t>
            </a:r>
          </a:p>
        </p:txBody>
      </p:sp>
      <p:sp>
        <p:nvSpPr>
          <p:cNvPr id="182311" name="Text Box 39"/>
          <p:cNvSpPr txBox="1">
            <a:spLocks noChangeArrowheads="1"/>
          </p:cNvSpPr>
          <p:nvPr/>
        </p:nvSpPr>
        <p:spPr bwMode="auto">
          <a:xfrm>
            <a:off x="4068763" y="5118100"/>
            <a:ext cx="4524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chemeClr val="accent2"/>
                </a:solidFill>
                <a:latin typeface="Times New Roman" panose="02020603050405020304" pitchFamily="18" charset="0"/>
              </a:rPr>
              <a:t>c=x</a:t>
            </a:r>
          </a:p>
        </p:txBody>
      </p:sp>
      <p:sp>
        <p:nvSpPr>
          <p:cNvPr id="182312" name="Text Box 40"/>
          <p:cNvSpPr txBox="1">
            <a:spLocks noChangeArrowheads="1"/>
          </p:cNvSpPr>
          <p:nvPr/>
        </p:nvSpPr>
        <p:spPr bwMode="auto">
          <a:xfrm>
            <a:off x="3652838" y="4460875"/>
            <a:ext cx="461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chemeClr val="accent2"/>
                </a:solidFill>
                <a:latin typeface="Times New Roman" panose="02020603050405020304" pitchFamily="18" charset="0"/>
              </a:rPr>
              <a:t>b=y</a:t>
            </a:r>
          </a:p>
        </p:txBody>
      </p:sp>
      <p:sp>
        <p:nvSpPr>
          <p:cNvPr id="182313" name="Text Box 41"/>
          <p:cNvSpPr txBox="1">
            <a:spLocks noChangeArrowheads="1"/>
          </p:cNvSpPr>
          <p:nvPr/>
        </p:nvSpPr>
        <p:spPr bwMode="auto">
          <a:xfrm>
            <a:off x="1535113" y="3832225"/>
            <a:ext cx="4429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chemeClr val="accent2"/>
                </a:solidFill>
                <a:latin typeface="Times New Roman" panose="02020603050405020304" pitchFamily="18" charset="0"/>
              </a:rPr>
              <a:t>a=z</a:t>
            </a:r>
          </a:p>
        </p:txBody>
      </p:sp>
      <p:sp>
        <p:nvSpPr>
          <p:cNvPr id="182314" name="Line 42"/>
          <p:cNvSpPr>
            <a:spLocks noChangeShapeType="1"/>
          </p:cNvSpPr>
          <p:nvPr/>
        </p:nvSpPr>
        <p:spPr bwMode="auto">
          <a:xfrm>
            <a:off x="1944688" y="3994150"/>
            <a:ext cx="3048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2315" name="Line 43"/>
          <p:cNvSpPr>
            <a:spLocks noChangeShapeType="1"/>
          </p:cNvSpPr>
          <p:nvPr/>
        </p:nvSpPr>
        <p:spPr bwMode="auto">
          <a:xfrm flipV="1">
            <a:off x="1476375" y="4613275"/>
            <a:ext cx="2286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2316" name="Line 44"/>
          <p:cNvSpPr>
            <a:spLocks noChangeShapeType="1"/>
          </p:cNvSpPr>
          <p:nvPr/>
        </p:nvSpPr>
        <p:spPr bwMode="auto">
          <a:xfrm flipH="1">
            <a:off x="3316288" y="4622800"/>
            <a:ext cx="3810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2317" name="Line 45"/>
          <p:cNvSpPr>
            <a:spLocks noChangeShapeType="1"/>
          </p:cNvSpPr>
          <p:nvPr/>
        </p:nvSpPr>
        <p:spPr bwMode="auto">
          <a:xfrm flipH="1">
            <a:off x="3725863" y="5280025"/>
            <a:ext cx="3810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2319" name="Oval 47"/>
          <p:cNvSpPr>
            <a:spLocks noChangeArrowheads="1"/>
          </p:cNvSpPr>
          <p:nvPr/>
        </p:nvSpPr>
        <p:spPr bwMode="auto">
          <a:xfrm>
            <a:off x="6178550" y="42545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44</a:t>
            </a:r>
          </a:p>
        </p:txBody>
      </p:sp>
      <p:sp>
        <p:nvSpPr>
          <p:cNvPr id="182320" name="Oval 48"/>
          <p:cNvSpPr>
            <a:spLocks noChangeArrowheads="1"/>
          </p:cNvSpPr>
          <p:nvPr/>
        </p:nvSpPr>
        <p:spPr bwMode="auto">
          <a:xfrm>
            <a:off x="5721350" y="49403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17</a:t>
            </a:r>
          </a:p>
        </p:txBody>
      </p:sp>
      <p:sp>
        <p:nvSpPr>
          <p:cNvPr id="182321" name="Oval 49"/>
          <p:cNvSpPr>
            <a:spLocks noChangeArrowheads="1"/>
          </p:cNvSpPr>
          <p:nvPr/>
        </p:nvSpPr>
        <p:spPr bwMode="auto">
          <a:xfrm>
            <a:off x="7397750" y="42672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78</a:t>
            </a:r>
          </a:p>
        </p:txBody>
      </p:sp>
      <p:sp>
        <p:nvSpPr>
          <p:cNvPr id="182322" name="Oval 50"/>
          <p:cNvSpPr>
            <a:spLocks noChangeArrowheads="1"/>
          </p:cNvSpPr>
          <p:nvPr/>
        </p:nvSpPr>
        <p:spPr bwMode="auto">
          <a:xfrm>
            <a:off x="6669088" y="49403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50</a:t>
            </a:r>
          </a:p>
        </p:txBody>
      </p:sp>
      <p:sp>
        <p:nvSpPr>
          <p:cNvPr id="182323" name="Oval 51"/>
          <p:cNvSpPr>
            <a:spLocks noChangeArrowheads="1"/>
          </p:cNvSpPr>
          <p:nvPr/>
        </p:nvSpPr>
        <p:spPr bwMode="auto">
          <a:xfrm>
            <a:off x="7600950" y="49403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88</a:t>
            </a:r>
          </a:p>
        </p:txBody>
      </p:sp>
      <p:sp>
        <p:nvSpPr>
          <p:cNvPr id="182324" name="Oval 52"/>
          <p:cNvSpPr>
            <a:spLocks noChangeArrowheads="1"/>
          </p:cNvSpPr>
          <p:nvPr/>
        </p:nvSpPr>
        <p:spPr bwMode="auto">
          <a:xfrm>
            <a:off x="6316663" y="56261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48</a:t>
            </a:r>
          </a:p>
        </p:txBody>
      </p:sp>
      <p:sp>
        <p:nvSpPr>
          <p:cNvPr id="182325" name="Oval 53"/>
          <p:cNvSpPr>
            <a:spLocks noChangeArrowheads="1"/>
          </p:cNvSpPr>
          <p:nvPr/>
        </p:nvSpPr>
        <p:spPr bwMode="auto">
          <a:xfrm>
            <a:off x="6772275" y="36576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62</a:t>
            </a:r>
          </a:p>
        </p:txBody>
      </p:sp>
      <p:sp>
        <p:nvSpPr>
          <p:cNvPr id="182326" name="Rectangle 54"/>
          <p:cNvSpPr>
            <a:spLocks noChangeArrowheads="1"/>
          </p:cNvSpPr>
          <p:nvPr/>
        </p:nvSpPr>
        <p:spPr bwMode="auto">
          <a:xfrm>
            <a:off x="5715000" y="55626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327" name="Rectangle 55"/>
          <p:cNvSpPr>
            <a:spLocks noChangeArrowheads="1"/>
          </p:cNvSpPr>
          <p:nvPr/>
        </p:nvSpPr>
        <p:spPr bwMode="auto">
          <a:xfrm>
            <a:off x="6019800" y="55626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328" name="Rectangle 56"/>
          <p:cNvSpPr>
            <a:spLocks noChangeArrowheads="1"/>
          </p:cNvSpPr>
          <p:nvPr/>
        </p:nvSpPr>
        <p:spPr bwMode="auto">
          <a:xfrm>
            <a:off x="6319838" y="62484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329" name="Rectangle 57"/>
          <p:cNvSpPr>
            <a:spLocks noChangeArrowheads="1"/>
          </p:cNvSpPr>
          <p:nvPr/>
        </p:nvSpPr>
        <p:spPr bwMode="auto">
          <a:xfrm>
            <a:off x="6624638" y="62484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330" name="Rectangle 58"/>
          <p:cNvSpPr>
            <a:spLocks noChangeArrowheads="1"/>
          </p:cNvSpPr>
          <p:nvPr/>
        </p:nvSpPr>
        <p:spPr bwMode="auto">
          <a:xfrm>
            <a:off x="7308850" y="49530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331" name="Rectangle 59"/>
          <p:cNvSpPr>
            <a:spLocks noChangeArrowheads="1"/>
          </p:cNvSpPr>
          <p:nvPr/>
        </p:nvSpPr>
        <p:spPr bwMode="auto">
          <a:xfrm>
            <a:off x="7613650" y="55626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332" name="Rectangle 60"/>
          <p:cNvSpPr>
            <a:spLocks noChangeArrowheads="1"/>
          </p:cNvSpPr>
          <p:nvPr/>
        </p:nvSpPr>
        <p:spPr bwMode="auto">
          <a:xfrm>
            <a:off x="7918450" y="55626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182333" name="AutoShape 61"/>
          <p:cNvCxnSpPr>
            <a:cxnSpLocks noChangeShapeType="1"/>
            <a:stCxn id="182319" idx="4"/>
            <a:endCxn id="182320" idx="0"/>
          </p:cNvCxnSpPr>
          <p:nvPr/>
        </p:nvCxnSpPr>
        <p:spPr bwMode="auto">
          <a:xfrm flipH="1">
            <a:off x="5945188" y="4657725"/>
            <a:ext cx="457200"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34" name="AutoShape 62"/>
          <p:cNvCxnSpPr>
            <a:cxnSpLocks noChangeShapeType="1"/>
            <a:stCxn id="182320" idx="4"/>
            <a:endCxn id="182326" idx="0"/>
          </p:cNvCxnSpPr>
          <p:nvPr/>
        </p:nvCxnSpPr>
        <p:spPr bwMode="auto">
          <a:xfrm flipH="1">
            <a:off x="5791200" y="5343525"/>
            <a:ext cx="15398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35" name="AutoShape 63"/>
          <p:cNvCxnSpPr>
            <a:cxnSpLocks noChangeShapeType="1"/>
            <a:stCxn id="182320" idx="4"/>
            <a:endCxn id="182327" idx="0"/>
          </p:cNvCxnSpPr>
          <p:nvPr/>
        </p:nvCxnSpPr>
        <p:spPr bwMode="auto">
          <a:xfrm>
            <a:off x="5945188" y="5343525"/>
            <a:ext cx="150812"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36" name="AutoShape 64"/>
          <p:cNvCxnSpPr>
            <a:cxnSpLocks noChangeShapeType="1"/>
            <a:stCxn id="182319" idx="0"/>
            <a:endCxn id="182325" idx="4"/>
          </p:cNvCxnSpPr>
          <p:nvPr/>
        </p:nvCxnSpPr>
        <p:spPr bwMode="auto">
          <a:xfrm flipV="1">
            <a:off x="6402388" y="4060825"/>
            <a:ext cx="593725" cy="1936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37" name="AutoShape 65"/>
          <p:cNvCxnSpPr>
            <a:cxnSpLocks noChangeShapeType="1"/>
            <a:stCxn id="182321" idx="0"/>
            <a:endCxn id="182325" idx="4"/>
          </p:cNvCxnSpPr>
          <p:nvPr/>
        </p:nvCxnSpPr>
        <p:spPr bwMode="auto">
          <a:xfrm flipH="1" flipV="1">
            <a:off x="6996113" y="4060825"/>
            <a:ext cx="625475" cy="2063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38" name="AutoShape 66"/>
          <p:cNvCxnSpPr>
            <a:cxnSpLocks noChangeShapeType="1"/>
            <a:stCxn id="182321" idx="4"/>
            <a:endCxn id="182323" idx="0"/>
          </p:cNvCxnSpPr>
          <p:nvPr/>
        </p:nvCxnSpPr>
        <p:spPr bwMode="auto">
          <a:xfrm>
            <a:off x="7621588" y="4670425"/>
            <a:ext cx="203200" cy="2698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39" name="AutoShape 67"/>
          <p:cNvCxnSpPr>
            <a:cxnSpLocks noChangeShapeType="1"/>
            <a:stCxn id="182322" idx="4"/>
            <a:endCxn id="182324" idx="0"/>
          </p:cNvCxnSpPr>
          <p:nvPr/>
        </p:nvCxnSpPr>
        <p:spPr bwMode="auto">
          <a:xfrm flipH="1">
            <a:off x="6540500" y="5343525"/>
            <a:ext cx="352425"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0" name="AutoShape 68"/>
          <p:cNvCxnSpPr>
            <a:cxnSpLocks noChangeShapeType="1"/>
            <a:stCxn id="182324" idx="4"/>
            <a:endCxn id="182328" idx="0"/>
          </p:cNvCxnSpPr>
          <p:nvPr/>
        </p:nvCxnSpPr>
        <p:spPr bwMode="auto">
          <a:xfrm flipH="1">
            <a:off x="6396038" y="6029325"/>
            <a:ext cx="144462"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1" name="AutoShape 69"/>
          <p:cNvCxnSpPr>
            <a:cxnSpLocks noChangeShapeType="1"/>
            <a:stCxn id="182324" idx="4"/>
            <a:endCxn id="182329" idx="0"/>
          </p:cNvCxnSpPr>
          <p:nvPr/>
        </p:nvCxnSpPr>
        <p:spPr bwMode="auto">
          <a:xfrm>
            <a:off x="6540500" y="6029325"/>
            <a:ext cx="1603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2" name="AutoShape 70"/>
          <p:cNvCxnSpPr>
            <a:cxnSpLocks noChangeShapeType="1"/>
            <a:stCxn id="182322" idx="4"/>
            <a:endCxn id="182347" idx="0"/>
          </p:cNvCxnSpPr>
          <p:nvPr/>
        </p:nvCxnSpPr>
        <p:spPr bwMode="auto">
          <a:xfrm>
            <a:off x="6892925" y="5343525"/>
            <a:ext cx="196850"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3" name="AutoShape 71"/>
          <p:cNvCxnSpPr>
            <a:cxnSpLocks noChangeShapeType="1"/>
            <a:stCxn id="182321" idx="4"/>
            <a:endCxn id="182330" idx="0"/>
          </p:cNvCxnSpPr>
          <p:nvPr/>
        </p:nvCxnSpPr>
        <p:spPr bwMode="auto">
          <a:xfrm flipH="1">
            <a:off x="7385050" y="4670425"/>
            <a:ext cx="236538"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4" name="AutoShape 72"/>
          <p:cNvCxnSpPr>
            <a:cxnSpLocks noChangeShapeType="1"/>
            <a:stCxn id="182322" idx="0"/>
            <a:endCxn id="182319" idx="4"/>
          </p:cNvCxnSpPr>
          <p:nvPr/>
        </p:nvCxnSpPr>
        <p:spPr bwMode="auto">
          <a:xfrm flipH="1" flipV="1">
            <a:off x="6402388" y="4657725"/>
            <a:ext cx="490537"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5" name="AutoShape 73"/>
          <p:cNvCxnSpPr>
            <a:cxnSpLocks noChangeShapeType="1"/>
            <a:stCxn id="182323" idx="4"/>
            <a:endCxn id="182331" idx="0"/>
          </p:cNvCxnSpPr>
          <p:nvPr/>
        </p:nvCxnSpPr>
        <p:spPr bwMode="auto">
          <a:xfrm flipH="1">
            <a:off x="7689850" y="5343525"/>
            <a:ext cx="1349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6" name="AutoShape 74"/>
          <p:cNvCxnSpPr>
            <a:cxnSpLocks noChangeShapeType="1"/>
            <a:stCxn id="182323" idx="4"/>
            <a:endCxn id="182332" idx="0"/>
          </p:cNvCxnSpPr>
          <p:nvPr/>
        </p:nvCxnSpPr>
        <p:spPr bwMode="auto">
          <a:xfrm>
            <a:off x="7824788" y="5343525"/>
            <a:ext cx="169862"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347" name="Oval 75"/>
          <p:cNvSpPr>
            <a:spLocks noChangeArrowheads="1"/>
          </p:cNvSpPr>
          <p:nvPr/>
        </p:nvSpPr>
        <p:spPr bwMode="auto">
          <a:xfrm>
            <a:off x="6865938" y="56261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anose="02020603050405020304" pitchFamily="18" charset="0"/>
              </a:rPr>
              <a:t>54</a:t>
            </a:r>
          </a:p>
        </p:txBody>
      </p:sp>
      <p:sp>
        <p:nvSpPr>
          <p:cNvPr id="182348" name="Rectangle 76"/>
          <p:cNvSpPr>
            <a:spLocks noChangeArrowheads="1"/>
          </p:cNvSpPr>
          <p:nvPr/>
        </p:nvSpPr>
        <p:spPr bwMode="auto">
          <a:xfrm>
            <a:off x="6869113" y="62484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349" name="Rectangle 77"/>
          <p:cNvSpPr>
            <a:spLocks noChangeArrowheads="1"/>
          </p:cNvSpPr>
          <p:nvPr/>
        </p:nvSpPr>
        <p:spPr bwMode="auto">
          <a:xfrm>
            <a:off x="7173913" y="62484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182350" name="AutoShape 78"/>
          <p:cNvCxnSpPr>
            <a:cxnSpLocks noChangeShapeType="1"/>
            <a:stCxn id="182347" idx="4"/>
            <a:endCxn id="182348" idx="0"/>
          </p:cNvCxnSpPr>
          <p:nvPr/>
        </p:nvCxnSpPr>
        <p:spPr bwMode="auto">
          <a:xfrm flipH="1">
            <a:off x="6945313" y="6029325"/>
            <a:ext cx="144462"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51" name="AutoShape 79"/>
          <p:cNvCxnSpPr>
            <a:cxnSpLocks noChangeShapeType="1"/>
            <a:stCxn id="182347" idx="4"/>
            <a:endCxn id="182349" idx="0"/>
          </p:cNvCxnSpPr>
          <p:nvPr/>
        </p:nvCxnSpPr>
        <p:spPr bwMode="auto">
          <a:xfrm>
            <a:off x="7089775" y="6029325"/>
            <a:ext cx="1603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352" name="Line 80"/>
          <p:cNvSpPr>
            <a:spLocks noChangeShapeType="1"/>
          </p:cNvSpPr>
          <p:nvPr/>
        </p:nvSpPr>
        <p:spPr bwMode="auto">
          <a:xfrm>
            <a:off x="4572000" y="4876800"/>
            <a:ext cx="762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reeform 1"/>
          <p:cNvSpPr/>
          <p:nvPr/>
        </p:nvSpPr>
        <p:spPr bwMode="auto">
          <a:xfrm>
            <a:off x="2121931" y="3666530"/>
            <a:ext cx="1762629" cy="1969582"/>
          </a:xfrm>
          <a:custGeom>
            <a:avLst/>
            <a:gdLst>
              <a:gd name="connsiteX0" fmla="*/ 807006 w 1762629"/>
              <a:gd name="connsiteY0" fmla="*/ 262535 h 1969582"/>
              <a:gd name="connsiteX1" fmla="*/ 178356 w 1762629"/>
              <a:gd name="connsiteY1" fmla="*/ 19647 h 1969582"/>
              <a:gd name="connsiteX2" fmla="*/ 21194 w 1762629"/>
              <a:gd name="connsiteY2" fmla="*/ 562572 h 1969582"/>
              <a:gd name="connsiteX3" fmla="*/ 564119 w 1762629"/>
              <a:gd name="connsiteY3" fmla="*/ 1205510 h 1969582"/>
              <a:gd name="connsiteX4" fmla="*/ 1092756 w 1762629"/>
              <a:gd name="connsiteY4" fmla="*/ 1777010 h 1969582"/>
              <a:gd name="connsiteX5" fmla="*/ 1607106 w 1762629"/>
              <a:gd name="connsiteY5" fmla="*/ 1962747 h 1969582"/>
              <a:gd name="connsiteX6" fmla="*/ 1707119 w 1762629"/>
              <a:gd name="connsiteY6" fmla="*/ 1576985 h 1969582"/>
              <a:gd name="connsiteX7" fmla="*/ 807006 w 1762629"/>
              <a:gd name="connsiteY7" fmla="*/ 262535 h 196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2629" h="1969582">
                <a:moveTo>
                  <a:pt x="807006" y="262535"/>
                </a:moveTo>
                <a:cubicBezTo>
                  <a:pt x="552212" y="2979"/>
                  <a:pt x="309325" y="-30359"/>
                  <a:pt x="178356" y="19647"/>
                </a:cubicBezTo>
                <a:cubicBezTo>
                  <a:pt x="47387" y="69653"/>
                  <a:pt x="-43100" y="364928"/>
                  <a:pt x="21194" y="562572"/>
                </a:cubicBezTo>
                <a:cubicBezTo>
                  <a:pt x="85488" y="760216"/>
                  <a:pt x="385525" y="1003104"/>
                  <a:pt x="564119" y="1205510"/>
                </a:cubicBezTo>
                <a:cubicBezTo>
                  <a:pt x="742713" y="1407916"/>
                  <a:pt x="918925" y="1650804"/>
                  <a:pt x="1092756" y="1777010"/>
                </a:cubicBezTo>
                <a:cubicBezTo>
                  <a:pt x="1266587" y="1903216"/>
                  <a:pt x="1504712" y="1996084"/>
                  <a:pt x="1607106" y="1962747"/>
                </a:cubicBezTo>
                <a:cubicBezTo>
                  <a:pt x="1709500" y="1929410"/>
                  <a:pt x="1838088" y="1857973"/>
                  <a:pt x="1707119" y="1576985"/>
                </a:cubicBezTo>
                <a:cubicBezTo>
                  <a:pt x="1576150" y="1295998"/>
                  <a:pt x="1061800" y="522091"/>
                  <a:pt x="807006" y="262535"/>
                </a:cubicBezTo>
                <a:close/>
              </a:path>
            </a:pathLst>
          </a:custGeom>
          <a:noFill/>
          <a:ln w="19050" cap="flat" cmpd="sng" algn="ctr">
            <a:solidFill>
              <a:srgbClr val="00B0F0"/>
            </a:solidFill>
            <a:prstDash val="lg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anose="020B0604030504040204" pitchFamily="34" charset="0"/>
            </a:endParaRPr>
          </a:p>
        </p:txBody>
      </p:sp>
      <p:sp>
        <p:nvSpPr>
          <p:cNvPr id="3" name="TextBox 2"/>
          <p:cNvSpPr txBox="1"/>
          <p:nvPr/>
        </p:nvSpPr>
        <p:spPr>
          <a:xfrm>
            <a:off x="3699436" y="4098025"/>
            <a:ext cx="2156909" cy="369332"/>
          </a:xfrm>
          <a:prstGeom prst="rect">
            <a:avLst/>
          </a:prstGeom>
          <a:noFill/>
        </p:spPr>
        <p:txBody>
          <a:bodyPr wrap="square" rtlCol="0">
            <a:spAutoFit/>
          </a:bodyPr>
          <a:lstStyle/>
          <a:p>
            <a:pPr algn="ctr"/>
            <a:r>
              <a:rPr lang="en-US" dirty="0" smtClean="0">
                <a:solidFill>
                  <a:srgbClr val="FF0000"/>
                </a:solidFill>
              </a:rPr>
              <a:t>Single rotation</a:t>
            </a:r>
            <a:endParaRPr lang="en-US" dirty="0">
              <a:solidFill>
                <a:srgbClr val="FF0000"/>
              </a:solidFill>
            </a:endParaRPr>
          </a:p>
        </p:txBody>
      </p:sp>
    </p:spTree>
    <p:extLst>
      <p:ext uri="{BB962C8B-B14F-4D97-AF65-F5344CB8AC3E}">
        <p14:creationId xmlns:p14="http://schemas.microsoft.com/office/powerpoint/2010/main" val="1857939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Trees – Deletion – </a:t>
            </a:r>
            <a:r>
              <a:rPr lang="en-US" dirty="0" err="1" smtClean="0"/>
              <a:t>Eg</a:t>
            </a:r>
            <a:r>
              <a:rPr lang="en-US" dirty="0" smtClean="0"/>
              <a:t>. 2</a:t>
            </a:r>
            <a:endParaRPr lang="en-US" dirty="0"/>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17</a:t>
            </a:fld>
            <a:endParaRPr lang="en-US"/>
          </a:p>
        </p:txBody>
      </p:sp>
      <p:grpSp>
        <p:nvGrpSpPr>
          <p:cNvPr id="44" name="Group 4"/>
          <p:cNvGrpSpPr>
            <a:grpSpLocks/>
          </p:cNvGrpSpPr>
          <p:nvPr/>
        </p:nvGrpSpPr>
        <p:grpSpPr bwMode="auto">
          <a:xfrm>
            <a:off x="1557800" y="1718520"/>
            <a:ext cx="3221038" cy="2401888"/>
            <a:chOff x="1817" y="1815"/>
            <a:chExt cx="2029" cy="1513"/>
          </a:xfrm>
        </p:grpSpPr>
        <p:sp>
          <p:nvSpPr>
            <p:cNvPr id="45" name="Oval 5"/>
            <p:cNvSpPr>
              <a:spLocks noChangeArrowheads="1"/>
            </p:cNvSpPr>
            <p:nvPr/>
          </p:nvSpPr>
          <p:spPr bwMode="auto">
            <a:xfrm>
              <a:off x="2665" y="1815"/>
              <a:ext cx="323" cy="273"/>
            </a:xfrm>
            <a:prstGeom prst="ellipse">
              <a:avLst/>
            </a:prstGeom>
            <a:solidFill>
              <a:srgbClr val="ECD882"/>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13</a:t>
              </a:r>
            </a:p>
          </p:txBody>
        </p:sp>
        <p:sp>
          <p:nvSpPr>
            <p:cNvPr id="46" name="Oval 6"/>
            <p:cNvSpPr>
              <a:spLocks noChangeArrowheads="1"/>
            </p:cNvSpPr>
            <p:nvPr/>
          </p:nvSpPr>
          <p:spPr bwMode="auto">
            <a:xfrm>
              <a:off x="2183" y="2199"/>
              <a:ext cx="24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9</a:t>
              </a:r>
            </a:p>
          </p:txBody>
        </p:sp>
        <p:sp>
          <p:nvSpPr>
            <p:cNvPr id="47" name="Oval 7"/>
            <p:cNvSpPr>
              <a:spLocks noChangeArrowheads="1"/>
            </p:cNvSpPr>
            <p:nvPr/>
          </p:nvSpPr>
          <p:spPr bwMode="auto">
            <a:xfrm>
              <a:off x="3395" y="2631"/>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20</a:t>
              </a:r>
            </a:p>
          </p:txBody>
        </p:sp>
        <p:sp>
          <p:nvSpPr>
            <p:cNvPr id="48" name="Oval 8"/>
            <p:cNvSpPr>
              <a:spLocks noChangeArrowheads="1"/>
            </p:cNvSpPr>
            <p:nvPr/>
          </p:nvSpPr>
          <p:spPr bwMode="auto">
            <a:xfrm>
              <a:off x="2275" y="2631"/>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12</a:t>
              </a:r>
            </a:p>
          </p:txBody>
        </p:sp>
        <p:sp>
          <p:nvSpPr>
            <p:cNvPr id="49" name="Oval 9"/>
            <p:cNvSpPr>
              <a:spLocks noChangeArrowheads="1"/>
            </p:cNvSpPr>
            <p:nvPr/>
          </p:nvSpPr>
          <p:spPr bwMode="auto">
            <a:xfrm>
              <a:off x="2887" y="2631"/>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14</a:t>
              </a:r>
            </a:p>
          </p:txBody>
        </p:sp>
        <p:sp>
          <p:nvSpPr>
            <p:cNvPr id="50" name="Oval 10"/>
            <p:cNvSpPr>
              <a:spLocks noChangeArrowheads="1"/>
            </p:cNvSpPr>
            <p:nvPr/>
          </p:nvSpPr>
          <p:spPr bwMode="auto">
            <a:xfrm>
              <a:off x="3523" y="3055"/>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30</a:t>
              </a:r>
            </a:p>
          </p:txBody>
        </p:sp>
        <p:sp>
          <p:nvSpPr>
            <p:cNvPr id="52" name="Oval 12"/>
            <p:cNvSpPr>
              <a:spLocks noChangeArrowheads="1"/>
            </p:cNvSpPr>
            <p:nvPr/>
          </p:nvSpPr>
          <p:spPr bwMode="auto">
            <a:xfrm>
              <a:off x="3145" y="2199"/>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15</a:t>
              </a:r>
            </a:p>
          </p:txBody>
        </p:sp>
        <p:cxnSp>
          <p:nvCxnSpPr>
            <p:cNvPr id="61" name="AutoShape 21"/>
            <p:cNvCxnSpPr>
              <a:cxnSpLocks noChangeShapeType="1"/>
              <a:stCxn id="45" idx="4"/>
              <a:endCxn id="46" idx="0"/>
            </p:cNvCxnSpPr>
            <p:nvPr/>
          </p:nvCxnSpPr>
          <p:spPr bwMode="auto">
            <a:xfrm flipH="1">
              <a:off x="2305" y="2088"/>
              <a:ext cx="522" cy="11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22"/>
            <p:cNvCxnSpPr>
              <a:cxnSpLocks noChangeShapeType="1"/>
              <a:stCxn id="46" idx="4"/>
              <a:endCxn id="86" idx="0"/>
            </p:cNvCxnSpPr>
            <p:nvPr/>
          </p:nvCxnSpPr>
          <p:spPr bwMode="auto">
            <a:xfrm flipH="1">
              <a:off x="2084" y="2472"/>
              <a:ext cx="221" cy="15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23"/>
            <p:cNvCxnSpPr>
              <a:cxnSpLocks noChangeShapeType="1"/>
              <a:stCxn id="46" idx="4"/>
              <a:endCxn id="48" idx="0"/>
            </p:cNvCxnSpPr>
            <p:nvPr/>
          </p:nvCxnSpPr>
          <p:spPr bwMode="auto">
            <a:xfrm>
              <a:off x="2305" y="2472"/>
              <a:ext cx="132" cy="15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24"/>
            <p:cNvCxnSpPr>
              <a:cxnSpLocks noChangeShapeType="1"/>
              <a:stCxn id="45" idx="4"/>
              <a:endCxn id="52" idx="0"/>
            </p:cNvCxnSpPr>
            <p:nvPr/>
          </p:nvCxnSpPr>
          <p:spPr bwMode="auto">
            <a:xfrm>
              <a:off x="2827" y="2088"/>
              <a:ext cx="480" cy="11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25"/>
            <p:cNvCxnSpPr>
              <a:cxnSpLocks noChangeShapeType="1"/>
              <a:stCxn id="47" idx="0"/>
              <a:endCxn id="52" idx="4"/>
            </p:cNvCxnSpPr>
            <p:nvPr/>
          </p:nvCxnSpPr>
          <p:spPr bwMode="auto">
            <a:xfrm flipH="1" flipV="1">
              <a:off x="3307" y="2472"/>
              <a:ext cx="250" cy="15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26"/>
            <p:cNvCxnSpPr>
              <a:cxnSpLocks noChangeShapeType="1"/>
              <a:stCxn id="47" idx="4"/>
              <a:endCxn id="50" idx="0"/>
            </p:cNvCxnSpPr>
            <p:nvPr/>
          </p:nvCxnSpPr>
          <p:spPr bwMode="auto">
            <a:xfrm>
              <a:off x="3557" y="2904"/>
              <a:ext cx="128" cy="15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28"/>
            <p:cNvCxnSpPr>
              <a:cxnSpLocks noChangeShapeType="1"/>
              <a:stCxn id="48" idx="4"/>
            </p:cNvCxnSpPr>
            <p:nvPr/>
          </p:nvCxnSpPr>
          <p:spPr bwMode="auto">
            <a:xfrm flipH="1">
              <a:off x="2352" y="2904"/>
              <a:ext cx="85" cy="12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33"/>
            <p:cNvCxnSpPr>
              <a:cxnSpLocks noChangeShapeType="1"/>
              <a:stCxn id="47" idx="4"/>
            </p:cNvCxnSpPr>
            <p:nvPr/>
          </p:nvCxnSpPr>
          <p:spPr bwMode="auto">
            <a:xfrm flipH="1">
              <a:off x="3408" y="2904"/>
              <a:ext cx="149" cy="16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34"/>
            <p:cNvCxnSpPr>
              <a:cxnSpLocks noChangeShapeType="1"/>
              <a:stCxn id="49" idx="0"/>
              <a:endCxn id="52" idx="4"/>
            </p:cNvCxnSpPr>
            <p:nvPr/>
          </p:nvCxnSpPr>
          <p:spPr bwMode="auto">
            <a:xfrm flipV="1">
              <a:off x="3049" y="2472"/>
              <a:ext cx="258" cy="15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Oval 9"/>
            <p:cNvSpPr>
              <a:spLocks noChangeArrowheads="1"/>
            </p:cNvSpPr>
            <p:nvPr/>
          </p:nvSpPr>
          <p:spPr bwMode="auto">
            <a:xfrm>
              <a:off x="3169" y="3055"/>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18</a:t>
              </a:r>
            </a:p>
          </p:txBody>
        </p:sp>
        <p:sp>
          <p:nvSpPr>
            <p:cNvPr id="86" name="Oval 9"/>
            <p:cNvSpPr>
              <a:spLocks noChangeArrowheads="1"/>
            </p:cNvSpPr>
            <p:nvPr/>
          </p:nvSpPr>
          <p:spPr bwMode="auto">
            <a:xfrm>
              <a:off x="1962" y="2631"/>
              <a:ext cx="24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6</a:t>
              </a:r>
            </a:p>
          </p:txBody>
        </p:sp>
        <p:sp>
          <p:nvSpPr>
            <p:cNvPr id="88" name="Oval 11"/>
            <p:cNvSpPr>
              <a:spLocks noChangeArrowheads="1"/>
            </p:cNvSpPr>
            <p:nvPr/>
          </p:nvSpPr>
          <p:spPr bwMode="auto">
            <a:xfrm>
              <a:off x="1817" y="3009"/>
              <a:ext cx="24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2</a:t>
              </a:r>
            </a:p>
          </p:txBody>
        </p:sp>
        <p:sp>
          <p:nvSpPr>
            <p:cNvPr id="89" name="Oval 11"/>
            <p:cNvSpPr>
              <a:spLocks noChangeArrowheads="1"/>
            </p:cNvSpPr>
            <p:nvPr/>
          </p:nvSpPr>
          <p:spPr bwMode="auto">
            <a:xfrm>
              <a:off x="2128" y="3023"/>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11</a:t>
              </a:r>
            </a:p>
          </p:txBody>
        </p:sp>
        <p:cxnSp>
          <p:nvCxnSpPr>
            <p:cNvPr id="90" name="AutoShape 28"/>
            <p:cNvCxnSpPr>
              <a:cxnSpLocks noChangeShapeType="1"/>
            </p:cNvCxnSpPr>
            <p:nvPr/>
          </p:nvCxnSpPr>
          <p:spPr bwMode="auto">
            <a:xfrm flipH="1">
              <a:off x="1971" y="2901"/>
              <a:ext cx="85" cy="12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1" name="Right Arrow 90"/>
          <p:cNvSpPr/>
          <p:nvPr/>
        </p:nvSpPr>
        <p:spPr>
          <a:xfrm rot="2477963">
            <a:off x="5058780" y="2924057"/>
            <a:ext cx="1271587" cy="490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5694573" y="2678731"/>
            <a:ext cx="1650945" cy="369332"/>
          </a:xfrm>
          <a:prstGeom prst="rect">
            <a:avLst/>
          </a:prstGeom>
          <a:noFill/>
        </p:spPr>
        <p:txBody>
          <a:bodyPr wrap="square" rtlCol="0">
            <a:spAutoFit/>
          </a:bodyPr>
          <a:lstStyle/>
          <a:p>
            <a:r>
              <a:rPr lang="en-US" dirty="0" smtClean="0"/>
              <a:t>Delete 13</a:t>
            </a:r>
            <a:endParaRPr lang="en-US" dirty="0"/>
          </a:p>
        </p:txBody>
      </p:sp>
      <p:grpSp>
        <p:nvGrpSpPr>
          <p:cNvPr id="93" name="Group 4"/>
          <p:cNvGrpSpPr>
            <a:grpSpLocks/>
          </p:cNvGrpSpPr>
          <p:nvPr/>
        </p:nvGrpSpPr>
        <p:grpSpPr bwMode="auto">
          <a:xfrm>
            <a:off x="4948194" y="3726941"/>
            <a:ext cx="3221038" cy="2401888"/>
            <a:chOff x="1817" y="1815"/>
            <a:chExt cx="2029" cy="1513"/>
          </a:xfrm>
        </p:grpSpPr>
        <p:sp>
          <p:nvSpPr>
            <p:cNvPr id="94" name="Oval 5"/>
            <p:cNvSpPr>
              <a:spLocks noChangeArrowheads="1"/>
            </p:cNvSpPr>
            <p:nvPr/>
          </p:nvSpPr>
          <p:spPr bwMode="auto">
            <a:xfrm>
              <a:off x="2665" y="1815"/>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14</a:t>
              </a:r>
            </a:p>
          </p:txBody>
        </p:sp>
        <p:sp>
          <p:nvSpPr>
            <p:cNvPr id="95" name="Oval 6"/>
            <p:cNvSpPr>
              <a:spLocks noChangeArrowheads="1"/>
            </p:cNvSpPr>
            <p:nvPr/>
          </p:nvSpPr>
          <p:spPr bwMode="auto">
            <a:xfrm>
              <a:off x="2183" y="2199"/>
              <a:ext cx="24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9</a:t>
              </a:r>
            </a:p>
          </p:txBody>
        </p:sp>
        <p:sp>
          <p:nvSpPr>
            <p:cNvPr id="96" name="Oval 7"/>
            <p:cNvSpPr>
              <a:spLocks noChangeArrowheads="1"/>
            </p:cNvSpPr>
            <p:nvPr/>
          </p:nvSpPr>
          <p:spPr bwMode="auto">
            <a:xfrm>
              <a:off x="3395" y="2631"/>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20</a:t>
              </a:r>
            </a:p>
          </p:txBody>
        </p:sp>
        <p:sp>
          <p:nvSpPr>
            <p:cNvPr id="97" name="Oval 8"/>
            <p:cNvSpPr>
              <a:spLocks noChangeArrowheads="1"/>
            </p:cNvSpPr>
            <p:nvPr/>
          </p:nvSpPr>
          <p:spPr bwMode="auto">
            <a:xfrm>
              <a:off x="2275" y="2631"/>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12</a:t>
              </a:r>
            </a:p>
          </p:txBody>
        </p:sp>
        <p:sp>
          <p:nvSpPr>
            <p:cNvPr id="99" name="Oval 10"/>
            <p:cNvSpPr>
              <a:spLocks noChangeArrowheads="1"/>
            </p:cNvSpPr>
            <p:nvPr/>
          </p:nvSpPr>
          <p:spPr bwMode="auto">
            <a:xfrm>
              <a:off x="3523" y="3055"/>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30</a:t>
              </a:r>
            </a:p>
          </p:txBody>
        </p:sp>
        <p:sp>
          <p:nvSpPr>
            <p:cNvPr id="100" name="Oval 12"/>
            <p:cNvSpPr>
              <a:spLocks noChangeArrowheads="1"/>
            </p:cNvSpPr>
            <p:nvPr/>
          </p:nvSpPr>
          <p:spPr bwMode="auto">
            <a:xfrm>
              <a:off x="3145" y="2199"/>
              <a:ext cx="323" cy="273"/>
            </a:xfrm>
            <a:prstGeom prst="ellipse">
              <a:avLst/>
            </a:prstGeom>
            <a:solidFill>
              <a:schemeClr val="tx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chemeClr val="bg1"/>
                  </a:solidFill>
                  <a:effectLst/>
                  <a:uLnTx/>
                  <a:uFillTx/>
                  <a:latin typeface="Times New Roman" panose="02020603050405020304" pitchFamily="18" charset="0"/>
                </a:rPr>
                <a:t>15</a:t>
              </a:r>
            </a:p>
          </p:txBody>
        </p:sp>
        <p:cxnSp>
          <p:nvCxnSpPr>
            <p:cNvPr id="101" name="AutoShape 21"/>
            <p:cNvCxnSpPr>
              <a:cxnSpLocks noChangeShapeType="1"/>
              <a:stCxn id="94" idx="4"/>
              <a:endCxn id="95" idx="0"/>
            </p:cNvCxnSpPr>
            <p:nvPr/>
          </p:nvCxnSpPr>
          <p:spPr bwMode="auto">
            <a:xfrm flipH="1">
              <a:off x="2305" y="2088"/>
              <a:ext cx="522" cy="11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22"/>
            <p:cNvCxnSpPr>
              <a:cxnSpLocks noChangeShapeType="1"/>
              <a:stCxn id="95" idx="4"/>
              <a:endCxn id="111" idx="0"/>
            </p:cNvCxnSpPr>
            <p:nvPr/>
          </p:nvCxnSpPr>
          <p:spPr bwMode="auto">
            <a:xfrm flipH="1">
              <a:off x="2084" y="2472"/>
              <a:ext cx="221" cy="15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23"/>
            <p:cNvCxnSpPr>
              <a:cxnSpLocks noChangeShapeType="1"/>
              <a:stCxn id="95" idx="4"/>
              <a:endCxn id="97" idx="0"/>
            </p:cNvCxnSpPr>
            <p:nvPr/>
          </p:nvCxnSpPr>
          <p:spPr bwMode="auto">
            <a:xfrm>
              <a:off x="2305" y="2472"/>
              <a:ext cx="132" cy="15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AutoShape 24"/>
            <p:cNvCxnSpPr>
              <a:cxnSpLocks noChangeShapeType="1"/>
              <a:stCxn id="94" idx="4"/>
              <a:endCxn id="100" idx="0"/>
            </p:cNvCxnSpPr>
            <p:nvPr/>
          </p:nvCxnSpPr>
          <p:spPr bwMode="auto">
            <a:xfrm>
              <a:off x="2827" y="2088"/>
              <a:ext cx="480" cy="11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AutoShape 25"/>
            <p:cNvCxnSpPr>
              <a:cxnSpLocks noChangeShapeType="1"/>
              <a:stCxn id="96" idx="0"/>
              <a:endCxn id="100" idx="4"/>
            </p:cNvCxnSpPr>
            <p:nvPr/>
          </p:nvCxnSpPr>
          <p:spPr bwMode="auto">
            <a:xfrm flipH="1" flipV="1">
              <a:off x="3307" y="2472"/>
              <a:ext cx="250" cy="15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26"/>
            <p:cNvCxnSpPr>
              <a:cxnSpLocks noChangeShapeType="1"/>
              <a:stCxn id="96" idx="4"/>
              <a:endCxn id="99" idx="0"/>
            </p:cNvCxnSpPr>
            <p:nvPr/>
          </p:nvCxnSpPr>
          <p:spPr bwMode="auto">
            <a:xfrm>
              <a:off x="3557" y="2904"/>
              <a:ext cx="128" cy="15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28"/>
            <p:cNvCxnSpPr>
              <a:cxnSpLocks noChangeShapeType="1"/>
              <a:stCxn id="97" idx="4"/>
            </p:cNvCxnSpPr>
            <p:nvPr/>
          </p:nvCxnSpPr>
          <p:spPr bwMode="auto">
            <a:xfrm flipH="1">
              <a:off x="2352" y="2904"/>
              <a:ext cx="85" cy="12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33"/>
            <p:cNvCxnSpPr>
              <a:cxnSpLocks noChangeShapeType="1"/>
              <a:stCxn id="96" idx="4"/>
            </p:cNvCxnSpPr>
            <p:nvPr/>
          </p:nvCxnSpPr>
          <p:spPr bwMode="auto">
            <a:xfrm flipH="1">
              <a:off x="3408" y="2904"/>
              <a:ext cx="149" cy="16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Oval 9"/>
            <p:cNvSpPr>
              <a:spLocks noChangeArrowheads="1"/>
            </p:cNvSpPr>
            <p:nvPr/>
          </p:nvSpPr>
          <p:spPr bwMode="auto">
            <a:xfrm>
              <a:off x="3169" y="3055"/>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18</a:t>
              </a:r>
            </a:p>
          </p:txBody>
        </p:sp>
        <p:sp>
          <p:nvSpPr>
            <p:cNvPr id="111" name="Oval 9"/>
            <p:cNvSpPr>
              <a:spLocks noChangeArrowheads="1"/>
            </p:cNvSpPr>
            <p:nvPr/>
          </p:nvSpPr>
          <p:spPr bwMode="auto">
            <a:xfrm>
              <a:off x="1962" y="2631"/>
              <a:ext cx="24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6</a:t>
              </a:r>
            </a:p>
          </p:txBody>
        </p:sp>
        <p:sp>
          <p:nvSpPr>
            <p:cNvPr id="112" name="Oval 11"/>
            <p:cNvSpPr>
              <a:spLocks noChangeArrowheads="1"/>
            </p:cNvSpPr>
            <p:nvPr/>
          </p:nvSpPr>
          <p:spPr bwMode="auto">
            <a:xfrm>
              <a:off x="1817" y="3009"/>
              <a:ext cx="24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2</a:t>
              </a:r>
            </a:p>
          </p:txBody>
        </p:sp>
        <p:sp>
          <p:nvSpPr>
            <p:cNvPr id="113" name="Oval 11"/>
            <p:cNvSpPr>
              <a:spLocks noChangeArrowheads="1"/>
            </p:cNvSpPr>
            <p:nvPr/>
          </p:nvSpPr>
          <p:spPr bwMode="auto">
            <a:xfrm>
              <a:off x="2128" y="3023"/>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11</a:t>
              </a:r>
            </a:p>
          </p:txBody>
        </p:sp>
        <p:cxnSp>
          <p:nvCxnSpPr>
            <p:cNvPr id="114" name="AutoShape 28"/>
            <p:cNvCxnSpPr>
              <a:cxnSpLocks noChangeShapeType="1"/>
            </p:cNvCxnSpPr>
            <p:nvPr/>
          </p:nvCxnSpPr>
          <p:spPr bwMode="auto">
            <a:xfrm flipH="1">
              <a:off x="1971" y="2901"/>
              <a:ext cx="85" cy="12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6" name="Freeform 115"/>
          <p:cNvSpPr/>
          <p:nvPr/>
        </p:nvSpPr>
        <p:spPr>
          <a:xfrm>
            <a:off x="6709271" y="4074227"/>
            <a:ext cx="1730703" cy="2260981"/>
          </a:xfrm>
          <a:custGeom>
            <a:avLst/>
            <a:gdLst>
              <a:gd name="connsiteX0" fmla="*/ 420192 w 1730703"/>
              <a:gd name="connsiteY0" fmla="*/ 11998 h 2260981"/>
              <a:gd name="connsiteX1" fmla="*/ 205879 w 1730703"/>
              <a:gd name="connsiteY1" fmla="*/ 226311 h 2260981"/>
              <a:gd name="connsiteX2" fmla="*/ 5854 w 1730703"/>
              <a:gd name="connsiteY2" fmla="*/ 683511 h 2260981"/>
              <a:gd name="connsiteX3" fmla="*/ 77292 w 1730703"/>
              <a:gd name="connsiteY3" fmla="*/ 1269298 h 2260981"/>
              <a:gd name="connsiteX4" fmla="*/ 320179 w 1730703"/>
              <a:gd name="connsiteY4" fmla="*/ 2097973 h 2260981"/>
              <a:gd name="connsiteX5" fmla="*/ 934542 w 1730703"/>
              <a:gd name="connsiteY5" fmla="*/ 2255136 h 2260981"/>
              <a:gd name="connsiteX6" fmla="*/ 1720354 w 1730703"/>
              <a:gd name="connsiteY6" fmla="*/ 1997961 h 2260981"/>
              <a:gd name="connsiteX7" fmla="*/ 1320304 w 1730703"/>
              <a:gd name="connsiteY7" fmla="*/ 569211 h 2260981"/>
              <a:gd name="connsiteX8" fmla="*/ 420192 w 1730703"/>
              <a:gd name="connsiteY8" fmla="*/ 11998 h 226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0703" h="2260981">
                <a:moveTo>
                  <a:pt x="420192" y="11998"/>
                </a:moveTo>
                <a:cubicBezTo>
                  <a:pt x="234455" y="-45152"/>
                  <a:pt x="274935" y="114392"/>
                  <a:pt x="205879" y="226311"/>
                </a:cubicBezTo>
                <a:cubicBezTo>
                  <a:pt x="136823" y="338230"/>
                  <a:pt x="27285" y="509680"/>
                  <a:pt x="5854" y="683511"/>
                </a:cubicBezTo>
                <a:cubicBezTo>
                  <a:pt x="-15577" y="857342"/>
                  <a:pt x="24905" y="1033554"/>
                  <a:pt x="77292" y="1269298"/>
                </a:cubicBezTo>
                <a:cubicBezTo>
                  <a:pt x="129679" y="1505042"/>
                  <a:pt x="177304" y="1933667"/>
                  <a:pt x="320179" y="2097973"/>
                </a:cubicBezTo>
                <a:cubicBezTo>
                  <a:pt x="463054" y="2262279"/>
                  <a:pt x="701179" y="2271805"/>
                  <a:pt x="934542" y="2255136"/>
                </a:cubicBezTo>
                <a:cubicBezTo>
                  <a:pt x="1167905" y="2238467"/>
                  <a:pt x="1656060" y="2278948"/>
                  <a:pt x="1720354" y="1997961"/>
                </a:cubicBezTo>
                <a:cubicBezTo>
                  <a:pt x="1784648" y="1716974"/>
                  <a:pt x="1536998" y="897823"/>
                  <a:pt x="1320304" y="569211"/>
                </a:cubicBezTo>
                <a:cubicBezTo>
                  <a:pt x="1103610" y="240599"/>
                  <a:pt x="605929" y="69148"/>
                  <a:pt x="420192" y="11998"/>
                </a:cubicBezTo>
                <a:close/>
              </a:path>
            </a:pathLst>
          </a:custGeom>
          <a:noFill/>
          <a:ln>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4"/>
          <p:cNvGrpSpPr>
            <a:grpSpLocks/>
          </p:cNvGrpSpPr>
          <p:nvPr/>
        </p:nvGrpSpPr>
        <p:grpSpPr bwMode="auto">
          <a:xfrm>
            <a:off x="1043450" y="4222016"/>
            <a:ext cx="3163888" cy="2401888"/>
            <a:chOff x="1817" y="1815"/>
            <a:chExt cx="1993" cy="1513"/>
          </a:xfrm>
        </p:grpSpPr>
        <p:sp>
          <p:nvSpPr>
            <p:cNvPr id="118" name="Oval 5"/>
            <p:cNvSpPr>
              <a:spLocks noChangeArrowheads="1"/>
            </p:cNvSpPr>
            <p:nvPr/>
          </p:nvSpPr>
          <p:spPr bwMode="auto">
            <a:xfrm>
              <a:off x="2665" y="1815"/>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14</a:t>
              </a:r>
            </a:p>
          </p:txBody>
        </p:sp>
        <p:sp>
          <p:nvSpPr>
            <p:cNvPr id="119" name="Oval 6"/>
            <p:cNvSpPr>
              <a:spLocks noChangeArrowheads="1"/>
            </p:cNvSpPr>
            <p:nvPr/>
          </p:nvSpPr>
          <p:spPr bwMode="auto">
            <a:xfrm>
              <a:off x="2183" y="2199"/>
              <a:ext cx="24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9</a:t>
              </a:r>
            </a:p>
          </p:txBody>
        </p:sp>
        <p:sp>
          <p:nvSpPr>
            <p:cNvPr id="120" name="Oval 7"/>
            <p:cNvSpPr>
              <a:spLocks noChangeArrowheads="1"/>
            </p:cNvSpPr>
            <p:nvPr/>
          </p:nvSpPr>
          <p:spPr bwMode="auto">
            <a:xfrm>
              <a:off x="2989" y="2596"/>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15</a:t>
              </a:r>
            </a:p>
          </p:txBody>
        </p:sp>
        <p:sp>
          <p:nvSpPr>
            <p:cNvPr id="121" name="Oval 8"/>
            <p:cNvSpPr>
              <a:spLocks noChangeArrowheads="1"/>
            </p:cNvSpPr>
            <p:nvPr/>
          </p:nvSpPr>
          <p:spPr bwMode="auto">
            <a:xfrm>
              <a:off x="2275" y="2631"/>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12</a:t>
              </a:r>
            </a:p>
          </p:txBody>
        </p:sp>
        <p:sp>
          <p:nvSpPr>
            <p:cNvPr id="122" name="Oval 10"/>
            <p:cNvSpPr>
              <a:spLocks noChangeArrowheads="1"/>
            </p:cNvSpPr>
            <p:nvPr/>
          </p:nvSpPr>
          <p:spPr bwMode="auto">
            <a:xfrm>
              <a:off x="3487" y="2571"/>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30</a:t>
              </a:r>
            </a:p>
          </p:txBody>
        </p:sp>
        <p:sp>
          <p:nvSpPr>
            <p:cNvPr id="123" name="Oval 12"/>
            <p:cNvSpPr>
              <a:spLocks noChangeArrowheads="1"/>
            </p:cNvSpPr>
            <p:nvPr/>
          </p:nvSpPr>
          <p:spPr bwMode="auto">
            <a:xfrm>
              <a:off x="3145" y="2199"/>
              <a:ext cx="323" cy="273"/>
            </a:xfrm>
            <a:prstGeom prst="ellipse">
              <a:avLst/>
            </a:prstGeom>
            <a:solidFill>
              <a:srgbClr val="FFC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effectLst/>
                  <a:uLnTx/>
                  <a:uFillTx/>
                  <a:latin typeface="Times New Roman" panose="02020603050405020304" pitchFamily="18" charset="0"/>
                </a:rPr>
                <a:t>20</a:t>
              </a:r>
            </a:p>
          </p:txBody>
        </p:sp>
        <p:cxnSp>
          <p:nvCxnSpPr>
            <p:cNvPr id="124" name="AutoShape 21"/>
            <p:cNvCxnSpPr>
              <a:cxnSpLocks noChangeShapeType="1"/>
              <a:stCxn id="118" idx="4"/>
              <a:endCxn id="119" idx="0"/>
            </p:cNvCxnSpPr>
            <p:nvPr/>
          </p:nvCxnSpPr>
          <p:spPr bwMode="auto">
            <a:xfrm flipH="1">
              <a:off x="2305" y="2088"/>
              <a:ext cx="522" cy="11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22"/>
            <p:cNvCxnSpPr>
              <a:cxnSpLocks noChangeShapeType="1"/>
              <a:stCxn id="119" idx="4"/>
              <a:endCxn id="133" idx="0"/>
            </p:cNvCxnSpPr>
            <p:nvPr/>
          </p:nvCxnSpPr>
          <p:spPr bwMode="auto">
            <a:xfrm flipH="1">
              <a:off x="2084" y="2472"/>
              <a:ext cx="221" cy="15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AutoShape 23"/>
            <p:cNvCxnSpPr>
              <a:cxnSpLocks noChangeShapeType="1"/>
              <a:stCxn id="119" idx="4"/>
              <a:endCxn id="121" idx="0"/>
            </p:cNvCxnSpPr>
            <p:nvPr/>
          </p:nvCxnSpPr>
          <p:spPr bwMode="auto">
            <a:xfrm>
              <a:off x="2305" y="2472"/>
              <a:ext cx="132" cy="15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AutoShape 24"/>
            <p:cNvCxnSpPr>
              <a:cxnSpLocks noChangeShapeType="1"/>
              <a:stCxn id="118" idx="4"/>
              <a:endCxn id="123" idx="0"/>
            </p:cNvCxnSpPr>
            <p:nvPr/>
          </p:nvCxnSpPr>
          <p:spPr bwMode="auto">
            <a:xfrm>
              <a:off x="2827" y="2088"/>
              <a:ext cx="480" cy="11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AutoShape 25"/>
            <p:cNvCxnSpPr>
              <a:cxnSpLocks noChangeShapeType="1"/>
              <a:stCxn id="120" idx="0"/>
              <a:endCxn id="123" idx="4"/>
            </p:cNvCxnSpPr>
            <p:nvPr/>
          </p:nvCxnSpPr>
          <p:spPr bwMode="auto">
            <a:xfrm flipV="1">
              <a:off x="3151" y="2472"/>
              <a:ext cx="156" cy="124"/>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AutoShape 26"/>
            <p:cNvCxnSpPr>
              <a:cxnSpLocks noChangeShapeType="1"/>
              <a:stCxn id="123" idx="5"/>
            </p:cNvCxnSpPr>
            <p:nvPr/>
          </p:nvCxnSpPr>
          <p:spPr bwMode="auto">
            <a:xfrm>
              <a:off x="3421" y="2432"/>
              <a:ext cx="187" cy="157"/>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AutoShape 28"/>
            <p:cNvCxnSpPr>
              <a:cxnSpLocks noChangeShapeType="1"/>
              <a:stCxn id="121" idx="4"/>
            </p:cNvCxnSpPr>
            <p:nvPr/>
          </p:nvCxnSpPr>
          <p:spPr bwMode="auto">
            <a:xfrm flipH="1">
              <a:off x="2352" y="2904"/>
              <a:ext cx="85" cy="12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AutoShape 33"/>
            <p:cNvCxnSpPr>
              <a:cxnSpLocks noChangeShapeType="1"/>
              <a:stCxn id="120" idx="4"/>
              <a:endCxn id="132" idx="0"/>
            </p:cNvCxnSpPr>
            <p:nvPr/>
          </p:nvCxnSpPr>
          <p:spPr bwMode="auto">
            <a:xfrm>
              <a:off x="3151" y="2869"/>
              <a:ext cx="180" cy="186"/>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Oval 9"/>
            <p:cNvSpPr>
              <a:spLocks noChangeArrowheads="1"/>
            </p:cNvSpPr>
            <p:nvPr/>
          </p:nvSpPr>
          <p:spPr bwMode="auto">
            <a:xfrm>
              <a:off x="3169" y="3055"/>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18</a:t>
              </a:r>
            </a:p>
          </p:txBody>
        </p:sp>
        <p:sp>
          <p:nvSpPr>
            <p:cNvPr id="133" name="Oval 9"/>
            <p:cNvSpPr>
              <a:spLocks noChangeArrowheads="1"/>
            </p:cNvSpPr>
            <p:nvPr/>
          </p:nvSpPr>
          <p:spPr bwMode="auto">
            <a:xfrm>
              <a:off x="1962" y="2631"/>
              <a:ext cx="24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6</a:t>
              </a:r>
            </a:p>
          </p:txBody>
        </p:sp>
        <p:sp>
          <p:nvSpPr>
            <p:cNvPr id="134" name="Oval 11"/>
            <p:cNvSpPr>
              <a:spLocks noChangeArrowheads="1"/>
            </p:cNvSpPr>
            <p:nvPr/>
          </p:nvSpPr>
          <p:spPr bwMode="auto">
            <a:xfrm>
              <a:off x="1817" y="3009"/>
              <a:ext cx="24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2</a:t>
              </a:r>
            </a:p>
          </p:txBody>
        </p:sp>
        <p:sp>
          <p:nvSpPr>
            <p:cNvPr id="135" name="Oval 11"/>
            <p:cNvSpPr>
              <a:spLocks noChangeArrowheads="1"/>
            </p:cNvSpPr>
            <p:nvPr/>
          </p:nvSpPr>
          <p:spPr bwMode="auto">
            <a:xfrm>
              <a:off x="2128" y="3023"/>
              <a:ext cx="323" cy="273"/>
            </a:xfrm>
            <a:prstGeom prst="ellipse">
              <a:avLst/>
            </a:prstGeom>
            <a:solidFill>
              <a:srgbClr val="ECD882"/>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40458C"/>
                  </a:solidFill>
                  <a:effectLst/>
                  <a:uLnTx/>
                  <a:uFillTx/>
                  <a:latin typeface="Times New Roman" panose="02020603050405020304" pitchFamily="18" charset="0"/>
                </a:rPr>
                <a:t>11</a:t>
              </a:r>
            </a:p>
          </p:txBody>
        </p:sp>
        <p:cxnSp>
          <p:nvCxnSpPr>
            <p:cNvPr id="136" name="AutoShape 28"/>
            <p:cNvCxnSpPr>
              <a:cxnSpLocks noChangeShapeType="1"/>
            </p:cNvCxnSpPr>
            <p:nvPr/>
          </p:nvCxnSpPr>
          <p:spPr bwMode="auto">
            <a:xfrm flipH="1">
              <a:off x="1971" y="2901"/>
              <a:ext cx="85" cy="12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7" name="Right Arrow 136"/>
          <p:cNvSpPr/>
          <p:nvPr/>
        </p:nvSpPr>
        <p:spPr>
          <a:xfrm rot="10800000">
            <a:off x="3737395" y="4562190"/>
            <a:ext cx="1271587" cy="490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24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p:bldP spid="116" grpId="0" animBg="1"/>
      <p:bldP spid="1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smtClean="0"/>
              <a:t>Running Times for AVL Trees</a:t>
            </a:r>
            <a:endParaRPr lang="en-US" altLang="en-US"/>
          </a:p>
        </p:txBody>
      </p:sp>
      <p:sp>
        <p:nvSpPr>
          <p:cNvPr id="183299" name="Rectangle 3" descr="Rectangle: Click to edit Master text styles&#10;Second level&#10;Third level&#10;Fourth level&#10;Fifth level"/>
          <p:cNvSpPr>
            <a:spLocks noGrp="1" noChangeArrowheads="1"/>
          </p:cNvSpPr>
          <p:nvPr>
            <p:ph type="body" idx="1"/>
          </p:nvPr>
        </p:nvSpPr>
        <p:spPr>
          <a:xfrm>
            <a:off x="942975" y="1664093"/>
            <a:ext cx="7943849" cy="4936731"/>
          </a:xfrm>
        </p:spPr>
        <p:txBody>
          <a:bodyPr>
            <a:normAutofit/>
          </a:bodyPr>
          <a:lstStyle/>
          <a:p>
            <a:r>
              <a:rPr lang="en-US" altLang="en-US" dirty="0" smtClean="0"/>
              <a:t>a single restructure is O(1)</a:t>
            </a:r>
          </a:p>
          <a:p>
            <a:pPr lvl="1"/>
            <a:r>
              <a:rPr lang="en-US" altLang="en-US" dirty="0" smtClean="0"/>
              <a:t>using a linked-structure binary tree</a:t>
            </a:r>
          </a:p>
          <a:p>
            <a:r>
              <a:rPr lang="en-US" altLang="en-US" dirty="0" smtClean="0"/>
              <a:t>find is O(log n)</a:t>
            </a:r>
          </a:p>
          <a:p>
            <a:pPr lvl="1"/>
            <a:r>
              <a:rPr lang="en-US" altLang="en-US" dirty="0" smtClean="0"/>
              <a:t>height of tree is O(log n), no restructures needed</a:t>
            </a:r>
          </a:p>
          <a:p>
            <a:r>
              <a:rPr lang="en-US" altLang="en-US" dirty="0" smtClean="0"/>
              <a:t>insert is O(log n)</a:t>
            </a:r>
          </a:p>
          <a:p>
            <a:pPr lvl="1"/>
            <a:r>
              <a:rPr lang="en-US" altLang="en-US" dirty="0" smtClean="0"/>
              <a:t>initial find is O(log n)</a:t>
            </a:r>
          </a:p>
          <a:p>
            <a:pPr lvl="1"/>
            <a:r>
              <a:rPr lang="en-US" altLang="en-US" dirty="0" smtClean="0"/>
              <a:t>Restructuring up the tree, maintaining heights is O(log n)</a:t>
            </a:r>
          </a:p>
          <a:p>
            <a:r>
              <a:rPr lang="en-US" altLang="en-US" dirty="0" smtClean="0"/>
              <a:t>remove is O(log n)</a:t>
            </a:r>
          </a:p>
          <a:p>
            <a:pPr lvl="1"/>
            <a:r>
              <a:rPr lang="en-US" altLang="en-US" dirty="0" smtClean="0"/>
              <a:t>initial find is O(log n)</a:t>
            </a:r>
          </a:p>
          <a:p>
            <a:pPr lvl="1"/>
            <a:r>
              <a:rPr lang="en-US" altLang="en-US" dirty="0" smtClean="0"/>
              <a:t>Restructuring up the tree, maintaining heights is O(log n)</a:t>
            </a:r>
            <a:endParaRPr lang="en-US" altLang="en-US" dirty="0"/>
          </a:p>
        </p:txBody>
      </p:sp>
      <p:sp>
        <p:nvSpPr>
          <p:cNvPr id="5" name="Footer Placeholder 4"/>
          <p:cNvSpPr>
            <a:spLocks noGrp="1"/>
          </p:cNvSpPr>
          <p:nvPr>
            <p:ph type="ftr" sz="quarter" idx="11"/>
          </p:nvPr>
        </p:nvSpPr>
        <p:spPr/>
        <p:txBody>
          <a:bodyPr/>
          <a:lstStyle/>
          <a:p>
            <a:r>
              <a:rPr lang="en-US" altLang="en-US" smtClean="0"/>
              <a:t>AVL Trees</a:t>
            </a:r>
            <a:endParaRPr lang="en-US" altLang="en-US"/>
          </a:p>
        </p:txBody>
      </p:sp>
      <p:sp>
        <p:nvSpPr>
          <p:cNvPr id="6" name="Slide Number Placeholder 5"/>
          <p:cNvSpPr>
            <a:spLocks noGrp="1"/>
          </p:cNvSpPr>
          <p:nvPr>
            <p:ph type="sldNum" sz="quarter" idx="12"/>
          </p:nvPr>
        </p:nvSpPr>
        <p:spPr/>
        <p:txBody>
          <a:bodyPr/>
          <a:lstStyle/>
          <a:p>
            <a:fld id="{5D5B15C6-258F-487C-888C-B8F6AC7B23BD}" type="slidenum">
              <a:rPr lang="en-US" altLang="en-US" smtClean="0"/>
              <a:pPr/>
              <a:t>18</a:t>
            </a:fld>
            <a:endParaRPr lang="en-US" altLang="en-US"/>
          </a:p>
        </p:txBody>
      </p:sp>
    </p:spTree>
    <p:extLst>
      <p:ext uri="{BB962C8B-B14F-4D97-AF65-F5344CB8AC3E}">
        <p14:creationId xmlns:p14="http://schemas.microsoft.com/office/powerpoint/2010/main" val="428720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3299">
                                            <p:txEl>
                                              <p:pRg st="1" end="1"/>
                                            </p:txEl>
                                          </p:spTgt>
                                        </p:tgtEl>
                                        <p:attrNameLst>
                                          <p:attrName>style.visibility</p:attrName>
                                        </p:attrNameLst>
                                      </p:cBhvr>
                                      <p:to>
                                        <p:strVal val="visible"/>
                                      </p:to>
                                    </p:set>
                                    <p:anim calcmode="lin" valueType="num">
                                      <p:cBhvr additive="base">
                                        <p:cTn id="11" dur="500" fill="hold"/>
                                        <p:tgtEl>
                                          <p:spTgt spid="183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3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 calcmode="lin" valueType="num">
                                      <p:cBhvr additive="base">
                                        <p:cTn id="17" dur="500" fill="hold"/>
                                        <p:tgtEl>
                                          <p:spTgt spid="1832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32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3299">
                                            <p:txEl>
                                              <p:pRg st="3" end="3"/>
                                            </p:txEl>
                                          </p:spTgt>
                                        </p:tgtEl>
                                        <p:attrNameLst>
                                          <p:attrName>style.visibility</p:attrName>
                                        </p:attrNameLst>
                                      </p:cBhvr>
                                      <p:to>
                                        <p:strVal val="visible"/>
                                      </p:to>
                                    </p:set>
                                    <p:anim calcmode="lin" valueType="num">
                                      <p:cBhvr additive="base">
                                        <p:cTn id="21" dur="500" fill="hold"/>
                                        <p:tgtEl>
                                          <p:spTgt spid="1832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3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3299">
                                            <p:txEl>
                                              <p:pRg st="4" end="4"/>
                                            </p:txEl>
                                          </p:spTgt>
                                        </p:tgtEl>
                                        <p:attrNameLst>
                                          <p:attrName>style.visibility</p:attrName>
                                        </p:attrNameLst>
                                      </p:cBhvr>
                                      <p:to>
                                        <p:strVal val="visible"/>
                                      </p:to>
                                    </p:set>
                                    <p:anim calcmode="lin" valueType="num">
                                      <p:cBhvr additive="base">
                                        <p:cTn id="27" dur="500" fill="hold"/>
                                        <p:tgtEl>
                                          <p:spTgt spid="18329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329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3299">
                                            <p:txEl>
                                              <p:pRg st="5" end="5"/>
                                            </p:txEl>
                                          </p:spTgt>
                                        </p:tgtEl>
                                        <p:attrNameLst>
                                          <p:attrName>style.visibility</p:attrName>
                                        </p:attrNameLst>
                                      </p:cBhvr>
                                      <p:to>
                                        <p:strVal val="visible"/>
                                      </p:to>
                                    </p:set>
                                    <p:anim calcmode="lin" valueType="num">
                                      <p:cBhvr additive="base">
                                        <p:cTn id="31" dur="500" fill="hold"/>
                                        <p:tgtEl>
                                          <p:spTgt spid="1832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329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3299">
                                            <p:txEl>
                                              <p:pRg st="6" end="6"/>
                                            </p:txEl>
                                          </p:spTgt>
                                        </p:tgtEl>
                                        <p:attrNameLst>
                                          <p:attrName>style.visibility</p:attrName>
                                        </p:attrNameLst>
                                      </p:cBhvr>
                                      <p:to>
                                        <p:strVal val="visible"/>
                                      </p:to>
                                    </p:set>
                                    <p:anim calcmode="lin" valueType="num">
                                      <p:cBhvr additive="base">
                                        <p:cTn id="35" dur="500" fill="hold"/>
                                        <p:tgtEl>
                                          <p:spTgt spid="18329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32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3299">
                                            <p:txEl>
                                              <p:pRg st="7" end="7"/>
                                            </p:txEl>
                                          </p:spTgt>
                                        </p:tgtEl>
                                        <p:attrNameLst>
                                          <p:attrName>style.visibility</p:attrName>
                                        </p:attrNameLst>
                                      </p:cBhvr>
                                      <p:to>
                                        <p:strVal val="visible"/>
                                      </p:to>
                                    </p:set>
                                    <p:anim calcmode="lin" valueType="num">
                                      <p:cBhvr additive="base">
                                        <p:cTn id="41" dur="500" fill="hold"/>
                                        <p:tgtEl>
                                          <p:spTgt spid="18329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3299">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3299">
                                            <p:txEl>
                                              <p:pRg st="8" end="8"/>
                                            </p:txEl>
                                          </p:spTgt>
                                        </p:tgtEl>
                                        <p:attrNameLst>
                                          <p:attrName>style.visibility</p:attrName>
                                        </p:attrNameLst>
                                      </p:cBhvr>
                                      <p:to>
                                        <p:strVal val="visible"/>
                                      </p:to>
                                    </p:set>
                                    <p:anim calcmode="lin" valueType="num">
                                      <p:cBhvr additive="base">
                                        <p:cTn id="45" dur="500" fill="hold"/>
                                        <p:tgtEl>
                                          <p:spTgt spid="18329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3299">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3299">
                                            <p:txEl>
                                              <p:pRg st="9" end="9"/>
                                            </p:txEl>
                                          </p:spTgt>
                                        </p:tgtEl>
                                        <p:attrNameLst>
                                          <p:attrName>style.visibility</p:attrName>
                                        </p:attrNameLst>
                                      </p:cBhvr>
                                      <p:to>
                                        <p:strVal val="visible"/>
                                      </p:to>
                                    </p:set>
                                    <p:anim calcmode="lin" valueType="num">
                                      <p:cBhvr additive="base">
                                        <p:cTn id="49" dur="500" fill="hold"/>
                                        <p:tgtEl>
                                          <p:spTgt spid="18329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32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Multi-Way Search </a:t>
            </a:r>
            <a:r>
              <a:rPr lang="en-US" dirty="0"/>
              <a:t>Trees</a:t>
            </a:r>
          </a:p>
        </p:txBody>
      </p:sp>
      <p:sp>
        <p:nvSpPr>
          <p:cNvPr id="3" name="Content Placeholder 2"/>
          <p:cNvSpPr>
            <a:spLocks noGrp="1"/>
          </p:cNvSpPr>
          <p:nvPr>
            <p:ph idx="1"/>
          </p:nvPr>
        </p:nvSpPr>
        <p:spPr>
          <a:xfrm>
            <a:off x="1358412" y="1379512"/>
            <a:ext cx="7180365" cy="4577680"/>
          </a:xfrm>
        </p:spPr>
        <p:txBody>
          <a:bodyPr/>
          <a:lstStyle/>
          <a:p>
            <a:r>
              <a:rPr lang="en-US" dirty="0" smtClean="0"/>
              <a:t>Trees </a:t>
            </a:r>
            <a:r>
              <a:rPr lang="en-US" dirty="0"/>
              <a:t>with </a:t>
            </a:r>
            <a:r>
              <a:rPr lang="en-US" dirty="0" smtClean="0"/>
              <a:t>internal nodes </a:t>
            </a:r>
            <a:r>
              <a:rPr lang="en-US" dirty="0"/>
              <a:t>that have two or more children</a:t>
            </a:r>
            <a:r>
              <a:rPr lang="en-US" dirty="0" smtClean="0"/>
              <a:t>.</a:t>
            </a:r>
          </a:p>
          <a:p>
            <a:r>
              <a:rPr lang="en-US" dirty="0"/>
              <a:t>Let v be a node of an ordered tree. We say that v is a d-node if v has d children</a:t>
            </a:r>
            <a:r>
              <a:rPr lang="en-US" dirty="0" smtClean="0"/>
              <a:t>. We </a:t>
            </a:r>
            <a:r>
              <a:rPr lang="en-US" dirty="0"/>
              <a:t>define a multi-way search tree to be an ordered tree T that has </a:t>
            </a:r>
            <a:r>
              <a:rPr lang="en-US" dirty="0" smtClean="0"/>
              <a:t>the following properties:</a:t>
            </a:r>
            <a:endParaRPr lang="en-US" dirty="0"/>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19</a:t>
            </a:fld>
            <a:endParaRPr lang="en-US"/>
          </a:p>
        </p:txBody>
      </p:sp>
      <p:pic>
        <p:nvPicPr>
          <p:cNvPr id="6" name="Picture 5"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429040" y="3874268"/>
            <a:ext cx="7463273" cy="2838326"/>
          </a:xfrm>
          <a:prstGeom prst="rect">
            <a:avLst/>
          </a:prstGeom>
        </p:spPr>
      </p:pic>
    </p:spTree>
    <p:extLst>
      <p:ext uri="{BB962C8B-B14F-4D97-AF65-F5344CB8AC3E}">
        <p14:creationId xmlns:p14="http://schemas.microsoft.com/office/powerpoint/2010/main" val="3438538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366" y="1734718"/>
            <a:ext cx="6600451" cy="2262781"/>
          </a:xfrm>
        </p:spPr>
        <p:txBody>
          <a:bodyPr>
            <a:normAutofit/>
          </a:bodyPr>
          <a:lstStyle/>
          <a:p>
            <a:r>
              <a:rPr lang="en-US" sz="4400" b="1" dirty="0" err="1" smtClean="0"/>
              <a:t>AVL</a:t>
            </a:r>
            <a:r>
              <a:rPr lang="en-US" sz="4400" b="1" dirty="0" smtClean="0"/>
              <a:t> Trees &amp; (2,4) Trees</a:t>
            </a:r>
            <a:endParaRPr lang="en-US" sz="4400" b="1" dirty="0"/>
          </a:p>
        </p:txBody>
      </p:sp>
      <p:sp>
        <p:nvSpPr>
          <p:cNvPr id="3" name="Subtitle 2"/>
          <p:cNvSpPr>
            <a:spLocks noGrp="1"/>
          </p:cNvSpPr>
          <p:nvPr>
            <p:ph type="subTitle" idx="1"/>
          </p:nvPr>
        </p:nvSpPr>
        <p:spPr>
          <a:xfrm>
            <a:off x="1942415" y="622722"/>
            <a:ext cx="6600451" cy="1126283"/>
          </a:xfrm>
        </p:spPr>
        <p:txBody>
          <a:bodyPr>
            <a:normAutofit/>
          </a:bodyPr>
          <a:lstStyle/>
          <a:p>
            <a:pPr algn="r"/>
            <a:r>
              <a:rPr lang="en-US" sz="3200" b="1" dirty="0" smtClean="0">
                <a:solidFill>
                  <a:srgbClr val="FF0000"/>
                </a:solidFill>
              </a:rPr>
              <a:t>Session 10</a:t>
            </a:r>
            <a:endParaRPr lang="en-US" sz="3200" b="1" dirty="0">
              <a:solidFill>
                <a:srgbClr val="FF0000"/>
              </a:solidFill>
            </a:endParaRPr>
          </a:p>
        </p:txBody>
      </p:sp>
    </p:spTree>
    <p:extLst>
      <p:ext uri="{BB962C8B-B14F-4D97-AF65-F5344CB8AC3E}">
        <p14:creationId xmlns:p14="http://schemas.microsoft.com/office/powerpoint/2010/main" val="1467370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7134" y="820496"/>
            <a:ext cx="3550966" cy="2770775"/>
          </a:xfrm>
        </p:spPr>
      </p:pic>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20</a:t>
            </a:fld>
            <a:endParaRPr lang="en-US"/>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89" y="3476847"/>
            <a:ext cx="3930627" cy="2944024"/>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1529" y="3476847"/>
            <a:ext cx="3738121" cy="3064942"/>
          </a:xfrm>
          <a:prstGeom prst="rect">
            <a:avLst/>
          </a:prstGeom>
        </p:spPr>
      </p:pic>
      <p:sp>
        <p:nvSpPr>
          <p:cNvPr id="9" name="TextBox 8"/>
          <p:cNvSpPr txBox="1"/>
          <p:nvPr/>
        </p:nvSpPr>
        <p:spPr>
          <a:xfrm>
            <a:off x="669850" y="3646967"/>
            <a:ext cx="1392865" cy="369332"/>
          </a:xfrm>
          <a:prstGeom prst="rect">
            <a:avLst/>
          </a:prstGeom>
          <a:noFill/>
        </p:spPr>
        <p:txBody>
          <a:bodyPr wrap="square" rtlCol="0">
            <a:spAutoFit/>
          </a:bodyPr>
          <a:lstStyle/>
          <a:p>
            <a:r>
              <a:rPr lang="en-US" b="1" dirty="0" smtClean="0">
                <a:solidFill>
                  <a:srgbClr val="FF0000"/>
                </a:solidFill>
              </a:rPr>
              <a:t>Key = 12</a:t>
            </a:r>
            <a:endParaRPr lang="en-US" b="1" dirty="0">
              <a:solidFill>
                <a:srgbClr val="FF0000"/>
              </a:solidFill>
            </a:endParaRPr>
          </a:p>
        </p:txBody>
      </p:sp>
      <p:sp>
        <p:nvSpPr>
          <p:cNvPr id="10" name="TextBox 9"/>
          <p:cNvSpPr txBox="1"/>
          <p:nvPr/>
        </p:nvSpPr>
        <p:spPr>
          <a:xfrm>
            <a:off x="4927134" y="3646967"/>
            <a:ext cx="1392865" cy="369332"/>
          </a:xfrm>
          <a:prstGeom prst="rect">
            <a:avLst/>
          </a:prstGeom>
          <a:noFill/>
        </p:spPr>
        <p:txBody>
          <a:bodyPr wrap="square" rtlCol="0">
            <a:spAutoFit/>
          </a:bodyPr>
          <a:lstStyle/>
          <a:p>
            <a:r>
              <a:rPr lang="en-US" b="1" dirty="0" smtClean="0">
                <a:solidFill>
                  <a:srgbClr val="FF0000"/>
                </a:solidFill>
              </a:rPr>
              <a:t>Key = 24</a:t>
            </a:r>
            <a:endParaRPr lang="en-US" b="1" dirty="0">
              <a:solidFill>
                <a:srgbClr val="FF0000"/>
              </a:solidFill>
            </a:endParaRPr>
          </a:p>
        </p:txBody>
      </p:sp>
    </p:spTree>
    <p:extLst>
      <p:ext uri="{BB962C8B-B14F-4D97-AF65-F5344CB8AC3E}">
        <p14:creationId xmlns:p14="http://schemas.microsoft.com/office/powerpoint/2010/main" val="1986675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Trees</a:t>
            </a:r>
            <a:endParaRPr lang="en-US" dirty="0"/>
          </a:p>
        </p:txBody>
      </p:sp>
      <p:sp>
        <p:nvSpPr>
          <p:cNvPr id="3" name="Content Placeholder 2"/>
          <p:cNvSpPr>
            <a:spLocks noGrp="1"/>
          </p:cNvSpPr>
          <p:nvPr>
            <p:ph idx="1"/>
          </p:nvPr>
        </p:nvSpPr>
        <p:spPr>
          <a:xfrm>
            <a:off x="1361447" y="1408913"/>
            <a:ext cx="7180363" cy="4577680"/>
          </a:xfrm>
        </p:spPr>
        <p:txBody>
          <a:bodyPr/>
          <a:lstStyle/>
          <a:p>
            <a:r>
              <a:rPr lang="en-US" dirty="0" smtClean="0"/>
              <a:t>It is also called as (2,3,4) Tree</a:t>
            </a:r>
          </a:p>
          <a:p>
            <a:r>
              <a:rPr lang="en-US" dirty="0"/>
              <a:t>we can maintain balance in a (2, 4) tree by maintaining </a:t>
            </a:r>
            <a:r>
              <a:rPr lang="en-US" dirty="0" smtClean="0"/>
              <a:t>two simple properties</a:t>
            </a:r>
          </a:p>
          <a:p>
            <a:r>
              <a:rPr lang="en-US" b="1" dirty="0">
                <a:solidFill>
                  <a:srgbClr val="0070C0"/>
                </a:solidFill>
              </a:rPr>
              <a:t>Size Property : </a:t>
            </a:r>
            <a:r>
              <a:rPr lang="en-US" dirty="0"/>
              <a:t>Every node has at most four children.</a:t>
            </a:r>
          </a:p>
          <a:p>
            <a:r>
              <a:rPr lang="en-US" b="1" dirty="0">
                <a:solidFill>
                  <a:srgbClr val="0070C0"/>
                </a:solidFill>
              </a:rPr>
              <a:t>Depth Property : </a:t>
            </a:r>
            <a:r>
              <a:rPr lang="en-US" dirty="0"/>
              <a:t>All the external nodes have the same depth.</a:t>
            </a:r>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21</a:t>
            </a:fld>
            <a:endParaRPr lang="en-US"/>
          </a:p>
        </p:txBody>
      </p:sp>
      <p:pic>
        <p:nvPicPr>
          <p:cNvPr id="6" name="Picture 5"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848446" y="3697754"/>
            <a:ext cx="4136065" cy="2489938"/>
          </a:xfrm>
          <a:prstGeom prst="rect">
            <a:avLst/>
          </a:prstGeom>
        </p:spPr>
      </p:pic>
      <p:sp>
        <p:nvSpPr>
          <p:cNvPr id="7" name="Rectangle 6"/>
          <p:cNvSpPr/>
          <p:nvPr/>
        </p:nvSpPr>
        <p:spPr>
          <a:xfrm>
            <a:off x="697391" y="4105294"/>
            <a:ext cx="3917139" cy="646331"/>
          </a:xfrm>
          <a:prstGeom prst="rect">
            <a:avLst/>
          </a:prstGeom>
          <a:solidFill>
            <a:srgbClr val="FFC000"/>
          </a:solidFill>
        </p:spPr>
        <p:txBody>
          <a:bodyPr wrap="square">
            <a:spAutoFit/>
          </a:bodyPr>
          <a:lstStyle/>
          <a:p>
            <a:pPr algn="ctr"/>
            <a:r>
              <a:rPr lang="en-US" dirty="0">
                <a:latin typeface="Fd461689-Identity-H"/>
              </a:rPr>
              <a:t>The height of a </a:t>
            </a:r>
            <a:r>
              <a:rPr lang="en-US" dirty="0">
                <a:latin typeface="Fd442724-Identity-H"/>
              </a:rPr>
              <a:t>(2, 4) </a:t>
            </a:r>
            <a:r>
              <a:rPr lang="en-US" dirty="0">
                <a:latin typeface="Fd461689-Identity-H"/>
              </a:rPr>
              <a:t>tree storing </a:t>
            </a:r>
            <a:endParaRPr lang="en-US" dirty="0" smtClean="0">
              <a:latin typeface="Fd461689-Identity-H"/>
            </a:endParaRPr>
          </a:p>
          <a:p>
            <a:pPr algn="ctr"/>
            <a:r>
              <a:rPr lang="en-US" dirty="0" smtClean="0">
                <a:latin typeface="Fd490099-Identity-H"/>
              </a:rPr>
              <a:t>n </a:t>
            </a:r>
            <a:r>
              <a:rPr lang="en-US" dirty="0" smtClean="0">
                <a:latin typeface="Fd461689-Identity-H"/>
              </a:rPr>
              <a:t>items is </a:t>
            </a:r>
            <a:r>
              <a:rPr lang="en-US" dirty="0" smtClean="0">
                <a:latin typeface="Fd490099-Identity-H"/>
                <a:sym typeface="Symbol" panose="05050102010706020507" pitchFamily="18" charset="2"/>
              </a:rPr>
              <a:t></a:t>
            </a:r>
            <a:r>
              <a:rPr lang="en-US" dirty="0" smtClean="0">
                <a:latin typeface="Fd490099-Identity-H"/>
              </a:rPr>
              <a:t>(</a:t>
            </a:r>
            <a:r>
              <a:rPr lang="en-US" dirty="0">
                <a:latin typeface="Fd490099-Identity-H"/>
              </a:rPr>
              <a:t>log </a:t>
            </a:r>
            <a:r>
              <a:rPr lang="en-US" dirty="0" smtClean="0">
                <a:latin typeface="Fd490099-Identity-H"/>
              </a:rPr>
              <a:t>n) </a:t>
            </a:r>
            <a:endParaRPr lang="en-US" dirty="0"/>
          </a:p>
        </p:txBody>
      </p:sp>
    </p:spTree>
    <p:extLst>
      <p:ext uri="{BB962C8B-B14F-4D97-AF65-F5344CB8AC3E}">
        <p14:creationId xmlns:p14="http://schemas.microsoft.com/office/powerpoint/2010/main" val="67199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a:t>
            </a:r>
            <a:r>
              <a:rPr lang="en-US" dirty="0"/>
              <a:t>a (2,4) Tree</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854" y="1485080"/>
            <a:ext cx="7640923" cy="1655288"/>
          </a:xfrm>
        </p:spPr>
      </p:pic>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22</a:t>
            </a:fld>
            <a:endParaRPr lang="en-US"/>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499" y="3685263"/>
            <a:ext cx="6592815" cy="1981889"/>
          </a:xfrm>
          <a:prstGeom prst="rect">
            <a:avLst/>
          </a:prstGeom>
        </p:spPr>
      </p:pic>
    </p:spTree>
    <p:extLst>
      <p:ext uri="{BB962C8B-B14F-4D97-AF65-F5344CB8AC3E}">
        <p14:creationId xmlns:p14="http://schemas.microsoft.com/office/powerpoint/2010/main" val="4219801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754" y="4069540"/>
            <a:ext cx="7222023" cy="2472036"/>
          </a:xfrm>
        </p:spPr>
      </p:pic>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23</a:t>
            </a:fld>
            <a:endParaRPr lang="en-US"/>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475" y="1533803"/>
            <a:ext cx="7238579" cy="2535737"/>
          </a:xfrm>
          <a:prstGeom prst="rect">
            <a:avLst/>
          </a:prstGeom>
        </p:spPr>
      </p:pic>
    </p:spTree>
    <p:extLst>
      <p:ext uri="{BB962C8B-B14F-4D97-AF65-F5344CB8AC3E}">
        <p14:creationId xmlns:p14="http://schemas.microsoft.com/office/powerpoint/2010/main" val="713041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24</a:t>
            </a:fld>
            <a:endParaRPr lang="en-US"/>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025" y="2177567"/>
            <a:ext cx="6983951" cy="2256210"/>
          </a:xfrm>
        </p:spPr>
      </p:pic>
    </p:spTree>
    <p:extLst>
      <p:ext uri="{BB962C8B-B14F-4D97-AF65-F5344CB8AC3E}">
        <p14:creationId xmlns:p14="http://schemas.microsoft.com/office/powerpoint/2010/main" val="1285673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7019" y="177543"/>
            <a:ext cx="7177330" cy="528798"/>
          </a:xfrm>
        </p:spPr>
        <p:txBody>
          <a:bodyPr>
            <a:normAutofit fontScale="90000"/>
          </a:bodyPr>
          <a:lstStyle/>
          <a:p>
            <a:r>
              <a:rPr lang="en-US" dirty="0" smtClean="0"/>
              <a:t>Removal in (2,4) Trees</a:t>
            </a:r>
            <a:endParaRPr lang="en-US" dirty="0"/>
          </a:p>
        </p:txBody>
      </p:sp>
      <p:pic>
        <p:nvPicPr>
          <p:cNvPr id="6" name="Content Placeholder 5" descr="Screen Clipping"/>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b="47658"/>
          <a:stretch/>
        </p:blipFill>
        <p:spPr>
          <a:xfrm>
            <a:off x="1287019" y="1254290"/>
            <a:ext cx="7536529" cy="4556775"/>
          </a:xfrm>
        </p:spPr>
      </p:pic>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25</a:t>
            </a:fld>
            <a:endParaRPr lang="en-US"/>
          </a:p>
        </p:txBody>
      </p:sp>
    </p:spTree>
    <p:extLst>
      <p:ext uri="{BB962C8B-B14F-4D97-AF65-F5344CB8AC3E}">
        <p14:creationId xmlns:p14="http://schemas.microsoft.com/office/powerpoint/2010/main" val="4089793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7019" y="177543"/>
            <a:ext cx="7177330" cy="528798"/>
          </a:xfrm>
        </p:spPr>
        <p:txBody>
          <a:bodyPr>
            <a:normAutofit fontScale="90000"/>
          </a:bodyPr>
          <a:lstStyle/>
          <a:p>
            <a:r>
              <a:rPr lang="en-US" dirty="0" smtClean="0"/>
              <a:t>Removal in (2,4) Trees</a:t>
            </a:r>
            <a:endParaRPr lang="en-US" dirty="0"/>
          </a:p>
        </p:txBody>
      </p:sp>
      <p:pic>
        <p:nvPicPr>
          <p:cNvPr id="6" name="Content Placeholder 5" descr="Screen Clipping"/>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51076"/>
          <a:stretch/>
        </p:blipFill>
        <p:spPr>
          <a:xfrm>
            <a:off x="1407787" y="1424763"/>
            <a:ext cx="7243410" cy="4093535"/>
          </a:xfrm>
        </p:spPr>
      </p:pic>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26</a:t>
            </a:fld>
            <a:endParaRPr lang="en-US"/>
          </a:p>
        </p:txBody>
      </p:sp>
    </p:spTree>
    <p:extLst>
      <p:ext uri="{BB962C8B-B14F-4D97-AF65-F5344CB8AC3E}">
        <p14:creationId xmlns:p14="http://schemas.microsoft.com/office/powerpoint/2010/main" val="3303494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a:bodyPr>
          <a:lstStyle/>
          <a:p>
            <a:pPr>
              <a:spcAft>
                <a:spcPts val="1200"/>
              </a:spcAft>
            </a:pPr>
            <a:r>
              <a:rPr lang="en-US" sz="2800" dirty="0"/>
              <a:t>The height of a (2, 4) tree storing n items is </a:t>
            </a:r>
            <a:r>
              <a:rPr lang="en-US" sz="2800" dirty="0" smtClean="0"/>
              <a:t>  O(log n),  </a:t>
            </a:r>
            <a:endParaRPr lang="en-US" sz="2800" dirty="0"/>
          </a:p>
          <a:p>
            <a:pPr>
              <a:spcAft>
                <a:spcPts val="1200"/>
              </a:spcAft>
            </a:pPr>
            <a:r>
              <a:rPr lang="en-US" sz="2800" dirty="0" smtClean="0"/>
              <a:t>A </a:t>
            </a:r>
            <a:r>
              <a:rPr lang="en-US" sz="2800" dirty="0"/>
              <a:t>split, transfer, or fusion operation takes O</a:t>
            </a:r>
            <a:r>
              <a:rPr lang="en-US" sz="2800" dirty="0" smtClean="0"/>
              <a:t>(1</a:t>
            </a:r>
            <a:r>
              <a:rPr lang="en-US" sz="2800" dirty="0"/>
              <a:t>) time.</a:t>
            </a:r>
          </a:p>
          <a:p>
            <a:pPr>
              <a:spcAft>
                <a:spcPts val="1200"/>
              </a:spcAft>
            </a:pPr>
            <a:r>
              <a:rPr lang="en-US" sz="2800" dirty="0" smtClean="0"/>
              <a:t>A </a:t>
            </a:r>
            <a:r>
              <a:rPr lang="en-US" sz="2800" dirty="0"/>
              <a:t>search, insertion, or removal of an item visits </a:t>
            </a:r>
            <a:r>
              <a:rPr lang="en-US" sz="2800" dirty="0" smtClean="0"/>
              <a:t>O(log </a:t>
            </a:r>
            <a:r>
              <a:rPr lang="en-US" sz="2800" dirty="0"/>
              <a:t>n) nodes.</a:t>
            </a:r>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27</a:t>
            </a:fld>
            <a:endParaRPr lang="en-US"/>
          </a:p>
        </p:txBody>
      </p:sp>
    </p:spTree>
    <p:extLst>
      <p:ext uri="{BB962C8B-B14F-4D97-AF65-F5344CB8AC3E}">
        <p14:creationId xmlns:p14="http://schemas.microsoft.com/office/powerpoint/2010/main" val="4185922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6" name="Subtitle 5"/>
          <p:cNvSpPr>
            <a:spLocks noGrp="1"/>
          </p:cNvSpPr>
          <p:nvPr>
            <p:ph type="subTitle" idx="1"/>
          </p:nvPr>
        </p:nvSpPr>
        <p:spPr>
          <a:xfrm>
            <a:off x="1500433" y="2765305"/>
            <a:ext cx="6600451" cy="1126283"/>
          </a:xfrm>
        </p:spPr>
        <p:txBody>
          <a:bodyPr>
            <a:noAutofit/>
          </a:bodyPr>
          <a:lstStyle/>
          <a:p>
            <a:pPr algn="ctr"/>
            <a:r>
              <a:rPr lang="en-US" sz="7200" dirty="0" smtClean="0">
                <a:solidFill>
                  <a:srgbClr val="0070C0"/>
                </a:solidFill>
                <a:latin typeface="Cinzel Black" panose="00000A00000000000000" pitchFamily="2" charset="0"/>
              </a:rPr>
              <a:t>Thank You</a:t>
            </a:r>
            <a:endParaRPr lang="en-US" sz="7200" dirty="0">
              <a:solidFill>
                <a:srgbClr val="0070C0"/>
              </a:solidFill>
              <a:latin typeface="Cinzel Black" panose="00000A00000000000000" pitchFamily="2" charset="0"/>
            </a:endParaRPr>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28</a:t>
            </a:fld>
            <a:endParaRPr lang="en-US"/>
          </a:p>
        </p:txBody>
      </p:sp>
    </p:spTree>
    <p:extLst>
      <p:ext uri="{BB962C8B-B14F-4D97-AF65-F5344CB8AC3E}">
        <p14:creationId xmlns:p14="http://schemas.microsoft.com/office/powerpoint/2010/main" val="1346248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r>
              <a:rPr lang="en-US" sz="3200" b="1" dirty="0" smtClean="0">
                <a:solidFill>
                  <a:srgbClr val="0070C0"/>
                </a:solidFill>
              </a:rPr>
              <a:t>Introduction</a:t>
            </a:r>
          </a:p>
          <a:p>
            <a:r>
              <a:rPr lang="en-US" sz="3200" b="1" dirty="0" err="1" smtClean="0">
                <a:solidFill>
                  <a:srgbClr val="0070C0"/>
                </a:solidFill>
              </a:rPr>
              <a:t>AVL</a:t>
            </a:r>
            <a:r>
              <a:rPr lang="en-US" sz="3200" b="1" dirty="0" smtClean="0">
                <a:solidFill>
                  <a:srgbClr val="0070C0"/>
                </a:solidFill>
              </a:rPr>
              <a:t> Trees</a:t>
            </a:r>
          </a:p>
          <a:p>
            <a:pPr lvl="1"/>
            <a:r>
              <a:rPr lang="en-US" sz="2800" dirty="0" smtClean="0">
                <a:solidFill>
                  <a:srgbClr val="7030A0"/>
                </a:solidFill>
              </a:rPr>
              <a:t>Construction/Insert</a:t>
            </a:r>
          </a:p>
          <a:p>
            <a:pPr lvl="1"/>
            <a:r>
              <a:rPr lang="en-US" sz="2800" dirty="0" smtClean="0">
                <a:solidFill>
                  <a:srgbClr val="7030A0"/>
                </a:solidFill>
              </a:rPr>
              <a:t>Deletion</a:t>
            </a:r>
          </a:p>
          <a:p>
            <a:pPr lvl="1"/>
            <a:r>
              <a:rPr lang="en-US" sz="2800" dirty="0" smtClean="0">
                <a:solidFill>
                  <a:srgbClr val="7030A0"/>
                </a:solidFill>
              </a:rPr>
              <a:t>Analysis</a:t>
            </a:r>
          </a:p>
          <a:p>
            <a:r>
              <a:rPr lang="en-US" sz="3200" b="1" dirty="0" smtClean="0">
                <a:solidFill>
                  <a:srgbClr val="0070C0"/>
                </a:solidFill>
              </a:rPr>
              <a:t>(2,4) Trees</a:t>
            </a:r>
          </a:p>
          <a:p>
            <a:pPr lvl="1"/>
            <a:r>
              <a:rPr lang="en-US" sz="2800" dirty="0" smtClean="0">
                <a:solidFill>
                  <a:srgbClr val="7030A0"/>
                </a:solidFill>
              </a:rPr>
              <a:t>Examples</a:t>
            </a:r>
          </a:p>
          <a:p>
            <a:pPr lvl="1"/>
            <a:r>
              <a:rPr lang="en-US" sz="2800" dirty="0" smtClean="0">
                <a:solidFill>
                  <a:srgbClr val="7030A0"/>
                </a:solidFill>
              </a:rPr>
              <a:t>Analysis</a:t>
            </a:r>
          </a:p>
          <a:p>
            <a:r>
              <a:rPr lang="en-US" sz="3200" b="1" dirty="0" smtClean="0">
                <a:solidFill>
                  <a:srgbClr val="0070C0"/>
                </a:solidFill>
              </a:rPr>
              <a:t>Summary</a:t>
            </a:r>
            <a:endParaRPr lang="en-US" sz="3200" b="1" dirty="0">
              <a:solidFill>
                <a:srgbClr val="0070C0"/>
              </a:solidFill>
            </a:endParaRPr>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3</a:t>
            </a:fld>
            <a:endParaRPr lang="en-US"/>
          </a:p>
        </p:txBody>
      </p:sp>
      <p:sp>
        <p:nvSpPr>
          <p:cNvPr id="6" name="TextBox 5"/>
          <p:cNvSpPr txBox="1"/>
          <p:nvPr/>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7" name="Picture 6" descr="Picture 7.png"/>
          <p:cNvPicPr>
            <a:picLocks noChangeAspect="1"/>
          </p:cNvPicPr>
          <p:nvPr/>
        </p:nvPicPr>
        <p:blipFill>
          <a:blip r:embed="rId2" cstate="print"/>
          <a:srcRect l="1923" b="5336"/>
          <a:stretch>
            <a:fillRect/>
          </a:stretch>
        </p:blipFill>
        <p:spPr>
          <a:xfrm>
            <a:off x="6629400" y="-1"/>
            <a:ext cx="2193193" cy="692697"/>
          </a:xfrm>
          <a:prstGeom prst="rect">
            <a:avLst/>
          </a:prstGeom>
        </p:spPr>
      </p:pic>
      <p:grpSp>
        <p:nvGrpSpPr>
          <p:cNvPr id="8" name="Group 7"/>
          <p:cNvGrpSpPr/>
          <p:nvPr/>
        </p:nvGrpSpPr>
        <p:grpSpPr>
          <a:xfrm>
            <a:off x="2133600" y="6553200"/>
            <a:ext cx="70104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0" y="1295400"/>
            <a:ext cx="70104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43457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Trees</a:t>
            </a:r>
            <a:endParaRPr lang="en-US" dirty="0"/>
          </a:p>
        </p:txBody>
      </p:sp>
      <p:sp>
        <p:nvSpPr>
          <p:cNvPr id="3" name="Content Placeholder 2"/>
          <p:cNvSpPr>
            <a:spLocks noGrp="1"/>
          </p:cNvSpPr>
          <p:nvPr>
            <p:ph idx="1"/>
          </p:nvPr>
        </p:nvSpPr>
        <p:spPr/>
        <p:txBody>
          <a:bodyPr/>
          <a:lstStyle/>
          <a:p>
            <a:r>
              <a:rPr lang="en-US" dirty="0"/>
              <a:t>A </a:t>
            </a:r>
            <a:r>
              <a:rPr lang="en-US" b="1" i="1" dirty="0"/>
              <a:t>search tree</a:t>
            </a:r>
            <a:r>
              <a:rPr lang="en-US" dirty="0"/>
              <a:t> is one in which all the elements in the left-subtree are less than the root and all elements in the right-subtree are greater than the root. This definition is applicable for each subtree.</a:t>
            </a:r>
          </a:p>
          <a:p>
            <a:r>
              <a:rPr lang="en-US" dirty="0"/>
              <a:t>But the major drawback of search trees is that it may be skewed on one (left or right) depending upon whether the elements are in ascending order or descending order. </a:t>
            </a:r>
            <a:endParaRPr lang="en-US" dirty="0" smtClean="0"/>
          </a:p>
          <a:p>
            <a:r>
              <a:rPr lang="en-US" dirty="0" smtClean="0"/>
              <a:t>So </a:t>
            </a:r>
            <a:r>
              <a:rPr lang="en-US" dirty="0"/>
              <a:t>what? Well it takes more time to search a key, because the height of the tree is more. </a:t>
            </a:r>
          </a:p>
          <a:p>
            <a:endParaRPr lang="en-US" dirty="0"/>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4</a:t>
            </a:fld>
            <a:endParaRPr lang="en-US"/>
          </a:p>
        </p:txBody>
      </p:sp>
    </p:spTree>
    <p:extLst>
      <p:ext uri="{BB962C8B-B14F-4D97-AF65-F5344CB8AC3E}">
        <p14:creationId xmlns:p14="http://schemas.microsoft.com/office/powerpoint/2010/main" val="172153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Trees</a:t>
            </a:r>
            <a:endParaRPr lang="en-US" dirty="0"/>
          </a:p>
        </p:txBody>
      </p:sp>
      <p:sp>
        <p:nvSpPr>
          <p:cNvPr id="3" name="Content Placeholder 2"/>
          <p:cNvSpPr>
            <a:spLocks noGrp="1"/>
          </p:cNvSpPr>
          <p:nvPr>
            <p:ph idx="1"/>
          </p:nvPr>
        </p:nvSpPr>
        <p:spPr>
          <a:xfrm>
            <a:off x="1358414" y="1664094"/>
            <a:ext cx="7180365" cy="4979594"/>
          </a:xfrm>
        </p:spPr>
        <p:txBody>
          <a:bodyPr>
            <a:normAutofit fontScale="92500" lnSpcReduction="10000"/>
          </a:bodyPr>
          <a:lstStyle/>
          <a:p>
            <a:r>
              <a:rPr lang="en-US" dirty="0"/>
              <a:t>Whenever an element is inserted or deleted in a binary tree, and if the tree remains balanced as much as possible, then such a tree is called as </a:t>
            </a:r>
            <a:r>
              <a:rPr lang="en-US" b="1" i="1" dirty="0"/>
              <a:t>AVL tree</a:t>
            </a:r>
            <a:r>
              <a:rPr lang="en-US" dirty="0"/>
              <a:t>. </a:t>
            </a:r>
            <a:endParaRPr lang="en-US" dirty="0" smtClean="0"/>
          </a:p>
          <a:p>
            <a:r>
              <a:rPr lang="en-US" dirty="0"/>
              <a:t>The method was devised by two Russian mathematicians, G. M. </a:t>
            </a:r>
            <a:r>
              <a:rPr lang="en-US" b="1" dirty="0" err="1"/>
              <a:t>A</a:t>
            </a:r>
            <a:r>
              <a:rPr lang="en-US" dirty="0" err="1"/>
              <a:t>del'son-</a:t>
            </a:r>
            <a:r>
              <a:rPr lang="en-US" b="1" dirty="0" err="1"/>
              <a:t>V</a:t>
            </a:r>
            <a:r>
              <a:rPr lang="en-US" dirty="0" err="1"/>
              <a:t>el'sky</a:t>
            </a:r>
            <a:r>
              <a:rPr lang="en-US" dirty="0"/>
              <a:t> and E. M. </a:t>
            </a:r>
            <a:r>
              <a:rPr lang="en-US" b="1" dirty="0"/>
              <a:t>L</a:t>
            </a:r>
            <a:r>
              <a:rPr lang="en-US" dirty="0"/>
              <a:t>andis and hence the name AVL. </a:t>
            </a:r>
            <a:endParaRPr lang="en-US" dirty="0" smtClean="0"/>
          </a:p>
          <a:p>
            <a:r>
              <a:rPr lang="en-US" dirty="0"/>
              <a:t>In an AVL tree, the height of the left and right subtrees may differ in their heights by not more than 1. This condition applies to every subtree, or the definition is recursive. </a:t>
            </a:r>
            <a:endParaRPr lang="en-US" dirty="0" smtClean="0"/>
          </a:p>
          <a:p>
            <a:r>
              <a:rPr lang="en-US" dirty="0" smtClean="0"/>
              <a:t>A </a:t>
            </a:r>
            <a:r>
              <a:rPr lang="en-US" b="1" i="1" dirty="0"/>
              <a:t>balance factor</a:t>
            </a:r>
            <a:r>
              <a:rPr lang="en-US" dirty="0"/>
              <a:t> is used to check whether the tree is an AVL tree or not. </a:t>
            </a:r>
            <a:r>
              <a:rPr lang="en-US" i="1" dirty="0">
                <a:solidFill>
                  <a:srgbClr val="0070C0"/>
                </a:solidFill>
              </a:rPr>
              <a:t>The balance factor is defined as the height of the right-subtree minus the height of the left-subtree</a:t>
            </a:r>
            <a:r>
              <a:rPr lang="en-US" i="1" dirty="0" smtClean="0">
                <a:solidFill>
                  <a:srgbClr val="0070C0"/>
                </a:solidFill>
              </a:rPr>
              <a:t>.</a:t>
            </a:r>
            <a:endParaRPr lang="en-US" dirty="0"/>
          </a:p>
          <a:p>
            <a:r>
              <a:rPr lang="en-US" dirty="0"/>
              <a:t> </a:t>
            </a:r>
            <a:r>
              <a:rPr lang="en-US" i="1" dirty="0" smtClean="0"/>
              <a:t>balance </a:t>
            </a:r>
            <a:r>
              <a:rPr lang="en-US" i="1" dirty="0"/>
              <a:t>factor</a:t>
            </a:r>
            <a:r>
              <a:rPr lang="en-US" dirty="0"/>
              <a:t> = </a:t>
            </a:r>
            <a:r>
              <a:rPr lang="en-US" i="1" dirty="0"/>
              <a:t>bf</a:t>
            </a:r>
            <a:r>
              <a:rPr lang="en-US" dirty="0"/>
              <a:t> = (</a:t>
            </a:r>
            <a:r>
              <a:rPr lang="en-US" i="1" dirty="0"/>
              <a:t>H</a:t>
            </a:r>
            <a:r>
              <a:rPr lang="en-US" i="1" baseline="-25000" dirty="0"/>
              <a:t>R</a:t>
            </a:r>
            <a:r>
              <a:rPr lang="en-US" dirty="0"/>
              <a:t> – </a:t>
            </a:r>
            <a:r>
              <a:rPr lang="en-US" i="1" dirty="0"/>
              <a:t>H</a:t>
            </a:r>
            <a:r>
              <a:rPr lang="en-US" i="1" baseline="-25000" dirty="0"/>
              <a:t>L</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5</a:t>
            </a:fld>
            <a:endParaRPr lang="en-US"/>
          </a:p>
        </p:txBody>
      </p:sp>
    </p:spTree>
    <p:extLst>
      <p:ext uri="{BB962C8B-B14F-4D97-AF65-F5344CB8AC3E}">
        <p14:creationId xmlns:p14="http://schemas.microsoft.com/office/powerpoint/2010/main" val="40843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1449" y="466947"/>
            <a:ext cx="7177330" cy="952900"/>
          </a:xfrm>
        </p:spPr>
        <p:txBody>
          <a:bodyPr/>
          <a:lstStyle/>
          <a:p>
            <a:r>
              <a:rPr lang="en-US" dirty="0" smtClean="0"/>
              <a:t>Example</a:t>
            </a:r>
            <a:endParaRPr lang="en-US" dirty="0"/>
          </a:p>
        </p:txBody>
      </p:sp>
      <p:sp>
        <p:nvSpPr>
          <p:cNvPr id="3" name="Content Placeholder 2"/>
          <p:cNvSpPr>
            <a:spLocks noGrp="1"/>
          </p:cNvSpPr>
          <p:nvPr>
            <p:ph idx="1"/>
          </p:nvPr>
        </p:nvSpPr>
        <p:spPr>
          <a:xfrm>
            <a:off x="1358414" y="1419847"/>
            <a:ext cx="7180365" cy="4577680"/>
          </a:xfrm>
        </p:spPr>
        <p:txBody>
          <a:bodyPr/>
          <a:lstStyle/>
          <a:p>
            <a:r>
              <a:rPr lang="en-US" dirty="0"/>
              <a:t>Each node in an AVL tree can have the balance factor as 1, 0, or -1</a:t>
            </a:r>
          </a:p>
        </p:txBody>
      </p:sp>
      <p:pic>
        <p:nvPicPr>
          <p:cNvPr id="5" name="Picture 4" descr="Screen Clippi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6019" y="2316897"/>
            <a:ext cx="5967805" cy="4369647"/>
          </a:xfrm>
          <a:prstGeom prst="rect">
            <a:avLst/>
          </a:prstGeom>
        </p:spPr>
      </p:pic>
      <p:sp>
        <p:nvSpPr>
          <p:cNvPr id="4" name="TextBox 3"/>
          <p:cNvSpPr txBox="1"/>
          <p:nvPr/>
        </p:nvSpPr>
        <p:spPr>
          <a:xfrm>
            <a:off x="5243513" y="4300538"/>
            <a:ext cx="528637" cy="338554"/>
          </a:xfrm>
          <a:prstGeom prst="rect">
            <a:avLst/>
          </a:prstGeom>
          <a:solidFill>
            <a:schemeClr val="accent2"/>
          </a:solidFill>
        </p:spPr>
        <p:txBody>
          <a:bodyPr wrap="square" rtlCol="0">
            <a:spAutoFit/>
          </a:bodyPr>
          <a:lstStyle/>
          <a:p>
            <a:pPr algn="ctr"/>
            <a:r>
              <a:rPr lang="en-US" sz="1600" dirty="0" smtClean="0"/>
              <a:t>-2</a:t>
            </a:r>
            <a:endParaRPr lang="en-US" dirty="0"/>
          </a:p>
        </p:txBody>
      </p:sp>
      <p:sp>
        <p:nvSpPr>
          <p:cNvPr id="6" name="TextBox 5"/>
          <p:cNvSpPr txBox="1"/>
          <p:nvPr/>
        </p:nvSpPr>
        <p:spPr>
          <a:xfrm>
            <a:off x="2995417" y="4501720"/>
            <a:ext cx="528637" cy="338554"/>
          </a:xfrm>
          <a:prstGeom prst="rect">
            <a:avLst/>
          </a:prstGeom>
          <a:solidFill>
            <a:schemeClr val="accent2"/>
          </a:solidFill>
        </p:spPr>
        <p:txBody>
          <a:bodyPr wrap="square" rtlCol="0">
            <a:spAutoFit/>
          </a:bodyPr>
          <a:lstStyle/>
          <a:p>
            <a:pPr algn="ctr"/>
            <a:r>
              <a:rPr lang="en-US" sz="1600" dirty="0" smtClean="0"/>
              <a:t>-2</a:t>
            </a:r>
            <a:endParaRPr lang="en-US" dirty="0"/>
          </a:p>
        </p:txBody>
      </p:sp>
      <p:sp>
        <p:nvSpPr>
          <p:cNvPr id="7" name="Footer Placeholder 6"/>
          <p:cNvSpPr>
            <a:spLocks noGrp="1"/>
          </p:cNvSpPr>
          <p:nvPr>
            <p:ph type="ftr" sz="quarter" idx="11"/>
          </p:nvPr>
        </p:nvSpPr>
        <p:spPr/>
        <p:txBody>
          <a:bodyPr/>
          <a:lstStyle/>
          <a:p>
            <a:r>
              <a:rPr lang="en-US" smtClean="0"/>
              <a:t>AVL Trees</a:t>
            </a:r>
            <a:endParaRPr lang="en-US" dirty="0"/>
          </a:p>
        </p:txBody>
      </p:sp>
      <p:sp>
        <p:nvSpPr>
          <p:cNvPr id="8" name="Slide Number Placeholder 7"/>
          <p:cNvSpPr>
            <a:spLocks noGrp="1"/>
          </p:cNvSpPr>
          <p:nvPr>
            <p:ph type="sldNum" sz="quarter" idx="12"/>
          </p:nvPr>
        </p:nvSpPr>
        <p:spPr/>
        <p:txBody>
          <a:bodyPr/>
          <a:lstStyle/>
          <a:p>
            <a:fld id="{FF90433F-F18A-49A1-B82B-56970469452A}" type="slidenum">
              <a:rPr lang="en-US" smtClean="0"/>
              <a:t>6</a:t>
            </a:fld>
            <a:endParaRPr lang="en-US"/>
          </a:p>
        </p:txBody>
      </p:sp>
    </p:spTree>
    <p:extLst>
      <p:ext uri="{BB962C8B-B14F-4D97-AF65-F5344CB8AC3E}">
        <p14:creationId xmlns:p14="http://schemas.microsoft.com/office/powerpoint/2010/main" val="126235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a:t>
            </a:r>
            <a:r>
              <a:rPr lang="en-US" dirty="0" smtClean="0"/>
              <a:t>Tree Construction/Insertion</a:t>
            </a:r>
            <a:endParaRPr lang="en-US" dirty="0"/>
          </a:p>
        </p:txBody>
      </p:sp>
      <p:sp>
        <p:nvSpPr>
          <p:cNvPr id="3" name="Content Placeholder 2"/>
          <p:cNvSpPr>
            <a:spLocks noGrp="1"/>
          </p:cNvSpPr>
          <p:nvPr>
            <p:ph idx="1"/>
          </p:nvPr>
        </p:nvSpPr>
        <p:spPr/>
        <p:txBody>
          <a:bodyPr>
            <a:normAutofit/>
          </a:bodyPr>
          <a:lstStyle/>
          <a:p>
            <a:pPr>
              <a:spcBef>
                <a:spcPts val="0"/>
              </a:spcBef>
            </a:pPr>
            <a:r>
              <a:rPr lang="en-US" b="1" dirty="0"/>
              <a:t>Step-1:	</a:t>
            </a:r>
            <a:r>
              <a:rPr lang="en-US" i="1" dirty="0" err="1"/>
              <a:t>AddTree</a:t>
            </a:r>
            <a:r>
              <a:rPr lang="en-US" dirty="0"/>
              <a:t>(</a:t>
            </a:r>
            <a:r>
              <a:rPr lang="en-US" i="1" dirty="0"/>
              <a:t>x</a:t>
            </a:r>
            <a:r>
              <a:rPr lang="en-US" dirty="0"/>
              <a:t>) 	// Insert the key </a:t>
            </a:r>
            <a:r>
              <a:rPr lang="en-US" i="1" dirty="0"/>
              <a:t>x</a:t>
            </a:r>
            <a:r>
              <a:rPr lang="en-US" dirty="0"/>
              <a:t> into an </a:t>
            </a:r>
            <a:r>
              <a:rPr lang="en-US" dirty="0" smtClean="0"/>
              <a:t>			</a:t>
            </a:r>
            <a:r>
              <a:rPr lang="en-US" dirty="0"/>
              <a:t>	</a:t>
            </a:r>
            <a:r>
              <a:rPr lang="en-US" dirty="0" smtClean="0"/>
              <a:t>					// ordinary </a:t>
            </a:r>
            <a:r>
              <a:rPr lang="en-US" dirty="0"/>
              <a:t>binary tree.</a:t>
            </a:r>
          </a:p>
          <a:p>
            <a:r>
              <a:rPr lang="en-US" b="1" dirty="0" smtClean="0"/>
              <a:t>Step-2</a:t>
            </a:r>
            <a:r>
              <a:rPr lang="en-US" b="1" dirty="0"/>
              <a:t>:</a:t>
            </a:r>
            <a:r>
              <a:rPr lang="en-US" dirty="0"/>
              <a:t>	Starting from the new node, find the balance factor for each </a:t>
            </a:r>
            <a:r>
              <a:rPr lang="en-US" dirty="0" smtClean="0"/>
              <a:t>node </a:t>
            </a:r>
            <a:r>
              <a:rPr lang="en-US" dirty="0"/>
              <a:t>up to the root node.</a:t>
            </a:r>
          </a:p>
          <a:p>
            <a:r>
              <a:rPr lang="en-US" b="1" dirty="0" smtClean="0"/>
              <a:t>Step-3</a:t>
            </a:r>
            <a:r>
              <a:rPr lang="en-US" b="1" dirty="0"/>
              <a:t>:	</a:t>
            </a:r>
            <a:r>
              <a:rPr lang="en-US" dirty="0"/>
              <a:t>Repeat the process of checking until the root node is </a:t>
            </a:r>
            <a:r>
              <a:rPr lang="en-US" dirty="0" smtClean="0"/>
              <a:t>encountered with </a:t>
            </a:r>
            <a:r>
              <a:rPr lang="en-US" dirty="0"/>
              <a:t>no node having the balance factor other than 1, 0, or -1, or </a:t>
            </a:r>
            <a:r>
              <a:rPr lang="en-US" dirty="0" smtClean="0"/>
              <a:t>until </a:t>
            </a:r>
            <a:r>
              <a:rPr lang="en-US" dirty="0"/>
              <a:t>the first node where there is an imbalance detected.</a:t>
            </a:r>
          </a:p>
          <a:p>
            <a:r>
              <a:rPr lang="en-US" b="1" dirty="0" smtClean="0"/>
              <a:t>Step-4</a:t>
            </a:r>
            <a:r>
              <a:rPr lang="en-US" b="1" dirty="0"/>
              <a:t>:</a:t>
            </a:r>
            <a:r>
              <a:rPr lang="en-US" dirty="0"/>
              <a:t>	If an imbalance is detected, then perform single or double </a:t>
            </a:r>
            <a:r>
              <a:rPr lang="en-US" dirty="0" smtClean="0"/>
              <a:t>rotation</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7</a:t>
            </a:fld>
            <a:endParaRPr lang="en-US"/>
          </a:p>
        </p:txBody>
      </p:sp>
    </p:spTree>
    <p:extLst>
      <p:ext uri="{BB962C8B-B14F-4D97-AF65-F5344CB8AC3E}">
        <p14:creationId xmlns:p14="http://schemas.microsoft.com/office/powerpoint/2010/main" val="289562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Rotations</a:t>
            </a:r>
            <a:endParaRPr lang="en-US" dirty="0"/>
          </a:p>
        </p:txBody>
      </p:sp>
      <p:sp>
        <p:nvSpPr>
          <p:cNvPr id="3" name="Content Placeholder 2"/>
          <p:cNvSpPr>
            <a:spLocks noGrp="1"/>
          </p:cNvSpPr>
          <p:nvPr>
            <p:ph idx="1"/>
          </p:nvPr>
        </p:nvSpPr>
        <p:spPr/>
        <p:txBody>
          <a:bodyPr>
            <a:normAutofit/>
          </a:bodyPr>
          <a:lstStyle/>
          <a:p>
            <a:pPr lvl="0"/>
            <a:r>
              <a:rPr lang="en-US" sz="2800" dirty="0"/>
              <a:t>When you have found an imbalance at node </a:t>
            </a:r>
            <a:r>
              <a:rPr lang="en-US" sz="2800" i="1" dirty="0"/>
              <a:t>x</a:t>
            </a:r>
            <a:r>
              <a:rPr lang="en-US" sz="2800" dirty="0"/>
              <a:t>, say, then if the two nodes below the node </a:t>
            </a:r>
            <a:r>
              <a:rPr lang="en-US" sz="2800" i="1" dirty="0"/>
              <a:t>x</a:t>
            </a:r>
            <a:r>
              <a:rPr lang="en-US" sz="2800" dirty="0"/>
              <a:t> and the new node all in a straight line, you require a </a:t>
            </a:r>
            <a:r>
              <a:rPr lang="en-US" sz="2800" b="1" i="1" dirty="0"/>
              <a:t>single rotation</a:t>
            </a:r>
            <a:r>
              <a:rPr lang="en-US" sz="2800" dirty="0"/>
              <a:t>.</a:t>
            </a:r>
          </a:p>
          <a:p>
            <a:pPr lvl="0"/>
            <a:r>
              <a:rPr lang="en-US" sz="2800" dirty="0"/>
              <a:t>In case, if these three nodes are in a </a:t>
            </a:r>
            <a:r>
              <a:rPr lang="en-US" sz="2800" i="1" dirty="0">
                <a:solidFill>
                  <a:srgbClr val="0070C0"/>
                </a:solidFill>
              </a:rPr>
              <a:t>dog-leg shape </a:t>
            </a:r>
            <a:r>
              <a:rPr lang="en-US" sz="2800" dirty="0"/>
              <a:t>(that is, there is a bend in the path), then you require a </a:t>
            </a:r>
            <a:r>
              <a:rPr lang="en-US" sz="2800" b="1" i="1" dirty="0"/>
              <a:t>double rotation</a:t>
            </a:r>
            <a:r>
              <a:rPr lang="en-US" sz="2800" dirty="0"/>
              <a:t>.</a:t>
            </a:r>
          </a:p>
          <a:p>
            <a:endParaRPr lang="en-US" sz="2800" dirty="0"/>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5" name="Slide Number Placeholder 4"/>
          <p:cNvSpPr>
            <a:spLocks noGrp="1"/>
          </p:cNvSpPr>
          <p:nvPr>
            <p:ph type="sldNum" sz="quarter" idx="12"/>
          </p:nvPr>
        </p:nvSpPr>
        <p:spPr/>
        <p:txBody>
          <a:bodyPr/>
          <a:lstStyle/>
          <a:p>
            <a:fld id="{FF90433F-F18A-49A1-B82B-56970469452A}" type="slidenum">
              <a:rPr lang="en-US" smtClean="0"/>
              <a:t>8</a:t>
            </a:fld>
            <a:endParaRPr lang="en-US"/>
          </a:p>
        </p:txBody>
      </p:sp>
    </p:spTree>
    <p:extLst>
      <p:ext uri="{BB962C8B-B14F-4D97-AF65-F5344CB8AC3E}">
        <p14:creationId xmlns:p14="http://schemas.microsoft.com/office/powerpoint/2010/main" val="241896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pic>
        <p:nvPicPr>
          <p:cNvPr id="5" name="Picture 4" descr="E:\COMP1200\figavl8.bmp"/>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6729"/>
          <a:stretch/>
        </p:blipFill>
        <p:spPr bwMode="auto">
          <a:xfrm>
            <a:off x="1976796" y="1457325"/>
            <a:ext cx="5943600" cy="2223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00587" y="1066494"/>
            <a:ext cx="3443287" cy="461665"/>
          </a:xfrm>
          <a:prstGeom prst="rect">
            <a:avLst/>
          </a:prstGeom>
          <a:noFill/>
        </p:spPr>
        <p:txBody>
          <a:bodyPr wrap="square" rtlCol="0">
            <a:spAutoFit/>
          </a:bodyPr>
          <a:lstStyle/>
          <a:p>
            <a:r>
              <a:rPr lang="en-US" sz="2400" b="1" dirty="0" smtClean="0">
                <a:solidFill>
                  <a:srgbClr val="FF0000"/>
                </a:solidFill>
              </a:rPr>
              <a:t>Single Rotation</a:t>
            </a:r>
            <a:endParaRPr lang="en-US" sz="2400" b="1" dirty="0">
              <a:solidFill>
                <a:srgbClr val="FF0000"/>
              </a:solidFill>
            </a:endParaRPr>
          </a:p>
        </p:txBody>
      </p:sp>
      <p:pic>
        <p:nvPicPr>
          <p:cNvPr id="8" name="Picture 7" descr="Screen Clippin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8914" r="35546"/>
          <a:stretch/>
        </p:blipFill>
        <p:spPr>
          <a:xfrm>
            <a:off x="1557338" y="3952934"/>
            <a:ext cx="2171699" cy="2150893"/>
          </a:xfrm>
          <a:prstGeom prst="rect">
            <a:avLst/>
          </a:prstGeom>
        </p:spPr>
      </p:pic>
      <p:pic>
        <p:nvPicPr>
          <p:cNvPr id="9" name="Picture 8" descr="Screen Clippin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28061" y="4379561"/>
            <a:ext cx="4510716" cy="1724266"/>
          </a:xfrm>
          <a:prstGeom prst="rect">
            <a:avLst/>
          </a:prstGeom>
        </p:spPr>
      </p:pic>
      <p:sp>
        <p:nvSpPr>
          <p:cNvPr id="10" name="TextBox 9"/>
          <p:cNvSpPr txBox="1"/>
          <p:nvPr/>
        </p:nvSpPr>
        <p:spPr>
          <a:xfrm>
            <a:off x="1165711" y="3610470"/>
            <a:ext cx="2563326" cy="461665"/>
          </a:xfrm>
          <a:prstGeom prst="rect">
            <a:avLst/>
          </a:prstGeom>
          <a:noFill/>
        </p:spPr>
        <p:txBody>
          <a:bodyPr wrap="square" rtlCol="0">
            <a:spAutoFit/>
          </a:bodyPr>
          <a:lstStyle/>
          <a:p>
            <a:r>
              <a:rPr lang="en-US" sz="2400" b="1" dirty="0" smtClean="0">
                <a:solidFill>
                  <a:srgbClr val="FF0000"/>
                </a:solidFill>
              </a:rPr>
              <a:t>Double Rotation</a:t>
            </a:r>
            <a:endParaRPr lang="en-US" sz="2400" b="1" dirty="0">
              <a:solidFill>
                <a:srgbClr val="FF0000"/>
              </a:solidFill>
            </a:endParaRPr>
          </a:p>
        </p:txBody>
      </p:sp>
      <p:sp>
        <p:nvSpPr>
          <p:cNvPr id="4" name="Footer Placeholder 3"/>
          <p:cNvSpPr>
            <a:spLocks noGrp="1"/>
          </p:cNvSpPr>
          <p:nvPr>
            <p:ph type="ftr" sz="quarter" idx="11"/>
          </p:nvPr>
        </p:nvSpPr>
        <p:spPr/>
        <p:txBody>
          <a:bodyPr/>
          <a:lstStyle/>
          <a:p>
            <a:r>
              <a:rPr lang="en-US" smtClean="0"/>
              <a:t>AVL Trees</a:t>
            </a:r>
            <a:endParaRPr lang="en-US" dirty="0"/>
          </a:p>
        </p:txBody>
      </p:sp>
      <p:sp>
        <p:nvSpPr>
          <p:cNvPr id="7" name="Slide Number Placeholder 6"/>
          <p:cNvSpPr>
            <a:spLocks noGrp="1"/>
          </p:cNvSpPr>
          <p:nvPr>
            <p:ph type="sldNum" sz="quarter" idx="12"/>
          </p:nvPr>
        </p:nvSpPr>
        <p:spPr/>
        <p:txBody>
          <a:bodyPr/>
          <a:lstStyle/>
          <a:p>
            <a:fld id="{FF90433F-F18A-49A1-B82B-56970469452A}" type="slidenum">
              <a:rPr lang="en-US" smtClean="0"/>
              <a:t>9</a:t>
            </a:fld>
            <a:endParaRPr lang="en-US"/>
          </a:p>
        </p:txBody>
      </p:sp>
    </p:spTree>
    <p:extLst>
      <p:ext uri="{BB962C8B-B14F-4D97-AF65-F5344CB8AC3E}">
        <p14:creationId xmlns:p14="http://schemas.microsoft.com/office/powerpoint/2010/main" val="295106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1871</TotalTime>
  <Words>952</Words>
  <Application>Microsoft Office PowerPoint</Application>
  <PresentationFormat>On-screen Show (4:3)</PresentationFormat>
  <Paragraphs>215</Paragraphs>
  <Slides>28</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28</vt:i4>
      </vt:variant>
    </vt:vector>
  </HeadingPairs>
  <TitlesOfParts>
    <vt:vector size="42" baseType="lpstr">
      <vt:lpstr>Arial</vt:lpstr>
      <vt:lpstr>Calibri</vt:lpstr>
      <vt:lpstr>Century Gothic</vt:lpstr>
      <vt:lpstr>Cinzel Black</vt:lpstr>
      <vt:lpstr>Fd442724-Identity-H</vt:lpstr>
      <vt:lpstr>Fd461689-Identity-H</vt:lpstr>
      <vt:lpstr>Fd490099-Identity-H</vt:lpstr>
      <vt:lpstr>Symbol</vt:lpstr>
      <vt:lpstr>Tahoma</vt:lpstr>
      <vt:lpstr>Times New Roman</vt:lpstr>
      <vt:lpstr>Wingdings</vt:lpstr>
      <vt:lpstr>Wingdings 3</vt:lpstr>
      <vt:lpstr>Wisp</vt:lpstr>
      <vt:lpstr>Blueprint</vt:lpstr>
      <vt:lpstr>Course Name :  Data Structures &amp; Algorithms</vt:lpstr>
      <vt:lpstr>AVL Trees &amp; (2,4) Trees</vt:lpstr>
      <vt:lpstr>Agenda</vt:lpstr>
      <vt:lpstr>Balanced Trees</vt:lpstr>
      <vt:lpstr>AVL Trees</vt:lpstr>
      <vt:lpstr>Example</vt:lpstr>
      <vt:lpstr>AVL Tree Construction/Insertion</vt:lpstr>
      <vt:lpstr>Rotations</vt:lpstr>
      <vt:lpstr>Contd…</vt:lpstr>
      <vt:lpstr>Contd…</vt:lpstr>
      <vt:lpstr>Example</vt:lpstr>
      <vt:lpstr>Contd…</vt:lpstr>
      <vt:lpstr>Contd…</vt:lpstr>
      <vt:lpstr>Contd…</vt:lpstr>
      <vt:lpstr>Removal in an AVL Tree</vt:lpstr>
      <vt:lpstr>Rebalancing after a Removal</vt:lpstr>
      <vt:lpstr>AVL Trees – Deletion – Eg. 2</vt:lpstr>
      <vt:lpstr>Running Times for AVL Trees</vt:lpstr>
      <vt:lpstr>Multi-Way Search Trees</vt:lpstr>
      <vt:lpstr>Example</vt:lpstr>
      <vt:lpstr>(2,4) Trees</vt:lpstr>
      <vt:lpstr>Insertion in a (2,4) Tree</vt:lpstr>
      <vt:lpstr>Contd.</vt:lpstr>
      <vt:lpstr>Contd.</vt:lpstr>
      <vt:lpstr>Removal in (2,4) Trees</vt:lpstr>
      <vt:lpstr>Removal in (2,4) Trees</vt:lpstr>
      <vt:lpstr>Performance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Trees</dc:title>
  <dc:creator>Nandagopalan S</dc:creator>
  <cp:lastModifiedBy>Windows User</cp:lastModifiedBy>
  <cp:revision>47</cp:revision>
  <dcterms:created xsi:type="dcterms:W3CDTF">2016-11-24T03:58:57Z</dcterms:created>
  <dcterms:modified xsi:type="dcterms:W3CDTF">2023-02-14T07:43:42Z</dcterms:modified>
</cp:coreProperties>
</file>