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33"/>
  </p:notesMasterIdLst>
  <p:sldIdLst>
    <p:sldId id="356" r:id="rId2"/>
    <p:sldId id="256" r:id="rId3"/>
    <p:sldId id="25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52" r:id="rId24"/>
    <p:sldId id="353" r:id="rId25"/>
    <p:sldId id="348" r:id="rId26"/>
    <p:sldId id="349" r:id="rId27"/>
    <p:sldId id="350" r:id="rId28"/>
    <p:sldId id="351" r:id="rId29"/>
    <p:sldId id="354" r:id="rId30"/>
    <p:sldId id="355" r:id="rId31"/>
    <p:sldId id="32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08E"/>
    <a:srgbClr val="008BBC"/>
    <a:srgbClr val="FAF0FE"/>
    <a:srgbClr val="F8E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84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06T03:54:35.0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20267 13547 0,'-35'0'94,"0"0"-94,17 0 31,1 0 1,-1 17-17,0 1 1,1 0-1,-1-1 1,18 1 31,0 17-16,0-17-15,0-1-1,0 1 1,0 0 0,0-1-1,18 19 79,-1-19-78,1 19-1,0-36 1,-1 0 125,1 0-126,-1 17 1,19-17-1,-19 0 110,1 0-109,0 0 0,-1 0-1,1-17 32,-18-1-16,0-17-15,0 17 31,0 0 15,0-17-46,0 17 31,0 1 281,0-1-203,0 0-109,0 1 31,-18-1 374,1 18-14,-1 0-376</inkml:trace>
  <inkml:trace contextRef="#ctx0" brushRef="#br0" timeOffset="3922.5965">23248 13494 0,'18'0'125,"0"-18"-93,17 0-17,-17 18 1,35-17 0,-36 17 15,1 0-16,-1 0 48,1 0 15,-18 17-62,0 1-1,0 0 1,0-1-16,0 1 16,0 0-1,-18-18 16,-17 35-15,0-17 15,35-1 1,-18 18-17,1-17 1,-1 0-1,0-1 1,1 1 0,-1-18 15,18 18-15,-18-1 15,18 1 281,36 0-296,-1-18 0,-17 0-16,17 0 15,18 17-15,-36 1 16,1-18-16,0 0 15,-1 18 1,1-1-16,17-34 281,1-1-281,-19 0 32,-17 1-1,18-1 63</inkml:trace>
  <inkml:trace contextRef="#ctx0" brushRef="#br0" timeOffset="8122.7542">20250 15857 0,'17'0'16,"1"0"31,-18 36-16,0-19-15,0 1-1,0 35 1,18-36-1,-18 1-15,0 35 16,0-35 0,0-1-1,0 1 1,0 0 0,0-1-1,0 1 1,0 17 46,0-17 63</inkml:trace>
  <inkml:trace contextRef="#ctx0" brushRef="#br0" timeOffset="12634.6801">23178 15875 0,'17'0'312,"36"0"-46,-17-18-266,-19 18 15,36 0 1,-17 0 15,16-17-15,-34 17 31,35 0-32,-18-18 1,1 18 0,-19 0 77,1 0-77,-18 18 31,0-1-16,0 1 0,0 0-31,-35 17 16,17-17 15,0-18-15,1 0-16,-1 0 16,-17 17-1,17-17 32,0 0-16,1 0-15,-18 0 0,17 0-1,-17 18 1,17-1-1,-17 1 110,52 0 141,19-18-266,-19 0 31,1 0 94,0 0-15,17 0-95,0 17 1,53-17 0,-70 18-1,17 0 141,-17-1-15,-18 1-63,0 0-62,-18-1-1,1 1 1,-1-18 0,0 17 15,1-17-15,-1 18-1,0-18-15,1 0 16,-19 18-1,19-1 1,-1-17 0,1 18-1,-1-18 1,-17 0 78,17 0-79,-17 0 17,-18-18-17,35 1 1,0 17 78,-17 0-94,18 0 78</inkml:trace>
  <inkml:trace contextRef="#ctx0" brushRef="#br0" timeOffset="17530.5203">19385 15117 0,'-17'0'140,"-1"17"-124,-17 18 0,17-17-16,-17 53 15,0-36 1,17-17-16,18-1 16,-18 1-1,1 17 16,-1-17 16,-17 17-31</inkml:trace>
  <inkml:trace contextRef="#ctx0" brushRef="#br0" timeOffset="18529.7144">19121 15205 0,'18'0'94,"17"17"-79,-18 1-15,1-18 16,-18 18 0,18-1-1,-1 1-15,19 0 16,-1-1-1,0 18 79,0 1-94,-17-36 16,0 17 62</inkml:trace>
  <inkml:trace contextRef="#ctx0" brushRef="#br0" timeOffset="19674.5557">19597 17533 0,'-35'0'31,"17"18"-31,-17 17 16,35-17 0,-35 52-1,-1-17 1,1 0 15,17-18-15,18-17-16,0 0 15,-17-1-15,-1 1 16,1-1 0</inkml:trace>
  <inkml:trace contextRef="#ctx0" brushRef="#br0" timeOffset="20944.9355">19350 17674 0,'18'0'78,"-1"18"-62,19 17 0,-19-35-1,1 18 17,-18-1 30,18 19-46,-1-19-1,19 19 126,-19-19-125,19 36-1,-1-18 1,-35 1 93,17-36-15,-17-36-94,36 1 16,-19 17-16</inkml:trace>
  <inkml:trace contextRef="#ctx0" brushRef="#br0" timeOffset="27538.5298">22631 17921 0,'0'53'63,"0"-35"-48,0 52-15,0-52 16,0 17 0,0-17-16,0 17 15,0 0-15,0-17 16,0 17 0,0 1 15,0-1-16,18 18 1,-18-36 0,0 19-1,0-1 1,0-17-16,0 17 16,0-18-1,0 1 48,0 17-63,0-17 15,0 0 1</inkml:trace>
  <inkml:trace contextRef="#ctx0" brushRef="#br0" timeOffset="29690.642">22543 18538 0,'-18'-17'93,"18"-1"-77,0 1 0,18 17 218,-1 17 16,19-17-219,-19 18-31,-17-1 0,0 1 16,18 0 0,-18-1 46,0 1 1,18 0 187,17 17-79</inkml:trace>
  <inkml:trace contextRef="#ctx0" brushRef="#br0" timeOffset="31154.5031">22807 18521 0,'-17'0'78,"-1"0"-31,0 0-31,1 17-1,-1 1 1,1 0 15,-1-1-15,0 1 62,18 0-31,-17-1 0,-1 1 47</inkml:trace>
  <inkml:trace contextRef="#ctx0" brushRef="#br0" timeOffset="32546.9191">22896 17992 0,'0'17'94,"0"1"-47,0 0-47,0 17 15,0 0 16,0-17 1,0 17-17,0 36-15,0-18 16,0-18-16,0 71 16,0-89-1</inkml:trace>
  <inkml:trace contextRef="#ctx0" brushRef="#br0" timeOffset="34426.4662">23143 18680 0,'-18'52'78,"18"-34"-62,-18-18-16,1 18 31,-1 17-15,18 0-1,-18-17 1,1-18 0,-1 18-1,18-1 63,0 1-62</inkml:trace>
  <inkml:trace contextRef="#ctx0" brushRef="#br0" timeOffset="36201.9229">23037 18732 0,'0'-17'203,"0"52"-172,17-17-15,1-1 125,0-17-110,-1 18-16,1-18 17,0 18-17,-1 17 32,1-17-47,-1-1 203</inkml:trace>
  <inkml:trace contextRef="#ctx0" brushRef="#br0" timeOffset="39706.6101">22878 18027 0,'0'35'266,"-18"-17"-251,1 0 17,17-1-1,0 1-15,-18-1 46,0 1-62,18 0 438,-17 17-423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B0802-579C-44E6-B35D-F3E6F748CFAA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914F-F225-4464-9A9F-D1A8B33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B9AFE2E-4BEC-4F4E-A61E-0F26A01B617E}" type="datetime1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82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9507-C7CA-4A35-8ECA-B1A7C23D71B2}" type="datetime1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FB90-5815-468D-84BD-6C461FD5B526}" type="datetime1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7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587-7269-4E40-862F-5375B7AABC35}" type="datetime1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1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65ED-2807-4C8E-975D-ED2C8433E2D7}" type="datetime1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5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E8C4-C76C-4CCE-8590-E7CE6FE339D9}" type="datetime1">
              <a:rPr lang="en-US" smtClean="0"/>
              <a:t>18-Feb-23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1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B509-4502-4DBE-A4C7-D60C9F13D565}" type="datetime1">
              <a:rPr lang="en-US" smtClean="0"/>
              <a:t>18-Feb-23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E27B-B2A1-460A-A498-ECE215A89B19}" type="datetime1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79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51FA8DE-2D77-48EE-904B-E337D4417761}" type="datetime1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9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378147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530944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674572"/>
            <a:ext cx="6896534" cy="1080938"/>
          </a:xfrm>
        </p:spPr>
        <p:txBody>
          <a:bodyPr>
            <a:normAutofit/>
          </a:bodyPr>
          <a:lstStyle>
            <a:lvl1pPr>
              <a:defRPr sz="4000">
                <a:latin typeface="Trajan Pro" panose="02020502050506020301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160026" cy="4116151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Berlin Sans FB" panose="020E0602020502020306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7881" y="6453025"/>
            <a:ext cx="2057400" cy="365125"/>
          </a:xfrm>
        </p:spPr>
        <p:txBody>
          <a:bodyPr/>
          <a:lstStyle/>
          <a:p>
            <a:fld id="{5B38E7C2-B78A-4B55-AFC0-68C2F176B43C}" type="datetime1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453026"/>
            <a:ext cx="4834673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800"/>
            </a:lvl1pPr>
          </a:lstStyle>
          <a:p>
            <a:fld id="{5DB70CE4-BA80-43CB-B1DD-F8141BBEEA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3" name="Picture 12" descr="Picture 7.png"/>
          <p:cNvPicPr>
            <a:picLocks noChangeAspect="1"/>
          </p:cNvPicPr>
          <p:nvPr userDrawn="1"/>
        </p:nvPicPr>
        <p:blipFill>
          <a:blip r:embed="rId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0" y="1983209"/>
            <a:ext cx="70104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264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4AA9521-E084-4B0E-8137-3B2470F44636}" type="datetime1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>
            <a:normAutofit/>
          </a:bodyPr>
          <a:lstStyle>
            <a:lvl1pPr>
              <a:defRPr sz="3600">
                <a:latin typeface="Trajan Pro" panose="02020502050506020301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2336873"/>
            <a:ext cx="3773557" cy="40631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336873"/>
            <a:ext cx="4002157" cy="40631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16757" y="6436791"/>
            <a:ext cx="2057400" cy="365125"/>
          </a:xfrm>
        </p:spPr>
        <p:txBody>
          <a:bodyPr/>
          <a:lstStyle/>
          <a:p>
            <a:fld id="{306D21C6-7306-4078-84C0-EA577AF1BA2E}" type="datetime1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991" y="6400015"/>
            <a:ext cx="5791800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5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B69-C1A8-4807-B4B2-5BC93E37D120}" type="datetime1">
              <a:rPr lang="en-US" smtClean="0"/>
              <a:t>18-Feb-23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9451-7154-4F2C-BC8F-181CB9F025C1}" type="datetime1">
              <a:rPr lang="en-US" smtClean="0"/>
              <a:t>18-Feb-23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F644-73DD-4EAE-AC8A-E8012D3AF7E3}" type="datetime1">
              <a:rPr lang="en-US" smtClean="0"/>
              <a:t>18-Feb-23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55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2264-C789-48E4-B293-8317BDEC02F4}" type="datetime1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EBAE-156B-4FA6-84F9-C6AE439E099D}" type="datetime1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629">
              <a:schemeClr val="tx1"/>
            </a:gs>
            <a:gs pos="37168">
              <a:schemeClr val="tx1"/>
            </a:gs>
            <a:gs pos="81000">
              <a:srgbClr val="FAF0FE"/>
            </a:gs>
            <a:gs pos="92500">
              <a:schemeClr val="accent3">
                <a:lumMod val="20000"/>
                <a:lumOff val="80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D39DE-55B8-4522-8CA0-38A885061E5D}" type="datetime1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0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386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3312">
          <p15:clr>
            <a:srgbClr val="F26B43"/>
          </p15:clr>
        </p15:guide>
        <p15:guide id="6" pos="36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5526">
          <p15:clr>
            <a:srgbClr val="F26B43"/>
          </p15:clr>
        </p15:guide>
        <p15:guide id="9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CA08E"/>
                </a:solidFill>
              </a:rPr>
              <a:t>Course Name : </a:t>
            </a:r>
            <a:br>
              <a:rPr lang="en-US" sz="3200" dirty="0" smtClean="0">
                <a:solidFill>
                  <a:srgbClr val="FCA08E"/>
                </a:solidFill>
              </a:rPr>
            </a:br>
            <a:r>
              <a:rPr lang="en-US" sz="3200" dirty="0" smtClean="0">
                <a:solidFill>
                  <a:srgbClr val="FCA08E"/>
                </a:solidFill>
              </a:rPr>
              <a:t>Data Structures &amp; Algorithms</a:t>
            </a:r>
            <a:endParaRPr lang="en-US" sz="3200" dirty="0">
              <a:solidFill>
                <a:srgbClr val="FCA08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Dr. S. Nandagopalan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Computer Science &amp; Information Systems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Graph Representations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41671" y="2095500"/>
            <a:ext cx="8005916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smtClean="0"/>
              <a:t>Adjacency Matrix</a:t>
            </a:r>
          </a:p>
          <a:p>
            <a:pPr eaLnBrk="1" hangingPunct="1"/>
            <a:r>
              <a:rPr lang="en-US" altLang="en-US" sz="2000" dirty="0" smtClean="0"/>
              <a:t>The </a:t>
            </a:r>
            <a:r>
              <a:rPr lang="en-US" altLang="en-US" sz="2000" b="1" i="1" dirty="0" smtClean="0"/>
              <a:t>Adjacency Matrix</a:t>
            </a:r>
            <a:r>
              <a:rPr lang="en-US" altLang="en-US" sz="2000" dirty="0" smtClean="0"/>
              <a:t> is a square matrix with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rows and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columns. </a:t>
            </a:r>
          </a:p>
          <a:p>
            <a:pPr eaLnBrk="1" hangingPunct="1"/>
            <a:r>
              <a:rPr lang="en-US" altLang="en-US" sz="2000" dirty="0" smtClean="0"/>
              <a:t>Each entry in the matrix represents 1, if there exists an edge &lt;</a:t>
            </a:r>
            <a:r>
              <a:rPr lang="en-US" altLang="en-US" sz="2000" i="1" dirty="0" smtClean="0"/>
              <a:t>i, j</a:t>
            </a:r>
            <a:r>
              <a:rPr lang="en-US" altLang="en-US" sz="2000" dirty="0" smtClean="0"/>
              <a:t>&gt; between vertex </a:t>
            </a:r>
            <a:r>
              <a:rPr lang="en-US" altLang="en-US" sz="2000" i="1" dirty="0" smtClean="0"/>
              <a:t>i</a:t>
            </a:r>
            <a:r>
              <a:rPr lang="en-US" altLang="en-US" sz="2000" dirty="0" smtClean="0"/>
              <a:t> and vertex </a:t>
            </a:r>
            <a:r>
              <a:rPr lang="en-US" altLang="en-US" sz="2000" i="1" dirty="0" smtClean="0"/>
              <a:t>j</a:t>
            </a:r>
            <a:r>
              <a:rPr lang="en-US" altLang="en-US" sz="2000" dirty="0" smtClean="0"/>
              <a:t> and 0 when there is no edge.</a:t>
            </a:r>
          </a:p>
          <a:p>
            <a:pPr eaLnBrk="1" hangingPunct="1"/>
            <a:r>
              <a:rPr lang="en-US" altLang="en-US" sz="2000" dirty="0" smtClean="0"/>
              <a:t>Therefore, the adjacency matrix is a Boolean matrix for both undirected and directed graphs 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	For an undirected graph </a:t>
            </a:r>
            <a:r>
              <a:rPr lang="en-US" altLang="en-US" sz="2000" i="1" dirty="0" smtClean="0"/>
              <a:t>G</a:t>
            </a:r>
            <a:r>
              <a:rPr lang="en-US" altLang="en-US" sz="2000" dirty="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	Adjacency Matrix = </a:t>
            </a:r>
            <a:r>
              <a:rPr lang="en-US" altLang="en-US" sz="2000" i="1" dirty="0" smtClean="0"/>
              <a:t>A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i, j</a:t>
            </a:r>
            <a:r>
              <a:rPr lang="en-US" altLang="en-US" sz="2000" dirty="0" smtClean="0"/>
              <a:t>) =         1 	if (</a:t>
            </a:r>
            <a:r>
              <a:rPr lang="en-US" altLang="en-US" sz="2000" i="1" dirty="0" smtClean="0"/>
              <a:t>i, j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anose="05050102010706020507" pitchFamily="18" charset="2"/>
              </a:rPr>
              <a:t>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E</a:t>
            </a:r>
            <a:r>
              <a:rPr lang="en-US" altLang="en-US" sz="2000" dirty="0" smtClean="0"/>
              <a:t> or (</a:t>
            </a:r>
            <a:r>
              <a:rPr lang="en-US" altLang="en-US" sz="2000" i="1" dirty="0" smtClean="0"/>
              <a:t>j, i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anose="05050102010706020507" pitchFamily="18" charset="2"/>
              </a:rPr>
              <a:t>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E</a:t>
            </a:r>
            <a:r>
              <a:rPr lang="en-US" altLang="en-US" sz="2000" dirty="0" smtClean="0"/>
              <a:t>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  	         			  	    0	otherwise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	Similarly, for a digraph </a:t>
            </a:r>
            <a:r>
              <a:rPr lang="en-US" altLang="en-US" sz="2000" i="1" dirty="0" smtClean="0"/>
              <a:t>G</a:t>
            </a:r>
            <a:r>
              <a:rPr lang="en-US" altLang="en-US" sz="2000" dirty="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	Adjacency Matrix = </a:t>
            </a:r>
            <a:r>
              <a:rPr lang="en-US" altLang="en-US" sz="2000" i="1" dirty="0" smtClean="0"/>
              <a:t>A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i, j</a:t>
            </a:r>
            <a:r>
              <a:rPr lang="en-US" altLang="en-US" sz="2000" dirty="0" smtClean="0"/>
              <a:t>) = 	  1 	if (</a:t>
            </a:r>
            <a:r>
              <a:rPr lang="en-US" altLang="en-US" sz="2000" i="1" dirty="0" smtClean="0"/>
              <a:t>i, j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anose="05050102010706020507" pitchFamily="18" charset="2"/>
              </a:rPr>
              <a:t>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E</a:t>
            </a:r>
            <a:endParaRPr lang="en-US" altLang="en-US" sz="20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					  0 	otherwise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2532" name="AutoShape 2"/>
          <p:cNvSpPr>
            <a:spLocks/>
          </p:cNvSpPr>
          <p:nvPr/>
        </p:nvSpPr>
        <p:spPr bwMode="auto">
          <a:xfrm>
            <a:off x="4638675" y="4762500"/>
            <a:ext cx="228600" cy="533400"/>
          </a:xfrm>
          <a:prstGeom prst="leftBrace">
            <a:avLst>
              <a:gd name="adj1" fmla="val 2499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3" name="AutoShape 3"/>
          <p:cNvSpPr>
            <a:spLocks/>
          </p:cNvSpPr>
          <p:nvPr/>
        </p:nvSpPr>
        <p:spPr bwMode="auto">
          <a:xfrm>
            <a:off x="4581525" y="5892800"/>
            <a:ext cx="285750" cy="508000"/>
          </a:xfrm>
          <a:prstGeom prst="leftBrace">
            <a:avLst>
              <a:gd name="adj1" fmla="val 2500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37E87D-00AA-4636-A237-BDD0A27FCFAD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10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16848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355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75" y="1828800"/>
            <a:ext cx="4318092" cy="47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A8F65F-EA1D-4C1E-BF5F-CD708D8CD1BB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11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8946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Inferences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adjacency matrix for an undirected graph is </a:t>
            </a:r>
            <a:r>
              <a:rPr lang="en-US" altLang="en-US" b="1" i="1" smtClean="0"/>
              <a:t>symmetric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The memory requirements for an undirected or directed graph is always </a:t>
            </a:r>
            <a:r>
              <a:rPr lang="en-US" altLang="en-US" smtClean="0">
                <a:sym typeface="Symbol" panose="05050102010706020507" pitchFamily="18" charset="2"/>
              </a:rPr>
              <a:t>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baseline="30000" smtClean="0"/>
              <a:t>2</a:t>
            </a:r>
            <a:r>
              <a:rPr lang="en-US" altLang="en-US" smtClean="0"/>
              <a:t>) or </a:t>
            </a:r>
            <a:r>
              <a:rPr lang="en-US" altLang="en-US" i="1" smtClean="0"/>
              <a:t>n</a:t>
            </a:r>
            <a:r>
              <a:rPr lang="en-US" altLang="en-US" smtClean="0"/>
              <a:t> * </a:t>
            </a:r>
            <a:r>
              <a:rPr lang="en-US" altLang="en-US" i="1" smtClean="0"/>
              <a:t>n</a:t>
            </a:r>
            <a:r>
              <a:rPr lang="en-US" altLang="en-US" smtClean="0"/>
              <a:t>, where </a:t>
            </a:r>
            <a:r>
              <a:rPr lang="en-US" altLang="en-US" i="1" smtClean="0"/>
              <a:t>n</a:t>
            </a:r>
            <a:r>
              <a:rPr lang="en-US" altLang="en-US" smtClean="0"/>
              <a:t> is the number of vertices</a:t>
            </a:r>
          </a:p>
          <a:p>
            <a:pPr eaLnBrk="1" hangingPunct="1"/>
            <a:r>
              <a:rPr lang="en-US" altLang="en-US" smtClean="0"/>
              <a:t>Instead of storing the adjacency matrix as a two dimensional integer array (each </a:t>
            </a:r>
            <a:r>
              <a:rPr lang="en-US" altLang="en-US" i="1" smtClean="0"/>
              <a:t>int</a:t>
            </a:r>
            <a:r>
              <a:rPr lang="en-US" altLang="en-US" smtClean="0"/>
              <a:t> requires 2 bytes), we can use bits to store these entries</a:t>
            </a:r>
          </a:p>
          <a:p>
            <a:pPr eaLnBrk="1" hangingPunct="1"/>
            <a:r>
              <a:rPr lang="en-US" altLang="en-US" smtClean="0"/>
              <a:t>The time-complexity of adjacency matrix representation is therefore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CC024B-48A9-40EA-8442-39B83178E047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12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10726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Adjacency List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1155" y="1993491"/>
            <a:ext cx="3610692" cy="486450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US" altLang="en-US" sz="2000" dirty="0" smtClean="0"/>
              <a:t>In the </a:t>
            </a:r>
            <a:r>
              <a:rPr lang="en-US" altLang="en-US" sz="2000" b="1" i="1" dirty="0" smtClean="0"/>
              <a:t>adjacency list</a:t>
            </a:r>
            <a:r>
              <a:rPr lang="en-US" altLang="en-US" sz="2000" dirty="0" smtClean="0"/>
              <a:t> representation, the adjacency information is stored in the form of a singly linked list.</a:t>
            </a:r>
          </a:p>
          <a:p>
            <a:pPr eaLnBrk="1" hangingPunct="1"/>
            <a:r>
              <a:rPr lang="en-US" altLang="en-US" sz="2000" dirty="0" smtClean="0"/>
              <a:t>For each vertex in the graph, a linked list is created to store all the adjacent vertices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93490"/>
            <a:ext cx="5562600" cy="486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7C0DDC-E6EA-4DFE-867E-B5184B3829FA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13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32058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Inferences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19432" y="1986114"/>
            <a:ext cx="8082116" cy="46064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dirty="0" smtClean="0"/>
              <a:t>The adjacency list representation obviously has a better memory usage than adjacency matrix.</a:t>
            </a:r>
          </a:p>
          <a:p>
            <a:pPr eaLnBrk="1" hangingPunct="1"/>
            <a:r>
              <a:rPr lang="en-US" altLang="en-US" sz="2200" dirty="0" smtClean="0"/>
              <a:t>The memory required for an undirected graph is      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 + 2*</a:t>
            </a:r>
            <a:r>
              <a:rPr lang="en-US" altLang="en-US" sz="2200" i="1" dirty="0" smtClean="0"/>
              <a:t>e</a:t>
            </a:r>
            <a:r>
              <a:rPr lang="en-US" altLang="en-US" sz="2200" dirty="0" smtClean="0"/>
              <a:t>.</a:t>
            </a:r>
          </a:p>
          <a:p>
            <a:pPr eaLnBrk="1" hangingPunct="1"/>
            <a:r>
              <a:rPr lang="en-US" altLang="en-US" sz="2200" dirty="0" smtClean="0"/>
              <a:t>In an undirected graph, every pair of vertices (</a:t>
            </a:r>
            <a:r>
              <a:rPr lang="en-US" altLang="en-US" sz="2200" i="1" dirty="0" smtClean="0"/>
              <a:t>i</a:t>
            </a:r>
            <a:r>
              <a:rPr lang="en-US" altLang="en-US" sz="2200" dirty="0" smtClean="0"/>
              <a:t> to </a:t>
            </a:r>
            <a:r>
              <a:rPr lang="en-US" altLang="en-US" sz="2200" i="1" dirty="0" smtClean="0"/>
              <a:t>j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j</a:t>
            </a:r>
            <a:r>
              <a:rPr lang="en-US" altLang="en-US" sz="2200" dirty="0" smtClean="0"/>
              <a:t> to </a:t>
            </a:r>
            <a:r>
              <a:rPr lang="en-US" altLang="en-US" sz="2200" i="1" dirty="0" smtClean="0"/>
              <a:t>i</a:t>
            </a:r>
            <a:r>
              <a:rPr lang="en-US" altLang="en-US" sz="2200" dirty="0" smtClean="0"/>
              <a:t>) must be stored in the adjacency list. Hence, the storage requirement is 2*</a:t>
            </a:r>
            <a:r>
              <a:rPr lang="en-US" altLang="en-US" sz="2200" i="1" dirty="0" smtClean="0"/>
              <a:t>e</a:t>
            </a:r>
            <a:r>
              <a:rPr lang="en-US" altLang="en-US" sz="2200" dirty="0" smtClean="0"/>
              <a:t>.</a:t>
            </a:r>
          </a:p>
          <a:p>
            <a:pPr eaLnBrk="1" hangingPunct="1"/>
            <a:r>
              <a:rPr lang="en-US" altLang="en-US" sz="2200" dirty="0" smtClean="0"/>
              <a:t>The memory required for a digraph is 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 + </a:t>
            </a:r>
            <a:r>
              <a:rPr lang="en-US" altLang="en-US" sz="2200" i="1" dirty="0" smtClean="0"/>
              <a:t>e</a:t>
            </a:r>
            <a:r>
              <a:rPr lang="en-US" altLang="en-US" sz="2200" dirty="0" smtClean="0"/>
              <a:t>.</a:t>
            </a:r>
          </a:p>
          <a:p>
            <a:pPr eaLnBrk="1" hangingPunct="1"/>
            <a:r>
              <a:rPr lang="en-US" altLang="en-US" sz="2200" dirty="0" smtClean="0"/>
              <a:t>In a diagraph each edge information is to be stored uniquely, as both </a:t>
            </a:r>
            <a:r>
              <a:rPr lang="en-US" altLang="en-US" sz="2200" i="1" dirty="0" smtClean="0"/>
              <a:t>i</a:t>
            </a:r>
            <a:r>
              <a:rPr lang="en-US" altLang="en-US" sz="2200" dirty="0" smtClean="0"/>
              <a:t> to </a:t>
            </a:r>
            <a:r>
              <a:rPr lang="en-US" altLang="en-US" sz="2200" i="1" dirty="0" smtClean="0"/>
              <a:t>j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j</a:t>
            </a:r>
            <a:r>
              <a:rPr lang="en-US" altLang="en-US" sz="2200" dirty="0" smtClean="0"/>
              <a:t> to</a:t>
            </a:r>
            <a:r>
              <a:rPr lang="en-US" altLang="en-US" sz="2200" i="1" dirty="0" smtClean="0"/>
              <a:t> i </a:t>
            </a:r>
            <a:r>
              <a:rPr lang="en-US" altLang="en-US" sz="2200" dirty="0" smtClean="0"/>
              <a:t>need not be stored (unless there are two separate edges).</a:t>
            </a:r>
          </a:p>
          <a:p>
            <a:pPr eaLnBrk="1" hangingPunct="1"/>
            <a:r>
              <a:rPr lang="en-US" altLang="en-US" sz="2200" dirty="0" smtClean="0"/>
              <a:t>The time-complexity to determine the number of vertices in an adjacency list representation is </a:t>
            </a:r>
            <a:r>
              <a:rPr lang="en-US" altLang="en-US" sz="2200" dirty="0" smtClean="0">
                <a:sym typeface="Symbol" panose="05050102010706020507" pitchFamily="18" charset="2"/>
              </a:rPr>
              <a:t></a:t>
            </a:r>
            <a:r>
              <a:rPr lang="en-US" altLang="en-US" sz="2200" dirty="0" smtClean="0"/>
              <a:t>(</a:t>
            </a:r>
            <a:r>
              <a:rPr lang="en-US" altLang="en-US" sz="2200" i="1" dirty="0" smtClean="0"/>
              <a:t>n</a:t>
            </a:r>
            <a:r>
              <a:rPr lang="en-US" altLang="en-US" sz="2200" dirty="0" smtClean="0"/>
              <a:t>).</a:t>
            </a:r>
          </a:p>
          <a:p>
            <a:pPr eaLnBrk="1" hangingPunct="1"/>
            <a:endParaRPr lang="en-US" alt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6317A5-2828-4A67-9A03-6BAE041F7035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14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40574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Depth First Search (DFS)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Graph Traversal Technique</a:t>
            </a:r>
          </a:p>
          <a:p>
            <a:pPr eaLnBrk="1" hangingPunct="1"/>
            <a:r>
              <a:rPr lang="en-US" altLang="en-US" smtClean="0"/>
              <a:t>Uses stack as its main data structure</a:t>
            </a:r>
          </a:p>
          <a:p>
            <a:pPr eaLnBrk="1" hangingPunct="1"/>
            <a:r>
              <a:rPr lang="en-US" altLang="en-US" smtClean="0"/>
              <a:t>It is an appropriate example for decrease-by-one technique. Here, </a:t>
            </a:r>
            <a:r>
              <a:rPr lang="en-US" altLang="en-US" i="1" smtClean="0"/>
              <a:t>n</a:t>
            </a:r>
            <a:r>
              <a:rPr lang="en-US" altLang="en-US" smtClean="0"/>
              <a:t> is the number of vertices in a given graph, </a:t>
            </a:r>
            <a:r>
              <a:rPr lang="en-US" altLang="en-US" i="1" smtClean="0"/>
              <a:t>G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 main applications of Depth-First Search are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Checking the connectivity of a graph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Finding whether a graph has cycles or not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Finding the connected components of a graph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mtClean="0"/>
              <a:t>Finding articulation points of a graph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4E5289-1089-4BB4-935A-33AC11CCB802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15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12096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12180" y="2779312"/>
            <a:ext cx="8160026" cy="4116151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074180" y="1814040"/>
            <a:ext cx="2349500" cy="2312988"/>
            <a:chOff x="5301" y="1984"/>
            <a:chExt cx="2394" cy="2674"/>
          </a:xfrm>
        </p:grpSpPr>
        <p:grpSp>
          <p:nvGrpSpPr>
            <p:cNvPr id="28789" name="Group 3"/>
            <p:cNvGrpSpPr>
              <a:grpSpLocks/>
            </p:cNvGrpSpPr>
            <p:nvPr/>
          </p:nvGrpSpPr>
          <p:grpSpPr bwMode="auto">
            <a:xfrm>
              <a:off x="5301" y="2349"/>
              <a:ext cx="2332" cy="2309"/>
              <a:chOff x="5121" y="3095"/>
              <a:chExt cx="2332" cy="2309"/>
            </a:xfrm>
          </p:grpSpPr>
          <p:sp>
            <p:nvSpPr>
              <p:cNvPr id="28792" name="Line 4"/>
              <p:cNvSpPr>
                <a:spLocks noChangeShapeType="1"/>
              </p:cNvSpPr>
              <p:nvPr/>
            </p:nvSpPr>
            <p:spPr bwMode="auto">
              <a:xfrm>
                <a:off x="6340" y="3408"/>
                <a:ext cx="301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3" name="Line 5"/>
              <p:cNvSpPr>
                <a:spLocks noChangeShapeType="1"/>
              </p:cNvSpPr>
              <p:nvPr/>
            </p:nvSpPr>
            <p:spPr bwMode="auto">
              <a:xfrm>
                <a:off x="5797" y="4094"/>
                <a:ext cx="121" cy="2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4" name="Line 6"/>
              <p:cNvSpPr>
                <a:spLocks noChangeShapeType="1"/>
              </p:cNvSpPr>
              <p:nvPr/>
            </p:nvSpPr>
            <p:spPr bwMode="auto">
              <a:xfrm flipV="1">
                <a:off x="6473" y="4623"/>
                <a:ext cx="663" cy="5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5" name="Oval 7"/>
              <p:cNvSpPr>
                <a:spLocks noChangeArrowheads="1"/>
              </p:cNvSpPr>
              <p:nvPr/>
            </p:nvSpPr>
            <p:spPr bwMode="auto">
              <a:xfrm>
                <a:off x="7093" y="432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8796" name="Line 8"/>
              <p:cNvSpPr>
                <a:spLocks noChangeShapeType="1"/>
              </p:cNvSpPr>
              <p:nvPr/>
            </p:nvSpPr>
            <p:spPr bwMode="auto">
              <a:xfrm>
                <a:off x="6879" y="4091"/>
                <a:ext cx="266" cy="2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7" name="Oval 9"/>
              <p:cNvSpPr>
                <a:spLocks noChangeArrowheads="1"/>
              </p:cNvSpPr>
              <p:nvPr/>
            </p:nvSpPr>
            <p:spPr bwMode="auto">
              <a:xfrm>
                <a:off x="6561" y="378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8798" name="Line 10"/>
              <p:cNvSpPr>
                <a:spLocks noChangeShapeType="1"/>
              </p:cNvSpPr>
              <p:nvPr/>
            </p:nvSpPr>
            <p:spPr bwMode="auto">
              <a:xfrm flipH="1">
                <a:off x="6596" y="4126"/>
                <a:ext cx="5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9" name="Oval 11"/>
              <p:cNvSpPr>
                <a:spLocks noChangeArrowheads="1"/>
              </p:cNvSpPr>
              <p:nvPr/>
            </p:nvSpPr>
            <p:spPr bwMode="auto">
              <a:xfrm>
                <a:off x="6365" y="4316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8800" name="Oval 12"/>
              <p:cNvSpPr>
                <a:spLocks noChangeArrowheads="1"/>
              </p:cNvSpPr>
              <p:nvPr/>
            </p:nvSpPr>
            <p:spPr bwMode="auto">
              <a:xfrm>
                <a:off x="6117" y="504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28801" name="Line 13"/>
              <p:cNvSpPr>
                <a:spLocks noChangeShapeType="1"/>
              </p:cNvSpPr>
              <p:nvPr/>
            </p:nvSpPr>
            <p:spPr bwMode="auto">
              <a:xfrm>
                <a:off x="5392" y="4669"/>
                <a:ext cx="737" cy="4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2" name="Oval 14"/>
              <p:cNvSpPr>
                <a:spLocks noChangeArrowheads="1"/>
              </p:cNvSpPr>
              <p:nvPr/>
            </p:nvSpPr>
            <p:spPr bwMode="auto">
              <a:xfrm>
                <a:off x="5808" y="4316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8803" name="Oval 15"/>
              <p:cNvSpPr>
                <a:spLocks noChangeArrowheads="1"/>
              </p:cNvSpPr>
              <p:nvPr/>
            </p:nvSpPr>
            <p:spPr bwMode="auto">
              <a:xfrm>
                <a:off x="6029" y="3095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8804" name="Line 16"/>
              <p:cNvSpPr>
                <a:spLocks noChangeShapeType="1"/>
              </p:cNvSpPr>
              <p:nvPr/>
            </p:nvSpPr>
            <p:spPr bwMode="auto">
              <a:xfrm flipV="1">
                <a:off x="5769" y="3400"/>
                <a:ext cx="315" cy="3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US"/>
              </a:p>
            </p:txBody>
          </p:sp>
          <p:sp>
            <p:nvSpPr>
              <p:cNvPr id="28805" name="Oval 17"/>
              <p:cNvSpPr>
                <a:spLocks noChangeArrowheads="1"/>
              </p:cNvSpPr>
              <p:nvPr/>
            </p:nvSpPr>
            <p:spPr bwMode="auto">
              <a:xfrm>
                <a:off x="5489" y="3768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8806" name="Oval 18"/>
              <p:cNvSpPr>
                <a:spLocks noChangeArrowheads="1"/>
              </p:cNvSpPr>
              <p:nvPr/>
            </p:nvSpPr>
            <p:spPr bwMode="auto">
              <a:xfrm>
                <a:off x="5121" y="432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8807" name="Line 19"/>
              <p:cNvSpPr>
                <a:spLocks noChangeShapeType="1"/>
              </p:cNvSpPr>
              <p:nvPr/>
            </p:nvSpPr>
            <p:spPr bwMode="auto">
              <a:xfrm flipV="1">
                <a:off x="5385" y="4073"/>
                <a:ext cx="159" cy="2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US"/>
              </a:p>
            </p:txBody>
          </p:sp>
          <p:sp>
            <p:nvSpPr>
              <p:cNvPr id="28808" name="Line 20"/>
              <p:cNvSpPr>
                <a:spLocks noChangeShapeType="1"/>
              </p:cNvSpPr>
              <p:nvPr/>
            </p:nvSpPr>
            <p:spPr bwMode="auto">
              <a:xfrm>
                <a:off x="6068" y="4665"/>
                <a:ext cx="163" cy="3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9" name="Line 21"/>
              <p:cNvSpPr>
                <a:spLocks noChangeShapeType="1"/>
              </p:cNvSpPr>
              <p:nvPr/>
            </p:nvSpPr>
            <p:spPr bwMode="auto">
              <a:xfrm flipH="1">
                <a:off x="6383" y="4683"/>
                <a:ext cx="111" cy="3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90" name="Line 22"/>
            <p:cNvSpPr>
              <a:spLocks noChangeShapeType="1"/>
            </p:cNvSpPr>
            <p:nvPr/>
          </p:nvSpPr>
          <p:spPr bwMode="auto">
            <a:xfrm flipV="1">
              <a:off x="6470" y="2215"/>
              <a:ext cx="399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1" name="Text Box 23"/>
            <p:cNvSpPr txBox="1">
              <a:spLocks noChangeArrowheads="1"/>
            </p:cNvSpPr>
            <p:nvPr/>
          </p:nvSpPr>
          <p:spPr bwMode="auto">
            <a:xfrm>
              <a:off x="6921" y="1984"/>
              <a:ext cx="774" cy="3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601480" y="1814040"/>
            <a:ext cx="2349500" cy="2312988"/>
            <a:chOff x="5301" y="1984"/>
            <a:chExt cx="2394" cy="2674"/>
          </a:xfrm>
        </p:grpSpPr>
        <p:grpSp>
          <p:nvGrpSpPr>
            <p:cNvPr id="28768" name="Group 3"/>
            <p:cNvGrpSpPr>
              <a:grpSpLocks/>
            </p:cNvGrpSpPr>
            <p:nvPr/>
          </p:nvGrpSpPr>
          <p:grpSpPr bwMode="auto">
            <a:xfrm>
              <a:off x="5301" y="2349"/>
              <a:ext cx="2332" cy="2309"/>
              <a:chOff x="5121" y="3095"/>
              <a:chExt cx="2332" cy="2309"/>
            </a:xfrm>
          </p:grpSpPr>
          <p:sp>
            <p:nvSpPr>
              <p:cNvPr id="28771" name="Line 4"/>
              <p:cNvSpPr>
                <a:spLocks noChangeShapeType="1"/>
              </p:cNvSpPr>
              <p:nvPr/>
            </p:nvSpPr>
            <p:spPr bwMode="auto">
              <a:xfrm>
                <a:off x="6340" y="3408"/>
                <a:ext cx="301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2" name="Line 5"/>
              <p:cNvSpPr>
                <a:spLocks noChangeShapeType="1"/>
              </p:cNvSpPr>
              <p:nvPr/>
            </p:nvSpPr>
            <p:spPr bwMode="auto">
              <a:xfrm>
                <a:off x="5797" y="4094"/>
                <a:ext cx="121" cy="2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3" name="Line 6"/>
              <p:cNvSpPr>
                <a:spLocks noChangeShapeType="1"/>
              </p:cNvSpPr>
              <p:nvPr/>
            </p:nvSpPr>
            <p:spPr bwMode="auto">
              <a:xfrm flipV="1">
                <a:off x="6473" y="4623"/>
                <a:ext cx="663" cy="5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4" name="Oval 7"/>
              <p:cNvSpPr>
                <a:spLocks noChangeArrowheads="1"/>
              </p:cNvSpPr>
              <p:nvPr/>
            </p:nvSpPr>
            <p:spPr bwMode="auto">
              <a:xfrm>
                <a:off x="7093" y="432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8775" name="Line 8"/>
              <p:cNvSpPr>
                <a:spLocks noChangeShapeType="1"/>
              </p:cNvSpPr>
              <p:nvPr/>
            </p:nvSpPr>
            <p:spPr bwMode="auto">
              <a:xfrm>
                <a:off x="6879" y="4091"/>
                <a:ext cx="266" cy="2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" name="Oval 9"/>
              <p:cNvSpPr>
                <a:spLocks noChangeArrowheads="1"/>
              </p:cNvSpPr>
              <p:nvPr/>
            </p:nvSpPr>
            <p:spPr bwMode="auto">
              <a:xfrm>
                <a:off x="6561" y="378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8777" name="Line 10"/>
              <p:cNvSpPr>
                <a:spLocks noChangeShapeType="1"/>
              </p:cNvSpPr>
              <p:nvPr/>
            </p:nvSpPr>
            <p:spPr bwMode="auto">
              <a:xfrm flipH="1">
                <a:off x="6596" y="4126"/>
                <a:ext cx="5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" name="Oval 11"/>
              <p:cNvSpPr>
                <a:spLocks noChangeArrowheads="1"/>
              </p:cNvSpPr>
              <p:nvPr/>
            </p:nvSpPr>
            <p:spPr bwMode="auto">
              <a:xfrm>
                <a:off x="6365" y="4316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8779" name="Oval 12"/>
              <p:cNvSpPr>
                <a:spLocks noChangeArrowheads="1"/>
              </p:cNvSpPr>
              <p:nvPr/>
            </p:nvSpPr>
            <p:spPr bwMode="auto">
              <a:xfrm>
                <a:off x="6117" y="504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28780" name="Line 13"/>
              <p:cNvSpPr>
                <a:spLocks noChangeShapeType="1"/>
              </p:cNvSpPr>
              <p:nvPr/>
            </p:nvSpPr>
            <p:spPr bwMode="auto">
              <a:xfrm>
                <a:off x="5392" y="4669"/>
                <a:ext cx="737" cy="4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1" name="Oval 14"/>
              <p:cNvSpPr>
                <a:spLocks noChangeArrowheads="1"/>
              </p:cNvSpPr>
              <p:nvPr/>
            </p:nvSpPr>
            <p:spPr bwMode="auto">
              <a:xfrm>
                <a:off x="5808" y="4316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8782" name="Oval 15"/>
              <p:cNvSpPr>
                <a:spLocks noChangeArrowheads="1"/>
              </p:cNvSpPr>
              <p:nvPr/>
            </p:nvSpPr>
            <p:spPr bwMode="auto">
              <a:xfrm>
                <a:off x="6029" y="3095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8783" name="Line 16"/>
              <p:cNvSpPr>
                <a:spLocks noChangeShapeType="1"/>
              </p:cNvSpPr>
              <p:nvPr/>
            </p:nvSpPr>
            <p:spPr bwMode="auto">
              <a:xfrm flipV="1">
                <a:off x="5769" y="3400"/>
                <a:ext cx="315" cy="3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US"/>
              </a:p>
            </p:txBody>
          </p:sp>
          <p:sp>
            <p:nvSpPr>
              <p:cNvPr id="28784" name="Oval 17"/>
              <p:cNvSpPr>
                <a:spLocks noChangeArrowheads="1"/>
              </p:cNvSpPr>
              <p:nvPr/>
            </p:nvSpPr>
            <p:spPr bwMode="auto">
              <a:xfrm>
                <a:off x="5489" y="3768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8785" name="Oval 18"/>
              <p:cNvSpPr>
                <a:spLocks noChangeArrowheads="1"/>
              </p:cNvSpPr>
              <p:nvPr/>
            </p:nvSpPr>
            <p:spPr bwMode="auto">
              <a:xfrm>
                <a:off x="5121" y="432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8786" name="Line 19"/>
              <p:cNvSpPr>
                <a:spLocks noChangeShapeType="1"/>
              </p:cNvSpPr>
              <p:nvPr/>
            </p:nvSpPr>
            <p:spPr bwMode="auto">
              <a:xfrm flipV="1">
                <a:off x="5385" y="4073"/>
                <a:ext cx="159" cy="2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US"/>
              </a:p>
            </p:txBody>
          </p:sp>
          <p:sp>
            <p:nvSpPr>
              <p:cNvPr id="28787" name="Line 20"/>
              <p:cNvSpPr>
                <a:spLocks noChangeShapeType="1"/>
              </p:cNvSpPr>
              <p:nvPr/>
            </p:nvSpPr>
            <p:spPr bwMode="auto">
              <a:xfrm>
                <a:off x="6068" y="4665"/>
                <a:ext cx="163" cy="3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8" name="Line 21"/>
              <p:cNvSpPr>
                <a:spLocks noChangeShapeType="1"/>
              </p:cNvSpPr>
              <p:nvPr/>
            </p:nvSpPr>
            <p:spPr bwMode="auto">
              <a:xfrm flipH="1">
                <a:off x="6383" y="4683"/>
                <a:ext cx="111" cy="3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69" name="Line 22"/>
            <p:cNvSpPr>
              <a:spLocks noChangeShapeType="1"/>
            </p:cNvSpPr>
            <p:nvPr/>
          </p:nvSpPr>
          <p:spPr bwMode="auto">
            <a:xfrm flipV="1">
              <a:off x="6470" y="2215"/>
              <a:ext cx="399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0" name="Text Box 23"/>
            <p:cNvSpPr txBox="1">
              <a:spLocks noChangeArrowheads="1"/>
            </p:cNvSpPr>
            <p:nvPr/>
          </p:nvSpPr>
          <p:spPr bwMode="auto">
            <a:xfrm>
              <a:off x="6921" y="1984"/>
              <a:ext cx="774" cy="3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039880" y="1848965"/>
            <a:ext cx="2349500" cy="2312988"/>
            <a:chOff x="5301" y="1984"/>
            <a:chExt cx="2394" cy="2674"/>
          </a:xfrm>
        </p:grpSpPr>
        <p:grpSp>
          <p:nvGrpSpPr>
            <p:cNvPr id="28747" name="Group 3"/>
            <p:cNvGrpSpPr>
              <a:grpSpLocks/>
            </p:cNvGrpSpPr>
            <p:nvPr/>
          </p:nvGrpSpPr>
          <p:grpSpPr bwMode="auto">
            <a:xfrm>
              <a:off x="5301" y="2349"/>
              <a:ext cx="2332" cy="2309"/>
              <a:chOff x="5121" y="3095"/>
              <a:chExt cx="2332" cy="2309"/>
            </a:xfrm>
          </p:grpSpPr>
          <p:sp>
            <p:nvSpPr>
              <p:cNvPr id="28750" name="Line 4"/>
              <p:cNvSpPr>
                <a:spLocks noChangeShapeType="1"/>
              </p:cNvSpPr>
              <p:nvPr/>
            </p:nvSpPr>
            <p:spPr bwMode="auto">
              <a:xfrm>
                <a:off x="6340" y="3408"/>
                <a:ext cx="301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Line 5"/>
              <p:cNvSpPr>
                <a:spLocks noChangeShapeType="1"/>
              </p:cNvSpPr>
              <p:nvPr/>
            </p:nvSpPr>
            <p:spPr bwMode="auto">
              <a:xfrm>
                <a:off x="5797" y="4094"/>
                <a:ext cx="121" cy="2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Line 6"/>
              <p:cNvSpPr>
                <a:spLocks noChangeShapeType="1"/>
              </p:cNvSpPr>
              <p:nvPr/>
            </p:nvSpPr>
            <p:spPr bwMode="auto">
              <a:xfrm flipV="1">
                <a:off x="6473" y="4623"/>
                <a:ext cx="663" cy="5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3" name="Oval 7"/>
              <p:cNvSpPr>
                <a:spLocks noChangeArrowheads="1"/>
              </p:cNvSpPr>
              <p:nvPr/>
            </p:nvSpPr>
            <p:spPr bwMode="auto">
              <a:xfrm>
                <a:off x="7093" y="432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8754" name="Line 8"/>
              <p:cNvSpPr>
                <a:spLocks noChangeShapeType="1"/>
              </p:cNvSpPr>
              <p:nvPr/>
            </p:nvSpPr>
            <p:spPr bwMode="auto">
              <a:xfrm>
                <a:off x="6879" y="4091"/>
                <a:ext cx="266" cy="2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5" name="Oval 9"/>
              <p:cNvSpPr>
                <a:spLocks noChangeArrowheads="1"/>
              </p:cNvSpPr>
              <p:nvPr/>
            </p:nvSpPr>
            <p:spPr bwMode="auto">
              <a:xfrm>
                <a:off x="6561" y="378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8756" name="Line 10"/>
              <p:cNvSpPr>
                <a:spLocks noChangeShapeType="1"/>
              </p:cNvSpPr>
              <p:nvPr/>
            </p:nvSpPr>
            <p:spPr bwMode="auto">
              <a:xfrm flipH="1">
                <a:off x="6596" y="4126"/>
                <a:ext cx="5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7" name="Oval 11"/>
              <p:cNvSpPr>
                <a:spLocks noChangeArrowheads="1"/>
              </p:cNvSpPr>
              <p:nvPr/>
            </p:nvSpPr>
            <p:spPr bwMode="auto">
              <a:xfrm>
                <a:off x="6365" y="4316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8758" name="Oval 12"/>
              <p:cNvSpPr>
                <a:spLocks noChangeArrowheads="1"/>
              </p:cNvSpPr>
              <p:nvPr/>
            </p:nvSpPr>
            <p:spPr bwMode="auto">
              <a:xfrm>
                <a:off x="6117" y="504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28759" name="Line 13"/>
              <p:cNvSpPr>
                <a:spLocks noChangeShapeType="1"/>
              </p:cNvSpPr>
              <p:nvPr/>
            </p:nvSpPr>
            <p:spPr bwMode="auto">
              <a:xfrm>
                <a:off x="5392" y="4669"/>
                <a:ext cx="737" cy="4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0" name="Oval 14"/>
              <p:cNvSpPr>
                <a:spLocks noChangeArrowheads="1"/>
              </p:cNvSpPr>
              <p:nvPr/>
            </p:nvSpPr>
            <p:spPr bwMode="auto">
              <a:xfrm>
                <a:off x="5808" y="4316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8761" name="Oval 15"/>
              <p:cNvSpPr>
                <a:spLocks noChangeArrowheads="1"/>
              </p:cNvSpPr>
              <p:nvPr/>
            </p:nvSpPr>
            <p:spPr bwMode="auto">
              <a:xfrm>
                <a:off x="6029" y="3095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 flipV="1">
                <a:off x="5770" y="3400"/>
                <a:ext cx="314" cy="39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63" name="Oval 17"/>
              <p:cNvSpPr>
                <a:spLocks noChangeArrowheads="1"/>
              </p:cNvSpPr>
              <p:nvPr/>
            </p:nvSpPr>
            <p:spPr bwMode="auto">
              <a:xfrm>
                <a:off x="5489" y="3768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8764" name="Oval 18"/>
              <p:cNvSpPr>
                <a:spLocks noChangeArrowheads="1"/>
              </p:cNvSpPr>
              <p:nvPr/>
            </p:nvSpPr>
            <p:spPr bwMode="auto">
              <a:xfrm>
                <a:off x="5121" y="432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8765" name="Line 19"/>
              <p:cNvSpPr>
                <a:spLocks noChangeShapeType="1"/>
              </p:cNvSpPr>
              <p:nvPr/>
            </p:nvSpPr>
            <p:spPr bwMode="auto">
              <a:xfrm flipV="1">
                <a:off x="5385" y="4073"/>
                <a:ext cx="159" cy="2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US"/>
              </a:p>
            </p:txBody>
          </p:sp>
          <p:sp>
            <p:nvSpPr>
              <p:cNvPr id="28766" name="Line 20"/>
              <p:cNvSpPr>
                <a:spLocks noChangeShapeType="1"/>
              </p:cNvSpPr>
              <p:nvPr/>
            </p:nvSpPr>
            <p:spPr bwMode="auto">
              <a:xfrm>
                <a:off x="6068" y="4665"/>
                <a:ext cx="163" cy="3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7" name="Line 21"/>
              <p:cNvSpPr>
                <a:spLocks noChangeShapeType="1"/>
              </p:cNvSpPr>
              <p:nvPr/>
            </p:nvSpPr>
            <p:spPr bwMode="auto">
              <a:xfrm flipH="1">
                <a:off x="6383" y="4683"/>
                <a:ext cx="111" cy="3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48" name="Line 22"/>
            <p:cNvSpPr>
              <a:spLocks noChangeShapeType="1"/>
            </p:cNvSpPr>
            <p:nvPr/>
          </p:nvSpPr>
          <p:spPr bwMode="auto">
            <a:xfrm flipV="1">
              <a:off x="6470" y="2215"/>
              <a:ext cx="399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Text Box 23"/>
            <p:cNvSpPr txBox="1">
              <a:spLocks noChangeArrowheads="1"/>
            </p:cNvSpPr>
            <p:nvPr/>
          </p:nvSpPr>
          <p:spPr bwMode="auto">
            <a:xfrm>
              <a:off x="6921" y="1984"/>
              <a:ext cx="774" cy="3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074180" y="4176240"/>
            <a:ext cx="2349500" cy="2312988"/>
            <a:chOff x="5301" y="1984"/>
            <a:chExt cx="2394" cy="2674"/>
          </a:xfrm>
        </p:grpSpPr>
        <p:grpSp>
          <p:nvGrpSpPr>
            <p:cNvPr id="28726" name="Group 3"/>
            <p:cNvGrpSpPr>
              <a:grpSpLocks/>
            </p:cNvGrpSpPr>
            <p:nvPr/>
          </p:nvGrpSpPr>
          <p:grpSpPr bwMode="auto">
            <a:xfrm>
              <a:off x="5301" y="2349"/>
              <a:ext cx="2332" cy="2309"/>
              <a:chOff x="5121" y="3095"/>
              <a:chExt cx="2332" cy="2309"/>
            </a:xfrm>
          </p:grpSpPr>
          <p:sp>
            <p:nvSpPr>
              <p:cNvPr id="28729" name="Line 4"/>
              <p:cNvSpPr>
                <a:spLocks noChangeShapeType="1"/>
              </p:cNvSpPr>
              <p:nvPr/>
            </p:nvSpPr>
            <p:spPr bwMode="auto">
              <a:xfrm>
                <a:off x="6340" y="3408"/>
                <a:ext cx="301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0" name="Line 5"/>
              <p:cNvSpPr>
                <a:spLocks noChangeShapeType="1"/>
              </p:cNvSpPr>
              <p:nvPr/>
            </p:nvSpPr>
            <p:spPr bwMode="auto">
              <a:xfrm>
                <a:off x="5797" y="4094"/>
                <a:ext cx="121" cy="2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1" name="Line 6"/>
              <p:cNvSpPr>
                <a:spLocks noChangeShapeType="1"/>
              </p:cNvSpPr>
              <p:nvPr/>
            </p:nvSpPr>
            <p:spPr bwMode="auto">
              <a:xfrm flipV="1">
                <a:off x="6473" y="4623"/>
                <a:ext cx="663" cy="5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2" name="Oval 7"/>
              <p:cNvSpPr>
                <a:spLocks noChangeArrowheads="1"/>
              </p:cNvSpPr>
              <p:nvPr/>
            </p:nvSpPr>
            <p:spPr bwMode="auto">
              <a:xfrm>
                <a:off x="7093" y="432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8733" name="Line 8"/>
              <p:cNvSpPr>
                <a:spLocks noChangeShapeType="1"/>
              </p:cNvSpPr>
              <p:nvPr/>
            </p:nvSpPr>
            <p:spPr bwMode="auto">
              <a:xfrm>
                <a:off x="6879" y="4091"/>
                <a:ext cx="266" cy="2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4" name="Oval 9"/>
              <p:cNvSpPr>
                <a:spLocks noChangeArrowheads="1"/>
              </p:cNvSpPr>
              <p:nvPr/>
            </p:nvSpPr>
            <p:spPr bwMode="auto">
              <a:xfrm>
                <a:off x="6561" y="378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8735" name="Line 10"/>
              <p:cNvSpPr>
                <a:spLocks noChangeShapeType="1"/>
              </p:cNvSpPr>
              <p:nvPr/>
            </p:nvSpPr>
            <p:spPr bwMode="auto">
              <a:xfrm flipH="1">
                <a:off x="6596" y="4126"/>
                <a:ext cx="5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6" name="Oval 11"/>
              <p:cNvSpPr>
                <a:spLocks noChangeArrowheads="1"/>
              </p:cNvSpPr>
              <p:nvPr/>
            </p:nvSpPr>
            <p:spPr bwMode="auto">
              <a:xfrm>
                <a:off x="6365" y="4316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8737" name="Oval 12"/>
              <p:cNvSpPr>
                <a:spLocks noChangeArrowheads="1"/>
              </p:cNvSpPr>
              <p:nvPr/>
            </p:nvSpPr>
            <p:spPr bwMode="auto">
              <a:xfrm>
                <a:off x="6117" y="504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28738" name="Line 13"/>
              <p:cNvSpPr>
                <a:spLocks noChangeShapeType="1"/>
              </p:cNvSpPr>
              <p:nvPr/>
            </p:nvSpPr>
            <p:spPr bwMode="auto">
              <a:xfrm>
                <a:off x="5392" y="4669"/>
                <a:ext cx="737" cy="4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9" name="Oval 14"/>
              <p:cNvSpPr>
                <a:spLocks noChangeArrowheads="1"/>
              </p:cNvSpPr>
              <p:nvPr/>
            </p:nvSpPr>
            <p:spPr bwMode="auto">
              <a:xfrm>
                <a:off x="5808" y="4316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8740" name="Oval 15"/>
              <p:cNvSpPr>
                <a:spLocks noChangeArrowheads="1"/>
              </p:cNvSpPr>
              <p:nvPr/>
            </p:nvSpPr>
            <p:spPr bwMode="auto">
              <a:xfrm>
                <a:off x="6029" y="3095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V="1">
                <a:off x="5770" y="3400"/>
                <a:ext cx="314" cy="39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2" name="Oval 17"/>
              <p:cNvSpPr>
                <a:spLocks noChangeArrowheads="1"/>
              </p:cNvSpPr>
              <p:nvPr/>
            </p:nvSpPr>
            <p:spPr bwMode="auto">
              <a:xfrm>
                <a:off x="5489" y="3768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8743" name="Oval 18"/>
              <p:cNvSpPr>
                <a:spLocks noChangeArrowheads="1"/>
              </p:cNvSpPr>
              <p:nvPr/>
            </p:nvSpPr>
            <p:spPr bwMode="auto">
              <a:xfrm>
                <a:off x="5121" y="432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89" name="Line 19"/>
              <p:cNvSpPr>
                <a:spLocks noChangeShapeType="1"/>
              </p:cNvSpPr>
              <p:nvPr/>
            </p:nvSpPr>
            <p:spPr bwMode="auto">
              <a:xfrm flipV="1">
                <a:off x="5385" y="4073"/>
                <a:ext cx="160" cy="25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45" name="Line 20"/>
              <p:cNvSpPr>
                <a:spLocks noChangeShapeType="1"/>
              </p:cNvSpPr>
              <p:nvPr/>
            </p:nvSpPr>
            <p:spPr bwMode="auto">
              <a:xfrm>
                <a:off x="6068" y="4665"/>
                <a:ext cx="163" cy="3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6" name="Line 21"/>
              <p:cNvSpPr>
                <a:spLocks noChangeShapeType="1"/>
              </p:cNvSpPr>
              <p:nvPr/>
            </p:nvSpPr>
            <p:spPr bwMode="auto">
              <a:xfrm flipH="1">
                <a:off x="6383" y="4683"/>
                <a:ext cx="111" cy="3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27" name="Line 22"/>
            <p:cNvSpPr>
              <a:spLocks noChangeShapeType="1"/>
            </p:cNvSpPr>
            <p:nvPr/>
          </p:nvSpPr>
          <p:spPr bwMode="auto">
            <a:xfrm flipV="1">
              <a:off x="6470" y="2215"/>
              <a:ext cx="399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Text Box 23"/>
            <p:cNvSpPr txBox="1">
              <a:spLocks noChangeArrowheads="1"/>
            </p:cNvSpPr>
            <p:nvPr/>
          </p:nvSpPr>
          <p:spPr bwMode="auto">
            <a:xfrm>
              <a:off x="6921" y="1984"/>
              <a:ext cx="774" cy="3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3664980" y="4176240"/>
            <a:ext cx="2349500" cy="2312988"/>
            <a:chOff x="5301" y="1984"/>
            <a:chExt cx="2394" cy="2674"/>
          </a:xfrm>
        </p:grpSpPr>
        <p:grpSp>
          <p:nvGrpSpPr>
            <p:cNvPr id="28705" name="Group 3"/>
            <p:cNvGrpSpPr>
              <a:grpSpLocks/>
            </p:cNvGrpSpPr>
            <p:nvPr/>
          </p:nvGrpSpPr>
          <p:grpSpPr bwMode="auto">
            <a:xfrm>
              <a:off x="5301" y="2349"/>
              <a:ext cx="2332" cy="2309"/>
              <a:chOff x="5121" y="3095"/>
              <a:chExt cx="2332" cy="2309"/>
            </a:xfrm>
          </p:grpSpPr>
          <p:sp>
            <p:nvSpPr>
              <p:cNvPr id="28708" name="Line 4"/>
              <p:cNvSpPr>
                <a:spLocks noChangeShapeType="1"/>
              </p:cNvSpPr>
              <p:nvPr/>
            </p:nvSpPr>
            <p:spPr bwMode="auto">
              <a:xfrm>
                <a:off x="6340" y="3408"/>
                <a:ext cx="301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Line 5"/>
              <p:cNvSpPr>
                <a:spLocks noChangeShapeType="1"/>
              </p:cNvSpPr>
              <p:nvPr/>
            </p:nvSpPr>
            <p:spPr bwMode="auto">
              <a:xfrm>
                <a:off x="5797" y="4094"/>
                <a:ext cx="121" cy="2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Line 6"/>
              <p:cNvSpPr>
                <a:spLocks noChangeShapeType="1"/>
              </p:cNvSpPr>
              <p:nvPr/>
            </p:nvSpPr>
            <p:spPr bwMode="auto">
              <a:xfrm flipV="1">
                <a:off x="6473" y="4623"/>
                <a:ext cx="663" cy="5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Oval 7"/>
              <p:cNvSpPr>
                <a:spLocks noChangeArrowheads="1"/>
              </p:cNvSpPr>
              <p:nvPr/>
            </p:nvSpPr>
            <p:spPr bwMode="auto">
              <a:xfrm>
                <a:off x="7093" y="432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8712" name="Line 8"/>
              <p:cNvSpPr>
                <a:spLocks noChangeShapeType="1"/>
              </p:cNvSpPr>
              <p:nvPr/>
            </p:nvSpPr>
            <p:spPr bwMode="auto">
              <a:xfrm>
                <a:off x="6879" y="4091"/>
                <a:ext cx="266" cy="2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3" name="Oval 9"/>
              <p:cNvSpPr>
                <a:spLocks noChangeArrowheads="1"/>
              </p:cNvSpPr>
              <p:nvPr/>
            </p:nvSpPr>
            <p:spPr bwMode="auto">
              <a:xfrm>
                <a:off x="6561" y="378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8714" name="Line 10"/>
              <p:cNvSpPr>
                <a:spLocks noChangeShapeType="1"/>
              </p:cNvSpPr>
              <p:nvPr/>
            </p:nvSpPr>
            <p:spPr bwMode="auto">
              <a:xfrm flipH="1">
                <a:off x="6596" y="4126"/>
                <a:ext cx="5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5" name="Oval 11"/>
              <p:cNvSpPr>
                <a:spLocks noChangeArrowheads="1"/>
              </p:cNvSpPr>
              <p:nvPr/>
            </p:nvSpPr>
            <p:spPr bwMode="auto">
              <a:xfrm>
                <a:off x="6365" y="4316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8716" name="Oval 12"/>
              <p:cNvSpPr>
                <a:spLocks noChangeArrowheads="1"/>
              </p:cNvSpPr>
              <p:nvPr/>
            </p:nvSpPr>
            <p:spPr bwMode="auto">
              <a:xfrm>
                <a:off x="6117" y="504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05" name="Line 13"/>
              <p:cNvSpPr>
                <a:spLocks noChangeShapeType="1"/>
              </p:cNvSpPr>
              <p:nvPr/>
            </p:nvSpPr>
            <p:spPr bwMode="auto">
              <a:xfrm>
                <a:off x="5393" y="4670"/>
                <a:ext cx="736" cy="475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18" name="Oval 14"/>
              <p:cNvSpPr>
                <a:spLocks noChangeArrowheads="1"/>
              </p:cNvSpPr>
              <p:nvPr/>
            </p:nvSpPr>
            <p:spPr bwMode="auto">
              <a:xfrm>
                <a:off x="5808" y="4316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8719" name="Oval 15"/>
              <p:cNvSpPr>
                <a:spLocks noChangeArrowheads="1"/>
              </p:cNvSpPr>
              <p:nvPr/>
            </p:nvSpPr>
            <p:spPr bwMode="auto">
              <a:xfrm>
                <a:off x="6029" y="3095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8" name="Line 16"/>
              <p:cNvSpPr>
                <a:spLocks noChangeShapeType="1"/>
              </p:cNvSpPr>
              <p:nvPr/>
            </p:nvSpPr>
            <p:spPr bwMode="auto">
              <a:xfrm flipV="1">
                <a:off x="5770" y="3400"/>
                <a:ext cx="314" cy="39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1" name="Oval 17"/>
              <p:cNvSpPr>
                <a:spLocks noChangeArrowheads="1"/>
              </p:cNvSpPr>
              <p:nvPr/>
            </p:nvSpPr>
            <p:spPr bwMode="auto">
              <a:xfrm>
                <a:off x="5489" y="3768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8722" name="Oval 18"/>
              <p:cNvSpPr>
                <a:spLocks noChangeArrowheads="1"/>
              </p:cNvSpPr>
              <p:nvPr/>
            </p:nvSpPr>
            <p:spPr bwMode="auto">
              <a:xfrm>
                <a:off x="5121" y="432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11" name="Line 19"/>
              <p:cNvSpPr>
                <a:spLocks noChangeShapeType="1"/>
              </p:cNvSpPr>
              <p:nvPr/>
            </p:nvSpPr>
            <p:spPr bwMode="auto">
              <a:xfrm flipV="1">
                <a:off x="5385" y="4073"/>
                <a:ext cx="160" cy="25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24" name="Line 20"/>
              <p:cNvSpPr>
                <a:spLocks noChangeShapeType="1"/>
              </p:cNvSpPr>
              <p:nvPr/>
            </p:nvSpPr>
            <p:spPr bwMode="auto">
              <a:xfrm>
                <a:off x="6068" y="4665"/>
                <a:ext cx="163" cy="3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5" name="Line 21"/>
              <p:cNvSpPr>
                <a:spLocks noChangeShapeType="1"/>
              </p:cNvSpPr>
              <p:nvPr/>
            </p:nvSpPr>
            <p:spPr bwMode="auto">
              <a:xfrm flipH="1">
                <a:off x="6383" y="4683"/>
                <a:ext cx="111" cy="3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06" name="Line 22"/>
            <p:cNvSpPr>
              <a:spLocks noChangeShapeType="1"/>
            </p:cNvSpPr>
            <p:nvPr/>
          </p:nvSpPr>
          <p:spPr bwMode="auto">
            <a:xfrm flipV="1">
              <a:off x="6470" y="2215"/>
              <a:ext cx="399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Text Box 23"/>
            <p:cNvSpPr txBox="1">
              <a:spLocks noChangeArrowheads="1"/>
            </p:cNvSpPr>
            <p:nvPr/>
          </p:nvSpPr>
          <p:spPr bwMode="auto">
            <a:xfrm>
              <a:off x="6921" y="1984"/>
              <a:ext cx="774" cy="3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6192280" y="4176240"/>
            <a:ext cx="2349500" cy="2312988"/>
            <a:chOff x="5301" y="1984"/>
            <a:chExt cx="2394" cy="2674"/>
          </a:xfrm>
        </p:grpSpPr>
        <p:grpSp>
          <p:nvGrpSpPr>
            <p:cNvPr id="28684" name="Group 3"/>
            <p:cNvGrpSpPr>
              <a:grpSpLocks/>
            </p:cNvGrpSpPr>
            <p:nvPr/>
          </p:nvGrpSpPr>
          <p:grpSpPr bwMode="auto">
            <a:xfrm>
              <a:off x="5301" y="2349"/>
              <a:ext cx="2332" cy="2309"/>
              <a:chOff x="5121" y="3095"/>
              <a:chExt cx="2332" cy="2309"/>
            </a:xfrm>
          </p:grpSpPr>
          <p:sp>
            <p:nvSpPr>
              <p:cNvPr id="28687" name="Line 4"/>
              <p:cNvSpPr>
                <a:spLocks noChangeShapeType="1"/>
              </p:cNvSpPr>
              <p:nvPr/>
            </p:nvSpPr>
            <p:spPr bwMode="auto">
              <a:xfrm>
                <a:off x="6340" y="3408"/>
                <a:ext cx="301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8" name="Line 5"/>
              <p:cNvSpPr>
                <a:spLocks noChangeShapeType="1"/>
              </p:cNvSpPr>
              <p:nvPr/>
            </p:nvSpPr>
            <p:spPr bwMode="auto">
              <a:xfrm>
                <a:off x="5797" y="4094"/>
                <a:ext cx="121" cy="2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9" name="Line 6"/>
              <p:cNvSpPr>
                <a:spLocks noChangeShapeType="1"/>
              </p:cNvSpPr>
              <p:nvPr/>
            </p:nvSpPr>
            <p:spPr bwMode="auto">
              <a:xfrm flipV="1">
                <a:off x="6473" y="4623"/>
                <a:ext cx="663" cy="5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0" name="Oval 7"/>
              <p:cNvSpPr>
                <a:spLocks noChangeArrowheads="1"/>
              </p:cNvSpPr>
              <p:nvPr/>
            </p:nvSpPr>
            <p:spPr bwMode="auto">
              <a:xfrm>
                <a:off x="7093" y="432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8691" name="Line 8"/>
              <p:cNvSpPr>
                <a:spLocks noChangeShapeType="1"/>
              </p:cNvSpPr>
              <p:nvPr/>
            </p:nvSpPr>
            <p:spPr bwMode="auto">
              <a:xfrm>
                <a:off x="6879" y="4091"/>
                <a:ext cx="266" cy="2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2" name="Oval 9"/>
              <p:cNvSpPr>
                <a:spLocks noChangeArrowheads="1"/>
              </p:cNvSpPr>
              <p:nvPr/>
            </p:nvSpPr>
            <p:spPr bwMode="auto">
              <a:xfrm>
                <a:off x="6561" y="378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8693" name="Line 10"/>
              <p:cNvSpPr>
                <a:spLocks noChangeShapeType="1"/>
              </p:cNvSpPr>
              <p:nvPr/>
            </p:nvSpPr>
            <p:spPr bwMode="auto">
              <a:xfrm flipH="1">
                <a:off x="6596" y="4126"/>
                <a:ext cx="5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4" name="Oval 11"/>
              <p:cNvSpPr>
                <a:spLocks noChangeArrowheads="1"/>
              </p:cNvSpPr>
              <p:nvPr/>
            </p:nvSpPr>
            <p:spPr bwMode="auto">
              <a:xfrm>
                <a:off x="6365" y="4316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8695" name="Oval 12"/>
              <p:cNvSpPr>
                <a:spLocks noChangeArrowheads="1"/>
              </p:cNvSpPr>
              <p:nvPr/>
            </p:nvSpPr>
            <p:spPr bwMode="auto">
              <a:xfrm>
                <a:off x="6117" y="504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27" name="Line 13"/>
              <p:cNvSpPr>
                <a:spLocks noChangeShapeType="1"/>
              </p:cNvSpPr>
              <p:nvPr/>
            </p:nvSpPr>
            <p:spPr bwMode="auto">
              <a:xfrm>
                <a:off x="5393" y="4670"/>
                <a:ext cx="736" cy="475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97" name="Oval 14"/>
              <p:cNvSpPr>
                <a:spLocks noChangeArrowheads="1"/>
              </p:cNvSpPr>
              <p:nvPr/>
            </p:nvSpPr>
            <p:spPr bwMode="auto">
              <a:xfrm>
                <a:off x="5808" y="4316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8698" name="Oval 15"/>
              <p:cNvSpPr>
                <a:spLocks noChangeArrowheads="1"/>
              </p:cNvSpPr>
              <p:nvPr/>
            </p:nvSpPr>
            <p:spPr bwMode="auto">
              <a:xfrm>
                <a:off x="6029" y="3095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30" name="Line 16"/>
              <p:cNvSpPr>
                <a:spLocks noChangeShapeType="1"/>
              </p:cNvSpPr>
              <p:nvPr/>
            </p:nvSpPr>
            <p:spPr bwMode="auto">
              <a:xfrm flipV="1">
                <a:off x="5770" y="3400"/>
                <a:ext cx="314" cy="39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0" name="Oval 17"/>
              <p:cNvSpPr>
                <a:spLocks noChangeArrowheads="1"/>
              </p:cNvSpPr>
              <p:nvPr/>
            </p:nvSpPr>
            <p:spPr bwMode="auto">
              <a:xfrm>
                <a:off x="5489" y="3768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8701" name="Oval 18"/>
              <p:cNvSpPr>
                <a:spLocks noChangeArrowheads="1"/>
              </p:cNvSpPr>
              <p:nvPr/>
            </p:nvSpPr>
            <p:spPr bwMode="auto">
              <a:xfrm>
                <a:off x="5121" y="432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33" name="Line 19"/>
              <p:cNvSpPr>
                <a:spLocks noChangeShapeType="1"/>
              </p:cNvSpPr>
              <p:nvPr/>
            </p:nvSpPr>
            <p:spPr bwMode="auto">
              <a:xfrm flipV="1">
                <a:off x="5385" y="4073"/>
                <a:ext cx="160" cy="25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Line 20"/>
              <p:cNvSpPr>
                <a:spLocks noChangeShapeType="1"/>
              </p:cNvSpPr>
              <p:nvPr/>
            </p:nvSpPr>
            <p:spPr bwMode="auto">
              <a:xfrm>
                <a:off x="6069" y="4664"/>
                <a:ext cx="162" cy="387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04" name="Line 21"/>
              <p:cNvSpPr>
                <a:spLocks noChangeShapeType="1"/>
              </p:cNvSpPr>
              <p:nvPr/>
            </p:nvSpPr>
            <p:spPr bwMode="auto">
              <a:xfrm flipH="1">
                <a:off x="6383" y="4683"/>
                <a:ext cx="111" cy="3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5" name="Line 22"/>
            <p:cNvSpPr>
              <a:spLocks noChangeShapeType="1"/>
            </p:cNvSpPr>
            <p:nvPr/>
          </p:nvSpPr>
          <p:spPr bwMode="auto">
            <a:xfrm flipV="1">
              <a:off x="6470" y="2215"/>
              <a:ext cx="399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Text Box 23"/>
            <p:cNvSpPr txBox="1">
              <a:spLocks noChangeArrowheads="1"/>
            </p:cNvSpPr>
            <p:nvPr/>
          </p:nvSpPr>
          <p:spPr bwMode="auto">
            <a:xfrm>
              <a:off x="6921" y="1984"/>
              <a:ext cx="774" cy="3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6" name="Slide Number Placeholder 1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8B6864-F90D-427F-BB3E-3D50AF9A867A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16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137" name="Footer Placeholder 1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3744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Example...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71644" y="2707953"/>
            <a:ext cx="8160026" cy="411615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Final DFS tree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109844" y="1971281"/>
            <a:ext cx="2349500" cy="2312988"/>
            <a:chOff x="5301" y="1984"/>
            <a:chExt cx="2394" cy="2674"/>
          </a:xfrm>
        </p:grpSpPr>
        <p:grpSp>
          <p:nvGrpSpPr>
            <p:cNvPr id="29766" name="Group 3"/>
            <p:cNvGrpSpPr>
              <a:grpSpLocks/>
            </p:cNvGrpSpPr>
            <p:nvPr/>
          </p:nvGrpSpPr>
          <p:grpSpPr bwMode="auto">
            <a:xfrm>
              <a:off x="5301" y="2349"/>
              <a:ext cx="2332" cy="2309"/>
              <a:chOff x="5121" y="3095"/>
              <a:chExt cx="2332" cy="2309"/>
            </a:xfrm>
          </p:grpSpPr>
          <p:sp>
            <p:nvSpPr>
              <p:cNvPr id="29769" name="Line 4"/>
              <p:cNvSpPr>
                <a:spLocks noChangeShapeType="1"/>
              </p:cNvSpPr>
              <p:nvPr/>
            </p:nvSpPr>
            <p:spPr bwMode="auto">
              <a:xfrm>
                <a:off x="6340" y="3408"/>
                <a:ext cx="301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0" name="Line 5"/>
              <p:cNvSpPr>
                <a:spLocks noChangeShapeType="1"/>
              </p:cNvSpPr>
              <p:nvPr/>
            </p:nvSpPr>
            <p:spPr bwMode="auto">
              <a:xfrm>
                <a:off x="5797" y="4094"/>
                <a:ext cx="121" cy="2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1" name="Line 6"/>
              <p:cNvSpPr>
                <a:spLocks noChangeShapeType="1"/>
              </p:cNvSpPr>
              <p:nvPr/>
            </p:nvSpPr>
            <p:spPr bwMode="auto">
              <a:xfrm flipV="1">
                <a:off x="6473" y="4623"/>
                <a:ext cx="663" cy="5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2" name="Oval 7"/>
              <p:cNvSpPr>
                <a:spLocks noChangeArrowheads="1"/>
              </p:cNvSpPr>
              <p:nvPr/>
            </p:nvSpPr>
            <p:spPr bwMode="auto">
              <a:xfrm>
                <a:off x="7093" y="432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9773" name="Line 8"/>
              <p:cNvSpPr>
                <a:spLocks noChangeShapeType="1"/>
              </p:cNvSpPr>
              <p:nvPr/>
            </p:nvSpPr>
            <p:spPr bwMode="auto">
              <a:xfrm>
                <a:off x="6879" y="4091"/>
                <a:ext cx="266" cy="2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4" name="Oval 9"/>
              <p:cNvSpPr>
                <a:spLocks noChangeArrowheads="1"/>
              </p:cNvSpPr>
              <p:nvPr/>
            </p:nvSpPr>
            <p:spPr bwMode="auto">
              <a:xfrm>
                <a:off x="6561" y="378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9775" name="Line 10"/>
              <p:cNvSpPr>
                <a:spLocks noChangeShapeType="1"/>
              </p:cNvSpPr>
              <p:nvPr/>
            </p:nvSpPr>
            <p:spPr bwMode="auto">
              <a:xfrm flipH="1">
                <a:off x="6596" y="4126"/>
                <a:ext cx="5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6" name="Oval 11"/>
              <p:cNvSpPr>
                <a:spLocks noChangeArrowheads="1"/>
              </p:cNvSpPr>
              <p:nvPr/>
            </p:nvSpPr>
            <p:spPr bwMode="auto">
              <a:xfrm>
                <a:off x="6365" y="4316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9777" name="Oval 12"/>
              <p:cNvSpPr>
                <a:spLocks noChangeArrowheads="1"/>
              </p:cNvSpPr>
              <p:nvPr/>
            </p:nvSpPr>
            <p:spPr bwMode="auto">
              <a:xfrm>
                <a:off x="6117" y="504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5393" y="4670"/>
                <a:ext cx="736" cy="475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79" name="Oval 14"/>
              <p:cNvSpPr>
                <a:spLocks noChangeArrowheads="1"/>
              </p:cNvSpPr>
              <p:nvPr/>
            </p:nvSpPr>
            <p:spPr bwMode="auto">
              <a:xfrm>
                <a:off x="5808" y="4316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780" name="Oval 15"/>
              <p:cNvSpPr>
                <a:spLocks noChangeArrowheads="1"/>
              </p:cNvSpPr>
              <p:nvPr/>
            </p:nvSpPr>
            <p:spPr bwMode="auto">
              <a:xfrm>
                <a:off x="6029" y="3095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V="1">
                <a:off x="5770" y="3400"/>
                <a:ext cx="314" cy="39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82" name="Oval 17"/>
              <p:cNvSpPr>
                <a:spLocks noChangeArrowheads="1"/>
              </p:cNvSpPr>
              <p:nvPr/>
            </p:nvSpPr>
            <p:spPr bwMode="auto">
              <a:xfrm>
                <a:off x="5489" y="3768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9783" name="Oval 18"/>
              <p:cNvSpPr>
                <a:spLocks noChangeArrowheads="1"/>
              </p:cNvSpPr>
              <p:nvPr/>
            </p:nvSpPr>
            <p:spPr bwMode="auto">
              <a:xfrm>
                <a:off x="5121" y="432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V="1">
                <a:off x="5385" y="4073"/>
                <a:ext cx="160" cy="25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6069" y="4664"/>
                <a:ext cx="162" cy="387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 flipH="1">
                <a:off x="6383" y="4683"/>
                <a:ext cx="113" cy="384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767" name="Line 22"/>
            <p:cNvSpPr>
              <a:spLocks noChangeShapeType="1"/>
            </p:cNvSpPr>
            <p:nvPr/>
          </p:nvSpPr>
          <p:spPr bwMode="auto">
            <a:xfrm flipV="1">
              <a:off x="6470" y="2215"/>
              <a:ext cx="399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8" name="Text Box 23"/>
            <p:cNvSpPr txBox="1">
              <a:spLocks noChangeArrowheads="1"/>
            </p:cNvSpPr>
            <p:nvPr/>
          </p:nvSpPr>
          <p:spPr bwMode="auto">
            <a:xfrm>
              <a:off x="6921" y="1984"/>
              <a:ext cx="774" cy="3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624444" y="1971281"/>
            <a:ext cx="2349500" cy="2312988"/>
            <a:chOff x="5301" y="1984"/>
            <a:chExt cx="2394" cy="2674"/>
          </a:xfrm>
        </p:grpSpPr>
        <p:grpSp>
          <p:nvGrpSpPr>
            <p:cNvPr id="29745" name="Group 3"/>
            <p:cNvGrpSpPr>
              <a:grpSpLocks/>
            </p:cNvGrpSpPr>
            <p:nvPr/>
          </p:nvGrpSpPr>
          <p:grpSpPr bwMode="auto">
            <a:xfrm>
              <a:off x="5301" y="2349"/>
              <a:ext cx="2332" cy="2309"/>
              <a:chOff x="5121" y="3095"/>
              <a:chExt cx="2332" cy="2309"/>
            </a:xfrm>
          </p:grpSpPr>
          <p:sp>
            <p:nvSpPr>
              <p:cNvPr id="29748" name="Line 4"/>
              <p:cNvSpPr>
                <a:spLocks noChangeShapeType="1"/>
              </p:cNvSpPr>
              <p:nvPr/>
            </p:nvSpPr>
            <p:spPr bwMode="auto">
              <a:xfrm>
                <a:off x="6340" y="3408"/>
                <a:ext cx="301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9" name="Line 5"/>
              <p:cNvSpPr>
                <a:spLocks noChangeShapeType="1"/>
              </p:cNvSpPr>
              <p:nvPr/>
            </p:nvSpPr>
            <p:spPr bwMode="auto">
              <a:xfrm>
                <a:off x="5797" y="4094"/>
                <a:ext cx="121" cy="2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0" name="Line 6"/>
              <p:cNvSpPr>
                <a:spLocks noChangeShapeType="1"/>
              </p:cNvSpPr>
              <p:nvPr/>
            </p:nvSpPr>
            <p:spPr bwMode="auto">
              <a:xfrm flipV="1">
                <a:off x="6473" y="4623"/>
                <a:ext cx="663" cy="5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1" name="Oval 7"/>
              <p:cNvSpPr>
                <a:spLocks noChangeArrowheads="1"/>
              </p:cNvSpPr>
              <p:nvPr/>
            </p:nvSpPr>
            <p:spPr bwMode="auto">
              <a:xfrm>
                <a:off x="7093" y="432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9752" name="Line 8"/>
              <p:cNvSpPr>
                <a:spLocks noChangeShapeType="1"/>
              </p:cNvSpPr>
              <p:nvPr/>
            </p:nvSpPr>
            <p:spPr bwMode="auto">
              <a:xfrm>
                <a:off x="6879" y="4091"/>
                <a:ext cx="266" cy="2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3" name="Oval 9"/>
              <p:cNvSpPr>
                <a:spLocks noChangeArrowheads="1"/>
              </p:cNvSpPr>
              <p:nvPr/>
            </p:nvSpPr>
            <p:spPr bwMode="auto">
              <a:xfrm>
                <a:off x="6561" y="378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6596" y="4127"/>
                <a:ext cx="57" cy="187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55" name="Oval 11"/>
              <p:cNvSpPr>
                <a:spLocks noChangeArrowheads="1"/>
              </p:cNvSpPr>
              <p:nvPr/>
            </p:nvSpPr>
            <p:spPr bwMode="auto">
              <a:xfrm>
                <a:off x="6365" y="4316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9756" name="Oval 12"/>
              <p:cNvSpPr>
                <a:spLocks noChangeArrowheads="1"/>
              </p:cNvSpPr>
              <p:nvPr/>
            </p:nvSpPr>
            <p:spPr bwMode="auto">
              <a:xfrm>
                <a:off x="6117" y="504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39" name="Line 13"/>
              <p:cNvSpPr>
                <a:spLocks noChangeShapeType="1"/>
              </p:cNvSpPr>
              <p:nvPr/>
            </p:nvSpPr>
            <p:spPr bwMode="auto">
              <a:xfrm>
                <a:off x="5393" y="4670"/>
                <a:ext cx="736" cy="475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58" name="Oval 14"/>
              <p:cNvSpPr>
                <a:spLocks noChangeArrowheads="1"/>
              </p:cNvSpPr>
              <p:nvPr/>
            </p:nvSpPr>
            <p:spPr bwMode="auto">
              <a:xfrm>
                <a:off x="5808" y="4316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759" name="Oval 15"/>
              <p:cNvSpPr>
                <a:spLocks noChangeArrowheads="1"/>
              </p:cNvSpPr>
              <p:nvPr/>
            </p:nvSpPr>
            <p:spPr bwMode="auto">
              <a:xfrm>
                <a:off x="6029" y="3095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" name="Line 16"/>
              <p:cNvSpPr>
                <a:spLocks noChangeShapeType="1"/>
              </p:cNvSpPr>
              <p:nvPr/>
            </p:nvSpPr>
            <p:spPr bwMode="auto">
              <a:xfrm flipV="1">
                <a:off x="5770" y="3400"/>
                <a:ext cx="314" cy="39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61" name="Oval 17"/>
              <p:cNvSpPr>
                <a:spLocks noChangeArrowheads="1"/>
              </p:cNvSpPr>
              <p:nvPr/>
            </p:nvSpPr>
            <p:spPr bwMode="auto">
              <a:xfrm>
                <a:off x="5489" y="3768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9762" name="Oval 18"/>
              <p:cNvSpPr>
                <a:spLocks noChangeArrowheads="1"/>
              </p:cNvSpPr>
              <p:nvPr/>
            </p:nvSpPr>
            <p:spPr bwMode="auto">
              <a:xfrm>
                <a:off x="5121" y="432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 flipV="1">
                <a:off x="5385" y="4073"/>
                <a:ext cx="160" cy="25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Line 20"/>
              <p:cNvSpPr>
                <a:spLocks noChangeShapeType="1"/>
              </p:cNvSpPr>
              <p:nvPr/>
            </p:nvSpPr>
            <p:spPr bwMode="auto">
              <a:xfrm>
                <a:off x="6069" y="4664"/>
                <a:ext cx="162" cy="387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Line 21"/>
              <p:cNvSpPr>
                <a:spLocks noChangeShapeType="1"/>
              </p:cNvSpPr>
              <p:nvPr/>
            </p:nvSpPr>
            <p:spPr bwMode="auto">
              <a:xfrm flipH="1">
                <a:off x="6383" y="4683"/>
                <a:ext cx="113" cy="384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746" name="Line 22"/>
            <p:cNvSpPr>
              <a:spLocks noChangeShapeType="1"/>
            </p:cNvSpPr>
            <p:nvPr/>
          </p:nvSpPr>
          <p:spPr bwMode="auto">
            <a:xfrm flipV="1">
              <a:off x="6470" y="2215"/>
              <a:ext cx="399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Text Box 23"/>
            <p:cNvSpPr txBox="1">
              <a:spLocks noChangeArrowheads="1"/>
            </p:cNvSpPr>
            <p:nvPr/>
          </p:nvSpPr>
          <p:spPr bwMode="auto">
            <a:xfrm>
              <a:off x="6921" y="1984"/>
              <a:ext cx="774" cy="3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062844" y="1944294"/>
            <a:ext cx="2349500" cy="2312987"/>
            <a:chOff x="5301" y="1984"/>
            <a:chExt cx="2394" cy="2674"/>
          </a:xfrm>
        </p:grpSpPr>
        <p:grpSp>
          <p:nvGrpSpPr>
            <p:cNvPr id="29724" name="Group 3"/>
            <p:cNvGrpSpPr>
              <a:grpSpLocks/>
            </p:cNvGrpSpPr>
            <p:nvPr/>
          </p:nvGrpSpPr>
          <p:grpSpPr bwMode="auto">
            <a:xfrm>
              <a:off x="5301" y="2349"/>
              <a:ext cx="2332" cy="2309"/>
              <a:chOff x="5121" y="3095"/>
              <a:chExt cx="2332" cy="2309"/>
            </a:xfrm>
          </p:grpSpPr>
          <p:sp>
            <p:nvSpPr>
              <p:cNvPr id="29727" name="Line 4"/>
              <p:cNvSpPr>
                <a:spLocks noChangeShapeType="1"/>
              </p:cNvSpPr>
              <p:nvPr/>
            </p:nvSpPr>
            <p:spPr bwMode="auto">
              <a:xfrm>
                <a:off x="6340" y="3408"/>
                <a:ext cx="301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8" name="Line 5"/>
              <p:cNvSpPr>
                <a:spLocks noChangeShapeType="1"/>
              </p:cNvSpPr>
              <p:nvPr/>
            </p:nvSpPr>
            <p:spPr bwMode="auto">
              <a:xfrm>
                <a:off x="5797" y="4094"/>
                <a:ext cx="121" cy="2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9" name="Line 6"/>
              <p:cNvSpPr>
                <a:spLocks noChangeShapeType="1"/>
              </p:cNvSpPr>
              <p:nvPr/>
            </p:nvSpPr>
            <p:spPr bwMode="auto">
              <a:xfrm flipV="1">
                <a:off x="6473" y="4623"/>
                <a:ext cx="663" cy="5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0" name="Oval 7"/>
              <p:cNvSpPr>
                <a:spLocks noChangeArrowheads="1"/>
              </p:cNvSpPr>
              <p:nvPr/>
            </p:nvSpPr>
            <p:spPr bwMode="auto">
              <a:xfrm>
                <a:off x="7093" y="432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57" name="Line 8"/>
              <p:cNvSpPr>
                <a:spLocks noChangeShapeType="1"/>
              </p:cNvSpPr>
              <p:nvPr/>
            </p:nvSpPr>
            <p:spPr bwMode="auto">
              <a:xfrm>
                <a:off x="6879" y="4092"/>
                <a:ext cx="267" cy="277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32" name="Oval 9"/>
              <p:cNvSpPr>
                <a:spLocks noChangeArrowheads="1"/>
              </p:cNvSpPr>
              <p:nvPr/>
            </p:nvSpPr>
            <p:spPr bwMode="auto">
              <a:xfrm>
                <a:off x="6561" y="378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9" name="Line 10"/>
              <p:cNvSpPr>
                <a:spLocks noChangeShapeType="1"/>
              </p:cNvSpPr>
              <p:nvPr/>
            </p:nvSpPr>
            <p:spPr bwMode="auto">
              <a:xfrm flipH="1">
                <a:off x="6596" y="4127"/>
                <a:ext cx="57" cy="187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34" name="Oval 11"/>
              <p:cNvSpPr>
                <a:spLocks noChangeArrowheads="1"/>
              </p:cNvSpPr>
              <p:nvPr/>
            </p:nvSpPr>
            <p:spPr bwMode="auto">
              <a:xfrm>
                <a:off x="6365" y="4316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9735" name="Oval 12"/>
              <p:cNvSpPr>
                <a:spLocks noChangeArrowheads="1"/>
              </p:cNvSpPr>
              <p:nvPr/>
            </p:nvSpPr>
            <p:spPr bwMode="auto">
              <a:xfrm>
                <a:off x="6117" y="504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62" name="Line 13"/>
              <p:cNvSpPr>
                <a:spLocks noChangeShapeType="1"/>
              </p:cNvSpPr>
              <p:nvPr/>
            </p:nvSpPr>
            <p:spPr bwMode="auto">
              <a:xfrm>
                <a:off x="5393" y="4670"/>
                <a:ext cx="736" cy="475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37" name="Oval 14"/>
              <p:cNvSpPr>
                <a:spLocks noChangeArrowheads="1"/>
              </p:cNvSpPr>
              <p:nvPr/>
            </p:nvSpPr>
            <p:spPr bwMode="auto">
              <a:xfrm>
                <a:off x="5808" y="4316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738" name="Oval 15"/>
              <p:cNvSpPr>
                <a:spLocks noChangeArrowheads="1"/>
              </p:cNvSpPr>
              <p:nvPr/>
            </p:nvSpPr>
            <p:spPr bwMode="auto">
              <a:xfrm>
                <a:off x="6029" y="3095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 flipV="1">
                <a:off x="5770" y="3400"/>
                <a:ext cx="314" cy="39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40" name="Oval 17"/>
              <p:cNvSpPr>
                <a:spLocks noChangeArrowheads="1"/>
              </p:cNvSpPr>
              <p:nvPr/>
            </p:nvSpPr>
            <p:spPr bwMode="auto">
              <a:xfrm>
                <a:off x="5489" y="3768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9741" name="Oval 18"/>
              <p:cNvSpPr>
                <a:spLocks noChangeArrowheads="1"/>
              </p:cNvSpPr>
              <p:nvPr/>
            </p:nvSpPr>
            <p:spPr bwMode="auto">
              <a:xfrm>
                <a:off x="5121" y="432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68" name="Line 19"/>
              <p:cNvSpPr>
                <a:spLocks noChangeShapeType="1"/>
              </p:cNvSpPr>
              <p:nvPr/>
            </p:nvSpPr>
            <p:spPr bwMode="auto">
              <a:xfrm flipV="1">
                <a:off x="5385" y="4073"/>
                <a:ext cx="160" cy="25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6069" y="4664"/>
                <a:ext cx="162" cy="387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6383" y="4683"/>
                <a:ext cx="113" cy="384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725" name="Line 22"/>
            <p:cNvSpPr>
              <a:spLocks noChangeShapeType="1"/>
            </p:cNvSpPr>
            <p:nvPr/>
          </p:nvSpPr>
          <p:spPr bwMode="auto">
            <a:xfrm flipV="1">
              <a:off x="6470" y="2215"/>
              <a:ext cx="399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Text Box 23"/>
            <p:cNvSpPr txBox="1">
              <a:spLocks noChangeArrowheads="1"/>
            </p:cNvSpPr>
            <p:nvPr/>
          </p:nvSpPr>
          <p:spPr bwMode="auto">
            <a:xfrm>
              <a:off x="6921" y="1984"/>
              <a:ext cx="774" cy="3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3776844" y="4333481"/>
            <a:ext cx="2349500" cy="2312988"/>
            <a:chOff x="5301" y="1984"/>
            <a:chExt cx="2394" cy="2674"/>
          </a:xfrm>
        </p:grpSpPr>
        <p:grpSp>
          <p:nvGrpSpPr>
            <p:cNvPr id="29706" name="Group 3"/>
            <p:cNvGrpSpPr>
              <a:grpSpLocks/>
            </p:cNvGrpSpPr>
            <p:nvPr/>
          </p:nvGrpSpPr>
          <p:grpSpPr bwMode="auto">
            <a:xfrm>
              <a:off x="5301" y="2349"/>
              <a:ext cx="2332" cy="2309"/>
              <a:chOff x="5121" y="3095"/>
              <a:chExt cx="2332" cy="2309"/>
            </a:xfrm>
          </p:grpSpPr>
          <p:sp>
            <p:nvSpPr>
              <p:cNvPr id="29709" name="Oval 7"/>
              <p:cNvSpPr>
                <a:spLocks noChangeArrowheads="1"/>
              </p:cNvSpPr>
              <p:nvPr/>
            </p:nvSpPr>
            <p:spPr bwMode="auto">
              <a:xfrm>
                <a:off x="7093" y="432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79" name="Line 8"/>
              <p:cNvSpPr>
                <a:spLocks noChangeShapeType="1"/>
              </p:cNvSpPr>
              <p:nvPr/>
            </p:nvSpPr>
            <p:spPr bwMode="auto">
              <a:xfrm>
                <a:off x="6879" y="4092"/>
                <a:ext cx="267" cy="277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11" name="Oval 9"/>
              <p:cNvSpPr>
                <a:spLocks noChangeArrowheads="1"/>
              </p:cNvSpPr>
              <p:nvPr/>
            </p:nvSpPr>
            <p:spPr bwMode="auto">
              <a:xfrm>
                <a:off x="6561" y="378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1" name="Line 10"/>
              <p:cNvSpPr>
                <a:spLocks noChangeShapeType="1"/>
              </p:cNvSpPr>
              <p:nvPr/>
            </p:nvSpPr>
            <p:spPr bwMode="auto">
              <a:xfrm flipH="1">
                <a:off x="6596" y="4127"/>
                <a:ext cx="57" cy="187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13" name="Oval 11"/>
              <p:cNvSpPr>
                <a:spLocks noChangeArrowheads="1"/>
              </p:cNvSpPr>
              <p:nvPr/>
            </p:nvSpPr>
            <p:spPr bwMode="auto">
              <a:xfrm>
                <a:off x="6365" y="4316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9714" name="Oval 12"/>
              <p:cNvSpPr>
                <a:spLocks noChangeArrowheads="1"/>
              </p:cNvSpPr>
              <p:nvPr/>
            </p:nvSpPr>
            <p:spPr bwMode="auto">
              <a:xfrm>
                <a:off x="6117" y="504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84" name="Line 13"/>
              <p:cNvSpPr>
                <a:spLocks noChangeShapeType="1"/>
              </p:cNvSpPr>
              <p:nvPr/>
            </p:nvSpPr>
            <p:spPr bwMode="auto">
              <a:xfrm>
                <a:off x="5393" y="4670"/>
                <a:ext cx="736" cy="475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16" name="Oval 14"/>
              <p:cNvSpPr>
                <a:spLocks noChangeArrowheads="1"/>
              </p:cNvSpPr>
              <p:nvPr/>
            </p:nvSpPr>
            <p:spPr bwMode="auto">
              <a:xfrm>
                <a:off x="5808" y="4316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717" name="Oval 15"/>
              <p:cNvSpPr>
                <a:spLocks noChangeArrowheads="1"/>
              </p:cNvSpPr>
              <p:nvPr/>
            </p:nvSpPr>
            <p:spPr bwMode="auto">
              <a:xfrm>
                <a:off x="6029" y="3095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7" name="Line 16"/>
              <p:cNvSpPr>
                <a:spLocks noChangeShapeType="1"/>
              </p:cNvSpPr>
              <p:nvPr/>
            </p:nvSpPr>
            <p:spPr bwMode="auto">
              <a:xfrm flipV="1">
                <a:off x="5770" y="3400"/>
                <a:ext cx="314" cy="39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19" name="Oval 17"/>
              <p:cNvSpPr>
                <a:spLocks noChangeArrowheads="1"/>
              </p:cNvSpPr>
              <p:nvPr/>
            </p:nvSpPr>
            <p:spPr bwMode="auto">
              <a:xfrm>
                <a:off x="5489" y="3768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9720" name="Oval 18"/>
              <p:cNvSpPr>
                <a:spLocks noChangeArrowheads="1"/>
              </p:cNvSpPr>
              <p:nvPr/>
            </p:nvSpPr>
            <p:spPr bwMode="auto">
              <a:xfrm>
                <a:off x="5121" y="432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0" name="Line 19"/>
              <p:cNvSpPr>
                <a:spLocks noChangeShapeType="1"/>
              </p:cNvSpPr>
              <p:nvPr/>
            </p:nvSpPr>
            <p:spPr bwMode="auto">
              <a:xfrm flipV="1">
                <a:off x="5385" y="4073"/>
                <a:ext cx="160" cy="25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bIns="0"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Line 20"/>
              <p:cNvSpPr>
                <a:spLocks noChangeShapeType="1"/>
              </p:cNvSpPr>
              <p:nvPr/>
            </p:nvSpPr>
            <p:spPr bwMode="auto">
              <a:xfrm>
                <a:off x="6069" y="4664"/>
                <a:ext cx="162" cy="387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Line 21"/>
              <p:cNvSpPr>
                <a:spLocks noChangeShapeType="1"/>
              </p:cNvSpPr>
              <p:nvPr/>
            </p:nvSpPr>
            <p:spPr bwMode="auto">
              <a:xfrm flipH="1">
                <a:off x="6383" y="4683"/>
                <a:ext cx="113" cy="384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707" name="Line 22"/>
            <p:cNvSpPr>
              <a:spLocks noChangeShapeType="1"/>
            </p:cNvSpPr>
            <p:nvPr/>
          </p:nvSpPr>
          <p:spPr bwMode="auto">
            <a:xfrm flipV="1">
              <a:off x="6470" y="2215"/>
              <a:ext cx="399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Text Box 23"/>
            <p:cNvSpPr txBox="1">
              <a:spLocks noChangeArrowheads="1"/>
            </p:cNvSpPr>
            <p:nvPr/>
          </p:nvSpPr>
          <p:spPr bwMode="auto">
            <a:xfrm>
              <a:off x="6921" y="1984"/>
              <a:ext cx="774" cy="3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9" name="Slide Number Placeholder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02D431-E4C7-42C6-80B0-86877DA4E9C2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17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93" name="Footer Placeholder 9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24715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2" y="2502308"/>
            <a:ext cx="6980903" cy="279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Example-2: Strongly Connected, Directed Graph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02A7DD-01B5-498D-B279-F1A03E5BE1D6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18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2575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Example-3: Undirected, Disconnected Graph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43720" y="1752600"/>
            <a:ext cx="7499350" cy="5105400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b="1" i="1" dirty="0" smtClean="0"/>
              <a:t>tree edge</a:t>
            </a:r>
            <a:r>
              <a:rPr lang="en-US" altLang="en-US" sz="2000" b="1" dirty="0" smtClean="0"/>
              <a:t>:</a:t>
            </a:r>
            <a:r>
              <a:rPr lang="en-US" altLang="en-US" sz="2000" dirty="0" smtClean="0"/>
              <a:t> Whenever a new unvisited vertex is reached for the first time, it is attached as a child to the vertex from where it is being emerged.</a:t>
            </a:r>
          </a:p>
          <a:p>
            <a:pPr eaLnBrk="1" hangingPunct="1"/>
            <a:r>
              <a:rPr lang="en-US" altLang="en-US" sz="2000" b="1" i="1" dirty="0" smtClean="0"/>
              <a:t>back edge:</a:t>
            </a:r>
            <a:r>
              <a:rPr lang="en-US" altLang="en-US" sz="2000" dirty="0" smtClean="0"/>
              <a:t> This is an edge leading to a previously visited vertex other than its immediate predecessor (since it connects a vertex to its ancestor, other than the parent in the DFS forest) . </a:t>
            </a:r>
          </a:p>
          <a:p>
            <a:pPr eaLnBrk="1" hangingPunct="1"/>
            <a:endParaRPr lang="en-US" altLang="en-US" sz="2000" dirty="0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9" y="2042652"/>
            <a:ext cx="5002160" cy="202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F372CC-E91D-48C9-ADBC-624FE545CEB0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19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2835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500" y="2389240"/>
            <a:ext cx="6069268" cy="1523542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FFC000"/>
                </a:solidFill>
                <a:latin typeface="Poor Richard" pitchFamily="18" charset="0"/>
              </a:rPr>
              <a:t>Graphs, DFS, BFS</a:t>
            </a:r>
            <a:endParaRPr lang="en-US" sz="5400" dirty="0">
              <a:solidFill>
                <a:srgbClr val="FFC000"/>
              </a:solidFill>
              <a:latin typeface="Poor Richar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76" y="891115"/>
            <a:ext cx="6108101" cy="1117687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Session 11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Example-4: Directed, Weakly connected Graph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32" y="2384321"/>
            <a:ext cx="7640022" cy="282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D3ECB1-1120-44D5-975B-1FA7C9EE4457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20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16776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Algorithm </a:t>
            </a:r>
            <a:r>
              <a:rPr lang="en-US" sz="3600" dirty="0" smtClean="0"/>
              <a:t>(Connected Graph)</a:t>
            </a:r>
            <a:endParaRPr lang="en-US" sz="3600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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Algorithm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dfs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// </a:t>
            </a:r>
            <a:r>
              <a:rPr lang="en-US" altLang="en-US" b="1" i="1" dirty="0" smtClean="0"/>
              <a:t>Input</a:t>
            </a:r>
            <a:r>
              <a:rPr lang="en-US" altLang="en-US" dirty="0" smtClean="0"/>
              <a:t>: A Graph,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and starting vertex </a:t>
            </a:r>
            <a:r>
              <a:rPr lang="en-US" altLang="en-US" i="1" dirty="0" smtClean="0"/>
              <a:t>v</a:t>
            </a:r>
            <a:endParaRPr lang="en-US" altLang="en-US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// </a:t>
            </a:r>
            <a:r>
              <a:rPr lang="en-US" altLang="en-US" b="1" i="1" dirty="0" smtClean="0"/>
              <a:t>Output</a:t>
            </a:r>
            <a:r>
              <a:rPr lang="en-US" altLang="en-US" dirty="0" smtClean="0"/>
              <a:t>: DFS tree</a:t>
            </a:r>
            <a:r>
              <a:rPr lang="en-US" altLang="en-US" i="1" dirty="0" smtClean="0"/>
              <a:t> </a:t>
            </a:r>
            <a:endParaRPr lang="en-US" altLang="en-US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i="1" dirty="0" smtClean="0"/>
              <a:t>visited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] ← 1		</a:t>
            </a:r>
            <a:r>
              <a:rPr lang="en-US" altLang="en-US" dirty="0" smtClean="0">
                <a:solidFill>
                  <a:srgbClr val="0070C0"/>
                </a:solidFill>
              </a:rPr>
              <a:t>// mark </a:t>
            </a:r>
            <a:r>
              <a:rPr lang="en-US" altLang="en-US" i="1" dirty="0" smtClean="0">
                <a:solidFill>
                  <a:srgbClr val="0070C0"/>
                </a:solidFill>
              </a:rPr>
              <a:t>v</a:t>
            </a:r>
            <a:r>
              <a:rPr lang="en-US" altLang="en-US" dirty="0" smtClean="0">
                <a:solidFill>
                  <a:srgbClr val="0070C0"/>
                </a:solidFill>
              </a:rPr>
              <a:t> as visited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 smtClean="0"/>
              <a:t>for</a:t>
            </a:r>
            <a:r>
              <a:rPr lang="en-US" altLang="en-US" dirty="0" smtClean="0"/>
              <a:t> each vertex </a:t>
            </a:r>
            <a:r>
              <a:rPr lang="en-US" altLang="en-US" i="1" dirty="0" smtClean="0"/>
              <a:t>w</a:t>
            </a:r>
            <a:r>
              <a:rPr lang="en-US" altLang="en-US" dirty="0" smtClean="0"/>
              <a:t> adjacent to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do</a:t>
            </a:r>
            <a:endParaRPr lang="en-US" altLang="en-US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/>
              <a:t>if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visited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w</a:t>
            </a:r>
            <a:r>
              <a:rPr lang="en-US" altLang="en-US" dirty="0" smtClean="0"/>
              <a:t>] = 0		</a:t>
            </a:r>
            <a:r>
              <a:rPr lang="en-US" altLang="en-US" dirty="0" smtClean="0">
                <a:solidFill>
                  <a:srgbClr val="0070C0"/>
                </a:solidFill>
              </a:rPr>
              <a:t>// vertex not yet visited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		</a:t>
            </a:r>
            <a:r>
              <a:rPr lang="en-US" altLang="en-US" i="1" dirty="0" err="1" smtClean="0"/>
              <a:t>dfs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w</a:t>
            </a:r>
            <a:r>
              <a:rPr lang="en-US" altLang="en-US" dirty="0" smtClean="0"/>
              <a:t>)		</a:t>
            </a:r>
            <a:r>
              <a:rPr lang="en-US" altLang="en-US" dirty="0" smtClean="0">
                <a:solidFill>
                  <a:srgbClr val="0070C0"/>
                </a:solidFill>
              </a:rPr>
              <a:t>// continue to explore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 smtClean="0"/>
              <a:t>end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dfs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5FD5E8-9977-4F23-A3FB-6A384952AA68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21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18049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Algorithm (</a:t>
            </a:r>
            <a:r>
              <a:rPr lang="en-US" dirty="0" err="1" smtClean="0"/>
              <a:t>DisConnected</a:t>
            </a:r>
            <a:r>
              <a:rPr lang="en-US" dirty="0" smtClean="0"/>
              <a:t> Graph)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>
                <a:sym typeface="Wingdings" panose="05000000000000000000" pitchFamily="2" charset="2"/>
              </a:rPr>
              <a:t></a:t>
            </a:r>
            <a:r>
              <a:rPr lang="en-US" altLang="en-US" smtClean="0"/>
              <a:t> </a:t>
            </a:r>
            <a:r>
              <a:rPr lang="en-US" altLang="en-US" b="1" smtClean="0"/>
              <a:t>Algorithm</a:t>
            </a:r>
            <a:r>
              <a:rPr lang="en-US" altLang="en-US" smtClean="0"/>
              <a:t> </a:t>
            </a:r>
            <a:r>
              <a:rPr lang="en-US" altLang="en-US" i="1" smtClean="0"/>
              <a:t>DFS_Visit_All</a:t>
            </a:r>
            <a:r>
              <a:rPr lang="en-US" altLang="en-US" smtClean="0"/>
              <a:t>(</a:t>
            </a:r>
            <a:r>
              <a:rPr lang="en-US" altLang="en-US" i="1" smtClean="0"/>
              <a:t>G</a:t>
            </a:r>
            <a:r>
              <a:rPr lang="en-US" altLang="en-US" smtClean="0"/>
              <a:t>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// </a:t>
            </a:r>
            <a:r>
              <a:rPr lang="en-US" altLang="en-US" b="1" i="1" smtClean="0"/>
              <a:t>Input</a:t>
            </a:r>
            <a:r>
              <a:rPr lang="en-US" altLang="en-US" smtClean="0"/>
              <a:t>: </a:t>
            </a:r>
            <a:r>
              <a:rPr lang="en-US" altLang="en-US" i="1" smtClean="0"/>
              <a:t>G</a:t>
            </a:r>
            <a:r>
              <a:rPr lang="en-US" altLang="en-US" smtClean="0"/>
              <a:t>{</a:t>
            </a:r>
            <a:r>
              <a:rPr lang="en-US" altLang="en-US" i="1" smtClean="0"/>
              <a:t>V</a:t>
            </a:r>
            <a:r>
              <a:rPr lang="en-US" altLang="en-US" smtClean="0"/>
              <a:t>, </a:t>
            </a:r>
            <a:r>
              <a:rPr lang="en-US" altLang="en-US" i="1" smtClean="0"/>
              <a:t>E</a:t>
            </a:r>
            <a:r>
              <a:rPr lang="en-US" altLang="en-US" smtClean="0"/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// </a:t>
            </a:r>
            <a:r>
              <a:rPr lang="en-US" altLang="en-US" b="1" i="1" smtClean="0"/>
              <a:t>Output</a:t>
            </a:r>
            <a:r>
              <a:rPr lang="en-US" altLang="en-US" smtClean="0"/>
              <a:t>: DFS spanning tree or forest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smtClean="0"/>
              <a:t>for</a:t>
            </a:r>
            <a:r>
              <a:rPr lang="en-US" altLang="en-US" smtClean="0"/>
              <a:t> each vertex </a:t>
            </a:r>
            <a:r>
              <a:rPr lang="en-US" altLang="en-US" i="1" smtClean="0"/>
              <a:t>v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V</a:t>
            </a:r>
            <a:r>
              <a:rPr lang="en-US" altLang="en-US" smtClean="0"/>
              <a:t> </a:t>
            </a:r>
            <a:r>
              <a:rPr lang="en-US" altLang="en-US" b="1" smtClean="0"/>
              <a:t>do</a:t>
            </a: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	</a:t>
            </a:r>
            <a:r>
              <a:rPr lang="en-US" altLang="en-US" i="1" smtClean="0"/>
              <a:t>visited</a:t>
            </a:r>
            <a:r>
              <a:rPr lang="en-US" altLang="en-US" smtClean="0"/>
              <a:t>[</a:t>
            </a:r>
            <a:r>
              <a:rPr lang="en-US" altLang="en-US" i="1" smtClean="0"/>
              <a:t>v</a:t>
            </a:r>
            <a:r>
              <a:rPr lang="en-US" altLang="en-US" smtClean="0"/>
              <a:t>] ← 0 	// mark all vertices as unvisited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smtClean="0"/>
              <a:t>for</a:t>
            </a:r>
            <a:r>
              <a:rPr lang="en-US" altLang="en-US" smtClean="0"/>
              <a:t> each vertex </a:t>
            </a:r>
            <a:r>
              <a:rPr lang="en-US" altLang="en-US" i="1" smtClean="0"/>
              <a:t>v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V</a:t>
            </a:r>
            <a:r>
              <a:rPr lang="en-US" altLang="en-US" smtClean="0"/>
              <a:t> </a:t>
            </a:r>
            <a:r>
              <a:rPr lang="en-US" altLang="en-US" b="1" smtClean="0"/>
              <a:t>do</a:t>
            </a:r>
            <a:r>
              <a:rPr lang="en-US" altLang="en-US" smtClean="0"/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	</a:t>
            </a:r>
            <a:r>
              <a:rPr lang="en-US" altLang="en-US" b="1" smtClean="0"/>
              <a:t>if</a:t>
            </a:r>
            <a:r>
              <a:rPr lang="en-US" altLang="en-US" smtClean="0"/>
              <a:t> </a:t>
            </a:r>
            <a:r>
              <a:rPr lang="en-US" altLang="en-US" i="1" smtClean="0"/>
              <a:t>visited</a:t>
            </a:r>
            <a:r>
              <a:rPr lang="en-US" altLang="en-US" smtClean="0"/>
              <a:t>[</a:t>
            </a:r>
            <a:r>
              <a:rPr lang="en-US" altLang="en-US" i="1" smtClean="0"/>
              <a:t>v</a:t>
            </a:r>
            <a:r>
              <a:rPr lang="en-US" altLang="en-US" smtClean="0"/>
              <a:t>] = 0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		</a:t>
            </a:r>
            <a:r>
              <a:rPr lang="en-US" altLang="en-US" i="1" smtClean="0">
                <a:solidFill>
                  <a:srgbClr val="FF0000"/>
                </a:solidFill>
              </a:rPr>
              <a:t>dfs</a:t>
            </a:r>
            <a:r>
              <a:rPr lang="en-US" altLang="en-US" smtClean="0">
                <a:solidFill>
                  <a:srgbClr val="FF0000"/>
                </a:solidFill>
              </a:rPr>
              <a:t>(</a:t>
            </a:r>
            <a:r>
              <a:rPr lang="en-US" altLang="en-US" i="1" smtClean="0">
                <a:solidFill>
                  <a:srgbClr val="FF0000"/>
                </a:solidFill>
              </a:rPr>
              <a:t>G</a:t>
            </a:r>
            <a:r>
              <a:rPr lang="en-US" altLang="en-US" smtClean="0">
                <a:solidFill>
                  <a:srgbClr val="FF0000"/>
                </a:solidFill>
              </a:rPr>
              <a:t>, </a:t>
            </a:r>
            <a:r>
              <a:rPr lang="en-US" altLang="en-US" i="1" smtClean="0">
                <a:solidFill>
                  <a:srgbClr val="FF0000"/>
                </a:solidFill>
              </a:rPr>
              <a:t>v</a:t>
            </a:r>
            <a:r>
              <a:rPr lang="en-US" altLang="en-US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smtClean="0"/>
              <a:t>end</a:t>
            </a:r>
            <a:r>
              <a:rPr lang="en-US" altLang="en-US" smtClean="0"/>
              <a:t> </a:t>
            </a:r>
            <a:r>
              <a:rPr lang="en-US" altLang="en-US" i="1" smtClean="0"/>
              <a:t>DFS_Visit_All</a:t>
            </a:r>
            <a:r>
              <a:rPr lang="en-US" altLang="en-US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866FB2-5A1C-4D64-B0CD-661C9689C8AA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22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7674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Path Finding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can specialize the DFS algorithm to </a:t>
            </a:r>
            <a:r>
              <a:rPr lang="en-US" sz="2800" dirty="0" smtClean="0">
                <a:solidFill>
                  <a:srgbClr val="FF0000"/>
                </a:solidFill>
              </a:rPr>
              <a:t>find a path between two given vertices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en-US" sz="2800" dirty="0" smtClean="0">
                <a:solidFill>
                  <a:srgbClr val="FF0000"/>
                </a:solidFill>
              </a:rPr>
              <a:t> and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using the template method pattern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 call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</a:rPr>
              <a:t>DFS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</a:rPr>
              <a:t>G, u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smtClean="0"/>
              <a:t>with </a:t>
            </a:r>
            <a:r>
              <a:rPr lang="en-US" sz="2800" b="1" i="1" dirty="0" smtClean="0">
                <a:latin typeface="Times New Roman" pitchFamily="18" charset="0"/>
              </a:rPr>
              <a:t>u</a:t>
            </a:r>
            <a:r>
              <a:rPr lang="en-US" sz="2800" dirty="0" smtClean="0"/>
              <a:t> as the start vertex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 use a stack </a:t>
            </a:r>
            <a:r>
              <a:rPr lang="en-US" sz="2800" b="1" i="1" dirty="0" smtClean="0">
                <a:latin typeface="Times New Roman" pitchFamily="18" charset="0"/>
              </a:rPr>
              <a:t>S</a:t>
            </a:r>
            <a:r>
              <a:rPr lang="en-US" sz="2800" dirty="0" smtClean="0"/>
              <a:t> to keep track of the path between the start vertex and the current vertex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As soon as destination vertex </a:t>
            </a:r>
            <a:r>
              <a:rPr lang="en-US" sz="2800" b="1" i="1" dirty="0" smtClean="0">
                <a:latin typeface="Times New Roman" pitchFamily="18" charset="0"/>
              </a:rPr>
              <a:t>z</a:t>
            </a:r>
            <a:r>
              <a:rPr lang="en-US" sz="2800" dirty="0" smtClean="0"/>
              <a:t> is encountered, we return the path as the contents of the stack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Cycle Finding</a:t>
            </a:r>
            <a:endParaRPr lang="en-US" sz="3600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specialize the DFS algorithm to find a simple cycle using the template method pattern</a:t>
            </a:r>
          </a:p>
          <a:p>
            <a:r>
              <a:rPr lang="en-US" sz="2800" dirty="0"/>
              <a:t>We use a stack </a:t>
            </a:r>
            <a:r>
              <a:rPr lang="en-US" sz="2800" b="1" i="1" dirty="0">
                <a:latin typeface="Times New Roman" pitchFamily="18" charset="0"/>
              </a:rPr>
              <a:t>S</a:t>
            </a:r>
            <a:r>
              <a:rPr lang="en-US" sz="2800" dirty="0"/>
              <a:t> to keep track of the path between the start vertex and the current vertex</a:t>
            </a:r>
          </a:p>
          <a:p>
            <a:r>
              <a:rPr lang="en-US" sz="2800" dirty="0"/>
              <a:t>As soon as a back edge 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b="1" i="1" dirty="0">
                <a:latin typeface="Times New Roman" pitchFamily="18" charset="0"/>
              </a:rPr>
              <a:t>v, w</a:t>
            </a:r>
            <a:r>
              <a:rPr lang="en-US" sz="2800" dirty="0">
                <a:latin typeface="Times New Roman" pitchFamily="18" charset="0"/>
              </a:rPr>
              <a:t>)</a:t>
            </a:r>
            <a:r>
              <a:rPr lang="en-US" sz="2800" dirty="0"/>
              <a:t> is encountered, we return the cycle as the portion of the stack from the top to vertex </a:t>
            </a:r>
            <a:r>
              <a:rPr lang="en-US" sz="2800" b="1" i="1" dirty="0">
                <a:latin typeface="Times New Roman" pitchFamily="18" charset="0"/>
              </a:rPr>
              <a:t>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61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The </a:t>
            </a:r>
            <a:r>
              <a:rPr lang="en-US" altLang="en-US" sz="2600" b="1" i="1" smtClean="0"/>
              <a:t>Breadth-First Search</a:t>
            </a:r>
            <a:r>
              <a:rPr lang="en-US" altLang="en-US" sz="2600" smtClean="0"/>
              <a:t> (</a:t>
            </a:r>
            <a:r>
              <a:rPr lang="en-US" altLang="en-US" sz="2600" b="1" i="1" smtClean="0"/>
              <a:t>BFS</a:t>
            </a:r>
            <a:r>
              <a:rPr lang="en-US" altLang="en-US" sz="2600" smtClean="0"/>
              <a:t>) is somewhat similar to Depth-First Search except that </a:t>
            </a:r>
            <a:r>
              <a:rPr lang="en-US" altLang="en-US" sz="2600" i="1" smtClean="0"/>
              <a:t>all</a:t>
            </a:r>
            <a:r>
              <a:rPr lang="en-US" altLang="en-US" sz="2600" smtClean="0"/>
              <a:t> the adjacent vertices are visited from a starting vertex, instead of exploring the vertices in depth-first manner</a:t>
            </a:r>
          </a:p>
          <a:p>
            <a:pPr eaLnBrk="1" hangingPunct="1"/>
            <a:r>
              <a:rPr lang="en-US" altLang="en-US" sz="2600" smtClean="0"/>
              <a:t>Queue is the main data structure used for BFS, instead of stack as in DFS</a:t>
            </a:r>
          </a:p>
          <a:p>
            <a:pPr eaLnBrk="1" hangingPunct="1"/>
            <a:r>
              <a:rPr lang="en-US" altLang="en-US" sz="2600" smtClean="0"/>
              <a:t>This method also finds the/visits the vertices in a systematic manner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F1E71D-C337-47AD-B837-07AEF2D9CE74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25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13386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Example-1: </a:t>
            </a:r>
            <a:br>
              <a:rPr lang="en-US" dirty="0" smtClean="0"/>
            </a:br>
            <a:r>
              <a:rPr lang="en-US" dirty="0" smtClean="0"/>
              <a:t>Undirected, Connected Graph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95400" y="1828800"/>
            <a:ext cx="2262188" cy="2058988"/>
            <a:chOff x="3321" y="6019"/>
            <a:chExt cx="2160" cy="1980"/>
          </a:xfrm>
        </p:grpSpPr>
        <p:grpSp>
          <p:nvGrpSpPr>
            <p:cNvPr id="36986" name="Group 3"/>
            <p:cNvGrpSpPr>
              <a:grpSpLocks/>
            </p:cNvGrpSpPr>
            <p:nvPr/>
          </p:nvGrpSpPr>
          <p:grpSpPr bwMode="auto">
            <a:xfrm>
              <a:off x="3321" y="6019"/>
              <a:ext cx="2160" cy="1980"/>
              <a:chOff x="3321" y="3244"/>
              <a:chExt cx="2160" cy="1980"/>
            </a:xfrm>
          </p:grpSpPr>
          <p:sp>
            <p:nvSpPr>
              <p:cNvPr id="36990" name="Oval 4"/>
              <p:cNvSpPr>
                <a:spLocks noChangeArrowheads="1"/>
              </p:cNvSpPr>
              <p:nvPr/>
            </p:nvSpPr>
            <p:spPr bwMode="auto">
              <a:xfrm>
                <a:off x="4221" y="486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grpSp>
            <p:nvGrpSpPr>
              <p:cNvPr id="36991" name="Group 5"/>
              <p:cNvGrpSpPr>
                <a:grpSpLocks/>
              </p:cNvGrpSpPr>
              <p:nvPr/>
            </p:nvGrpSpPr>
            <p:grpSpPr bwMode="auto">
              <a:xfrm>
                <a:off x="3321" y="3244"/>
                <a:ext cx="2160" cy="1440"/>
                <a:chOff x="3321" y="3244"/>
                <a:chExt cx="2160" cy="1440"/>
              </a:xfrm>
            </p:grpSpPr>
            <p:sp>
              <p:nvSpPr>
                <p:cNvPr id="36993" name="Oval 6"/>
                <p:cNvSpPr>
                  <a:spLocks noChangeArrowheads="1"/>
                </p:cNvSpPr>
                <p:nvPr/>
              </p:nvSpPr>
              <p:spPr bwMode="auto">
                <a:xfrm>
                  <a:off x="5121" y="4324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 eaLnBrk="0" hangingPunct="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36994" name="Oval 7"/>
                <p:cNvSpPr>
                  <a:spLocks noChangeArrowheads="1"/>
                </p:cNvSpPr>
                <p:nvPr/>
              </p:nvSpPr>
              <p:spPr bwMode="auto">
                <a:xfrm>
                  <a:off x="4581" y="4324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 eaLnBrk="0" hangingPunct="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36995" name="Line 8"/>
                <p:cNvSpPr>
                  <a:spLocks noChangeShapeType="1"/>
                </p:cNvSpPr>
                <p:nvPr/>
              </p:nvSpPr>
              <p:spPr bwMode="auto">
                <a:xfrm>
                  <a:off x="5063" y="4110"/>
                  <a:ext cx="155" cy="23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996" name="Group 9"/>
                <p:cNvGrpSpPr>
                  <a:grpSpLocks/>
                </p:cNvGrpSpPr>
                <p:nvPr/>
              </p:nvGrpSpPr>
              <p:grpSpPr bwMode="auto">
                <a:xfrm>
                  <a:off x="3321" y="3244"/>
                  <a:ext cx="1800" cy="1440"/>
                  <a:chOff x="3321" y="3244"/>
                  <a:chExt cx="1800" cy="1440"/>
                </a:xfrm>
              </p:grpSpPr>
              <p:sp>
                <p:nvSpPr>
                  <p:cNvPr id="3699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041" y="4324"/>
                    <a:ext cx="360" cy="3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 eaLnBrk="0" hangingPunct="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3699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4324"/>
                    <a:ext cx="360" cy="3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 eaLnBrk="0" hangingPunct="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37000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88" y="4108"/>
                    <a:ext cx="174" cy="22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700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681" y="3244"/>
                    <a:ext cx="1440" cy="900"/>
                    <a:chOff x="3681" y="3244"/>
                    <a:chExt cx="1440" cy="900"/>
                  </a:xfrm>
                </p:grpSpPr>
                <p:sp>
                  <p:nvSpPr>
                    <p:cNvPr id="37003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1" y="3784"/>
                      <a:ext cx="360" cy="36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37004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1" y="3244"/>
                      <a:ext cx="360" cy="36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37005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1" y="3784"/>
                      <a:ext cx="360" cy="36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37006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83" y="3544"/>
                      <a:ext cx="266" cy="29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07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5" y="3540"/>
                      <a:ext cx="279" cy="27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002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986" y="4110"/>
                    <a:ext cx="148" cy="22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997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797" y="4135"/>
                  <a:ext cx="80" cy="1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992" name="Line 21"/>
              <p:cNvSpPr>
                <a:spLocks noChangeShapeType="1"/>
              </p:cNvSpPr>
              <p:nvPr/>
            </p:nvSpPr>
            <p:spPr bwMode="auto">
              <a:xfrm>
                <a:off x="3623" y="4635"/>
                <a:ext cx="600" cy="3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87" name="Line 22"/>
            <p:cNvSpPr>
              <a:spLocks noChangeShapeType="1"/>
            </p:cNvSpPr>
            <p:nvPr/>
          </p:nvSpPr>
          <p:spPr bwMode="auto">
            <a:xfrm flipH="1">
              <a:off x="4583" y="7403"/>
              <a:ext cx="562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8" name="Line 23"/>
            <p:cNvSpPr>
              <a:spLocks noChangeShapeType="1"/>
            </p:cNvSpPr>
            <p:nvPr/>
          </p:nvSpPr>
          <p:spPr bwMode="auto">
            <a:xfrm>
              <a:off x="4277" y="7466"/>
              <a:ext cx="73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9" name="Line 24"/>
            <p:cNvSpPr>
              <a:spLocks noChangeShapeType="1"/>
            </p:cNvSpPr>
            <p:nvPr/>
          </p:nvSpPr>
          <p:spPr bwMode="auto">
            <a:xfrm flipH="1">
              <a:off x="4478" y="7433"/>
              <a:ext cx="18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3886200" y="1828800"/>
            <a:ext cx="2262188" cy="2058988"/>
            <a:chOff x="3321" y="6019"/>
            <a:chExt cx="2160" cy="1980"/>
          </a:xfrm>
        </p:grpSpPr>
        <p:grpSp>
          <p:nvGrpSpPr>
            <p:cNvPr id="36964" name="Group 3"/>
            <p:cNvGrpSpPr>
              <a:grpSpLocks/>
            </p:cNvGrpSpPr>
            <p:nvPr/>
          </p:nvGrpSpPr>
          <p:grpSpPr bwMode="auto">
            <a:xfrm>
              <a:off x="3321" y="6019"/>
              <a:ext cx="2160" cy="1980"/>
              <a:chOff x="3321" y="3244"/>
              <a:chExt cx="2160" cy="1980"/>
            </a:xfrm>
          </p:grpSpPr>
          <p:sp>
            <p:nvSpPr>
              <p:cNvPr id="36968" name="Oval 4"/>
              <p:cNvSpPr>
                <a:spLocks noChangeArrowheads="1"/>
              </p:cNvSpPr>
              <p:nvPr/>
            </p:nvSpPr>
            <p:spPr bwMode="auto">
              <a:xfrm>
                <a:off x="4221" y="486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grpSp>
            <p:nvGrpSpPr>
              <p:cNvPr id="36969" name="Group 5"/>
              <p:cNvGrpSpPr>
                <a:grpSpLocks/>
              </p:cNvGrpSpPr>
              <p:nvPr/>
            </p:nvGrpSpPr>
            <p:grpSpPr bwMode="auto">
              <a:xfrm>
                <a:off x="3321" y="3244"/>
                <a:ext cx="2160" cy="1440"/>
                <a:chOff x="3321" y="3244"/>
                <a:chExt cx="2160" cy="1440"/>
              </a:xfrm>
            </p:grpSpPr>
            <p:sp>
              <p:nvSpPr>
                <p:cNvPr id="36971" name="Oval 6"/>
                <p:cNvSpPr>
                  <a:spLocks noChangeArrowheads="1"/>
                </p:cNvSpPr>
                <p:nvPr/>
              </p:nvSpPr>
              <p:spPr bwMode="auto">
                <a:xfrm>
                  <a:off x="5121" y="4324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 eaLnBrk="0" hangingPunct="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36972" name="Oval 7"/>
                <p:cNvSpPr>
                  <a:spLocks noChangeArrowheads="1"/>
                </p:cNvSpPr>
                <p:nvPr/>
              </p:nvSpPr>
              <p:spPr bwMode="auto">
                <a:xfrm>
                  <a:off x="4581" y="4324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 eaLnBrk="0" hangingPunct="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36973" name="Line 8"/>
                <p:cNvSpPr>
                  <a:spLocks noChangeShapeType="1"/>
                </p:cNvSpPr>
                <p:nvPr/>
              </p:nvSpPr>
              <p:spPr bwMode="auto">
                <a:xfrm>
                  <a:off x="5063" y="4110"/>
                  <a:ext cx="155" cy="23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974" name="Group 9"/>
                <p:cNvGrpSpPr>
                  <a:grpSpLocks/>
                </p:cNvGrpSpPr>
                <p:nvPr/>
              </p:nvGrpSpPr>
              <p:grpSpPr bwMode="auto">
                <a:xfrm>
                  <a:off x="3321" y="3244"/>
                  <a:ext cx="1800" cy="1440"/>
                  <a:chOff x="3321" y="3244"/>
                  <a:chExt cx="1800" cy="1440"/>
                </a:xfrm>
              </p:grpSpPr>
              <p:sp>
                <p:nvSpPr>
                  <p:cNvPr id="3697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041" y="4324"/>
                    <a:ext cx="360" cy="3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 eaLnBrk="0" hangingPunct="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3697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4324"/>
                    <a:ext cx="360" cy="3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 eaLnBrk="0" hangingPunct="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36978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88" y="4108"/>
                    <a:ext cx="174" cy="22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697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681" y="3244"/>
                    <a:ext cx="1440" cy="900"/>
                    <a:chOff x="3681" y="3244"/>
                    <a:chExt cx="1440" cy="900"/>
                  </a:xfrm>
                </p:grpSpPr>
                <p:sp>
                  <p:nvSpPr>
                    <p:cNvPr id="36981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1" y="3784"/>
                      <a:ext cx="360" cy="360"/>
                    </a:xfrm>
                    <a:prstGeom prst="ellipse">
                      <a:avLst/>
                    </a:prstGeom>
                    <a:solidFill>
                      <a:srgbClr val="FED05E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36982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1" y="3244"/>
                      <a:ext cx="360" cy="360"/>
                    </a:xfrm>
                    <a:prstGeom prst="ellipse">
                      <a:avLst/>
                    </a:prstGeom>
                    <a:solidFill>
                      <a:srgbClr val="FED05E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36983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1" y="3784"/>
                      <a:ext cx="360" cy="360"/>
                    </a:xfrm>
                    <a:prstGeom prst="ellipse">
                      <a:avLst/>
                    </a:prstGeom>
                    <a:solidFill>
                      <a:srgbClr val="FED05E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48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83" y="3543"/>
                      <a:ext cx="267" cy="295"/>
                    </a:xfrm>
                    <a:prstGeom prst="line">
                      <a:avLst/>
                    </a:prstGeom>
                    <a:ln>
                      <a:headEnd/>
                      <a:tailEnd type="none" w="sm" len="med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pPr>
                        <a:defRPr/>
                      </a:pPr>
                      <a:endParaRPr lang="en-US" sz="1400" b="1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9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7" y="3540"/>
                      <a:ext cx="279" cy="272"/>
                    </a:xfrm>
                    <a:prstGeom prst="line">
                      <a:avLst/>
                    </a:prstGeom>
                    <a:ln>
                      <a:headEnd/>
                      <a:tailEnd type="none" w="sm" len="med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pPr>
                        <a:defRPr/>
                      </a:pPr>
                      <a:endParaRPr lang="en-US" sz="1400" b="1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3698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986" y="4110"/>
                    <a:ext cx="148" cy="22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975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797" y="4135"/>
                  <a:ext cx="80" cy="1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970" name="Line 21"/>
              <p:cNvSpPr>
                <a:spLocks noChangeShapeType="1"/>
              </p:cNvSpPr>
              <p:nvPr/>
            </p:nvSpPr>
            <p:spPr bwMode="auto">
              <a:xfrm>
                <a:off x="3623" y="4635"/>
                <a:ext cx="600" cy="3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65" name="Line 22"/>
            <p:cNvSpPr>
              <a:spLocks noChangeShapeType="1"/>
            </p:cNvSpPr>
            <p:nvPr/>
          </p:nvSpPr>
          <p:spPr bwMode="auto">
            <a:xfrm flipH="1">
              <a:off x="4583" y="7403"/>
              <a:ext cx="562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Line 23"/>
            <p:cNvSpPr>
              <a:spLocks noChangeShapeType="1"/>
            </p:cNvSpPr>
            <p:nvPr/>
          </p:nvSpPr>
          <p:spPr bwMode="auto">
            <a:xfrm>
              <a:off x="4277" y="7466"/>
              <a:ext cx="73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Line 24"/>
            <p:cNvSpPr>
              <a:spLocks noChangeShapeType="1"/>
            </p:cNvSpPr>
            <p:nvPr/>
          </p:nvSpPr>
          <p:spPr bwMode="auto">
            <a:xfrm flipH="1">
              <a:off x="4478" y="7433"/>
              <a:ext cx="18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6400800" y="1827213"/>
            <a:ext cx="2262188" cy="2058987"/>
            <a:chOff x="3321" y="6019"/>
            <a:chExt cx="2160" cy="1980"/>
          </a:xfrm>
        </p:grpSpPr>
        <p:grpSp>
          <p:nvGrpSpPr>
            <p:cNvPr id="36942" name="Group 3"/>
            <p:cNvGrpSpPr>
              <a:grpSpLocks/>
            </p:cNvGrpSpPr>
            <p:nvPr/>
          </p:nvGrpSpPr>
          <p:grpSpPr bwMode="auto">
            <a:xfrm>
              <a:off x="3321" y="6019"/>
              <a:ext cx="2160" cy="1980"/>
              <a:chOff x="3321" y="3244"/>
              <a:chExt cx="2160" cy="1980"/>
            </a:xfrm>
          </p:grpSpPr>
          <p:sp>
            <p:nvSpPr>
              <p:cNvPr id="36946" name="Oval 4"/>
              <p:cNvSpPr>
                <a:spLocks noChangeArrowheads="1"/>
              </p:cNvSpPr>
              <p:nvPr/>
            </p:nvSpPr>
            <p:spPr bwMode="auto">
              <a:xfrm>
                <a:off x="4221" y="486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grpSp>
            <p:nvGrpSpPr>
              <p:cNvPr id="36947" name="Group 5"/>
              <p:cNvGrpSpPr>
                <a:grpSpLocks/>
              </p:cNvGrpSpPr>
              <p:nvPr/>
            </p:nvGrpSpPr>
            <p:grpSpPr bwMode="auto">
              <a:xfrm>
                <a:off x="3321" y="3244"/>
                <a:ext cx="2160" cy="1440"/>
                <a:chOff x="3321" y="3244"/>
                <a:chExt cx="2160" cy="1440"/>
              </a:xfrm>
            </p:grpSpPr>
            <p:sp>
              <p:nvSpPr>
                <p:cNvPr id="36949" name="Oval 6"/>
                <p:cNvSpPr>
                  <a:spLocks noChangeArrowheads="1"/>
                </p:cNvSpPr>
                <p:nvPr/>
              </p:nvSpPr>
              <p:spPr bwMode="auto">
                <a:xfrm>
                  <a:off x="5121" y="4324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 eaLnBrk="0" hangingPunct="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36950" name="Oval 7"/>
                <p:cNvSpPr>
                  <a:spLocks noChangeArrowheads="1"/>
                </p:cNvSpPr>
                <p:nvPr/>
              </p:nvSpPr>
              <p:spPr bwMode="auto">
                <a:xfrm>
                  <a:off x="4581" y="4324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 eaLnBrk="0" hangingPunct="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36951" name="Line 8"/>
                <p:cNvSpPr>
                  <a:spLocks noChangeShapeType="1"/>
                </p:cNvSpPr>
                <p:nvPr/>
              </p:nvSpPr>
              <p:spPr bwMode="auto">
                <a:xfrm>
                  <a:off x="5063" y="4110"/>
                  <a:ext cx="155" cy="23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952" name="Group 9"/>
                <p:cNvGrpSpPr>
                  <a:grpSpLocks/>
                </p:cNvGrpSpPr>
                <p:nvPr/>
              </p:nvGrpSpPr>
              <p:grpSpPr bwMode="auto">
                <a:xfrm>
                  <a:off x="3321" y="3244"/>
                  <a:ext cx="1800" cy="1440"/>
                  <a:chOff x="3321" y="3244"/>
                  <a:chExt cx="1800" cy="1440"/>
                </a:xfrm>
              </p:grpSpPr>
              <p:sp>
                <p:nvSpPr>
                  <p:cNvPr id="3695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041" y="4324"/>
                    <a:ext cx="360" cy="360"/>
                  </a:xfrm>
                  <a:prstGeom prst="ellipse">
                    <a:avLst/>
                  </a:prstGeom>
                  <a:solidFill>
                    <a:srgbClr val="FED05E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 eaLnBrk="0" hangingPunct="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3695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4324"/>
                    <a:ext cx="360" cy="360"/>
                  </a:xfrm>
                  <a:prstGeom prst="ellipse">
                    <a:avLst/>
                  </a:prstGeom>
                  <a:solidFill>
                    <a:srgbClr val="FED05E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 eaLnBrk="0" hangingPunct="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65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88" y="4108"/>
                    <a:ext cx="174" cy="226"/>
                  </a:xfrm>
                  <a:prstGeom prst="line">
                    <a:avLst/>
                  </a:prstGeom>
                  <a:ln>
                    <a:headEnd/>
                    <a:tailEnd type="none" w="sm" len="med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en-US" sz="1400" b="1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36957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681" y="3244"/>
                    <a:ext cx="1440" cy="900"/>
                    <a:chOff x="3681" y="3244"/>
                    <a:chExt cx="1440" cy="900"/>
                  </a:xfrm>
                </p:grpSpPr>
                <p:sp>
                  <p:nvSpPr>
                    <p:cNvPr id="36959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1" y="3784"/>
                      <a:ext cx="360" cy="360"/>
                    </a:xfrm>
                    <a:prstGeom prst="ellipse">
                      <a:avLst/>
                    </a:prstGeom>
                    <a:solidFill>
                      <a:srgbClr val="FED05E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36960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1" y="3244"/>
                      <a:ext cx="360" cy="360"/>
                    </a:xfrm>
                    <a:prstGeom prst="ellipse">
                      <a:avLst/>
                    </a:prstGeom>
                    <a:solidFill>
                      <a:srgbClr val="FED05E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36961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1" y="3784"/>
                      <a:ext cx="360" cy="360"/>
                    </a:xfrm>
                    <a:prstGeom prst="ellipse">
                      <a:avLst/>
                    </a:prstGeom>
                    <a:solidFill>
                      <a:srgbClr val="FED05E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71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83" y="3543"/>
                      <a:ext cx="267" cy="295"/>
                    </a:xfrm>
                    <a:prstGeom prst="line">
                      <a:avLst/>
                    </a:prstGeom>
                    <a:ln>
                      <a:headEnd/>
                      <a:tailEnd type="none" w="sm" len="med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pPr>
                        <a:defRPr/>
                      </a:pPr>
                      <a:endParaRPr lang="en-US" sz="1400" b="1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2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7" y="3540"/>
                      <a:ext cx="279" cy="272"/>
                    </a:xfrm>
                    <a:prstGeom prst="line">
                      <a:avLst/>
                    </a:prstGeom>
                    <a:ln>
                      <a:headEnd/>
                      <a:tailEnd type="none" w="sm" len="med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pPr>
                        <a:defRPr/>
                      </a:pPr>
                      <a:endParaRPr lang="en-US" sz="1400" b="1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6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986" y="4110"/>
                    <a:ext cx="149" cy="227"/>
                  </a:xfrm>
                  <a:prstGeom prst="line">
                    <a:avLst/>
                  </a:prstGeom>
                  <a:ln>
                    <a:headEnd/>
                    <a:tailEnd type="none" w="sm" len="med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en-US" sz="1400" b="1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695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797" y="4135"/>
                  <a:ext cx="80" cy="1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948" name="Line 21"/>
              <p:cNvSpPr>
                <a:spLocks noChangeShapeType="1"/>
              </p:cNvSpPr>
              <p:nvPr/>
            </p:nvSpPr>
            <p:spPr bwMode="auto">
              <a:xfrm>
                <a:off x="3623" y="4635"/>
                <a:ext cx="600" cy="3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43" name="Line 22"/>
            <p:cNvSpPr>
              <a:spLocks noChangeShapeType="1"/>
            </p:cNvSpPr>
            <p:nvPr/>
          </p:nvSpPr>
          <p:spPr bwMode="auto">
            <a:xfrm flipH="1">
              <a:off x="4583" y="7403"/>
              <a:ext cx="562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Line 23"/>
            <p:cNvSpPr>
              <a:spLocks noChangeShapeType="1"/>
            </p:cNvSpPr>
            <p:nvPr/>
          </p:nvSpPr>
          <p:spPr bwMode="auto">
            <a:xfrm>
              <a:off x="4277" y="7466"/>
              <a:ext cx="73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Line 24"/>
            <p:cNvSpPr>
              <a:spLocks noChangeShapeType="1"/>
            </p:cNvSpPr>
            <p:nvPr/>
          </p:nvSpPr>
          <p:spPr bwMode="auto">
            <a:xfrm flipH="1">
              <a:off x="4478" y="7433"/>
              <a:ext cx="18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1295400" y="4191000"/>
            <a:ext cx="2262188" cy="2058988"/>
            <a:chOff x="3321" y="6019"/>
            <a:chExt cx="2160" cy="1980"/>
          </a:xfrm>
        </p:grpSpPr>
        <p:grpSp>
          <p:nvGrpSpPr>
            <p:cNvPr id="36920" name="Group 3"/>
            <p:cNvGrpSpPr>
              <a:grpSpLocks/>
            </p:cNvGrpSpPr>
            <p:nvPr/>
          </p:nvGrpSpPr>
          <p:grpSpPr bwMode="auto">
            <a:xfrm>
              <a:off x="3321" y="6019"/>
              <a:ext cx="2160" cy="1980"/>
              <a:chOff x="3321" y="3244"/>
              <a:chExt cx="2160" cy="1980"/>
            </a:xfrm>
          </p:grpSpPr>
          <p:sp>
            <p:nvSpPr>
              <p:cNvPr id="36924" name="Oval 4"/>
              <p:cNvSpPr>
                <a:spLocks noChangeArrowheads="1"/>
              </p:cNvSpPr>
              <p:nvPr/>
            </p:nvSpPr>
            <p:spPr bwMode="auto">
              <a:xfrm>
                <a:off x="4221" y="486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grpSp>
            <p:nvGrpSpPr>
              <p:cNvPr id="36925" name="Group 5"/>
              <p:cNvGrpSpPr>
                <a:grpSpLocks/>
              </p:cNvGrpSpPr>
              <p:nvPr/>
            </p:nvGrpSpPr>
            <p:grpSpPr bwMode="auto">
              <a:xfrm>
                <a:off x="3321" y="3244"/>
                <a:ext cx="2160" cy="1440"/>
                <a:chOff x="3321" y="3244"/>
                <a:chExt cx="2160" cy="1440"/>
              </a:xfrm>
            </p:grpSpPr>
            <p:sp>
              <p:nvSpPr>
                <p:cNvPr id="36927" name="Oval 6"/>
                <p:cNvSpPr>
                  <a:spLocks noChangeArrowheads="1"/>
                </p:cNvSpPr>
                <p:nvPr/>
              </p:nvSpPr>
              <p:spPr bwMode="auto">
                <a:xfrm>
                  <a:off x="5121" y="4324"/>
                  <a:ext cx="360" cy="360"/>
                </a:xfrm>
                <a:prstGeom prst="ellipse">
                  <a:avLst/>
                </a:prstGeom>
                <a:solidFill>
                  <a:srgbClr val="FED05E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 eaLnBrk="0" hangingPunct="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36928" name="Oval 7"/>
                <p:cNvSpPr>
                  <a:spLocks noChangeArrowheads="1"/>
                </p:cNvSpPr>
                <p:nvPr/>
              </p:nvSpPr>
              <p:spPr bwMode="auto">
                <a:xfrm>
                  <a:off x="4581" y="4324"/>
                  <a:ext cx="360" cy="360"/>
                </a:xfrm>
                <a:prstGeom prst="ellipse">
                  <a:avLst/>
                </a:prstGeom>
                <a:solidFill>
                  <a:srgbClr val="FED05E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 eaLnBrk="0" hangingPunct="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83" name="Line 8"/>
                <p:cNvSpPr>
                  <a:spLocks noChangeShapeType="1"/>
                </p:cNvSpPr>
                <p:nvPr/>
              </p:nvSpPr>
              <p:spPr bwMode="auto">
                <a:xfrm>
                  <a:off x="5063" y="4110"/>
                  <a:ext cx="155" cy="237"/>
                </a:xfrm>
                <a:prstGeom prst="line">
                  <a:avLst/>
                </a:prstGeom>
                <a:ln>
                  <a:headEnd/>
                  <a:tailEnd type="none" w="sm" len="med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1400" b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36930" name="Group 9"/>
                <p:cNvGrpSpPr>
                  <a:grpSpLocks/>
                </p:cNvGrpSpPr>
                <p:nvPr/>
              </p:nvGrpSpPr>
              <p:grpSpPr bwMode="auto">
                <a:xfrm>
                  <a:off x="3321" y="3244"/>
                  <a:ext cx="1800" cy="1440"/>
                  <a:chOff x="3321" y="3244"/>
                  <a:chExt cx="1800" cy="1440"/>
                </a:xfrm>
              </p:grpSpPr>
              <p:sp>
                <p:nvSpPr>
                  <p:cNvPr id="3693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041" y="4324"/>
                    <a:ext cx="360" cy="360"/>
                  </a:xfrm>
                  <a:prstGeom prst="ellipse">
                    <a:avLst/>
                  </a:prstGeom>
                  <a:solidFill>
                    <a:srgbClr val="FED05E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 eaLnBrk="0" hangingPunct="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3693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4324"/>
                    <a:ext cx="360" cy="360"/>
                  </a:xfrm>
                  <a:prstGeom prst="ellipse">
                    <a:avLst/>
                  </a:prstGeom>
                  <a:solidFill>
                    <a:srgbClr val="FED05E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 eaLnBrk="0" hangingPunct="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88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88" y="4108"/>
                    <a:ext cx="174" cy="226"/>
                  </a:xfrm>
                  <a:prstGeom prst="line">
                    <a:avLst/>
                  </a:prstGeom>
                  <a:ln>
                    <a:headEnd/>
                    <a:tailEnd type="none" w="sm" len="med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en-US" sz="1400" b="1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36935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681" y="3244"/>
                    <a:ext cx="1440" cy="900"/>
                    <a:chOff x="3681" y="3244"/>
                    <a:chExt cx="1440" cy="900"/>
                  </a:xfrm>
                </p:grpSpPr>
                <p:sp>
                  <p:nvSpPr>
                    <p:cNvPr id="36937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1" y="3784"/>
                      <a:ext cx="360" cy="360"/>
                    </a:xfrm>
                    <a:prstGeom prst="ellipse">
                      <a:avLst/>
                    </a:prstGeom>
                    <a:solidFill>
                      <a:srgbClr val="FED05E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36938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1" y="3244"/>
                      <a:ext cx="360" cy="360"/>
                    </a:xfrm>
                    <a:prstGeom prst="ellipse">
                      <a:avLst/>
                    </a:prstGeom>
                    <a:solidFill>
                      <a:srgbClr val="FED05E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36939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1" y="3784"/>
                      <a:ext cx="360" cy="360"/>
                    </a:xfrm>
                    <a:prstGeom prst="ellipse">
                      <a:avLst/>
                    </a:prstGeom>
                    <a:solidFill>
                      <a:srgbClr val="FED05E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94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83" y="3543"/>
                      <a:ext cx="267" cy="295"/>
                    </a:xfrm>
                    <a:prstGeom prst="line">
                      <a:avLst/>
                    </a:prstGeom>
                    <a:ln>
                      <a:headEnd/>
                      <a:tailEnd type="none" w="sm" len="med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pPr>
                        <a:defRPr/>
                      </a:pPr>
                      <a:endParaRPr lang="en-US" sz="1400" b="1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95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7" y="3540"/>
                      <a:ext cx="279" cy="272"/>
                    </a:xfrm>
                    <a:prstGeom prst="line">
                      <a:avLst/>
                    </a:prstGeom>
                    <a:ln>
                      <a:headEnd/>
                      <a:tailEnd type="none" w="sm" len="med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pPr>
                        <a:defRPr/>
                      </a:pPr>
                      <a:endParaRPr lang="en-US" sz="1400" b="1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9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986" y="4110"/>
                    <a:ext cx="149" cy="227"/>
                  </a:xfrm>
                  <a:prstGeom prst="line">
                    <a:avLst/>
                  </a:prstGeom>
                  <a:ln>
                    <a:headEnd/>
                    <a:tailEnd type="none" w="sm" len="med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en-US" sz="1400" b="1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85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797" y="4134"/>
                  <a:ext cx="80" cy="192"/>
                </a:xfrm>
                <a:prstGeom prst="line">
                  <a:avLst/>
                </a:prstGeom>
                <a:ln>
                  <a:headEnd/>
                  <a:tailEnd type="none" w="sm" len="med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1400" b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6926" name="Line 21"/>
              <p:cNvSpPr>
                <a:spLocks noChangeShapeType="1"/>
              </p:cNvSpPr>
              <p:nvPr/>
            </p:nvSpPr>
            <p:spPr bwMode="auto">
              <a:xfrm>
                <a:off x="3623" y="4635"/>
                <a:ext cx="600" cy="3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21" name="Line 22"/>
            <p:cNvSpPr>
              <a:spLocks noChangeShapeType="1"/>
            </p:cNvSpPr>
            <p:nvPr/>
          </p:nvSpPr>
          <p:spPr bwMode="auto">
            <a:xfrm flipH="1">
              <a:off x="4583" y="7403"/>
              <a:ext cx="562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Line 23"/>
            <p:cNvSpPr>
              <a:spLocks noChangeShapeType="1"/>
            </p:cNvSpPr>
            <p:nvPr/>
          </p:nvSpPr>
          <p:spPr bwMode="auto">
            <a:xfrm>
              <a:off x="4277" y="7466"/>
              <a:ext cx="73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Line 24"/>
            <p:cNvSpPr>
              <a:spLocks noChangeShapeType="1"/>
            </p:cNvSpPr>
            <p:nvPr/>
          </p:nvSpPr>
          <p:spPr bwMode="auto">
            <a:xfrm flipH="1">
              <a:off x="4478" y="7433"/>
              <a:ext cx="18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3986213" y="4191000"/>
            <a:ext cx="2262187" cy="2058988"/>
            <a:chOff x="3321" y="6019"/>
            <a:chExt cx="2160" cy="1980"/>
          </a:xfrm>
        </p:grpSpPr>
        <p:grpSp>
          <p:nvGrpSpPr>
            <p:cNvPr id="36898" name="Group 3"/>
            <p:cNvGrpSpPr>
              <a:grpSpLocks/>
            </p:cNvGrpSpPr>
            <p:nvPr/>
          </p:nvGrpSpPr>
          <p:grpSpPr bwMode="auto">
            <a:xfrm>
              <a:off x="3321" y="6019"/>
              <a:ext cx="2160" cy="1980"/>
              <a:chOff x="3321" y="3244"/>
              <a:chExt cx="2160" cy="1980"/>
            </a:xfrm>
          </p:grpSpPr>
          <p:sp>
            <p:nvSpPr>
              <p:cNvPr id="36902" name="Oval 4"/>
              <p:cNvSpPr>
                <a:spLocks noChangeArrowheads="1"/>
              </p:cNvSpPr>
              <p:nvPr/>
            </p:nvSpPr>
            <p:spPr bwMode="auto">
              <a:xfrm>
                <a:off x="4221" y="486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grpSp>
            <p:nvGrpSpPr>
              <p:cNvPr id="36903" name="Group 5"/>
              <p:cNvGrpSpPr>
                <a:grpSpLocks/>
              </p:cNvGrpSpPr>
              <p:nvPr/>
            </p:nvGrpSpPr>
            <p:grpSpPr bwMode="auto">
              <a:xfrm>
                <a:off x="3321" y="3244"/>
                <a:ext cx="2160" cy="1440"/>
                <a:chOff x="3321" y="3244"/>
                <a:chExt cx="2160" cy="1440"/>
              </a:xfrm>
            </p:grpSpPr>
            <p:sp>
              <p:nvSpPr>
                <p:cNvPr id="36905" name="Oval 6"/>
                <p:cNvSpPr>
                  <a:spLocks noChangeArrowheads="1"/>
                </p:cNvSpPr>
                <p:nvPr/>
              </p:nvSpPr>
              <p:spPr bwMode="auto">
                <a:xfrm>
                  <a:off x="5121" y="4324"/>
                  <a:ext cx="360" cy="360"/>
                </a:xfrm>
                <a:prstGeom prst="ellipse">
                  <a:avLst/>
                </a:prstGeom>
                <a:solidFill>
                  <a:srgbClr val="FED05E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 eaLnBrk="0" hangingPunct="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36906" name="Oval 7"/>
                <p:cNvSpPr>
                  <a:spLocks noChangeArrowheads="1"/>
                </p:cNvSpPr>
                <p:nvPr/>
              </p:nvSpPr>
              <p:spPr bwMode="auto">
                <a:xfrm>
                  <a:off x="4581" y="4324"/>
                  <a:ext cx="360" cy="360"/>
                </a:xfrm>
                <a:prstGeom prst="ellipse">
                  <a:avLst/>
                </a:prstGeom>
                <a:solidFill>
                  <a:srgbClr val="FED05E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 eaLnBrk="0" hangingPunct="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106" name="Line 8"/>
                <p:cNvSpPr>
                  <a:spLocks noChangeShapeType="1"/>
                </p:cNvSpPr>
                <p:nvPr/>
              </p:nvSpPr>
              <p:spPr bwMode="auto">
                <a:xfrm>
                  <a:off x="5063" y="4110"/>
                  <a:ext cx="155" cy="237"/>
                </a:xfrm>
                <a:prstGeom prst="line">
                  <a:avLst/>
                </a:prstGeom>
                <a:ln>
                  <a:headEnd/>
                  <a:tailEnd type="none" w="sm" len="med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1400" b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36908" name="Group 9"/>
                <p:cNvGrpSpPr>
                  <a:grpSpLocks/>
                </p:cNvGrpSpPr>
                <p:nvPr/>
              </p:nvGrpSpPr>
              <p:grpSpPr bwMode="auto">
                <a:xfrm>
                  <a:off x="3321" y="3244"/>
                  <a:ext cx="1800" cy="1440"/>
                  <a:chOff x="3321" y="3244"/>
                  <a:chExt cx="1800" cy="1440"/>
                </a:xfrm>
              </p:grpSpPr>
              <p:sp>
                <p:nvSpPr>
                  <p:cNvPr id="369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041" y="4324"/>
                    <a:ext cx="360" cy="360"/>
                  </a:xfrm>
                  <a:prstGeom prst="ellipse">
                    <a:avLst/>
                  </a:prstGeom>
                  <a:solidFill>
                    <a:srgbClr val="FED05E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 eaLnBrk="0" hangingPunct="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3691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4324"/>
                    <a:ext cx="360" cy="360"/>
                  </a:xfrm>
                  <a:prstGeom prst="ellipse">
                    <a:avLst/>
                  </a:prstGeom>
                  <a:solidFill>
                    <a:srgbClr val="FED05E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 eaLnBrk="0" hangingPunct="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111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88" y="4108"/>
                    <a:ext cx="174" cy="226"/>
                  </a:xfrm>
                  <a:prstGeom prst="line">
                    <a:avLst/>
                  </a:prstGeom>
                  <a:ln>
                    <a:headEnd/>
                    <a:tailEnd type="none" w="sm" len="med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en-US" sz="1400" b="1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36913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681" y="3244"/>
                    <a:ext cx="1440" cy="900"/>
                    <a:chOff x="3681" y="3244"/>
                    <a:chExt cx="1440" cy="900"/>
                  </a:xfrm>
                </p:grpSpPr>
                <p:sp>
                  <p:nvSpPr>
                    <p:cNvPr id="36915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1" y="3784"/>
                      <a:ext cx="360" cy="360"/>
                    </a:xfrm>
                    <a:prstGeom prst="ellipse">
                      <a:avLst/>
                    </a:prstGeom>
                    <a:solidFill>
                      <a:srgbClr val="FED05E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36916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1" y="3244"/>
                      <a:ext cx="360" cy="360"/>
                    </a:xfrm>
                    <a:prstGeom prst="ellipse">
                      <a:avLst/>
                    </a:prstGeom>
                    <a:solidFill>
                      <a:srgbClr val="FED05E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36917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1" y="3784"/>
                      <a:ext cx="360" cy="360"/>
                    </a:xfrm>
                    <a:prstGeom prst="ellipse">
                      <a:avLst/>
                    </a:prstGeom>
                    <a:solidFill>
                      <a:srgbClr val="FED05E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3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117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83" y="3543"/>
                      <a:ext cx="267" cy="295"/>
                    </a:xfrm>
                    <a:prstGeom prst="line">
                      <a:avLst/>
                    </a:prstGeom>
                    <a:ln>
                      <a:headEnd/>
                      <a:tailEnd type="none" w="sm" len="med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pPr>
                        <a:defRPr/>
                      </a:pPr>
                      <a:endParaRPr lang="en-US" sz="1400" b="1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1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7" y="3540"/>
                      <a:ext cx="279" cy="272"/>
                    </a:xfrm>
                    <a:prstGeom prst="line">
                      <a:avLst/>
                    </a:prstGeom>
                    <a:ln>
                      <a:headEnd/>
                      <a:tailEnd type="none" w="sm" len="med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pPr>
                        <a:defRPr/>
                      </a:pPr>
                      <a:endParaRPr lang="en-US" sz="1400" b="1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11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986" y="4110"/>
                    <a:ext cx="149" cy="227"/>
                  </a:xfrm>
                  <a:prstGeom prst="line">
                    <a:avLst/>
                  </a:prstGeom>
                  <a:ln>
                    <a:headEnd/>
                    <a:tailEnd type="none" w="sm" len="med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en-US" sz="1400" b="1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0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797" y="4134"/>
                  <a:ext cx="80" cy="192"/>
                </a:xfrm>
                <a:prstGeom prst="line">
                  <a:avLst/>
                </a:prstGeom>
                <a:ln>
                  <a:headEnd/>
                  <a:tailEnd type="none" w="sm" len="med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1400" b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03" name="Line 21"/>
              <p:cNvSpPr>
                <a:spLocks noChangeShapeType="1"/>
              </p:cNvSpPr>
              <p:nvPr/>
            </p:nvSpPr>
            <p:spPr bwMode="auto">
              <a:xfrm>
                <a:off x="3623" y="4635"/>
                <a:ext cx="600" cy="353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899" name="Line 22"/>
            <p:cNvSpPr>
              <a:spLocks noChangeShapeType="1"/>
            </p:cNvSpPr>
            <p:nvPr/>
          </p:nvSpPr>
          <p:spPr bwMode="auto">
            <a:xfrm flipH="1">
              <a:off x="4583" y="7403"/>
              <a:ext cx="562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23"/>
            <p:cNvSpPr>
              <a:spLocks noChangeShapeType="1"/>
            </p:cNvSpPr>
            <p:nvPr/>
          </p:nvSpPr>
          <p:spPr bwMode="auto">
            <a:xfrm>
              <a:off x="4277" y="7466"/>
              <a:ext cx="73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24"/>
            <p:cNvSpPr>
              <a:spLocks noChangeShapeType="1"/>
            </p:cNvSpPr>
            <p:nvPr/>
          </p:nvSpPr>
          <p:spPr bwMode="auto">
            <a:xfrm flipH="1">
              <a:off x="4478" y="7433"/>
              <a:ext cx="18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3"/>
          <p:cNvGrpSpPr>
            <a:grpSpLocks/>
          </p:cNvGrpSpPr>
          <p:nvPr/>
        </p:nvGrpSpPr>
        <p:grpSpPr bwMode="auto">
          <a:xfrm>
            <a:off x="6477000" y="4114800"/>
            <a:ext cx="2262188" cy="2058988"/>
            <a:chOff x="3321" y="3244"/>
            <a:chExt cx="2160" cy="1980"/>
          </a:xfrm>
        </p:grpSpPr>
        <p:sp>
          <p:nvSpPr>
            <p:cNvPr id="36880" name="Oval 4"/>
            <p:cNvSpPr>
              <a:spLocks noChangeArrowheads="1"/>
            </p:cNvSpPr>
            <p:nvPr/>
          </p:nvSpPr>
          <p:spPr bwMode="auto">
            <a:xfrm>
              <a:off x="4221" y="4864"/>
              <a:ext cx="360" cy="360"/>
            </a:xfrm>
            <a:prstGeom prst="ellipse">
              <a:avLst/>
            </a:prstGeom>
            <a:solidFill>
              <a:srgbClr val="FED0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grpSp>
          <p:nvGrpSpPr>
            <p:cNvPr id="36881" name="Group 5"/>
            <p:cNvGrpSpPr>
              <a:grpSpLocks/>
            </p:cNvGrpSpPr>
            <p:nvPr/>
          </p:nvGrpSpPr>
          <p:grpSpPr bwMode="auto">
            <a:xfrm>
              <a:off x="3321" y="3244"/>
              <a:ext cx="2160" cy="1440"/>
              <a:chOff x="3321" y="3244"/>
              <a:chExt cx="2160" cy="1440"/>
            </a:xfrm>
          </p:grpSpPr>
          <p:sp>
            <p:nvSpPr>
              <p:cNvPr id="36883" name="Oval 6"/>
              <p:cNvSpPr>
                <a:spLocks noChangeArrowheads="1"/>
              </p:cNvSpPr>
              <p:nvPr/>
            </p:nvSpPr>
            <p:spPr bwMode="auto">
              <a:xfrm>
                <a:off x="5121" y="432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6884" name="Oval 7"/>
              <p:cNvSpPr>
                <a:spLocks noChangeArrowheads="1"/>
              </p:cNvSpPr>
              <p:nvPr/>
            </p:nvSpPr>
            <p:spPr bwMode="auto">
              <a:xfrm>
                <a:off x="4581" y="4324"/>
                <a:ext cx="360" cy="360"/>
              </a:xfrm>
              <a:prstGeom prst="ellipse">
                <a:avLst/>
              </a:prstGeom>
              <a:solidFill>
                <a:srgbClr val="FED0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 eaLnBrk="0" hangingPunct="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29" name="Line 8"/>
              <p:cNvSpPr>
                <a:spLocks noChangeShapeType="1"/>
              </p:cNvSpPr>
              <p:nvPr/>
            </p:nvSpPr>
            <p:spPr bwMode="auto">
              <a:xfrm>
                <a:off x="5063" y="4110"/>
                <a:ext cx="155" cy="237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6886" name="Group 9"/>
              <p:cNvGrpSpPr>
                <a:grpSpLocks/>
              </p:cNvGrpSpPr>
              <p:nvPr/>
            </p:nvGrpSpPr>
            <p:grpSpPr bwMode="auto">
              <a:xfrm>
                <a:off x="3321" y="3244"/>
                <a:ext cx="1800" cy="1440"/>
                <a:chOff x="3321" y="3244"/>
                <a:chExt cx="1800" cy="1440"/>
              </a:xfrm>
            </p:grpSpPr>
            <p:sp>
              <p:nvSpPr>
                <p:cNvPr id="36888" name="Oval 10"/>
                <p:cNvSpPr>
                  <a:spLocks noChangeArrowheads="1"/>
                </p:cNvSpPr>
                <p:nvPr/>
              </p:nvSpPr>
              <p:spPr bwMode="auto">
                <a:xfrm>
                  <a:off x="4041" y="4324"/>
                  <a:ext cx="360" cy="360"/>
                </a:xfrm>
                <a:prstGeom prst="ellipse">
                  <a:avLst/>
                </a:prstGeom>
                <a:solidFill>
                  <a:srgbClr val="FED05E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 eaLnBrk="0" hangingPunct="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36889" name="Oval 11"/>
                <p:cNvSpPr>
                  <a:spLocks noChangeArrowheads="1"/>
                </p:cNvSpPr>
                <p:nvPr/>
              </p:nvSpPr>
              <p:spPr bwMode="auto">
                <a:xfrm>
                  <a:off x="3321" y="4324"/>
                  <a:ext cx="360" cy="360"/>
                </a:xfrm>
                <a:prstGeom prst="ellipse">
                  <a:avLst/>
                </a:prstGeom>
                <a:solidFill>
                  <a:srgbClr val="FED05E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 eaLnBrk="0" hangingPunct="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13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588" y="4108"/>
                  <a:ext cx="174" cy="226"/>
                </a:xfrm>
                <a:prstGeom prst="line">
                  <a:avLst/>
                </a:prstGeom>
                <a:ln>
                  <a:headEnd/>
                  <a:tailEnd type="none" w="sm" len="med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1400" b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36891" name="Group 13"/>
                <p:cNvGrpSpPr>
                  <a:grpSpLocks/>
                </p:cNvGrpSpPr>
                <p:nvPr/>
              </p:nvGrpSpPr>
              <p:grpSpPr bwMode="auto">
                <a:xfrm>
                  <a:off x="3681" y="3244"/>
                  <a:ext cx="1440" cy="900"/>
                  <a:chOff x="3681" y="3244"/>
                  <a:chExt cx="1440" cy="900"/>
                </a:xfrm>
              </p:grpSpPr>
              <p:sp>
                <p:nvSpPr>
                  <p:cNvPr id="36893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3784"/>
                    <a:ext cx="360" cy="360"/>
                  </a:xfrm>
                  <a:prstGeom prst="ellipse">
                    <a:avLst/>
                  </a:prstGeom>
                  <a:solidFill>
                    <a:srgbClr val="FED05E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 eaLnBrk="0" hangingPunct="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36894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4221" y="3244"/>
                    <a:ext cx="360" cy="360"/>
                  </a:xfrm>
                  <a:prstGeom prst="ellipse">
                    <a:avLst/>
                  </a:prstGeom>
                  <a:solidFill>
                    <a:srgbClr val="FED05E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 eaLnBrk="0" hangingPunct="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36895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681" y="3784"/>
                    <a:ext cx="360" cy="360"/>
                  </a:xfrm>
                  <a:prstGeom prst="ellipse">
                    <a:avLst/>
                  </a:prstGeom>
                  <a:solidFill>
                    <a:srgbClr val="FED05E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 eaLnBrk="0" hangingPunct="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140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83" y="3543"/>
                    <a:ext cx="267" cy="295"/>
                  </a:xfrm>
                  <a:prstGeom prst="line">
                    <a:avLst/>
                  </a:prstGeom>
                  <a:ln>
                    <a:headEnd/>
                    <a:tailEnd type="none" w="sm" len="med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en-US" sz="1400" b="1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1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547" y="3540"/>
                    <a:ext cx="279" cy="272"/>
                  </a:xfrm>
                  <a:prstGeom prst="line">
                    <a:avLst/>
                  </a:prstGeom>
                  <a:ln>
                    <a:headEnd/>
                    <a:tailEnd type="none" w="sm" len="med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>
                      <a:defRPr/>
                    </a:pPr>
                    <a:endParaRPr lang="en-US" sz="1400" b="1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36" name="Line 19"/>
                <p:cNvSpPr>
                  <a:spLocks noChangeShapeType="1"/>
                </p:cNvSpPr>
                <p:nvPr/>
              </p:nvSpPr>
              <p:spPr bwMode="auto">
                <a:xfrm>
                  <a:off x="3986" y="4110"/>
                  <a:ext cx="149" cy="227"/>
                </a:xfrm>
                <a:prstGeom prst="line">
                  <a:avLst/>
                </a:prstGeom>
                <a:ln>
                  <a:headEnd/>
                  <a:tailEnd type="none" w="sm" len="med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en-US" sz="1400" b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31" name="Line 20"/>
              <p:cNvSpPr>
                <a:spLocks noChangeShapeType="1"/>
              </p:cNvSpPr>
              <p:nvPr/>
            </p:nvSpPr>
            <p:spPr bwMode="auto">
              <a:xfrm flipH="1">
                <a:off x="4797" y="4134"/>
                <a:ext cx="80" cy="192"/>
              </a:xfrm>
              <a:prstGeom prst="line">
                <a:avLst/>
              </a:prstGeom>
              <a:ln>
                <a:headEnd/>
                <a:tailEnd type="none" w="sm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 sz="1400" b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6" name="Line 21"/>
            <p:cNvSpPr>
              <a:spLocks noChangeShapeType="1"/>
            </p:cNvSpPr>
            <p:nvPr/>
          </p:nvSpPr>
          <p:spPr bwMode="auto">
            <a:xfrm>
              <a:off x="3623" y="4635"/>
              <a:ext cx="600" cy="353"/>
            </a:xfrm>
            <a:prstGeom prst="line">
              <a:avLst/>
            </a:prstGeom>
            <a:ln>
              <a:headEnd/>
              <a:tailEnd type="none" w="sm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sz="1400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2" name="Right Arrow 141"/>
          <p:cNvSpPr/>
          <p:nvPr/>
        </p:nvSpPr>
        <p:spPr>
          <a:xfrm>
            <a:off x="3581400" y="2362200"/>
            <a:ext cx="3810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effectLst>
                <a:glow rad="139700">
                  <a:srgbClr val="C32D2E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43" name="Right Arrow 142"/>
          <p:cNvSpPr/>
          <p:nvPr/>
        </p:nvSpPr>
        <p:spPr>
          <a:xfrm>
            <a:off x="6096000" y="2362200"/>
            <a:ext cx="3810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effectLst>
                <a:glow rad="139700">
                  <a:srgbClr val="C32D2E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44" name="Right Arrow 143"/>
          <p:cNvSpPr/>
          <p:nvPr/>
        </p:nvSpPr>
        <p:spPr>
          <a:xfrm>
            <a:off x="3581400" y="4724400"/>
            <a:ext cx="3810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effectLst>
                <a:glow rad="139700">
                  <a:srgbClr val="C32D2E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45" name="Right Arrow 144"/>
          <p:cNvSpPr/>
          <p:nvPr/>
        </p:nvSpPr>
        <p:spPr>
          <a:xfrm>
            <a:off x="6172200" y="4648200"/>
            <a:ext cx="3810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effectLst>
                <a:glow rad="139700">
                  <a:srgbClr val="C32D2E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46" name="Slide Number Placeholder 1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4552F8-2B81-4FE0-86CA-A78189E700DB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26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147" name="Footer Placeholder 1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29059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Example-2: Directed, Weakly Connected Graph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Final BFS Tree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66958" y="2649274"/>
            <a:ext cx="2514600" cy="1219200"/>
            <a:chOff x="4258" y="2775"/>
            <a:chExt cx="2022" cy="1080"/>
          </a:xfrm>
          <a:solidFill>
            <a:srgbClr val="FED05E"/>
          </a:solidFill>
        </p:grpSpPr>
        <p:sp>
          <p:nvSpPr>
            <p:cNvPr id="65539" name="Line 3"/>
            <p:cNvSpPr>
              <a:spLocks noChangeShapeType="1"/>
            </p:cNvSpPr>
            <p:nvPr/>
          </p:nvSpPr>
          <p:spPr bwMode="auto">
            <a:xfrm>
              <a:off x="5338" y="3135"/>
              <a:ext cx="0" cy="3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5540" name="Oval 4"/>
            <p:cNvSpPr>
              <a:spLocks noChangeArrowheads="1"/>
            </p:cNvSpPr>
            <p:nvPr/>
          </p:nvSpPr>
          <p:spPr bwMode="auto">
            <a:xfrm>
              <a:off x="4258" y="349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5</a:t>
              </a:r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auto">
            <a:xfrm>
              <a:off x="4258" y="277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>
              <a:off x="5158" y="277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158" y="349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>
              <a:off x="4618" y="2955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>
              <a:off x="4438" y="3135"/>
              <a:ext cx="0" cy="3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5546" name="Line 10"/>
            <p:cNvSpPr>
              <a:spLocks noChangeShapeType="1"/>
            </p:cNvSpPr>
            <p:nvPr/>
          </p:nvSpPr>
          <p:spPr bwMode="auto">
            <a:xfrm flipH="1">
              <a:off x="4559" y="3060"/>
              <a:ext cx="632" cy="493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5547" name="Line 11"/>
            <p:cNvSpPr>
              <a:spLocks noChangeShapeType="1"/>
            </p:cNvSpPr>
            <p:nvPr/>
          </p:nvSpPr>
          <p:spPr bwMode="auto">
            <a:xfrm>
              <a:off x="4618" y="3672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920" y="3149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>
              <a:off x="5518" y="3011"/>
              <a:ext cx="408" cy="25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 flipV="1">
              <a:off x="5515" y="3413"/>
              <a:ext cx="403" cy="21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424558" y="2573074"/>
            <a:ext cx="2590800" cy="1295400"/>
            <a:chOff x="7239" y="8206"/>
            <a:chExt cx="2008" cy="1079"/>
          </a:xfrm>
          <a:solidFill>
            <a:srgbClr val="FED05E"/>
          </a:solidFill>
        </p:grpSpPr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8319" y="8565"/>
              <a:ext cx="0" cy="360"/>
            </a:xfrm>
            <a:prstGeom prst="line">
              <a:avLst/>
            </a:prstGeom>
            <a:grpFill/>
            <a:ln w="9525" cap="rnd">
              <a:solidFill>
                <a:srgbClr val="000000"/>
              </a:solidFill>
              <a:prstDash val="sysDot"/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7239" y="892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5</a:t>
              </a:r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7239" y="8206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8139" y="8206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8139" y="892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7599" y="8386"/>
              <a:ext cx="540" cy="0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>
              <a:off x="7419" y="8565"/>
              <a:ext cx="0" cy="360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59" name="Line 23"/>
            <p:cNvSpPr>
              <a:spLocks noChangeShapeType="1"/>
            </p:cNvSpPr>
            <p:nvPr/>
          </p:nvSpPr>
          <p:spPr bwMode="auto">
            <a:xfrm flipH="1">
              <a:off x="7540" y="8490"/>
              <a:ext cx="632" cy="493"/>
            </a:xfrm>
            <a:prstGeom prst="line">
              <a:avLst/>
            </a:prstGeom>
            <a:grp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>
              <a:off x="7599" y="9102"/>
              <a:ext cx="540" cy="0"/>
            </a:xfrm>
            <a:prstGeom prst="line">
              <a:avLst/>
            </a:prstGeom>
            <a:grpFill/>
            <a:ln w="9525" cap="rnd">
              <a:solidFill>
                <a:srgbClr val="000000"/>
              </a:solidFill>
              <a:prstDash val="sysDot"/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8887" y="8593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65562" name="Line 26"/>
            <p:cNvSpPr>
              <a:spLocks noChangeShapeType="1"/>
            </p:cNvSpPr>
            <p:nvPr/>
          </p:nvSpPr>
          <p:spPr bwMode="auto">
            <a:xfrm>
              <a:off x="8499" y="8441"/>
              <a:ext cx="408" cy="258"/>
            </a:xfrm>
            <a:prstGeom prst="line">
              <a:avLst/>
            </a:prstGeom>
            <a:grpFill/>
            <a:ln w="9525" cap="rnd">
              <a:solidFill>
                <a:srgbClr val="000000"/>
              </a:solidFill>
              <a:prstDash val="sysDot"/>
              <a:round/>
              <a:headEnd type="triangle" w="sm" len="med"/>
              <a:tailEnd type="non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 flipV="1">
              <a:off x="8496" y="8843"/>
              <a:ext cx="403" cy="210"/>
            </a:xfrm>
            <a:prstGeom prst="line">
              <a:avLst/>
            </a:prstGeom>
            <a:ln>
              <a:headEnd type="triangle" w="sm" len="med"/>
              <a:tailEnd type="none" w="sm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4738758" y="3030274"/>
            <a:ext cx="3810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effectLst>
                <a:glow rad="139700">
                  <a:srgbClr val="C32D2E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6CABE8-6710-47B4-9AA2-D826ADBCC35B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27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733800" y="4572000"/>
            <a:ext cx="2590800" cy="1295400"/>
            <a:chOff x="7239" y="8206"/>
            <a:chExt cx="2008" cy="1079"/>
          </a:xfrm>
          <a:solidFill>
            <a:srgbClr val="FED05E"/>
          </a:solidFill>
        </p:grpSpPr>
        <p:sp>
          <p:nvSpPr>
            <p:cNvPr id="35" name="Oval 17"/>
            <p:cNvSpPr>
              <a:spLocks noChangeArrowheads="1"/>
            </p:cNvSpPr>
            <p:nvPr/>
          </p:nvSpPr>
          <p:spPr bwMode="auto">
            <a:xfrm>
              <a:off x="7239" y="892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5</a:t>
              </a:r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7239" y="8206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37" name="Oval 19"/>
            <p:cNvSpPr>
              <a:spLocks noChangeArrowheads="1"/>
            </p:cNvSpPr>
            <p:nvPr/>
          </p:nvSpPr>
          <p:spPr bwMode="auto">
            <a:xfrm>
              <a:off x="8139" y="8206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8139" y="892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7599" y="8386"/>
              <a:ext cx="540" cy="0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7419" y="8565"/>
              <a:ext cx="0" cy="360"/>
            </a:xfrm>
            <a:prstGeom prst="line">
              <a:avLst/>
            </a:prstGeom>
            <a:ln>
              <a:headEnd/>
              <a:tailEnd type="triangle" w="sm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25"/>
            <p:cNvSpPr>
              <a:spLocks noChangeArrowheads="1"/>
            </p:cNvSpPr>
            <p:nvPr/>
          </p:nvSpPr>
          <p:spPr bwMode="auto">
            <a:xfrm>
              <a:off x="8887" y="8593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>
                  <a:solidFill>
                    <a:prstClr val="black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 flipV="1">
              <a:off x="8496" y="8843"/>
              <a:ext cx="403" cy="210"/>
            </a:xfrm>
            <a:prstGeom prst="line">
              <a:avLst/>
            </a:prstGeom>
            <a:ln>
              <a:headEnd type="triangle" w="sm" len="med"/>
              <a:tailEnd type="none" w="sm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3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BFS Algorithm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S. Nandagopalan                                                Unit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3AAD81-FB97-4BA7-8C94-9C32BAB94821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28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12192"/>
            <a:ext cx="4498258" cy="361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24" y="2312192"/>
            <a:ext cx="3957723" cy="318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 rot="16200000" flipH="1" flipV="1">
            <a:off x="2556745" y="3846512"/>
            <a:ext cx="4800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73350"/>
            <a:ext cx="8160026" cy="46676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a given graph, G write an algorithm based on DFS/BFS whether it is </a:t>
            </a:r>
            <a:r>
              <a:rPr lang="en-US" b="1" dirty="0" smtClean="0"/>
              <a:t>connected</a:t>
            </a:r>
            <a:r>
              <a:rPr lang="en-US" dirty="0" smtClean="0"/>
              <a:t> or not?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</a:t>
            </a:r>
            <a:r>
              <a:rPr lang="en-US" b="1" dirty="0" smtClean="0"/>
              <a:t>spanning tree </a:t>
            </a:r>
            <a:r>
              <a:rPr lang="en-US" dirty="0" smtClean="0"/>
              <a:t>of a connected undirected graph, G using DFS/BFS. Write the complete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Assume that you are given a connected undirected graph, G design an algorithm to return ‘true’ if it has </a:t>
            </a:r>
            <a:r>
              <a:rPr lang="en-US" b="1" dirty="0" smtClean="0"/>
              <a:t>cycles</a:t>
            </a:r>
            <a:r>
              <a:rPr lang="en-US" dirty="0" smtClean="0"/>
              <a:t>, ‘false’ otherwise by using a modified DFS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any graph, G find a </a:t>
            </a:r>
            <a:r>
              <a:rPr lang="en-US" b="1" dirty="0" smtClean="0"/>
              <a:t>path</a:t>
            </a:r>
            <a:r>
              <a:rPr lang="en-US" dirty="0" smtClean="0"/>
              <a:t> from given source vertex, s to a destination vertex, v where s </a:t>
            </a:r>
            <a:r>
              <a:rPr lang="en-US" dirty="0" smtClean="0">
                <a:sym typeface="Symbol" panose="05050102010706020507" pitchFamily="18" charset="2"/>
              </a:rPr>
              <a:t> v. Write a modified DFS/BFS algorithm to achieve this. Print ‘path not found’ if you can’t find a path.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b="1" dirty="0" smtClean="0"/>
              <a:t> </a:t>
            </a:r>
            <a:r>
              <a:rPr lang="en-US" sz="3200" b="1" dirty="0" smtClean="0"/>
              <a:t>Graphs</a:t>
            </a:r>
            <a:r>
              <a:rPr lang="en-US" sz="3200" dirty="0" smtClean="0"/>
              <a:t> –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>
                <a:solidFill>
                  <a:srgbClr val="0070C0"/>
                </a:solidFill>
              </a:rPr>
              <a:t>Properties, Representation, etc.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 smtClean="0"/>
              <a:t>DFS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 smtClean="0"/>
              <a:t>BFS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 smtClean="0"/>
              <a:t>Summary</a:t>
            </a:r>
            <a:endParaRPr lang="en-US" sz="32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Cycle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20" y="2158409"/>
            <a:ext cx="8160026" cy="4659742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DFS_Cycle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Consolas" panose="020B0609020204030204" pitchFamily="49" charset="0"/>
              </a:rPr>
              <a:t>  visited[v</a:t>
            </a:r>
            <a:r>
              <a:rPr lang="en-US" dirty="0">
                <a:latin typeface="Consolas" panose="020B0609020204030204" pitchFamily="49" charset="0"/>
              </a:rPr>
              <a:t>] = true;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Consolas" panose="020B0609020204030204" pitchFamily="49" charset="0"/>
              </a:rPr>
              <a:t>  list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:: iterator </a:t>
            </a:r>
            <a:r>
              <a:rPr lang="en-US" dirty="0" err="1">
                <a:latin typeface="Consolas" panose="020B0609020204030204" pitchFamily="49" charset="0"/>
              </a:rPr>
              <a:t>adj_node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en-US" dirty="0" err="1" smtClean="0">
                <a:latin typeface="Consolas" panose="020B0609020204030204" pitchFamily="49" charset="0"/>
              </a:rPr>
              <a:t>adj_node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adjlist</a:t>
            </a:r>
            <a:r>
              <a:rPr lang="en-US" dirty="0">
                <a:latin typeface="Consolas" panose="020B0609020204030204" pitchFamily="49" charset="0"/>
              </a:rPr>
              <a:t>[v].begin();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adj_node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!= </a:t>
            </a:r>
            <a:r>
              <a:rPr lang="en-US" dirty="0" err="1">
                <a:latin typeface="Consolas" panose="020B0609020204030204" pitchFamily="49" charset="0"/>
              </a:rPr>
              <a:t>adjlist</a:t>
            </a:r>
            <a:r>
              <a:rPr lang="en-US" dirty="0">
                <a:latin typeface="Consolas" panose="020B0609020204030204" pitchFamily="49" charset="0"/>
              </a:rPr>
              <a:t>[v].end(); ++</a:t>
            </a:r>
            <a:r>
              <a:rPr lang="en-US" dirty="0" err="1">
                <a:latin typeface="Consolas" panose="020B0609020204030204" pitchFamily="49" charset="0"/>
              </a:rPr>
              <a:t>adj_node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if (!visited[*</a:t>
            </a:r>
            <a:r>
              <a:rPr lang="en-US" dirty="0" err="1">
                <a:latin typeface="Consolas" panose="020B0609020204030204" pitchFamily="49" charset="0"/>
              </a:rPr>
              <a:t>adj_node</a:t>
            </a:r>
            <a:r>
              <a:rPr lang="en-US" dirty="0"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parent[*</a:t>
            </a:r>
            <a:r>
              <a:rPr lang="en-US" dirty="0" err="1">
                <a:latin typeface="Consolas" panose="020B0609020204030204" pitchFamily="49" charset="0"/>
              </a:rPr>
              <a:t>adj_node</a:t>
            </a:r>
            <a:r>
              <a:rPr lang="en-US" dirty="0">
                <a:latin typeface="Consolas" panose="020B0609020204030204" pitchFamily="49" charset="0"/>
              </a:rPr>
              <a:t>] = v;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DFS_Cycle</a:t>
            </a:r>
            <a:r>
              <a:rPr lang="en-US" dirty="0" smtClean="0">
                <a:latin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</a:rPr>
              <a:t>adj_node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else </a:t>
            </a:r>
            <a:r>
              <a:rPr lang="en-US" dirty="0">
                <a:latin typeface="Consolas" panose="020B0609020204030204" pitchFamily="49" charset="0"/>
              </a:rPr>
              <a:t>if (parent[v] != *</a:t>
            </a:r>
            <a:r>
              <a:rPr lang="en-US" dirty="0" err="1">
                <a:latin typeface="Consolas" panose="020B0609020204030204" pitchFamily="49" charset="0"/>
              </a:rPr>
              <a:t>adj_node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        </a:t>
            </a:r>
            <a:r>
              <a:rPr lang="en-US" dirty="0" err="1" smtClean="0">
                <a:latin typeface="Consolas" panose="020B0609020204030204" pitchFamily="49" charset="0"/>
              </a:rPr>
              <a:t>cycle_present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true;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        return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</a:rPr>
              <a:t>            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170872" y="2168260"/>
            <a:ext cx="1566961" cy="1219200"/>
            <a:chOff x="4258" y="2775"/>
            <a:chExt cx="1260" cy="1080"/>
          </a:xfrm>
          <a:solidFill>
            <a:srgbClr val="FED05E"/>
          </a:solidFill>
        </p:grpSpPr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5338" y="3135"/>
              <a:ext cx="0" cy="3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4258" y="349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 dirty="0" smtClean="0">
                  <a:solidFill>
                    <a:prstClr val="black"/>
                  </a:solidFill>
                  <a:cs typeface="Arial" pitchFamily="34" charset="0"/>
                </a:rPr>
                <a:t>2</a:t>
              </a:r>
              <a:endParaRPr lang="en-US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4258" y="277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 dirty="0" smtClean="0">
                  <a:solidFill>
                    <a:prstClr val="black"/>
                  </a:solidFill>
                  <a:cs typeface="Arial" pitchFamily="34" charset="0"/>
                </a:rPr>
                <a:t>0</a:t>
              </a:r>
              <a:endParaRPr lang="en-US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5158" y="277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 dirty="0" smtClean="0">
                  <a:solidFill>
                    <a:prstClr val="black"/>
                  </a:solidFill>
                  <a:cs typeface="Arial" pitchFamily="34" charset="0"/>
                </a:rPr>
                <a:t>1</a:t>
              </a:r>
              <a:endParaRPr lang="en-US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5158" y="349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b="1" dirty="0" smtClean="0">
                  <a:solidFill>
                    <a:prstClr val="black"/>
                  </a:solidFill>
                  <a:cs typeface="Arial" pitchFamily="34" charset="0"/>
                </a:rPr>
                <a:t>3</a:t>
              </a:r>
              <a:endParaRPr lang="en-US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4618" y="2955"/>
              <a:ext cx="5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4559" y="3060"/>
              <a:ext cx="632" cy="493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883560" y="3736007"/>
            <a:ext cx="2122714" cy="3071593"/>
            <a:chOff x="6883560" y="3736007"/>
            <a:chExt cx="2122714" cy="3071593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8176934" y="5507665"/>
              <a:ext cx="250503" cy="590659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6883560" y="3736007"/>
              <a:ext cx="2122714" cy="3071593"/>
              <a:chOff x="6883560" y="3736007"/>
              <a:chExt cx="2122714" cy="307159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347595" y="3736007"/>
                <a:ext cx="1658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C00000"/>
                    </a:solidFill>
                  </a:rPr>
                  <a:t>DFS_Cycle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(0)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331170" y="4378345"/>
                <a:ext cx="1658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C00000"/>
                    </a:solidFill>
                  </a:rPr>
                  <a:t>DFS_Cycle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(1)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22000" y="5236804"/>
                <a:ext cx="1658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C00000"/>
                    </a:solidFill>
                  </a:rPr>
                  <a:t>DFS_Cycle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(2)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14745" y="6098324"/>
                <a:ext cx="1658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C00000"/>
                    </a:solidFill>
                  </a:rPr>
                  <a:t>DFS_Cycle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(3)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>
                <a:off x="7942521" y="4113703"/>
                <a:ext cx="0" cy="382941"/>
              </a:xfrm>
              <a:prstGeom prst="straightConnector1">
                <a:avLst/>
              </a:prstGeom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8230097" y="4747677"/>
                <a:ext cx="197340" cy="489127"/>
              </a:xfrm>
              <a:prstGeom prst="straightConnector1">
                <a:avLst/>
              </a:prstGeom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6954352" y="4791616"/>
                <a:ext cx="849770" cy="570809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6938186" y="5547091"/>
                <a:ext cx="864647" cy="735899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40" name="Ink 39"/>
                  <p14:cNvContentPartPr/>
                  <p14:nvPr/>
                </p14:nvContentPartPr>
                <p14:xfrm>
                  <a:off x="6883560" y="4838760"/>
                  <a:ext cx="1619640" cy="1968840"/>
                </p14:xfrm>
              </p:contentPart>
            </mc:Choice>
            <mc:Fallback xmlns="">
              <p:pic>
                <p:nvPicPr>
                  <p:cNvPr id="40" name="Ink 39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74200" y="4829400"/>
                    <a:ext cx="1638360" cy="1987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34389"/>
              </p:ext>
            </p:extLst>
          </p:nvPr>
        </p:nvGraphicFramePr>
        <p:xfrm>
          <a:off x="3457273" y="6070702"/>
          <a:ext cx="2983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75">
                  <a:extLst>
                    <a:ext uri="{9D8B030D-6E8A-4147-A177-3AD203B41FA5}">
                      <a16:colId xmlns:a16="http://schemas.microsoft.com/office/drawing/2014/main" val="1101661153"/>
                    </a:ext>
                  </a:extLst>
                </a:gridCol>
                <a:gridCol w="745975">
                  <a:extLst>
                    <a:ext uri="{9D8B030D-6E8A-4147-A177-3AD203B41FA5}">
                      <a16:colId xmlns:a16="http://schemas.microsoft.com/office/drawing/2014/main" val="1986817125"/>
                    </a:ext>
                  </a:extLst>
                </a:gridCol>
                <a:gridCol w="745975">
                  <a:extLst>
                    <a:ext uri="{9D8B030D-6E8A-4147-A177-3AD203B41FA5}">
                      <a16:colId xmlns:a16="http://schemas.microsoft.com/office/drawing/2014/main" val="1374871958"/>
                    </a:ext>
                  </a:extLst>
                </a:gridCol>
                <a:gridCol w="745975">
                  <a:extLst>
                    <a:ext uri="{9D8B030D-6E8A-4147-A177-3AD203B41FA5}">
                      <a16:colId xmlns:a16="http://schemas.microsoft.com/office/drawing/2014/main" val="3540075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01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9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85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/>
              <a:t>The paper written by Leonhard Euler on the </a:t>
            </a:r>
            <a:r>
              <a:rPr lang="en-US" altLang="en-US" i="1" smtClean="0"/>
              <a:t>Seven Bridges of Königsberg</a:t>
            </a:r>
            <a:r>
              <a:rPr lang="en-US" altLang="en-US" smtClean="0"/>
              <a:t> and published in 1736 is regarded as the first paper in the history of graph theory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i="1" smtClean="0"/>
              <a:t>Graph</a:t>
            </a:r>
            <a:r>
              <a:rPr lang="en-US" altLang="en-US" smtClean="0"/>
              <a:t>, </a:t>
            </a:r>
            <a:r>
              <a:rPr lang="en-US" altLang="en-US" i="1" smtClean="0"/>
              <a:t>G</a:t>
            </a:r>
            <a:r>
              <a:rPr lang="en-US" altLang="en-US" smtClean="0"/>
              <a:t> is defined as a set of </a:t>
            </a:r>
            <a:r>
              <a:rPr lang="en-US" altLang="en-US" b="1" i="1" smtClean="0"/>
              <a:t>vertices</a:t>
            </a:r>
            <a:r>
              <a:rPr lang="en-US" altLang="en-US" smtClean="0"/>
              <a:t> and </a:t>
            </a:r>
            <a:r>
              <a:rPr lang="en-US" altLang="en-US" b="1" i="1" smtClean="0"/>
              <a:t>edges</a:t>
            </a:r>
            <a:r>
              <a:rPr lang="en-US" altLang="en-US" smtClean="0"/>
              <a:t>    </a:t>
            </a:r>
            <a:r>
              <a:rPr lang="en-US" altLang="en-US" i="1" smtClean="0"/>
              <a:t>G</a:t>
            </a:r>
            <a:r>
              <a:rPr lang="en-US" altLang="en-US" smtClean="0"/>
              <a:t> = {</a:t>
            </a:r>
            <a:r>
              <a:rPr lang="en-US" altLang="en-US" i="1" smtClean="0"/>
              <a:t>V</a:t>
            </a:r>
            <a:r>
              <a:rPr lang="en-US" altLang="en-US" smtClean="0"/>
              <a:t>, </a:t>
            </a:r>
            <a:r>
              <a:rPr lang="en-US" altLang="en-US" i="1" smtClean="0"/>
              <a:t>E</a:t>
            </a:r>
            <a:r>
              <a:rPr lang="en-US" altLang="en-US" smtClean="0"/>
              <a:t>}, where </a:t>
            </a:r>
            <a:r>
              <a:rPr lang="en-US" altLang="en-US" i="1" smtClean="0"/>
              <a:t>V</a:t>
            </a:r>
            <a:r>
              <a:rPr lang="en-US" altLang="en-US" smtClean="0"/>
              <a:t> represents the vertices and </a:t>
            </a:r>
            <a:r>
              <a:rPr lang="en-US" altLang="en-US" i="1" smtClean="0"/>
              <a:t>E</a:t>
            </a:r>
            <a:r>
              <a:rPr lang="en-US" altLang="en-US" smtClean="0"/>
              <a:t> represents the edges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    (a) Undirected Graph	      (b) Directed Graph</a:t>
            </a:r>
          </a:p>
          <a:p>
            <a:pPr eaLnBrk="1" hangingPunct="1"/>
            <a:endParaRPr lang="en-US" altLang="en-US" smtClean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16096" y="4053348"/>
            <a:ext cx="3352800" cy="1752600"/>
            <a:chOff x="3517" y="3417"/>
            <a:chExt cx="2666" cy="1492"/>
          </a:xfrm>
          <a:solidFill>
            <a:srgbClr val="FED05E"/>
          </a:solidFill>
        </p:grpSpPr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3871" y="4296"/>
              <a:ext cx="841" cy="39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bIns="0"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 rot="5400000">
              <a:off x="4517" y="4166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69" name="Oval 9"/>
            <p:cNvSpPr>
              <a:spLocks noChangeArrowheads="1"/>
            </p:cNvSpPr>
            <p:nvPr/>
          </p:nvSpPr>
          <p:spPr bwMode="auto">
            <a:xfrm>
              <a:off x="4708" y="342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1</a:t>
              </a:r>
            </a:p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5812" y="3417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5065" y="3591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rot="5400000">
              <a:off x="5598" y="4166"/>
              <a:ext cx="778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4719" y="4533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4</a:t>
              </a:r>
            </a:p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74" name="Oval 14"/>
            <p:cNvSpPr>
              <a:spLocks noChangeArrowheads="1"/>
            </p:cNvSpPr>
            <p:nvPr/>
          </p:nvSpPr>
          <p:spPr bwMode="auto">
            <a:xfrm>
              <a:off x="5823" y="4549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Arial" pitchFamily="34" charset="0"/>
                </a:rPr>
                <a:t>3</a:t>
              </a:r>
            </a:p>
            <a:p>
              <a:pPr>
                <a:defRPr/>
              </a:pPr>
              <a:endParaRPr lang="en-US" sz="16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5073" y="4719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V="1">
              <a:off x="3859" y="3688"/>
              <a:ext cx="862" cy="42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bIns="0"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77" name="Oval 17"/>
            <p:cNvSpPr>
              <a:spLocks noChangeArrowheads="1"/>
            </p:cNvSpPr>
            <p:nvPr/>
          </p:nvSpPr>
          <p:spPr bwMode="auto">
            <a:xfrm>
              <a:off x="3517" y="4026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5</a:t>
              </a:r>
            </a:p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911212" y="3963751"/>
            <a:ext cx="1905000" cy="1676400"/>
            <a:chOff x="8036" y="4352"/>
            <a:chExt cx="1472" cy="1445"/>
          </a:xfrm>
          <a:solidFill>
            <a:srgbClr val="FED05E"/>
          </a:solidFill>
        </p:grpSpPr>
        <p:sp>
          <p:nvSpPr>
            <p:cNvPr id="40979" name="Oval 19"/>
            <p:cNvSpPr>
              <a:spLocks noChangeArrowheads="1"/>
            </p:cNvSpPr>
            <p:nvPr/>
          </p:nvSpPr>
          <p:spPr bwMode="auto">
            <a:xfrm>
              <a:off x="8036" y="4352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1</a:t>
              </a:r>
            </a:p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80" name="Oval 20"/>
            <p:cNvSpPr>
              <a:spLocks noChangeArrowheads="1"/>
            </p:cNvSpPr>
            <p:nvPr/>
          </p:nvSpPr>
          <p:spPr bwMode="auto">
            <a:xfrm>
              <a:off x="9148" y="4360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2</a:t>
              </a:r>
            </a:p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8409" y="4518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rot="5400000">
              <a:off x="7845" y="5087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rot="5400000">
              <a:off x="9001" y="5096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 rot="5400000">
              <a:off x="8870" y="5093"/>
              <a:ext cx="778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85" name="Oval 25"/>
            <p:cNvSpPr>
              <a:spLocks noChangeArrowheads="1"/>
            </p:cNvSpPr>
            <p:nvPr/>
          </p:nvSpPr>
          <p:spPr bwMode="auto">
            <a:xfrm>
              <a:off x="9143" y="5437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4</a:t>
              </a:r>
            </a:p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8409" y="5575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>
              <a:off x="8401" y="5694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40988" name="Oval 28"/>
            <p:cNvSpPr>
              <a:spLocks noChangeArrowheads="1"/>
            </p:cNvSpPr>
            <p:nvPr/>
          </p:nvSpPr>
          <p:spPr bwMode="auto">
            <a:xfrm>
              <a:off x="8055" y="5437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3</a:t>
              </a: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679DCB-A287-43CA-8478-4634F69D8AF5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4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23732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Electrical engineering</a:t>
            </a:r>
          </a:p>
          <a:p>
            <a:pPr lvl="1" eaLnBrk="1" hangingPunct="1"/>
            <a:r>
              <a:rPr lang="en-US" altLang="en-US" smtClean="0"/>
              <a:t>Electrical Network</a:t>
            </a:r>
          </a:p>
          <a:p>
            <a:pPr eaLnBrk="1" hangingPunct="1"/>
            <a:r>
              <a:rPr lang="en-US" altLang="en-US" smtClean="0"/>
              <a:t>Telecommunication Engineering</a:t>
            </a:r>
          </a:p>
          <a:p>
            <a:pPr lvl="1" eaLnBrk="1" hangingPunct="1"/>
            <a:r>
              <a:rPr lang="en-US" altLang="en-US" smtClean="0"/>
              <a:t>TV, Mobile, Broadband, etc.</a:t>
            </a:r>
          </a:p>
          <a:p>
            <a:pPr eaLnBrk="1" hangingPunct="1"/>
            <a:r>
              <a:rPr lang="en-US" altLang="en-US" smtClean="0"/>
              <a:t>Computer engineering</a:t>
            </a:r>
          </a:p>
          <a:p>
            <a:pPr lvl="1" eaLnBrk="1" hangingPunct="1"/>
            <a:r>
              <a:rPr lang="en-US" altLang="en-US" smtClean="0"/>
              <a:t>Computer Networks (LAN, MAN, WAN,..)</a:t>
            </a:r>
          </a:p>
          <a:p>
            <a:pPr eaLnBrk="1" hangingPunct="1"/>
            <a:r>
              <a:rPr lang="en-US" altLang="en-US" smtClean="0"/>
              <a:t>Road map</a:t>
            </a:r>
          </a:p>
          <a:p>
            <a:pPr eaLnBrk="1" hangingPunct="1"/>
            <a:r>
              <a:rPr lang="en-US" altLang="en-US" smtClean="0"/>
              <a:t>Coloring the map</a:t>
            </a:r>
          </a:p>
          <a:p>
            <a:pPr eaLnBrk="1" hangingPunct="1"/>
            <a:r>
              <a:rPr lang="en-US" altLang="en-US" smtClean="0"/>
              <a:t>Finding the shortest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166DD1-CDAB-427E-B212-5F9651BA59CA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5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23949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21890" y="1988574"/>
            <a:ext cx="7499350" cy="5029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Directed</a:t>
            </a:r>
          </a:p>
          <a:p>
            <a:pPr lvl="1" eaLnBrk="1" hangingPunct="1"/>
            <a:r>
              <a:rPr lang="en-US" altLang="en-US" dirty="0" smtClean="0"/>
              <a:t>A graph in which every edge is directed is called as a </a:t>
            </a:r>
            <a:r>
              <a:rPr lang="en-US" altLang="en-US" i="1" dirty="0" smtClean="0">
                <a:solidFill>
                  <a:srgbClr val="FF0000"/>
                </a:solidFill>
              </a:rPr>
              <a:t>directed graph</a:t>
            </a:r>
            <a:r>
              <a:rPr lang="en-US" altLang="en-US" dirty="0" smtClean="0">
                <a:solidFill>
                  <a:srgbClr val="FF0000"/>
                </a:solidFill>
              </a:rPr>
              <a:t> or a </a:t>
            </a:r>
            <a:r>
              <a:rPr lang="en-US" altLang="en-US" i="1" dirty="0" smtClean="0">
                <a:solidFill>
                  <a:srgbClr val="FF0000"/>
                </a:solidFill>
              </a:rPr>
              <a:t>digraph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b="1" dirty="0" smtClean="0"/>
              <a:t>Undirected graphs</a:t>
            </a:r>
          </a:p>
          <a:p>
            <a:pPr lvl="1" eaLnBrk="1" hangingPunct="1"/>
            <a:r>
              <a:rPr lang="en-US" altLang="en-US" dirty="0" smtClean="0"/>
              <a:t>A graph in which every edge is undirected is called as an </a:t>
            </a:r>
            <a:r>
              <a:rPr lang="en-US" altLang="en-US" i="1" dirty="0" smtClean="0">
                <a:solidFill>
                  <a:srgbClr val="FF0000"/>
                </a:solidFill>
              </a:rPr>
              <a:t>undirected graph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or simply a graph.</a:t>
            </a:r>
          </a:p>
          <a:p>
            <a:pPr eaLnBrk="1" hangingPunct="1"/>
            <a:r>
              <a:rPr lang="en-US" altLang="en-US" b="1" dirty="0" err="1" smtClean="0"/>
              <a:t>Indegree</a:t>
            </a:r>
            <a:endParaRPr lang="en-US" altLang="en-US" b="1" dirty="0" smtClean="0"/>
          </a:p>
          <a:p>
            <a:pPr lvl="1" eaLnBrk="1" hangingPunct="1"/>
            <a:r>
              <a:rPr lang="en-US" altLang="en-US" dirty="0" smtClean="0"/>
              <a:t>In a directed graph, the number of edges which have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as their terminal vertex </a:t>
            </a:r>
          </a:p>
          <a:p>
            <a:pPr eaLnBrk="1" hangingPunct="1"/>
            <a:r>
              <a:rPr lang="en-US" altLang="en-US" b="1" dirty="0" err="1" smtClean="0"/>
              <a:t>Outdegree</a:t>
            </a:r>
            <a:endParaRPr lang="en-US" altLang="en-US" b="1" dirty="0" smtClean="0"/>
          </a:p>
          <a:p>
            <a:pPr lvl="1" eaLnBrk="1" hangingPunct="1"/>
            <a:r>
              <a:rPr lang="en-US" altLang="en-US" dirty="0" smtClean="0"/>
              <a:t>For any vertex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the number of edges which have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as their initial vertex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48D24B-BB14-4DE5-AC44-184694D226EA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6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27380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Connected Graph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17461" y="1951654"/>
            <a:ext cx="7499350" cy="5029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 undirected graph is called </a:t>
            </a:r>
            <a:r>
              <a:rPr lang="en-US" altLang="en-US" b="1" i="1" dirty="0" smtClean="0"/>
              <a:t>connected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if for every pair of vertices there exists a path between them</a:t>
            </a:r>
          </a:p>
          <a:p>
            <a:pPr eaLnBrk="1" hangingPunct="1"/>
            <a:r>
              <a:rPr lang="en-US" altLang="en-US" dirty="0" smtClean="0"/>
              <a:t>If a graph is not connected then we refer to its connected sub-graphs separately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sz="8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 smtClean="0"/>
              <a:t>       (a) Connected	              (b) Disconnected</a:t>
            </a:r>
          </a:p>
          <a:p>
            <a:pPr eaLnBrk="1" hangingPunct="1"/>
            <a:endParaRPr lang="en-US" altLang="en-US" dirty="0" smtClean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402205" y="3695560"/>
            <a:ext cx="1600200" cy="1905000"/>
            <a:chOff x="4616" y="3619"/>
            <a:chExt cx="1464" cy="2169"/>
          </a:xfrm>
          <a:solidFill>
            <a:srgbClr val="FED05E"/>
          </a:solidFill>
        </p:grpSpPr>
        <p:sp>
          <p:nvSpPr>
            <p:cNvPr id="53251" name="Oval 3"/>
            <p:cNvSpPr>
              <a:spLocks noChangeArrowheads="1"/>
            </p:cNvSpPr>
            <p:nvPr/>
          </p:nvSpPr>
          <p:spPr bwMode="auto">
            <a:xfrm>
              <a:off x="5132" y="5428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5</a:t>
              </a:r>
            </a:p>
          </p:txBody>
        </p:sp>
        <p:sp>
          <p:nvSpPr>
            <p:cNvPr id="53252" name="Line 4"/>
            <p:cNvSpPr>
              <a:spLocks noChangeShapeType="1"/>
            </p:cNvSpPr>
            <p:nvPr/>
          </p:nvSpPr>
          <p:spPr bwMode="auto">
            <a:xfrm>
              <a:off x="4933" y="3936"/>
              <a:ext cx="864" cy="86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bIns="0"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3253" name="Oval 5"/>
            <p:cNvSpPr>
              <a:spLocks noChangeArrowheads="1"/>
            </p:cNvSpPr>
            <p:nvPr/>
          </p:nvSpPr>
          <p:spPr bwMode="auto">
            <a:xfrm>
              <a:off x="4616" y="3619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53254" name="Oval 6"/>
            <p:cNvSpPr>
              <a:spLocks noChangeArrowheads="1"/>
            </p:cNvSpPr>
            <p:nvPr/>
          </p:nvSpPr>
          <p:spPr bwMode="auto">
            <a:xfrm>
              <a:off x="5720" y="3619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>
              <a:off x="4973" y="3801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 rot="5400000">
              <a:off x="4425" y="4362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 rot="5400000">
              <a:off x="5482" y="4368"/>
              <a:ext cx="778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3258" name="Oval 10"/>
            <p:cNvSpPr>
              <a:spLocks noChangeArrowheads="1"/>
            </p:cNvSpPr>
            <p:nvPr/>
          </p:nvSpPr>
          <p:spPr bwMode="auto">
            <a:xfrm>
              <a:off x="4619" y="4647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 flipH="1">
              <a:off x="5403" y="4991"/>
              <a:ext cx="405" cy="47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bIns="0"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3260" name="Oval 12"/>
            <p:cNvSpPr>
              <a:spLocks noChangeArrowheads="1"/>
            </p:cNvSpPr>
            <p:nvPr/>
          </p:nvSpPr>
          <p:spPr bwMode="auto">
            <a:xfrm>
              <a:off x="5699" y="4647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 flipH="1">
              <a:off x="4921" y="3907"/>
              <a:ext cx="840" cy="78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26405" y="3695560"/>
            <a:ext cx="1600200" cy="1905000"/>
            <a:chOff x="4616" y="3619"/>
            <a:chExt cx="1464" cy="2169"/>
          </a:xfrm>
          <a:solidFill>
            <a:srgbClr val="FED05E"/>
          </a:solidFill>
        </p:grpSpPr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5132" y="5428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 dirty="0">
                  <a:solidFill>
                    <a:prstClr val="black"/>
                  </a:solidFill>
                  <a:cs typeface="Arial" pitchFamily="34" charset="0"/>
                </a:rPr>
                <a:t>5</a:t>
              </a: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4933" y="3936"/>
              <a:ext cx="864" cy="86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bIns="0"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4616" y="3619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720" y="3619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4973" y="3801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rot="5400000">
              <a:off x="4425" y="4362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rot="5400000">
              <a:off x="5482" y="4368"/>
              <a:ext cx="778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4619" y="4647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5699" y="4647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4</a:t>
              </a:r>
            </a:p>
          </p:txBody>
        </p:sp>
      </p:grpSp>
      <p:sp>
        <p:nvSpPr>
          <p:cNvPr id="19462" name="Oval 3"/>
          <p:cNvSpPr>
            <a:spLocks noChangeArrowheads="1"/>
          </p:cNvSpPr>
          <p:nvPr/>
        </p:nvSpPr>
        <p:spPr bwMode="auto">
          <a:xfrm>
            <a:off x="7056438" y="5029200"/>
            <a:ext cx="393700" cy="315913"/>
          </a:xfrm>
          <a:prstGeom prst="ellipse">
            <a:avLst/>
          </a:prstGeom>
          <a:solidFill>
            <a:srgbClr val="FED05E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84EDAE-0EDE-4B4B-A344-B9CC62BB0314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7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27422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Strongly Connected Graphs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For every pair of vertices (</a:t>
            </a:r>
            <a:r>
              <a:rPr lang="en-US" altLang="en-US" i="1" smtClean="0"/>
              <a:t>i, j</a:t>
            </a:r>
            <a:r>
              <a:rPr lang="en-US" altLang="en-US" smtClean="0"/>
              <a:t>) there exists a path from </a:t>
            </a:r>
            <a:r>
              <a:rPr lang="en-US" altLang="en-US" i="1" smtClean="0"/>
              <a:t>i</a:t>
            </a:r>
            <a:r>
              <a:rPr lang="en-US" altLang="en-US" smtClean="0"/>
              <a:t> to </a:t>
            </a:r>
            <a:r>
              <a:rPr lang="en-US" altLang="en-US" i="1" smtClean="0"/>
              <a:t>j</a:t>
            </a:r>
            <a:r>
              <a:rPr lang="en-US" altLang="en-US" smtClean="0"/>
              <a:t> and a path from </a:t>
            </a:r>
            <a:r>
              <a:rPr lang="en-US" altLang="en-US" i="1" smtClean="0"/>
              <a:t>j</a:t>
            </a:r>
            <a:r>
              <a:rPr lang="en-US" altLang="en-US" smtClean="0"/>
              <a:t> to </a:t>
            </a:r>
            <a:r>
              <a:rPr lang="en-US" altLang="en-US" i="1" smtClean="0"/>
              <a:t>i</a:t>
            </a:r>
            <a:r>
              <a:rPr lang="en-US" altLang="en-US" smtClean="0"/>
              <a:t>, then we say that the graph is </a:t>
            </a:r>
            <a:r>
              <a:rPr lang="en-US" altLang="en-US" b="1" i="1" smtClean="0"/>
              <a:t>strongly connected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    (a) Strongly connected          (b) Disconnected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10573" y="3478142"/>
            <a:ext cx="1905000" cy="2057400"/>
            <a:chOff x="8041" y="5246"/>
            <a:chExt cx="1467" cy="2260"/>
          </a:xfrm>
          <a:solidFill>
            <a:srgbClr val="FED05E"/>
          </a:solidFill>
        </p:grpSpPr>
        <p:sp>
          <p:nvSpPr>
            <p:cNvPr id="54275" name="Oval 3"/>
            <p:cNvSpPr>
              <a:spLocks noChangeArrowheads="1"/>
            </p:cNvSpPr>
            <p:nvPr/>
          </p:nvSpPr>
          <p:spPr bwMode="auto">
            <a:xfrm>
              <a:off x="8041" y="5246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54276" name="Oval 4"/>
            <p:cNvSpPr>
              <a:spLocks noChangeArrowheads="1"/>
            </p:cNvSpPr>
            <p:nvPr/>
          </p:nvSpPr>
          <p:spPr bwMode="auto">
            <a:xfrm>
              <a:off x="9148" y="5246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>
              <a:off x="8406" y="5407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 rot="5400000">
              <a:off x="7858" y="5976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 rot="5400000">
              <a:off x="8930" y="5986"/>
              <a:ext cx="792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4280" name="Oval 8"/>
            <p:cNvSpPr>
              <a:spLocks noChangeArrowheads="1"/>
            </p:cNvSpPr>
            <p:nvPr/>
          </p:nvSpPr>
          <p:spPr bwMode="auto">
            <a:xfrm>
              <a:off x="8060" y="6349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54281" name="Oval 9"/>
            <p:cNvSpPr>
              <a:spLocks noChangeArrowheads="1"/>
            </p:cNvSpPr>
            <p:nvPr/>
          </p:nvSpPr>
          <p:spPr bwMode="auto">
            <a:xfrm>
              <a:off x="9124" y="6349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 flipH="1">
              <a:off x="8350" y="5543"/>
              <a:ext cx="832" cy="8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 bIns="0"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 flipH="1" flipV="1">
              <a:off x="8347" y="5539"/>
              <a:ext cx="807" cy="86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 bIns="0"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4284" name="Oval 12"/>
            <p:cNvSpPr>
              <a:spLocks noChangeArrowheads="1"/>
            </p:cNvSpPr>
            <p:nvPr/>
          </p:nvSpPr>
          <p:spPr bwMode="auto">
            <a:xfrm>
              <a:off x="8641" y="7146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5</a:t>
              </a:r>
            </a:p>
          </p:txBody>
        </p:sp>
        <p:sp>
          <p:nvSpPr>
            <p:cNvPr id="54285" name="Arc 13"/>
            <p:cNvSpPr>
              <a:spLocks/>
            </p:cNvSpPr>
            <p:nvPr/>
          </p:nvSpPr>
          <p:spPr bwMode="auto">
            <a:xfrm flipH="1">
              <a:off x="8687" y="6496"/>
              <a:ext cx="484" cy="705"/>
            </a:xfrm>
            <a:custGeom>
              <a:avLst/>
              <a:gdLst>
                <a:gd name="G0" fmla="+- 0 0 0"/>
                <a:gd name="G1" fmla="+- 21511 0 0"/>
                <a:gd name="G2" fmla="+- 21600 0 0"/>
                <a:gd name="T0" fmla="*/ 1962 w 21600"/>
                <a:gd name="T1" fmla="*/ 0 h 23923"/>
                <a:gd name="T2" fmla="*/ 21465 w 21600"/>
                <a:gd name="T3" fmla="*/ 23923 h 23923"/>
                <a:gd name="T4" fmla="*/ 0 w 21600"/>
                <a:gd name="T5" fmla="*/ 21511 h 23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923" fill="none" extrusionOk="0">
                  <a:moveTo>
                    <a:pt x="1961" y="0"/>
                  </a:moveTo>
                  <a:cubicBezTo>
                    <a:pt x="13084" y="1014"/>
                    <a:pt x="21600" y="10341"/>
                    <a:pt x="21600" y="21511"/>
                  </a:cubicBezTo>
                  <a:cubicBezTo>
                    <a:pt x="21600" y="22316"/>
                    <a:pt x="21554" y="23122"/>
                    <a:pt x="21464" y="23922"/>
                  </a:cubicBezTo>
                </a:path>
                <a:path w="21600" h="23923" stroke="0" extrusionOk="0">
                  <a:moveTo>
                    <a:pt x="1961" y="0"/>
                  </a:moveTo>
                  <a:cubicBezTo>
                    <a:pt x="13084" y="1014"/>
                    <a:pt x="21600" y="10341"/>
                    <a:pt x="21600" y="21511"/>
                  </a:cubicBezTo>
                  <a:cubicBezTo>
                    <a:pt x="21600" y="22316"/>
                    <a:pt x="21554" y="23122"/>
                    <a:pt x="21464" y="23922"/>
                  </a:cubicBezTo>
                  <a:lnTo>
                    <a:pt x="0" y="2151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54286" name="Arc 14"/>
            <p:cNvSpPr>
              <a:spLocks/>
            </p:cNvSpPr>
            <p:nvPr/>
          </p:nvSpPr>
          <p:spPr bwMode="auto">
            <a:xfrm rot="10468034" flipH="1">
              <a:off x="8970" y="6713"/>
              <a:ext cx="405" cy="641"/>
            </a:xfrm>
            <a:custGeom>
              <a:avLst/>
              <a:gdLst>
                <a:gd name="G0" fmla="+- 2154 0 0"/>
                <a:gd name="G1" fmla="+- 21600 0 0"/>
                <a:gd name="G2" fmla="+- 21600 0 0"/>
                <a:gd name="T0" fmla="*/ 0 w 23754"/>
                <a:gd name="T1" fmla="*/ 108 h 24012"/>
                <a:gd name="T2" fmla="*/ 23619 w 23754"/>
                <a:gd name="T3" fmla="*/ 24012 h 24012"/>
                <a:gd name="T4" fmla="*/ 2154 w 23754"/>
                <a:gd name="T5" fmla="*/ 21600 h 24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54" h="24012" fill="none" extrusionOk="0">
                  <a:moveTo>
                    <a:pt x="-1" y="107"/>
                  </a:moveTo>
                  <a:cubicBezTo>
                    <a:pt x="715" y="35"/>
                    <a:pt x="1434" y="-1"/>
                    <a:pt x="2154" y="0"/>
                  </a:cubicBezTo>
                  <a:cubicBezTo>
                    <a:pt x="14083" y="0"/>
                    <a:pt x="23754" y="9670"/>
                    <a:pt x="23754" y="21600"/>
                  </a:cubicBezTo>
                  <a:cubicBezTo>
                    <a:pt x="23754" y="22405"/>
                    <a:pt x="23708" y="23211"/>
                    <a:pt x="23618" y="24011"/>
                  </a:cubicBezTo>
                </a:path>
                <a:path w="23754" h="24012" stroke="0" extrusionOk="0">
                  <a:moveTo>
                    <a:pt x="-1" y="107"/>
                  </a:moveTo>
                  <a:cubicBezTo>
                    <a:pt x="715" y="35"/>
                    <a:pt x="1434" y="-1"/>
                    <a:pt x="2154" y="0"/>
                  </a:cubicBezTo>
                  <a:cubicBezTo>
                    <a:pt x="14083" y="0"/>
                    <a:pt x="23754" y="9670"/>
                    <a:pt x="23754" y="21600"/>
                  </a:cubicBezTo>
                  <a:cubicBezTo>
                    <a:pt x="23754" y="22405"/>
                    <a:pt x="23708" y="23211"/>
                    <a:pt x="23618" y="24011"/>
                  </a:cubicBezTo>
                  <a:lnTo>
                    <a:pt x="2154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634773" y="3478142"/>
            <a:ext cx="1905000" cy="2057400"/>
            <a:chOff x="8041" y="5246"/>
            <a:chExt cx="1467" cy="2260"/>
          </a:xfrm>
          <a:solidFill>
            <a:srgbClr val="FED05E"/>
          </a:solidFill>
        </p:grpSpPr>
        <p:sp>
          <p:nvSpPr>
            <p:cNvPr id="18" name="Oval 3"/>
            <p:cNvSpPr>
              <a:spLocks noChangeArrowheads="1"/>
            </p:cNvSpPr>
            <p:nvPr/>
          </p:nvSpPr>
          <p:spPr bwMode="auto">
            <a:xfrm>
              <a:off x="8041" y="5246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9148" y="5246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8406" y="5407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arrow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rot="5400000">
              <a:off x="7858" y="5976"/>
              <a:ext cx="749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arrow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rot="5400000">
              <a:off x="8930" y="5986"/>
              <a:ext cx="792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8060" y="6349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9124" y="6349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H="1">
              <a:off x="8350" y="5543"/>
              <a:ext cx="832" cy="8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bIns="0"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 flipV="1">
              <a:off x="8347" y="5539"/>
              <a:ext cx="807" cy="86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bIns="0"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8641" y="7146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prstClr val="black"/>
                  </a:solidFill>
                  <a:cs typeface="Arial" pitchFamily="34" charset="0"/>
                </a:rPr>
                <a:t>5</a:t>
              </a:r>
            </a:p>
          </p:txBody>
        </p:sp>
        <p:sp>
          <p:nvSpPr>
            <p:cNvPr id="28" name="Arc 13"/>
            <p:cNvSpPr>
              <a:spLocks/>
            </p:cNvSpPr>
            <p:nvPr/>
          </p:nvSpPr>
          <p:spPr bwMode="auto">
            <a:xfrm flipH="1">
              <a:off x="8687" y="6496"/>
              <a:ext cx="484" cy="705"/>
            </a:xfrm>
            <a:custGeom>
              <a:avLst/>
              <a:gdLst>
                <a:gd name="G0" fmla="+- 0 0 0"/>
                <a:gd name="G1" fmla="+- 21511 0 0"/>
                <a:gd name="G2" fmla="+- 21600 0 0"/>
                <a:gd name="T0" fmla="*/ 1962 w 21600"/>
                <a:gd name="T1" fmla="*/ 0 h 23923"/>
                <a:gd name="T2" fmla="*/ 21465 w 21600"/>
                <a:gd name="T3" fmla="*/ 23923 h 23923"/>
                <a:gd name="T4" fmla="*/ 0 w 21600"/>
                <a:gd name="T5" fmla="*/ 21511 h 23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923" fill="none" extrusionOk="0">
                  <a:moveTo>
                    <a:pt x="1961" y="0"/>
                  </a:moveTo>
                  <a:cubicBezTo>
                    <a:pt x="13084" y="1014"/>
                    <a:pt x="21600" y="10341"/>
                    <a:pt x="21600" y="21511"/>
                  </a:cubicBezTo>
                  <a:cubicBezTo>
                    <a:pt x="21600" y="22316"/>
                    <a:pt x="21554" y="23122"/>
                    <a:pt x="21464" y="23922"/>
                  </a:cubicBezTo>
                </a:path>
                <a:path w="21600" h="23923" stroke="0" extrusionOk="0">
                  <a:moveTo>
                    <a:pt x="1961" y="0"/>
                  </a:moveTo>
                  <a:cubicBezTo>
                    <a:pt x="13084" y="1014"/>
                    <a:pt x="21600" y="10341"/>
                    <a:pt x="21600" y="21511"/>
                  </a:cubicBezTo>
                  <a:cubicBezTo>
                    <a:pt x="21600" y="22316"/>
                    <a:pt x="21554" y="23122"/>
                    <a:pt x="21464" y="23922"/>
                  </a:cubicBezTo>
                  <a:lnTo>
                    <a:pt x="0" y="2151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9" name="Arc 14"/>
            <p:cNvSpPr>
              <a:spLocks/>
            </p:cNvSpPr>
            <p:nvPr/>
          </p:nvSpPr>
          <p:spPr bwMode="auto">
            <a:xfrm rot="10468034" flipH="1">
              <a:off x="8970" y="6713"/>
              <a:ext cx="405" cy="641"/>
            </a:xfrm>
            <a:custGeom>
              <a:avLst/>
              <a:gdLst>
                <a:gd name="G0" fmla="+- 2154 0 0"/>
                <a:gd name="G1" fmla="+- 21600 0 0"/>
                <a:gd name="G2" fmla="+- 21600 0 0"/>
                <a:gd name="T0" fmla="*/ 0 w 23754"/>
                <a:gd name="T1" fmla="*/ 108 h 24012"/>
                <a:gd name="T2" fmla="*/ 23619 w 23754"/>
                <a:gd name="T3" fmla="*/ 24012 h 24012"/>
                <a:gd name="T4" fmla="*/ 2154 w 23754"/>
                <a:gd name="T5" fmla="*/ 21600 h 24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54" h="24012" fill="none" extrusionOk="0">
                  <a:moveTo>
                    <a:pt x="-1" y="107"/>
                  </a:moveTo>
                  <a:cubicBezTo>
                    <a:pt x="715" y="35"/>
                    <a:pt x="1434" y="-1"/>
                    <a:pt x="2154" y="0"/>
                  </a:cubicBezTo>
                  <a:cubicBezTo>
                    <a:pt x="14083" y="0"/>
                    <a:pt x="23754" y="9670"/>
                    <a:pt x="23754" y="21600"/>
                  </a:cubicBezTo>
                  <a:cubicBezTo>
                    <a:pt x="23754" y="22405"/>
                    <a:pt x="23708" y="23211"/>
                    <a:pt x="23618" y="24011"/>
                  </a:cubicBezTo>
                </a:path>
                <a:path w="23754" h="24012" stroke="0" extrusionOk="0">
                  <a:moveTo>
                    <a:pt x="-1" y="107"/>
                  </a:moveTo>
                  <a:cubicBezTo>
                    <a:pt x="715" y="35"/>
                    <a:pt x="1434" y="-1"/>
                    <a:pt x="2154" y="0"/>
                  </a:cubicBezTo>
                  <a:cubicBezTo>
                    <a:pt x="14083" y="0"/>
                    <a:pt x="23754" y="9670"/>
                    <a:pt x="23754" y="21600"/>
                  </a:cubicBezTo>
                  <a:cubicBezTo>
                    <a:pt x="23754" y="22405"/>
                    <a:pt x="23708" y="23211"/>
                    <a:pt x="23618" y="24011"/>
                  </a:cubicBezTo>
                  <a:lnTo>
                    <a:pt x="2154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 b="1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4FECCA-9A11-4960-9AEA-2C8C283D557B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8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31134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Weighted graphs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every edge in a graph is assigned a </a:t>
            </a:r>
            <a:r>
              <a:rPr lang="en-US" altLang="en-US" b="1" i="1" smtClean="0"/>
              <a:t>value</a:t>
            </a:r>
            <a:r>
              <a:rPr lang="en-US" altLang="en-US" smtClean="0"/>
              <a:t> or </a:t>
            </a:r>
            <a:r>
              <a:rPr lang="en-US" altLang="en-US" b="1" i="1" smtClean="0"/>
              <a:t>weight</a:t>
            </a:r>
            <a:r>
              <a:rPr lang="en-US" altLang="en-US" smtClean="0"/>
              <a:t> or </a:t>
            </a:r>
            <a:r>
              <a:rPr lang="en-US" altLang="en-US" b="1" i="1" smtClean="0"/>
              <a:t>cost</a:t>
            </a:r>
            <a:r>
              <a:rPr lang="en-US" altLang="en-US" smtClean="0"/>
              <a:t> that may represent the travelling cost from, say vertex </a:t>
            </a:r>
            <a:r>
              <a:rPr lang="en-US" altLang="en-US" i="1" smtClean="0"/>
              <a:t>i</a:t>
            </a:r>
            <a:r>
              <a:rPr lang="en-US" altLang="en-US" smtClean="0"/>
              <a:t> to vertex </a:t>
            </a:r>
            <a:r>
              <a:rPr lang="en-US" altLang="en-US" i="1" smtClean="0"/>
              <a:t>j</a:t>
            </a:r>
            <a:r>
              <a:rPr lang="en-US" altLang="en-US" smtClean="0"/>
              <a:t>.</a:t>
            </a:r>
          </a:p>
        </p:txBody>
      </p:sp>
      <p:grpSp>
        <p:nvGrpSpPr>
          <p:cNvPr id="21508" name="Group 2"/>
          <p:cNvGrpSpPr>
            <a:grpSpLocks/>
          </p:cNvGrpSpPr>
          <p:nvPr/>
        </p:nvGrpSpPr>
        <p:grpSpPr bwMode="auto">
          <a:xfrm>
            <a:off x="4305300" y="3553785"/>
            <a:ext cx="2209800" cy="2209800"/>
            <a:chOff x="7210" y="2918"/>
            <a:chExt cx="1829" cy="1766"/>
          </a:xfrm>
        </p:grpSpPr>
        <p:sp>
          <p:nvSpPr>
            <p:cNvPr id="21524" name="Text Box 3"/>
            <p:cNvSpPr txBox="1">
              <a:spLocks noChangeArrowheads="1"/>
            </p:cNvSpPr>
            <p:nvPr/>
          </p:nvSpPr>
          <p:spPr bwMode="auto">
            <a:xfrm>
              <a:off x="7840" y="2918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525" name="Text Box 4"/>
            <p:cNvSpPr txBox="1">
              <a:spLocks noChangeArrowheads="1"/>
            </p:cNvSpPr>
            <p:nvPr/>
          </p:nvSpPr>
          <p:spPr bwMode="auto">
            <a:xfrm>
              <a:off x="7860" y="4279"/>
              <a:ext cx="427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526" name="Text Box 5"/>
            <p:cNvSpPr txBox="1">
              <a:spLocks noChangeArrowheads="1"/>
            </p:cNvSpPr>
            <p:nvPr/>
          </p:nvSpPr>
          <p:spPr bwMode="auto">
            <a:xfrm>
              <a:off x="8613" y="3587"/>
              <a:ext cx="426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527" name="Text Box 6"/>
            <p:cNvSpPr txBox="1">
              <a:spLocks noChangeArrowheads="1"/>
            </p:cNvSpPr>
            <p:nvPr/>
          </p:nvSpPr>
          <p:spPr bwMode="auto">
            <a:xfrm>
              <a:off x="7210" y="3501"/>
              <a:ext cx="427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528" name="Text Box 7"/>
            <p:cNvSpPr txBox="1">
              <a:spLocks noChangeArrowheads="1"/>
            </p:cNvSpPr>
            <p:nvPr/>
          </p:nvSpPr>
          <p:spPr bwMode="auto">
            <a:xfrm>
              <a:off x="7848" y="3891"/>
              <a:ext cx="427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529" name="Text Box 8"/>
            <p:cNvSpPr txBox="1">
              <a:spLocks noChangeArrowheads="1"/>
            </p:cNvSpPr>
            <p:nvPr/>
          </p:nvSpPr>
          <p:spPr bwMode="auto">
            <a:xfrm>
              <a:off x="8165" y="3586"/>
              <a:ext cx="396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530" name="Oval 9"/>
            <p:cNvSpPr>
              <a:spLocks noChangeArrowheads="1"/>
            </p:cNvSpPr>
            <p:nvPr/>
          </p:nvSpPr>
          <p:spPr bwMode="auto">
            <a:xfrm>
              <a:off x="7327" y="3099"/>
              <a:ext cx="356" cy="337"/>
            </a:xfrm>
            <a:prstGeom prst="ellipse">
              <a:avLst/>
            </a:prstGeom>
            <a:solidFill>
              <a:srgbClr val="FED0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1" name="Oval 10"/>
            <p:cNvSpPr>
              <a:spLocks noChangeArrowheads="1"/>
            </p:cNvSpPr>
            <p:nvPr/>
          </p:nvSpPr>
          <p:spPr bwMode="auto">
            <a:xfrm>
              <a:off x="8426" y="3106"/>
              <a:ext cx="356" cy="338"/>
            </a:xfrm>
            <a:prstGeom prst="ellipse">
              <a:avLst/>
            </a:prstGeom>
            <a:solidFill>
              <a:srgbClr val="FED0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2" name="Line 11"/>
            <p:cNvSpPr>
              <a:spLocks noChangeShapeType="1"/>
            </p:cNvSpPr>
            <p:nvPr/>
          </p:nvSpPr>
          <p:spPr bwMode="auto">
            <a:xfrm>
              <a:off x="7696" y="3255"/>
              <a:ext cx="7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12"/>
            <p:cNvSpPr>
              <a:spLocks noChangeShapeType="1"/>
            </p:cNvSpPr>
            <p:nvPr/>
          </p:nvSpPr>
          <p:spPr bwMode="auto">
            <a:xfrm rot="5400000">
              <a:off x="7158" y="3787"/>
              <a:ext cx="7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13"/>
            <p:cNvSpPr>
              <a:spLocks noChangeShapeType="1"/>
            </p:cNvSpPr>
            <p:nvPr/>
          </p:nvSpPr>
          <p:spPr bwMode="auto">
            <a:xfrm rot="5400000">
              <a:off x="8303" y="3794"/>
              <a:ext cx="7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14"/>
            <p:cNvSpPr>
              <a:spLocks noChangeShapeType="1"/>
            </p:cNvSpPr>
            <p:nvPr/>
          </p:nvSpPr>
          <p:spPr bwMode="auto">
            <a:xfrm rot="5400000">
              <a:off x="8171" y="3794"/>
              <a:ext cx="7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Oval 15"/>
            <p:cNvSpPr>
              <a:spLocks noChangeArrowheads="1"/>
            </p:cNvSpPr>
            <p:nvPr/>
          </p:nvSpPr>
          <p:spPr bwMode="auto">
            <a:xfrm>
              <a:off x="8421" y="4116"/>
              <a:ext cx="356" cy="337"/>
            </a:xfrm>
            <a:prstGeom prst="ellipse">
              <a:avLst/>
            </a:prstGeom>
            <a:solidFill>
              <a:srgbClr val="FED0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37" name="Line 16"/>
            <p:cNvSpPr>
              <a:spLocks noChangeShapeType="1"/>
            </p:cNvSpPr>
            <p:nvPr/>
          </p:nvSpPr>
          <p:spPr bwMode="auto">
            <a:xfrm>
              <a:off x="7696" y="4245"/>
              <a:ext cx="7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Line 17"/>
            <p:cNvSpPr>
              <a:spLocks noChangeShapeType="1"/>
            </p:cNvSpPr>
            <p:nvPr/>
          </p:nvSpPr>
          <p:spPr bwMode="auto">
            <a:xfrm>
              <a:off x="7688" y="4357"/>
              <a:ext cx="7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Oval 18"/>
            <p:cNvSpPr>
              <a:spLocks noChangeArrowheads="1"/>
            </p:cNvSpPr>
            <p:nvPr/>
          </p:nvSpPr>
          <p:spPr bwMode="auto">
            <a:xfrm>
              <a:off x="7345" y="4116"/>
              <a:ext cx="356" cy="337"/>
            </a:xfrm>
            <a:prstGeom prst="ellipse">
              <a:avLst/>
            </a:prstGeom>
            <a:solidFill>
              <a:srgbClr val="FED0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509" name="Group 19"/>
          <p:cNvGrpSpPr>
            <a:grpSpLocks/>
          </p:cNvGrpSpPr>
          <p:nvPr/>
        </p:nvGrpSpPr>
        <p:grpSpPr bwMode="auto">
          <a:xfrm>
            <a:off x="1638300" y="3629985"/>
            <a:ext cx="2133600" cy="1905000"/>
            <a:chOff x="4276" y="11820"/>
            <a:chExt cx="1834" cy="1833"/>
          </a:xfrm>
        </p:grpSpPr>
        <p:sp>
          <p:nvSpPr>
            <p:cNvPr id="21512" name="Text Box 20"/>
            <p:cNvSpPr txBox="1">
              <a:spLocks noChangeArrowheads="1"/>
            </p:cNvSpPr>
            <p:nvPr/>
          </p:nvSpPr>
          <p:spPr bwMode="auto">
            <a:xfrm>
              <a:off x="4911" y="1322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513" name="Text Box 21"/>
            <p:cNvSpPr txBox="1">
              <a:spLocks noChangeArrowheads="1"/>
            </p:cNvSpPr>
            <p:nvPr/>
          </p:nvSpPr>
          <p:spPr bwMode="auto">
            <a:xfrm>
              <a:off x="4276" y="12521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514" name="Text Box 22"/>
            <p:cNvSpPr txBox="1">
              <a:spLocks noChangeArrowheads="1"/>
            </p:cNvSpPr>
            <p:nvPr/>
          </p:nvSpPr>
          <p:spPr bwMode="auto">
            <a:xfrm>
              <a:off x="4903" y="11820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515" name="Text Box 23"/>
            <p:cNvSpPr txBox="1">
              <a:spLocks noChangeArrowheads="1"/>
            </p:cNvSpPr>
            <p:nvPr/>
          </p:nvSpPr>
          <p:spPr bwMode="auto">
            <a:xfrm>
              <a:off x="5543" y="12501"/>
              <a:ext cx="567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21516" name="Line 24"/>
            <p:cNvSpPr>
              <a:spLocks noChangeShapeType="1"/>
            </p:cNvSpPr>
            <p:nvPr/>
          </p:nvSpPr>
          <p:spPr bwMode="auto">
            <a:xfrm rot="5400000">
              <a:off x="4206" y="12753"/>
              <a:ext cx="7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Oval 25"/>
            <p:cNvSpPr>
              <a:spLocks noChangeArrowheads="1"/>
            </p:cNvSpPr>
            <p:nvPr/>
          </p:nvSpPr>
          <p:spPr bwMode="auto">
            <a:xfrm>
              <a:off x="4397" y="12012"/>
              <a:ext cx="360" cy="360"/>
            </a:xfrm>
            <a:prstGeom prst="ellipse">
              <a:avLst/>
            </a:prstGeom>
            <a:solidFill>
              <a:srgbClr val="FED0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18" name="Oval 26"/>
            <p:cNvSpPr>
              <a:spLocks noChangeArrowheads="1"/>
            </p:cNvSpPr>
            <p:nvPr/>
          </p:nvSpPr>
          <p:spPr bwMode="auto">
            <a:xfrm>
              <a:off x="5501" y="12004"/>
              <a:ext cx="360" cy="360"/>
            </a:xfrm>
            <a:prstGeom prst="ellipse">
              <a:avLst/>
            </a:prstGeom>
            <a:solidFill>
              <a:srgbClr val="FED0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19" name="Line 27"/>
            <p:cNvSpPr>
              <a:spLocks noChangeShapeType="1"/>
            </p:cNvSpPr>
            <p:nvPr/>
          </p:nvSpPr>
          <p:spPr bwMode="auto">
            <a:xfrm>
              <a:off x="4754" y="12178"/>
              <a:ext cx="7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28"/>
            <p:cNvSpPr>
              <a:spLocks noChangeShapeType="1"/>
            </p:cNvSpPr>
            <p:nvPr/>
          </p:nvSpPr>
          <p:spPr bwMode="auto">
            <a:xfrm rot="5400000">
              <a:off x="5287" y="12753"/>
              <a:ext cx="7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Oval 29"/>
            <p:cNvSpPr>
              <a:spLocks noChangeArrowheads="1"/>
            </p:cNvSpPr>
            <p:nvPr/>
          </p:nvSpPr>
          <p:spPr bwMode="auto">
            <a:xfrm>
              <a:off x="4408" y="13120"/>
              <a:ext cx="360" cy="360"/>
            </a:xfrm>
            <a:prstGeom prst="ellipse">
              <a:avLst/>
            </a:prstGeom>
            <a:solidFill>
              <a:srgbClr val="FED0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22" name="Oval 30"/>
            <p:cNvSpPr>
              <a:spLocks noChangeArrowheads="1"/>
            </p:cNvSpPr>
            <p:nvPr/>
          </p:nvSpPr>
          <p:spPr bwMode="auto">
            <a:xfrm>
              <a:off x="5512" y="13136"/>
              <a:ext cx="360" cy="360"/>
            </a:xfrm>
            <a:prstGeom prst="ellipse">
              <a:avLst/>
            </a:prstGeom>
            <a:solidFill>
              <a:srgbClr val="FED05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23" name="Line 31"/>
            <p:cNvSpPr>
              <a:spLocks noChangeShapeType="1"/>
            </p:cNvSpPr>
            <p:nvPr/>
          </p:nvSpPr>
          <p:spPr bwMode="auto">
            <a:xfrm>
              <a:off x="4762" y="13306"/>
              <a:ext cx="7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8A6F32-091B-4468-BD83-3DB7E86EB6FD}" type="slidenum">
              <a:rPr lang="en-US" altLang="en-US">
                <a:solidFill>
                  <a:srgbClr val="B5A788"/>
                </a:solidFill>
                <a:latin typeface="Gill Sans MT" panose="020B0502020104020203" pitchFamily="34" charset="0"/>
              </a:rPr>
              <a:pPr eaLnBrk="1" hangingPunct="1"/>
              <a:t>9</a:t>
            </a:fld>
            <a:endParaRPr lang="en-US" altLang="en-US">
              <a:solidFill>
                <a:srgbClr val="B5A788"/>
              </a:solidFill>
              <a:latin typeface="Gill Sans MT" panose="020B0502020104020203" pitchFamily="34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S. Nandagopalan                Unit 5</a:t>
            </a:r>
          </a:p>
        </p:txBody>
      </p:sp>
    </p:spTree>
    <p:extLst>
      <p:ext uri="{BB962C8B-B14F-4D97-AF65-F5344CB8AC3E}">
        <p14:creationId xmlns:p14="http://schemas.microsoft.com/office/powerpoint/2010/main" val="41995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2550</TotalTime>
  <Words>1677</Words>
  <Application>Microsoft Office PowerPoint</Application>
  <PresentationFormat>On-screen Show (4:3)</PresentationFormat>
  <Paragraphs>455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Berlin Sans FB</vt:lpstr>
      <vt:lpstr>Calibri</vt:lpstr>
      <vt:lpstr>Consolas</vt:lpstr>
      <vt:lpstr>Gill Sans MT</vt:lpstr>
      <vt:lpstr>Poor Richard</vt:lpstr>
      <vt:lpstr>Symbol</vt:lpstr>
      <vt:lpstr>Times New Roman</vt:lpstr>
      <vt:lpstr>Trajan Pro</vt:lpstr>
      <vt:lpstr>Trebuchet MS</vt:lpstr>
      <vt:lpstr>Wingdings</vt:lpstr>
      <vt:lpstr>Wingdings 2</vt:lpstr>
      <vt:lpstr>Berlin</vt:lpstr>
      <vt:lpstr>Course Name :  Data Structures &amp; Algorithms</vt:lpstr>
      <vt:lpstr>Graphs, DFS, BFS</vt:lpstr>
      <vt:lpstr>Agenda</vt:lpstr>
      <vt:lpstr>Graphs</vt:lpstr>
      <vt:lpstr>Applications</vt:lpstr>
      <vt:lpstr>Definitions</vt:lpstr>
      <vt:lpstr>Connected Graph</vt:lpstr>
      <vt:lpstr>Strongly Connected Graphs</vt:lpstr>
      <vt:lpstr>Weighted graphs</vt:lpstr>
      <vt:lpstr>Graph Representations</vt:lpstr>
      <vt:lpstr>Example</vt:lpstr>
      <vt:lpstr>Inferences</vt:lpstr>
      <vt:lpstr>Adjacency List</vt:lpstr>
      <vt:lpstr>Inferences</vt:lpstr>
      <vt:lpstr>Depth First Search (DFS)</vt:lpstr>
      <vt:lpstr>Example</vt:lpstr>
      <vt:lpstr>Example...</vt:lpstr>
      <vt:lpstr>Example-2: Strongly Connected, Directed Graph</vt:lpstr>
      <vt:lpstr>Example-3: Undirected, Disconnected Graph</vt:lpstr>
      <vt:lpstr>Example-4: Directed, Weakly connected Graph</vt:lpstr>
      <vt:lpstr>Algorithm (Connected Graph)</vt:lpstr>
      <vt:lpstr>Algorithm (DisConnected Graph)</vt:lpstr>
      <vt:lpstr>Path Finding</vt:lpstr>
      <vt:lpstr>Cycle Finding</vt:lpstr>
      <vt:lpstr>Breadth-First Search (BFS)</vt:lpstr>
      <vt:lpstr>Example-1:  Undirected, Connected Graph</vt:lpstr>
      <vt:lpstr>Example-2: Directed, Weakly Connected Graph</vt:lpstr>
      <vt:lpstr>BFS Algorithm</vt:lpstr>
      <vt:lpstr>Exercises</vt:lpstr>
      <vt:lpstr>Algorithm for Cycle Finding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Nandagopalan S</dc:creator>
  <cp:lastModifiedBy>Windows User</cp:lastModifiedBy>
  <cp:revision>121</cp:revision>
  <dcterms:created xsi:type="dcterms:W3CDTF">2016-09-22T05:58:45Z</dcterms:created>
  <dcterms:modified xsi:type="dcterms:W3CDTF">2023-02-18T03:53:48Z</dcterms:modified>
</cp:coreProperties>
</file>