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42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4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4660"/>
  </p:normalViewPr>
  <p:slideViewPr>
    <p:cSldViewPr>
      <p:cViewPr varScale="1">
        <p:scale>
          <a:sx n="60" d="100"/>
          <a:sy n="60" d="100"/>
        </p:scale>
        <p:origin x="11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571D2B-31EB-46B7-963F-280D42A099EB}" type="datetimeFigureOut">
              <a:rPr lang="en-US"/>
              <a:pPr>
                <a:defRPr/>
              </a:pPr>
              <a:t>16-Feb-23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7C6B38-BF70-48B1-9E06-721122F73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7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65EE1D-D871-422B-A1B0-F1BF9A66EEEB}" type="datetimeFigureOut">
              <a:rPr lang="en-US"/>
              <a:pPr>
                <a:defRPr/>
              </a:pPr>
              <a:t>16-Feb-23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E1B1AE-78B7-4BC7-BCA5-5B61E8FAC4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206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BB5A30-751B-4A86-91A1-8FCD46B6B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0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90D6F-59FA-4BDD-84D7-79D65C398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5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908E-F58B-4D3B-AC59-E636EF24B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80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11432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224"/>
            <a:ext cx="8229600" cy="4684776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C00000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762000" cy="36671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9BC272E-BCC6-4980-B8BB-EA0D4E8FE3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6" name="Picture 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1554481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9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67DF0-2F50-473D-8B06-9648851D7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06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D9628-79DF-4194-A927-0CA671ACB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2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FBB2DA-1904-4B64-BDBC-4510563AE5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</p:spTree>
    <p:extLst>
      <p:ext uri="{BB962C8B-B14F-4D97-AF65-F5344CB8AC3E}">
        <p14:creationId xmlns:p14="http://schemas.microsoft.com/office/powerpoint/2010/main" val="90001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2ADB9-40F5-473B-BF68-72206B508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B8CF0-13B0-44E7-8F8C-B8A9AD3AE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81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95533-ADC0-41B3-A642-6F6BA7D57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2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38A7B-667B-401A-8DBE-2C6AFD042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22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ljlkj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56DE6A09-C701-4F05-86AB-15DCC08B26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05" r:id="rId3"/>
    <p:sldLayoutId id="2147483906" r:id="rId4"/>
    <p:sldLayoutId id="2147483918" r:id="rId5"/>
    <p:sldLayoutId id="2147483919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Course Name : </a:t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>Data Structures &amp; Algorithms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Dr. S. </a:t>
            </a:r>
            <a:r>
              <a:rPr lang="en-US" smtClean="0"/>
              <a:t>Nandagopalan</a:t>
            </a:r>
            <a:endParaRPr lang="en-US" dirty="0" smtClean="0"/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Determining Cycle Formation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r>
              <a:rPr lang="en-US" altLang="en-US" sz="2400" smtClean="0"/>
              <a:t>To find the cycle, we use </a:t>
            </a:r>
            <a:r>
              <a:rPr lang="en-US" altLang="en-US" sz="2400" i="1" smtClean="0"/>
              <a:t>Union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Find</a:t>
            </a:r>
            <a:r>
              <a:rPr lang="en-US" altLang="en-US" sz="2400" smtClean="0"/>
              <a:t> algorithms  </a:t>
            </a:r>
            <a:endParaRPr lang="en-US" altLang="en-US" sz="2400" b="1" smtClean="0"/>
          </a:p>
          <a:p>
            <a:r>
              <a:rPr lang="en-US" altLang="en-US" sz="2400" b="1" smtClean="0"/>
              <a:t>Disjoint Set Union:</a:t>
            </a:r>
            <a:r>
              <a:rPr lang="en-US" altLang="en-US" sz="2400" smtClean="0"/>
              <a:t> If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i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j</a:t>
            </a:r>
            <a:r>
              <a:rPr lang="en-US" altLang="en-US" sz="2400" smtClean="0"/>
              <a:t> are two disjoint sets, then their </a:t>
            </a:r>
          </a:p>
          <a:p>
            <a:pPr algn="ctr">
              <a:buFont typeface="Georgia" panose="02040502050405020303" pitchFamily="18" charset="0"/>
              <a:buNone/>
            </a:pP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i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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j</a:t>
            </a:r>
            <a:r>
              <a:rPr lang="en-US" altLang="en-US" sz="2400" smtClean="0"/>
              <a:t> = {all elements in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i</a:t>
            </a:r>
            <a:r>
              <a:rPr lang="en-US" altLang="en-US" sz="2400" smtClean="0"/>
              <a:t> or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j</a:t>
            </a:r>
            <a:r>
              <a:rPr lang="en-US" altLang="en-US" sz="2400" smtClean="0"/>
              <a:t>}.</a:t>
            </a:r>
          </a:p>
          <a:p>
            <a:r>
              <a:rPr lang="en-US" altLang="en-US" sz="2400" i="1" smtClean="0"/>
              <a:t>S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 = {1, 3, 8}, </a:t>
            </a:r>
            <a:r>
              <a:rPr lang="en-US" altLang="en-US" sz="2400" i="1" smtClean="0"/>
              <a:t>S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= {2, 6, 9}, and </a:t>
            </a:r>
            <a:r>
              <a:rPr lang="en-US" altLang="en-US" sz="2400" i="1" smtClean="0"/>
              <a:t>S</a:t>
            </a:r>
            <a:r>
              <a:rPr lang="en-US" altLang="en-US" sz="2400" baseline="-25000" smtClean="0"/>
              <a:t>3</a:t>
            </a:r>
            <a:r>
              <a:rPr lang="en-US" altLang="en-US" sz="2400" smtClean="0"/>
              <a:t> = {4, 5, 7, 10}</a:t>
            </a:r>
          </a:p>
          <a:p>
            <a:endParaRPr lang="en-US" altLang="en-US" b="1" smtClean="0"/>
          </a:p>
          <a:p>
            <a:pPr>
              <a:buFont typeface="Georgia" panose="02040502050405020303" pitchFamily="18" charset="0"/>
              <a:buNone/>
            </a:pP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B119F-5D85-4BFD-8972-899A0D32D29F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10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45132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57800"/>
            <a:ext cx="4095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Structure for Disjoint Sets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r>
              <a:rPr lang="en-US" altLang="en-US" smtClean="0"/>
              <a:t>To store the tree, a simple implicit array representation of linked list, </a:t>
            </a:r>
            <a:r>
              <a:rPr lang="en-US" altLang="en-US" i="1" smtClean="0"/>
              <a:t>Parent</a:t>
            </a:r>
            <a:r>
              <a:rPr lang="en-US" altLang="en-US" smtClean="0"/>
              <a:t> is used with just a </a:t>
            </a:r>
            <a:r>
              <a:rPr lang="en-US" altLang="en-US" i="1" smtClean="0"/>
              <a:t>link</a:t>
            </a:r>
            <a:r>
              <a:rPr lang="en-US" altLang="en-US" smtClean="0"/>
              <a:t>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5CC777-A3AC-430F-95E4-8D7E783CCBCF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11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27908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45132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91000" y="3124200"/>
            <a:ext cx="1219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648200" y="3733800"/>
            <a:ext cx="914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for Union &amp; Find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54B5BF-BCFE-47F2-9DBE-0D609C570526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12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28788"/>
            <a:ext cx="4206875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33550"/>
            <a:ext cx="28194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876800"/>
            <a:ext cx="29432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505200"/>
            <a:ext cx="27908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24375"/>
            <a:ext cx="3200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sz="1600" dirty="0" smtClean="0">
                <a:sym typeface="Wingdings"/>
              </a:rPr>
              <a:t></a:t>
            </a:r>
            <a:r>
              <a:rPr lang="en-US" sz="1600" dirty="0" smtClean="0"/>
              <a:t> </a:t>
            </a:r>
            <a:r>
              <a:rPr lang="en-US" sz="1600" b="1" dirty="0" smtClean="0"/>
              <a:t>Algorithm</a:t>
            </a:r>
            <a:r>
              <a:rPr lang="en-US" sz="1600" dirty="0" smtClean="0"/>
              <a:t> </a:t>
            </a:r>
            <a:r>
              <a:rPr lang="en-US" sz="1600" i="1" dirty="0" err="1" smtClean="0"/>
              <a:t>Kruskals</a:t>
            </a:r>
            <a:r>
              <a:rPr lang="en-US" sz="1600" dirty="0" smtClean="0"/>
              <a:t>(</a:t>
            </a:r>
            <a:r>
              <a:rPr lang="en-US" sz="1600" i="1" dirty="0" smtClean="0"/>
              <a:t>G</a:t>
            </a:r>
            <a:r>
              <a:rPr lang="en-US" sz="1600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i="1" dirty="0" err="1" smtClean="0"/>
              <a:t>i</a:t>
            </a:r>
            <a:r>
              <a:rPr lang="en-US" sz="1600" dirty="0" smtClean="0"/>
              <a:t> ← 0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i="1" dirty="0" err="1" smtClean="0"/>
              <a:t>mincost</a:t>
            </a:r>
            <a:r>
              <a:rPr lang="en-US" sz="1600" dirty="0" smtClean="0"/>
              <a:t> ← 0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b="1" dirty="0" smtClean="0"/>
              <a:t>while</a:t>
            </a:r>
            <a:r>
              <a:rPr lang="en-US" sz="1600" dirty="0" smtClean="0"/>
              <a:t> 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i="1" dirty="0" smtClean="0"/>
              <a:t>n </a:t>
            </a:r>
            <a:r>
              <a:rPr lang="en-US" sz="1600" dirty="0" smtClean="0"/>
              <a:t>- 1 </a:t>
            </a:r>
            <a:r>
              <a:rPr lang="en-US" sz="1600" b="1" dirty="0" smtClean="0"/>
              <a:t>and</a:t>
            </a:r>
            <a:r>
              <a:rPr lang="en-US" sz="1600" dirty="0" smtClean="0"/>
              <a:t> </a:t>
            </a:r>
            <a:r>
              <a:rPr lang="en-US" sz="1600" i="1" dirty="0" smtClean="0"/>
              <a:t>heap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/>
              </a:rPr>
              <a:t></a:t>
            </a:r>
            <a:r>
              <a:rPr lang="en-US" sz="1600" dirty="0" smtClean="0"/>
              <a:t> 0 </a:t>
            </a:r>
            <a:r>
              <a:rPr lang="en-US" sz="1600" b="1" dirty="0" smtClean="0"/>
              <a:t>do</a:t>
            </a:r>
            <a:endParaRPr lang="en-US" sz="16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dirty="0" smtClean="0"/>
              <a:t>	Delete the min-cost edge (</a:t>
            </a:r>
            <a:r>
              <a:rPr lang="en-US" sz="1600" i="1" dirty="0" smtClean="0"/>
              <a:t>u</a:t>
            </a:r>
            <a:r>
              <a:rPr lang="en-US" sz="1600" dirty="0" smtClean="0"/>
              <a:t>, </a:t>
            </a:r>
            <a:r>
              <a:rPr lang="en-US" sz="1600" i="1" dirty="0" smtClean="0"/>
              <a:t>v</a:t>
            </a:r>
            <a:r>
              <a:rPr lang="en-US" sz="1600" dirty="0" smtClean="0"/>
              <a:t>) from the heap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dirty="0" smtClean="0"/>
              <a:t>	</a:t>
            </a:r>
            <a:r>
              <a:rPr lang="en-US" sz="1600" i="1" dirty="0" smtClean="0"/>
              <a:t>j</a:t>
            </a:r>
            <a:r>
              <a:rPr lang="en-US" sz="1600" dirty="0" smtClean="0"/>
              <a:t> ←</a:t>
            </a:r>
            <a:r>
              <a:rPr lang="en-US" sz="1600" i="1" dirty="0" smtClean="0"/>
              <a:t>Find</a:t>
            </a:r>
            <a:r>
              <a:rPr lang="en-US" sz="1600" dirty="0" smtClean="0"/>
              <a:t>(</a:t>
            </a:r>
            <a:r>
              <a:rPr lang="en-US" sz="1600" i="1" dirty="0" smtClean="0"/>
              <a:t>u</a:t>
            </a:r>
            <a:r>
              <a:rPr lang="en-US" sz="1600" dirty="0" smtClean="0"/>
              <a:t>)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dirty="0" smtClean="0"/>
              <a:t>    	</a:t>
            </a:r>
            <a:r>
              <a:rPr lang="en-US" sz="1600" i="1" dirty="0" smtClean="0"/>
              <a:t>k</a:t>
            </a:r>
            <a:r>
              <a:rPr lang="en-US" sz="1600" dirty="0" smtClean="0"/>
              <a:t> ← </a:t>
            </a:r>
            <a:r>
              <a:rPr lang="en-US" sz="1600" i="1" dirty="0" smtClean="0"/>
              <a:t>Find</a:t>
            </a:r>
            <a:r>
              <a:rPr lang="en-US" sz="1600" dirty="0" smtClean="0"/>
              <a:t>(</a:t>
            </a:r>
            <a:r>
              <a:rPr lang="en-US" sz="1600" i="1" dirty="0" smtClean="0"/>
              <a:t>v</a:t>
            </a:r>
            <a:r>
              <a:rPr lang="en-US" sz="1600" dirty="0" smtClean="0"/>
              <a:t>)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dirty="0" smtClean="0"/>
              <a:t>	</a:t>
            </a:r>
            <a:r>
              <a:rPr lang="en-US" sz="1600" b="1" dirty="0" smtClean="0"/>
              <a:t>if </a:t>
            </a:r>
            <a:r>
              <a:rPr lang="en-US" sz="1600" dirty="0" smtClean="0"/>
              <a:t> </a:t>
            </a:r>
            <a:r>
              <a:rPr lang="en-US" sz="1600" i="1" dirty="0" smtClean="0"/>
              <a:t>j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/>
              </a:rPr>
              <a:t></a:t>
            </a:r>
            <a:r>
              <a:rPr lang="en-US" sz="1600" dirty="0" smtClean="0"/>
              <a:t> </a:t>
            </a:r>
            <a:r>
              <a:rPr lang="en-US" sz="1600" i="1" dirty="0" smtClean="0"/>
              <a:t>k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 does not form a cycle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+ 1 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	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1] ←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	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2] ←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	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mincost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← </a:t>
            </a:r>
            <a:r>
              <a:rPr lang="en-US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mincost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 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	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Union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b="1" dirty="0" smtClean="0"/>
              <a:t>if</a:t>
            </a:r>
            <a:r>
              <a:rPr lang="en-US" sz="1600" dirty="0" smtClean="0"/>
              <a:t>  </a:t>
            </a:r>
            <a:r>
              <a:rPr lang="en-US" sz="1600" i="1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/>
              </a:rPr>
              <a:t></a:t>
            </a:r>
            <a:r>
              <a:rPr lang="en-US" sz="1600" dirty="0" smtClean="0"/>
              <a:t> </a:t>
            </a:r>
            <a:r>
              <a:rPr lang="en-US" sz="1600" i="1" dirty="0" smtClean="0"/>
              <a:t>n </a:t>
            </a:r>
            <a:r>
              <a:rPr lang="en-US" sz="1600" dirty="0" smtClean="0"/>
              <a:t>- 1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dirty="0" smtClean="0"/>
              <a:t>	</a:t>
            </a:r>
            <a:r>
              <a:rPr lang="en-US" sz="1600" b="1" dirty="0" smtClean="0"/>
              <a:t>write</a:t>
            </a:r>
            <a:r>
              <a:rPr lang="en-US" sz="1600" dirty="0" smtClean="0"/>
              <a:t> "No spanning tree"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b="1" dirty="0" smtClean="0"/>
              <a:t>else</a:t>
            </a:r>
            <a:r>
              <a:rPr lang="en-US" sz="1600" dirty="0" smtClean="0"/>
              <a:t> return  </a:t>
            </a:r>
            <a:r>
              <a:rPr lang="en-US" sz="1600" i="1" dirty="0" err="1" smtClean="0"/>
              <a:t>mincost</a:t>
            </a:r>
            <a:r>
              <a:rPr lang="en-US" sz="1600" dirty="0" smtClean="0"/>
              <a:t>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b="1" dirty="0" smtClean="0"/>
              <a:t>end</a:t>
            </a:r>
            <a:r>
              <a:rPr lang="en-US" sz="1600" dirty="0" smtClean="0"/>
              <a:t> </a:t>
            </a:r>
            <a:r>
              <a:rPr lang="en-US" sz="1600" dirty="0" err="1" smtClean="0"/>
              <a:t>Kruskals</a:t>
            </a:r>
            <a:r>
              <a:rPr lang="en-US" sz="1600" dirty="0" smtClean="0"/>
              <a:t>.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1600" dirty="0" smtClean="0"/>
              <a:t> 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7B1207-552C-4166-82B1-EB831500ABC6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13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C272E-BCC6-4980-B8BB-EA0D4E8FE31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5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Session 8: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r>
              <a:rPr lang="en-US" altLang="en-US" b="1" dirty="0" smtClean="0"/>
              <a:t>Topological Sort,</a:t>
            </a:r>
            <a:br>
              <a:rPr lang="en-US" altLang="en-US" b="1" dirty="0" smtClean="0"/>
            </a:br>
            <a:r>
              <a:rPr lang="en-US" altLang="en-US" b="1" dirty="0" smtClean="0"/>
              <a:t>Prim’s, and </a:t>
            </a:r>
            <a:r>
              <a:rPr lang="en-US" altLang="en-US" b="1" dirty="0" err="1" smtClean="0"/>
              <a:t>Kruskal’s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95287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</a:rPr>
              <a:t>Contents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2435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600" b="1" dirty="0" smtClean="0"/>
              <a:t>Prim’s 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600" b="1" dirty="0" err="1" smtClean="0"/>
              <a:t>Kruskal’s</a:t>
            </a:r>
            <a:r>
              <a:rPr lang="en-US" altLang="en-US" sz="3600" b="1" dirty="0" smtClean="0"/>
              <a:t> Algorithm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3600" b="1" dirty="0" smtClean="0"/>
              <a:t>Summary</a:t>
            </a:r>
          </a:p>
          <a:p>
            <a:pPr marL="109537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B6FE78-5720-4201-9F50-3336D0276674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3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Prim’s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r>
              <a:rPr lang="en-US" altLang="en-US" sz="2400" dirty="0" smtClean="0"/>
              <a:t>Prim’s </a:t>
            </a:r>
            <a:r>
              <a:rPr lang="en-US" altLang="en-US" sz="2400" smtClean="0"/>
              <a:t>algorithm computes </a:t>
            </a:r>
            <a:r>
              <a:rPr lang="en-US" altLang="en-US" sz="2400" dirty="0" smtClean="0"/>
              <a:t>the Minimum Spanning Tree (MST).</a:t>
            </a:r>
          </a:p>
          <a:p>
            <a:r>
              <a:rPr lang="en-US" altLang="en-US" sz="2400" dirty="0" smtClean="0"/>
              <a:t>A </a:t>
            </a:r>
            <a:r>
              <a:rPr lang="en-US" altLang="en-US" sz="2400" b="1" i="1" dirty="0" smtClean="0"/>
              <a:t>Spanning Tree</a:t>
            </a:r>
            <a:r>
              <a:rPr lang="en-US" altLang="en-US" sz="2400" dirty="0" smtClean="0"/>
              <a:t> of a graph, </a:t>
            </a:r>
            <a:r>
              <a:rPr lang="en-US" altLang="en-US" sz="2400" i="1" dirty="0" smtClean="0"/>
              <a:t>G</a:t>
            </a:r>
            <a:r>
              <a:rPr lang="en-US" altLang="en-US" sz="2400" baseline="30000" dirty="0" smtClean="0"/>
              <a:t> </a:t>
            </a:r>
            <a:r>
              <a:rPr lang="en-US" altLang="en-US" sz="2400" dirty="0" smtClean="0"/>
              <a:t>is a </a:t>
            </a:r>
            <a:r>
              <a:rPr lang="en-US" altLang="en-US" sz="2400" b="1" i="1" dirty="0" smtClean="0"/>
              <a:t>subgraph</a:t>
            </a:r>
            <a:r>
              <a:rPr lang="en-US" altLang="en-US" sz="2400" dirty="0" smtClean="0"/>
              <a:t> of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that contains all the vertices of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but without any cycles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CC2118-0F9A-4E98-A30E-7D9E0AB9A995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4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3810000"/>
            <a:ext cx="2286000" cy="1219200"/>
            <a:chOff x="5222" y="10065"/>
            <a:chExt cx="2550" cy="1278"/>
          </a:xfrm>
          <a:solidFill>
            <a:schemeClr val="accent2"/>
          </a:solidFill>
        </p:grpSpPr>
        <p:sp>
          <p:nvSpPr>
            <p:cNvPr id="21507" name="Oval 3"/>
            <p:cNvSpPr>
              <a:spLocks noChangeArrowheads="1"/>
            </p:cNvSpPr>
            <p:nvPr/>
          </p:nvSpPr>
          <p:spPr bwMode="auto">
            <a:xfrm>
              <a:off x="5769" y="10073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1</a:t>
              </a:r>
              <a:endParaRPr lang="en-US" sz="28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6857" y="10065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2</a:t>
              </a:r>
              <a:endParaRPr lang="en-US" sz="28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6317" y="10983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4</a:t>
              </a:r>
              <a:endParaRPr lang="en-US" sz="28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5222" y="10983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3</a:t>
              </a:r>
              <a:endParaRPr lang="en-US" sz="28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7412" y="10983"/>
              <a:ext cx="360" cy="36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600" b="1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5</a:t>
              </a:r>
              <a:endParaRPr lang="en-US" sz="2800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6137" y="10245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800" b="1">
                <a:solidFill>
                  <a:schemeClr val="bg1">
                    <a:lumMod val="95000"/>
                  </a:schemeClr>
                </a:solidFill>
                <a:latin typeface="Arial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5483" y="10395"/>
              <a:ext cx="345" cy="60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solidFill>
                  <a:schemeClr val="bg1">
                    <a:lumMod val="95000"/>
                  </a:schemeClr>
                </a:solidFill>
                <a:latin typeface="Arial" charset="0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5589" y="11164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solidFill>
                  <a:schemeClr val="bg1">
                    <a:lumMod val="95000"/>
                  </a:schemeClr>
                </a:solidFill>
                <a:latin typeface="Arial" charset="0"/>
              </a:endParaRP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6074" y="10388"/>
              <a:ext cx="347" cy="60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solidFill>
                  <a:schemeClr val="bg1">
                    <a:lumMod val="95000"/>
                  </a:schemeClr>
                </a:solidFill>
                <a:latin typeface="Arial" charset="0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6585" y="10403"/>
              <a:ext cx="338" cy="60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solidFill>
                  <a:schemeClr val="bg1">
                    <a:lumMod val="95000"/>
                  </a:schemeClr>
                </a:solidFill>
                <a:latin typeface="Arial" charset="0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6681" y="11164"/>
              <a:ext cx="72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solidFill>
                  <a:schemeClr val="bg1">
                    <a:lumMod val="95000"/>
                  </a:schemeClr>
                </a:solidFill>
                <a:latin typeface="Arial" charset="0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7163" y="10395"/>
              <a:ext cx="367" cy="58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800" b="1">
                <a:solidFill>
                  <a:schemeClr val="bg1">
                    <a:lumMod val="9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3" name="Group 57"/>
          <p:cNvGrpSpPr/>
          <p:nvPr/>
        </p:nvGrpSpPr>
        <p:grpSpPr>
          <a:xfrm>
            <a:off x="3657600" y="3505200"/>
            <a:ext cx="4495800" cy="2819400"/>
            <a:chOff x="4114800" y="3505200"/>
            <a:chExt cx="3676650" cy="2163762"/>
          </a:xfrm>
          <a:solidFill>
            <a:srgbClr val="C00000"/>
          </a:solidFill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114800" y="3505200"/>
              <a:ext cx="1619250" cy="811212"/>
              <a:chOff x="3697" y="9267"/>
              <a:chExt cx="2550" cy="1278"/>
            </a:xfrm>
            <a:grpFill/>
          </p:grpSpPr>
          <p:sp>
            <p:nvSpPr>
              <p:cNvPr id="21520" name="Oval 16"/>
              <p:cNvSpPr>
                <a:spLocks noChangeArrowheads="1"/>
              </p:cNvSpPr>
              <p:nvPr/>
            </p:nvSpPr>
            <p:spPr bwMode="auto">
              <a:xfrm>
                <a:off x="4244" y="927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21" name="Oval 17"/>
              <p:cNvSpPr>
                <a:spLocks noChangeArrowheads="1"/>
              </p:cNvSpPr>
              <p:nvPr/>
            </p:nvSpPr>
            <p:spPr bwMode="auto">
              <a:xfrm>
                <a:off x="5332" y="9267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22" name="Oval 18"/>
              <p:cNvSpPr>
                <a:spLocks noChangeArrowheads="1"/>
              </p:cNvSpPr>
              <p:nvPr/>
            </p:nvSpPr>
            <p:spPr bwMode="auto">
              <a:xfrm>
                <a:off x="4792" y="1018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4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23" name="Oval 19"/>
              <p:cNvSpPr>
                <a:spLocks noChangeArrowheads="1"/>
              </p:cNvSpPr>
              <p:nvPr/>
            </p:nvSpPr>
            <p:spPr bwMode="auto">
              <a:xfrm>
                <a:off x="3697" y="1018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3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24" name="Oval 20"/>
              <p:cNvSpPr>
                <a:spLocks noChangeArrowheads="1"/>
              </p:cNvSpPr>
              <p:nvPr/>
            </p:nvSpPr>
            <p:spPr bwMode="auto">
              <a:xfrm>
                <a:off x="5887" y="1018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5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>
                <a:off x="4612" y="9447"/>
                <a:ext cx="7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 flipH="1">
                <a:off x="3958" y="9597"/>
                <a:ext cx="345" cy="6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4064" y="10366"/>
                <a:ext cx="7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>
                <a:off x="5156" y="10366"/>
                <a:ext cx="7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6153150" y="3505200"/>
              <a:ext cx="1619250" cy="811212"/>
              <a:chOff x="6907" y="9267"/>
              <a:chExt cx="2550" cy="1278"/>
            </a:xfrm>
            <a:grpFill/>
          </p:grpSpPr>
          <p:sp>
            <p:nvSpPr>
              <p:cNvPr id="21530" name="Line 26"/>
              <p:cNvSpPr>
                <a:spLocks noChangeShapeType="1"/>
              </p:cNvSpPr>
              <p:nvPr/>
            </p:nvSpPr>
            <p:spPr bwMode="auto">
              <a:xfrm>
                <a:off x="7744" y="9597"/>
                <a:ext cx="347" cy="604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31" name="Oval 27"/>
              <p:cNvSpPr>
                <a:spLocks noChangeArrowheads="1"/>
              </p:cNvSpPr>
              <p:nvPr/>
            </p:nvSpPr>
            <p:spPr bwMode="auto">
              <a:xfrm>
                <a:off x="7454" y="927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32" name="Oval 28"/>
              <p:cNvSpPr>
                <a:spLocks noChangeArrowheads="1"/>
              </p:cNvSpPr>
              <p:nvPr/>
            </p:nvSpPr>
            <p:spPr bwMode="auto">
              <a:xfrm>
                <a:off x="8542" y="9267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33" name="Oval 29"/>
              <p:cNvSpPr>
                <a:spLocks noChangeArrowheads="1"/>
              </p:cNvSpPr>
              <p:nvPr/>
            </p:nvSpPr>
            <p:spPr bwMode="auto">
              <a:xfrm>
                <a:off x="8002" y="1018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4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34" name="Oval 30"/>
              <p:cNvSpPr>
                <a:spLocks noChangeArrowheads="1"/>
              </p:cNvSpPr>
              <p:nvPr/>
            </p:nvSpPr>
            <p:spPr bwMode="auto">
              <a:xfrm>
                <a:off x="6907" y="1018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3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35" name="Oval 31"/>
              <p:cNvSpPr>
                <a:spLocks noChangeArrowheads="1"/>
              </p:cNvSpPr>
              <p:nvPr/>
            </p:nvSpPr>
            <p:spPr bwMode="auto">
              <a:xfrm>
                <a:off x="9097" y="10185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5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 flipH="1">
                <a:off x="7168" y="9597"/>
                <a:ext cx="345" cy="6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 flipH="1">
                <a:off x="8270" y="9605"/>
                <a:ext cx="338" cy="6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>
                <a:off x="8848" y="9597"/>
                <a:ext cx="367" cy="58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4114800" y="4857750"/>
              <a:ext cx="1619250" cy="811212"/>
              <a:chOff x="3697" y="11398"/>
              <a:chExt cx="2550" cy="1278"/>
            </a:xfrm>
            <a:grpFill/>
          </p:grpSpPr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>
                <a:off x="4534" y="11728"/>
                <a:ext cx="347" cy="604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41" name="Oval 37"/>
              <p:cNvSpPr>
                <a:spLocks noChangeArrowheads="1"/>
              </p:cNvSpPr>
              <p:nvPr/>
            </p:nvSpPr>
            <p:spPr bwMode="auto">
              <a:xfrm>
                <a:off x="4244" y="1140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42" name="Oval 38"/>
              <p:cNvSpPr>
                <a:spLocks noChangeArrowheads="1"/>
              </p:cNvSpPr>
              <p:nvPr/>
            </p:nvSpPr>
            <p:spPr bwMode="auto">
              <a:xfrm>
                <a:off x="5332" y="11398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43" name="Oval 39"/>
              <p:cNvSpPr>
                <a:spLocks noChangeArrowheads="1"/>
              </p:cNvSpPr>
              <p:nvPr/>
            </p:nvSpPr>
            <p:spPr bwMode="auto">
              <a:xfrm>
                <a:off x="4792" y="1231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4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44" name="Oval 40"/>
              <p:cNvSpPr>
                <a:spLocks noChangeArrowheads="1"/>
              </p:cNvSpPr>
              <p:nvPr/>
            </p:nvSpPr>
            <p:spPr bwMode="auto">
              <a:xfrm>
                <a:off x="3697" y="1231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3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45" name="Oval 41"/>
              <p:cNvSpPr>
                <a:spLocks noChangeArrowheads="1"/>
              </p:cNvSpPr>
              <p:nvPr/>
            </p:nvSpPr>
            <p:spPr bwMode="auto">
              <a:xfrm>
                <a:off x="5887" y="1231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5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46" name="Line 42"/>
              <p:cNvSpPr>
                <a:spLocks noChangeShapeType="1"/>
              </p:cNvSpPr>
              <p:nvPr/>
            </p:nvSpPr>
            <p:spPr bwMode="auto">
              <a:xfrm>
                <a:off x="4064" y="12497"/>
                <a:ext cx="7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47" name="Line 43"/>
              <p:cNvSpPr>
                <a:spLocks noChangeShapeType="1"/>
              </p:cNvSpPr>
              <p:nvPr/>
            </p:nvSpPr>
            <p:spPr bwMode="auto">
              <a:xfrm flipH="1">
                <a:off x="5060" y="11736"/>
                <a:ext cx="338" cy="6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48" name="Line 44"/>
              <p:cNvSpPr>
                <a:spLocks noChangeShapeType="1"/>
              </p:cNvSpPr>
              <p:nvPr/>
            </p:nvSpPr>
            <p:spPr bwMode="auto">
              <a:xfrm>
                <a:off x="5156" y="12497"/>
                <a:ext cx="7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</p:grp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6172200" y="4857750"/>
              <a:ext cx="1619250" cy="811212"/>
              <a:chOff x="6937" y="11398"/>
              <a:chExt cx="2550" cy="1278"/>
            </a:xfrm>
            <a:grpFill/>
          </p:grpSpPr>
          <p:sp>
            <p:nvSpPr>
              <p:cNvPr id="21550" name="Oval 46"/>
              <p:cNvSpPr>
                <a:spLocks noChangeArrowheads="1"/>
              </p:cNvSpPr>
              <p:nvPr/>
            </p:nvSpPr>
            <p:spPr bwMode="auto">
              <a:xfrm>
                <a:off x="7484" y="1140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1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51" name="Oval 47"/>
              <p:cNvSpPr>
                <a:spLocks noChangeArrowheads="1"/>
              </p:cNvSpPr>
              <p:nvPr/>
            </p:nvSpPr>
            <p:spPr bwMode="auto">
              <a:xfrm>
                <a:off x="8572" y="11398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2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52" name="Oval 48"/>
              <p:cNvSpPr>
                <a:spLocks noChangeArrowheads="1"/>
              </p:cNvSpPr>
              <p:nvPr/>
            </p:nvSpPr>
            <p:spPr bwMode="auto">
              <a:xfrm>
                <a:off x="8032" y="1231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4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53" name="Oval 49"/>
              <p:cNvSpPr>
                <a:spLocks noChangeArrowheads="1"/>
              </p:cNvSpPr>
              <p:nvPr/>
            </p:nvSpPr>
            <p:spPr bwMode="auto">
              <a:xfrm>
                <a:off x="6937" y="1231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3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54" name="Oval 50"/>
              <p:cNvSpPr>
                <a:spLocks noChangeArrowheads="1"/>
              </p:cNvSpPr>
              <p:nvPr/>
            </p:nvSpPr>
            <p:spPr bwMode="auto">
              <a:xfrm>
                <a:off x="9127" y="12316"/>
                <a:ext cx="360" cy="36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600" b="1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</a:rPr>
                  <a:t>5</a:t>
                </a:r>
                <a:endParaRPr lang="en-US" sz="28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>
                <a:off x="7852" y="11578"/>
                <a:ext cx="7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 flipH="1">
                <a:off x="7198" y="11728"/>
                <a:ext cx="345" cy="6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57" name="Line 53"/>
              <p:cNvSpPr>
                <a:spLocks noChangeShapeType="1"/>
              </p:cNvSpPr>
              <p:nvPr/>
            </p:nvSpPr>
            <p:spPr bwMode="auto">
              <a:xfrm flipH="1">
                <a:off x="8300" y="11736"/>
                <a:ext cx="338" cy="6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  <p:sp>
            <p:nvSpPr>
              <p:cNvPr id="21558" name="Line 54"/>
              <p:cNvSpPr>
                <a:spLocks noChangeShapeType="1"/>
              </p:cNvSpPr>
              <p:nvPr/>
            </p:nvSpPr>
            <p:spPr bwMode="auto">
              <a:xfrm>
                <a:off x="8396" y="12497"/>
                <a:ext cx="720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800" b="1">
                  <a:solidFill>
                    <a:schemeClr val="bg1">
                      <a:lumMod val="95000"/>
                    </a:schemeClr>
                  </a:solidFill>
                  <a:latin typeface="Arial" charset="0"/>
                </a:endParaRPr>
              </a:p>
            </p:txBody>
          </p:sp>
        </p:grpSp>
      </p:grpSp>
      <p:sp>
        <p:nvSpPr>
          <p:cNvPr id="53255" name="TextBox 58"/>
          <p:cNvSpPr txBox="1">
            <a:spLocks noChangeArrowheads="1"/>
          </p:cNvSpPr>
          <p:nvPr/>
        </p:nvSpPr>
        <p:spPr bwMode="auto">
          <a:xfrm>
            <a:off x="4191000" y="4648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53256" name="TextBox 60"/>
          <p:cNvSpPr txBox="1">
            <a:spLocks noChangeArrowheads="1"/>
          </p:cNvSpPr>
          <p:nvPr/>
        </p:nvSpPr>
        <p:spPr bwMode="auto">
          <a:xfrm>
            <a:off x="6553200" y="6324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T4</a:t>
            </a:r>
          </a:p>
        </p:txBody>
      </p:sp>
      <p:sp>
        <p:nvSpPr>
          <p:cNvPr id="53257" name="TextBox 61"/>
          <p:cNvSpPr txBox="1">
            <a:spLocks noChangeArrowheads="1"/>
          </p:cNvSpPr>
          <p:nvPr/>
        </p:nvSpPr>
        <p:spPr bwMode="auto">
          <a:xfrm>
            <a:off x="4724400" y="6324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53258" name="TextBox 62"/>
          <p:cNvSpPr txBox="1">
            <a:spLocks noChangeArrowheads="1"/>
          </p:cNvSpPr>
          <p:nvPr/>
        </p:nvSpPr>
        <p:spPr bwMode="auto">
          <a:xfrm>
            <a:off x="7086600" y="4724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z="2000" smtClean="0"/>
              <a:t>Total cost = </a:t>
            </a:r>
            <a:r>
              <a:rPr lang="en-US" altLang="en-US" sz="2000" i="1" smtClean="0"/>
              <a:t>T</a:t>
            </a:r>
            <a:r>
              <a:rPr lang="en-US" altLang="en-US" sz="2000" smtClean="0"/>
              <a:t>  = {(1,3), (3,6), (6,4), (3,2), (5,2)} </a:t>
            </a:r>
          </a:p>
          <a:p>
            <a:r>
              <a:rPr lang="en-US" altLang="en-US" sz="2000" smtClean="0"/>
              <a:t>	      	  = 1 + 4 + 2 + 5 + 3 = 15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883C50-F44F-4AA7-8D06-2335AE7CCB5E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5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54277" name="Group 2"/>
          <p:cNvGrpSpPr>
            <a:grpSpLocks/>
          </p:cNvGrpSpPr>
          <p:nvPr/>
        </p:nvGrpSpPr>
        <p:grpSpPr bwMode="auto">
          <a:xfrm>
            <a:off x="533400" y="1676400"/>
            <a:ext cx="1895475" cy="1665288"/>
            <a:chOff x="3494" y="11461"/>
            <a:chExt cx="1925" cy="1907"/>
          </a:xfrm>
        </p:grpSpPr>
        <p:sp>
          <p:nvSpPr>
            <p:cNvPr id="54364" name="Line 3"/>
            <p:cNvSpPr>
              <a:spLocks noChangeShapeType="1"/>
            </p:cNvSpPr>
            <p:nvPr/>
          </p:nvSpPr>
          <p:spPr bwMode="auto">
            <a:xfrm rot="21420000" flipV="1">
              <a:off x="4459" y="11819"/>
              <a:ext cx="21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4290" y="11461"/>
              <a:ext cx="361" cy="36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1</a:t>
              </a:r>
            </a:p>
            <a:p>
              <a:pPr>
                <a:defRPr/>
              </a:pPr>
              <a:endParaRPr lang="en-US" sz="2000" b="1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3494" y="12059"/>
              <a:ext cx="360" cy="36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200" b="1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2</a:t>
              </a:r>
            </a:p>
            <a:p>
              <a:pPr>
                <a:defRPr/>
              </a:pPr>
              <a:endParaRPr lang="en-US" sz="2000" b="1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5059" y="12059"/>
              <a:ext cx="360" cy="36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200" b="1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4</a:t>
              </a:r>
            </a:p>
            <a:p>
              <a:pPr>
                <a:defRPr/>
              </a:pPr>
              <a:endParaRPr lang="en-US" sz="2000" b="1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3929" y="12886"/>
              <a:ext cx="361" cy="36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200" b="1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5</a:t>
              </a:r>
            </a:p>
            <a:p>
              <a:pPr>
                <a:defRPr/>
              </a:pPr>
              <a:endParaRPr lang="en-US" sz="2000" b="1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4758" y="12877"/>
              <a:ext cx="360" cy="36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200" b="1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6</a:t>
              </a:r>
            </a:p>
            <a:p>
              <a:pPr>
                <a:defRPr/>
              </a:pPr>
              <a:endParaRPr lang="en-US" sz="2000" b="1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370" name="Line 9"/>
            <p:cNvSpPr>
              <a:spLocks noChangeShapeType="1"/>
            </p:cNvSpPr>
            <p:nvPr/>
          </p:nvSpPr>
          <p:spPr bwMode="auto">
            <a:xfrm flipV="1">
              <a:off x="3850" y="11711"/>
              <a:ext cx="454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Line 10"/>
            <p:cNvSpPr>
              <a:spLocks noChangeShapeType="1"/>
            </p:cNvSpPr>
            <p:nvPr/>
          </p:nvSpPr>
          <p:spPr bwMode="auto">
            <a:xfrm>
              <a:off x="4650" y="11685"/>
              <a:ext cx="444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Line 11"/>
            <p:cNvSpPr>
              <a:spLocks noChangeShapeType="1"/>
            </p:cNvSpPr>
            <p:nvPr/>
          </p:nvSpPr>
          <p:spPr bwMode="auto">
            <a:xfrm>
              <a:off x="3750" y="12420"/>
              <a:ext cx="324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Line 12"/>
            <p:cNvSpPr>
              <a:spLocks noChangeShapeType="1"/>
            </p:cNvSpPr>
            <p:nvPr/>
          </p:nvSpPr>
          <p:spPr bwMode="auto">
            <a:xfrm flipV="1">
              <a:off x="4935" y="12413"/>
              <a:ext cx="264" cy="4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Line 13"/>
            <p:cNvSpPr>
              <a:spLocks noChangeShapeType="1"/>
            </p:cNvSpPr>
            <p:nvPr/>
          </p:nvSpPr>
          <p:spPr bwMode="auto">
            <a:xfrm>
              <a:off x="4305" y="13068"/>
              <a:ext cx="4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Line 14"/>
            <p:cNvSpPr>
              <a:spLocks noChangeShapeType="1"/>
            </p:cNvSpPr>
            <p:nvPr/>
          </p:nvSpPr>
          <p:spPr bwMode="auto">
            <a:xfrm>
              <a:off x="3860" y="12280"/>
              <a:ext cx="1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Line 15"/>
            <p:cNvSpPr>
              <a:spLocks noChangeShapeType="1"/>
            </p:cNvSpPr>
            <p:nvPr/>
          </p:nvSpPr>
          <p:spPr bwMode="auto">
            <a:xfrm rot="21240000" flipH="1">
              <a:off x="4160" y="12463"/>
              <a:ext cx="207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Line 16"/>
            <p:cNvSpPr>
              <a:spLocks noChangeShapeType="1"/>
            </p:cNvSpPr>
            <p:nvPr/>
          </p:nvSpPr>
          <p:spPr bwMode="auto">
            <a:xfrm rot="720000">
              <a:off x="4535" y="12481"/>
              <a:ext cx="327" cy="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Text Box 17"/>
            <p:cNvSpPr txBox="1">
              <a:spLocks noChangeArrowheads="1"/>
            </p:cNvSpPr>
            <p:nvPr/>
          </p:nvSpPr>
          <p:spPr bwMode="auto">
            <a:xfrm>
              <a:off x="3540" y="12600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79" name="Text Box 18"/>
            <p:cNvSpPr txBox="1">
              <a:spLocks noChangeArrowheads="1"/>
            </p:cNvSpPr>
            <p:nvPr/>
          </p:nvSpPr>
          <p:spPr bwMode="auto">
            <a:xfrm>
              <a:off x="4330" y="13090"/>
              <a:ext cx="37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0" name="Text Box 19"/>
            <p:cNvSpPr txBox="1">
              <a:spLocks noChangeArrowheads="1"/>
            </p:cNvSpPr>
            <p:nvPr/>
          </p:nvSpPr>
          <p:spPr bwMode="auto">
            <a:xfrm>
              <a:off x="4999" y="12556"/>
              <a:ext cx="35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1" name="Text Box 20"/>
            <p:cNvSpPr txBox="1">
              <a:spLocks noChangeArrowheads="1"/>
            </p:cNvSpPr>
            <p:nvPr/>
          </p:nvSpPr>
          <p:spPr bwMode="auto">
            <a:xfrm>
              <a:off x="4800" y="11670"/>
              <a:ext cx="38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2" name="Oval 21"/>
            <p:cNvSpPr>
              <a:spLocks noChangeArrowheads="1"/>
            </p:cNvSpPr>
            <p:nvPr/>
          </p:nvSpPr>
          <p:spPr bwMode="auto">
            <a:xfrm>
              <a:off x="4279" y="1212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3" name="Text Box 22"/>
            <p:cNvSpPr txBox="1">
              <a:spLocks noChangeArrowheads="1"/>
            </p:cNvSpPr>
            <p:nvPr/>
          </p:nvSpPr>
          <p:spPr bwMode="auto">
            <a:xfrm>
              <a:off x="3721" y="11694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4" name="Text Box 23"/>
            <p:cNvSpPr txBox="1">
              <a:spLocks noChangeArrowheads="1"/>
            </p:cNvSpPr>
            <p:nvPr/>
          </p:nvSpPr>
          <p:spPr bwMode="auto">
            <a:xfrm>
              <a:off x="3890" y="12020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5" name="Text Box 24"/>
            <p:cNvSpPr txBox="1">
              <a:spLocks noChangeArrowheads="1"/>
            </p:cNvSpPr>
            <p:nvPr/>
          </p:nvSpPr>
          <p:spPr bwMode="auto">
            <a:xfrm>
              <a:off x="4391" y="11874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6" name="Text Box 25"/>
            <p:cNvSpPr txBox="1">
              <a:spLocks noChangeArrowheads="1"/>
            </p:cNvSpPr>
            <p:nvPr/>
          </p:nvSpPr>
          <p:spPr bwMode="auto">
            <a:xfrm>
              <a:off x="4596" y="12454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7" name="Text Box 26"/>
            <p:cNvSpPr txBox="1">
              <a:spLocks noChangeArrowheads="1"/>
            </p:cNvSpPr>
            <p:nvPr/>
          </p:nvSpPr>
          <p:spPr bwMode="auto">
            <a:xfrm>
              <a:off x="3961" y="12474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88" name="Text Box 27"/>
            <p:cNvSpPr txBox="1">
              <a:spLocks noChangeArrowheads="1"/>
            </p:cNvSpPr>
            <p:nvPr/>
          </p:nvSpPr>
          <p:spPr bwMode="auto">
            <a:xfrm>
              <a:off x="4645" y="12018"/>
              <a:ext cx="40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427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323373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ight Arrow 53"/>
          <p:cNvSpPr/>
          <p:nvPr/>
        </p:nvSpPr>
        <p:spPr>
          <a:xfrm>
            <a:off x="6781800" y="4876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2133600" y="4648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4495800" y="48006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6172200" y="1447800"/>
            <a:ext cx="2133600" cy="1981200"/>
            <a:chOff x="6172200" y="1447800"/>
            <a:chExt cx="2133600" cy="1981200"/>
          </a:xfrm>
        </p:grpSpPr>
        <p:grpSp>
          <p:nvGrpSpPr>
            <p:cNvPr id="54353" name="Group 30"/>
            <p:cNvGrpSpPr>
              <a:grpSpLocks/>
            </p:cNvGrpSpPr>
            <p:nvPr/>
          </p:nvGrpSpPr>
          <p:grpSpPr bwMode="auto">
            <a:xfrm>
              <a:off x="6324600" y="1676400"/>
              <a:ext cx="1743075" cy="1490663"/>
              <a:chOff x="3141" y="3424"/>
              <a:chExt cx="1925" cy="1785"/>
            </a:xfrm>
          </p:grpSpPr>
          <p:grpSp>
            <p:nvGrpSpPr>
              <p:cNvPr id="54355" name="Group 31"/>
              <p:cNvGrpSpPr>
                <a:grpSpLocks/>
              </p:cNvGrpSpPr>
              <p:nvPr/>
            </p:nvGrpSpPr>
            <p:grpSpPr bwMode="auto">
              <a:xfrm>
                <a:off x="3141" y="3424"/>
                <a:ext cx="1925" cy="1785"/>
                <a:chOff x="3734" y="3424"/>
                <a:chExt cx="1925" cy="1785"/>
              </a:xfrm>
            </p:grpSpPr>
            <p:sp>
              <p:nvSpPr>
                <p:cNvPr id="22560" name="Oval 32"/>
                <p:cNvSpPr>
                  <a:spLocks noChangeArrowheads="1"/>
                </p:cNvSpPr>
                <p:nvPr/>
              </p:nvSpPr>
              <p:spPr bwMode="auto">
                <a:xfrm>
                  <a:off x="4532" y="3424"/>
                  <a:ext cx="359" cy="359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defRPr/>
                  </a:pPr>
                  <a:r>
                    <a:rPr lang="en-US" sz="1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rPr>
                    <a:t>1</a:t>
                  </a:r>
                </a:p>
                <a:p>
                  <a:pPr>
                    <a:defRPr/>
                  </a:pPr>
                  <a:endParaRPr lang="en-US" sz="2400" b="1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4359" name="Oval 33"/>
                <p:cNvSpPr>
                  <a:spLocks noChangeArrowheads="1"/>
                </p:cNvSpPr>
                <p:nvPr/>
              </p:nvSpPr>
              <p:spPr bwMode="auto">
                <a:xfrm>
                  <a:off x="3734" y="4022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60" name="Oval 34"/>
                <p:cNvSpPr>
                  <a:spLocks noChangeArrowheads="1"/>
                </p:cNvSpPr>
                <p:nvPr/>
              </p:nvSpPr>
              <p:spPr bwMode="auto">
                <a:xfrm>
                  <a:off x="5299" y="4022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61" name="Oval 35"/>
                <p:cNvSpPr>
                  <a:spLocks noChangeArrowheads="1"/>
                </p:cNvSpPr>
                <p:nvPr/>
              </p:nvSpPr>
              <p:spPr bwMode="auto">
                <a:xfrm>
                  <a:off x="4170" y="4849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62" name="Oval 36"/>
                <p:cNvSpPr>
                  <a:spLocks noChangeArrowheads="1"/>
                </p:cNvSpPr>
                <p:nvPr/>
              </p:nvSpPr>
              <p:spPr bwMode="auto">
                <a:xfrm>
                  <a:off x="4998" y="4841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65" name="Oval 37"/>
                <p:cNvSpPr>
                  <a:spLocks noChangeArrowheads="1"/>
                </p:cNvSpPr>
                <p:nvPr/>
              </p:nvSpPr>
              <p:spPr bwMode="auto">
                <a:xfrm>
                  <a:off x="4519" y="4091"/>
                  <a:ext cx="359" cy="359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rPr>
                    <a:t>3</a:t>
                  </a:r>
                </a:p>
                <a:p>
                  <a:pPr>
                    <a:defRPr/>
                  </a:pPr>
                  <a:endParaRPr lang="en-US" sz="2400" b="1" dirty="0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54356" name="Text Box 38"/>
              <p:cNvSpPr txBox="1">
                <a:spLocks noChangeArrowheads="1"/>
              </p:cNvSpPr>
              <p:nvPr/>
            </p:nvSpPr>
            <p:spPr bwMode="auto">
              <a:xfrm>
                <a:off x="4001" y="3790"/>
                <a:ext cx="40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57" name="Line 39"/>
              <p:cNvSpPr>
                <a:spLocks noChangeShapeType="1"/>
              </p:cNvSpPr>
              <p:nvPr/>
            </p:nvSpPr>
            <p:spPr bwMode="auto">
              <a:xfrm rot="21420000" flipV="1">
                <a:off x="4090" y="3779"/>
                <a:ext cx="21" cy="3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Rounded Rectangle 87"/>
            <p:cNvSpPr/>
            <p:nvPr/>
          </p:nvSpPr>
          <p:spPr>
            <a:xfrm>
              <a:off x="6172200" y="1447800"/>
              <a:ext cx="21336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76200" y="3810000"/>
            <a:ext cx="2133600" cy="1981200"/>
            <a:chOff x="76200" y="3810000"/>
            <a:chExt cx="2133600" cy="1981200"/>
          </a:xfrm>
        </p:grpSpPr>
        <p:grpSp>
          <p:nvGrpSpPr>
            <p:cNvPr id="54341" name="Group 40"/>
            <p:cNvGrpSpPr>
              <a:grpSpLocks/>
            </p:cNvGrpSpPr>
            <p:nvPr/>
          </p:nvGrpSpPr>
          <p:grpSpPr bwMode="auto">
            <a:xfrm>
              <a:off x="152400" y="3995738"/>
              <a:ext cx="1895475" cy="1490662"/>
              <a:chOff x="5896" y="3424"/>
              <a:chExt cx="1925" cy="1785"/>
            </a:xfrm>
          </p:grpSpPr>
          <p:sp>
            <p:nvSpPr>
              <p:cNvPr id="54343" name="Line 41"/>
              <p:cNvSpPr>
                <a:spLocks noChangeShapeType="1"/>
              </p:cNvSpPr>
              <p:nvPr/>
            </p:nvSpPr>
            <p:spPr bwMode="auto">
              <a:xfrm rot="21420000" flipV="1">
                <a:off x="6861" y="3782"/>
                <a:ext cx="21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Oval 42"/>
              <p:cNvSpPr>
                <a:spLocks noChangeArrowheads="1"/>
              </p:cNvSpPr>
              <p:nvPr/>
            </p:nvSpPr>
            <p:spPr bwMode="auto">
              <a:xfrm>
                <a:off x="6692" y="3424"/>
                <a:ext cx="361" cy="359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rPr>
                  <a:t>1</a:t>
                </a:r>
              </a:p>
              <a:p>
                <a:pPr>
                  <a:defRPr/>
                </a:pPr>
                <a:endParaRPr lang="en-US" sz="24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4345" name="Oval 43"/>
              <p:cNvSpPr>
                <a:spLocks noChangeArrowheads="1"/>
              </p:cNvSpPr>
              <p:nvPr/>
            </p:nvSpPr>
            <p:spPr bwMode="auto">
              <a:xfrm>
                <a:off x="5896" y="4022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46" name="Oval 44"/>
              <p:cNvSpPr>
                <a:spLocks noChangeArrowheads="1"/>
              </p:cNvSpPr>
              <p:nvPr/>
            </p:nvSpPr>
            <p:spPr bwMode="auto">
              <a:xfrm>
                <a:off x="7461" y="4022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47" name="Oval 45"/>
              <p:cNvSpPr>
                <a:spLocks noChangeArrowheads="1"/>
              </p:cNvSpPr>
              <p:nvPr/>
            </p:nvSpPr>
            <p:spPr bwMode="auto">
              <a:xfrm>
                <a:off x="6332" y="4849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74" name="Oval 46"/>
              <p:cNvSpPr>
                <a:spLocks noChangeArrowheads="1"/>
              </p:cNvSpPr>
              <p:nvPr/>
            </p:nvSpPr>
            <p:spPr bwMode="auto">
              <a:xfrm>
                <a:off x="7160" y="4840"/>
                <a:ext cx="360" cy="361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rPr>
                  <a:t>6</a:t>
                </a:r>
              </a:p>
              <a:p>
                <a:pPr>
                  <a:defRPr/>
                </a:pPr>
                <a:endParaRPr lang="en-US" sz="2400" b="1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4349" name="Line 47"/>
              <p:cNvSpPr>
                <a:spLocks noChangeShapeType="1"/>
              </p:cNvSpPr>
              <p:nvPr/>
            </p:nvSpPr>
            <p:spPr bwMode="auto">
              <a:xfrm rot="720000">
                <a:off x="6937" y="4444"/>
                <a:ext cx="327" cy="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Oval 48"/>
              <p:cNvSpPr>
                <a:spLocks noChangeArrowheads="1"/>
              </p:cNvSpPr>
              <p:nvPr/>
            </p:nvSpPr>
            <p:spPr bwMode="auto">
              <a:xfrm>
                <a:off x="6681" y="4091"/>
                <a:ext cx="360" cy="359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400" b="1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rPr>
                  <a:t>3</a:t>
                </a:r>
              </a:p>
              <a:p>
                <a:pPr>
                  <a:defRPr/>
                </a:pPr>
                <a:endParaRPr lang="en-US" sz="2400" b="1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4351" name="Text Box 49"/>
              <p:cNvSpPr txBox="1">
                <a:spLocks noChangeArrowheads="1"/>
              </p:cNvSpPr>
              <p:nvPr/>
            </p:nvSpPr>
            <p:spPr bwMode="auto">
              <a:xfrm>
                <a:off x="6998" y="4417"/>
                <a:ext cx="40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52" name="Text Box 50"/>
              <p:cNvSpPr txBox="1">
                <a:spLocks noChangeArrowheads="1"/>
              </p:cNvSpPr>
              <p:nvPr/>
            </p:nvSpPr>
            <p:spPr bwMode="auto">
              <a:xfrm>
                <a:off x="6779" y="3789"/>
                <a:ext cx="40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Rounded Rectangle 88"/>
            <p:cNvSpPr/>
            <p:nvPr/>
          </p:nvSpPr>
          <p:spPr>
            <a:xfrm>
              <a:off x="76200" y="3810000"/>
              <a:ext cx="21336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2362200" y="3810000"/>
            <a:ext cx="2133600" cy="1981200"/>
            <a:chOff x="2362200" y="3810000"/>
            <a:chExt cx="2133600" cy="1981200"/>
          </a:xfrm>
        </p:grpSpPr>
        <p:grpSp>
          <p:nvGrpSpPr>
            <p:cNvPr id="54326" name="Group 51"/>
            <p:cNvGrpSpPr>
              <a:grpSpLocks/>
            </p:cNvGrpSpPr>
            <p:nvPr/>
          </p:nvGrpSpPr>
          <p:grpSpPr bwMode="auto">
            <a:xfrm>
              <a:off x="2514600" y="4114800"/>
              <a:ext cx="1765300" cy="1524000"/>
              <a:chOff x="8416" y="3424"/>
              <a:chExt cx="1925" cy="1785"/>
            </a:xfrm>
          </p:grpSpPr>
          <p:sp>
            <p:nvSpPr>
              <p:cNvPr id="22580" name="Oval 52"/>
              <p:cNvSpPr>
                <a:spLocks noChangeArrowheads="1"/>
              </p:cNvSpPr>
              <p:nvPr/>
            </p:nvSpPr>
            <p:spPr bwMode="auto">
              <a:xfrm>
                <a:off x="9212" y="3424"/>
                <a:ext cx="360" cy="361"/>
              </a:xfrm>
              <a:prstGeom prst="ellipse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rPr>
                  <a:t>1</a:t>
                </a:r>
              </a:p>
              <a:p>
                <a:pPr>
                  <a:defRPr/>
                </a:pPr>
                <a:endParaRPr lang="en-US" sz="24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endParaRPr>
              </a:p>
            </p:txBody>
          </p:sp>
          <p:grpSp>
            <p:nvGrpSpPr>
              <p:cNvPr id="54329" name="Group 53"/>
              <p:cNvGrpSpPr>
                <a:grpSpLocks/>
              </p:cNvGrpSpPr>
              <p:nvPr/>
            </p:nvGrpSpPr>
            <p:grpSpPr bwMode="auto">
              <a:xfrm>
                <a:off x="8416" y="3782"/>
                <a:ext cx="1925" cy="1427"/>
                <a:chOff x="8416" y="3782"/>
                <a:chExt cx="1925" cy="1427"/>
              </a:xfrm>
            </p:grpSpPr>
            <p:sp>
              <p:nvSpPr>
                <p:cNvPr id="5433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9954" y="4320"/>
                  <a:ext cx="169" cy="5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3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9970" y="4510"/>
                  <a:ext cx="356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 2</a:t>
                  </a: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32" name="Line 56"/>
                <p:cNvSpPr>
                  <a:spLocks noChangeShapeType="1"/>
                </p:cNvSpPr>
                <p:nvPr/>
              </p:nvSpPr>
              <p:spPr bwMode="auto">
                <a:xfrm rot="21420000" flipV="1">
                  <a:off x="9381" y="3782"/>
                  <a:ext cx="21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333" name="Oval 57"/>
                <p:cNvSpPr>
                  <a:spLocks noChangeArrowheads="1"/>
                </p:cNvSpPr>
                <p:nvPr/>
              </p:nvSpPr>
              <p:spPr bwMode="auto">
                <a:xfrm>
                  <a:off x="8416" y="4022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86" name="Oval 58"/>
                <p:cNvSpPr>
                  <a:spLocks noChangeArrowheads="1"/>
                </p:cNvSpPr>
                <p:nvPr/>
              </p:nvSpPr>
              <p:spPr bwMode="auto">
                <a:xfrm>
                  <a:off x="9981" y="4026"/>
                  <a:ext cx="360" cy="355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defRPr/>
                  </a:pPr>
                  <a:r>
                    <a:rPr lang="en-US" sz="1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rPr>
                    <a:t>4</a:t>
                  </a:r>
                </a:p>
                <a:p>
                  <a:pPr>
                    <a:defRPr/>
                  </a:pPr>
                  <a:endParaRPr lang="en-US" sz="2400" b="1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4335" name="Oval 59"/>
                <p:cNvSpPr>
                  <a:spLocks noChangeArrowheads="1"/>
                </p:cNvSpPr>
                <p:nvPr/>
              </p:nvSpPr>
              <p:spPr bwMode="auto">
                <a:xfrm>
                  <a:off x="8852" y="4849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88" name="Oval 60"/>
                <p:cNvSpPr>
                  <a:spLocks noChangeArrowheads="1"/>
                </p:cNvSpPr>
                <p:nvPr/>
              </p:nvSpPr>
              <p:spPr bwMode="auto">
                <a:xfrm>
                  <a:off x="9680" y="4841"/>
                  <a:ext cx="360" cy="361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defRPr/>
                  </a:pPr>
                  <a:r>
                    <a:rPr lang="en-US" sz="1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rPr>
                    <a:t>6</a:t>
                  </a:r>
                </a:p>
                <a:p>
                  <a:pPr>
                    <a:defRPr/>
                  </a:pPr>
                  <a:endParaRPr lang="en-US" sz="2400" b="1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4337" name="Line 61"/>
                <p:cNvSpPr>
                  <a:spLocks noChangeShapeType="1"/>
                </p:cNvSpPr>
                <p:nvPr/>
              </p:nvSpPr>
              <p:spPr bwMode="auto">
                <a:xfrm rot="720000">
                  <a:off x="9457" y="4444"/>
                  <a:ext cx="327" cy="4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90" name="Oval 62"/>
                <p:cNvSpPr>
                  <a:spLocks noChangeArrowheads="1"/>
                </p:cNvSpPr>
                <p:nvPr/>
              </p:nvSpPr>
              <p:spPr bwMode="auto">
                <a:xfrm>
                  <a:off x="9200" y="4093"/>
                  <a:ext cx="360" cy="361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defRPr/>
                  </a:pPr>
                  <a:r>
                    <a:rPr lang="en-US" sz="1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rPr>
                    <a:t>3</a:t>
                  </a:r>
                </a:p>
                <a:p>
                  <a:pPr>
                    <a:defRPr/>
                  </a:pPr>
                  <a:endParaRPr lang="en-US" sz="2400" b="1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43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9518" y="4417"/>
                  <a:ext cx="405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9299" y="3789"/>
                  <a:ext cx="405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0" name="Rounded Rectangle 89"/>
            <p:cNvSpPr/>
            <p:nvPr/>
          </p:nvSpPr>
          <p:spPr>
            <a:xfrm>
              <a:off x="2362200" y="3810000"/>
              <a:ext cx="21336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115"/>
          <p:cNvGrpSpPr>
            <a:grpSpLocks/>
          </p:cNvGrpSpPr>
          <p:nvPr/>
        </p:nvGrpSpPr>
        <p:grpSpPr bwMode="auto">
          <a:xfrm>
            <a:off x="4724400" y="3733800"/>
            <a:ext cx="2133600" cy="1981200"/>
            <a:chOff x="4724400" y="3733800"/>
            <a:chExt cx="2133600" cy="1981200"/>
          </a:xfrm>
        </p:grpSpPr>
        <p:grpSp>
          <p:nvGrpSpPr>
            <p:cNvPr id="54308" name="Group 65"/>
            <p:cNvGrpSpPr>
              <a:grpSpLocks/>
            </p:cNvGrpSpPr>
            <p:nvPr/>
          </p:nvGrpSpPr>
          <p:grpSpPr bwMode="auto">
            <a:xfrm>
              <a:off x="4876800" y="3810000"/>
              <a:ext cx="1765300" cy="1676400"/>
              <a:chOff x="6976" y="6054"/>
              <a:chExt cx="1925" cy="1785"/>
            </a:xfrm>
          </p:grpSpPr>
          <p:sp>
            <p:nvSpPr>
              <p:cNvPr id="54310" name="Line 66"/>
              <p:cNvSpPr>
                <a:spLocks noChangeShapeType="1"/>
              </p:cNvSpPr>
              <p:nvPr/>
            </p:nvSpPr>
            <p:spPr bwMode="auto">
              <a:xfrm>
                <a:off x="7342" y="6860"/>
                <a:ext cx="574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1" name="Text Box 67"/>
              <p:cNvSpPr txBox="1">
                <a:spLocks noChangeArrowheads="1"/>
              </p:cNvSpPr>
              <p:nvPr/>
            </p:nvSpPr>
            <p:spPr bwMode="auto">
              <a:xfrm>
                <a:off x="7332" y="6615"/>
                <a:ext cx="40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4312" name="Group 68"/>
              <p:cNvGrpSpPr>
                <a:grpSpLocks/>
              </p:cNvGrpSpPr>
              <p:nvPr/>
            </p:nvGrpSpPr>
            <p:grpSpPr bwMode="auto">
              <a:xfrm>
                <a:off x="6976" y="6054"/>
                <a:ext cx="1925" cy="1785"/>
                <a:chOff x="8416" y="3424"/>
                <a:chExt cx="1925" cy="1785"/>
              </a:xfrm>
            </p:grpSpPr>
            <p:sp>
              <p:nvSpPr>
                <p:cNvPr id="22597" name="Oval 69"/>
                <p:cNvSpPr>
                  <a:spLocks noChangeArrowheads="1"/>
                </p:cNvSpPr>
                <p:nvPr/>
              </p:nvSpPr>
              <p:spPr bwMode="auto">
                <a:xfrm>
                  <a:off x="9212" y="3424"/>
                  <a:ext cx="360" cy="360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/>
                <a:lstStyle/>
                <a:p>
                  <a:pPr algn="ctr"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rPr>
                    <a:t>1</a:t>
                  </a:r>
                </a:p>
                <a:p>
                  <a:pPr>
                    <a:defRPr/>
                  </a:pPr>
                  <a:endParaRPr lang="en-US" sz="2400" b="1" dirty="0">
                    <a:solidFill>
                      <a:schemeClr val="bg1">
                        <a:lumMod val="95000"/>
                      </a:schemeClr>
                    </a:solidFill>
                    <a:cs typeface="Arial" pitchFamily="34" charset="0"/>
                  </a:endParaRPr>
                </a:p>
              </p:txBody>
            </p:sp>
            <p:grpSp>
              <p:nvGrpSpPr>
                <p:cNvPr id="54314" name="Group 70"/>
                <p:cNvGrpSpPr>
                  <a:grpSpLocks/>
                </p:cNvGrpSpPr>
                <p:nvPr/>
              </p:nvGrpSpPr>
              <p:grpSpPr bwMode="auto">
                <a:xfrm>
                  <a:off x="8416" y="3782"/>
                  <a:ext cx="1925" cy="1427"/>
                  <a:chOff x="8416" y="3782"/>
                  <a:chExt cx="1925" cy="1427"/>
                </a:xfrm>
              </p:grpSpPr>
              <p:sp>
                <p:nvSpPr>
                  <p:cNvPr id="54315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54" y="4320"/>
                    <a:ext cx="169" cy="54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16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70" y="4510"/>
                    <a:ext cx="356" cy="2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•"/>
                      <a:defRPr sz="2800">
                        <a:solidFill>
                          <a:schemeClr val="tx1"/>
                        </a:solidFill>
                        <a:latin typeface="Georgia" panose="02040502050405020303" pitchFamily="18" charset="0"/>
                      </a:defRPr>
                    </a:lvl1pPr>
                    <a:lvl2pPr marL="742950" indent="-285750" eaLnBrk="0" hangingPunct="0">
                      <a:spcBef>
                        <a:spcPts val="300"/>
                      </a:spcBef>
                      <a:buClr>
                        <a:schemeClr val="accent2"/>
                      </a:buClr>
                      <a:buFont typeface="Georgia" panose="02040502050405020303" pitchFamily="18" charset="0"/>
                      <a:buChar char="▫"/>
                      <a:defRPr sz="2600">
                        <a:solidFill>
                          <a:schemeClr val="accent2"/>
                        </a:solidFill>
                        <a:latin typeface="Georgia" panose="02040502050405020303" pitchFamily="18" charset="0"/>
                      </a:defRPr>
                    </a:lvl2pPr>
                    <a:lvl3pPr marL="11430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3pPr>
                    <a:lvl4pPr marL="16002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2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4pPr>
                    <a:lvl5pPr marL="2057400" indent="-228600"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2</a:t>
                    </a:r>
                    <a:endParaRPr lang="en-US" altLang="en-US" sz="2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317" name="Line 73"/>
                  <p:cNvSpPr>
                    <a:spLocks noChangeShapeType="1"/>
                  </p:cNvSpPr>
                  <p:nvPr/>
                </p:nvSpPr>
                <p:spPr bwMode="auto">
                  <a:xfrm rot="21420000" flipV="1">
                    <a:off x="9381" y="3782"/>
                    <a:ext cx="21" cy="43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2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8416" y="4022"/>
                    <a:ext cx="360" cy="36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>
                      <a:defRPr/>
                    </a:pPr>
                    <a:r>
                      <a:rPr lang="en-US" sz="1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rPr>
                      <a:t>2</a:t>
                    </a:r>
                  </a:p>
                  <a:p>
                    <a:pPr>
                      <a:defRPr/>
                    </a:pPr>
                    <a:endParaRPr lang="en-US" sz="2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22603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9981" y="4022"/>
                    <a:ext cx="360" cy="36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>
                      <a:defRPr/>
                    </a:pPr>
                    <a:r>
                      <a:rPr lang="en-US" sz="1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rPr>
                      <a:t>4</a:t>
                    </a:r>
                  </a:p>
                  <a:p>
                    <a:pPr>
                      <a:defRPr/>
                    </a:pPr>
                    <a:endParaRPr lang="en-US" sz="2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5432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8852" y="4849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•"/>
                      <a:defRPr sz="2800">
                        <a:solidFill>
                          <a:schemeClr val="tx1"/>
                        </a:solidFill>
                        <a:latin typeface="Georgia" panose="02040502050405020303" pitchFamily="18" charset="0"/>
                      </a:defRPr>
                    </a:lvl1pPr>
                    <a:lvl2pPr marL="742950" indent="-285750" eaLnBrk="0" hangingPunct="0">
                      <a:spcBef>
                        <a:spcPts val="300"/>
                      </a:spcBef>
                      <a:buClr>
                        <a:schemeClr val="accent2"/>
                      </a:buClr>
                      <a:buFont typeface="Georgia" panose="02040502050405020303" pitchFamily="18" charset="0"/>
                      <a:buChar char="▫"/>
                      <a:defRPr sz="2600">
                        <a:solidFill>
                          <a:schemeClr val="accent2"/>
                        </a:solidFill>
                        <a:latin typeface="Georgia" panose="02040502050405020303" pitchFamily="18" charset="0"/>
                      </a:defRPr>
                    </a:lvl2pPr>
                    <a:lvl3pPr marL="11430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3pPr>
                    <a:lvl4pPr marL="16002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2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4pPr>
                    <a:lvl5pPr marL="2057400" indent="-228600"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</a:t>
                    </a:r>
                  </a:p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US" altLang="en-US" sz="2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605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9680" y="4841"/>
                    <a:ext cx="360" cy="36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>
                      <a:defRPr/>
                    </a:pPr>
                    <a:r>
                      <a:rPr lang="en-US" sz="1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rPr>
                      <a:t>6</a:t>
                    </a:r>
                  </a:p>
                  <a:p>
                    <a:pPr>
                      <a:defRPr/>
                    </a:pPr>
                    <a:endParaRPr lang="en-US" sz="2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54322" name="Line 78"/>
                  <p:cNvSpPr>
                    <a:spLocks noChangeShapeType="1"/>
                  </p:cNvSpPr>
                  <p:nvPr/>
                </p:nvSpPr>
                <p:spPr bwMode="auto">
                  <a:xfrm rot="720000">
                    <a:off x="9457" y="4444"/>
                    <a:ext cx="327" cy="4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07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9200" y="4092"/>
                    <a:ext cx="360" cy="36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>
                      <a:defRPr/>
                    </a:pPr>
                    <a:r>
                      <a:rPr lang="en-US" sz="1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rPr>
                      <a:t>3</a:t>
                    </a:r>
                  </a:p>
                  <a:p>
                    <a:pPr>
                      <a:defRPr/>
                    </a:pPr>
                    <a:endParaRPr lang="en-US" sz="2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endParaRPr>
                  </a:p>
                </p:txBody>
              </p:sp>
              <p:sp>
                <p:nvSpPr>
                  <p:cNvPr id="54324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18" y="4417"/>
                    <a:ext cx="405" cy="2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•"/>
                      <a:defRPr sz="2800">
                        <a:solidFill>
                          <a:schemeClr val="tx1"/>
                        </a:solidFill>
                        <a:latin typeface="Georgia" panose="02040502050405020303" pitchFamily="18" charset="0"/>
                      </a:defRPr>
                    </a:lvl1pPr>
                    <a:lvl2pPr marL="742950" indent="-285750" eaLnBrk="0" hangingPunct="0">
                      <a:spcBef>
                        <a:spcPts val="300"/>
                      </a:spcBef>
                      <a:buClr>
                        <a:schemeClr val="accent2"/>
                      </a:buClr>
                      <a:buFont typeface="Georgia" panose="02040502050405020303" pitchFamily="18" charset="0"/>
                      <a:buChar char="▫"/>
                      <a:defRPr sz="2600">
                        <a:solidFill>
                          <a:schemeClr val="accent2"/>
                        </a:solidFill>
                        <a:latin typeface="Georgia" panose="02040502050405020303" pitchFamily="18" charset="0"/>
                      </a:defRPr>
                    </a:lvl2pPr>
                    <a:lvl3pPr marL="11430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3pPr>
                    <a:lvl4pPr marL="16002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2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4pPr>
                    <a:lvl5pPr marL="2057400" indent="-228600"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US" altLang="en-US" sz="2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32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99" y="3789"/>
                    <a:ext cx="405" cy="2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•"/>
                      <a:defRPr sz="2800">
                        <a:solidFill>
                          <a:schemeClr val="tx1"/>
                        </a:solidFill>
                        <a:latin typeface="Georgia" panose="02040502050405020303" pitchFamily="18" charset="0"/>
                      </a:defRPr>
                    </a:lvl1pPr>
                    <a:lvl2pPr marL="742950" indent="-285750" eaLnBrk="0" hangingPunct="0">
                      <a:spcBef>
                        <a:spcPts val="300"/>
                      </a:spcBef>
                      <a:buClr>
                        <a:schemeClr val="accent2"/>
                      </a:buClr>
                      <a:buFont typeface="Georgia" panose="02040502050405020303" pitchFamily="18" charset="0"/>
                      <a:buChar char="▫"/>
                      <a:defRPr sz="2600">
                        <a:solidFill>
                          <a:schemeClr val="accent2"/>
                        </a:solidFill>
                        <a:latin typeface="Georgia" panose="02040502050405020303" pitchFamily="18" charset="0"/>
                      </a:defRPr>
                    </a:lvl2pPr>
                    <a:lvl3pPr marL="11430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3pPr>
                    <a:lvl4pPr marL="1600200" indent="-228600" eaLnBrk="0" hangingPunct="0">
                      <a:spcBef>
                        <a:spcPts val="300"/>
                      </a:spcBef>
                      <a:buClr>
                        <a:schemeClr val="accent1"/>
                      </a:buClr>
                      <a:buFont typeface="Wingdings 2" panose="05020102010507070707" pitchFamily="18" charset="2"/>
                      <a:buChar char=""/>
                      <a:defRPr sz="2200">
                        <a:solidFill>
                          <a:schemeClr val="accent1"/>
                        </a:solidFill>
                        <a:latin typeface="Georgia" panose="02040502050405020303" pitchFamily="18" charset="0"/>
                      </a:defRPr>
                    </a:lvl4pPr>
                    <a:lvl5pPr marL="2057400" indent="-228600" eaLnBrk="0" hangingPunct="0">
                      <a:spcBef>
                        <a:spcPts val="300"/>
                      </a:spcBef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5pPr>
                    <a:lvl6pPr marL="25146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6pPr>
                    <a:lvl7pPr marL="29718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7pPr>
                    <a:lvl8pPr marL="34290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8pPr>
                    <a:lvl9pPr marL="3886200" indent="-228600" eaLnBrk="0" fontAlgn="base" hangingPunct="0">
                      <a:spcBef>
                        <a:spcPts val="300"/>
                      </a:spcBef>
                      <a:spcAft>
                        <a:spcPct val="0"/>
                      </a:spcAft>
                      <a:buClr>
                        <a:srgbClr val="A04DA3"/>
                      </a:buClr>
                      <a:buFont typeface="Georgia" panose="02040502050405020303" pitchFamily="18" charset="0"/>
                      <a:buChar char="▫"/>
                      <a:defRPr sz="2000">
                        <a:solidFill>
                          <a:srgbClr val="A04DA3"/>
                        </a:solidFill>
                        <a:latin typeface="Georgia" panose="02040502050405020303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  <a:endParaRPr lang="en-US" altLang="en-US" sz="2400" b="1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1" name="Rounded Rectangle 90"/>
            <p:cNvSpPr/>
            <p:nvPr/>
          </p:nvSpPr>
          <p:spPr>
            <a:xfrm>
              <a:off x="4724400" y="3733800"/>
              <a:ext cx="21336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6934200" y="3810000"/>
            <a:ext cx="2133600" cy="1981200"/>
            <a:chOff x="6934200" y="3810000"/>
            <a:chExt cx="2133600" cy="1981200"/>
          </a:xfrm>
        </p:grpSpPr>
        <p:grpSp>
          <p:nvGrpSpPr>
            <p:cNvPr id="54287" name="Group 82"/>
            <p:cNvGrpSpPr>
              <a:grpSpLocks/>
            </p:cNvGrpSpPr>
            <p:nvPr/>
          </p:nvGrpSpPr>
          <p:grpSpPr bwMode="auto">
            <a:xfrm>
              <a:off x="7086600" y="3886200"/>
              <a:ext cx="1600200" cy="1524000"/>
              <a:chOff x="5661" y="8839"/>
              <a:chExt cx="1925" cy="1785"/>
            </a:xfrm>
          </p:grpSpPr>
          <p:sp>
            <p:nvSpPr>
              <p:cNvPr id="54289" name="Line 83"/>
              <p:cNvSpPr>
                <a:spLocks noChangeShapeType="1"/>
              </p:cNvSpPr>
              <p:nvPr/>
            </p:nvSpPr>
            <p:spPr bwMode="auto">
              <a:xfrm>
                <a:off x="5942" y="9775"/>
                <a:ext cx="228" cy="5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0" name="Text Box 84"/>
              <p:cNvSpPr txBox="1">
                <a:spLocks noChangeArrowheads="1"/>
              </p:cNvSpPr>
              <p:nvPr/>
            </p:nvSpPr>
            <p:spPr bwMode="auto">
              <a:xfrm>
                <a:off x="5720" y="9940"/>
                <a:ext cx="405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4291" name="Group 85"/>
              <p:cNvGrpSpPr>
                <a:grpSpLocks/>
              </p:cNvGrpSpPr>
              <p:nvPr/>
            </p:nvGrpSpPr>
            <p:grpSpPr bwMode="auto">
              <a:xfrm>
                <a:off x="5661" y="8839"/>
                <a:ext cx="1925" cy="1785"/>
                <a:chOff x="6976" y="6054"/>
                <a:chExt cx="1925" cy="1785"/>
              </a:xfrm>
            </p:grpSpPr>
            <p:sp>
              <p:nvSpPr>
                <p:cNvPr id="54292" name="Line 86"/>
                <p:cNvSpPr>
                  <a:spLocks noChangeShapeType="1"/>
                </p:cNvSpPr>
                <p:nvPr/>
              </p:nvSpPr>
              <p:spPr bwMode="auto">
                <a:xfrm>
                  <a:off x="7342" y="6860"/>
                  <a:ext cx="574" cy="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9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7332" y="6615"/>
                  <a:ext cx="405" cy="2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</a:defRPr>
                  </a:lvl1pPr>
                  <a:lvl2pPr marL="742950" indent="-285750" eaLnBrk="0" hangingPunct="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2"/>
                      </a:solidFill>
                      <a:latin typeface="Georgia" panose="02040502050405020303" pitchFamily="18" charset="0"/>
                    </a:defRPr>
                  </a:lvl2pPr>
                  <a:lvl3pPr marL="11430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3pPr>
                  <a:lvl4pPr marL="1600200" indent="-228600" eaLnBrk="0" hangingPunct="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</a:defRPr>
                  </a:lvl4pPr>
                  <a:lvl5pPr marL="2057400" indent="-228600" eaLnBrk="0" hangingPunct="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en-US" altLang="en-US" sz="2400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4294" name="Group 88"/>
                <p:cNvGrpSpPr>
                  <a:grpSpLocks/>
                </p:cNvGrpSpPr>
                <p:nvPr/>
              </p:nvGrpSpPr>
              <p:grpSpPr bwMode="auto">
                <a:xfrm>
                  <a:off x="6976" y="6054"/>
                  <a:ext cx="1925" cy="1785"/>
                  <a:chOff x="8416" y="3424"/>
                  <a:chExt cx="1925" cy="1785"/>
                </a:xfrm>
              </p:grpSpPr>
              <p:sp>
                <p:nvSpPr>
                  <p:cNvPr id="22617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9212" y="3424"/>
                    <a:ext cx="361" cy="361"/>
                  </a:xfrm>
                  <a:prstGeom prst="ellipse">
                    <a:avLst/>
                  </a:prstGeom>
                  <a:solidFill>
                    <a:srgbClr val="C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lIns="0" tIns="0" rIns="0" bIns="0"/>
                  <a:lstStyle/>
                  <a:p>
                    <a:pPr algn="ctr">
                      <a:defRPr/>
                    </a:pPr>
                    <a:r>
                      <a:rPr lang="en-US" sz="1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rPr>
                      <a:t>1</a:t>
                    </a:r>
                  </a:p>
                  <a:p>
                    <a:pPr>
                      <a:defRPr/>
                    </a:pPr>
                    <a:endParaRPr lang="en-US" sz="2400" b="1">
                      <a:solidFill>
                        <a:schemeClr val="bg1">
                          <a:lumMod val="95000"/>
                        </a:schemeClr>
                      </a:solidFill>
                      <a:cs typeface="Arial" pitchFamily="34" charset="0"/>
                    </a:endParaRPr>
                  </a:p>
                </p:txBody>
              </p:sp>
              <p:grpSp>
                <p:nvGrpSpPr>
                  <p:cNvPr id="54296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8416" y="3782"/>
                    <a:ext cx="1925" cy="1427"/>
                    <a:chOff x="8416" y="3782"/>
                    <a:chExt cx="1925" cy="1427"/>
                  </a:xfrm>
                </p:grpSpPr>
                <p:sp>
                  <p:nvSpPr>
                    <p:cNvPr id="54297" name="Line 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954" y="4320"/>
                      <a:ext cx="169" cy="54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298" name="Text Box 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70" y="4510"/>
                      <a:ext cx="356" cy="2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buChar char="▫"/>
                        <a:defRPr sz="26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2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en-US" altLang="en-US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4299" name="Line 93"/>
                    <p:cNvSpPr>
                      <a:spLocks noChangeShapeType="1"/>
                    </p:cNvSpPr>
                    <p:nvPr/>
                  </p:nvSpPr>
                  <p:spPr bwMode="auto">
                    <a:xfrm rot="21420000" flipV="1">
                      <a:off x="9381" y="3782"/>
                      <a:ext cx="21" cy="4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622" name="Oval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6" y="4026"/>
                      <a:ext cx="361" cy="3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cs typeface="Arial" pitchFamily="34" charset="0"/>
                        </a:rPr>
                        <a:t>2</a:t>
                      </a:r>
                    </a:p>
                    <a:p>
                      <a:pPr>
                        <a:defRPr/>
                      </a:pPr>
                      <a:endParaRPr lang="en-US" sz="2400" b="1" dirty="0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2623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80" y="4026"/>
                      <a:ext cx="361" cy="355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  <a:cs typeface="Arial" pitchFamily="34" charset="0"/>
                        </a:rPr>
                        <a:t>4</a:t>
                      </a:r>
                    </a:p>
                    <a:p>
                      <a:pPr>
                        <a:defRPr/>
                      </a:pPr>
                      <a:endParaRPr lang="en-US" sz="2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2624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51" y="4850"/>
                      <a:ext cx="361" cy="35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  <a:cs typeface="Arial" pitchFamily="34" charset="0"/>
                        </a:rPr>
                        <a:t>5</a:t>
                      </a:r>
                    </a:p>
                    <a:p>
                      <a:pPr>
                        <a:defRPr/>
                      </a:pPr>
                      <a:endParaRPr lang="en-US" sz="2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2625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80" y="4841"/>
                      <a:ext cx="359" cy="361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1400" b="1">
                          <a:solidFill>
                            <a:schemeClr val="bg1">
                              <a:lumMod val="95000"/>
                            </a:schemeClr>
                          </a:solidFill>
                          <a:cs typeface="Arial" pitchFamily="34" charset="0"/>
                        </a:rPr>
                        <a:t>6</a:t>
                      </a:r>
                    </a:p>
                    <a:p>
                      <a:pPr>
                        <a:defRPr/>
                      </a:pPr>
                      <a:endParaRPr lang="en-US" sz="2400" b="1">
                        <a:solidFill>
                          <a:schemeClr val="bg1">
                            <a:lumMod val="95000"/>
                          </a:schemeClr>
                        </a:solidFill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4304" name="Line 98"/>
                    <p:cNvSpPr>
                      <a:spLocks noChangeShapeType="1"/>
                    </p:cNvSpPr>
                    <p:nvPr/>
                  </p:nvSpPr>
                  <p:spPr bwMode="auto">
                    <a:xfrm rot="720000">
                      <a:off x="9457" y="4444"/>
                      <a:ext cx="327" cy="4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5" name="Oval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01" y="4091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buChar char="▫"/>
                        <a:defRPr sz="26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2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en-US" altLang="en-US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4306" name="Text Box 1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518" y="4417"/>
                      <a:ext cx="405" cy="2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buChar char="▫"/>
                        <a:defRPr sz="26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2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en-US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4307" name="Text Box 1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299" y="3789"/>
                      <a:ext cx="405" cy="2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defRPr>
                      </a:lvl1pPr>
                      <a:lvl2pPr marL="742950" indent="-28575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Georgia" panose="02040502050405020303" pitchFamily="18" charset="0"/>
                        <a:buChar char="▫"/>
                        <a:defRPr sz="2600">
                          <a:solidFill>
                            <a:schemeClr val="accent2"/>
                          </a:solidFill>
                          <a:latin typeface="Georgia" panose="02040502050405020303" pitchFamily="18" charset="0"/>
                        </a:defRPr>
                      </a:lvl2pPr>
                      <a:lvl3pPr marL="11430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4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3pPr>
                      <a:lvl4pPr marL="1600200" indent="-228600" eaLnBrk="0" hangingPunct="0">
                        <a:spcBef>
                          <a:spcPts val="3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buChar char=""/>
                        <a:defRPr sz="2200">
                          <a:solidFill>
                            <a:schemeClr val="accent1"/>
                          </a:solidFill>
                          <a:latin typeface="Georgia" panose="02040502050405020303" pitchFamily="18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Font typeface="Georgia" panose="02040502050405020303" pitchFamily="18" charset="0"/>
                        <a:buChar char="▫"/>
                        <a:defRPr sz="2000">
                          <a:solidFill>
                            <a:srgbClr val="A04DA3"/>
                          </a:solidFill>
                          <a:latin typeface="Georgia" panose="02040502050405020303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r>
                        <a:rPr lang="en-US" alt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2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12" name="Rounded Rectangle 111"/>
            <p:cNvSpPr/>
            <p:nvPr/>
          </p:nvSpPr>
          <p:spPr>
            <a:xfrm>
              <a:off x="6934200" y="3810000"/>
              <a:ext cx="2133600" cy="1981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sym typeface="Wingdings"/>
              </a:rPr>
              <a:t></a:t>
            </a:r>
            <a:r>
              <a:rPr lang="en-US" sz="2200" dirty="0" smtClean="0"/>
              <a:t> </a:t>
            </a:r>
            <a:r>
              <a:rPr lang="en-US" sz="2200" b="1" dirty="0" smtClean="0"/>
              <a:t>Algorithm</a:t>
            </a:r>
            <a:r>
              <a:rPr lang="en-US" sz="2200" dirty="0" smtClean="0"/>
              <a:t> </a:t>
            </a:r>
            <a:r>
              <a:rPr lang="en-US" sz="2200" i="1" dirty="0" smtClean="0"/>
              <a:t>Prim</a:t>
            </a:r>
            <a:r>
              <a:rPr lang="en-US" sz="2200" dirty="0" smtClean="0"/>
              <a:t>(</a:t>
            </a:r>
            <a:r>
              <a:rPr lang="en-US" sz="2200" i="1" dirty="0" smtClean="0"/>
              <a:t>G</a:t>
            </a:r>
            <a:r>
              <a:rPr lang="en-US" sz="2200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2200" b="1" i="1" dirty="0" smtClean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: Directed, weighted graph, </a:t>
            </a:r>
            <a:r>
              <a:rPr lang="en-US" sz="2200" i="1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2200" b="1" i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:  Minimum Spanning Tree, </a:t>
            </a:r>
            <a:r>
              <a:rPr lang="en-US" sz="2200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i="1" dirty="0" smtClean="0"/>
              <a:t>T ← </a:t>
            </a:r>
            <a:r>
              <a:rPr lang="en-US" sz="2200" dirty="0" smtClean="0">
                <a:sym typeface="Symbol"/>
              </a:rPr>
              <a:t></a:t>
            </a:r>
            <a:endParaRPr lang="en-US" sz="22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i="1" dirty="0" smtClean="0"/>
              <a:t>U</a:t>
            </a:r>
            <a:r>
              <a:rPr lang="en-US" sz="2200" dirty="0" smtClean="0"/>
              <a:t> ← {1}	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// consider vertex 1 as starting vertex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b="1" dirty="0" smtClean="0"/>
              <a:t>while</a:t>
            </a:r>
            <a:r>
              <a:rPr lang="en-US" sz="2200" dirty="0" smtClean="0"/>
              <a:t> </a:t>
            </a:r>
            <a:r>
              <a:rPr lang="en-US" sz="2200" i="1" dirty="0" smtClean="0"/>
              <a:t>U</a:t>
            </a:r>
            <a:r>
              <a:rPr lang="en-US" sz="2200" dirty="0" smtClean="0"/>
              <a:t> ≠ </a:t>
            </a:r>
            <a:r>
              <a:rPr lang="en-US" sz="2200" i="1" dirty="0" smtClean="0"/>
              <a:t>V</a:t>
            </a:r>
            <a:r>
              <a:rPr lang="en-US" sz="2200" dirty="0" smtClean="0"/>
              <a:t> </a:t>
            </a:r>
            <a:r>
              <a:rPr lang="en-US" sz="2200" b="1" dirty="0" smtClean="0"/>
              <a:t>do</a:t>
            </a:r>
            <a:endParaRPr lang="en-US" sz="22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dirty="0" smtClean="0"/>
              <a:t>	let (</a:t>
            </a:r>
            <a:r>
              <a:rPr lang="en-US" sz="2200" i="1" dirty="0" smtClean="0"/>
              <a:t>u</a:t>
            </a:r>
            <a:r>
              <a:rPr lang="en-US" sz="2200" dirty="0" smtClean="0"/>
              <a:t>, </a:t>
            </a:r>
            <a:r>
              <a:rPr lang="en-US" sz="2200" i="1" dirty="0" smtClean="0"/>
              <a:t>v</a:t>
            </a:r>
            <a:r>
              <a:rPr lang="en-US" sz="2200" dirty="0" smtClean="0"/>
              <a:t>) be the </a:t>
            </a:r>
            <a:r>
              <a:rPr lang="en-US" sz="2200" b="1" dirty="0" smtClean="0"/>
              <a:t>lowest</a:t>
            </a:r>
            <a:r>
              <a:rPr lang="en-US" sz="2200" dirty="0" smtClean="0"/>
              <a:t> cost edge such that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dirty="0" smtClean="0"/>
              <a:t>	</a:t>
            </a:r>
            <a:r>
              <a:rPr lang="en-US" sz="2200" i="1" dirty="0" smtClean="0"/>
              <a:t>u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/>
              </a:rPr>
              <a:t></a:t>
            </a:r>
            <a:r>
              <a:rPr lang="en-US" sz="2200" dirty="0" smtClean="0"/>
              <a:t> </a:t>
            </a:r>
            <a:r>
              <a:rPr lang="en-US" sz="2200" i="1" dirty="0" smtClean="0"/>
              <a:t>U</a:t>
            </a:r>
            <a:r>
              <a:rPr lang="en-US" sz="2200" dirty="0" smtClean="0"/>
              <a:t> and </a:t>
            </a:r>
            <a:r>
              <a:rPr lang="en-US" sz="2200" i="1" dirty="0" smtClean="0"/>
              <a:t>v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/>
              </a:rPr>
              <a:t></a:t>
            </a:r>
            <a:r>
              <a:rPr lang="en-US" sz="2200" dirty="0" smtClean="0"/>
              <a:t> </a:t>
            </a:r>
            <a:r>
              <a:rPr lang="en-US" sz="2200" i="1" dirty="0" smtClean="0"/>
              <a:t>V</a:t>
            </a:r>
            <a:r>
              <a:rPr lang="en-US" sz="2200" dirty="0" smtClean="0"/>
              <a:t> - </a:t>
            </a:r>
            <a:r>
              <a:rPr lang="en-US" sz="2200" i="1" dirty="0" smtClean="0"/>
              <a:t>U</a:t>
            </a:r>
            <a:endParaRPr lang="en-US" sz="22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dirty="0" smtClean="0"/>
              <a:t>	</a:t>
            </a:r>
            <a:r>
              <a:rPr lang="en-US" sz="2200" i="1" dirty="0" smtClean="0"/>
              <a:t>T</a:t>
            </a:r>
            <a:r>
              <a:rPr lang="en-US" sz="2200" dirty="0" smtClean="0"/>
              <a:t> ← </a:t>
            </a:r>
            <a:r>
              <a:rPr lang="en-US" sz="2200" i="1" dirty="0" smtClean="0"/>
              <a:t>T </a:t>
            </a:r>
            <a:r>
              <a:rPr lang="en-US" sz="2200" dirty="0" smtClean="0">
                <a:sym typeface="Symbol"/>
              </a:rPr>
              <a:t></a:t>
            </a:r>
            <a:r>
              <a:rPr lang="en-US" sz="2200" dirty="0" smtClean="0"/>
              <a:t> {(</a:t>
            </a:r>
            <a:r>
              <a:rPr lang="en-US" sz="2200" i="1" dirty="0" smtClean="0"/>
              <a:t>u</a:t>
            </a:r>
            <a:r>
              <a:rPr lang="en-US" sz="2200" dirty="0" smtClean="0"/>
              <a:t>, </a:t>
            </a:r>
            <a:r>
              <a:rPr lang="en-US" sz="2200" i="1" dirty="0" smtClean="0"/>
              <a:t>v</a:t>
            </a:r>
            <a:r>
              <a:rPr lang="en-US" sz="2200" dirty="0" smtClean="0"/>
              <a:t>)}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</a:rPr>
              <a:t>// add edge to spanning tree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b="1" dirty="0" smtClean="0"/>
              <a:t>	</a:t>
            </a:r>
            <a:r>
              <a:rPr lang="en-US" sz="2200" i="1" dirty="0" smtClean="0"/>
              <a:t>U</a:t>
            </a:r>
            <a:r>
              <a:rPr lang="en-US" sz="2200" b="1" dirty="0" smtClean="0"/>
              <a:t> </a:t>
            </a:r>
            <a:r>
              <a:rPr lang="en-US" sz="2200" dirty="0" smtClean="0"/>
              <a:t>← </a:t>
            </a:r>
            <a:r>
              <a:rPr lang="en-US" sz="2200" i="1" dirty="0" smtClean="0"/>
              <a:t>U </a:t>
            </a:r>
            <a:r>
              <a:rPr lang="en-US" sz="2200" dirty="0" smtClean="0">
                <a:sym typeface="Symbol"/>
              </a:rPr>
              <a:t></a:t>
            </a:r>
            <a:r>
              <a:rPr lang="en-US" sz="2200" dirty="0" smtClean="0"/>
              <a:t> {</a:t>
            </a:r>
            <a:r>
              <a:rPr lang="en-US" sz="2200" i="1" dirty="0" smtClean="0"/>
              <a:t>v</a:t>
            </a:r>
            <a:r>
              <a:rPr lang="en-US" sz="2200" dirty="0" smtClean="0"/>
              <a:t>}	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b="1" dirty="0" smtClean="0"/>
              <a:t>return</a:t>
            </a:r>
            <a:r>
              <a:rPr lang="en-US" sz="2200" dirty="0" smtClean="0"/>
              <a:t> </a:t>
            </a:r>
            <a:r>
              <a:rPr lang="en-US" sz="2200" i="1" dirty="0" smtClean="0"/>
              <a:t>T</a:t>
            </a:r>
            <a:endParaRPr lang="en-US" sz="22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200" b="1" dirty="0" smtClean="0"/>
              <a:t>end</a:t>
            </a:r>
            <a:r>
              <a:rPr lang="en-US" sz="2200" dirty="0" smtClean="0"/>
              <a:t> </a:t>
            </a:r>
            <a:r>
              <a:rPr lang="en-US" sz="2200" i="1" dirty="0" smtClean="0"/>
              <a:t>Prim</a:t>
            </a:r>
            <a:r>
              <a:rPr lang="en-US" sz="2200" dirty="0" smtClean="0"/>
              <a:t>.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060268-57AF-4B2C-BD7C-B5A6EC38083D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6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Kruskal’s Algorithm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smtClean="0"/>
              <a:t>The </a:t>
            </a:r>
            <a:r>
              <a:rPr lang="en-US" altLang="en-US" sz="2400" b="1" i="1" smtClean="0"/>
              <a:t>Kruskal’s algorithm</a:t>
            </a:r>
            <a:r>
              <a:rPr lang="en-US" altLang="en-US" sz="2400" smtClean="0"/>
              <a:t> also uses the greedy criterion to find the minimum cost spanning tree 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The edge costs of a given graph, </a:t>
            </a:r>
            <a:r>
              <a:rPr lang="en-US" altLang="en-US" sz="2400" i="1" smtClean="0"/>
              <a:t>G</a:t>
            </a:r>
            <a:r>
              <a:rPr lang="en-US" altLang="en-US" sz="2400" smtClean="0"/>
              <a:t> (undirected) is arranged in ascending order. 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The lowest cost edge is selected (greedy!) and included in the subgraph or spanning tree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Among the remaining edges, each edge is tried for inclusion into the spanning tree, if it doesn’t form a cycle </a:t>
            </a:r>
          </a:p>
          <a:p>
            <a:pPr>
              <a:spcAft>
                <a:spcPts val="600"/>
              </a:spcAft>
            </a:pPr>
            <a:r>
              <a:rPr lang="en-US" altLang="en-US" sz="2400" smtClean="0"/>
              <a:t>All the edges are tried in this way and the resulting subgraph is a minimum-cost spanning tree</a:t>
            </a:r>
          </a:p>
          <a:p>
            <a:endParaRPr lang="en-US" alt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5B4F6B-D551-4702-A69E-C72E44327F3D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7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F75A74-1269-4372-97F6-D7CE1F44431F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8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981200"/>
            <a:ext cx="2349500" cy="2016125"/>
            <a:chOff x="3861" y="8392"/>
            <a:chExt cx="2485" cy="2382"/>
          </a:xfrm>
        </p:grpSpPr>
        <p:grpSp>
          <p:nvGrpSpPr>
            <p:cNvPr id="57357" name="Group 3"/>
            <p:cNvGrpSpPr>
              <a:grpSpLocks/>
            </p:cNvGrpSpPr>
            <p:nvPr/>
          </p:nvGrpSpPr>
          <p:grpSpPr bwMode="auto">
            <a:xfrm>
              <a:off x="4773" y="8509"/>
              <a:ext cx="432" cy="432"/>
              <a:chOff x="4219" y="2893"/>
              <a:chExt cx="432" cy="432"/>
            </a:xfrm>
          </p:grpSpPr>
          <p:sp>
            <p:nvSpPr>
              <p:cNvPr id="57394" name="Oval 4"/>
              <p:cNvSpPr>
                <a:spLocks noChangeArrowheads="1"/>
              </p:cNvSpPr>
              <p:nvPr/>
            </p:nvSpPr>
            <p:spPr bwMode="auto">
              <a:xfrm>
                <a:off x="4256" y="2933"/>
                <a:ext cx="360" cy="36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95" name="Text Box 5"/>
              <p:cNvSpPr txBox="1">
                <a:spLocks noChangeArrowheads="1"/>
              </p:cNvSpPr>
              <p:nvPr/>
            </p:nvSpPr>
            <p:spPr bwMode="auto">
              <a:xfrm>
                <a:off x="4219" y="2893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358" name="Group 6"/>
            <p:cNvGrpSpPr>
              <a:grpSpLocks/>
            </p:cNvGrpSpPr>
            <p:nvPr/>
          </p:nvGrpSpPr>
          <p:grpSpPr bwMode="auto">
            <a:xfrm>
              <a:off x="5673" y="8539"/>
              <a:ext cx="432" cy="432"/>
              <a:chOff x="4219" y="2893"/>
              <a:chExt cx="432" cy="432"/>
            </a:xfrm>
          </p:grpSpPr>
          <p:sp>
            <p:nvSpPr>
              <p:cNvPr id="57392" name="Oval 7"/>
              <p:cNvSpPr>
                <a:spLocks noChangeArrowheads="1"/>
              </p:cNvSpPr>
              <p:nvPr/>
            </p:nvSpPr>
            <p:spPr bwMode="auto">
              <a:xfrm>
                <a:off x="4256" y="2933"/>
                <a:ext cx="360" cy="36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93" name="Text Box 8"/>
              <p:cNvSpPr txBox="1">
                <a:spLocks noChangeArrowheads="1"/>
              </p:cNvSpPr>
              <p:nvPr/>
            </p:nvSpPr>
            <p:spPr bwMode="auto">
              <a:xfrm>
                <a:off x="4219" y="2893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359" name="Group 9"/>
            <p:cNvGrpSpPr>
              <a:grpSpLocks/>
            </p:cNvGrpSpPr>
            <p:nvPr/>
          </p:nvGrpSpPr>
          <p:grpSpPr bwMode="auto">
            <a:xfrm>
              <a:off x="5673" y="9367"/>
              <a:ext cx="432" cy="432"/>
              <a:chOff x="4219" y="2893"/>
              <a:chExt cx="432" cy="432"/>
            </a:xfrm>
          </p:grpSpPr>
          <p:sp>
            <p:nvSpPr>
              <p:cNvPr id="57390" name="Oval 10"/>
              <p:cNvSpPr>
                <a:spLocks noChangeArrowheads="1"/>
              </p:cNvSpPr>
              <p:nvPr/>
            </p:nvSpPr>
            <p:spPr bwMode="auto">
              <a:xfrm>
                <a:off x="4256" y="2933"/>
                <a:ext cx="360" cy="36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91" name="Text Box 11"/>
              <p:cNvSpPr txBox="1">
                <a:spLocks noChangeArrowheads="1"/>
              </p:cNvSpPr>
              <p:nvPr/>
            </p:nvSpPr>
            <p:spPr bwMode="auto">
              <a:xfrm>
                <a:off x="4219" y="2893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360" name="Group 12"/>
            <p:cNvGrpSpPr>
              <a:grpSpLocks/>
            </p:cNvGrpSpPr>
            <p:nvPr/>
          </p:nvGrpSpPr>
          <p:grpSpPr bwMode="auto">
            <a:xfrm>
              <a:off x="5673" y="10187"/>
              <a:ext cx="432" cy="432"/>
              <a:chOff x="4219" y="2893"/>
              <a:chExt cx="432" cy="432"/>
            </a:xfrm>
          </p:grpSpPr>
          <p:sp>
            <p:nvSpPr>
              <p:cNvPr id="57388" name="Oval 13"/>
              <p:cNvSpPr>
                <a:spLocks noChangeArrowheads="1"/>
              </p:cNvSpPr>
              <p:nvPr/>
            </p:nvSpPr>
            <p:spPr bwMode="auto">
              <a:xfrm>
                <a:off x="4256" y="2933"/>
                <a:ext cx="360" cy="36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89" name="Text Box 14"/>
              <p:cNvSpPr txBox="1">
                <a:spLocks noChangeArrowheads="1"/>
              </p:cNvSpPr>
              <p:nvPr/>
            </p:nvSpPr>
            <p:spPr bwMode="auto">
              <a:xfrm>
                <a:off x="4219" y="2893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361" name="Group 15"/>
            <p:cNvGrpSpPr>
              <a:grpSpLocks/>
            </p:cNvGrpSpPr>
            <p:nvPr/>
          </p:nvGrpSpPr>
          <p:grpSpPr bwMode="auto">
            <a:xfrm>
              <a:off x="4773" y="10192"/>
              <a:ext cx="432" cy="432"/>
              <a:chOff x="4219" y="2893"/>
              <a:chExt cx="432" cy="432"/>
            </a:xfrm>
          </p:grpSpPr>
          <p:sp>
            <p:nvSpPr>
              <p:cNvPr id="57386" name="Oval 16"/>
              <p:cNvSpPr>
                <a:spLocks noChangeArrowheads="1"/>
              </p:cNvSpPr>
              <p:nvPr/>
            </p:nvSpPr>
            <p:spPr bwMode="auto">
              <a:xfrm>
                <a:off x="4256" y="2933"/>
                <a:ext cx="360" cy="36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87" name="Text Box 17"/>
              <p:cNvSpPr txBox="1">
                <a:spLocks noChangeArrowheads="1"/>
              </p:cNvSpPr>
              <p:nvPr/>
            </p:nvSpPr>
            <p:spPr bwMode="auto">
              <a:xfrm>
                <a:off x="4219" y="2893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362" name="Group 18"/>
            <p:cNvGrpSpPr>
              <a:grpSpLocks/>
            </p:cNvGrpSpPr>
            <p:nvPr/>
          </p:nvGrpSpPr>
          <p:grpSpPr bwMode="auto">
            <a:xfrm>
              <a:off x="3861" y="9367"/>
              <a:ext cx="432" cy="432"/>
              <a:chOff x="4219" y="2893"/>
              <a:chExt cx="432" cy="432"/>
            </a:xfrm>
          </p:grpSpPr>
          <p:sp>
            <p:nvSpPr>
              <p:cNvPr id="57384" name="Oval 19"/>
              <p:cNvSpPr>
                <a:spLocks noChangeArrowheads="1"/>
              </p:cNvSpPr>
              <p:nvPr/>
            </p:nvSpPr>
            <p:spPr bwMode="auto">
              <a:xfrm>
                <a:off x="4256" y="2933"/>
                <a:ext cx="360" cy="36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85" name="Text Box 20"/>
              <p:cNvSpPr txBox="1">
                <a:spLocks noChangeArrowheads="1"/>
              </p:cNvSpPr>
              <p:nvPr/>
            </p:nvSpPr>
            <p:spPr bwMode="auto">
              <a:xfrm>
                <a:off x="4219" y="2893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363" name="Group 21"/>
            <p:cNvGrpSpPr>
              <a:grpSpLocks/>
            </p:cNvGrpSpPr>
            <p:nvPr/>
          </p:nvGrpSpPr>
          <p:grpSpPr bwMode="auto">
            <a:xfrm>
              <a:off x="4773" y="9367"/>
              <a:ext cx="432" cy="432"/>
              <a:chOff x="4219" y="2893"/>
              <a:chExt cx="432" cy="432"/>
            </a:xfrm>
          </p:grpSpPr>
          <p:sp>
            <p:nvSpPr>
              <p:cNvPr id="57382" name="Oval 22"/>
              <p:cNvSpPr>
                <a:spLocks noChangeArrowheads="1"/>
              </p:cNvSpPr>
              <p:nvPr/>
            </p:nvSpPr>
            <p:spPr bwMode="auto">
              <a:xfrm>
                <a:off x="4256" y="2933"/>
                <a:ext cx="360" cy="36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83" name="Text Box 23"/>
              <p:cNvSpPr txBox="1">
                <a:spLocks noChangeArrowheads="1"/>
              </p:cNvSpPr>
              <p:nvPr/>
            </p:nvSpPr>
            <p:spPr bwMode="auto">
              <a:xfrm>
                <a:off x="4219" y="2893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</a:defRPr>
                </a:lvl1pPr>
                <a:lvl2pPr marL="742950" indent="-285750" eaLnBrk="0" hangingPunct="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2"/>
                    </a:solidFill>
                    <a:latin typeface="Georgia" panose="02040502050405020303" pitchFamily="18" charset="0"/>
                  </a:defRPr>
                </a:lvl2pPr>
                <a:lvl3pPr marL="11430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3pPr>
                <a:lvl4pPr marL="1600200" indent="-228600" eaLnBrk="0" hangingPunct="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 alt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364" name="Line 24"/>
            <p:cNvSpPr>
              <a:spLocks noChangeShapeType="1"/>
            </p:cNvSpPr>
            <p:nvPr/>
          </p:nvSpPr>
          <p:spPr bwMode="auto">
            <a:xfrm>
              <a:off x="5893" y="8943"/>
              <a:ext cx="0" cy="4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25"/>
            <p:cNvSpPr>
              <a:spLocks noChangeShapeType="1"/>
            </p:cNvSpPr>
            <p:nvPr/>
          </p:nvSpPr>
          <p:spPr bwMode="auto">
            <a:xfrm>
              <a:off x="5893" y="9774"/>
              <a:ext cx="0" cy="4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6"/>
            <p:cNvSpPr>
              <a:spLocks noChangeShapeType="1"/>
            </p:cNvSpPr>
            <p:nvPr/>
          </p:nvSpPr>
          <p:spPr bwMode="auto">
            <a:xfrm>
              <a:off x="5172" y="8743"/>
              <a:ext cx="5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7"/>
            <p:cNvSpPr>
              <a:spLocks noChangeShapeType="1"/>
            </p:cNvSpPr>
            <p:nvPr/>
          </p:nvSpPr>
          <p:spPr bwMode="auto">
            <a:xfrm flipH="1">
              <a:off x="5125" y="8845"/>
              <a:ext cx="623" cy="6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Line 28"/>
            <p:cNvSpPr>
              <a:spLocks noChangeShapeType="1"/>
            </p:cNvSpPr>
            <p:nvPr/>
          </p:nvSpPr>
          <p:spPr bwMode="auto">
            <a:xfrm rot="5400000" flipH="1">
              <a:off x="5132" y="9683"/>
              <a:ext cx="629" cy="6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9" name="Line 29"/>
            <p:cNvSpPr>
              <a:spLocks noChangeShapeType="1"/>
            </p:cNvSpPr>
            <p:nvPr/>
          </p:nvSpPr>
          <p:spPr bwMode="auto">
            <a:xfrm>
              <a:off x="5165" y="10414"/>
              <a:ext cx="5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0" name="Line 30"/>
            <p:cNvSpPr>
              <a:spLocks noChangeShapeType="1"/>
            </p:cNvSpPr>
            <p:nvPr/>
          </p:nvSpPr>
          <p:spPr bwMode="auto">
            <a:xfrm flipH="1">
              <a:off x="4216" y="8845"/>
              <a:ext cx="623" cy="6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1" name="Line 31"/>
            <p:cNvSpPr>
              <a:spLocks noChangeShapeType="1"/>
            </p:cNvSpPr>
            <p:nvPr/>
          </p:nvSpPr>
          <p:spPr bwMode="auto">
            <a:xfrm rot="5400000" flipH="1">
              <a:off x="4217" y="9699"/>
              <a:ext cx="629" cy="6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Text Box 32"/>
            <p:cNvSpPr txBox="1">
              <a:spLocks noChangeArrowheads="1"/>
            </p:cNvSpPr>
            <p:nvPr/>
          </p:nvSpPr>
          <p:spPr bwMode="auto">
            <a:xfrm>
              <a:off x="4146" y="8842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73" name="Text Box 33"/>
            <p:cNvSpPr txBox="1">
              <a:spLocks noChangeArrowheads="1"/>
            </p:cNvSpPr>
            <p:nvPr/>
          </p:nvSpPr>
          <p:spPr bwMode="auto">
            <a:xfrm>
              <a:off x="4056" y="9907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74" name="Text Box 34"/>
            <p:cNvSpPr txBox="1">
              <a:spLocks noChangeArrowheads="1"/>
            </p:cNvSpPr>
            <p:nvPr/>
          </p:nvSpPr>
          <p:spPr bwMode="auto">
            <a:xfrm>
              <a:off x="5181" y="8392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75" name="Text Box 35"/>
            <p:cNvSpPr txBox="1">
              <a:spLocks noChangeArrowheads="1"/>
            </p:cNvSpPr>
            <p:nvPr/>
          </p:nvSpPr>
          <p:spPr bwMode="auto">
            <a:xfrm>
              <a:off x="5181" y="10342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76" name="Text Box 36"/>
            <p:cNvSpPr txBox="1">
              <a:spLocks noChangeArrowheads="1"/>
            </p:cNvSpPr>
            <p:nvPr/>
          </p:nvSpPr>
          <p:spPr bwMode="auto">
            <a:xfrm>
              <a:off x="4986" y="8884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77" name="Text Box 37"/>
            <p:cNvSpPr txBox="1">
              <a:spLocks noChangeArrowheads="1"/>
            </p:cNvSpPr>
            <p:nvPr/>
          </p:nvSpPr>
          <p:spPr bwMode="auto">
            <a:xfrm>
              <a:off x="4551" y="9757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78" name="Text Box 38"/>
            <p:cNvSpPr txBox="1">
              <a:spLocks noChangeArrowheads="1"/>
            </p:cNvSpPr>
            <p:nvPr/>
          </p:nvSpPr>
          <p:spPr bwMode="auto">
            <a:xfrm>
              <a:off x="5301" y="9622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79" name="Text Box 39"/>
            <p:cNvSpPr txBox="1">
              <a:spLocks noChangeArrowheads="1"/>
            </p:cNvSpPr>
            <p:nvPr/>
          </p:nvSpPr>
          <p:spPr bwMode="auto">
            <a:xfrm>
              <a:off x="5806" y="8992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80" name="Text Box 40"/>
            <p:cNvSpPr txBox="1">
              <a:spLocks noChangeArrowheads="1"/>
            </p:cNvSpPr>
            <p:nvPr/>
          </p:nvSpPr>
          <p:spPr bwMode="auto">
            <a:xfrm>
              <a:off x="5806" y="9832"/>
              <a:ext cx="54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2"/>
                  </a:solidFill>
                  <a:latin typeface="Georgia" panose="02040502050405020303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alt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81" name="Line 41"/>
            <p:cNvSpPr>
              <a:spLocks noChangeShapeType="1"/>
            </p:cNvSpPr>
            <p:nvPr/>
          </p:nvSpPr>
          <p:spPr bwMode="auto">
            <a:xfrm>
              <a:off x="4985" y="9762"/>
              <a:ext cx="0" cy="4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2895600" y="1524000"/>
            <a:ext cx="1295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Edge cost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(1, 6)  - 10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(3, 4)  - 12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(2, 7)  - 14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(2, 3)  - 16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(4, 7)  - 18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(4, 5)  - 22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(5, 7)  - 24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(5, 6)  - 25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(1, 2) - 28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95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2152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21431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2400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8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29125"/>
            <a:ext cx="2000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9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62475"/>
            <a:ext cx="21907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00" name="Picture 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4552950"/>
            <a:ext cx="21812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288"/>
            <a:ext cx="8229600" cy="4684712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>
                <a:sym typeface="Wingdings"/>
              </a:rPr>
              <a:t></a:t>
            </a:r>
            <a:r>
              <a:rPr lang="en-US" sz="2000" dirty="0" smtClean="0"/>
              <a:t> </a:t>
            </a:r>
            <a:r>
              <a:rPr lang="en-US" sz="2000" b="1" dirty="0" smtClean="0"/>
              <a:t>Algorithm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Kruskals</a:t>
            </a:r>
            <a:r>
              <a:rPr lang="en-US" sz="2000" dirty="0" smtClean="0"/>
              <a:t>(</a:t>
            </a:r>
            <a:r>
              <a:rPr lang="en-US" sz="2000" i="1" dirty="0" smtClean="0"/>
              <a:t>G</a:t>
            </a:r>
            <a:r>
              <a:rPr lang="en-US" sz="2000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: Undirected graph ,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: Minimum Spanning Tree,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T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i="1" dirty="0" smtClean="0"/>
              <a:t>T</a:t>
            </a:r>
            <a:r>
              <a:rPr lang="en-US" sz="2000" dirty="0" smtClean="0"/>
              <a:t> ← </a:t>
            </a:r>
            <a:r>
              <a:rPr lang="en-US" sz="2000" dirty="0" smtClean="0">
                <a:sym typeface="Symbol"/>
              </a:rPr>
              <a:t></a:t>
            </a:r>
            <a:endParaRPr lang="en-US" sz="20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i="1" dirty="0" err="1" smtClean="0"/>
              <a:t>Ecount</a:t>
            </a:r>
            <a:r>
              <a:rPr lang="en-US" sz="2000" dirty="0" smtClean="0"/>
              <a:t> ← |</a:t>
            </a:r>
            <a:r>
              <a:rPr lang="en-US" sz="2000" i="1" dirty="0" smtClean="0"/>
              <a:t>V</a:t>
            </a:r>
            <a:r>
              <a:rPr lang="en-US" sz="2000" dirty="0" smtClean="0"/>
              <a:t>| - 1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b="1" dirty="0" smtClean="0"/>
              <a:t>while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 </a:t>
            </a:r>
            <a:r>
              <a:rPr lang="en-US" sz="2000" i="1" dirty="0" smtClean="0"/>
              <a:t>n </a:t>
            </a:r>
            <a:r>
              <a:rPr lang="en-US" sz="2000" dirty="0" smtClean="0"/>
              <a:t>- 1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Ecount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 0 </a:t>
            </a:r>
            <a:r>
              <a:rPr lang="en-US" sz="2000" b="1" dirty="0" smtClean="0"/>
              <a:t>do</a:t>
            </a:r>
            <a:endParaRPr lang="en-US" sz="20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/>
              <a:t>	// assuming that edges are stored in a min heap		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/>
              <a:t>	Get the </a:t>
            </a:r>
            <a:r>
              <a:rPr lang="en-US" sz="2000" i="1" dirty="0" err="1" smtClean="0"/>
              <a:t>mincost</a:t>
            </a:r>
            <a:r>
              <a:rPr lang="en-US" sz="2000" dirty="0" smtClean="0"/>
              <a:t> edge from </a:t>
            </a:r>
            <a:r>
              <a:rPr lang="en-US" sz="2000" i="1" dirty="0" smtClean="0"/>
              <a:t>E</a:t>
            </a:r>
            <a:r>
              <a:rPr lang="en-US" sz="2000" dirty="0" smtClean="0"/>
              <a:t> and call it as (</a:t>
            </a:r>
            <a:r>
              <a:rPr lang="en-US" sz="2000" i="1" dirty="0" smtClean="0"/>
              <a:t>u</a:t>
            </a:r>
            <a:r>
              <a:rPr lang="en-US" sz="2000" dirty="0" smtClean="0"/>
              <a:t>, </a:t>
            </a:r>
            <a:r>
              <a:rPr lang="en-US" sz="2000" i="1" dirty="0" smtClean="0"/>
              <a:t>v</a:t>
            </a:r>
            <a:r>
              <a:rPr lang="en-US" sz="2000" dirty="0" smtClean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i="1" dirty="0" smtClean="0"/>
              <a:t>u</a:t>
            </a:r>
            <a:r>
              <a:rPr lang="en-US" sz="2000" dirty="0" smtClean="0"/>
              <a:t>, </a:t>
            </a:r>
            <a:r>
              <a:rPr lang="en-US" sz="2000" i="1" dirty="0" smtClean="0"/>
              <a:t>v</a:t>
            </a:r>
            <a:r>
              <a:rPr lang="en-US" sz="2000" dirty="0" smtClean="0"/>
              <a:t>) does not form a cycle 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/>
              <a:t>    	</a:t>
            </a:r>
            <a:r>
              <a:rPr lang="fr-FR" sz="2000" i="1" dirty="0" smtClean="0"/>
              <a:t>T</a:t>
            </a:r>
            <a:r>
              <a:rPr lang="fr-FR" sz="2000" dirty="0" smtClean="0"/>
              <a:t> ← </a:t>
            </a:r>
            <a:r>
              <a:rPr lang="fr-FR" sz="2000" i="1" dirty="0" smtClean="0"/>
              <a:t>T</a:t>
            </a:r>
            <a:r>
              <a:rPr lang="fr-FR" sz="2000" dirty="0" smtClean="0"/>
              <a:t> </a:t>
            </a:r>
            <a:r>
              <a:rPr lang="en-US" sz="2000" dirty="0" smtClean="0">
                <a:sym typeface="Symbol"/>
              </a:rPr>
              <a:t></a:t>
            </a:r>
            <a:r>
              <a:rPr lang="fr-FR" sz="2000" dirty="0" smtClean="0"/>
              <a:t> (</a:t>
            </a:r>
            <a:r>
              <a:rPr lang="fr-FR" sz="2000" i="1" dirty="0" smtClean="0"/>
              <a:t>u</a:t>
            </a:r>
            <a:r>
              <a:rPr lang="fr-FR" sz="2000" dirty="0" smtClean="0"/>
              <a:t>, </a:t>
            </a:r>
            <a:r>
              <a:rPr lang="fr-FR" sz="2000" i="1" dirty="0" smtClean="0"/>
              <a:t>v</a:t>
            </a:r>
            <a:r>
              <a:rPr lang="fr-FR" sz="2000" dirty="0" smtClean="0"/>
              <a:t>)  	// </a:t>
            </a:r>
            <a:r>
              <a:rPr lang="fr-FR" sz="2000" dirty="0" err="1" smtClean="0"/>
              <a:t>add</a:t>
            </a:r>
            <a:r>
              <a:rPr lang="fr-FR" sz="2000" dirty="0" smtClean="0"/>
              <a:t> (</a:t>
            </a:r>
            <a:r>
              <a:rPr lang="fr-FR" sz="2000" i="1" dirty="0" smtClean="0"/>
              <a:t>u</a:t>
            </a:r>
            <a:r>
              <a:rPr lang="fr-FR" sz="2000" dirty="0" smtClean="0"/>
              <a:t>, </a:t>
            </a:r>
            <a:r>
              <a:rPr lang="fr-FR" sz="2000" i="1" dirty="0" smtClean="0"/>
              <a:t>v</a:t>
            </a:r>
            <a:r>
              <a:rPr lang="fr-FR" sz="2000" dirty="0" smtClean="0"/>
              <a:t>) in </a:t>
            </a:r>
            <a:r>
              <a:rPr lang="fr-FR" sz="2000" i="1" dirty="0" smtClean="0"/>
              <a:t>T</a:t>
            </a:r>
            <a:endParaRPr lang="en-US" sz="20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fr-FR" sz="2000" dirty="0" smtClean="0"/>
              <a:t>	</a:t>
            </a:r>
            <a:r>
              <a:rPr lang="en-US" sz="2000" b="1" dirty="0" smtClean="0"/>
              <a:t>Delete</a:t>
            </a:r>
            <a:r>
              <a:rPr lang="en-US" sz="2000" dirty="0" smtClean="0"/>
              <a:t> (</a:t>
            </a:r>
            <a:r>
              <a:rPr lang="en-US" sz="2000" i="1" dirty="0" smtClean="0"/>
              <a:t>u</a:t>
            </a:r>
            <a:r>
              <a:rPr lang="en-US" sz="2000" dirty="0" smtClean="0"/>
              <a:t>, </a:t>
            </a:r>
            <a:r>
              <a:rPr lang="en-US" sz="2000" i="1" dirty="0" smtClean="0"/>
              <a:t>v</a:t>
            </a:r>
            <a:r>
              <a:rPr lang="en-US" sz="2000" dirty="0" smtClean="0"/>
              <a:t>) from min heap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/>
              <a:t>	</a:t>
            </a:r>
            <a:r>
              <a:rPr lang="en-US" sz="2000" i="1" dirty="0" err="1" smtClean="0"/>
              <a:t>Ecount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Ecount</a:t>
            </a:r>
            <a:r>
              <a:rPr lang="en-US" sz="2000" dirty="0" smtClean="0"/>
              <a:t> – 1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dirty="0" smtClean="0"/>
              <a:t>return </a:t>
            </a:r>
            <a:r>
              <a:rPr lang="en-US" sz="2000" i="1" dirty="0" smtClean="0"/>
              <a:t>T</a:t>
            </a:r>
            <a:endParaRPr lang="en-US" sz="2000" dirty="0" smtClean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sz="2000" b="1" dirty="0" smtClean="0"/>
              <a:t>end</a:t>
            </a:r>
            <a:r>
              <a:rPr lang="en-US" sz="2000" dirty="0" smtClean="0"/>
              <a:t> </a:t>
            </a:r>
            <a:r>
              <a:rPr lang="en-US" sz="2000" dirty="0" err="1" smtClean="0"/>
              <a:t>Kruskals</a:t>
            </a:r>
            <a:r>
              <a:rPr lang="en-US" sz="2000" dirty="0" smtClean="0"/>
              <a:t>. 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6F945A-C8B2-42CF-8D60-F6DB081F32C4}" type="slidenum">
              <a:rPr lang="en-US" altLang="en-US">
                <a:solidFill>
                  <a:srgbClr val="0070C0"/>
                </a:solidFill>
                <a:latin typeface="Georgia" panose="02040502050405020303" pitchFamily="18" charset="0"/>
              </a:rPr>
              <a:pPr eaLnBrk="1" hangingPunct="1"/>
              <a:t>9</a:t>
            </a:fld>
            <a:endParaRPr lang="en-US" altLang="en-US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2691</TotalTime>
  <Words>555</Words>
  <Application>Microsoft Office PowerPoint</Application>
  <PresentationFormat>On-screen Show (4:3)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Georgia</vt:lpstr>
      <vt:lpstr>Symbol</vt:lpstr>
      <vt:lpstr>Times New Roman</vt:lpstr>
      <vt:lpstr>Trebuchet MS</vt:lpstr>
      <vt:lpstr>Verdana</vt:lpstr>
      <vt:lpstr>Wingdings</vt:lpstr>
      <vt:lpstr>Wingdings 2</vt:lpstr>
      <vt:lpstr>Urban</vt:lpstr>
      <vt:lpstr>Course Name :  Data Structures &amp; Algorithms</vt:lpstr>
      <vt:lpstr>Session 8:  Topological Sort, Prim’s, and Kruskal’s</vt:lpstr>
      <vt:lpstr>Contents</vt:lpstr>
      <vt:lpstr>Prim’s Algorithm</vt:lpstr>
      <vt:lpstr>Example</vt:lpstr>
      <vt:lpstr>Algorithm</vt:lpstr>
      <vt:lpstr>Kruskal’s Algorithm</vt:lpstr>
      <vt:lpstr>Example</vt:lpstr>
      <vt:lpstr>Algorithm</vt:lpstr>
      <vt:lpstr>Determining Cycle Formation</vt:lpstr>
      <vt:lpstr>Data Structure for Disjoint Sets</vt:lpstr>
      <vt:lpstr>Algorithm for Union &amp; Find</vt:lpstr>
      <vt:lpstr>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DIVIDE &amp; CONUQER</dc:title>
  <dc:creator>Nandagopalan</dc:creator>
  <cp:lastModifiedBy>Windows User</cp:lastModifiedBy>
  <cp:revision>171</cp:revision>
  <dcterms:created xsi:type="dcterms:W3CDTF">2009-10-08T14:14:44Z</dcterms:created>
  <dcterms:modified xsi:type="dcterms:W3CDTF">2023-02-16T09:13:51Z</dcterms:modified>
</cp:coreProperties>
</file>