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46" r:id="rId2"/>
    <p:sldId id="256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3" r:id="rId13"/>
    <p:sldId id="284" r:id="rId14"/>
    <p:sldId id="285" r:id="rId15"/>
    <p:sldId id="342" r:id="rId16"/>
    <p:sldId id="343" r:id="rId17"/>
    <p:sldId id="344" r:id="rId18"/>
    <p:sldId id="345" r:id="rId19"/>
    <p:sldId id="34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4660"/>
  </p:normalViewPr>
  <p:slideViewPr>
    <p:cSldViewPr>
      <p:cViewPr varScale="1">
        <p:scale>
          <a:sx n="60" d="100"/>
          <a:sy n="60" d="100"/>
        </p:scale>
        <p:origin x="11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571D2B-31EB-46B7-963F-280D42A099EB}" type="datetimeFigureOut">
              <a:rPr lang="en-US"/>
              <a:pPr>
                <a:defRPr/>
              </a:pPr>
              <a:t>16-Feb-23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7C6B38-BF70-48B1-9E06-721122F73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7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65EE1D-D871-422B-A1B0-F1BF9A66EEEB}" type="datetimeFigureOut">
              <a:rPr lang="en-US"/>
              <a:pPr>
                <a:defRPr/>
              </a:pPr>
              <a:t>16-Feb-23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E1B1AE-78B7-4BC7-BCA5-5B61E8FAC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2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BB5A30-751B-4A86-91A1-8FCD46B6B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0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90D6F-59FA-4BDD-84D7-79D65C398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5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908E-F58B-4D3B-AC59-E636EF24B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80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63722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24"/>
            <a:ext cx="8229600" cy="468477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762000" cy="36671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9BC272E-BCC6-4980-B8BB-EA0D4E8FE3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6" name="Picture 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1600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9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67DF0-2F50-473D-8B06-9648851D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06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D9628-79DF-4194-A927-0CA671ACB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2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FBB2DA-1904-4B64-BDBC-4510563AE5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</p:spTree>
    <p:extLst>
      <p:ext uri="{BB962C8B-B14F-4D97-AF65-F5344CB8AC3E}">
        <p14:creationId xmlns:p14="http://schemas.microsoft.com/office/powerpoint/2010/main" val="9000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2ADB9-40F5-473B-BF68-72206B508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B8CF0-13B0-44E7-8F8C-B8A9AD3AE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95533-ADC0-41B3-A642-6F6BA7D57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2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38A7B-667B-401A-8DBE-2C6AFD042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2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56DE6A09-C701-4F05-86AB-15DCC08B26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5" r:id="rId3"/>
    <p:sldLayoutId id="2147483906" r:id="rId4"/>
    <p:sldLayoutId id="2147483918" r:id="rId5"/>
    <p:sldLayoutId id="2147483919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Course Name : 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>Data Structures &amp; Algorithms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Dr. S. </a:t>
            </a:r>
            <a:r>
              <a:rPr lang="en-US" smtClean="0"/>
              <a:t>Nandagopalan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Distance vector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54388F-05B4-40AD-B550-ADE124CF486F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10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69637" name="Group 6"/>
          <p:cNvGrpSpPr>
            <a:grpSpLocks/>
          </p:cNvGrpSpPr>
          <p:nvPr/>
        </p:nvGrpSpPr>
        <p:grpSpPr bwMode="auto">
          <a:xfrm>
            <a:off x="2819400" y="1447800"/>
            <a:ext cx="5562600" cy="5133975"/>
            <a:chOff x="3048000" y="914400"/>
            <a:chExt cx="5562600" cy="5133975"/>
          </a:xfrm>
        </p:grpSpPr>
        <p:pic>
          <p:nvPicPr>
            <p:cNvPr id="696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914400"/>
              <a:ext cx="5562600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7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724400"/>
              <a:ext cx="5534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38" name="Group 2"/>
          <p:cNvGrpSpPr>
            <a:grpSpLocks/>
          </p:cNvGrpSpPr>
          <p:nvPr/>
        </p:nvGrpSpPr>
        <p:grpSpPr bwMode="auto">
          <a:xfrm>
            <a:off x="228600" y="2819400"/>
            <a:ext cx="2667000" cy="1905000"/>
            <a:chOff x="3141" y="8624"/>
            <a:chExt cx="3161" cy="2225"/>
          </a:xfrm>
        </p:grpSpPr>
        <p:sp>
          <p:nvSpPr>
            <p:cNvPr id="69639" name="Text Box 3"/>
            <p:cNvSpPr txBox="1">
              <a:spLocks noChangeArrowheads="1"/>
            </p:cNvSpPr>
            <p:nvPr/>
          </p:nvSpPr>
          <p:spPr bwMode="auto">
            <a:xfrm>
              <a:off x="3141" y="970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0" name="Text Box 4"/>
            <p:cNvSpPr txBox="1">
              <a:spLocks noChangeArrowheads="1"/>
            </p:cNvSpPr>
            <p:nvPr/>
          </p:nvSpPr>
          <p:spPr bwMode="auto">
            <a:xfrm>
              <a:off x="4850" y="8875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1" name="Text Box 5"/>
            <p:cNvSpPr txBox="1">
              <a:spLocks noChangeArrowheads="1"/>
            </p:cNvSpPr>
            <p:nvPr/>
          </p:nvSpPr>
          <p:spPr bwMode="auto">
            <a:xfrm>
              <a:off x="4982" y="9930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2" name="Oval 6"/>
            <p:cNvSpPr>
              <a:spLocks noChangeArrowheads="1"/>
            </p:cNvSpPr>
            <p:nvPr/>
          </p:nvSpPr>
          <p:spPr bwMode="auto">
            <a:xfrm>
              <a:off x="4348" y="8990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3" name="Oval 7"/>
            <p:cNvSpPr>
              <a:spLocks noChangeArrowheads="1"/>
            </p:cNvSpPr>
            <p:nvPr/>
          </p:nvSpPr>
          <p:spPr bwMode="auto">
            <a:xfrm>
              <a:off x="3501" y="9654"/>
              <a:ext cx="383" cy="393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4" name="Oval 8"/>
            <p:cNvSpPr>
              <a:spLocks noChangeArrowheads="1"/>
            </p:cNvSpPr>
            <p:nvPr/>
          </p:nvSpPr>
          <p:spPr bwMode="auto">
            <a:xfrm>
              <a:off x="5517" y="8975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5" name="Oval 9"/>
            <p:cNvSpPr>
              <a:spLocks noChangeArrowheads="1"/>
            </p:cNvSpPr>
            <p:nvPr/>
          </p:nvSpPr>
          <p:spPr bwMode="auto">
            <a:xfrm>
              <a:off x="5606" y="10169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46" name="Line 10"/>
            <p:cNvSpPr>
              <a:spLocks noChangeShapeType="1"/>
            </p:cNvSpPr>
            <p:nvPr/>
          </p:nvSpPr>
          <p:spPr bwMode="auto">
            <a:xfrm flipV="1">
              <a:off x="3841" y="9263"/>
              <a:ext cx="52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4734" y="9149"/>
              <a:ext cx="77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2"/>
            <p:cNvSpPr>
              <a:spLocks noChangeShapeType="1"/>
            </p:cNvSpPr>
            <p:nvPr/>
          </p:nvSpPr>
          <p:spPr bwMode="auto">
            <a:xfrm>
              <a:off x="3840" y="9968"/>
              <a:ext cx="619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3"/>
            <p:cNvSpPr>
              <a:spLocks noChangeShapeType="1"/>
            </p:cNvSpPr>
            <p:nvPr/>
          </p:nvSpPr>
          <p:spPr bwMode="auto">
            <a:xfrm>
              <a:off x="4841" y="10366"/>
              <a:ext cx="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4"/>
            <p:cNvSpPr>
              <a:spLocks noChangeShapeType="1"/>
            </p:cNvSpPr>
            <p:nvPr/>
          </p:nvSpPr>
          <p:spPr bwMode="auto">
            <a:xfrm>
              <a:off x="3877" y="9894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15"/>
            <p:cNvSpPr>
              <a:spLocks noChangeShapeType="1"/>
            </p:cNvSpPr>
            <p:nvPr/>
          </p:nvSpPr>
          <p:spPr bwMode="auto">
            <a:xfrm rot="21240000" flipH="1">
              <a:off x="4733" y="9343"/>
              <a:ext cx="861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Text Box 16"/>
            <p:cNvSpPr txBox="1">
              <a:spLocks noChangeArrowheads="1"/>
            </p:cNvSpPr>
            <p:nvPr/>
          </p:nvSpPr>
          <p:spPr bwMode="auto">
            <a:xfrm>
              <a:off x="4038" y="9636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3" name="Text Box 17"/>
            <p:cNvSpPr txBox="1">
              <a:spLocks noChangeArrowheads="1"/>
            </p:cNvSpPr>
            <p:nvPr/>
          </p:nvSpPr>
          <p:spPr bwMode="auto">
            <a:xfrm>
              <a:off x="4942" y="9432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4" name="Text Box 18"/>
            <p:cNvSpPr txBox="1">
              <a:spLocks noChangeArrowheads="1"/>
            </p:cNvSpPr>
            <p:nvPr/>
          </p:nvSpPr>
          <p:spPr bwMode="auto">
            <a:xfrm>
              <a:off x="5006" y="10377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5" name="Text Box 19"/>
            <p:cNvSpPr txBox="1">
              <a:spLocks noChangeArrowheads="1"/>
            </p:cNvSpPr>
            <p:nvPr/>
          </p:nvSpPr>
          <p:spPr bwMode="auto">
            <a:xfrm>
              <a:off x="5894" y="9667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6" name="Oval 20"/>
            <p:cNvSpPr>
              <a:spLocks noChangeArrowheads="1"/>
            </p:cNvSpPr>
            <p:nvPr/>
          </p:nvSpPr>
          <p:spPr bwMode="auto">
            <a:xfrm>
              <a:off x="4447" y="10158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7" name="Text Box 21"/>
            <p:cNvSpPr txBox="1">
              <a:spLocks noChangeArrowheads="1"/>
            </p:cNvSpPr>
            <p:nvPr/>
          </p:nvSpPr>
          <p:spPr bwMode="auto">
            <a:xfrm>
              <a:off x="3756" y="9245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8" name="Text Box 22"/>
            <p:cNvSpPr txBox="1">
              <a:spLocks noChangeArrowheads="1"/>
            </p:cNvSpPr>
            <p:nvPr/>
          </p:nvSpPr>
          <p:spPr bwMode="auto">
            <a:xfrm>
              <a:off x="3812" y="1008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59" name="Text Box 23"/>
            <p:cNvSpPr txBox="1">
              <a:spLocks noChangeArrowheads="1"/>
            </p:cNvSpPr>
            <p:nvPr/>
          </p:nvSpPr>
          <p:spPr bwMode="auto">
            <a:xfrm>
              <a:off x="5234" y="9680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60" name="Text Box 24"/>
            <p:cNvSpPr txBox="1">
              <a:spLocks noChangeArrowheads="1"/>
            </p:cNvSpPr>
            <p:nvPr/>
          </p:nvSpPr>
          <p:spPr bwMode="auto">
            <a:xfrm>
              <a:off x="4457" y="9655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61" name="Arc 25"/>
            <p:cNvSpPr>
              <a:spLocks/>
            </p:cNvSpPr>
            <p:nvPr/>
          </p:nvSpPr>
          <p:spPr bwMode="auto">
            <a:xfrm flipH="1">
              <a:off x="4390" y="9359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2" name="Arc 26"/>
            <p:cNvSpPr>
              <a:spLocks/>
            </p:cNvSpPr>
            <p:nvPr/>
          </p:nvSpPr>
          <p:spPr bwMode="auto">
            <a:xfrm rot="10206296" flipH="1">
              <a:off x="4623" y="9352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Arc 27"/>
            <p:cNvSpPr>
              <a:spLocks/>
            </p:cNvSpPr>
            <p:nvPr/>
          </p:nvSpPr>
          <p:spPr bwMode="auto">
            <a:xfrm flipH="1">
              <a:off x="5558" y="9362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Arc 28"/>
            <p:cNvSpPr>
              <a:spLocks/>
            </p:cNvSpPr>
            <p:nvPr/>
          </p:nvSpPr>
          <p:spPr bwMode="auto">
            <a:xfrm rot="10206296" flipH="1">
              <a:off x="5729" y="9323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5" name="Text Box 29"/>
            <p:cNvSpPr txBox="1">
              <a:spLocks noChangeArrowheads="1"/>
            </p:cNvSpPr>
            <p:nvPr/>
          </p:nvSpPr>
          <p:spPr bwMode="auto">
            <a:xfrm>
              <a:off x="4424" y="1051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66" name="Text Box 30"/>
            <p:cNvSpPr txBox="1">
              <a:spLocks noChangeArrowheads="1"/>
            </p:cNvSpPr>
            <p:nvPr/>
          </p:nvSpPr>
          <p:spPr bwMode="auto">
            <a:xfrm>
              <a:off x="5644" y="105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67" name="Text Box 31"/>
            <p:cNvSpPr txBox="1">
              <a:spLocks noChangeArrowheads="1"/>
            </p:cNvSpPr>
            <p:nvPr/>
          </p:nvSpPr>
          <p:spPr bwMode="auto">
            <a:xfrm>
              <a:off x="5482" y="8624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68" name="Text Box 32"/>
            <p:cNvSpPr txBox="1">
              <a:spLocks noChangeArrowheads="1"/>
            </p:cNvSpPr>
            <p:nvPr/>
          </p:nvSpPr>
          <p:spPr bwMode="auto">
            <a:xfrm>
              <a:off x="4303" y="86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84713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>
                <a:sym typeface="Wingdings"/>
              </a:rPr>
              <a:t></a:t>
            </a:r>
            <a:r>
              <a:rPr lang="en-US" sz="1800" dirty="0" smtClean="0"/>
              <a:t> </a:t>
            </a:r>
            <a:r>
              <a:rPr lang="en-US" sz="1800" b="1" dirty="0" smtClean="0"/>
              <a:t>Algorithm</a:t>
            </a:r>
            <a:r>
              <a:rPr lang="en-US" sz="1800" dirty="0" smtClean="0"/>
              <a:t> </a:t>
            </a:r>
            <a:r>
              <a:rPr lang="en-US" sz="1800" i="1" dirty="0" err="1" smtClean="0"/>
              <a:t>Dijkstras</a:t>
            </a:r>
            <a:r>
              <a:rPr lang="en-US" sz="1800" dirty="0" smtClean="0"/>
              <a:t>(</a:t>
            </a:r>
            <a:r>
              <a:rPr lang="en-US" sz="1800" i="1" dirty="0" smtClean="0"/>
              <a:t>G</a:t>
            </a:r>
            <a:r>
              <a:rPr lang="en-US" sz="1800" dirty="0" smtClean="0"/>
              <a:t>, </a:t>
            </a:r>
            <a:r>
              <a:rPr lang="en-US" sz="1800" i="1" dirty="0" smtClean="0"/>
              <a:t>s</a:t>
            </a:r>
            <a:r>
              <a:rPr lang="en-US" sz="18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b="1" i="1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Weighted Graph (directed/undirected)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and a stating vertex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b="1" i="1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Shortest path from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to all other vertices, i.e.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[1..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b="1" dirty="0" smtClean="0"/>
              <a:t>each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en-US" sz="1800" dirty="0" smtClean="0"/>
              <a:t> ≠ </a:t>
            </a:r>
            <a:r>
              <a:rPr lang="en-US" sz="1800" i="1" dirty="0" smtClean="0"/>
              <a:t>s</a:t>
            </a:r>
            <a:r>
              <a:rPr lang="en-US" sz="1800" dirty="0" smtClean="0"/>
              <a:t> </a:t>
            </a:r>
            <a:r>
              <a:rPr lang="en-US" sz="1800" b="1" dirty="0" smtClean="0"/>
              <a:t>do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Initialize_Single_Source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/>
              <a:t>	</a:t>
            </a:r>
            <a:r>
              <a:rPr lang="en-US" sz="1800" i="1" dirty="0" smtClean="0"/>
              <a:t>d</a:t>
            </a:r>
            <a:r>
              <a:rPr lang="en-US" sz="1800" dirty="0" smtClean="0"/>
              <a:t>[</a:t>
            </a:r>
            <a:r>
              <a:rPr lang="en-US" sz="1800" i="1" dirty="0" smtClean="0"/>
              <a:t>v</a:t>
            </a:r>
            <a:r>
              <a:rPr lang="en-US" sz="1800" dirty="0" smtClean="0"/>
              <a:t>] ← </a:t>
            </a:r>
            <a:r>
              <a:rPr lang="en-US" sz="1800" dirty="0" smtClean="0">
                <a:sym typeface="Symbol"/>
              </a:rPr>
              <a:t></a:t>
            </a:r>
            <a:endParaRPr lang="en-US" sz="18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i="1" dirty="0" smtClean="0"/>
              <a:t>d</a:t>
            </a:r>
            <a:r>
              <a:rPr lang="en-US" sz="1800" dirty="0" smtClean="0"/>
              <a:t>[</a:t>
            </a:r>
            <a:r>
              <a:rPr lang="en-US" sz="1800" i="1" dirty="0" smtClean="0"/>
              <a:t>s</a:t>
            </a:r>
            <a:r>
              <a:rPr lang="en-US" sz="1800" dirty="0" smtClean="0"/>
              <a:t>] ← 0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i="1" dirty="0" smtClean="0"/>
              <a:t>S</a:t>
            </a:r>
            <a:r>
              <a:rPr lang="en-US" sz="1800" dirty="0" smtClean="0"/>
              <a:t> ←  ø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i="1" dirty="0" smtClean="0"/>
              <a:t>Q</a:t>
            </a:r>
            <a:r>
              <a:rPr lang="en-US" sz="1800" dirty="0" smtClean="0"/>
              <a:t> ← </a:t>
            </a:r>
            <a:r>
              <a:rPr lang="en-US" sz="1800" i="1" dirty="0" smtClean="0"/>
              <a:t>V</a:t>
            </a:r>
            <a:r>
              <a:rPr lang="en-US" sz="1800" dirty="0" smtClean="0"/>
              <a:t>[</a:t>
            </a:r>
            <a:r>
              <a:rPr lang="en-US" sz="1800" i="1" dirty="0" smtClean="0"/>
              <a:t>G</a:t>
            </a:r>
            <a:r>
              <a:rPr lang="en-US" sz="1800" dirty="0" smtClean="0"/>
              <a:t>]	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priority queue, Q contains all vertices of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b="1" dirty="0" smtClean="0"/>
              <a:t>while </a:t>
            </a:r>
            <a:r>
              <a:rPr lang="en-US" sz="1800" i="1" dirty="0" smtClean="0"/>
              <a:t>Q</a:t>
            </a:r>
            <a:r>
              <a:rPr lang="en-US" sz="1800" dirty="0" smtClean="0"/>
              <a:t> ≠ ø</a:t>
            </a:r>
            <a:r>
              <a:rPr lang="en-US" sz="1800" b="1" dirty="0" smtClean="0"/>
              <a:t>  do		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using the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labels as keys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/>
              <a:t>	</a:t>
            </a:r>
            <a:r>
              <a:rPr lang="en-US" sz="1800" i="1" dirty="0" smtClean="0"/>
              <a:t>u</a:t>
            </a:r>
            <a:r>
              <a:rPr lang="en-US" sz="1800" dirty="0" smtClean="0"/>
              <a:t> ← </a:t>
            </a:r>
            <a:r>
              <a:rPr lang="en-US" sz="1800" dirty="0" err="1" smtClean="0"/>
              <a:t>get</a:t>
            </a:r>
            <a:r>
              <a:rPr lang="en-US" sz="1800" i="1" dirty="0" err="1" smtClean="0"/>
              <a:t>Min</a:t>
            </a:r>
            <a:r>
              <a:rPr lang="en-US" sz="1800" dirty="0" smtClean="0"/>
              <a:t>(</a:t>
            </a:r>
            <a:r>
              <a:rPr lang="en-US" sz="1800" i="1" dirty="0" smtClean="0"/>
              <a:t>Q</a:t>
            </a:r>
            <a:r>
              <a:rPr lang="en-US" sz="18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/>
              <a:t>	</a:t>
            </a:r>
            <a:r>
              <a:rPr lang="en-US" sz="1800" i="1" dirty="0" smtClean="0"/>
              <a:t>S</a:t>
            </a:r>
            <a:r>
              <a:rPr lang="en-US" sz="1800" dirty="0" smtClean="0"/>
              <a:t> ← </a:t>
            </a:r>
            <a:r>
              <a:rPr lang="en-US" sz="1800" i="1" dirty="0" smtClean="0"/>
              <a:t>S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</a:t>
            </a:r>
            <a:r>
              <a:rPr lang="en-US" sz="1800" dirty="0" smtClean="0"/>
              <a:t> {</a:t>
            </a:r>
            <a:r>
              <a:rPr lang="en-US" sz="1800" i="1" dirty="0" smtClean="0"/>
              <a:t>u</a:t>
            </a:r>
            <a:r>
              <a:rPr lang="en-US" sz="1800" dirty="0" smtClean="0"/>
              <a:t>}	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vertices ‘seen’ already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i="1" dirty="0" smtClean="0"/>
              <a:t>	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b="1" dirty="0" smtClean="0"/>
              <a:t>each</a:t>
            </a:r>
            <a:r>
              <a:rPr lang="en-US" sz="1800" dirty="0" smtClean="0"/>
              <a:t> vertex </a:t>
            </a:r>
            <a:r>
              <a:rPr lang="en-US" sz="1800" i="1" dirty="0" smtClean="0"/>
              <a:t>v</a:t>
            </a:r>
            <a:r>
              <a:rPr lang="en-US" sz="1800" dirty="0" smtClean="0"/>
              <a:t> adjacent to </a:t>
            </a:r>
            <a:r>
              <a:rPr lang="en-US" sz="1800" i="1" dirty="0" smtClean="0"/>
              <a:t>u</a:t>
            </a:r>
            <a:r>
              <a:rPr lang="en-US" sz="1800" dirty="0" smtClean="0"/>
              <a:t> and </a:t>
            </a:r>
            <a:r>
              <a:rPr lang="en-US" sz="1800" i="1" dirty="0" smtClean="0"/>
              <a:t>v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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dirty="0" smtClean="0"/>
              <a:t> </a:t>
            </a:r>
            <a:r>
              <a:rPr lang="en-US" sz="1800" b="1" dirty="0" smtClean="0"/>
              <a:t>do</a:t>
            </a:r>
            <a:endParaRPr lang="en-US" sz="18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dirty="0" smtClean="0"/>
              <a:t>		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i="1" dirty="0" smtClean="0"/>
              <a:t>d</a:t>
            </a:r>
            <a:r>
              <a:rPr lang="en-US" sz="1800" dirty="0" smtClean="0"/>
              <a:t>[</a:t>
            </a:r>
            <a:r>
              <a:rPr lang="en-US" sz="1800" i="1" dirty="0" smtClean="0"/>
              <a:t>u</a:t>
            </a:r>
            <a:r>
              <a:rPr lang="en-US" sz="1800" dirty="0" smtClean="0"/>
              <a:t>] + </a:t>
            </a:r>
            <a:r>
              <a:rPr lang="en-US" sz="1800" i="1" dirty="0" smtClean="0"/>
              <a:t>w</a:t>
            </a:r>
            <a:r>
              <a:rPr lang="en-US" sz="1800" dirty="0" smtClean="0"/>
              <a:t>(</a:t>
            </a:r>
            <a:r>
              <a:rPr lang="en-US" sz="1800" i="1" dirty="0" smtClean="0"/>
              <a:t>u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 &lt; </a:t>
            </a:r>
            <a:r>
              <a:rPr lang="en-US" sz="1800" i="1" dirty="0" smtClean="0"/>
              <a:t>d</a:t>
            </a:r>
            <a:r>
              <a:rPr lang="en-US" sz="1800" dirty="0" smtClean="0"/>
              <a:t>[</a:t>
            </a:r>
            <a:r>
              <a:rPr lang="en-US" sz="1800" i="1" dirty="0" smtClean="0"/>
              <a:t>v</a:t>
            </a:r>
            <a:r>
              <a:rPr lang="en-US" sz="1800" dirty="0" smtClean="0"/>
              <a:t>] 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Relax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i="1" dirty="0" smtClean="0"/>
              <a:t>		    d</a:t>
            </a:r>
            <a:r>
              <a:rPr lang="en-US" sz="1800" dirty="0" smtClean="0"/>
              <a:t>[</a:t>
            </a:r>
            <a:r>
              <a:rPr lang="en-US" sz="1800" i="1" dirty="0" smtClean="0"/>
              <a:t>v</a:t>
            </a:r>
            <a:r>
              <a:rPr lang="en-US" sz="1800" dirty="0" smtClean="0"/>
              <a:t>] ← </a:t>
            </a:r>
            <a:r>
              <a:rPr lang="en-US" sz="1800" i="1" dirty="0" smtClean="0"/>
              <a:t>d</a:t>
            </a:r>
            <a:r>
              <a:rPr lang="en-US" sz="1800" dirty="0" smtClean="0"/>
              <a:t>[</a:t>
            </a:r>
            <a:r>
              <a:rPr lang="en-US" sz="1800" i="1" dirty="0" smtClean="0"/>
              <a:t>u</a:t>
            </a:r>
            <a:r>
              <a:rPr lang="en-US" sz="1800" dirty="0" smtClean="0"/>
              <a:t>] + </a:t>
            </a:r>
            <a:r>
              <a:rPr lang="en-US" sz="1800" i="1" dirty="0" smtClean="0"/>
              <a:t>w</a:t>
            </a:r>
            <a:r>
              <a:rPr lang="en-US" sz="1800" dirty="0" smtClean="0"/>
              <a:t>(</a:t>
            </a:r>
            <a:r>
              <a:rPr lang="en-US" sz="1800" i="1" dirty="0" smtClean="0"/>
              <a:t>u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		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i="1" dirty="0" smtClean="0"/>
              <a:t>d</a:t>
            </a:r>
            <a:r>
              <a:rPr lang="en-US" sz="1800" dirty="0" smtClean="0"/>
              <a:t>.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800" b="1" dirty="0" smtClean="0"/>
              <a:t>end</a:t>
            </a:r>
            <a:r>
              <a:rPr lang="en-US" sz="1800" dirty="0" smtClean="0"/>
              <a:t> </a:t>
            </a:r>
            <a:r>
              <a:rPr lang="en-US" sz="1800" i="1" dirty="0" err="1" smtClean="0"/>
              <a:t>Digkstras</a:t>
            </a:r>
            <a:r>
              <a:rPr lang="en-US" sz="1800" dirty="0" smtClean="0"/>
              <a:t>.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B5FFB6-0233-4405-A3A2-C59948B663CA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11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Bellman-Ford Algorithm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smtClean="0"/>
              <a:t>Dijkstra’s doesn’t work when there are negative edges:</a:t>
            </a:r>
          </a:p>
          <a:p>
            <a:pPr lvl="1">
              <a:spcAft>
                <a:spcPts val="600"/>
              </a:spcAft>
            </a:pPr>
            <a:r>
              <a:rPr lang="en-US" altLang="en-US" sz="2400" smtClean="0"/>
              <a:t>Intuition – we can not be greedy any more on the assumption that the lengths of paths will only increase in the future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Bellman-Ford algorithm detects negative cycles (returns </a:t>
            </a:r>
            <a:r>
              <a:rPr lang="en-US" altLang="en-US" sz="2400" i="1" smtClean="0"/>
              <a:t>false</a:t>
            </a:r>
            <a:r>
              <a:rPr lang="en-US" altLang="en-US" sz="2400" smtClean="0"/>
              <a:t>) or returns the shortest path-tree 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Running time: </a:t>
            </a:r>
            <a:r>
              <a:rPr lang="en-US" altLang="en-US" sz="2400" smtClean="0">
                <a:latin typeface="Symbol" panose="05050102010706020507" pitchFamily="18" charset="2"/>
              </a:rPr>
              <a:t>Q</a:t>
            </a:r>
            <a:r>
              <a:rPr lang="en-US" altLang="en-US" sz="2400" smtClean="0"/>
              <a:t>(VE)</a:t>
            </a:r>
          </a:p>
          <a:p>
            <a:pPr>
              <a:spcAft>
                <a:spcPts val="600"/>
              </a:spcAft>
            </a:pPr>
            <a:r>
              <a:rPr lang="en-US" altLang="en-US" sz="2400" b="1" smtClean="0"/>
              <a:t>Corollary. If a value </a:t>
            </a:r>
            <a:r>
              <a:rPr lang="en-US" altLang="en-US" sz="2400" b="1" i="1" smtClean="0"/>
              <a:t>d[v] fails to converge after </a:t>
            </a:r>
            <a:r>
              <a:rPr lang="en-US" altLang="en-US" sz="2400" b="1" smtClean="0"/>
              <a:t>|</a:t>
            </a:r>
            <a:r>
              <a:rPr lang="en-US" altLang="en-US" sz="2400" b="1" i="1" smtClean="0"/>
              <a:t>V| – 1 passes, there exists a negative-weight </a:t>
            </a:r>
            <a:r>
              <a:rPr lang="en-US" altLang="en-US" sz="2400" smtClean="0"/>
              <a:t>cycle in </a:t>
            </a:r>
            <a:r>
              <a:rPr lang="en-US" altLang="en-US" sz="2400" i="1" smtClean="0"/>
              <a:t>G reachable from s.</a:t>
            </a:r>
            <a:endParaRPr lang="en-US" altLang="en-US" sz="2400" smtClean="0"/>
          </a:p>
          <a:p>
            <a:endParaRPr lang="en-US" alt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721B59-404B-49AC-BAC9-1EB31CB43969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12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84713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sz="1800" b="1" dirty="0" smtClean="0"/>
              <a:t>BELLMAN-FORD (G, </a:t>
            </a:r>
            <a:r>
              <a:rPr lang="en-US" altLang="en-US" sz="1800" b="1" i="1" dirty="0" smtClean="0"/>
              <a:t>w</a:t>
            </a:r>
            <a:r>
              <a:rPr lang="en-US" altLang="en-US" sz="1800" b="1" dirty="0" smtClean="0"/>
              <a:t>, </a:t>
            </a:r>
            <a:r>
              <a:rPr lang="en-US" altLang="en-US" sz="1800" b="1" i="1" dirty="0" smtClean="0"/>
              <a:t>s</a:t>
            </a:r>
            <a:r>
              <a:rPr lang="en-US" altLang="en-US" sz="1800" b="1" dirty="0" smtClean="0"/>
              <a:t>)</a:t>
            </a:r>
            <a:endParaRPr lang="en-US" altLang="en-US" sz="1800" dirty="0" smtClean="0"/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b="1" dirty="0" smtClean="0"/>
              <a:t>for</a:t>
            </a:r>
            <a:r>
              <a:rPr lang="en-US" altLang="en-US" sz="2000" dirty="0" smtClean="0"/>
              <a:t> each vertex v = V[G] </a:t>
            </a:r>
            <a:r>
              <a:rPr lang="en-US" altLang="en-US" sz="2000" b="1" dirty="0" smtClean="0"/>
              <a:t>do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   d[v]  ← 1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   d[s] ← 0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b="1" dirty="0" smtClean="0"/>
              <a:t>for</a:t>
            </a:r>
            <a:r>
              <a:rPr lang="en-US" altLang="en-US" sz="2000" dirty="0" smtClean="0"/>
              <a:t> each vertex </a:t>
            </a:r>
            <a:r>
              <a:rPr lang="en-US" altLang="en-US" sz="2000" i="1" dirty="0" err="1" smtClean="0"/>
              <a:t>i</a:t>
            </a:r>
            <a:r>
              <a:rPr lang="en-US" altLang="en-US" sz="2000" dirty="0" smtClean="0"/>
              <a:t> = 1 to V[G] - 1 </a:t>
            </a:r>
            <a:r>
              <a:rPr lang="en-US" altLang="en-US" sz="2000" b="1" dirty="0" smtClean="0"/>
              <a:t>do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    </a:t>
            </a:r>
            <a:r>
              <a:rPr lang="en-US" altLang="en-US" sz="2000" b="1" dirty="0" smtClean="0"/>
              <a:t>for</a:t>
            </a:r>
            <a:r>
              <a:rPr lang="en-US" altLang="en-US" sz="2000" dirty="0" smtClean="0"/>
              <a:t> each edge (u, 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) in E[G] </a:t>
            </a:r>
            <a:r>
              <a:rPr lang="en-US" altLang="en-US" sz="2000" b="1" dirty="0" smtClean="0"/>
              <a:t>do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        if d[u] + w(u, v) &lt; d[v]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		</a:t>
            </a:r>
            <a:r>
              <a:rPr lang="pl-PL" altLang="en-US" sz="2000" dirty="0" smtClean="0"/>
              <a:t>d[v] </a:t>
            </a:r>
            <a:r>
              <a:rPr lang="en-US" altLang="en-US" sz="2000" dirty="0" smtClean="0"/>
              <a:t>←</a:t>
            </a:r>
            <a:r>
              <a:rPr lang="pl-PL" altLang="en-US" sz="2000" dirty="0" smtClean="0"/>
              <a:t> d[u] + w(u, v) </a:t>
            </a:r>
            <a:endParaRPr lang="en-US" altLang="en-US" sz="2000" dirty="0" smtClean="0"/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// look for negative cycle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b="1" dirty="0" smtClean="0"/>
              <a:t>for</a:t>
            </a:r>
            <a:r>
              <a:rPr lang="en-US" altLang="en-US" sz="2000" dirty="0" smtClean="0"/>
              <a:t> each edge (u, 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) in E[G] </a:t>
            </a:r>
            <a:r>
              <a:rPr lang="en-US" altLang="en-US" sz="2000" b="1" dirty="0" smtClean="0"/>
              <a:t>do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   </a:t>
            </a:r>
            <a:r>
              <a:rPr lang="en-US" altLang="en-US" sz="2000" b="1" dirty="0" smtClean="0"/>
              <a:t> if </a:t>
            </a:r>
            <a:r>
              <a:rPr lang="en-US" altLang="en-US" sz="2000" dirty="0" smtClean="0"/>
              <a:t>d[u] + 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(u, 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) &lt; d[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] 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dirty="0" smtClean="0"/>
              <a:t>        </a:t>
            </a:r>
            <a:r>
              <a:rPr lang="en-US" altLang="en-US" sz="2000" b="1" dirty="0" smtClean="0"/>
              <a:t>return</a:t>
            </a:r>
            <a:r>
              <a:rPr lang="en-US" altLang="en-US" sz="2000" dirty="0" smtClean="0"/>
              <a:t> FALSE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000" b="1" dirty="0" smtClean="0"/>
              <a:t>return</a:t>
            </a:r>
            <a:r>
              <a:rPr lang="en-US" altLang="en-US" sz="2000" dirty="0" smtClean="0"/>
              <a:t> TRUE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93A0B3-38FF-43E3-80A7-93217C84D0D6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13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981ACE-B828-480C-8912-F69124CDC019}" type="slidenum">
              <a:rPr lang="en-US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Bellman-Ford Example-1</a:t>
            </a:r>
          </a:p>
        </p:txBody>
      </p:sp>
      <p:grpSp>
        <p:nvGrpSpPr>
          <p:cNvPr id="73732" name="Group 3"/>
          <p:cNvGrpSpPr>
            <a:grpSpLocks/>
          </p:cNvGrpSpPr>
          <p:nvPr/>
        </p:nvGrpSpPr>
        <p:grpSpPr bwMode="auto">
          <a:xfrm>
            <a:off x="0" y="1406525"/>
            <a:ext cx="3048000" cy="2403475"/>
            <a:chOff x="480" y="920"/>
            <a:chExt cx="1920" cy="1514"/>
          </a:xfrm>
        </p:grpSpPr>
        <p:sp>
          <p:nvSpPr>
            <p:cNvPr id="73860" name="Text Box 4"/>
            <p:cNvSpPr txBox="1">
              <a:spLocks noChangeArrowheads="1"/>
            </p:cNvSpPr>
            <p:nvPr/>
          </p:nvSpPr>
          <p:spPr bwMode="auto">
            <a:xfrm>
              <a:off x="1610" y="9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3861" name="Group 5"/>
            <p:cNvGrpSpPr>
              <a:grpSpLocks/>
            </p:cNvGrpSpPr>
            <p:nvPr/>
          </p:nvGrpSpPr>
          <p:grpSpPr bwMode="auto">
            <a:xfrm>
              <a:off x="480" y="940"/>
              <a:ext cx="1920" cy="1494"/>
              <a:chOff x="480" y="940"/>
              <a:chExt cx="1920" cy="1494"/>
            </a:xfrm>
          </p:grpSpPr>
          <p:sp>
            <p:nvSpPr>
              <p:cNvPr id="73862" name="Oval 6"/>
              <p:cNvSpPr>
                <a:spLocks noChangeArrowheads="1"/>
              </p:cNvSpPr>
              <p:nvPr/>
            </p:nvSpPr>
            <p:spPr bwMode="auto">
              <a:xfrm>
                <a:off x="1248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73863" name="Oval 7"/>
              <p:cNvSpPr>
                <a:spLocks noChangeArrowheads="1"/>
              </p:cNvSpPr>
              <p:nvPr/>
            </p:nvSpPr>
            <p:spPr bwMode="auto">
              <a:xfrm>
                <a:off x="2016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73864" name="Oval 8"/>
              <p:cNvSpPr>
                <a:spLocks noChangeArrowheads="1"/>
              </p:cNvSpPr>
              <p:nvPr/>
            </p:nvSpPr>
            <p:spPr bwMode="auto">
              <a:xfrm>
                <a:off x="1248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73865" name="Oval 9"/>
              <p:cNvSpPr>
                <a:spLocks noChangeArrowheads="1"/>
              </p:cNvSpPr>
              <p:nvPr/>
            </p:nvSpPr>
            <p:spPr bwMode="auto">
              <a:xfrm>
                <a:off x="2016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 dirty="0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73866" name="Oval 10"/>
              <p:cNvSpPr>
                <a:spLocks noChangeArrowheads="1"/>
              </p:cNvSpPr>
              <p:nvPr/>
            </p:nvSpPr>
            <p:spPr bwMode="auto">
              <a:xfrm>
                <a:off x="672" y="156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latin typeface="Symbol" panose="05050102010706020507" pitchFamily="18" charset="2"/>
                </a:endParaRPr>
              </a:p>
            </p:txBody>
          </p:sp>
          <p:cxnSp>
            <p:nvCxnSpPr>
              <p:cNvPr id="73867" name="AutoShape 11"/>
              <p:cNvCxnSpPr>
                <a:cxnSpLocks noChangeShapeType="1"/>
              </p:cNvCxnSpPr>
              <p:nvPr/>
            </p:nvCxnSpPr>
            <p:spPr bwMode="auto">
              <a:xfrm rot="5400000">
                <a:off x="1133" y="1700"/>
                <a:ext cx="51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68" name="AutoShape 12"/>
              <p:cNvCxnSpPr>
                <a:cxnSpLocks noChangeShapeType="1"/>
                <a:stCxn id="73862" idx="7"/>
                <a:endCxn id="73863" idx="1"/>
              </p:cNvCxnSpPr>
              <p:nvPr/>
            </p:nvCxnSpPr>
            <p:spPr bwMode="auto">
              <a:xfrm rot="5400000" flipV="1">
                <a:off x="1775" y="937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69" name="AutoShape 13"/>
              <p:cNvCxnSpPr>
                <a:cxnSpLocks noChangeShapeType="1"/>
                <a:stCxn id="73864" idx="7"/>
                <a:endCxn id="73863" idx="3"/>
              </p:cNvCxnSpPr>
              <p:nvPr/>
            </p:nvCxnSpPr>
            <p:spPr bwMode="auto">
              <a:xfrm flipV="1">
                <a:off x="1494" y="1422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70" name="AutoShape 14"/>
              <p:cNvCxnSpPr>
                <a:cxnSpLocks noChangeShapeType="1"/>
              </p:cNvCxnSpPr>
              <p:nvPr/>
            </p:nvCxnSpPr>
            <p:spPr bwMode="auto">
              <a:xfrm flipV="1">
                <a:off x="2179" y="1432"/>
                <a:ext cx="0" cy="51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71" name="AutoShape 15"/>
              <p:cNvCxnSpPr>
                <a:cxnSpLocks noChangeShapeType="1"/>
                <a:stCxn id="73864" idx="6"/>
                <a:endCxn id="73865" idx="2"/>
              </p:cNvCxnSpPr>
              <p:nvPr/>
            </p:nvCxnSpPr>
            <p:spPr bwMode="auto">
              <a:xfrm>
                <a:off x="1536" y="2088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72" name="AutoShape 16"/>
              <p:cNvCxnSpPr>
                <a:cxnSpLocks noChangeShapeType="1"/>
                <a:stCxn id="73865" idx="1"/>
                <a:endCxn id="73866" idx="6"/>
              </p:cNvCxnSpPr>
              <p:nvPr/>
            </p:nvCxnSpPr>
            <p:spPr bwMode="auto">
              <a:xfrm flipH="1" flipV="1">
                <a:off x="960" y="1704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73" name="AutoShape 17"/>
              <p:cNvCxnSpPr>
                <a:cxnSpLocks noChangeShapeType="1"/>
                <a:stCxn id="73866" idx="5"/>
                <a:endCxn id="73864" idx="2"/>
              </p:cNvCxnSpPr>
              <p:nvPr/>
            </p:nvCxnSpPr>
            <p:spPr bwMode="auto">
              <a:xfrm>
                <a:off x="918" y="1806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74" name="AutoShape 18"/>
              <p:cNvCxnSpPr>
                <a:cxnSpLocks noChangeShapeType="1"/>
                <a:stCxn id="73866" idx="7"/>
                <a:endCxn id="73862" idx="2"/>
              </p:cNvCxnSpPr>
              <p:nvPr/>
            </p:nvCxnSpPr>
            <p:spPr bwMode="auto">
              <a:xfrm flipV="1">
                <a:off x="918" y="1320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75" name="Text Box 19"/>
              <p:cNvSpPr txBox="1">
                <a:spLocks noChangeArrowheads="1"/>
              </p:cNvSpPr>
              <p:nvPr/>
            </p:nvSpPr>
            <p:spPr bwMode="auto">
              <a:xfrm>
                <a:off x="480" y="156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76" name="Text Box 20"/>
              <p:cNvSpPr txBox="1">
                <a:spLocks noChangeArrowheads="1"/>
              </p:cNvSpPr>
              <p:nvPr/>
            </p:nvSpPr>
            <p:spPr bwMode="auto">
              <a:xfrm>
                <a:off x="2064" y="218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77" name="Text Box 21"/>
              <p:cNvSpPr txBox="1">
                <a:spLocks noChangeArrowheads="1"/>
              </p:cNvSpPr>
              <p:nvPr/>
            </p:nvSpPr>
            <p:spPr bwMode="auto">
              <a:xfrm>
                <a:off x="1296" y="218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78" name="Text Box 22"/>
              <p:cNvSpPr txBox="1">
                <a:spLocks noChangeArrowheads="1"/>
              </p:cNvSpPr>
              <p:nvPr/>
            </p:nvSpPr>
            <p:spPr bwMode="auto">
              <a:xfrm>
                <a:off x="864" y="122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79" name="Text Box 23"/>
              <p:cNvSpPr txBox="1">
                <a:spLocks noChangeArrowheads="1"/>
              </p:cNvSpPr>
              <p:nvPr/>
            </p:nvSpPr>
            <p:spPr bwMode="auto">
              <a:xfrm>
                <a:off x="864" y="184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0" name="Text Box 24"/>
              <p:cNvSpPr txBox="1">
                <a:spLocks noChangeArrowheads="1"/>
              </p:cNvSpPr>
              <p:nvPr/>
            </p:nvSpPr>
            <p:spPr bwMode="auto">
              <a:xfrm>
                <a:off x="1200" y="151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1" name="Text Box 25"/>
              <p:cNvSpPr txBox="1">
                <a:spLocks noChangeArrowheads="1"/>
              </p:cNvSpPr>
              <p:nvPr/>
            </p:nvSpPr>
            <p:spPr bwMode="auto">
              <a:xfrm>
                <a:off x="1733" y="136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2" name="Text Box 26"/>
              <p:cNvSpPr txBox="1">
                <a:spLocks noChangeArrowheads="1"/>
              </p:cNvSpPr>
              <p:nvPr/>
            </p:nvSpPr>
            <p:spPr bwMode="auto">
              <a:xfrm>
                <a:off x="2208" y="16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3" name="Text Box 27"/>
              <p:cNvSpPr txBox="1">
                <a:spLocks noChangeArrowheads="1"/>
              </p:cNvSpPr>
              <p:nvPr/>
            </p:nvSpPr>
            <p:spPr bwMode="auto">
              <a:xfrm>
                <a:off x="1758" y="171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4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04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885" name="AutoShape 29"/>
              <p:cNvCxnSpPr>
                <a:cxnSpLocks noChangeShapeType="1"/>
                <a:stCxn id="73863" idx="2"/>
                <a:endCxn id="73862" idx="6"/>
              </p:cNvCxnSpPr>
              <p:nvPr/>
            </p:nvCxnSpPr>
            <p:spPr bwMode="auto">
              <a:xfrm rot="10800000">
                <a:off x="1536" y="132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86" name="Text Box 30"/>
              <p:cNvSpPr txBox="1">
                <a:spLocks noChangeArrowheads="1"/>
              </p:cNvSpPr>
              <p:nvPr/>
            </p:nvSpPr>
            <p:spPr bwMode="auto">
              <a:xfrm>
                <a:off x="1689" y="1113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7" name="Text Box 31"/>
              <p:cNvSpPr txBox="1">
                <a:spLocks noChangeArrowheads="1"/>
              </p:cNvSpPr>
              <p:nvPr/>
            </p:nvSpPr>
            <p:spPr bwMode="auto">
              <a:xfrm>
                <a:off x="2058" y="94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v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88" name="Text Box 32"/>
              <p:cNvSpPr txBox="1">
                <a:spLocks noChangeArrowheads="1"/>
              </p:cNvSpPr>
              <p:nvPr/>
            </p:nvSpPr>
            <p:spPr bwMode="auto">
              <a:xfrm>
                <a:off x="1280" y="94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u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889" name="AutoShape 33"/>
              <p:cNvCxnSpPr>
                <a:cxnSpLocks noChangeShapeType="1"/>
                <a:stCxn id="73862" idx="5"/>
                <a:endCxn id="73865" idx="0"/>
              </p:cNvCxnSpPr>
              <p:nvPr/>
            </p:nvCxnSpPr>
            <p:spPr bwMode="auto">
              <a:xfrm>
                <a:off x="1494" y="1422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90" name="Text Box 34"/>
              <p:cNvSpPr txBox="1">
                <a:spLocks noChangeArrowheads="1"/>
              </p:cNvSpPr>
              <p:nvPr/>
            </p:nvSpPr>
            <p:spPr bwMode="auto">
              <a:xfrm>
                <a:off x="1946" y="1625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352800" y="1524000"/>
            <a:ext cx="2971800" cy="2443163"/>
            <a:chOff x="2692" y="891"/>
            <a:chExt cx="1872" cy="1539"/>
          </a:xfrm>
        </p:grpSpPr>
        <p:grpSp>
          <p:nvGrpSpPr>
            <p:cNvPr id="73829" name="Group 36"/>
            <p:cNvGrpSpPr>
              <a:grpSpLocks/>
            </p:cNvGrpSpPr>
            <p:nvPr/>
          </p:nvGrpSpPr>
          <p:grpSpPr bwMode="auto">
            <a:xfrm>
              <a:off x="2692" y="936"/>
              <a:ext cx="1872" cy="1494"/>
              <a:chOff x="2692" y="936"/>
              <a:chExt cx="1872" cy="1494"/>
            </a:xfrm>
          </p:grpSpPr>
          <p:sp>
            <p:nvSpPr>
              <p:cNvPr id="73831" name="Oval 37"/>
              <p:cNvSpPr>
                <a:spLocks noChangeArrowheads="1"/>
              </p:cNvSpPr>
              <p:nvPr/>
            </p:nvSpPr>
            <p:spPr bwMode="auto">
              <a:xfrm>
                <a:off x="3460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73832" name="Oval 38"/>
              <p:cNvSpPr>
                <a:spLocks noChangeArrowheads="1"/>
              </p:cNvSpPr>
              <p:nvPr/>
            </p:nvSpPr>
            <p:spPr bwMode="auto">
              <a:xfrm>
                <a:off x="4228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73833" name="Oval 39"/>
              <p:cNvSpPr>
                <a:spLocks noChangeArrowheads="1"/>
              </p:cNvSpPr>
              <p:nvPr/>
            </p:nvSpPr>
            <p:spPr bwMode="auto">
              <a:xfrm>
                <a:off x="3460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73834" name="Oval 40"/>
              <p:cNvSpPr>
                <a:spLocks noChangeArrowheads="1"/>
              </p:cNvSpPr>
              <p:nvPr/>
            </p:nvSpPr>
            <p:spPr bwMode="auto">
              <a:xfrm>
                <a:off x="4228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73835" name="Oval 41"/>
              <p:cNvSpPr>
                <a:spLocks noChangeArrowheads="1"/>
              </p:cNvSpPr>
              <p:nvPr/>
            </p:nvSpPr>
            <p:spPr bwMode="auto">
              <a:xfrm>
                <a:off x="2884" y="155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latin typeface="Symbol" panose="05050102010706020507" pitchFamily="18" charset="2"/>
                </a:endParaRPr>
              </a:p>
            </p:txBody>
          </p:sp>
          <p:cxnSp>
            <p:nvCxnSpPr>
              <p:cNvPr id="73836" name="AutoShape 42"/>
              <p:cNvCxnSpPr>
                <a:cxnSpLocks noChangeShapeType="1"/>
              </p:cNvCxnSpPr>
              <p:nvPr/>
            </p:nvCxnSpPr>
            <p:spPr bwMode="auto">
              <a:xfrm rot="5400000">
                <a:off x="3345" y="1696"/>
                <a:ext cx="51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37" name="AutoShape 43"/>
              <p:cNvCxnSpPr>
                <a:cxnSpLocks noChangeShapeType="1"/>
                <a:stCxn id="73831" idx="7"/>
                <a:endCxn id="73832" idx="1"/>
              </p:cNvCxnSpPr>
              <p:nvPr/>
            </p:nvCxnSpPr>
            <p:spPr bwMode="auto">
              <a:xfrm rot="5400000" flipV="1">
                <a:off x="3987" y="933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38" name="AutoShape 44"/>
              <p:cNvCxnSpPr>
                <a:cxnSpLocks noChangeShapeType="1"/>
                <a:stCxn id="73833" idx="7"/>
                <a:endCxn id="73832" idx="3"/>
              </p:cNvCxnSpPr>
              <p:nvPr/>
            </p:nvCxnSpPr>
            <p:spPr bwMode="auto">
              <a:xfrm flipV="1">
                <a:off x="3706" y="1418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39" name="AutoShape 45"/>
              <p:cNvCxnSpPr>
                <a:cxnSpLocks noChangeShapeType="1"/>
              </p:cNvCxnSpPr>
              <p:nvPr/>
            </p:nvCxnSpPr>
            <p:spPr bwMode="auto">
              <a:xfrm flipV="1">
                <a:off x="4382" y="1437"/>
                <a:ext cx="0" cy="51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40" name="AutoShape 46"/>
              <p:cNvCxnSpPr>
                <a:cxnSpLocks noChangeShapeType="1"/>
                <a:stCxn id="73833" idx="6"/>
                <a:endCxn id="73834" idx="2"/>
              </p:cNvCxnSpPr>
              <p:nvPr/>
            </p:nvCxnSpPr>
            <p:spPr bwMode="auto">
              <a:xfrm>
                <a:off x="3748" y="2084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41" name="AutoShape 47"/>
              <p:cNvCxnSpPr>
                <a:cxnSpLocks noChangeShapeType="1"/>
                <a:stCxn id="73834" idx="1"/>
                <a:endCxn id="73835" idx="6"/>
              </p:cNvCxnSpPr>
              <p:nvPr/>
            </p:nvCxnSpPr>
            <p:spPr bwMode="auto">
              <a:xfrm flipH="1" flipV="1">
                <a:off x="3172" y="1700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42" name="AutoShape 48"/>
              <p:cNvCxnSpPr>
                <a:cxnSpLocks noChangeShapeType="1"/>
                <a:stCxn id="73835" idx="5"/>
                <a:endCxn id="73833" idx="2"/>
              </p:cNvCxnSpPr>
              <p:nvPr/>
            </p:nvCxnSpPr>
            <p:spPr bwMode="auto">
              <a:xfrm>
                <a:off x="3130" y="180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43" name="AutoShape 49"/>
              <p:cNvCxnSpPr>
                <a:cxnSpLocks noChangeShapeType="1"/>
                <a:stCxn id="73835" idx="7"/>
                <a:endCxn id="73831" idx="2"/>
              </p:cNvCxnSpPr>
              <p:nvPr/>
            </p:nvCxnSpPr>
            <p:spPr bwMode="auto">
              <a:xfrm flipV="1">
                <a:off x="3130" y="1316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44" name="Text Box 50"/>
              <p:cNvSpPr txBox="1">
                <a:spLocks noChangeArrowheads="1"/>
              </p:cNvSpPr>
              <p:nvPr/>
            </p:nvSpPr>
            <p:spPr bwMode="auto">
              <a:xfrm>
                <a:off x="2692" y="155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45" name="Text Box 51"/>
              <p:cNvSpPr txBox="1">
                <a:spLocks noChangeArrowheads="1"/>
              </p:cNvSpPr>
              <p:nvPr/>
            </p:nvSpPr>
            <p:spPr bwMode="auto">
              <a:xfrm>
                <a:off x="4276" y="21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46" name="Text Box 52"/>
              <p:cNvSpPr txBox="1">
                <a:spLocks noChangeArrowheads="1"/>
              </p:cNvSpPr>
              <p:nvPr/>
            </p:nvSpPr>
            <p:spPr bwMode="auto">
              <a:xfrm>
                <a:off x="3508" y="21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47" name="Text Box 53"/>
              <p:cNvSpPr txBox="1">
                <a:spLocks noChangeArrowheads="1"/>
              </p:cNvSpPr>
              <p:nvPr/>
            </p:nvSpPr>
            <p:spPr bwMode="auto">
              <a:xfrm>
                <a:off x="3076" y="122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48" name="Text Box 54"/>
              <p:cNvSpPr txBox="1">
                <a:spLocks noChangeArrowheads="1"/>
              </p:cNvSpPr>
              <p:nvPr/>
            </p:nvSpPr>
            <p:spPr bwMode="auto">
              <a:xfrm>
                <a:off x="3076" y="18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49" name="Text Box 55"/>
              <p:cNvSpPr txBox="1">
                <a:spLocks noChangeArrowheads="1"/>
              </p:cNvSpPr>
              <p:nvPr/>
            </p:nvSpPr>
            <p:spPr bwMode="auto">
              <a:xfrm>
                <a:off x="3412" y="15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50" name="Text Box 56"/>
              <p:cNvSpPr txBox="1">
                <a:spLocks noChangeArrowheads="1"/>
              </p:cNvSpPr>
              <p:nvPr/>
            </p:nvSpPr>
            <p:spPr bwMode="auto">
              <a:xfrm>
                <a:off x="3945" y="1365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51" name="Text Box 57"/>
              <p:cNvSpPr txBox="1">
                <a:spLocks noChangeArrowheads="1"/>
              </p:cNvSpPr>
              <p:nvPr/>
            </p:nvSpPr>
            <p:spPr bwMode="auto">
              <a:xfrm>
                <a:off x="4372" y="16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52" name="Text Box 58"/>
              <p:cNvSpPr txBox="1">
                <a:spLocks noChangeArrowheads="1"/>
              </p:cNvSpPr>
              <p:nvPr/>
            </p:nvSpPr>
            <p:spPr bwMode="auto">
              <a:xfrm>
                <a:off x="3970" y="171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53" name="Text Box 59"/>
              <p:cNvSpPr txBox="1">
                <a:spLocks noChangeArrowheads="1"/>
              </p:cNvSpPr>
              <p:nvPr/>
            </p:nvSpPr>
            <p:spPr bwMode="auto">
              <a:xfrm>
                <a:off x="3892" y="203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854" name="AutoShape 60"/>
              <p:cNvCxnSpPr>
                <a:cxnSpLocks noChangeShapeType="1"/>
                <a:stCxn id="73832" idx="2"/>
                <a:endCxn id="73831" idx="6"/>
              </p:cNvCxnSpPr>
              <p:nvPr/>
            </p:nvCxnSpPr>
            <p:spPr bwMode="auto">
              <a:xfrm rot="10800000">
                <a:off x="3748" y="1316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55" name="Text Box 61"/>
              <p:cNvSpPr txBox="1">
                <a:spLocks noChangeArrowheads="1"/>
              </p:cNvSpPr>
              <p:nvPr/>
            </p:nvSpPr>
            <p:spPr bwMode="auto">
              <a:xfrm>
                <a:off x="3901" y="110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56" name="Text Box 62"/>
              <p:cNvSpPr txBox="1">
                <a:spLocks noChangeArrowheads="1"/>
              </p:cNvSpPr>
              <p:nvPr/>
            </p:nvSpPr>
            <p:spPr bwMode="auto">
              <a:xfrm>
                <a:off x="4270" y="94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v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57" name="Text Box 63"/>
              <p:cNvSpPr txBox="1">
                <a:spLocks noChangeArrowheads="1"/>
              </p:cNvSpPr>
              <p:nvPr/>
            </p:nvSpPr>
            <p:spPr bwMode="auto">
              <a:xfrm>
                <a:off x="3492" y="93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u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858" name="AutoShape 64"/>
              <p:cNvCxnSpPr>
                <a:cxnSpLocks noChangeShapeType="1"/>
                <a:stCxn id="73831" idx="5"/>
                <a:endCxn id="73834" idx="0"/>
              </p:cNvCxnSpPr>
              <p:nvPr/>
            </p:nvCxnSpPr>
            <p:spPr bwMode="auto">
              <a:xfrm>
                <a:off x="3706" y="1418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59" name="Text Box 65"/>
              <p:cNvSpPr txBox="1">
                <a:spLocks noChangeArrowheads="1"/>
              </p:cNvSpPr>
              <p:nvPr/>
            </p:nvSpPr>
            <p:spPr bwMode="auto">
              <a:xfrm>
                <a:off x="4158" y="162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830" name="Text Box 66"/>
            <p:cNvSpPr txBox="1">
              <a:spLocks noChangeArrowheads="1"/>
            </p:cNvSpPr>
            <p:nvPr/>
          </p:nvSpPr>
          <p:spPr bwMode="auto">
            <a:xfrm>
              <a:off x="3880" y="89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0" y="3857625"/>
            <a:ext cx="2971800" cy="2422525"/>
            <a:chOff x="502" y="2430"/>
            <a:chExt cx="1872" cy="1526"/>
          </a:xfrm>
        </p:grpSpPr>
        <p:grpSp>
          <p:nvGrpSpPr>
            <p:cNvPr id="73798" name="Group 68"/>
            <p:cNvGrpSpPr>
              <a:grpSpLocks/>
            </p:cNvGrpSpPr>
            <p:nvPr/>
          </p:nvGrpSpPr>
          <p:grpSpPr bwMode="auto">
            <a:xfrm>
              <a:off x="502" y="2462"/>
              <a:ext cx="1872" cy="1494"/>
              <a:chOff x="502" y="2462"/>
              <a:chExt cx="1872" cy="1494"/>
            </a:xfrm>
          </p:grpSpPr>
          <p:sp>
            <p:nvSpPr>
              <p:cNvPr id="73800" name="Oval 69"/>
              <p:cNvSpPr>
                <a:spLocks noChangeArrowheads="1"/>
              </p:cNvSpPr>
              <p:nvPr/>
            </p:nvSpPr>
            <p:spPr bwMode="auto">
              <a:xfrm>
                <a:off x="1270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73801" name="Oval 70"/>
              <p:cNvSpPr>
                <a:spLocks noChangeArrowheads="1"/>
              </p:cNvSpPr>
              <p:nvPr/>
            </p:nvSpPr>
            <p:spPr bwMode="auto">
              <a:xfrm>
                <a:off x="2038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73802" name="Oval 71"/>
              <p:cNvSpPr>
                <a:spLocks noChangeArrowheads="1"/>
              </p:cNvSpPr>
              <p:nvPr/>
            </p:nvSpPr>
            <p:spPr bwMode="auto">
              <a:xfrm>
                <a:off x="1270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73803" name="Oval 72"/>
              <p:cNvSpPr>
                <a:spLocks noChangeArrowheads="1"/>
              </p:cNvSpPr>
              <p:nvPr/>
            </p:nvSpPr>
            <p:spPr bwMode="auto">
              <a:xfrm>
                <a:off x="2038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73804" name="Oval 73"/>
              <p:cNvSpPr>
                <a:spLocks noChangeArrowheads="1"/>
              </p:cNvSpPr>
              <p:nvPr/>
            </p:nvSpPr>
            <p:spPr bwMode="auto">
              <a:xfrm>
                <a:off x="694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latin typeface="Symbol" panose="05050102010706020507" pitchFamily="18" charset="2"/>
                </a:endParaRPr>
              </a:p>
            </p:txBody>
          </p:sp>
          <p:cxnSp>
            <p:nvCxnSpPr>
              <p:cNvPr id="73805" name="AutoShape 74"/>
              <p:cNvCxnSpPr>
                <a:cxnSpLocks noChangeShapeType="1"/>
              </p:cNvCxnSpPr>
              <p:nvPr/>
            </p:nvCxnSpPr>
            <p:spPr bwMode="auto">
              <a:xfrm rot="5400000">
                <a:off x="1155" y="3232"/>
                <a:ext cx="51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06" name="AutoShape 75"/>
              <p:cNvCxnSpPr>
                <a:cxnSpLocks noChangeShapeType="1"/>
                <a:stCxn id="73800" idx="7"/>
                <a:endCxn id="73801" idx="1"/>
              </p:cNvCxnSpPr>
              <p:nvPr/>
            </p:nvCxnSpPr>
            <p:spPr bwMode="auto">
              <a:xfrm rot="5400000" flipV="1">
                <a:off x="1797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07" name="AutoShape 76"/>
              <p:cNvCxnSpPr>
                <a:cxnSpLocks noChangeShapeType="1"/>
                <a:stCxn id="73802" idx="7"/>
                <a:endCxn id="73801" idx="3"/>
              </p:cNvCxnSpPr>
              <p:nvPr/>
            </p:nvCxnSpPr>
            <p:spPr bwMode="auto">
              <a:xfrm flipV="1">
                <a:off x="1516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08" name="AutoShape 77"/>
              <p:cNvCxnSpPr>
                <a:cxnSpLocks noChangeShapeType="1"/>
              </p:cNvCxnSpPr>
              <p:nvPr/>
            </p:nvCxnSpPr>
            <p:spPr bwMode="auto">
              <a:xfrm flipV="1">
                <a:off x="2201" y="2963"/>
                <a:ext cx="0" cy="51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09" name="AutoShape 78"/>
              <p:cNvCxnSpPr>
                <a:cxnSpLocks noChangeShapeType="1"/>
                <a:stCxn id="73802" idx="6"/>
                <a:endCxn id="73803" idx="2"/>
              </p:cNvCxnSpPr>
              <p:nvPr/>
            </p:nvCxnSpPr>
            <p:spPr bwMode="auto">
              <a:xfrm>
                <a:off x="1558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10" name="AutoShape 79"/>
              <p:cNvCxnSpPr>
                <a:cxnSpLocks noChangeShapeType="1"/>
                <a:stCxn id="73803" idx="1"/>
                <a:endCxn id="73804" idx="6"/>
              </p:cNvCxnSpPr>
              <p:nvPr/>
            </p:nvCxnSpPr>
            <p:spPr bwMode="auto">
              <a:xfrm flipH="1" flipV="1">
                <a:off x="982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11" name="AutoShape 80"/>
              <p:cNvCxnSpPr>
                <a:cxnSpLocks noChangeShapeType="1"/>
                <a:stCxn id="73804" idx="5"/>
                <a:endCxn id="73802" idx="2"/>
              </p:cNvCxnSpPr>
              <p:nvPr/>
            </p:nvCxnSpPr>
            <p:spPr bwMode="auto">
              <a:xfrm>
                <a:off x="940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812" name="AutoShape 81"/>
              <p:cNvCxnSpPr>
                <a:cxnSpLocks noChangeShapeType="1"/>
                <a:stCxn id="73804" idx="7"/>
                <a:endCxn id="73800" idx="2"/>
              </p:cNvCxnSpPr>
              <p:nvPr/>
            </p:nvCxnSpPr>
            <p:spPr bwMode="auto">
              <a:xfrm flipV="1">
                <a:off x="940" y="284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13" name="Text Box 82"/>
              <p:cNvSpPr txBox="1">
                <a:spLocks noChangeArrowheads="1"/>
              </p:cNvSpPr>
              <p:nvPr/>
            </p:nvSpPr>
            <p:spPr bwMode="auto">
              <a:xfrm>
                <a:off x="502" y="308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14" name="Text Box 83"/>
              <p:cNvSpPr txBox="1">
                <a:spLocks noChangeArrowheads="1"/>
              </p:cNvSpPr>
              <p:nvPr/>
            </p:nvSpPr>
            <p:spPr bwMode="auto">
              <a:xfrm>
                <a:off x="2086" y="370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15" name="Text Box 84"/>
              <p:cNvSpPr txBox="1">
                <a:spLocks noChangeArrowheads="1"/>
              </p:cNvSpPr>
              <p:nvPr/>
            </p:nvSpPr>
            <p:spPr bwMode="auto">
              <a:xfrm>
                <a:off x="1318" y="370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16" name="Text Box 85"/>
              <p:cNvSpPr txBox="1">
                <a:spLocks noChangeArrowheads="1"/>
              </p:cNvSpPr>
              <p:nvPr/>
            </p:nvSpPr>
            <p:spPr bwMode="auto">
              <a:xfrm>
                <a:off x="886" y="274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17" name="Text Box 86"/>
              <p:cNvSpPr txBox="1">
                <a:spLocks noChangeArrowheads="1"/>
              </p:cNvSpPr>
              <p:nvPr/>
            </p:nvSpPr>
            <p:spPr bwMode="auto">
              <a:xfrm>
                <a:off x="886" y="337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18" name="Text Box 87"/>
              <p:cNvSpPr txBox="1">
                <a:spLocks noChangeArrowheads="1"/>
              </p:cNvSpPr>
              <p:nvPr/>
            </p:nvSpPr>
            <p:spPr bwMode="auto">
              <a:xfrm>
                <a:off x="1222" y="303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19" name="Text Box 88"/>
              <p:cNvSpPr txBox="1">
                <a:spLocks noChangeArrowheads="1"/>
              </p:cNvSpPr>
              <p:nvPr/>
            </p:nvSpPr>
            <p:spPr bwMode="auto">
              <a:xfrm>
                <a:off x="1755" y="289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20" name="Text Box 89"/>
              <p:cNvSpPr txBox="1">
                <a:spLocks noChangeArrowheads="1"/>
              </p:cNvSpPr>
              <p:nvPr/>
            </p:nvSpPr>
            <p:spPr bwMode="auto">
              <a:xfrm>
                <a:off x="2182" y="313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21" name="Text Box 90"/>
              <p:cNvSpPr txBox="1">
                <a:spLocks noChangeArrowheads="1"/>
              </p:cNvSpPr>
              <p:nvPr/>
            </p:nvSpPr>
            <p:spPr bwMode="auto">
              <a:xfrm>
                <a:off x="1780" y="32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22" name="Text Box 91"/>
              <p:cNvSpPr txBox="1">
                <a:spLocks noChangeArrowheads="1"/>
              </p:cNvSpPr>
              <p:nvPr/>
            </p:nvSpPr>
            <p:spPr bwMode="auto">
              <a:xfrm>
                <a:off x="1702" y="356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823" name="AutoShape 92"/>
              <p:cNvCxnSpPr>
                <a:cxnSpLocks noChangeShapeType="1"/>
                <a:stCxn id="73801" idx="2"/>
                <a:endCxn id="73800" idx="6"/>
              </p:cNvCxnSpPr>
              <p:nvPr/>
            </p:nvCxnSpPr>
            <p:spPr bwMode="auto">
              <a:xfrm rot="10800000">
                <a:off x="1558" y="2842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24" name="Text Box 93"/>
              <p:cNvSpPr txBox="1">
                <a:spLocks noChangeArrowheads="1"/>
              </p:cNvSpPr>
              <p:nvPr/>
            </p:nvSpPr>
            <p:spPr bwMode="auto">
              <a:xfrm>
                <a:off x="1711" y="263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25" name="Text Box 94"/>
              <p:cNvSpPr txBox="1">
                <a:spLocks noChangeArrowheads="1"/>
              </p:cNvSpPr>
              <p:nvPr/>
            </p:nvSpPr>
            <p:spPr bwMode="auto">
              <a:xfrm>
                <a:off x="2098" y="246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v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26" name="Text Box 95"/>
              <p:cNvSpPr txBox="1">
                <a:spLocks noChangeArrowheads="1"/>
              </p:cNvSpPr>
              <p:nvPr/>
            </p:nvSpPr>
            <p:spPr bwMode="auto">
              <a:xfrm>
                <a:off x="1320" y="246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u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827" name="AutoShape 96"/>
              <p:cNvCxnSpPr>
                <a:cxnSpLocks noChangeShapeType="1"/>
                <a:stCxn id="73800" idx="5"/>
                <a:endCxn id="73803" idx="0"/>
              </p:cNvCxnSpPr>
              <p:nvPr/>
            </p:nvCxnSpPr>
            <p:spPr bwMode="auto">
              <a:xfrm>
                <a:off x="1516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828" name="Text Box 97"/>
              <p:cNvSpPr txBox="1">
                <a:spLocks noChangeArrowheads="1"/>
              </p:cNvSpPr>
              <p:nvPr/>
            </p:nvSpPr>
            <p:spPr bwMode="auto">
              <a:xfrm>
                <a:off x="1968" y="314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799" name="Text Box 98"/>
            <p:cNvSpPr txBox="1">
              <a:spLocks noChangeArrowheads="1"/>
            </p:cNvSpPr>
            <p:nvPr/>
          </p:nvSpPr>
          <p:spPr bwMode="auto">
            <a:xfrm>
              <a:off x="1715" y="243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3124200" y="3848100"/>
            <a:ext cx="2971800" cy="2432050"/>
            <a:chOff x="2691" y="2424"/>
            <a:chExt cx="1872" cy="1532"/>
          </a:xfrm>
        </p:grpSpPr>
        <p:grpSp>
          <p:nvGrpSpPr>
            <p:cNvPr id="73767" name="Group 100"/>
            <p:cNvGrpSpPr>
              <a:grpSpLocks/>
            </p:cNvGrpSpPr>
            <p:nvPr/>
          </p:nvGrpSpPr>
          <p:grpSpPr bwMode="auto">
            <a:xfrm>
              <a:off x="2691" y="2462"/>
              <a:ext cx="1872" cy="1494"/>
              <a:chOff x="2691" y="2462"/>
              <a:chExt cx="1872" cy="1494"/>
            </a:xfrm>
          </p:grpSpPr>
          <p:sp>
            <p:nvSpPr>
              <p:cNvPr id="73769" name="Oval 101"/>
              <p:cNvSpPr>
                <a:spLocks noChangeArrowheads="1"/>
              </p:cNvSpPr>
              <p:nvPr/>
            </p:nvSpPr>
            <p:spPr bwMode="auto">
              <a:xfrm>
                <a:off x="3459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73770" name="Oval 102"/>
              <p:cNvSpPr>
                <a:spLocks noChangeArrowheads="1"/>
              </p:cNvSpPr>
              <p:nvPr/>
            </p:nvSpPr>
            <p:spPr bwMode="auto">
              <a:xfrm>
                <a:off x="4227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73771" name="Oval 103"/>
              <p:cNvSpPr>
                <a:spLocks noChangeArrowheads="1"/>
              </p:cNvSpPr>
              <p:nvPr/>
            </p:nvSpPr>
            <p:spPr bwMode="auto">
              <a:xfrm>
                <a:off x="3459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73772" name="Oval 104"/>
              <p:cNvSpPr>
                <a:spLocks noChangeArrowheads="1"/>
              </p:cNvSpPr>
              <p:nvPr/>
            </p:nvSpPr>
            <p:spPr bwMode="auto">
              <a:xfrm>
                <a:off x="4227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400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73773" name="Oval 105"/>
              <p:cNvSpPr>
                <a:spLocks noChangeArrowheads="1"/>
              </p:cNvSpPr>
              <p:nvPr/>
            </p:nvSpPr>
            <p:spPr bwMode="auto">
              <a:xfrm>
                <a:off x="2883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latin typeface="Symbol" panose="05050102010706020507" pitchFamily="18" charset="2"/>
                </a:endParaRPr>
              </a:p>
            </p:txBody>
          </p:sp>
          <p:cxnSp>
            <p:nvCxnSpPr>
              <p:cNvPr id="73774" name="AutoShape 106"/>
              <p:cNvCxnSpPr>
                <a:cxnSpLocks noChangeShapeType="1"/>
              </p:cNvCxnSpPr>
              <p:nvPr/>
            </p:nvCxnSpPr>
            <p:spPr bwMode="auto">
              <a:xfrm rot="5400000">
                <a:off x="3338" y="3235"/>
                <a:ext cx="51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75" name="AutoShape 107"/>
              <p:cNvCxnSpPr>
                <a:cxnSpLocks noChangeShapeType="1"/>
                <a:stCxn id="73769" idx="7"/>
                <a:endCxn id="73770" idx="1"/>
              </p:cNvCxnSpPr>
              <p:nvPr/>
            </p:nvCxnSpPr>
            <p:spPr bwMode="auto">
              <a:xfrm rot="5400000" flipV="1">
                <a:off x="3986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76" name="AutoShape 108"/>
              <p:cNvCxnSpPr>
                <a:cxnSpLocks noChangeShapeType="1"/>
                <a:stCxn id="73771" idx="7"/>
                <a:endCxn id="73770" idx="3"/>
              </p:cNvCxnSpPr>
              <p:nvPr/>
            </p:nvCxnSpPr>
            <p:spPr bwMode="auto">
              <a:xfrm flipV="1">
                <a:off x="3705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77" name="AutoShape 109"/>
              <p:cNvCxnSpPr>
                <a:cxnSpLocks noChangeShapeType="1"/>
              </p:cNvCxnSpPr>
              <p:nvPr/>
            </p:nvCxnSpPr>
            <p:spPr bwMode="auto">
              <a:xfrm flipV="1">
                <a:off x="4387" y="2944"/>
                <a:ext cx="0" cy="51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78" name="AutoShape 110"/>
              <p:cNvCxnSpPr>
                <a:cxnSpLocks noChangeShapeType="1"/>
                <a:stCxn id="73771" idx="6"/>
                <a:endCxn id="73772" idx="2"/>
              </p:cNvCxnSpPr>
              <p:nvPr/>
            </p:nvCxnSpPr>
            <p:spPr bwMode="auto">
              <a:xfrm>
                <a:off x="3747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79" name="AutoShape 111"/>
              <p:cNvCxnSpPr>
                <a:cxnSpLocks noChangeShapeType="1"/>
                <a:stCxn id="73772" idx="1"/>
                <a:endCxn id="73773" idx="6"/>
              </p:cNvCxnSpPr>
              <p:nvPr/>
            </p:nvCxnSpPr>
            <p:spPr bwMode="auto">
              <a:xfrm flipH="1" flipV="1">
                <a:off x="3171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80" name="AutoShape 112"/>
              <p:cNvCxnSpPr>
                <a:cxnSpLocks noChangeShapeType="1"/>
                <a:stCxn id="73773" idx="5"/>
                <a:endCxn id="73771" idx="2"/>
              </p:cNvCxnSpPr>
              <p:nvPr/>
            </p:nvCxnSpPr>
            <p:spPr bwMode="auto">
              <a:xfrm>
                <a:off x="3129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81" name="AutoShape 113"/>
              <p:cNvCxnSpPr>
                <a:cxnSpLocks noChangeShapeType="1"/>
                <a:stCxn id="73773" idx="7"/>
                <a:endCxn id="73769" idx="2"/>
              </p:cNvCxnSpPr>
              <p:nvPr/>
            </p:nvCxnSpPr>
            <p:spPr bwMode="auto">
              <a:xfrm flipV="1">
                <a:off x="3129" y="2842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782" name="Text Box 114"/>
              <p:cNvSpPr txBox="1">
                <a:spLocks noChangeArrowheads="1"/>
              </p:cNvSpPr>
              <p:nvPr/>
            </p:nvSpPr>
            <p:spPr bwMode="auto">
              <a:xfrm>
                <a:off x="2691" y="308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3" name="Text Box 115"/>
              <p:cNvSpPr txBox="1">
                <a:spLocks noChangeArrowheads="1"/>
              </p:cNvSpPr>
              <p:nvPr/>
            </p:nvSpPr>
            <p:spPr bwMode="auto">
              <a:xfrm>
                <a:off x="4275" y="370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4" name="Text Box 116"/>
              <p:cNvSpPr txBox="1">
                <a:spLocks noChangeArrowheads="1"/>
              </p:cNvSpPr>
              <p:nvPr/>
            </p:nvSpPr>
            <p:spPr bwMode="auto">
              <a:xfrm>
                <a:off x="3507" y="370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5" name="Text Box 117"/>
              <p:cNvSpPr txBox="1">
                <a:spLocks noChangeArrowheads="1"/>
              </p:cNvSpPr>
              <p:nvPr/>
            </p:nvSpPr>
            <p:spPr bwMode="auto">
              <a:xfrm>
                <a:off x="3075" y="274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6" name="Text Box 118"/>
              <p:cNvSpPr txBox="1">
                <a:spLocks noChangeArrowheads="1"/>
              </p:cNvSpPr>
              <p:nvPr/>
            </p:nvSpPr>
            <p:spPr bwMode="auto">
              <a:xfrm>
                <a:off x="3075" y="337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7" name="Text Box 119"/>
              <p:cNvSpPr txBox="1">
                <a:spLocks noChangeArrowheads="1"/>
              </p:cNvSpPr>
              <p:nvPr/>
            </p:nvSpPr>
            <p:spPr bwMode="auto">
              <a:xfrm>
                <a:off x="3315" y="303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8" name="Text Box 120"/>
              <p:cNvSpPr txBox="1">
                <a:spLocks noChangeArrowheads="1"/>
              </p:cNvSpPr>
              <p:nvPr/>
            </p:nvSpPr>
            <p:spPr bwMode="auto">
              <a:xfrm>
                <a:off x="3944" y="289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9" name="Text Box 121"/>
              <p:cNvSpPr txBox="1">
                <a:spLocks noChangeArrowheads="1"/>
              </p:cNvSpPr>
              <p:nvPr/>
            </p:nvSpPr>
            <p:spPr bwMode="auto">
              <a:xfrm>
                <a:off x="4371" y="313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0" name="Text Box 122"/>
              <p:cNvSpPr txBox="1">
                <a:spLocks noChangeArrowheads="1"/>
              </p:cNvSpPr>
              <p:nvPr/>
            </p:nvSpPr>
            <p:spPr bwMode="auto">
              <a:xfrm>
                <a:off x="3969" y="32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1" name="Text Box 123"/>
              <p:cNvSpPr txBox="1">
                <a:spLocks noChangeArrowheads="1"/>
              </p:cNvSpPr>
              <p:nvPr/>
            </p:nvSpPr>
            <p:spPr bwMode="auto">
              <a:xfrm>
                <a:off x="3891" y="356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792" name="AutoShape 124"/>
              <p:cNvCxnSpPr>
                <a:cxnSpLocks noChangeShapeType="1"/>
                <a:stCxn id="73770" idx="2"/>
                <a:endCxn id="73769" idx="6"/>
              </p:cNvCxnSpPr>
              <p:nvPr/>
            </p:nvCxnSpPr>
            <p:spPr bwMode="auto">
              <a:xfrm rot="10800000">
                <a:off x="3747" y="2842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793" name="Text Box 125"/>
              <p:cNvSpPr txBox="1">
                <a:spLocks noChangeArrowheads="1"/>
              </p:cNvSpPr>
              <p:nvPr/>
            </p:nvSpPr>
            <p:spPr bwMode="auto">
              <a:xfrm>
                <a:off x="3900" y="263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4" name="Text Box 126"/>
              <p:cNvSpPr txBox="1">
                <a:spLocks noChangeArrowheads="1"/>
              </p:cNvSpPr>
              <p:nvPr/>
            </p:nvSpPr>
            <p:spPr bwMode="auto">
              <a:xfrm>
                <a:off x="4287" y="246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v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95" name="Text Box 127"/>
              <p:cNvSpPr txBox="1">
                <a:spLocks noChangeArrowheads="1"/>
              </p:cNvSpPr>
              <p:nvPr/>
            </p:nvSpPr>
            <p:spPr bwMode="auto">
              <a:xfrm>
                <a:off x="3509" y="246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u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3796" name="AutoShape 128"/>
              <p:cNvCxnSpPr>
                <a:cxnSpLocks noChangeShapeType="1"/>
                <a:stCxn id="73769" idx="5"/>
                <a:endCxn id="73772" idx="0"/>
              </p:cNvCxnSpPr>
              <p:nvPr/>
            </p:nvCxnSpPr>
            <p:spPr bwMode="auto">
              <a:xfrm>
                <a:off x="3705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797" name="Text Box 129"/>
              <p:cNvSpPr txBox="1">
                <a:spLocks noChangeArrowheads="1"/>
              </p:cNvSpPr>
              <p:nvPr/>
            </p:nvSpPr>
            <p:spPr bwMode="auto">
              <a:xfrm>
                <a:off x="4157" y="314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768" name="Text Box 130"/>
            <p:cNvSpPr txBox="1">
              <a:spLocks noChangeArrowheads="1"/>
            </p:cNvSpPr>
            <p:nvPr/>
          </p:nvSpPr>
          <p:spPr bwMode="auto">
            <a:xfrm>
              <a:off x="3898" y="24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6019800" y="3657600"/>
            <a:ext cx="2971800" cy="2371725"/>
            <a:chOff x="478" y="1127"/>
            <a:chExt cx="1872" cy="1494"/>
          </a:xfrm>
        </p:grpSpPr>
        <p:sp>
          <p:nvSpPr>
            <p:cNvPr id="73738" name="Oval 4"/>
            <p:cNvSpPr>
              <a:spLocks noChangeArrowheads="1"/>
            </p:cNvSpPr>
            <p:nvPr/>
          </p:nvSpPr>
          <p:spPr bwMode="auto">
            <a:xfrm>
              <a:off x="1246" y="1363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2</a:t>
              </a:r>
            </a:p>
          </p:txBody>
        </p:sp>
        <p:sp>
          <p:nvSpPr>
            <p:cNvPr id="73739" name="Oval 5"/>
            <p:cNvSpPr>
              <a:spLocks noChangeArrowheads="1"/>
            </p:cNvSpPr>
            <p:nvPr/>
          </p:nvSpPr>
          <p:spPr bwMode="auto">
            <a:xfrm>
              <a:off x="2014" y="1363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4</a:t>
              </a:r>
            </a:p>
          </p:txBody>
        </p:sp>
        <p:sp>
          <p:nvSpPr>
            <p:cNvPr id="73740" name="Oval 6"/>
            <p:cNvSpPr>
              <a:spLocks noChangeArrowheads="1"/>
            </p:cNvSpPr>
            <p:nvPr/>
          </p:nvSpPr>
          <p:spPr bwMode="auto">
            <a:xfrm>
              <a:off x="1246" y="2131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7</a:t>
              </a:r>
            </a:p>
          </p:txBody>
        </p:sp>
        <p:sp>
          <p:nvSpPr>
            <p:cNvPr id="73741" name="Oval 7"/>
            <p:cNvSpPr>
              <a:spLocks noChangeArrowheads="1"/>
            </p:cNvSpPr>
            <p:nvPr/>
          </p:nvSpPr>
          <p:spPr bwMode="auto">
            <a:xfrm>
              <a:off x="2014" y="2131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-2</a:t>
              </a:r>
            </a:p>
          </p:txBody>
        </p:sp>
        <p:sp>
          <p:nvSpPr>
            <p:cNvPr id="73742" name="Oval 8"/>
            <p:cNvSpPr>
              <a:spLocks noChangeArrowheads="1"/>
            </p:cNvSpPr>
            <p:nvPr/>
          </p:nvSpPr>
          <p:spPr bwMode="auto">
            <a:xfrm>
              <a:off x="670" y="1747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0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cxnSp>
          <p:nvCxnSpPr>
            <p:cNvPr id="73743" name="AutoShape 9"/>
            <p:cNvCxnSpPr>
              <a:cxnSpLocks noChangeShapeType="1"/>
            </p:cNvCxnSpPr>
            <p:nvPr/>
          </p:nvCxnSpPr>
          <p:spPr bwMode="auto">
            <a:xfrm rot="5400000">
              <a:off x="1125" y="1916"/>
              <a:ext cx="5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4" name="AutoShape 10"/>
            <p:cNvCxnSpPr>
              <a:cxnSpLocks noChangeShapeType="1"/>
              <a:stCxn id="73738" idx="7"/>
              <a:endCxn id="73739" idx="1"/>
            </p:cNvCxnSpPr>
            <p:nvPr/>
          </p:nvCxnSpPr>
          <p:spPr bwMode="auto">
            <a:xfrm rot="5400000" flipV="1">
              <a:off x="1773" y="1124"/>
              <a:ext cx="1" cy="564"/>
            </a:xfrm>
            <a:prstGeom prst="curvedConnector3">
              <a:avLst>
                <a:gd name="adj1" fmla="val -89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5" name="AutoShape 11"/>
            <p:cNvCxnSpPr>
              <a:cxnSpLocks noChangeShapeType="1"/>
              <a:stCxn id="73740" idx="7"/>
              <a:endCxn id="73739" idx="3"/>
            </p:cNvCxnSpPr>
            <p:nvPr/>
          </p:nvCxnSpPr>
          <p:spPr bwMode="auto">
            <a:xfrm flipV="1">
              <a:off x="1492" y="1609"/>
              <a:ext cx="564" cy="564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6" name="AutoShape 12"/>
            <p:cNvCxnSpPr>
              <a:cxnSpLocks noChangeShapeType="1"/>
            </p:cNvCxnSpPr>
            <p:nvPr/>
          </p:nvCxnSpPr>
          <p:spPr bwMode="auto">
            <a:xfrm flipV="1">
              <a:off x="2164" y="1617"/>
              <a:ext cx="0" cy="5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7" name="AutoShape 13"/>
            <p:cNvCxnSpPr>
              <a:cxnSpLocks noChangeShapeType="1"/>
              <a:stCxn id="73740" idx="6"/>
              <a:endCxn id="73741" idx="2"/>
            </p:cNvCxnSpPr>
            <p:nvPr/>
          </p:nvCxnSpPr>
          <p:spPr bwMode="auto">
            <a:xfrm>
              <a:off x="1534" y="2275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8" name="AutoShape 14"/>
            <p:cNvCxnSpPr>
              <a:cxnSpLocks noChangeShapeType="1"/>
              <a:stCxn id="73741" idx="1"/>
              <a:endCxn id="73742" idx="6"/>
            </p:cNvCxnSpPr>
            <p:nvPr/>
          </p:nvCxnSpPr>
          <p:spPr bwMode="auto">
            <a:xfrm flipH="1" flipV="1">
              <a:off x="958" y="1891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9" name="AutoShape 15"/>
            <p:cNvCxnSpPr>
              <a:cxnSpLocks noChangeShapeType="1"/>
              <a:stCxn id="73742" idx="5"/>
              <a:endCxn id="73740" idx="2"/>
            </p:cNvCxnSpPr>
            <p:nvPr/>
          </p:nvCxnSpPr>
          <p:spPr bwMode="auto">
            <a:xfrm>
              <a:off x="916" y="1993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50" name="AutoShape 16"/>
            <p:cNvCxnSpPr>
              <a:cxnSpLocks noChangeShapeType="1"/>
              <a:stCxn id="73742" idx="7"/>
              <a:endCxn id="73738" idx="2"/>
            </p:cNvCxnSpPr>
            <p:nvPr/>
          </p:nvCxnSpPr>
          <p:spPr bwMode="auto">
            <a:xfrm flipV="1">
              <a:off x="916" y="1507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51" name="Text Box 17"/>
            <p:cNvSpPr txBox="1">
              <a:spLocks noChangeArrowheads="1"/>
            </p:cNvSpPr>
            <p:nvPr/>
          </p:nvSpPr>
          <p:spPr bwMode="auto">
            <a:xfrm>
              <a:off x="478" y="174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z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752" name="Text Box 18"/>
            <p:cNvSpPr txBox="1">
              <a:spLocks noChangeArrowheads="1"/>
            </p:cNvSpPr>
            <p:nvPr/>
          </p:nvSpPr>
          <p:spPr bwMode="auto">
            <a:xfrm>
              <a:off x="2062" y="237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753" name="Text Box 19"/>
            <p:cNvSpPr txBox="1">
              <a:spLocks noChangeArrowheads="1"/>
            </p:cNvSpPr>
            <p:nvPr/>
          </p:nvSpPr>
          <p:spPr bwMode="auto">
            <a:xfrm>
              <a:off x="1294" y="237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754" name="Text Box 20"/>
            <p:cNvSpPr txBox="1">
              <a:spLocks noChangeArrowheads="1"/>
            </p:cNvSpPr>
            <p:nvPr/>
          </p:nvSpPr>
          <p:spPr bwMode="auto">
            <a:xfrm>
              <a:off x="862" y="141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5" name="Text Box 21"/>
            <p:cNvSpPr txBox="1">
              <a:spLocks noChangeArrowheads="1"/>
            </p:cNvSpPr>
            <p:nvPr/>
          </p:nvSpPr>
          <p:spPr bwMode="auto">
            <a:xfrm>
              <a:off x="862" y="203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6" name="Text Box 22"/>
            <p:cNvSpPr txBox="1">
              <a:spLocks noChangeArrowheads="1"/>
            </p:cNvSpPr>
            <p:nvPr/>
          </p:nvSpPr>
          <p:spPr bwMode="auto">
            <a:xfrm>
              <a:off x="1198" y="169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8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7" name="Text Box 23"/>
            <p:cNvSpPr txBox="1">
              <a:spLocks noChangeArrowheads="1"/>
            </p:cNvSpPr>
            <p:nvPr/>
          </p:nvSpPr>
          <p:spPr bwMode="auto">
            <a:xfrm>
              <a:off x="1731" y="155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-3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8" name="Text Box 24"/>
            <p:cNvSpPr txBox="1">
              <a:spLocks noChangeArrowheads="1"/>
            </p:cNvSpPr>
            <p:nvPr/>
          </p:nvSpPr>
          <p:spPr bwMode="auto">
            <a:xfrm>
              <a:off x="2158" y="179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9" name="Text Box 25"/>
            <p:cNvSpPr txBox="1">
              <a:spLocks noChangeArrowheads="1"/>
            </p:cNvSpPr>
            <p:nvPr/>
          </p:nvSpPr>
          <p:spPr bwMode="auto">
            <a:xfrm>
              <a:off x="1756" y="190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60" name="Text Box 26"/>
            <p:cNvSpPr txBox="1">
              <a:spLocks noChangeArrowheads="1"/>
            </p:cNvSpPr>
            <p:nvPr/>
          </p:nvSpPr>
          <p:spPr bwMode="auto">
            <a:xfrm>
              <a:off x="1678" y="222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3761" name="AutoShape 27"/>
            <p:cNvCxnSpPr>
              <a:cxnSpLocks noChangeShapeType="1"/>
              <a:stCxn id="73739" idx="2"/>
              <a:endCxn id="73738" idx="6"/>
            </p:cNvCxnSpPr>
            <p:nvPr/>
          </p:nvCxnSpPr>
          <p:spPr bwMode="auto">
            <a:xfrm rot="10800000">
              <a:off x="1534" y="1507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62" name="Text Box 28"/>
            <p:cNvSpPr txBox="1">
              <a:spLocks noChangeArrowheads="1"/>
            </p:cNvSpPr>
            <p:nvPr/>
          </p:nvSpPr>
          <p:spPr bwMode="auto">
            <a:xfrm>
              <a:off x="1687" y="130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-2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63" name="Text Box 29"/>
            <p:cNvSpPr txBox="1">
              <a:spLocks noChangeArrowheads="1"/>
            </p:cNvSpPr>
            <p:nvPr/>
          </p:nvSpPr>
          <p:spPr bwMode="auto">
            <a:xfrm>
              <a:off x="2074" y="113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764" name="Text Box 30"/>
            <p:cNvSpPr txBox="1">
              <a:spLocks noChangeArrowheads="1"/>
            </p:cNvSpPr>
            <p:nvPr/>
          </p:nvSpPr>
          <p:spPr bwMode="auto">
            <a:xfrm>
              <a:off x="1296" y="112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cxnSp>
          <p:nvCxnSpPr>
            <p:cNvPr id="73765" name="AutoShape 31"/>
            <p:cNvCxnSpPr>
              <a:cxnSpLocks noChangeShapeType="1"/>
              <a:stCxn id="73738" idx="5"/>
              <a:endCxn id="73741" idx="0"/>
            </p:cNvCxnSpPr>
            <p:nvPr/>
          </p:nvCxnSpPr>
          <p:spPr bwMode="auto">
            <a:xfrm>
              <a:off x="1492" y="1609"/>
              <a:ext cx="666" cy="522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66" name="Text Box 32"/>
            <p:cNvSpPr txBox="1">
              <a:spLocks noChangeArrowheads="1"/>
            </p:cNvSpPr>
            <p:nvPr/>
          </p:nvSpPr>
          <p:spPr bwMode="auto">
            <a:xfrm>
              <a:off x="1944" y="18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-4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6781800" y="762000"/>
            <a:ext cx="990600" cy="28622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(</a:t>
            </a:r>
            <a:r>
              <a:rPr lang="en-US" dirty="0" err="1"/>
              <a:t>u,x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u,y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x,v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y,v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y,z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z,u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z,x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981ACE-B828-480C-8912-F69124CDC019}" type="slidenum">
              <a:rPr lang="en-US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Bellman-Ford Example-2</a:t>
            </a:r>
          </a:p>
        </p:txBody>
      </p:sp>
      <p:grpSp>
        <p:nvGrpSpPr>
          <p:cNvPr id="73861" name="Group 5"/>
          <p:cNvGrpSpPr>
            <a:grpSpLocks/>
          </p:cNvGrpSpPr>
          <p:nvPr/>
        </p:nvGrpSpPr>
        <p:grpSpPr bwMode="auto">
          <a:xfrm>
            <a:off x="457200" y="1493838"/>
            <a:ext cx="1847850" cy="2371726"/>
            <a:chOff x="1200" y="975"/>
            <a:chExt cx="1164" cy="1494"/>
          </a:xfrm>
        </p:grpSpPr>
        <p:sp>
          <p:nvSpPr>
            <p:cNvPr id="73862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0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73863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73864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73865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>
                  <a:latin typeface="Symbol" panose="05050102010706020507" pitchFamily="18" charset="2"/>
                </a:rPr>
                <a:t>¥</a:t>
              </a:r>
            </a:p>
          </p:txBody>
        </p:sp>
        <p:cxnSp>
          <p:nvCxnSpPr>
            <p:cNvPr id="73867" name="AutoShape 11"/>
            <p:cNvCxnSpPr>
              <a:cxnSpLocks noChangeShapeType="1"/>
            </p:cNvCxnSpPr>
            <p:nvPr/>
          </p:nvCxnSpPr>
          <p:spPr bwMode="auto">
            <a:xfrm rot="5400000">
              <a:off x="1133" y="1700"/>
              <a:ext cx="5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69" name="AutoShape 13"/>
            <p:cNvCxnSpPr>
              <a:cxnSpLocks noChangeShapeType="1"/>
              <a:stCxn id="73864" idx="7"/>
              <a:endCxn id="73863" idx="3"/>
            </p:cNvCxnSpPr>
            <p:nvPr/>
          </p:nvCxnSpPr>
          <p:spPr bwMode="auto">
            <a:xfrm flipV="1">
              <a:off x="1494" y="142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70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71" name="AutoShape 15"/>
            <p:cNvCxnSpPr>
              <a:cxnSpLocks noChangeShapeType="1"/>
              <a:stCxn id="73865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76" name="Text Box 20"/>
            <p:cNvSpPr txBox="1">
              <a:spLocks noChangeArrowheads="1"/>
            </p:cNvSpPr>
            <p:nvPr/>
          </p:nvSpPr>
          <p:spPr bwMode="auto">
            <a:xfrm>
              <a:off x="2064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77" name="Text Box 21"/>
            <p:cNvSpPr txBox="1">
              <a:spLocks noChangeArrowheads="1"/>
            </p:cNvSpPr>
            <p:nvPr/>
          </p:nvSpPr>
          <p:spPr bwMode="auto">
            <a:xfrm>
              <a:off x="1296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0" name="Text Box 24"/>
            <p:cNvSpPr txBox="1">
              <a:spLocks noChangeArrowheads="1"/>
            </p:cNvSpPr>
            <p:nvPr/>
          </p:nvSpPr>
          <p:spPr bwMode="auto">
            <a:xfrm>
              <a:off x="1200" y="15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1" name="Text Box 25"/>
            <p:cNvSpPr txBox="1">
              <a:spLocks noChangeArrowheads="1"/>
            </p:cNvSpPr>
            <p:nvPr/>
          </p:nvSpPr>
          <p:spPr bwMode="auto">
            <a:xfrm>
              <a:off x="1600" y="15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-6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2" name="Text Box 26"/>
            <p:cNvSpPr txBox="1">
              <a:spLocks noChangeArrowheads="1"/>
            </p:cNvSpPr>
            <p:nvPr/>
          </p:nvSpPr>
          <p:spPr bwMode="auto">
            <a:xfrm>
              <a:off x="2172" y="156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4" name="Text Box 28"/>
            <p:cNvSpPr txBox="1">
              <a:spLocks noChangeArrowheads="1"/>
            </p:cNvSpPr>
            <p:nvPr/>
          </p:nvSpPr>
          <p:spPr bwMode="auto">
            <a:xfrm>
              <a:off x="1680" y="20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3885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86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7" name="Text Box 31"/>
            <p:cNvSpPr txBox="1">
              <a:spLocks noChangeArrowheads="1"/>
            </p:cNvSpPr>
            <p:nvPr/>
          </p:nvSpPr>
          <p:spPr bwMode="auto">
            <a:xfrm>
              <a:off x="2058" y="9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8" name="Text Box 32"/>
            <p:cNvSpPr txBox="1">
              <a:spLocks noChangeArrowheads="1"/>
            </p:cNvSpPr>
            <p:nvPr/>
          </p:nvSpPr>
          <p:spPr bwMode="auto">
            <a:xfrm>
              <a:off x="1280" y="97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6781800" y="762000"/>
            <a:ext cx="9906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(</a:t>
            </a:r>
            <a:r>
              <a:rPr lang="en-US" dirty="0" err="1" smtClean="0"/>
              <a:t>a,c</a:t>
            </a:r>
            <a:r>
              <a:rPr lang="en-US" dirty="0" smtClean="0"/>
              <a:t>)</a:t>
            </a:r>
            <a:endParaRPr lang="en-US" dirty="0"/>
          </a:p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err="1" smtClean="0"/>
              <a:t>b,d</a:t>
            </a:r>
            <a:r>
              <a:rPr lang="en-US" dirty="0" smtClean="0"/>
              <a:t>)</a:t>
            </a:r>
            <a:endParaRPr lang="en-US" dirty="0"/>
          </a:p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err="1" smtClean="0"/>
              <a:t>c,b</a:t>
            </a:r>
            <a:r>
              <a:rPr lang="en-US" dirty="0" smtClean="0"/>
              <a:t>)</a:t>
            </a:r>
            <a:endParaRPr lang="en-US" dirty="0"/>
          </a:p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err="1" smtClean="0"/>
              <a:t>d,c</a:t>
            </a:r>
            <a:r>
              <a:rPr lang="en-US" dirty="0" smtClean="0"/>
              <a:t>)</a:t>
            </a:r>
            <a:endParaRPr lang="en-US" dirty="0"/>
          </a:p>
          <a:p>
            <a:pPr algn="ctr"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70" name="Group 5"/>
          <p:cNvGrpSpPr>
            <a:grpSpLocks/>
          </p:cNvGrpSpPr>
          <p:nvPr/>
        </p:nvGrpSpPr>
        <p:grpSpPr bwMode="auto">
          <a:xfrm>
            <a:off x="3025123" y="1438275"/>
            <a:ext cx="1847850" cy="2371725"/>
            <a:chOff x="1200" y="940"/>
            <a:chExt cx="1164" cy="1494"/>
          </a:xfrm>
        </p:grpSpPr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0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72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-2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73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4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74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8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cxnSp>
          <p:nvCxnSpPr>
            <p:cNvPr id="175" name="AutoShape 11"/>
            <p:cNvCxnSpPr>
              <a:cxnSpLocks noChangeShapeType="1"/>
            </p:cNvCxnSpPr>
            <p:nvPr/>
          </p:nvCxnSpPr>
          <p:spPr bwMode="auto">
            <a:xfrm rot="5400000">
              <a:off x="1133" y="1700"/>
              <a:ext cx="5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3"/>
            <p:cNvCxnSpPr>
              <a:cxnSpLocks noChangeShapeType="1"/>
              <a:stCxn id="173" idx="7"/>
              <a:endCxn id="172" idx="3"/>
            </p:cNvCxnSpPr>
            <p:nvPr/>
          </p:nvCxnSpPr>
          <p:spPr bwMode="auto">
            <a:xfrm flipV="1">
              <a:off x="1494" y="142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AutoShape 15"/>
            <p:cNvCxnSpPr>
              <a:cxnSpLocks noChangeShapeType="1"/>
              <a:stCxn id="174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0"/>
            <p:cNvSpPr txBox="1">
              <a:spLocks noChangeArrowheads="1"/>
            </p:cNvSpPr>
            <p:nvPr/>
          </p:nvSpPr>
          <p:spPr bwMode="auto">
            <a:xfrm>
              <a:off x="2064" y="21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" name="Text Box 21"/>
            <p:cNvSpPr txBox="1">
              <a:spLocks noChangeArrowheads="1"/>
            </p:cNvSpPr>
            <p:nvPr/>
          </p:nvSpPr>
          <p:spPr bwMode="auto">
            <a:xfrm>
              <a:off x="1296" y="21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" name="Text Box 24"/>
            <p:cNvSpPr txBox="1">
              <a:spLocks noChangeArrowheads="1"/>
            </p:cNvSpPr>
            <p:nvPr/>
          </p:nvSpPr>
          <p:spPr bwMode="auto">
            <a:xfrm>
              <a:off x="1200" y="15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25"/>
            <p:cNvSpPr txBox="1">
              <a:spLocks noChangeArrowheads="1"/>
            </p:cNvSpPr>
            <p:nvPr/>
          </p:nvSpPr>
          <p:spPr bwMode="auto">
            <a:xfrm>
              <a:off x="1600" y="15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-6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" name="Text Box 26"/>
            <p:cNvSpPr txBox="1">
              <a:spLocks noChangeArrowheads="1"/>
            </p:cNvSpPr>
            <p:nvPr/>
          </p:nvSpPr>
          <p:spPr bwMode="auto">
            <a:xfrm>
              <a:off x="2172" y="156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" name="Text Box 28"/>
            <p:cNvSpPr txBox="1">
              <a:spLocks noChangeArrowheads="1"/>
            </p:cNvSpPr>
            <p:nvPr/>
          </p:nvSpPr>
          <p:spPr bwMode="auto">
            <a:xfrm>
              <a:off x="1680" y="20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85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6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2058" y="94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" name="Text Box 32"/>
            <p:cNvSpPr txBox="1">
              <a:spLocks noChangeArrowheads="1"/>
            </p:cNvSpPr>
            <p:nvPr/>
          </p:nvSpPr>
          <p:spPr bwMode="auto">
            <a:xfrm>
              <a:off x="1280" y="9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" name="Group 5"/>
          <p:cNvGrpSpPr>
            <a:grpSpLocks/>
          </p:cNvGrpSpPr>
          <p:nvPr/>
        </p:nvGrpSpPr>
        <p:grpSpPr bwMode="auto">
          <a:xfrm>
            <a:off x="457200" y="3876675"/>
            <a:ext cx="1847850" cy="2371725"/>
            <a:chOff x="1200" y="940"/>
            <a:chExt cx="1164" cy="1494"/>
          </a:xfrm>
        </p:grpSpPr>
        <p:sp>
          <p:nvSpPr>
            <p:cNvPr id="190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0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91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-2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92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3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93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1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cxnSp>
          <p:nvCxnSpPr>
            <p:cNvPr id="194" name="AutoShape 11"/>
            <p:cNvCxnSpPr>
              <a:cxnSpLocks noChangeShapeType="1"/>
            </p:cNvCxnSpPr>
            <p:nvPr/>
          </p:nvCxnSpPr>
          <p:spPr bwMode="auto">
            <a:xfrm rot="5400000">
              <a:off x="1133" y="1700"/>
              <a:ext cx="5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AutoShape 13"/>
            <p:cNvCxnSpPr>
              <a:cxnSpLocks noChangeShapeType="1"/>
              <a:stCxn id="192" idx="7"/>
              <a:endCxn id="191" idx="3"/>
            </p:cNvCxnSpPr>
            <p:nvPr/>
          </p:nvCxnSpPr>
          <p:spPr bwMode="auto">
            <a:xfrm flipV="1">
              <a:off x="1494" y="142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15"/>
            <p:cNvCxnSpPr>
              <a:cxnSpLocks noChangeShapeType="1"/>
              <a:stCxn id="193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2064" y="21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1296" y="21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" name="Text Box 24"/>
            <p:cNvSpPr txBox="1">
              <a:spLocks noChangeArrowheads="1"/>
            </p:cNvSpPr>
            <p:nvPr/>
          </p:nvSpPr>
          <p:spPr bwMode="auto">
            <a:xfrm>
              <a:off x="1200" y="15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" name="Text Box 25"/>
            <p:cNvSpPr txBox="1">
              <a:spLocks noChangeArrowheads="1"/>
            </p:cNvSpPr>
            <p:nvPr/>
          </p:nvSpPr>
          <p:spPr bwMode="auto">
            <a:xfrm>
              <a:off x="1600" y="15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-6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" name="Text Box 26"/>
            <p:cNvSpPr txBox="1">
              <a:spLocks noChangeArrowheads="1"/>
            </p:cNvSpPr>
            <p:nvPr/>
          </p:nvSpPr>
          <p:spPr bwMode="auto">
            <a:xfrm>
              <a:off x="2172" y="156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3" name="Text Box 28"/>
            <p:cNvSpPr txBox="1">
              <a:spLocks noChangeArrowheads="1"/>
            </p:cNvSpPr>
            <p:nvPr/>
          </p:nvSpPr>
          <p:spPr bwMode="auto">
            <a:xfrm>
              <a:off x="1680" y="20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04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2058" y="94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7" name="Text Box 32"/>
            <p:cNvSpPr txBox="1">
              <a:spLocks noChangeArrowheads="1"/>
            </p:cNvSpPr>
            <p:nvPr/>
          </p:nvSpPr>
          <p:spPr bwMode="auto">
            <a:xfrm>
              <a:off x="1280" y="9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8" name="Group 5"/>
          <p:cNvGrpSpPr>
            <a:grpSpLocks/>
          </p:cNvGrpSpPr>
          <p:nvPr/>
        </p:nvGrpSpPr>
        <p:grpSpPr bwMode="auto">
          <a:xfrm>
            <a:off x="3048000" y="3952875"/>
            <a:ext cx="1847850" cy="2371725"/>
            <a:chOff x="1200" y="940"/>
            <a:chExt cx="1164" cy="1494"/>
          </a:xfrm>
        </p:grpSpPr>
        <p:sp>
          <p:nvSpPr>
            <p:cNvPr id="209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0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210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-3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211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3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212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1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cxnSp>
          <p:nvCxnSpPr>
            <p:cNvPr id="213" name="AutoShape 11"/>
            <p:cNvCxnSpPr>
              <a:cxnSpLocks noChangeShapeType="1"/>
            </p:cNvCxnSpPr>
            <p:nvPr/>
          </p:nvCxnSpPr>
          <p:spPr bwMode="auto">
            <a:xfrm rot="5400000">
              <a:off x="1133" y="1700"/>
              <a:ext cx="5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AutoShape 13"/>
            <p:cNvCxnSpPr>
              <a:cxnSpLocks noChangeShapeType="1"/>
              <a:stCxn id="211" idx="7"/>
              <a:endCxn id="210" idx="3"/>
            </p:cNvCxnSpPr>
            <p:nvPr/>
          </p:nvCxnSpPr>
          <p:spPr bwMode="auto">
            <a:xfrm flipV="1">
              <a:off x="1494" y="142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AutoShape 15"/>
            <p:cNvCxnSpPr>
              <a:cxnSpLocks noChangeShapeType="1"/>
              <a:stCxn id="212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Text Box 20"/>
            <p:cNvSpPr txBox="1">
              <a:spLocks noChangeArrowheads="1"/>
            </p:cNvSpPr>
            <p:nvPr/>
          </p:nvSpPr>
          <p:spPr bwMode="auto">
            <a:xfrm>
              <a:off x="2064" y="21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" name="Text Box 21"/>
            <p:cNvSpPr txBox="1">
              <a:spLocks noChangeArrowheads="1"/>
            </p:cNvSpPr>
            <p:nvPr/>
          </p:nvSpPr>
          <p:spPr bwMode="auto">
            <a:xfrm>
              <a:off x="1296" y="21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9" name="Text Box 24"/>
            <p:cNvSpPr txBox="1">
              <a:spLocks noChangeArrowheads="1"/>
            </p:cNvSpPr>
            <p:nvPr/>
          </p:nvSpPr>
          <p:spPr bwMode="auto">
            <a:xfrm>
              <a:off x="1200" y="15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0" name="Text Box 25"/>
            <p:cNvSpPr txBox="1">
              <a:spLocks noChangeArrowheads="1"/>
            </p:cNvSpPr>
            <p:nvPr/>
          </p:nvSpPr>
          <p:spPr bwMode="auto">
            <a:xfrm>
              <a:off x="1600" y="15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-6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1" name="Text Box 26"/>
            <p:cNvSpPr txBox="1">
              <a:spLocks noChangeArrowheads="1"/>
            </p:cNvSpPr>
            <p:nvPr/>
          </p:nvSpPr>
          <p:spPr bwMode="auto">
            <a:xfrm>
              <a:off x="2172" y="156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2" name="Text Box 28"/>
            <p:cNvSpPr txBox="1">
              <a:spLocks noChangeArrowheads="1"/>
            </p:cNvSpPr>
            <p:nvPr/>
          </p:nvSpPr>
          <p:spPr bwMode="auto">
            <a:xfrm>
              <a:off x="1680" y="20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23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" name="Text Box 31"/>
            <p:cNvSpPr txBox="1">
              <a:spLocks noChangeArrowheads="1"/>
            </p:cNvSpPr>
            <p:nvPr/>
          </p:nvSpPr>
          <p:spPr bwMode="auto">
            <a:xfrm>
              <a:off x="2058" y="94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" name="Text Box 32"/>
            <p:cNvSpPr txBox="1">
              <a:spLocks noChangeArrowheads="1"/>
            </p:cNvSpPr>
            <p:nvPr/>
          </p:nvSpPr>
          <p:spPr bwMode="auto">
            <a:xfrm>
              <a:off x="1280" y="9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34000" y="4527476"/>
            <a:ext cx="347953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// look for negative cycle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each edge (u, </a:t>
            </a:r>
            <a:r>
              <a:rPr lang="en-US" altLang="en-US" i="1" dirty="0"/>
              <a:t>v</a:t>
            </a:r>
            <a:r>
              <a:rPr lang="en-US" altLang="en-US" dirty="0"/>
              <a:t>) in E[G] </a:t>
            </a:r>
            <a:r>
              <a:rPr lang="en-US" altLang="en-US" b="1" dirty="0"/>
              <a:t>do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dirty="0"/>
              <a:t>   </a:t>
            </a:r>
            <a:r>
              <a:rPr lang="en-US" altLang="en-US" b="1" dirty="0"/>
              <a:t> if </a:t>
            </a:r>
            <a:r>
              <a:rPr lang="en-US" altLang="en-US" dirty="0"/>
              <a:t>d[u] + </a:t>
            </a:r>
            <a:r>
              <a:rPr lang="en-US" altLang="en-US" i="1" dirty="0"/>
              <a:t>w</a:t>
            </a:r>
            <a:r>
              <a:rPr lang="en-US" altLang="en-US" dirty="0"/>
              <a:t>(u, </a:t>
            </a:r>
            <a:r>
              <a:rPr lang="en-US" altLang="en-US" i="1" dirty="0"/>
              <a:t>v</a:t>
            </a:r>
            <a:r>
              <a:rPr lang="en-US" altLang="en-US" dirty="0"/>
              <a:t>) &lt; d[</a:t>
            </a:r>
            <a:r>
              <a:rPr lang="en-US" altLang="en-US" i="1" dirty="0"/>
              <a:t>v</a:t>
            </a:r>
            <a:r>
              <a:rPr lang="en-US" altLang="en-US" dirty="0"/>
              <a:t>] 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dirty="0"/>
              <a:t>        </a:t>
            </a:r>
            <a:r>
              <a:rPr lang="en-US" altLang="en-US" b="1" dirty="0"/>
              <a:t>return</a:t>
            </a:r>
            <a:r>
              <a:rPr lang="en-US" alt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9253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981ACE-B828-480C-8912-F69124CDC019}" type="slidenum">
              <a:rPr lang="en-US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Bellman-Ford Example-3</a:t>
            </a:r>
          </a:p>
        </p:txBody>
      </p:sp>
      <p:grpSp>
        <p:nvGrpSpPr>
          <p:cNvPr id="73861" name="Group 5"/>
          <p:cNvGrpSpPr>
            <a:grpSpLocks/>
          </p:cNvGrpSpPr>
          <p:nvPr/>
        </p:nvGrpSpPr>
        <p:grpSpPr bwMode="auto">
          <a:xfrm>
            <a:off x="371475" y="1493838"/>
            <a:ext cx="2039938" cy="2371725"/>
            <a:chOff x="1146" y="975"/>
            <a:chExt cx="1285" cy="1494"/>
          </a:xfrm>
        </p:grpSpPr>
        <p:sp>
          <p:nvSpPr>
            <p:cNvPr id="73862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0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73863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73864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73865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>
                  <a:latin typeface="Symbol" panose="05050102010706020507" pitchFamily="18" charset="2"/>
                </a:rPr>
                <a:t>¥</a:t>
              </a:r>
            </a:p>
          </p:txBody>
        </p:sp>
        <p:cxnSp>
          <p:nvCxnSpPr>
            <p:cNvPr id="73867" name="AutoShape 11"/>
            <p:cNvCxnSpPr>
              <a:cxnSpLocks noChangeShapeType="1"/>
              <a:stCxn id="73864" idx="0"/>
              <a:endCxn id="73862" idx="4"/>
            </p:cNvCxnSpPr>
            <p:nvPr/>
          </p:nvCxnSpPr>
          <p:spPr bwMode="auto">
            <a:xfrm flipV="1">
              <a:off x="1392" y="1464"/>
              <a:ext cx="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70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71" name="AutoShape 15"/>
            <p:cNvCxnSpPr>
              <a:cxnSpLocks noChangeShapeType="1"/>
              <a:stCxn id="73865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76" name="Text Box 20"/>
            <p:cNvSpPr txBox="1">
              <a:spLocks noChangeArrowheads="1"/>
            </p:cNvSpPr>
            <p:nvPr/>
          </p:nvSpPr>
          <p:spPr bwMode="auto">
            <a:xfrm>
              <a:off x="2064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77" name="Text Box 21"/>
            <p:cNvSpPr txBox="1">
              <a:spLocks noChangeArrowheads="1"/>
            </p:cNvSpPr>
            <p:nvPr/>
          </p:nvSpPr>
          <p:spPr bwMode="auto">
            <a:xfrm>
              <a:off x="1296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0" name="Text Box 24"/>
            <p:cNvSpPr txBox="1">
              <a:spLocks noChangeArrowheads="1"/>
            </p:cNvSpPr>
            <p:nvPr/>
          </p:nvSpPr>
          <p:spPr bwMode="auto">
            <a:xfrm>
              <a:off x="1146" y="1512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3885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86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7" name="Text Box 31"/>
            <p:cNvSpPr txBox="1">
              <a:spLocks noChangeArrowheads="1"/>
            </p:cNvSpPr>
            <p:nvPr/>
          </p:nvSpPr>
          <p:spPr bwMode="auto">
            <a:xfrm>
              <a:off x="2058" y="9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88" name="Text Box 32"/>
            <p:cNvSpPr txBox="1">
              <a:spLocks noChangeArrowheads="1"/>
            </p:cNvSpPr>
            <p:nvPr/>
          </p:nvSpPr>
          <p:spPr bwMode="auto">
            <a:xfrm>
              <a:off x="1280" y="97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1667" y="1843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2147" y="1551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6934200" y="1758495"/>
            <a:ext cx="990600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a,b</a:t>
            </a:r>
            <a:r>
              <a:rPr lang="en-US" sz="2400" b="1" dirty="0" smtClean="0">
                <a:solidFill>
                  <a:srgbClr val="0070C0"/>
                </a:solidFill>
              </a:rPr>
              <a:t>) (</a:t>
            </a:r>
            <a:r>
              <a:rPr lang="en-US" sz="2400" b="1" dirty="0" err="1" smtClean="0">
                <a:solidFill>
                  <a:srgbClr val="0070C0"/>
                </a:solidFill>
              </a:rPr>
              <a:t>b,d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d,c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c,a</a:t>
            </a:r>
            <a:r>
              <a:rPr lang="en-US" sz="2400" b="1" dirty="0" smtClean="0">
                <a:solidFill>
                  <a:srgbClr val="0070C0"/>
                </a:solidFill>
              </a:rPr>
              <a:t>)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0" y="4527476"/>
            <a:ext cx="347953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// look for negative cycle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each edge (u, </a:t>
            </a:r>
            <a:r>
              <a:rPr lang="en-US" altLang="en-US" i="1" dirty="0"/>
              <a:t>v</a:t>
            </a:r>
            <a:r>
              <a:rPr lang="en-US" altLang="en-US" dirty="0"/>
              <a:t>) in E[G] </a:t>
            </a:r>
            <a:r>
              <a:rPr lang="en-US" altLang="en-US" b="1" dirty="0"/>
              <a:t>do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dirty="0"/>
              <a:t>   </a:t>
            </a:r>
            <a:r>
              <a:rPr lang="en-US" altLang="en-US" b="1" dirty="0"/>
              <a:t> if </a:t>
            </a:r>
            <a:r>
              <a:rPr lang="en-US" altLang="en-US" dirty="0"/>
              <a:t>d[u] + </a:t>
            </a:r>
            <a:r>
              <a:rPr lang="en-US" altLang="en-US" i="1" dirty="0"/>
              <a:t>w</a:t>
            </a:r>
            <a:r>
              <a:rPr lang="en-US" altLang="en-US" dirty="0"/>
              <a:t>(u, </a:t>
            </a:r>
            <a:r>
              <a:rPr lang="en-US" altLang="en-US" i="1" dirty="0"/>
              <a:t>v</a:t>
            </a:r>
            <a:r>
              <a:rPr lang="en-US" altLang="en-US" dirty="0"/>
              <a:t>) &lt; d[</a:t>
            </a:r>
            <a:r>
              <a:rPr lang="en-US" altLang="en-US" i="1" dirty="0"/>
              <a:t>v</a:t>
            </a:r>
            <a:r>
              <a:rPr lang="en-US" altLang="en-US" dirty="0"/>
              <a:t>] 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dirty="0"/>
              <a:t>        </a:t>
            </a:r>
            <a:r>
              <a:rPr lang="en-US" altLang="en-US" b="1" dirty="0"/>
              <a:t>return</a:t>
            </a:r>
            <a:r>
              <a:rPr lang="en-US" altLang="en-US" dirty="0"/>
              <a:t> FALSE</a:t>
            </a:r>
          </a:p>
        </p:txBody>
      </p:sp>
      <p:grpSp>
        <p:nvGrpSpPr>
          <p:cNvPr id="88" name="Group 5"/>
          <p:cNvGrpSpPr>
            <a:grpSpLocks/>
          </p:cNvGrpSpPr>
          <p:nvPr/>
        </p:nvGrpSpPr>
        <p:grpSpPr bwMode="auto">
          <a:xfrm>
            <a:off x="3054350" y="1490812"/>
            <a:ext cx="2039938" cy="2371725"/>
            <a:chOff x="1146" y="975"/>
            <a:chExt cx="1285" cy="1494"/>
          </a:xfrm>
        </p:grpSpPr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-2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1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-1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0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cxnSp>
          <p:nvCxnSpPr>
            <p:cNvPr id="93" name="AutoShape 11"/>
            <p:cNvCxnSpPr>
              <a:cxnSpLocks noChangeShapeType="1"/>
              <a:stCxn id="91" idx="0"/>
              <a:endCxn id="89" idx="4"/>
            </p:cNvCxnSpPr>
            <p:nvPr/>
          </p:nvCxnSpPr>
          <p:spPr bwMode="auto">
            <a:xfrm flipV="1">
              <a:off x="1392" y="1464"/>
              <a:ext cx="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15"/>
            <p:cNvCxnSpPr>
              <a:cxnSpLocks noChangeShapeType="1"/>
              <a:stCxn id="92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2064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1296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Text Box 24"/>
            <p:cNvSpPr txBox="1">
              <a:spLocks noChangeArrowheads="1"/>
            </p:cNvSpPr>
            <p:nvPr/>
          </p:nvSpPr>
          <p:spPr bwMode="auto">
            <a:xfrm>
              <a:off x="1146" y="1512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99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2058" y="9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1280" y="97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24"/>
            <p:cNvSpPr txBox="1">
              <a:spLocks noChangeArrowheads="1"/>
            </p:cNvSpPr>
            <p:nvPr/>
          </p:nvSpPr>
          <p:spPr bwMode="auto">
            <a:xfrm>
              <a:off x="1667" y="1843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24"/>
            <p:cNvSpPr txBox="1">
              <a:spLocks noChangeArrowheads="1"/>
            </p:cNvSpPr>
            <p:nvPr/>
          </p:nvSpPr>
          <p:spPr bwMode="auto">
            <a:xfrm>
              <a:off x="2147" y="1551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5" name="Group 5"/>
          <p:cNvGrpSpPr>
            <a:grpSpLocks/>
          </p:cNvGrpSpPr>
          <p:nvPr/>
        </p:nvGrpSpPr>
        <p:grpSpPr bwMode="auto">
          <a:xfrm>
            <a:off x="404019" y="3959226"/>
            <a:ext cx="2039938" cy="2371725"/>
            <a:chOff x="1146" y="975"/>
            <a:chExt cx="1285" cy="1494"/>
          </a:xfrm>
        </p:grpSpPr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-4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-1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-3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-2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cxnSp>
          <p:nvCxnSpPr>
            <p:cNvPr id="110" name="AutoShape 11"/>
            <p:cNvCxnSpPr>
              <a:cxnSpLocks noChangeShapeType="1"/>
              <a:stCxn id="108" idx="0"/>
              <a:endCxn id="106" idx="4"/>
            </p:cNvCxnSpPr>
            <p:nvPr/>
          </p:nvCxnSpPr>
          <p:spPr bwMode="auto">
            <a:xfrm flipV="1">
              <a:off x="1392" y="1464"/>
              <a:ext cx="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15"/>
            <p:cNvCxnSpPr>
              <a:cxnSpLocks noChangeShapeType="1"/>
              <a:stCxn id="109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2064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21"/>
            <p:cNvSpPr txBox="1">
              <a:spLocks noChangeArrowheads="1"/>
            </p:cNvSpPr>
            <p:nvPr/>
          </p:nvSpPr>
          <p:spPr bwMode="auto">
            <a:xfrm>
              <a:off x="1296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1146" y="1512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6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2058" y="9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" name="Text Box 32"/>
            <p:cNvSpPr txBox="1">
              <a:spLocks noChangeArrowheads="1"/>
            </p:cNvSpPr>
            <p:nvPr/>
          </p:nvSpPr>
          <p:spPr bwMode="auto">
            <a:xfrm>
              <a:off x="1280" y="97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" name="Text Box 24"/>
            <p:cNvSpPr txBox="1">
              <a:spLocks noChangeArrowheads="1"/>
            </p:cNvSpPr>
            <p:nvPr/>
          </p:nvSpPr>
          <p:spPr bwMode="auto">
            <a:xfrm>
              <a:off x="1667" y="1843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" name="Text Box 24"/>
            <p:cNvSpPr txBox="1">
              <a:spLocks noChangeArrowheads="1"/>
            </p:cNvSpPr>
            <p:nvPr/>
          </p:nvSpPr>
          <p:spPr bwMode="auto">
            <a:xfrm>
              <a:off x="2147" y="1551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" name="Group 5"/>
          <p:cNvGrpSpPr>
            <a:grpSpLocks/>
          </p:cNvGrpSpPr>
          <p:nvPr/>
        </p:nvGrpSpPr>
        <p:grpSpPr bwMode="auto">
          <a:xfrm>
            <a:off x="3006724" y="3939514"/>
            <a:ext cx="2039938" cy="2371725"/>
            <a:chOff x="1146" y="975"/>
            <a:chExt cx="1285" cy="1494"/>
          </a:xfrm>
        </p:grpSpPr>
        <p:sp>
          <p:nvSpPr>
            <p:cNvPr id="123" name="Oval 6"/>
            <p:cNvSpPr>
              <a:spLocks noChangeArrowheads="1"/>
            </p:cNvSpPr>
            <p:nvPr/>
          </p:nvSpPr>
          <p:spPr bwMode="auto">
            <a:xfrm>
              <a:off x="1248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-8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24" name="Oval 7"/>
            <p:cNvSpPr>
              <a:spLocks noChangeArrowheads="1"/>
            </p:cNvSpPr>
            <p:nvPr/>
          </p:nvSpPr>
          <p:spPr bwMode="auto">
            <a:xfrm>
              <a:off x="2016" y="1176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-5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25" name="Oval 8"/>
            <p:cNvSpPr>
              <a:spLocks noChangeArrowheads="1"/>
            </p:cNvSpPr>
            <p:nvPr/>
          </p:nvSpPr>
          <p:spPr bwMode="auto">
            <a:xfrm>
              <a:off x="1248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-7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sp>
          <p:nvSpPr>
            <p:cNvPr id="126" name="Oval 9"/>
            <p:cNvSpPr>
              <a:spLocks noChangeArrowheads="1"/>
            </p:cNvSpPr>
            <p:nvPr/>
          </p:nvSpPr>
          <p:spPr bwMode="auto">
            <a:xfrm>
              <a:off x="2016" y="19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 smtClean="0">
                  <a:latin typeface="Symbol" panose="05050102010706020507" pitchFamily="18" charset="2"/>
                </a:rPr>
                <a:t>-6</a:t>
              </a:r>
              <a:endParaRPr lang="en-GB" altLang="en-US" sz="2400" dirty="0">
                <a:latin typeface="Symbol" panose="05050102010706020507" pitchFamily="18" charset="2"/>
              </a:endParaRPr>
            </a:p>
          </p:txBody>
        </p:sp>
        <p:cxnSp>
          <p:nvCxnSpPr>
            <p:cNvPr id="127" name="AutoShape 11"/>
            <p:cNvCxnSpPr>
              <a:cxnSpLocks noChangeShapeType="1"/>
              <a:stCxn id="125" idx="0"/>
              <a:endCxn id="123" idx="4"/>
            </p:cNvCxnSpPr>
            <p:nvPr/>
          </p:nvCxnSpPr>
          <p:spPr bwMode="auto">
            <a:xfrm flipV="1">
              <a:off x="1392" y="1464"/>
              <a:ext cx="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14"/>
            <p:cNvCxnSpPr>
              <a:cxnSpLocks noChangeShapeType="1"/>
            </p:cNvCxnSpPr>
            <p:nvPr/>
          </p:nvCxnSpPr>
          <p:spPr bwMode="auto">
            <a:xfrm flipH="1">
              <a:off x="2165" y="1476"/>
              <a:ext cx="14" cy="4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15"/>
            <p:cNvCxnSpPr>
              <a:cxnSpLocks noChangeShapeType="1"/>
              <a:stCxn id="126" idx="2"/>
            </p:cNvCxnSpPr>
            <p:nvPr/>
          </p:nvCxnSpPr>
          <p:spPr bwMode="auto">
            <a:xfrm flipH="1">
              <a:off x="1512" y="2088"/>
              <a:ext cx="504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 Box 20"/>
            <p:cNvSpPr txBox="1">
              <a:spLocks noChangeArrowheads="1"/>
            </p:cNvSpPr>
            <p:nvPr/>
          </p:nvSpPr>
          <p:spPr bwMode="auto">
            <a:xfrm>
              <a:off x="2064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" name="Text Box 21"/>
            <p:cNvSpPr txBox="1">
              <a:spLocks noChangeArrowheads="1"/>
            </p:cNvSpPr>
            <p:nvPr/>
          </p:nvSpPr>
          <p:spPr bwMode="auto">
            <a:xfrm>
              <a:off x="1296" y="22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1146" y="1512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34" name="AutoShape 29"/>
            <p:cNvCxnSpPr>
              <a:cxnSpLocks noChangeShapeType="1"/>
            </p:cNvCxnSpPr>
            <p:nvPr/>
          </p:nvCxnSpPr>
          <p:spPr bwMode="auto">
            <a:xfrm>
              <a:off x="1512" y="1312"/>
              <a:ext cx="49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Text Box 30"/>
            <p:cNvSpPr txBox="1">
              <a:spLocks noChangeArrowheads="1"/>
            </p:cNvSpPr>
            <p:nvPr/>
          </p:nvSpPr>
          <p:spPr bwMode="auto">
            <a:xfrm>
              <a:off x="1689" y="111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2058" y="9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Text Box 32"/>
            <p:cNvSpPr txBox="1">
              <a:spLocks noChangeArrowheads="1"/>
            </p:cNvSpPr>
            <p:nvPr/>
          </p:nvSpPr>
          <p:spPr bwMode="auto">
            <a:xfrm>
              <a:off x="1280" y="97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Text Box 24"/>
            <p:cNvSpPr txBox="1">
              <a:spLocks noChangeArrowheads="1"/>
            </p:cNvSpPr>
            <p:nvPr/>
          </p:nvSpPr>
          <p:spPr bwMode="auto">
            <a:xfrm>
              <a:off x="1667" y="1843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" name="Text Box 24"/>
            <p:cNvSpPr txBox="1">
              <a:spLocks noChangeArrowheads="1"/>
            </p:cNvSpPr>
            <p:nvPr/>
          </p:nvSpPr>
          <p:spPr bwMode="auto">
            <a:xfrm>
              <a:off x="2147" y="1551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GB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8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C272E-BCC6-4980-B8BB-EA0D4E8FE31A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7009"/>
            <a:ext cx="7696200" cy="49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C272E-BCC6-4980-B8BB-EA0D4E8FE31A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32" y="1219200"/>
            <a:ext cx="1502712" cy="4900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5" y="1905000"/>
            <a:ext cx="5773451" cy="37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C272E-BCC6-4980-B8BB-EA0D4E8FE31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00"/>
                </a:solidFill>
              </a:rPr>
              <a:t>Session 9:</a:t>
            </a:r>
            <a:r>
              <a:rPr lang="en-US" altLang="en-US" b="1" smtClean="0"/>
              <a:t>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err="1" smtClean="0"/>
              <a:t>Dijkstra’s</a:t>
            </a:r>
            <a:r>
              <a:rPr lang="en-US" altLang="en-US" b="1" dirty="0" smtClean="0"/>
              <a:t>, and Bellman-Ford</a:t>
            </a:r>
            <a:endParaRPr lang="en-US" altLang="en-US" dirty="0" smtClean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95287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</a:rPr>
              <a:t>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2435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b="1" dirty="0" err="1" smtClean="0"/>
              <a:t>Dijkstra's</a:t>
            </a:r>
            <a:r>
              <a:rPr lang="en-US" altLang="en-US" sz="3600" b="1" dirty="0" smtClean="0"/>
              <a:t>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b="1" dirty="0" smtClean="0"/>
              <a:t>Bellman-Ford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b="1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B6FE78-5720-4201-9F50-3336D0276674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3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Algorithm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r>
              <a:rPr lang="en-US" altLang="en-US" sz="2400" smtClean="0"/>
              <a:t>This algorithm finds the </a:t>
            </a:r>
            <a:r>
              <a:rPr lang="en-US" altLang="en-US" sz="2400" i="1" smtClean="0"/>
              <a:t>shortest path</a:t>
            </a:r>
            <a:r>
              <a:rPr lang="en-US" altLang="en-US" sz="2400" smtClean="0"/>
              <a:t> from a given vertex to all the remaining vertices in a graph (directed or undirected) called as </a:t>
            </a:r>
            <a:r>
              <a:rPr lang="en-US" altLang="en-US" sz="2400" b="1" i="1" smtClean="0"/>
              <a:t>single-source shortest path</a:t>
            </a:r>
            <a:r>
              <a:rPr lang="en-US" altLang="en-US" sz="2400" smtClean="0"/>
              <a:t> problem. </a:t>
            </a:r>
          </a:p>
          <a:p>
            <a:r>
              <a:rPr lang="en-US" altLang="en-US" sz="2400" smtClean="0"/>
              <a:t>That is, how can we find the shortest path between two points on a map?</a:t>
            </a:r>
          </a:p>
          <a:p>
            <a:r>
              <a:rPr lang="en-US" altLang="en-US" sz="2400" b="1" smtClean="0"/>
              <a:t>The Problem Statement</a:t>
            </a:r>
            <a:endParaRPr lang="en-US" altLang="en-US" sz="2400" smtClean="0"/>
          </a:p>
          <a:p>
            <a:pPr lvl="1"/>
            <a:r>
              <a:rPr lang="en-US" altLang="en-US" sz="2200" b="1" smtClean="0">
                <a:solidFill>
                  <a:srgbClr val="C00000"/>
                </a:solidFill>
              </a:rPr>
              <a:t>For a given weighted, graph </a:t>
            </a:r>
            <a:r>
              <a:rPr lang="en-US" altLang="en-US" sz="2200" b="1" i="1" smtClean="0">
                <a:solidFill>
                  <a:srgbClr val="C00000"/>
                </a:solidFill>
              </a:rPr>
              <a:t>G</a:t>
            </a:r>
            <a:r>
              <a:rPr lang="en-US" altLang="en-US" sz="2200" b="1" smtClean="0">
                <a:solidFill>
                  <a:srgbClr val="C00000"/>
                </a:solidFill>
              </a:rPr>
              <a:t> with </a:t>
            </a:r>
            <a:r>
              <a:rPr lang="en-US" altLang="en-US" sz="2200" b="1" i="1" smtClean="0">
                <a:solidFill>
                  <a:srgbClr val="C00000"/>
                </a:solidFill>
              </a:rPr>
              <a:t>n</a:t>
            </a:r>
            <a:r>
              <a:rPr lang="en-US" altLang="en-US" sz="2200" b="1" smtClean="0">
                <a:solidFill>
                  <a:srgbClr val="C00000"/>
                </a:solidFill>
              </a:rPr>
              <a:t> vertices we are supposed to find a shortest path from a given starting vertex, </a:t>
            </a:r>
            <a:r>
              <a:rPr lang="en-US" altLang="en-US" sz="2200" b="1" i="1" smtClean="0">
                <a:solidFill>
                  <a:srgbClr val="C00000"/>
                </a:solidFill>
              </a:rPr>
              <a:t>s</a:t>
            </a:r>
            <a:r>
              <a:rPr lang="en-US" altLang="en-US" sz="2200" b="1" smtClean="0">
                <a:solidFill>
                  <a:srgbClr val="C00000"/>
                </a:solidFill>
              </a:rPr>
              <a:t> to each vertex </a:t>
            </a:r>
            <a:r>
              <a:rPr lang="en-US" altLang="en-US" sz="2200" b="1" i="1" smtClean="0">
                <a:solidFill>
                  <a:srgbClr val="C00000"/>
                </a:solidFill>
              </a:rPr>
              <a:t>v </a:t>
            </a:r>
            <a:r>
              <a:rPr lang="en-US" altLang="en-US" sz="2200" b="1" smtClean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200" b="1" smtClean="0">
                <a:solidFill>
                  <a:srgbClr val="C00000"/>
                </a:solidFill>
              </a:rPr>
              <a:t> </a:t>
            </a:r>
            <a:r>
              <a:rPr lang="en-US" altLang="en-US" sz="2200" b="1" i="1" smtClean="0">
                <a:solidFill>
                  <a:srgbClr val="C00000"/>
                </a:solidFill>
              </a:rPr>
              <a:t>V</a:t>
            </a:r>
            <a:r>
              <a:rPr lang="en-US" altLang="en-US" sz="2200" b="1" smtClean="0">
                <a:solidFill>
                  <a:srgbClr val="C00000"/>
                </a:solidFill>
              </a:rPr>
              <a:t>. The additional constraint is that the edge costs should be non-negative.</a:t>
            </a:r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A5E1F7-F28C-428A-B5DF-F0932F7AC262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4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A0F89F-05CF-4BEB-A349-B5614FCEB6A6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5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135813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Modular Solution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r>
              <a:rPr lang="en-US" altLang="en-US" sz="2200" smtClean="0"/>
              <a:t>Every shortest path algorithm must have the following three modules:</a:t>
            </a:r>
          </a:p>
          <a:p>
            <a:r>
              <a:rPr lang="en-US" altLang="en-US" sz="2200" b="1" i="1" smtClean="0"/>
              <a:t>Initialize_Single_Source</a:t>
            </a:r>
            <a:r>
              <a:rPr lang="en-US" altLang="en-US" sz="2200" b="1" smtClean="0"/>
              <a:t>(</a:t>
            </a:r>
            <a:r>
              <a:rPr lang="en-US" altLang="en-US" sz="2200" b="1" i="1" smtClean="0"/>
              <a:t>V</a:t>
            </a:r>
            <a:r>
              <a:rPr lang="en-US" altLang="en-US" sz="2200" b="1" smtClean="0"/>
              <a:t>, </a:t>
            </a:r>
            <a:r>
              <a:rPr lang="en-US" altLang="en-US" sz="2200" b="1" i="1" smtClean="0"/>
              <a:t>s</a:t>
            </a:r>
            <a:r>
              <a:rPr lang="en-US" altLang="en-US" sz="2200" b="1" smtClean="0"/>
              <a:t>)</a:t>
            </a:r>
          </a:p>
          <a:p>
            <a:pPr lvl="1"/>
            <a:r>
              <a:rPr lang="en-US" altLang="en-US" sz="2200" smtClean="0">
                <a:solidFill>
                  <a:srgbClr val="0070C0"/>
                </a:solidFill>
              </a:rPr>
              <a:t>This module will initialize the distance vector </a:t>
            </a:r>
            <a:r>
              <a:rPr lang="en-US" altLang="en-US" sz="2200" i="1" smtClean="0">
                <a:solidFill>
                  <a:srgbClr val="0070C0"/>
                </a:solidFill>
              </a:rPr>
              <a:t>d</a:t>
            </a:r>
            <a:r>
              <a:rPr lang="en-US" altLang="en-US" sz="2200" smtClean="0">
                <a:solidFill>
                  <a:srgbClr val="0070C0"/>
                </a:solidFill>
              </a:rPr>
              <a:t>, so that the Digikstras algorithm can update </a:t>
            </a:r>
            <a:r>
              <a:rPr lang="en-US" altLang="en-US" sz="2200" i="1" smtClean="0">
                <a:solidFill>
                  <a:srgbClr val="0070C0"/>
                </a:solidFill>
              </a:rPr>
              <a:t>d</a:t>
            </a:r>
            <a:r>
              <a:rPr lang="en-US" altLang="en-US" sz="2200" smtClean="0">
                <a:solidFill>
                  <a:srgbClr val="0070C0"/>
                </a:solidFill>
              </a:rPr>
              <a:t> in each iteration</a:t>
            </a:r>
            <a:endParaRPr lang="en-US" altLang="en-US" sz="2200" b="1" smtClean="0">
              <a:solidFill>
                <a:srgbClr val="0070C0"/>
              </a:solidFill>
            </a:endParaRPr>
          </a:p>
          <a:p>
            <a:r>
              <a:rPr lang="pt-BR" altLang="en-US" sz="2200" b="1" i="1" smtClean="0"/>
              <a:t>Relax</a:t>
            </a:r>
            <a:r>
              <a:rPr lang="pt-BR" altLang="en-US" sz="2200" b="1" smtClean="0"/>
              <a:t>(</a:t>
            </a:r>
            <a:r>
              <a:rPr lang="pt-BR" altLang="en-US" sz="2200" b="1" i="1" smtClean="0"/>
              <a:t>u</a:t>
            </a:r>
            <a:r>
              <a:rPr lang="pt-BR" altLang="en-US" sz="2200" b="1" smtClean="0"/>
              <a:t>, </a:t>
            </a:r>
            <a:r>
              <a:rPr lang="pt-BR" altLang="en-US" sz="2200" b="1" i="1" smtClean="0"/>
              <a:t>v</a:t>
            </a:r>
            <a:r>
              <a:rPr lang="pt-BR" altLang="en-US" sz="2200" b="1" smtClean="0"/>
              <a:t>, </a:t>
            </a:r>
            <a:r>
              <a:rPr lang="pt-BR" altLang="en-US" sz="2200" b="1" i="1" smtClean="0"/>
              <a:t>w</a:t>
            </a:r>
            <a:r>
              <a:rPr lang="pt-BR" altLang="en-US" sz="2200" b="1" smtClean="0"/>
              <a:t>)</a:t>
            </a:r>
            <a:endParaRPr lang="en-US" altLang="en-US" sz="2200" smtClean="0"/>
          </a:p>
          <a:p>
            <a:pPr lvl="1"/>
            <a:r>
              <a:rPr lang="en-US" altLang="en-US" sz="2200" smtClean="0">
                <a:solidFill>
                  <a:srgbClr val="0070C0"/>
                </a:solidFill>
              </a:rPr>
              <a:t>This second module is to update the distance vector </a:t>
            </a:r>
            <a:r>
              <a:rPr lang="en-US" altLang="en-US" sz="2200" i="1" smtClean="0">
                <a:solidFill>
                  <a:srgbClr val="0070C0"/>
                </a:solidFill>
              </a:rPr>
              <a:t>d</a:t>
            </a:r>
            <a:r>
              <a:rPr lang="en-US" altLang="en-US" sz="2200" smtClean="0">
                <a:solidFill>
                  <a:srgbClr val="0070C0"/>
                </a:solidFill>
              </a:rPr>
              <a:t> when a new shortest path is obtained as per the greedy strategy</a:t>
            </a:r>
            <a:endParaRPr lang="en-US" altLang="en-US" sz="2200" b="1" smtClean="0">
              <a:solidFill>
                <a:srgbClr val="0070C0"/>
              </a:solidFill>
            </a:endParaRPr>
          </a:p>
          <a:p>
            <a:r>
              <a:rPr lang="pt-BR" altLang="en-US" sz="2200" b="1" i="1" smtClean="0"/>
              <a:t>Digikstras</a:t>
            </a:r>
            <a:r>
              <a:rPr lang="pt-BR" altLang="en-US" sz="2200" b="1" smtClean="0"/>
              <a:t>(</a:t>
            </a:r>
            <a:r>
              <a:rPr lang="pt-BR" altLang="en-US" sz="2200" b="1" i="1" smtClean="0"/>
              <a:t>G</a:t>
            </a:r>
            <a:r>
              <a:rPr lang="pt-BR" altLang="en-US" sz="2200" b="1" smtClean="0"/>
              <a:t>, </a:t>
            </a:r>
            <a:r>
              <a:rPr lang="pt-BR" altLang="en-US" sz="2200" b="1" i="1" smtClean="0"/>
              <a:t>s</a:t>
            </a:r>
            <a:r>
              <a:rPr lang="pt-BR" altLang="en-US" sz="2200" b="1" smtClean="0"/>
              <a:t>)</a:t>
            </a:r>
            <a:endParaRPr lang="en-US" altLang="en-US" sz="2200" b="1" smtClean="0"/>
          </a:p>
          <a:p>
            <a:pPr lvl="1"/>
            <a:r>
              <a:rPr lang="en-US" altLang="en-US" b="1" smtClean="0">
                <a:solidFill>
                  <a:srgbClr val="0070C0"/>
                </a:solidFill>
              </a:rPr>
              <a:t>for </a:t>
            </a:r>
            <a:r>
              <a:rPr lang="en-US" altLang="en-US" smtClean="0">
                <a:solidFill>
                  <a:srgbClr val="0070C0"/>
                </a:solidFill>
              </a:rPr>
              <a:t>each vertex </a:t>
            </a:r>
            <a:r>
              <a:rPr lang="en-US" altLang="en-US" i="1" smtClean="0">
                <a:solidFill>
                  <a:srgbClr val="0070C0"/>
                </a:solidFill>
              </a:rPr>
              <a:t>v</a:t>
            </a:r>
            <a:r>
              <a:rPr lang="en-US" altLang="en-US" smtClean="0">
                <a:solidFill>
                  <a:srgbClr val="0070C0"/>
                </a:solidFill>
              </a:rPr>
              <a:t> adjacent to </a:t>
            </a:r>
            <a:r>
              <a:rPr lang="en-US" altLang="en-US" i="1" smtClean="0">
                <a:solidFill>
                  <a:srgbClr val="0070C0"/>
                </a:solidFill>
              </a:rPr>
              <a:t>u</a:t>
            </a:r>
            <a:r>
              <a:rPr lang="en-US" altLang="en-US" smtClean="0">
                <a:solidFill>
                  <a:srgbClr val="0070C0"/>
                </a:solidFill>
              </a:rPr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do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b="1" smtClean="0"/>
              <a:t>		</a:t>
            </a:r>
            <a:r>
              <a:rPr lang="en-US" altLang="en-US" i="1" smtClean="0"/>
              <a:t>Relax</a:t>
            </a:r>
            <a:r>
              <a:rPr lang="en-US" altLang="en-US" smtClean="0"/>
              <a:t>(</a:t>
            </a:r>
            <a:r>
              <a:rPr lang="en-US" altLang="en-US" i="1" smtClean="0"/>
              <a:t>u</a:t>
            </a:r>
            <a:r>
              <a:rPr lang="en-US" altLang="en-US" smtClean="0"/>
              <a:t>, 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w</a:t>
            </a:r>
            <a:r>
              <a:rPr lang="en-US" altLang="en-US" smtClean="0"/>
              <a:t>)</a:t>
            </a:r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2CA463-544E-4FFD-8D48-5F88AAFD7F50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6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Initialize_Single_Source</a:t>
            </a:r>
            <a:r>
              <a:rPr lang="en-US" altLang="en-US" smtClean="0"/>
              <a:t>(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s</a:t>
            </a:r>
            <a:r>
              <a:rPr lang="en-US" altLang="en-US" smtClean="0"/>
              <a:t>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sz="2400" smtClean="0">
                <a:sym typeface="Wingdings" panose="05000000000000000000" pitchFamily="2" charset="2"/>
              </a:rPr>
              <a:t>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Algorithm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Initialize_Single_Source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400" b="1" smtClean="0"/>
              <a:t>for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each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do</a:t>
            </a:r>
            <a:endParaRPr lang="en-US" altLang="en-US" sz="2400" smtClean="0"/>
          </a:p>
          <a:p>
            <a:pPr>
              <a:buFont typeface="Georgia" panose="02040502050405020303" pitchFamily="18" charset="0"/>
              <a:buNone/>
            </a:pPr>
            <a:r>
              <a:rPr lang="en-US" altLang="en-US" sz="2400" smtClean="0"/>
              <a:t>	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[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] ← </a:t>
            </a:r>
            <a:r>
              <a:rPr lang="en-US" altLang="en-US" sz="2400" smtClean="0">
                <a:sym typeface="Symbol" panose="05050102010706020507" pitchFamily="18" charset="2"/>
              </a:rPr>
              <a:t></a:t>
            </a:r>
            <a:endParaRPr lang="en-US" altLang="en-US" sz="2400" smtClean="0"/>
          </a:p>
          <a:p>
            <a:pPr>
              <a:buFont typeface="Georgia" panose="02040502050405020303" pitchFamily="18" charset="0"/>
              <a:buNone/>
            </a:pPr>
            <a:r>
              <a:rPr lang="en-US" altLang="en-US" sz="2400" i="1" smtClean="0"/>
              <a:t>d</a:t>
            </a:r>
            <a:r>
              <a:rPr lang="en-US" altLang="en-US" sz="2400" smtClean="0"/>
              <a:t>[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] ← 0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2400" b="1" smtClean="0"/>
              <a:t>end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Initialize_Single_Source</a:t>
            </a:r>
            <a:r>
              <a:rPr lang="en-US" altLang="en-US" sz="2400" smtClean="0"/>
              <a:t>. 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EEF588-50BA-4A9A-92DC-5804A319489C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7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 </a:t>
            </a:r>
            <a:r>
              <a:rPr lang="en-US" altLang="en-US" i="1" smtClean="0"/>
              <a:t>Relax</a:t>
            </a:r>
            <a:r>
              <a:rPr lang="en-US" altLang="en-US" smtClean="0"/>
              <a:t>(</a:t>
            </a:r>
            <a:r>
              <a:rPr lang="en-US" altLang="en-US" i="1" smtClean="0"/>
              <a:t>u, v, w</a:t>
            </a:r>
            <a:r>
              <a:rPr lang="en-US" altLang="en-US" smtClean="0"/>
              <a:t>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r>
              <a:rPr lang="en-US" altLang="en-US" sz="2400" b="1" i="1" smtClean="0"/>
              <a:t>Relaxing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an edge (</a:t>
            </a:r>
            <a:r>
              <a:rPr lang="en-US" altLang="en-US" sz="2400" i="1" smtClean="0"/>
              <a:t>u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) means testing whether we can improve the shortest path to 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 found so far by going through </a:t>
            </a:r>
            <a:r>
              <a:rPr lang="en-US" altLang="en-US" sz="2400" i="1" smtClean="0"/>
              <a:t>u</a:t>
            </a:r>
            <a:r>
              <a:rPr lang="en-US" altLang="en-US" sz="2400" smtClean="0"/>
              <a:t>.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1800" smtClean="0">
                <a:sym typeface="Wingdings" panose="05000000000000000000" pitchFamily="2" charset="2"/>
              </a:rPr>
              <a:t>	</a:t>
            </a:r>
            <a:r>
              <a:rPr lang="en-US" altLang="en-US" sz="1800" smtClean="0"/>
              <a:t> </a:t>
            </a:r>
            <a:r>
              <a:rPr lang="pt-BR" altLang="en-US" sz="1800" b="1" smtClean="0"/>
              <a:t>Algorithm</a:t>
            </a:r>
            <a:r>
              <a:rPr lang="pt-BR" altLang="en-US" sz="1800" smtClean="0"/>
              <a:t> </a:t>
            </a:r>
            <a:r>
              <a:rPr lang="pt-BR" altLang="en-US" sz="1800" i="1" smtClean="0"/>
              <a:t>Relax</a:t>
            </a:r>
            <a:r>
              <a:rPr lang="pt-BR" altLang="en-US" sz="1800" smtClean="0"/>
              <a:t>(</a:t>
            </a:r>
            <a:r>
              <a:rPr lang="pt-BR" altLang="en-US" sz="1800" i="1" smtClean="0"/>
              <a:t>u</a:t>
            </a:r>
            <a:r>
              <a:rPr lang="pt-BR" altLang="en-US" sz="1800" smtClean="0"/>
              <a:t>,</a:t>
            </a:r>
            <a:r>
              <a:rPr lang="pt-BR" altLang="en-US" sz="1800" i="1" smtClean="0"/>
              <a:t> v</a:t>
            </a:r>
            <a:r>
              <a:rPr lang="pt-BR" altLang="en-US" sz="1800" smtClean="0"/>
              <a:t>,</a:t>
            </a:r>
            <a:r>
              <a:rPr lang="pt-BR" altLang="en-US" sz="1800" i="1" smtClean="0"/>
              <a:t> w</a:t>
            </a:r>
            <a:r>
              <a:rPr lang="pt-BR" altLang="en-US" sz="1800" smtClean="0"/>
              <a:t>)</a:t>
            </a:r>
            <a:endParaRPr lang="en-US" altLang="en-US" sz="1800" smtClean="0"/>
          </a:p>
          <a:p>
            <a:pPr>
              <a:buFont typeface="Georgia" panose="02040502050405020303" pitchFamily="18" charset="0"/>
              <a:buNone/>
            </a:pPr>
            <a:r>
              <a:rPr lang="en-US" altLang="en-US" sz="1800" b="1" smtClean="0"/>
              <a:t>	if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d</a:t>
            </a:r>
            <a:r>
              <a:rPr lang="en-US" altLang="en-US" sz="1800" smtClean="0"/>
              <a:t>[</a:t>
            </a:r>
            <a:r>
              <a:rPr lang="en-US" altLang="en-US" sz="1800" i="1" smtClean="0"/>
              <a:t>u</a:t>
            </a:r>
            <a:r>
              <a:rPr lang="en-US" altLang="en-US" sz="1800" smtClean="0"/>
              <a:t>] + </a:t>
            </a:r>
            <a:r>
              <a:rPr lang="en-US" altLang="en-US" sz="1800" i="1" smtClean="0"/>
              <a:t>w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u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v</a:t>
            </a:r>
            <a:r>
              <a:rPr lang="en-US" altLang="en-US" sz="1800" smtClean="0"/>
              <a:t>) &lt; </a:t>
            </a:r>
            <a:r>
              <a:rPr lang="en-US" altLang="en-US" sz="1800" i="1" smtClean="0"/>
              <a:t>d</a:t>
            </a:r>
            <a:r>
              <a:rPr lang="en-US" altLang="en-US" sz="1800" smtClean="0"/>
              <a:t>[</a:t>
            </a:r>
            <a:r>
              <a:rPr lang="en-US" altLang="en-US" sz="1800" i="1" smtClean="0"/>
              <a:t>v</a:t>
            </a:r>
            <a:r>
              <a:rPr lang="en-US" altLang="en-US" sz="1800" smtClean="0"/>
              <a:t>] 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1800" i="1" smtClean="0"/>
              <a:t>		d</a:t>
            </a:r>
            <a:r>
              <a:rPr lang="en-US" altLang="en-US" sz="1800" smtClean="0"/>
              <a:t>[</a:t>
            </a:r>
            <a:r>
              <a:rPr lang="en-US" altLang="en-US" sz="1800" i="1" smtClean="0"/>
              <a:t>v</a:t>
            </a:r>
            <a:r>
              <a:rPr lang="en-US" altLang="en-US" sz="1800" smtClean="0"/>
              <a:t>] ← </a:t>
            </a:r>
            <a:r>
              <a:rPr lang="en-US" altLang="en-US" sz="1800" i="1" smtClean="0"/>
              <a:t>d</a:t>
            </a:r>
            <a:r>
              <a:rPr lang="en-US" altLang="en-US" sz="1800" smtClean="0"/>
              <a:t>[</a:t>
            </a:r>
            <a:r>
              <a:rPr lang="en-US" altLang="en-US" sz="1800" i="1" smtClean="0"/>
              <a:t>u</a:t>
            </a:r>
            <a:r>
              <a:rPr lang="en-US" altLang="en-US" sz="1800" smtClean="0"/>
              <a:t>] + </a:t>
            </a:r>
            <a:r>
              <a:rPr lang="en-US" altLang="en-US" sz="1800" i="1" smtClean="0"/>
              <a:t>w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u</a:t>
            </a:r>
            <a:r>
              <a:rPr lang="en-US" altLang="en-US" sz="1800" smtClean="0"/>
              <a:t>, </a:t>
            </a:r>
            <a:r>
              <a:rPr lang="en-US" altLang="en-US" sz="1800" i="1" smtClean="0"/>
              <a:t>v</a:t>
            </a:r>
            <a:r>
              <a:rPr lang="en-US" altLang="en-US" sz="1800" smtClean="0"/>
              <a:t>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sz="1800" b="1" smtClean="0"/>
              <a:t>	end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Relax</a:t>
            </a:r>
            <a:r>
              <a:rPr lang="en-US" altLang="en-US" sz="1800" smtClean="0"/>
              <a:t>. </a:t>
            </a:r>
          </a:p>
          <a:p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C68C79-7CB4-49A9-98BE-25382091DF4C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8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06888"/>
            <a:ext cx="3905250" cy="2162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06888"/>
            <a:ext cx="4178300" cy="2170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Georgia" panose="02040502050405020303" pitchFamily="18" charset="0"/>
              <a:buNone/>
            </a:pPr>
            <a:r>
              <a:rPr lang="en-US" altLang="en-US" sz="1600" smtClean="0"/>
              <a:t> </a:t>
            </a:r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8E24B9-C135-45FE-B832-9C65A806B8CC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9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68613" name="Group 2"/>
          <p:cNvGrpSpPr>
            <a:grpSpLocks/>
          </p:cNvGrpSpPr>
          <p:nvPr/>
        </p:nvGrpSpPr>
        <p:grpSpPr bwMode="auto">
          <a:xfrm>
            <a:off x="228600" y="1752600"/>
            <a:ext cx="2667000" cy="1905000"/>
            <a:chOff x="3141" y="8624"/>
            <a:chExt cx="3161" cy="2225"/>
          </a:xfrm>
        </p:grpSpPr>
        <p:sp>
          <p:nvSpPr>
            <p:cNvPr id="68778" name="Text Box 3"/>
            <p:cNvSpPr txBox="1">
              <a:spLocks noChangeArrowheads="1"/>
            </p:cNvSpPr>
            <p:nvPr/>
          </p:nvSpPr>
          <p:spPr bwMode="auto">
            <a:xfrm>
              <a:off x="3141" y="970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79" name="Text Box 4"/>
            <p:cNvSpPr txBox="1">
              <a:spLocks noChangeArrowheads="1"/>
            </p:cNvSpPr>
            <p:nvPr/>
          </p:nvSpPr>
          <p:spPr bwMode="auto">
            <a:xfrm>
              <a:off x="4850" y="8875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80" name="Text Box 5"/>
            <p:cNvSpPr txBox="1">
              <a:spLocks noChangeArrowheads="1"/>
            </p:cNvSpPr>
            <p:nvPr/>
          </p:nvSpPr>
          <p:spPr bwMode="auto">
            <a:xfrm>
              <a:off x="4982" y="9930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81" name="Oval 6"/>
            <p:cNvSpPr>
              <a:spLocks noChangeArrowheads="1"/>
            </p:cNvSpPr>
            <p:nvPr/>
          </p:nvSpPr>
          <p:spPr bwMode="auto">
            <a:xfrm>
              <a:off x="4348" y="8990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82" name="Oval 7"/>
            <p:cNvSpPr>
              <a:spLocks noChangeArrowheads="1"/>
            </p:cNvSpPr>
            <p:nvPr/>
          </p:nvSpPr>
          <p:spPr bwMode="auto">
            <a:xfrm>
              <a:off x="3501" y="9654"/>
              <a:ext cx="383" cy="393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83" name="Oval 8"/>
            <p:cNvSpPr>
              <a:spLocks noChangeArrowheads="1"/>
            </p:cNvSpPr>
            <p:nvPr/>
          </p:nvSpPr>
          <p:spPr bwMode="auto">
            <a:xfrm>
              <a:off x="5517" y="8975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84" name="Oval 9"/>
            <p:cNvSpPr>
              <a:spLocks noChangeArrowheads="1"/>
            </p:cNvSpPr>
            <p:nvPr/>
          </p:nvSpPr>
          <p:spPr bwMode="auto">
            <a:xfrm>
              <a:off x="5606" y="10169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85" name="Line 10"/>
            <p:cNvSpPr>
              <a:spLocks noChangeShapeType="1"/>
            </p:cNvSpPr>
            <p:nvPr/>
          </p:nvSpPr>
          <p:spPr bwMode="auto">
            <a:xfrm flipV="1">
              <a:off x="3841" y="9263"/>
              <a:ext cx="52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86" name="Line 11"/>
            <p:cNvSpPr>
              <a:spLocks noChangeShapeType="1"/>
            </p:cNvSpPr>
            <p:nvPr/>
          </p:nvSpPr>
          <p:spPr bwMode="auto">
            <a:xfrm>
              <a:off x="4734" y="9149"/>
              <a:ext cx="77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87" name="Line 12"/>
            <p:cNvSpPr>
              <a:spLocks noChangeShapeType="1"/>
            </p:cNvSpPr>
            <p:nvPr/>
          </p:nvSpPr>
          <p:spPr bwMode="auto">
            <a:xfrm>
              <a:off x="3840" y="9968"/>
              <a:ext cx="619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88" name="Line 13"/>
            <p:cNvSpPr>
              <a:spLocks noChangeShapeType="1"/>
            </p:cNvSpPr>
            <p:nvPr/>
          </p:nvSpPr>
          <p:spPr bwMode="auto">
            <a:xfrm>
              <a:off x="4841" y="10366"/>
              <a:ext cx="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89" name="Line 14"/>
            <p:cNvSpPr>
              <a:spLocks noChangeShapeType="1"/>
            </p:cNvSpPr>
            <p:nvPr/>
          </p:nvSpPr>
          <p:spPr bwMode="auto">
            <a:xfrm>
              <a:off x="3877" y="9894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90" name="Line 15"/>
            <p:cNvSpPr>
              <a:spLocks noChangeShapeType="1"/>
            </p:cNvSpPr>
            <p:nvPr/>
          </p:nvSpPr>
          <p:spPr bwMode="auto">
            <a:xfrm rot="21240000" flipH="1">
              <a:off x="4733" y="9343"/>
              <a:ext cx="861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91" name="Text Box 16"/>
            <p:cNvSpPr txBox="1">
              <a:spLocks noChangeArrowheads="1"/>
            </p:cNvSpPr>
            <p:nvPr/>
          </p:nvSpPr>
          <p:spPr bwMode="auto">
            <a:xfrm>
              <a:off x="4038" y="9636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2" name="Text Box 17"/>
            <p:cNvSpPr txBox="1">
              <a:spLocks noChangeArrowheads="1"/>
            </p:cNvSpPr>
            <p:nvPr/>
          </p:nvSpPr>
          <p:spPr bwMode="auto">
            <a:xfrm>
              <a:off x="4942" y="9432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3" name="Text Box 18"/>
            <p:cNvSpPr txBox="1">
              <a:spLocks noChangeArrowheads="1"/>
            </p:cNvSpPr>
            <p:nvPr/>
          </p:nvSpPr>
          <p:spPr bwMode="auto">
            <a:xfrm>
              <a:off x="5006" y="10377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4" name="Text Box 19"/>
            <p:cNvSpPr txBox="1">
              <a:spLocks noChangeArrowheads="1"/>
            </p:cNvSpPr>
            <p:nvPr/>
          </p:nvSpPr>
          <p:spPr bwMode="auto">
            <a:xfrm>
              <a:off x="5894" y="9667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5" name="Oval 20"/>
            <p:cNvSpPr>
              <a:spLocks noChangeArrowheads="1"/>
            </p:cNvSpPr>
            <p:nvPr/>
          </p:nvSpPr>
          <p:spPr bwMode="auto">
            <a:xfrm>
              <a:off x="4447" y="10158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6" name="Text Box 21"/>
            <p:cNvSpPr txBox="1">
              <a:spLocks noChangeArrowheads="1"/>
            </p:cNvSpPr>
            <p:nvPr/>
          </p:nvSpPr>
          <p:spPr bwMode="auto">
            <a:xfrm>
              <a:off x="3756" y="9245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7" name="Text Box 22"/>
            <p:cNvSpPr txBox="1">
              <a:spLocks noChangeArrowheads="1"/>
            </p:cNvSpPr>
            <p:nvPr/>
          </p:nvSpPr>
          <p:spPr bwMode="auto">
            <a:xfrm>
              <a:off x="3812" y="1008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8" name="Text Box 23"/>
            <p:cNvSpPr txBox="1">
              <a:spLocks noChangeArrowheads="1"/>
            </p:cNvSpPr>
            <p:nvPr/>
          </p:nvSpPr>
          <p:spPr bwMode="auto">
            <a:xfrm>
              <a:off x="5234" y="9680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99" name="Text Box 24"/>
            <p:cNvSpPr txBox="1">
              <a:spLocks noChangeArrowheads="1"/>
            </p:cNvSpPr>
            <p:nvPr/>
          </p:nvSpPr>
          <p:spPr bwMode="auto">
            <a:xfrm>
              <a:off x="4457" y="9655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00" name="Arc 25"/>
            <p:cNvSpPr>
              <a:spLocks/>
            </p:cNvSpPr>
            <p:nvPr/>
          </p:nvSpPr>
          <p:spPr bwMode="auto">
            <a:xfrm flipH="1">
              <a:off x="4390" y="9359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01" name="Arc 26"/>
            <p:cNvSpPr>
              <a:spLocks/>
            </p:cNvSpPr>
            <p:nvPr/>
          </p:nvSpPr>
          <p:spPr bwMode="auto">
            <a:xfrm rot="10206296" flipH="1">
              <a:off x="4623" y="9352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02" name="Arc 27"/>
            <p:cNvSpPr>
              <a:spLocks/>
            </p:cNvSpPr>
            <p:nvPr/>
          </p:nvSpPr>
          <p:spPr bwMode="auto">
            <a:xfrm flipH="1">
              <a:off x="5558" y="9362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03" name="Arc 28"/>
            <p:cNvSpPr>
              <a:spLocks/>
            </p:cNvSpPr>
            <p:nvPr/>
          </p:nvSpPr>
          <p:spPr bwMode="auto">
            <a:xfrm rot="10206296" flipH="1">
              <a:off x="5729" y="9323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04" name="Text Box 29"/>
            <p:cNvSpPr txBox="1">
              <a:spLocks noChangeArrowheads="1"/>
            </p:cNvSpPr>
            <p:nvPr/>
          </p:nvSpPr>
          <p:spPr bwMode="auto">
            <a:xfrm>
              <a:off x="4424" y="1051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05" name="Text Box 30"/>
            <p:cNvSpPr txBox="1">
              <a:spLocks noChangeArrowheads="1"/>
            </p:cNvSpPr>
            <p:nvPr/>
          </p:nvSpPr>
          <p:spPr bwMode="auto">
            <a:xfrm>
              <a:off x="5644" y="105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06" name="Text Box 31"/>
            <p:cNvSpPr txBox="1">
              <a:spLocks noChangeArrowheads="1"/>
            </p:cNvSpPr>
            <p:nvPr/>
          </p:nvSpPr>
          <p:spPr bwMode="auto">
            <a:xfrm>
              <a:off x="5482" y="8624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07" name="Text Box 32"/>
            <p:cNvSpPr txBox="1">
              <a:spLocks noChangeArrowheads="1"/>
            </p:cNvSpPr>
            <p:nvPr/>
          </p:nvSpPr>
          <p:spPr bwMode="auto">
            <a:xfrm>
              <a:off x="4303" y="86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124200" y="1905000"/>
            <a:ext cx="2582863" cy="1736725"/>
            <a:chOff x="7000" y="8624"/>
            <a:chExt cx="3161" cy="2225"/>
          </a:xfrm>
        </p:grpSpPr>
        <p:sp>
          <p:nvSpPr>
            <p:cNvPr id="68748" name="Text Box 34"/>
            <p:cNvSpPr txBox="1">
              <a:spLocks noChangeArrowheads="1"/>
            </p:cNvSpPr>
            <p:nvPr/>
          </p:nvSpPr>
          <p:spPr bwMode="auto">
            <a:xfrm>
              <a:off x="7000" y="970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49" name="Text Box 35"/>
            <p:cNvSpPr txBox="1">
              <a:spLocks noChangeArrowheads="1"/>
            </p:cNvSpPr>
            <p:nvPr/>
          </p:nvSpPr>
          <p:spPr bwMode="auto">
            <a:xfrm>
              <a:off x="8709" y="8875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50" name="Text Box 36"/>
            <p:cNvSpPr txBox="1">
              <a:spLocks noChangeArrowheads="1"/>
            </p:cNvSpPr>
            <p:nvPr/>
          </p:nvSpPr>
          <p:spPr bwMode="auto">
            <a:xfrm>
              <a:off x="8841" y="9930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51" name="Oval 37"/>
            <p:cNvSpPr>
              <a:spLocks noChangeArrowheads="1"/>
            </p:cNvSpPr>
            <p:nvPr/>
          </p:nvSpPr>
          <p:spPr bwMode="auto">
            <a:xfrm>
              <a:off x="8207" y="8990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52" name="Oval 38"/>
            <p:cNvSpPr>
              <a:spLocks noChangeArrowheads="1"/>
            </p:cNvSpPr>
            <p:nvPr/>
          </p:nvSpPr>
          <p:spPr bwMode="auto">
            <a:xfrm>
              <a:off x="7360" y="9654"/>
              <a:ext cx="383" cy="393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53" name="Oval 39"/>
            <p:cNvSpPr>
              <a:spLocks noChangeArrowheads="1"/>
            </p:cNvSpPr>
            <p:nvPr/>
          </p:nvSpPr>
          <p:spPr bwMode="auto">
            <a:xfrm>
              <a:off x="9376" y="8975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54" name="Oval 40"/>
            <p:cNvSpPr>
              <a:spLocks noChangeArrowheads="1"/>
            </p:cNvSpPr>
            <p:nvPr/>
          </p:nvSpPr>
          <p:spPr bwMode="auto">
            <a:xfrm>
              <a:off x="9465" y="10169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</a:t>
              </a:r>
              <a:endParaRPr lang="en-US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flipV="1">
              <a:off x="7699" y="9263"/>
              <a:ext cx="521" cy="4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n>
                  <a:solidFill>
                    <a:srgbClr val="FF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68756" name="Line 42"/>
            <p:cNvSpPr>
              <a:spLocks noChangeShapeType="1"/>
            </p:cNvSpPr>
            <p:nvPr/>
          </p:nvSpPr>
          <p:spPr bwMode="auto">
            <a:xfrm>
              <a:off x="8593" y="9149"/>
              <a:ext cx="77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>
              <a:off x="7699" y="9968"/>
              <a:ext cx="618" cy="3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n>
                  <a:solidFill>
                    <a:srgbClr val="FF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68758" name="Line 44"/>
            <p:cNvSpPr>
              <a:spLocks noChangeShapeType="1"/>
            </p:cNvSpPr>
            <p:nvPr/>
          </p:nvSpPr>
          <p:spPr bwMode="auto">
            <a:xfrm>
              <a:off x="8700" y="10366"/>
              <a:ext cx="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59" name="Line 45"/>
            <p:cNvSpPr>
              <a:spLocks noChangeShapeType="1"/>
            </p:cNvSpPr>
            <p:nvPr/>
          </p:nvSpPr>
          <p:spPr bwMode="auto">
            <a:xfrm>
              <a:off x="7736" y="9894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60" name="Line 46"/>
            <p:cNvSpPr>
              <a:spLocks noChangeShapeType="1"/>
            </p:cNvSpPr>
            <p:nvPr/>
          </p:nvSpPr>
          <p:spPr bwMode="auto">
            <a:xfrm rot="21240000" flipH="1">
              <a:off x="8592" y="9343"/>
              <a:ext cx="861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61" name="Text Box 47"/>
            <p:cNvSpPr txBox="1">
              <a:spLocks noChangeArrowheads="1"/>
            </p:cNvSpPr>
            <p:nvPr/>
          </p:nvSpPr>
          <p:spPr bwMode="auto">
            <a:xfrm>
              <a:off x="7897" y="9636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2" name="Text Box 48"/>
            <p:cNvSpPr txBox="1">
              <a:spLocks noChangeArrowheads="1"/>
            </p:cNvSpPr>
            <p:nvPr/>
          </p:nvSpPr>
          <p:spPr bwMode="auto">
            <a:xfrm>
              <a:off x="8801" y="9432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3" name="Text Box 49"/>
            <p:cNvSpPr txBox="1">
              <a:spLocks noChangeArrowheads="1"/>
            </p:cNvSpPr>
            <p:nvPr/>
          </p:nvSpPr>
          <p:spPr bwMode="auto">
            <a:xfrm>
              <a:off x="8865" y="10363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4" name="Text Box 50"/>
            <p:cNvSpPr txBox="1">
              <a:spLocks noChangeArrowheads="1"/>
            </p:cNvSpPr>
            <p:nvPr/>
          </p:nvSpPr>
          <p:spPr bwMode="auto">
            <a:xfrm>
              <a:off x="9753" y="9667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5" name="Oval 51"/>
            <p:cNvSpPr>
              <a:spLocks noChangeArrowheads="1"/>
            </p:cNvSpPr>
            <p:nvPr/>
          </p:nvSpPr>
          <p:spPr bwMode="auto">
            <a:xfrm>
              <a:off x="8306" y="10158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6" name="Text Box 52"/>
            <p:cNvSpPr txBox="1">
              <a:spLocks noChangeArrowheads="1"/>
            </p:cNvSpPr>
            <p:nvPr/>
          </p:nvSpPr>
          <p:spPr bwMode="auto">
            <a:xfrm>
              <a:off x="7587" y="9245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7" name="Text Box 53"/>
            <p:cNvSpPr txBox="1">
              <a:spLocks noChangeArrowheads="1"/>
            </p:cNvSpPr>
            <p:nvPr/>
          </p:nvSpPr>
          <p:spPr bwMode="auto">
            <a:xfrm>
              <a:off x="7671" y="1008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8" name="Text Box 54"/>
            <p:cNvSpPr txBox="1">
              <a:spLocks noChangeArrowheads="1"/>
            </p:cNvSpPr>
            <p:nvPr/>
          </p:nvSpPr>
          <p:spPr bwMode="auto">
            <a:xfrm>
              <a:off x="9093" y="9680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69" name="Text Box 55"/>
            <p:cNvSpPr txBox="1">
              <a:spLocks noChangeArrowheads="1"/>
            </p:cNvSpPr>
            <p:nvPr/>
          </p:nvSpPr>
          <p:spPr bwMode="auto">
            <a:xfrm>
              <a:off x="8316" y="9655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70" name="Arc 56"/>
            <p:cNvSpPr>
              <a:spLocks/>
            </p:cNvSpPr>
            <p:nvPr/>
          </p:nvSpPr>
          <p:spPr bwMode="auto">
            <a:xfrm flipH="1">
              <a:off x="8249" y="9359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71" name="Arc 57"/>
            <p:cNvSpPr>
              <a:spLocks/>
            </p:cNvSpPr>
            <p:nvPr/>
          </p:nvSpPr>
          <p:spPr bwMode="auto">
            <a:xfrm rot="10206296" flipH="1">
              <a:off x="8482" y="9352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72" name="Arc 58"/>
            <p:cNvSpPr>
              <a:spLocks/>
            </p:cNvSpPr>
            <p:nvPr/>
          </p:nvSpPr>
          <p:spPr bwMode="auto">
            <a:xfrm flipH="1">
              <a:off x="9417" y="9362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73" name="Arc 59"/>
            <p:cNvSpPr>
              <a:spLocks/>
            </p:cNvSpPr>
            <p:nvPr/>
          </p:nvSpPr>
          <p:spPr bwMode="auto">
            <a:xfrm rot="10206296" flipH="1">
              <a:off x="9588" y="9323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74" name="Text Box 60"/>
            <p:cNvSpPr txBox="1">
              <a:spLocks noChangeArrowheads="1"/>
            </p:cNvSpPr>
            <p:nvPr/>
          </p:nvSpPr>
          <p:spPr bwMode="auto">
            <a:xfrm>
              <a:off x="8283" y="1051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75" name="Text Box 61"/>
            <p:cNvSpPr txBox="1">
              <a:spLocks noChangeArrowheads="1"/>
            </p:cNvSpPr>
            <p:nvPr/>
          </p:nvSpPr>
          <p:spPr bwMode="auto">
            <a:xfrm>
              <a:off x="9503" y="105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76" name="Text Box 62"/>
            <p:cNvSpPr txBox="1">
              <a:spLocks noChangeArrowheads="1"/>
            </p:cNvSpPr>
            <p:nvPr/>
          </p:nvSpPr>
          <p:spPr bwMode="auto">
            <a:xfrm>
              <a:off x="9341" y="8624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77" name="Text Box 63"/>
            <p:cNvSpPr txBox="1">
              <a:spLocks noChangeArrowheads="1"/>
            </p:cNvSpPr>
            <p:nvPr/>
          </p:nvSpPr>
          <p:spPr bwMode="auto">
            <a:xfrm>
              <a:off x="8162" y="86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6019800" y="1828800"/>
            <a:ext cx="2438400" cy="1752600"/>
            <a:chOff x="3141" y="11388"/>
            <a:chExt cx="3161" cy="2225"/>
          </a:xfrm>
        </p:grpSpPr>
        <p:sp>
          <p:nvSpPr>
            <p:cNvPr id="68717" name="Line 128"/>
            <p:cNvSpPr>
              <a:spLocks noChangeShapeType="1"/>
            </p:cNvSpPr>
            <p:nvPr/>
          </p:nvSpPr>
          <p:spPr bwMode="auto">
            <a:xfrm flipV="1">
              <a:off x="3889" y="12108"/>
              <a:ext cx="360" cy="36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8" name="Text Box 129"/>
            <p:cNvSpPr txBox="1">
              <a:spLocks noChangeArrowheads="1"/>
            </p:cNvSpPr>
            <p:nvPr/>
          </p:nvSpPr>
          <p:spPr bwMode="auto">
            <a:xfrm>
              <a:off x="3141" y="1247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19" name="Text Box 130"/>
            <p:cNvSpPr txBox="1">
              <a:spLocks noChangeArrowheads="1"/>
            </p:cNvSpPr>
            <p:nvPr/>
          </p:nvSpPr>
          <p:spPr bwMode="auto">
            <a:xfrm>
              <a:off x="4850" y="11639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20" name="Text Box 131"/>
            <p:cNvSpPr txBox="1">
              <a:spLocks noChangeArrowheads="1"/>
            </p:cNvSpPr>
            <p:nvPr/>
          </p:nvSpPr>
          <p:spPr bwMode="auto">
            <a:xfrm>
              <a:off x="4982" y="12694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21" name="Oval 132"/>
            <p:cNvSpPr>
              <a:spLocks noChangeArrowheads="1"/>
            </p:cNvSpPr>
            <p:nvPr/>
          </p:nvSpPr>
          <p:spPr bwMode="auto">
            <a:xfrm>
              <a:off x="4348" y="11754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22" name="Oval 133"/>
            <p:cNvSpPr>
              <a:spLocks noChangeArrowheads="1"/>
            </p:cNvSpPr>
            <p:nvPr/>
          </p:nvSpPr>
          <p:spPr bwMode="auto">
            <a:xfrm>
              <a:off x="3501" y="12418"/>
              <a:ext cx="383" cy="39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23" name="Oval 134"/>
            <p:cNvSpPr>
              <a:spLocks noChangeArrowheads="1"/>
            </p:cNvSpPr>
            <p:nvPr/>
          </p:nvSpPr>
          <p:spPr bwMode="auto">
            <a:xfrm>
              <a:off x="5517" y="11739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24" name="Oval 135"/>
            <p:cNvSpPr>
              <a:spLocks noChangeArrowheads="1"/>
            </p:cNvSpPr>
            <p:nvPr/>
          </p:nvSpPr>
          <p:spPr bwMode="auto">
            <a:xfrm>
              <a:off x="5606" y="12933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25" name="Line 136"/>
            <p:cNvSpPr>
              <a:spLocks noChangeShapeType="1"/>
            </p:cNvSpPr>
            <p:nvPr/>
          </p:nvSpPr>
          <p:spPr bwMode="auto">
            <a:xfrm flipV="1">
              <a:off x="3841" y="12027"/>
              <a:ext cx="521" cy="47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26" name="Line 137"/>
            <p:cNvSpPr>
              <a:spLocks noChangeShapeType="1"/>
            </p:cNvSpPr>
            <p:nvPr/>
          </p:nvSpPr>
          <p:spPr bwMode="auto">
            <a:xfrm>
              <a:off x="4734" y="11913"/>
              <a:ext cx="77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27" name="Line 138"/>
            <p:cNvSpPr>
              <a:spLocks noChangeShapeType="1"/>
            </p:cNvSpPr>
            <p:nvPr/>
          </p:nvSpPr>
          <p:spPr bwMode="auto">
            <a:xfrm>
              <a:off x="3840" y="12732"/>
              <a:ext cx="619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28" name="Line 139"/>
            <p:cNvSpPr>
              <a:spLocks noChangeShapeType="1"/>
            </p:cNvSpPr>
            <p:nvPr/>
          </p:nvSpPr>
          <p:spPr bwMode="auto">
            <a:xfrm>
              <a:off x="4841" y="13130"/>
              <a:ext cx="765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29" name="Line 140"/>
            <p:cNvSpPr>
              <a:spLocks noChangeShapeType="1"/>
            </p:cNvSpPr>
            <p:nvPr/>
          </p:nvSpPr>
          <p:spPr bwMode="auto">
            <a:xfrm>
              <a:off x="3877" y="12658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0" name="Line 141"/>
            <p:cNvSpPr>
              <a:spLocks noChangeShapeType="1"/>
            </p:cNvSpPr>
            <p:nvPr/>
          </p:nvSpPr>
          <p:spPr bwMode="auto">
            <a:xfrm rot="21240000" flipH="1">
              <a:off x="4733" y="12107"/>
              <a:ext cx="861" cy="8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1" name="Text Box 142"/>
            <p:cNvSpPr txBox="1">
              <a:spLocks noChangeArrowheads="1"/>
            </p:cNvSpPr>
            <p:nvPr/>
          </p:nvSpPr>
          <p:spPr bwMode="auto">
            <a:xfrm>
              <a:off x="4038" y="12400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2" name="Text Box 143"/>
            <p:cNvSpPr txBox="1">
              <a:spLocks noChangeArrowheads="1"/>
            </p:cNvSpPr>
            <p:nvPr/>
          </p:nvSpPr>
          <p:spPr bwMode="auto">
            <a:xfrm>
              <a:off x="4942" y="12196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3" name="Text Box 144"/>
            <p:cNvSpPr txBox="1">
              <a:spLocks noChangeArrowheads="1"/>
            </p:cNvSpPr>
            <p:nvPr/>
          </p:nvSpPr>
          <p:spPr bwMode="auto">
            <a:xfrm>
              <a:off x="5006" y="13127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4" name="Text Box 145"/>
            <p:cNvSpPr txBox="1">
              <a:spLocks noChangeArrowheads="1"/>
            </p:cNvSpPr>
            <p:nvPr/>
          </p:nvSpPr>
          <p:spPr bwMode="auto">
            <a:xfrm>
              <a:off x="5894" y="12431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5" name="Oval 146"/>
            <p:cNvSpPr>
              <a:spLocks noChangeArrowheads="1"/>
            </p:cNvSpPr>
            <p:nvPr/>
          </p:nvSpPr>
          <p:spPr bwMode="auto">
            <a:xfrm>
              <a:off x="4447" y="12922"/>
              <a:ext cx="383" cy="393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6" name="Text Box 147"/>
            <p:cNvSpPr txBox="1">
              <a:spLocks noChangeArrowheads="1"/>
            </p:cNvSpPr>
            <p:nvPr/>
          </p:nvSpPr>
          <p:spPr bwMode="auto">
            <a:xfrm>
              <a:off x="3742" y="12023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7" name="Text Box 148"/>
            <p:cNvSpPr txBox="1">
              <a:spLocks noChangeArrowheads="1"/>
            </p:cNvSpPr>
            <p:nvPr/>
          </p:nvSpPr>
          <p:spPr bwMode="auto">
            <a:xfrm>
              <a:off x="3812" y="1285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8" name="Text Box 149"/>
            <p:cNvSpPr txBox="1">
              <a:spLocks noChangeArrowheads="1"/>
            </p:cNvSpPr>
            <p:nvPr/>
          </p:nvSpPr>
          <p:spPr bwMode="auto">
            <a:xfrm>
              <a:off x="5234" y="12444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39" name="Text Box 150"/>
            <p:cNvSpPr txBox="1">
              <a:spLocks noChangeArrowheads="1"/>
            </p:cNvSpPr>
            <p:nvPr/>
          </p:nvSpPr>
          <p:spPr bwMode="auto">
            <a:xfrm>
              <a:off x="4457" y="12419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40" name="Arc 151"/>
            <p:cNvSpPr>
              <a:spLocks/>
            </p:cNvSpPr>
            <p:nvPr/>
          </p:nvSpPr>
          <p:spPr bwMode="auto">
            <a:xfrm flipH="1">
              <a:off x="4390" y="12123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1" name="Arc 152"/>
            <p:cNvSpPr>
              <a:spLocks/>
            </p:cNvSpPr>
            <p:nvPr/>
          </p:nvSpPr>
          <p:spPr bwMode="auto">
            <a:xfrm rot="10206296" flipH="1">
              <a:off x="4623" y="12116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2" name="Arc 153"/>
            <p:cNvSpPr>
              <a:spLocks/>
            </p:cNvSpPr>
            <p:nvPr/>
          </p:nvSpPr>
          <p:spPr bwMode="auto">
            <a:xfrm flipH="1">
              <a:off x="5558" y="12126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3" name="Arc 154"/>
            <p:cNvSpPr>
              <a:spLocks/>
            </p:cNvSpPr>
            <p:nvPr/>
          </p:nvSpPr>
          <p:spPr bwMode="auto">
            <a:xfrm rot="10206296" flipH="1">
              <a:off x="5729" y="12087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4" name="Text Box 155"/>
            <p:cNvSpPr txBox="1">
              <a:spLocks noChangeArrowheads="1"/>
            </p:cNvSpPr>
            <p:nvPr/>
          </p:nvSpPr>
          <p:spPr bwMode="auto">
            <a:xfrm>
              <a:off x="4424" y="13277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45" name="Text Box 156"/>
            <p:cNvSpPr txBox="1">
              <a:spLocks noChangeArrowheads="1"/>
            </p:cNvSpPr>
            <p:nvPr/>
          </p:nvSpPr>
          <p:spPr bwMode="auto">
            <a:xfrm>
              <a:off x="5644" y="13306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46" name="Text Box 157"/>
            <p:cNvSpPr txBox="1">
              <a:spLocks noChangeArrowheads="1"/>
            </p:cNvSpPr>
            <p:nvPr/>
          </p:nvSpPr>
          <p:spPr bwMode="auto">
            <a:xfrm>
              <a:off x="5482" y="11388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47" name="Text Box 158"/>
            <p:cNvSpPr txBox="1">
              <a:spLocks noChangeArrowheads="1"/>
            </p:cNvSpPr>
            <p:nvPr/>
          </p:nvSpPr>
          <p:spPr bwMode="auto">
            <a:xfrm>
              <a:off x="4303" y="11406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59"/>
          <p:cNvGrpSpPr>
            <a:grpSpLocks/>
          </p:cNvGrpSpPr>
          <p:nvPr/>
        </p:nvGrpSpPr>
        <p:grpSpPr bwMode="auto">
          <a:xfrm>
            <a:off x="228600" y="4114800"/>
            <a:ext cx="2590800" cy="1752600"/>
            <a:chOff x="6977" y="11335"/>
            <a:chExt cx="3161" cy="2225"/>
          </a:xfrm>
        </p:grpSpPr>
        <p:sp>
          <p:nvSpPr>
            <p:cNvPr id="68686" name="Text Box 160"/>
            <p:cNvSpPr txBox="1">
              <a:spLocks noChangeArrowheads="1"/>
            </p:cNvSpPr>
            <p:nvPr/>
          </p:nvSpPr>
          <p:spPr bwMode="auto">
            <a:xfrm>
              <a:off x="6977" y="12420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7" name="Text Box 161"/>
            <p:cNvSpPr txBox="1">
              <a:spLocks noChangeArrowheads="1"/>
            </p:cNvSpPr>
            <p:nvPr/>
          </p:nvSpPr>
          <p:spPr bwMode="auto">
            <a:xfrm>
              <a:off x="8686" y="11586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8" name="Text Box 162"/>
            <p:cNvSpPr txBox="1">
              <a:spLocks noChangeArrowheads="1"/>
            </p:cNvSpPr>
            <p:nvPr/>
          </p:nvSpPr>
          <p:spPr bwMode="auto">
            <a:xfrm>
              <a:off x="8818" y="12641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9" name="Oval 163"/>
            <p:cNvSpPr>
              <a:spLocks noChangeArrowheads="1"/>
            </p:cNvSpPr>
            <p:nvPr/>
          </p:nvSpPr>
          <p:spPr bwMode="auto">
            <a:xfrm>
              <a:off x="8184" y="11701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90" name="Oval 164"/>
            <p:cNvSpPr>
              <a:spLocks noChangeArrowheads="1"/>
            </p:cNvSpPr>
            <p:nvPr/>
          </p:nvSpPr>
          <p:spPr bwMode="auto">
            <a:xfrm>
              <a:off x="7337" y="12365"/>
              <a:ext cx="383" cy="39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91" name="Oval 165"/>
            <p:cNvSpPr>
              <a:spLocks noChangeArrowheads="1"/>
            </p:cNvSpPr>
            <p:nvPr/>
          </p:nvSpPr>
          <p:spPr bwMode="auto">
            <a:xfrm>
              <a:off x="9353" y="11686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92" name="Oval 166"/>
            <p:cNvSpPr>
              <a:spLocks noChangeArrowheads="1"/>
            </p:cNvSpPr>
            <p:nvPr/>
          </p:nvSpPr>
          <p:spPr bwMode="auto">
            <a:xfrm>
              <a:off x="9442" y="12880"/>
              <a:ext cx="383" cy="393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93" name="Line 167"/>
            <p:cNvSpPr>
              <a:spLocks noChangeShapeType="1"/>
            </p:cNvSpPr>
            <p:nvPr/>
          </p:nvSpPr>
          <p:spPr bwMode="auto">
            <a:xfrm flipV="1">
              <a:off x="7677" y="11974"/>
              <a:ext cx="52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4" name="Line 168"/>
            <p:cNvSpPr>
              <a:spLocks noChangeShapeType="1"/>
            </p:cNvSpPr>
            <p:nvPr/>
          </p:nvSpPr>
          <p:spPr bwMode="auto">
            <a:xfrm>
              <a:off x="8570" y="11860"/>
              <a:ext cx="77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5" name="Line 169"/>
            <p:cNvSpPr>
              <a:spLocks noChangeShapeType="1"/>
            </p:cNvSpPr>
            <p:nvPr/>
          </p:nvSpPr>
          <p:spPr bwMode="auto">
            <a:xfrm>
              <a:off x="7676" y="12679"/>
              <a:ext cx="619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6" name="Line 170"/>
            <p:cNvSpPr>
              <a:spLocks noChangeShapeType="1"/>
            </p:cNvSpPr>
            <p:nvPr/>
          </p:nvSpPr>
          <p:spPr bwMode="auto">
            <a:xfrm>
              <a:off x="8677" y="13077"/>
              <a:ext cx="7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7" name="Line 171"/>
            <p:cNvSpPr>
              <a:spLocks noChangeShapeType="1"/>
            </p:cNvSpPr>
            <p:nvPr/>
          </p:nvSpPr>
          <p:spPr bwMode="auto">
            <a:xfrm>
              <a:off x="7713" y="12605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8" name="Line 172"/>
            <p:cNvSpPr>
              <a:spLocks noChangeShapeType="1"/>
            </p:cNvSpPr>
            <p:nvPr/>
          </p:nvSpPr>
          <p:spPr bwMode="auto">
            <a:xfrm rot="21240000" flipH="1">
              <a:off x="8569" y="12054"/>
              <a:ext cx="861" cy="82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9" name="Text Box 173"/>
            <p:cNvSpPr txBox="1">
              <a:spLocks noChangeArrowheads="1"/>
            </p:cNvSpPr>
            <p:nvPr/>
          </p:nvSpPr>
          <p:spPr bwMode="auto">
            <a:xfrm>
              <a:off x="7874" y="12347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0" name="Text Box 174"/>
            <p:cNvSpPr txBox="1">
              <a:spLocks noChangeArrowheads="1"/>
            </p:cNvSpPr>
            <p:nvPr/>
          </p:nvSpPr>
          <p:spPr bwMode="auto">
            <a:xfrm>
              <a:off x="8778" y="12143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1" name="Text Box 175"/>
            <p:cNvSpPr txBox="1">
              <a:spLocks noChangeArrowheads="1"/>
            </p:cNvSpPr>
            <p:nvPr/>
          </p:nvSpPr>
          <p:spPr bwMode="auto">
            <a:xfrm>
              <a:off x="8828" y="13088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2" name="Text Box 176"/>
            <p:cNvSpPr txBox="1">
              <a:spLocks noChangeArrowheads="1"/>
            </p:cNvSpPr>
            <p:nvPr/>
          </p:nvSpPr>
          <p:spPr bwMode="auto">
            <a:xfrm>
              <a:off x="9730" y="12378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3" name="Oval 177"/>
            <p:cNvSpPr>
              <a:spLocks noChangeArrowheads="1"/>
            </p:cNvSpPr>
            <p:nvPr/>
          </p:nvSpPr>
          <p:spPr bwMode="auto">
            <a:xfrm>
              <a:off x="8283" y="12869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4" name="Text Box 178"/>
            <p:cNvSpPr txBox="1">
              <a:spLocks noChangeArrowheads="1"/>
            </p:cNvSpPr>
            <p:nvPr/>
          </p:nvSpPr>
          <p:spPr bwMode="auto">
            <a:xfrm>
              <a:off x="7578" y="11970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5" name="Text Box 179"/>
            <p:cNvSpPr txBox="1">
              <a:spLocks noChangeArrowheads="1"/>
            </p:cNvSpPr>
            <p:nvPr/>
          </p:nvSpPr>
          <p:spPr bwMode="auto">
            <a:xfrm>
              <a:off x="7648" y="12800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6" name="Text Box 180"/>
            <p:cNvSpPr txBox="1">
              <a:spLocks noChangeArrowheads="1"/>
            </p:cNvSpPr>
            <p:nvPr/>
          </p:nvSpPr>
          <p:spPr bwMode="auto">
            <a:xfrm>
              <a:off x="9070" y="12391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7" name="Text Box 181"/>
            <p:cNvSpPr txBox="1">
              <a:spLocks noChangeArrowheads="1"/>
            </p:cNvSpPr>
            <p:nvPr/>
          </p:nvSpPr>
          <p:spPr bwMode="auto">
            <a:xfrm>
              <a:off x="8293" y="12366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08" name="Arc 182"/>
            <p:cNvSpPr>
              <a:spLocks/>
            </p:cNvSpPr>
            <p:nvPr/>
          </p:nvSpPr>
          <p:spPr bwMode="auto">
            <a:xfrm flipH="1">
              <a:off x="8226" y="12070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9" name="Arc 183"/>
            <p:cNvSpPr>
              <a:spLocks/>
            </p:cNvSpPr>
            <p:nvPr/>
          </p:nvSpPr>
          <p:spPr bwMode="auto">
            <a:xfrm rot="10206296" flipH="1">
              <a:off x="8459" y="12063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0" name="Arc 184"/>
            <p:cNvSpPr>
              <a:spLocks/>
            </p:cNvSpPr>
            <p:nvPr/>
          </p:nvSpPr>
          <p:spPr bwMode="auto">
            <a:xfrm flipH="1">
              <a:off x="9394" y="12073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1" name="Arc 185"/>
            <p:cNvSpPr>
              <a:spLocks/>
            </p:cNvSpPr>
            <p:nvPr/>
          </p:nvSpPr>
          <p:spPr bwMode="auto">
            <a:xfrm rot="10206296" flipH="1">
              <a:off x="9565" y="12034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2" name="Text Box 186"/>
            <p:cNvSpPr txBox="1">
              <a:spLocks noChangeArrowheads="1"/>
            </p:cNvSpPr>
            <p:nvPr/>
          </p:nvSpPr>
          <p:spPr bwMode="auto">
            <a:xfrm>
              <a:off x="8260" y="13224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13" name="Text Box 187"/>
            <p:cNvSpPr txBox="1">
              <a:spLocks noChangeArrowheads="1"/>
            </p:cNvSpPr>
            <p:nvPr/>
          </p:nvSpPr>
          <p:spPr bwMode="auto">
            <a:xfrm>
              <a:off x="9480" y="1325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14" name="Text Box 188"/>
            <p:cNvSpPr txBox="1">
              <a:spLocks noChangeArrowheads="1"/>
            </p:cNvSpPr>
            <p:nvPr/>
          </p:nvSpPr>
          <p:spPr bwMode="auto">
            <a:xfrm>
              <a:off x="9318" y="11335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15" name="Text Box 189"/>
            <p:cNvSpPr txBox="1">
              <a:spLocks noChangeArrowheads="1"/>
            </p:cNvSpPr>
            <p:nvPr/>
          </p:nvSpPr>
          <p:spPr bwMode="auto">
            <a:xfrm>
              <a:off x="8139" y="1135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16" name="Line 190"/>
            <p:cNvSpPr>
              <a:spLocks noChangeShapeType="1"/>
            </p:cNvSpPr>
            <p:nvPr/>
          </p:nvSpPr>
          <p:spPr bwMode="auto">
            <a:xfrm flipV="1">
              <a:off x="8628" y="12041"/>
              <a:ext cx="720" cy="9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86"/>
          <p:cNvGrpSpPr>
            <a:grpSpLocks/>
          </p:cNvGrpSpPr>
          <p:nvPr/>
        </p:nvGrpSpPr>
        <p:grpSpPr bwMode="auto">
          <a:xfrm>
            <a:off x="3124200" y="4114800"/>
            <a:ext cx="2438400" cy="1762125"/>
            <a:chOff x="3164" y="3440"/>
            <a:chExt cx="3161" cy="2225"/>
          </a:xfrm>
        </p:grpSpPr>
        <p:sp>
          <p:nvSpPr>
            <p:cNvPr id="68655" name="Text Box 287"/>
            <p:cNvSpPr txBox="1">
              <a:spLocks noChangeArrowheads="1"/>
            </p:cNvSpPr>
            <p:nvPr/>
          </p:nvSpPr>
          <p:spPr bwMode="auto">
            <a:xfrm>
              <a:off x="3164" y="4525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6" name="Text Box 288"/>
            <p:cNvSpPr txBox="1">
              <a:spLocks noChangeArrowheads="1"/>
            </p:cNvSpPr>
            <p:nvPr/>
          </p:nvSpPr>
          <p:spPr bwMode="auto">
            <a:xfrm>
              <a:off x="4873" y="3691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7" name="Text Box 289"/>
            <p:cNvSpPr txBox="1">
              <a:spLocks noChangeArrowheads="1"/>
            </p:cNvSpPr>
            <p:nvPr/>
          </p:nvSpPr>
          <p:spPr bwMode="auto">
            <a:xfrm>
              <a:off x="5005" y="4746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8" name="Oval 290"/>
            <p:cNvSpPr>
              <a:spLocks noChangeArrowheads="1"/>
            </p:cNvSpPr>
            <p:nvPr/>
          </p:nvSpPr>
          <p:spPr bwMode="auto">
            <a:xfrm>
              <a:off x="4371" y="3806"/>
              <a:ext cx="383" cy="393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9" name="Oval 291"/>
            <p:cNvSpPr>
              <a:spLocks noChangeArrowheads="1"/>
            </p:cNvSpPr>
            <p:nvPr/>
          </p:nvSpPr>
          <p:spPr bwMode="auto">
            <a:xfrm>
              <a:off x="3524" y="4470"/>
              <a:ext cx="383" cy="39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60" name="Oval 292"/>
            <p:cNvSpPr>
              <a:spLocks noChangeArrowheads="1"/>
            </p:cNvSpPr>
            <p:nvPr/>
          </p:nvSpPr>
          <p:spPr bwMode="auto">
            <a:xfrm>
              <a:off x="5540" y="3791"/>
              <a:ext cx="383" cy="3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61" name="Oval 293"/>
            <p:cNvSpPr>
              <a:spLocks noChangeArrowheads="1"/>
            </p:cNvSpPr>
            <p:nvPr/>
          </p:nvSpPr>
          <p:spPr bwMode="auto">
            <a:xfrm>
              <a:off x="5629" y="4985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62" name="Line 294"/>
            <p:cNvSpPr>
              <a:spLocks noChangeShapeType="1"/>
            </p:cNvSpPr>
            <p:nvPr/>
          </p:nvSpPr>
          <p:spPr bwMode="auto">
            <a:xfrm flipV="1">
              <a:off x="3864" y="4079"/>
              <a:ext cx="52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3" name="Line 295"/>
            <p:cNvSpPr>
              <a:spLocks noChangeShapeType="1"/>
            </p:cNvSpPr>
            <p:nvPr/>
          </p:nvSpPr>
          <p:spPr bwMode="auto">
            <a:xfrm>
              <a:off x="4757" y="3965"/>
              <a:ext cx="778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4" name="Line 296"/>
            <p:cNvSpPr>
              <a:spLocks noChangeShapeType="1"/>
            </p:cNvSpPr>
            <p:nvPr/>
          </p:nvSpPr>
          <p:spPr bwMode="auto">
            <a:xfrm>
              <a:off x="3863" y="4784"/>
              <a:ext cx="619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5" name="Line 297"/>
            <p:cNvSpPr>
              <a:spLocks noChangeShapeType="1"/>
            </p:cNvSpPr>
            <p:nvPr/>
          </p:nvSpPr>
          <p:spPr bwMode="auto">
            <a:xfrm>
              <a:off x="4864" y="5182"/>
              <a:ext cx="7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6" name="Line 298"/>
            <p:cNvSpPr>
              <a:spLocks noChangeShapeType="1"/>
            </p:cNvSpPr>
            <p:nvPr/>
          </p:nvSpPr>
          <p:spPr bwMode="auto">
            <a:xfrm>
              <a:off x="3900" y="4710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7" name="Line 299"/>
            <p:cNvSpPr>
              <a:spLocks noChangeShapeType="1"/>
            </p:cNvSpPr>
            <p:nvPr/>
          </p:nvSpPr>
          <p:spPr bwMode="auto">
            <a:xfrm rot="21240000" flipH="1">
              <a:off x="4756" y="4159"/>
              <a:ext cx="861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8" name="Text Box 300"/>
            <p:cNvSpPr txBox="1">
              <a:spLocks noChangeArrowheads="1"/>
            </p:cNvSpPr>
            <p:nvPr/>
          </p:nvSpPr>
          <p:spPr bwMode="auto">
            <a:xfrm>
              <a:off x="4061" y="4452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69" name="Text Box 301"/>
            <p:cNvSpPr txBox="1">
              <a:spLocks noChangeArrowheads="1"/>
            </p:cNvSpPr>
            <p:nvPr/>
          </p:nvSpPr>
          <p:spPr bwMode="auto">
            <a:xfrm>
              <a:off x="4965" y="4248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0" name="Text Box 302"/>
            <p:cNvSpPr txBox="1">
              <a:spLocks noChangeArrowheads="1"/>
            </p:cNvSpPr>
            <p:nvPr/>
          </p:nvSpPr>
          <p:spPr bwMode="auto">
            <a:xfrm>
              <a:off x="5001" y="5193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1" name="Text Box 303"/>
            <p:cNvSpPr txBox="1">
              <a:spLocks noChangeArrowheads="1"/>
            </p:cNvSpPr>
            <p:nvPr/>
          </p:nvSpPr>
          <p:spPr bwMode="auto">
            <a:xfrm>
              <a:off x="5917" y="4483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2" name="Oval 304"/>
            <p:cNvSpPr>
              <a:spLocks noChangeArrowheads="1"/>
            </p:cNvSpPr>
            <p:nvPr/>
          </p:nvSpPr>
          <p:spPr bwMode="auto">
            <a:xfrm>
              <a:off x="4470" y="4974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3" name="Text Box 305"/>
            <p:cNvSpPr txBox="1">
              <a:spLocks noChangeArrowheads="1"/>
            </p:cNvSpPr>
            <p:nvPr/>
          </p:nvSpPr>
          <p:spPr bwMode="auto">
            <a:xfrm>
              <a:off x="3779" y="4075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4" name="Text Box 306"/>
            <p:cNvSpPr txBox="1">
              <a:spLocks noChangeArrowheads="1"/>
            </p:cNvSpPr>
            <p:nvPr/>
          </p:nvSpPr>
          <p:spPr bwMode="auto">
            <a:xfrm>
              <a:off x="3835" y="4905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5" name="Text Box 307"/>
            <p:cNvSpPr txBox="1">
              <a:spLocks noChangeArrowheads="1"/>
            </p:cNvSpPr>
            <p:nvPr/>
          </p:nvSpPr>
          <p:spPr bwMode="auto">
            <a:xfrm>
              <a:off x="5257" y="4496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6" name="Text Box 308"/>
            <p:cNvSpPr txBox="1">
              <a:spLocks noChangeArrowheads="1"/>
            </p:cNvSpPr>
            <p:nvPr/>
          </p:nvSpPr>
          <p:spPr bwMode="auto">
            <a:xfrm>
              <a:off x="4480" y="4471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77" name="Arc 309"/>
            <p:cNvSpPr>
              <a:spLocks/>
            </p:cNvSpPr>
            <p:nvPr/>
          </p:nvSpPr>
          <p:spPr bwMode="auto">
            <a:xfrm flipH="1">
              <a:off x="4413" y="4175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Arc 310"/>
            <p:cNvSpPr>
              <a:spLocks/>
            </p:cNvSpPr>
            <p:nvPr/>
          </p:nvSpPr>
          <p:spPr bwMode="auto">
            <a:xfrm rot="10206296" flipH="1">
              <a:off x="4646" y="4168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Arc 311"/>
            <p:cNvSpPr>
              <a:spLocks/>
            </p:cNvSpPr>
            <p:nvPr/>
          </p:nvSpPr>
          <p:spPr bwMode="auto">
            <a:xfrm flipH="1">
              <a:off x="5581" y="4178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0" name="Arc 312"/>
            <p:cNvSpPr>
              <a:spLocks/>
            </p:cNvSpPr>
            <p:nvPr/>
          </p:nvSpPr>
          <p:spPr bwMode="auto">
            <a:xfrm rot="10206296" flipH="1">
              <a:off x="5752" y="4139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38100">
              <a:solidFill>
                <a:srgbClr val="96969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1" name="Text Box 313"/>
            <p:cNvSpPr txBox="1">
              <a:spLocks noChangeArrowheads="1"/>
            </p:cNvSpPr>
            <p:nvPr/>
          </p:nvSpPr>
          <p:spPr bwMode="auto">
            <a:xfrm>
              <a:off x="4447" y="532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2" name="Text Box 314"/>
            <p:cNvSpPr txBox="1">
              <a:spLocks noChangeArrowheads="1"/>
            </p:cNvSpPr>
            <p:nvPr/>
          </p:nvSpPr>
          <p:spPr bwMode="auto">
            <a:xfrm>
              <a:off x="5667" y="5358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3" name="Text Box 315"/>
            <p:cNvSpPr txBox="1">
              <a:spLocks noChangeArrowheads="1"/>
            </p:cNvSpPr>
            <p:nvPr/>
          </p:nvSpPr>
          <p:spPr bwMode="auto">
            <a:xfrm>
              <a:off x="5505" y="3440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4" name="Text Box 316"/>
            <p:cNvSpPr txBox="1">
              <a:spLocks noChangeArrowheads="1"/>
            </p:cNvSpPr>
            <p:nvPr/>
          </p:nvSpPr>
          <p:spPr bwMode="auto">
            <a:xfrm>
              <a:off x="4326" y="3458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85" name="Arc 317"/>
            <p:cNvSpPr>
              <a:spLocks/>
            </p:cNvSpPr>
            <p:nvPr/>
          </p:nvSpPr>
          <p:spPr bwMode="auto">
            <a:xfrm rot="10206296" flipH="1">
              <a:off x="5766" y="4183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18"/>
          <p:cNvGrpSpPr>
            <a:grpSpLocks/>
          </p:cNvGrpSpPr>
          <p:nvPr/>
        </p:nvGrpSpPr>
        <p:grpSpPr bwMode="auto">
          <a:xfrm>
            <a:off x="5942013" y="4038600"/>
            <a:ext cx="2439987" cy="1762125"/>
            <a:chOff x="7003" y="3424"/>
            <a:chExt cx="3161" cy="2225"/>
          </a:xfrm>
        </p:grpSpPr>
        <p:sp>
          <p:nvSpPr>
            <p:cNvPr id="68625" name="Text Box 319"/>
            <p:cNvSpPr txBox="1">
              <a:spLocks noChangeArrowheads="1"/>
            </p:cNvSpPr>
            <p:nvPr/>
          </p:nvSpPr>
          <p:spPr bwMode="auto">
            <a:xfrm>
              <a:off x="7003" y="450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6" name="Text Box 320"/>
            <p:cNvSpPr txBox="1">
              <a:spLocks noChangeArrowheads="1"/>
            </p:cNvSpPr>
            <p:nvPr/>
          </p:nvSpPr>
          <p:spPr bwMode="auto">
            <a:xfrm>
              <a:off x="8712" y="3675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7" name="Text Box 321"/>
            <p:cNvSpPr txBox="1">
              <a:spLocks noChangeArrowheads="1"/>
            </p:cNvSpPr>
            <p:nvPr/>
          </p:nvSpPr>
          <p:spPr bwMode="auto">
            <a:xfrm>
              <a:off x="8844" y="4730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8" name="Oval 322"/>
            <p:cNvSpPr>
              <a:spLocks noChangeArrowheads="1"/>
            </p:cNvSpPr>
            <p:nvPr/>
          </p:nvSpPr>
          <p:spPr bwMode="auto">
            <a:xfrm>
              <a:off x="8210" y="3790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9" name="Oval 323"/>
            <p:cNvSpPr>
              <a:spLocks noChangeArrowheads="1"/>
            </p:cNvSpPr>
            <p:nvPr/>
          </p:nvSpPr>
          <p:spPr bwMode="auto">
            <a:xfrm>
              <a:off x="7363" y="4454"/>
              <a:ext cx="383" cy="39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30" name="Oval 324"/>
            <p:cNvSpPr>
              <a:spLocks noChangeArrowheads="1"/>
            </p:cNvSpPr>
            <p:nvPr/>
          </p:nvSpPr>
          <p:spPr bwMode="auto">
            <a:xfrm>
              <a:off x="9379" y="3775"/>
              <a:ext cx="383" cy="393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31" name="Oval 325"/>
            <p:cNvSpPr>
              <a:spLocks noChangeArrowheads="1"/>
            </p:cNvSpPr>
            <p:nvPr/>
          </p:nvSpPr>
          <p:spPr bwMode="auto">
            <a:xfrm>
              <a:off x="9468" y="4969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32" name="Line 326"/>
            <p:cNvSpPr>
              <a:spLocks noChangeShapeType="1"/>
            </p:cNvSpPr>
            <p:nvPr/>
          </p:nvSpPr>
          <p:spPr bwMode="auto">
            <a:xfrm flipV="1">
              <a:off x="7703" y="4063"/>
              <a:ext cx="52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327"/>
            <p:cNvSpPr>
              <a:spLocks noChangeShapeType="1"/>
            </p:cNvSpPr>
            <p:nvPr/>
          </p:nvSpPr>
          <p:spPr bwMode="auto">
            <a:xfrm>
              <a:off x="8596" y="3949"/>
              <a:ext cx="778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328"/>
            <p:cNvSpPr>
              <a:spLocks noChangeShapeType="1"/>
            </p:cNvSpPr>
            <p:nvPr/>
          </p:nvSpPr>
          <p:spPr bwMode="auto">
            <a:xfrm>
              <a:off x="7702" y="4768"/>
              <a:ext cx="619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Line 329"/>
            <p:cNvSpPr>
              <a:spLocks noChangeShapeType="1"/>
            </p:cNvSpPr>
            <p:nvPr/>
          </p:nvSpPr>
          <p:spPr bwMode="auto">
            <a:xfrm>
              <a:off x="8703" y="5166"/>
              <a:ext cx="7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330"/>
            <p:cNvSpPr>
              <a:spLocks noChangeShapeType="1"/>
            </p:cNvSpPr>
            <p:nvPr/>
          </p:nvSpPr>
          <p:spPr bwMode="auto">
            <a:xfrm>
              <a:off x="7739" y="4694"/>
              <a:ext cx="1728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331"/>
            <p:cNvSpPr>
              <a:spLocks noChangeShapeType="1"/>
            </p:cNvSpPr>
            <p:nvPr/>
          </p:nvSpPr>
          <p:spPr bwMode="auto">
            <a:xfrm rot="21240000" flipH="1">
              <a:off x="8595" y="4143"/>
              <a:ext cx="861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Text Box 332"/>
            <p:cNvSpPr txBox="1">
              <a:spLocks noChangeArrowheads="1"/>
            </p:cNvSpPr>
            <p:nvPr/>
          </p:nvSpPr>
          <p:spPr bwMode="auto">
            <a:xfrm>
              <a:off x="7900" y="4436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39" name="Text Box 333"/>
            <p:cNvSpPr txBox="1">
              <a:spLocks noChangeArrowheads="1"/>
            </p:cNvSpPr>
            <p:nvPr/>
          </p:nvSpPr>
          <p:spPr bwMode="auto">
            <a:xfrm>
              <a:off x="8804" y="4232"/>
              <a:ext cx="3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0" name="Text Box 334"/>
            <p:cNvSpPr txBox="1">
              <a:spLocks noChangeArrowheads="1"/>
            </p:cNvSpPr>
            <p:nvPr/>
          </p:nvSpPr>
          <p:spPr bwMode="auto">
            <a:xfrm>
              <a:off x="8854" y="5177"/>
              <a:ext cx="37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1" name="Text Box 335"/>
            <p:cNvSpPr txBox="1">
              <a:spLocks noChangeArrowheads="1"/>
            </p:cNvSpPr>
            <p:nvPr/>
          </p:nvSpPr>
          <p:spPr bwMode="auto">
            <a:xfrm>
              <a:off x="9756" y="4467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2" name="Oval 336"/>
            <p:cNvSpPr>
              <a:spLocks noChangeArrowheads="1"/>
            </p:cNvSpPr>
            <p:nvPr/>
          </p:nvSpPr>
          <p:spPr bwMode="auto">
            <a:xfrm>
              <a:off x="8309" y="4958"/>
              <a:ext cx="383" cy="3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3" name="Text Box 337"/>
            <p:cNvSpPr txBox="1">
              <a:spLocks noChangeArrowheads="1"/>
            </p:cNvSpPr>
            <p:nvPr/>
          </p:nvSpPr>
          <p:spPr bwMode="auto">
            <a:xfrm>
              <a:off x="7618" y="4059"/>
              <a:ext cx="43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4" name="Text Box 338"/>
            <p:cNvSpPr txBox="1">
              <a:spLocks noChangeArrowheads="1"/>
            </p:cNvSpPr>
            <p:nvPr/>
          </p:nvSpPr>
          <p:spPr bwMode="auto">
            <a:xfrm>
              <a:off x="7674" y="4889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5" name="Text Box 339"/>
            <p:cNvSpPr txBox="1">
              <a:spLocks noChangeArrowheads="1"/>
            </p:cNvSpPr>
            <p:nvPr/>
          </p:nvSpPr>
          <p:spPr bwMode="auto">
            <a:xfrm>
              <a:off x="9096" y="4480"/>
              <a:ext cx="43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6" name="Text Box 340"/>
            <p:cNvSpPr txBox="1">
              <a:spLocks noChangeArrowheads="1"/>
            </p:cNvSpPr>
            <p:nvPr/>
          </p:nvSpPr>
          <p:spPr bwMode="auto">
            <a:xfrm>
              <a:off x="8319" y="4455"/>
              <a:ext cx="43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47" name="Arc 341"/>
            <p:cNvSpPr>
              <a:spLocks/>
            </p:cNvSpPr>
            <p:nvPr/>
          </p:nvSpPr>
          <p:spPr bwMode="auto">
            <a:xfrm flipH="1">
              <a:off x="8252" y="4159"/>
              <a:ext cx="225" cy="865"/>
            </a:xfrm>
            <a:custGeom>
              <a:avLst/>
              <a:gdLst>
                <a:gd name="T0" fmla="*/ 0 w 21600"/>
                <a:gd name="T1" fmla="*/ 0 h 30038"/>
                <a:gd name="T2" fmla="*/ 0 w 21600"/>
                <a:gd name="T3" fmla="*/ 0 h 30038"/>
                <a:gd name="T4" fmla="*/ 0 w 21600"/>
                <a:gd name="T5" fmla="*/ 0 h 30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038"/>
                <a:gd name="T11" fmla="*/ 21600 w 21600"/>
                <a:gd name="T12" fmla="*/ 30038 h 30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038" fill="none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</a:path>
                <a:path w="21600" h="30038" stroke="0" extrusionOk="0">
                  <a:moveTo>
                    <a:pt x="18653" y="0"/>
                  </a:moveTo>
                  <a:cubicBezTo>
                    <a:pt x="20583" y="3304"/>
                    <a:pt x="21600" y="7063"/>
                    <a:pt x="21600" y="10890"/>
                  </a:cubicBezTo>
                  <a:cubicBezTo>
                    <a:pt x="21600" y="18935"/>
                    <a:pt x="17128" y="26314"/>
                    <a:pt x="9995" y="30037"/>
                  </a:cubicBezTo>
                  <a:lnTo>
                    <a:pt x="0" y="10890"/>
                  </a:lnTo>
                  <a:lnTo>
                    <a:pt x="1865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Arc 342"/>
            <p:cNvSpPr>
              <a:spLocks/>
            </p:cNvSpPr>
            <p:nvPr/>
          </p:nvSpPr>
          <p:spPr bwMode="auto">
            <a:xfrm rot="10206296" flipH="1">
              <a:off x="8485" y="4152"/>
              <a:ext cx="153" cy="817"/>
            </a:xfrm>
            <a:custGeom>
              <a:avLst/>
              <a:gdLst>
                <a:gd name="T0" fmla="*/ 0 w 21600"/>
                <a:gd name="T1" fmla="*/ 0 h 38786"/>
                <a:gd name="T2" fmla="*/ 0 w 21600"/>
                <a:gd name="T3" fmla="*/ 0 h 38786"/>
                <a:gd name="T4" fmla="*/ 0 w 21600"/>
                <a:gd name="T5" fmla="*/ 0 h 387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786"/>
                <a:gd name="T11" fmla="*/ 21600 w 21600"/>
                <a:gd name="T12" fmla="*/ 38786 h 387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786" fill="none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</a:path>
                <a:path w="21600" h="38786" stroke="0" extrusionOk="0">
                  <a:moveTo>
                    <a:pt x="1767" y="0"/>
                  </a:moveTo>
                  <a:cubicBezTo>
                    <a:pt x="12974" y="920"/>
                    <a:pt x="21600" y="10284"/>
                    <a:pt x="21600" y="21528"/>
                  </a:cubicBezTo>
                  <a:cubicBezTo>
                    <a:pt x="21600" y="28313"/>
                    <a:pt x="18410" y="34705"/>
                    <a:pt x="12989" y="38786"/>
                  </a:cubicBezTo>
                  <a:lnTo>
                    <a:pt x="0" y="21528"/>
                  </a:lnTo>
                  <a:lnTo>
                    <a:pt x="1767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Arc 343"/>
            <p:cNvSpPr>
              <a:spLocks/>
            </p:cNvSpPr>
            <p:nvPr/>
          </p:nvSpPr>
          <p:spPr bwMode="auto">
            <a:xfrm flipH="1">
              <a:off x="9420" y="4162"/>
              <a:ext cx="226" cy="865"/>
            </a:xfrm>
            <a:custGeom>
              <a:avLst/>
              <a:gdLst>
                <a:gd name="T0" fmla="*/ 0 w 21600"/>
                <a:gd name="T1" fmla="*/ 0 h 36239"/>
                <a:gd name="T2" fmla="*/ 0 w 21600"/>
                <a:gd name="T3" fmla="*/ 0 h 36239"/>
                <a:gd name="T4" fmla="*/ 0 w 21600"/>
                <a:gd name="T5" fmla="*/ 0 h 36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39"/>
                <a:gd name="T11" fmla="*/ 21600 w 21600"/>
                <a:gd name="T12" fmla="*/ 36239 h 36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39" fill="none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</a:path>
                <a:path w="21600" h="36239" stroke="0" extrusionOk="0">
                  <a:moveTo>
                    <a:pt x="13208" y="0"/>
                  </a:moveTo>
                  <a:cubicBezTo>
                    <a:pt x="18501" y="4090"/>
                    <a:pt x="21600" y="10402"/>
                    <a:pt x="21600" y="17091"/>
                  </a:cubicBezTo>
                  <a:cubicBezTo>
                    <a:pt x="21600" y="25136"/>
                    <a:pt x="17128" y="32515"/>
                    <a:pt x="9995" y="36238"/>
                  </a:cubicBezTo>
                  <a:lnTo>
                    <a:pt x="0" y="17091"/>
                  </a:lnTo>
                  <a:lnTo>
                    <a:pt x="132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Arc 344"/>
            <p:cNvSpPr>
              <a:spLocks/>
            </p:cNvSpPr>
            <p:nvPr/>
          </p:nvSpPr>
          <p:spPr bwMode="auto">
            <a:xfrm rot="10206296" flipH="1">
              <a:off x="9591" y="4123"/>
              <a:ext cx="260" cy="865"/>
            </a:xfrm>
            <a:custGeom>
              <a:avLst/>
              <a:gdLst>
                <a:gd name="T0" fmla="*/ 0 w 21600"/>
                <a:gd name="T1" fmla="*/ 0 h 37548"/>
                <a:gd name="T2" fmla="*/ 0 w 21600"/>
                <a:gd name="T3" fmla="*/ 0 h 37548"/>
                <a:gd name="T4" fmla="*/ 0 w 21600"/>
                <a:gd name="T5" fmla="*/ 0 h 37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48"/>
                <a:gd name="T11" fmla="*/ 21600 w 21600"/>
                <a:gd name="T12" fmla="*/ 37548 h 37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48" fill="none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</a:path>
                <a:path w="21600" h="37548" stroke="0" extrusionOk="0">
                  <a:moveTo>
                    <a:pt x="7408" y="0"/>
                  </a:moveTo>
                  <a:cubicBezTo>
                    <a:pt x="15930" y="3112"/>
                    <a:pt x="21600" y="11217"/>
                    <a:pt x="21600" y="20290"/>
                  </a:cubicBezTo>
                  <a:cubicBezTo>
                    <a:pt x="21600" y="27075"/>
                    <a:pt x="18410" y="33467"/>
                    <a:pt x="12989" y="37548"/>
                  </a:cubicBezTo>
                  <a:lnTo>
                    <a:pt x="0" y="20290"/>
                  </a:lnTo>
                  <a:lnTo>
                    <a:pt x="74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1" name="Text Box 345"/>
            <p:cNvSpPr txBox="1">
              <a:spLocks noChangeArrowheads="1"/>
            </p:cNvSpPr>
            <p:nvPr/>
          </p:nvSpPr>
          <p:spPr bwMode="auto">
            <a:xfrm>
              <a:off x="8286" y="5313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2" name="Text Box 346"/>
            <p:cNvSpPr txBox="1">
              <a:spLocks noChangeArrowheads="1"/>
            </p:cNvSpPr>
            <p:nvPr/>
          </p:nvSpPr>
          <p:spPr bwMode="auto">
            <a:xfrm>
              <a:off x="9506" y="53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3" name="Text Box 347"/>
            <p:cNvSpPr txBox="1">
              <a:spLocks noChangeArrowheads="1"/>
            </p:cNvSpPr>
            <p:nvPr/>
          </p:nvSpPr>
          <p:spPr bwMode="auto">
            <a:xfrm>
              <a:off x="9344" y="3424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4" name="Text Box 348"/>
            <p:cNvSpPr txBox="1">
              <a:spLocks noChangeArrowheads="1"/>
            </p:cNvSpPr>
            <p:nvPr/>
          </p:nvSpPr>
          <p:spPr bwMode="auto">
            <a:xfrm>
              <a:off x="8165" y="3442"/>
              <a:ext cx="4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8619" name="Picture 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160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46" name="Picture 3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2838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47" name="Picture 3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05200"/>
            <a:ext cx="2838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48" name="Picture 3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67400"/>
            <a:ext cx="2200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49" name="Picture 3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67400"/>
            <a:ext cx="2276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50" name="Picture 3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91200"/>
            <a:ext cx="2276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1495</TotalTime>
  <Words>875</Words>
  <Application>Microsoft Office PowerPoint</Application>
  <PresentationFormat>On-screen Show (4:3)</PresentationFormat>
  <Paragraphs>466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Georgia</vt:lpstr>
      <vt:lpstr>Symbol</vt:lpstr>
      <vt:lpstr>Times New Roman</vt:lpstr>
      <vt:lpstr>Trebuchet MS</vt:lpstr>
      <vt:lpstr>Verdana</vt:lpstr>
      <vt:lpstr>Wingdings</vt:lpstr>
      <vt:lpstr>Wingdings 2</vt:lpstr>
      <vt:lpstr>Urban</vt:lpstr>
      <vt:lpstr>Course Name :  Data Structures &amp; Algorithms</vt:lpstr>
      <vt:lpstr>Session 9:  Dijkstra’s, and Bellman-Ford</vt:lpstr>
      <vt:lpstr>Contents</vt:lpstr>
      <vt:lpstr>Dijkstra's Algorithm</vt:lpstr>
      <vt:lpstr>Example</vt:lpstr>
      <vt:lpstr>Modular Solution</vt:lpstr>
      <vt:lpstr>Initialize_Single_Source(V, s)</vt:lpstr>
      <vt:lpstr> Relax(u, v, w)</vt:lpstr>
      <vt:lpstr>Working</vt:lpstr>
      <vt:lpstr>Distance vector</vt:lpstr>
      <vt:lpstr>Algorithm</vt:lpstr>
      <vt:lpstr>Bellman-Ford Algorithm</vt:lpstr>
      <vt:lpstr>Algorithm</vt:lpstr>
      <vt:lpstr>Bellman-Ford Example-1</vt:lpstr>
      <vt:lpstr>Bellman-Ford Example-2</vt:lpstr>
      <vt:lpstr>Bellman-Ford Example-3</vt:lpstr>
      <vt:lpstr>Exercise</vt:lpstr>
      <vt:lpstr>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DIVIDE &amp; CONUQER</dc:title>
  <dc:creator>Nandagopalan</dc:creator>
  <cp:lastModifiedBy>Windows User</cp:lastModifiedBy>
  <cp:revision>167</cp:revision>
  <dcterms:created xsi:type="dcterms:W3CDTF">2009-10-08T14:14:44Z</dcterms:created>
  <dcterms:modified xsi:type="dcterms:W3CDTF">2023-02-16T09:13:15Z</dcterms:modified>
</cp:coreProperties>
</file>