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51"/>
  </p:notesMasterIdLst>
  <p:handoutMasterIdLst>
    <p:handoutMasterId r:id="rId52"/>
  </p:handoutMasterIdLst>
  <p:sldIdLst>
    <p:sldId id="256" r:id="rId2"/>
    <p:sldId id="335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430" r:id="rId21"/>
    <p:sldId id="370" r:id="rId22"/>
    <p:sldId id="371" r:id="rId23"/>
    <p:sldId id="406" r:id="rId24"/>
    <p:sldId id="407" r:id="rId25"/>
    <p:sldId id="408" r:id="rId26"/>
    <p:sldId id="409" r:id="rId27"/>
    <p:sldId id="403" r:id="rId28"/>
    <p:sldId id="386" r:id="rId29"/>
    <p:sldId id="387" r:id="rId30"/>
    <p:sldId id="429" r:id="rId31"/>
    <p:sldId id="388" r:id="rId32"/>
    <p:sldId id="389" r:id="rId33"/>
    <p:sldId id="390" r:id="rId34"/>
    <p:sldId id="393" r:id="rId35"/>
    <p:sldId id="391" r:id="rId36"/>
    <p:sldId id="392" r:id="rId37"/>
    <p:sldId id="394" r:id="rId38"/>
    <p:sldId id="410" r:id="rId39"/>
    <p:sldId id="422" r:id="rId40"/>
    <p:sldId id="423" r:id="rId41"/>
    <p:sldId id="424" r:id="rId42"/>
    <p:sldId id="425" r:id="rId43"/>
    <p:sldId id="426" r:id="rId44"/>
    <p:sldId id="427" r:id="rId45"/>
    <p:sldId id="428" r:id="rId46"/>
    <p:sldId id="411" r:id="rId47"/>
    <p:sldId id="412" r:id="rId48"/>
    <p:sldId id="396" r:id="rId49"/>
    <p:sldId id="395" r:id="rId50"/>
  </p:sldIdLst>
  <p:sldSz cx="9144000" cy="6858000" type="screen4x3"/>
  <p:notesSz cx="7045325" cy="9345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FF99"/>
    <a:srgbClr val="99FF66"/>
    <a:srgbClr val="99FF33"/>
    <a:srgbClr val="FFFF00"/>
    <a:srgbClr val="FF99FF"/>
    <a:srgbClr val="FF66F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52" autoAdjust="0"/>
    <p:restoredTop sz="97043" autoAdjust="0"/>
  </p:normalViewPr>
  <p:slideViewPr>
    <p:cSldViewPr>
      <p:cViewPr varScale="1">
        <p:scale>
          <a:sx n="60" d="100"/>
          <a:sy n="60" d="100"/>
        </p:scale>
        <p:origin x="47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3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2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75" y="0"/>
            <a:ext cx="3052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77300"/>
            <a:ext cx="3052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75" y="8877300"/>
            <a:ext cx="3052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6BC2DB5-766E-4892-B4AF-40D127491A9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15T05:35:41.0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5133 5856 0,'18'18'125,"-18"-1"-94,-18 1 0,18 0-15,0-1 15,-17 1 1,-1 0-32,18-1 31,0 1-16,0-1 17,-18-17-17,18 18 1,0 0 0,0-1-1,0 1 1,0 17 15,18-17-15,0-18 15,-1 18 0,1-18-31,70 17 16,-17-17-1,52 0 17,-88 18-32,1 0 15,-19-18-15,1 0 94,0 0-47,-18-36 15,0 19-46,0-1 15,0 0-15,-18-17 0,0 17-1,18 1 1,-17-1 15,-1 0 203,18 1-234,-35-18 16,-1 35 15,-16-18-31,34 0 16,18 1 109,-18-1-109,1 18 15,-1 0 203,-17 0-218,-1 0-16,19 0 15</inkml:trace>
  <inkml:trace contextRef="#ctx0" brushRef="#br0" timeOffset="1932.2009">6121 5891 0,'18'36'94,"-18"-19"-78,0 19-1,0-19 1,17 1-1,-17-1 32,0 1-15,0 17-1,0-17 63</inkml:trace>
  <inkml:trace contextRef="#ctx0" brushRef="#br0" timeOffset="5008.121">7021 5909 0,'0'-18'157,"0"1"-157,17-1 15,1 18 17,0 0-17,17 0 1,-18 0-16,1 0 15,0 0 64,-1 0-79,1 0 15,0 0-15,52 0 16,-52 0-1,-18 18 95,0-1-95,0 1 17,0 0-17,0-1 1,0 1 15,0 0-31,-18-1 47,1 1-16,-1-18-15,0 17 0,1-17 15,-1 18 16,-17-18 0,17 0-32,0 0 1,1 18-16,-1-18 15,1 0 17,-1 0-1,0 17-15,1 1 62,34-18 187,1 0-249,0 0-16,17 0 16,-18 0-1,19 0 1,17 0-1,-18 0 1,-17 0 15,-1 0-15,1 0 0,-1 0-1,19 0 1,-19 0-1</inkml:trace>
  <inkml:trace contextRef="#ctx0" brushRef="#br0" timeOffset="8589.7266">8008 5927 0,'0'-18'94,"18"18"-79,0-18 1,-1 18 15,1 0 47,0 0-62,-1 0 0,1 0 109,17 0-94,0 0-15,-35 18 62,0 0-63,0-1 79,0 1-78,-17 0 15,-1-1 0,1 1-15,-1-18 78,0 0-79,54 0 298,-19 0-313,1 17 15,-1-17 235,-17 18-234,18 0-16,-18-1 94,0 19-32,0-19 1,0 1-16,0 0 109,-18-18-62,1 0-79,-18 0 32,17 0-31,0 0-1,1 0 79,-36-18 109,35 18-187,18-18-1,-35 18 32,17-17-31,0 17 62</inkml:trace>
  <inkml:trace contextRef="#ctx0" brushRef="#br0" timeOffset="11680.3948">9331 5856 0,'0'-18'141,"-17"18"-126,-1 0 1,0 18-16,1 0 15,17-1 1,-53 1 0,35-18-1,1 18 1,-1 17 0,-17-35 46,17 0-46,0 18 31,-17-18-1,0 17-30,17 1 15,1-1 251,-1 1-282,0 0 15,18-1 16,18-17 313,17 0-344,-17 0 16,-1-17-16,36 17 15,-35 0 17,0 0-1,17 0-15,-17 0-1,17 0 1,0 0-1,-17 0 1,-1 0 0,19 0 15,-19 0 0,1 0 141</inkml:trace>
  <inkml:trace contextRef="#ctx0" brushRef="#br0" timeOffset="13164.4133">9243 5909 0,'-18'0'125,"18"18"-94,0-1 16,0 1-31,0 17 15,0-17-15,0-1 15,0 19 16,0-19-32,0 1 17,0 0-1,0 17 125,0-17-46</inkml:trace>
  <inkml:trace contextRef="#ctx0" brushRef="#br0" timeOffset="16198.4088">10037 5821 0,'0'17'188,"0"1"-172,0 0 77,0 17 32,0-17-109,0-1-16,0 1 47,0 0-47,0-1 15,0 1 1,0-1 0,17-17 374,1-17-374,0 17 0,-1 0-16,1 0 15,17 0 1,-17 0-16,17 17 15,1-17 1,-1 18 31,-18 0-16,1-1 94,0 1-109,-18 17 78,0-17-79,-18 0 16,-17-18 32,17 0-32,1 0-31,-19 0 16,1 0-1,0 0 17,17 0-17,0 0 48,1 0-16,-1 0-32</inkml:trace>
  <inkml:trace contextRef="#ctx0" brushRef="#br0" timeOffset="17639.8622">10054 5874 0,'53'0'187,"-17"0"-187,17 0 16,-18 0-1,18 0-15,-18 0 16,0 0-16,-17 0 16,0 0-1,-1 0 17,1 0-1,0 0-16,-1-18 1,1 18 125</inkml:trace>
  <inkml:trace contextRef="#ctx0" brushRef="#br0" timeOffset="45795.459">11272 5838 0,'0'0'0,"-18"0"15,-17 18 1,17 0 15,18-1-15,-18 1-1,18 0 1,-17-1-16,17 1 16,-18 17 15,18-17-31,0-1 31,-18 19-15,1-19-1,17 1 1,0 0 46,0 17-46,0 0 31,17-17-31,1 0-1,-18-1 1,18 1 31,17-18-32,0-18 1,-17 18 0,0 0-1,-1 0-15,36-17 16,-35-1 31,-18 0-32,0 1 220,0-1-220,0 0 1,-18 1 93,0-1-77,1 0-17,17-17 1,-18 17 93,18 1-78,-17 17 485,-19 0 15,19 0-515,-1 17 0</inkml:trace>
  <inkml:trace contextRef="#ctx0" brushRef="#br0" timeOffset="50136.3893">12101 5962 0,'0'18'125,"17"-18"-125,1 0 15,35 0 1,-36 0-1,1 0 1,17 0 0,18 0-1,18 0 1,-36 0 0,-17 0-1,-1 0 1,1 0-1,0 0 407,-18 17-406,0 1 0,-18-18 30,0 17-46,1 1 16,-1 0 0,18-1 31,0 19-16,-53-1-31,36-17 578,-1-18-531,18 17 625,-18 19-672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2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0975" y="0"/>
            <a:ext cx="3052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1675"/>
            <a:ext cx="4670425" cy="3503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850" y="4438650"/>
            <a:ext cx="5635625" cy="420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77300"/>
            <a:ext cx="3052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0975" y="8877300"/>
            <a:ext cx="30527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831" rIns="93662" bIns="468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8206390-18A7-4C31-B302-7B6F3C6C747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C8578D-9CDA-47B8-AF92-1E44127AFEF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1675"/>
            <a:ext cx="4670425" cy="3503613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9" y="1344615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Computer Science and Engineering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98398-561A-4003-912C-98E3ED56E0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6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and Engineering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4FD70-BEAF-468C-B4A7-42A31DCFAB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110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41"/>
            <a:ext cx="1828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2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and Engineering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714028-2E43-4123-B883-9C885B3056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534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C00000"/>
                </a:solidFill>
              </a:defRPr>
            </a:lvl1pPr>
            <a:extLst/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Mster</a:t>
            </a:r>
            <a:r>
              <a:rPr lang="en-US" dirty="0" smtClean="0"/>
              <a:t>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>
          <a:xfrm>
            <a:off x="35052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and Engineering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412664-EA89-4B0E-83DB-A6FC6C4DFB9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9" name="Picture 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0564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9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Computer Science and Engineering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0CD693-A3AD-4F0F-A041-57CAC8402B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38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and Engineering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34769A-7458-4F90-B9A5-924FB3F873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961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Computer Science and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BF3A4-E071-421C-8A8C-961D79BBBD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83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 and Engineering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6AB10F-9F83-4E23-B531-5978B573E2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7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4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4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Computer Science and Engineering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64F89-74C4-4838-828C-E5C661B9AC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49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2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11D6CB-6CF9-4E54-BA3A-1A83D1CC8B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57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90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1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5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Computer Science and Engineering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A2338-1DA2-4877-9EB1-8666428974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9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40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6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1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1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/>
              <a:t>Computer Science and Engineering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B5A788"/>
                </a:solidFill>
              </a:defRPr>
            </a:lvl1pPr>
          </a:lstStyle>
          <a:p>
            <a:fld id="{8D6659CD-FCB2-4DF3-A069-5609B0141CE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4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1" r:id="rId1"/>
    <p:sldLayoutId id="2147484652" r:id="rId2"/>
    <p:sldLayoutId id="2147484653" r:id="rId3"/>
    <p:sldLayoutId id="2147484647" r:id="rId4"/>
    <p:sldLayoutId id="2147484654" r:id="rId5"/>
    <p:sldLayoutId id="2147484648" r:id="rId6"/>
    <p:sldLayoutId id="2147484655" r:id="rId7"/>
    <p:sldLayoutId id="2147484656" r:id="rId8"/>
    <p:sldLayoutId id="2147484657" r:id="rId9"/>
    <p:sldLayoutId id="2147484649" r:id="rId10"/>
    <p:sldLayoutId id="214748465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743200" y="609600"/>
            <a:ext cx="4419600" cy="12192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Session 15</a:t>
            </a:r>
            <a:endParaRPr 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848600" cy="41148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i="1" dirty="0">
                <a:solidFill>
                  <a:srgbClr val="FF0000"/>
                </a:solidFill>
              </a:rPr>
              <a:t> </a:t>
            </a:r>
            <a:r>
              <a:rPr lang="en-US" sz="40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/>
            </a:r>
            <a:br>
              <a:rPr lang="en-US" sz="40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 sz="40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/>
            </a:r>
            <a:br>
              <a:rPr lang="en-US" sz="40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 sz="4000" dirty="0">
                <a:solidFill>
                  <a:srgbClr val="0000FF"/>
                </a:solidFill>
              </a:rPr>
              <a:t>String Processing </a:t>
            </a:r>
            <a:r>
              <a:rPr lang="en-US" sz="4000" dirty="0" smtClean="0">
                <a:solidFill>
                  <a:srgbClr val="00B050"/>
                </a:solidFill>
                <a:sym typeface="Symbol" panose="05050102010706020507" pitchFamily="18" charset="2"/>
              </a:rPr>
              <a:t></a:t>
            </a:r>
            <a:r>
              <a:rPr lang="en-US" sz="4000" dirty="0">
                <a:solidFill>
                  <a:srgbClr val="00B050"/>
                </a:solidFill>
              </a:rPr>
              <a:t/>
            </a:r>
            <a:br>
              <a:rPr lang="en-US" sz="4000" dirty="0">
                <a:solidFill>
                  <a:srgbClr val="00B050"/>
                </a:solidFill>
              </a:rPr>
            </a:br>
            <a:r>
              <a:rPr lang="en-US" sz="4000" dirty="0">
                <a:solidFill>
                  <a:schemeClr val="tx2">
                    <a:satMod val="130000"/>
                  </a:schemeClr>
                </a:solidFill>
              </a:rPr>
              <a:t>Brute Force, </a:t>
            </a:r>
            <a:r>
              <a:rPr lang="en-US" sz="4000" dirty="0" err="1" smtClean="0">
                <a:solidFill>
                  <a:schemeClr val="tx2">
                    <a:satMod val="130000"/>
                  </a:schemeClr>
                </a:solidFill>
              </a:rPr>
              <a:t>Horspool</a:t>
            </a: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, </a:t>
            </a:r>
            <a:b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Boyer-Moore</a:t>
            </a:r>
            <a:r>
              <a:rPr lang="en-US" sz="4000" dirty="0">
                <a:solidFill>
                  <a:schemeClr val="tx2">
                    <a:satMod val="130000"/>
                  </a:schemeClr>
                </a:solidFill>
              </a:rPr>
              <a:t>, etc</a:t>
            </a: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.</a:t>
            </a:r>
            <a:b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4000" dirty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sz="4000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4000" dirty="0" smtClean="0">
                <a:solidFill>
                  <a:srgbClr val="0000FF"/>
                </a:solidFill>
              </a:rPr>
              <a:t> </a:t>
            </a:r>
            <a:endParaRPr lang="en-US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57200" y="277815"/>
            <a:ext cx="8229600" cy="23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 sz="4800" i="1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Monotype Corsiva" pitchFamily="66" charset="0"/>
            </a:endParaRP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795338" y="5486402"/>
            <a:ext cx="373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179513" y="152400"/>
            <a:ext cx="7974012" cy="64770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1600" dirty="0"/>
              <a:t>while (s[</a:t>
            </a:r>
            <a:r>
              <a:rPr lang="en-US" altLang="en-US" sz="1600" dirty="0" err="1"/>
              <a:t>i</a:t>
            </a:r>
            <a:r>
              <a:rPr lang="en-US" altLang="en-US" sz="1600" dirty="0"/>
              <a:t>] != '\0')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dirty="0"/>
              <a:t>{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    if (s[m++] == p[</a:t>
            </a:r>
            <a:r>
              <a:rPr lang="en-US" altLang="en-US" sz="1600" dirty="0" err="1">
                <a:solidFill>
                  <a:srgbClr val="0070C0"/>
                </a:solidFill>
              </a:rPr>
              <a:t>j++</a:t>
            </a:r>
            <a:r>
              <a:rPr lang="en-US" altLang="en-US" sz="1600" dirty="0">
                <a:solidFill>
                  <a:srgbClr val="0070C0"/>
                </a:solidFill>
              </a:rPr>
              <a:t>]) // check for matching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    {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       if (p[j] == '\0') // pattern found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       {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          // copy replace string in final string </a:t>
            </a:r>
          </a:p>
          <a:p>
            <a:pPr marL="0" indent="0">
              <a:spcBef>
                <a:spcPct val="0"/>
              </a:spcBef>
              <a:buNone/>
            </a:pPr>
            <a:r>
              <a:rPr lang="nn-NO" altLang="en-US" sz="1600" dirty="0">
                <a:solidFill>
                  <a:srgbClr val="0070C0"/>
                </a:solidFill>
              </a:rPr>
              <a:t>          for(k=0; r[k]!='\0'; k++,t++)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             f[t] = r[k];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          j = 0;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          </a:t>
            </a:r>
            <a:r>
              <a:rPr lang="en-US" altLang="en-US" sz="1600" dirty="0" err="1">
                <a:solidFill>
                  <a:srgbClr val="0070C0"/>
                </a:solidFill>
              </a:rPr>
              <a:t>i</a:t>
            </a:r>
            <a:r>
              <a:rPr lang="en-US" altLang="en-US" sz="1600" dirty="0">
                <a:solidFill>
                  <a:srgbClr val="0070C0"/>
                </a:solidFill>
              </a:rPr>
              <a:t> = m;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          found = 1;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       }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    }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   else // mismatch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   {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       f[t++] = s[</a:t>
            </a:r>
            <a:r>
              <a:rPr lang="en-US" altLang="en-US" sz="1600" dirty="0" err="1">
                <a:solidFill>
                  <a:srgbClr val="0070C0"/>
                </a:solidFill>
              </a:rPr>
              <a:t>i</a:t>
            </a:r>
            <a:r>
              <a:rPr lang="en-US" altLang="en-US" sz="1600" dirty="0">
                <a:solidFill>
                  <a:srgbClr val="0070C0"/>
                </a:solidFill>
              </a:rPr>
              <a:t>++];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       m = </a:t>
            </a:r>
            <a:r>
              <a:rPr lang="en-US" altLang="en-US" sz="1600" dirty="0" err="1">
                <a:solidFill>
                  <a:srgbClr val="0070C0"/>
                </a:solidFill>
              </a:rPr>
              <a:t>i</a:t>
            </a:r>
            <a:r>
              <a:rPr lang="en-US" altLang="en-US" sz="1600" dirty="0">
                <a:solidFill>
                  <a:srgbClr val="0070C0"/>
                </a:solidFill>
              </a:rPr>
              <a:t>;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       j = 0;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    }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dirty="0"/>
              <a:t>}  // end of while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dirty="0"/>
              <a:t>  f[t] = '\0';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dirty="0"/>
              <a:t>  return found;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dirty="0"/>
              <a:t>} </a:t>
            </a:r>
          </a:p>
        </p:txBody>
      </p:sp>
      <p:pic>
        <p:nvPicPr>
          <p:cNvPr id="19459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438400"/>
            <a:ext cx="5867400" cy="13223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Horspool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/>
              <a:t>Method: </a:t>
            </a:r>
            <a:r>
              <a:rPr lang="en-US" altLang="en-US" sz="2400"/>
              <a:t>shift the pattern depending upon whether the last character of the pattern matches with any particular character in the source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51ACD3-FD6D-4496-A636-E831D0646CCE}" type="slidenum">
              <a:rPr lang="en-US" altLang="en-US">
                <a:solidFill>
                  <a:srgbClr val="B5A788"/>
                </a:solidFill>
              </a:rPr>
              <a:pPr/>
              <a:t>11</a:t>
            </a:fld>
            <a:endParaRPr lang="en-US" altLang="en-US">
              <a:solidFill>
                <a:srgbClr val="B5A788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19400" y="2971800"/>
          <a:ext cx="4800598" cy="762000"/>
        </p:xfrm>
        <a:graphic>
          <a:graphicData uri="http://schemas.openxmlformats.org/drawingml/2006/table">
            <a:tbl>
              <a:tblPr/>
              <a:tblGrid>
                <a:gridCol w="76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8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8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8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 Narrow"/>
                          <a:ea typeface="Times New Roman"/>
                          <a:cs typeface="Latha"/>
                        </a:rPr>
                        <a:t>source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latin typeface="Arial Narrow"/>
                          <a:ea typeface="Times New Roman"/>
                          <a:cs typeface="Latha"/>
                        </a:rPr>
                        <a:t>s</a:t>
                      </a:r>
                      <a:r>
                        <a:rPr lang="en-US" sz="1800" baseline="-25000">
                          <a:latin typeface="Arial Narrow"/>
                          <a:ea typeface="Times New Roman"/>
                          <a:cs typeface="Latha"/>
                        </a:rPr>
                        <a:t>0</a:t>
                      </a: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latin typeface="Arial Narrow"/>
                          <a:ea typeface="Times New Roman"/>
                          <a:cs typeface="Latha"/>
                        </a:rPr>
                        <a:t>s</a:t>
                      </a:r>
                      <a:r>
                        <a:rPr lang="en-US" sz="1800" baseline="-25000" dirty="0">
                          <a:latin typeface="Arial Narrow"/>
                          <a:ea typeface="Times New Roman"/>
                          <a:cs typeface="Latha"/>
                        </a:rPr>
                        <a:t>1</a:t>
                      </a:r>
                      <a:endParaRPr lang="en-US" sz="1800" dirty="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latin typeface="Arial Narrow"/>
                          <a:ea typeface="Times New Roman"/>
                          <a:cs typeface="Latha"/>
                        </a:rPr>
                        <a:t>s</a:t>
                      </a:r>
                      <a:r>
                        <a:rPr lang="en-US" sz="1800" baseline="-25000">
                          <a:latin typeface="Arial Narrow"/>
                          <a:ea typeface="Times New Roman"/>
                          <a:cs typeface="Latha"/>
                        </a:rPr>
                        <a:t>2</a:t>
                      </a: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latin typeface="Arial Narrow"/>
                          <a:ea typeface="Times New Roman"/>
                          <a:cs typeface="Latha"/>
                        </a:rPr>
                        <a:t>s</a:t>
                      </a:r>
                      <a:r>
                        <a:rPr lang="en-US" sz="1800" baseline="-25000">
                          <a:latin typeface="Arial Narrow"/>
                          <a:ea typeface="Times New Roman"/>
                          <a:cs typeface="Latha"/>
                        </a:rPr>
                        <a:t>3</a:t>
                      </a: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latin typeface="Arial Narrow"/>
                          <a:ea typeface="Times New Roman"/>
                          <a:cs typeface="Latha"/>
                        </a:rPr>
                        <a:t>s</a:t>
                      </a:r>
                      <a:r>
                        <a:rPr lang="en-US" sz="1800" baseline="-25000">
                          <a:latin typeface="Arial Narrow"/>
                          <a:ea typeface="Times New Roman"/>
                          <a:cs typeface="Latha"/>
                        </a:rPr>
                        <a:t>4</a:t>
                      </a: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latin typeface="Arial Narrow"/>
                          <a:ea typeface="Times New Roman"/>
                          <a:cs typeface="Latha"/>
                        </a:rPr>
                        <a:t>c</a:t>
                      </a: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latin typeface="Arial Narrow"/>
                          <a:ea typeface="Times New Roman"/>
                          <a:cs typeface="Latha"/>
                        </a:rPr>
                        <a:t>s</a:t>
                      </a:r>
                      <a:r>
                        <a:rPr lang="en-US" sz="1800" baseline="-25000">
                          <a:latin typeface="Arial Narrow"/>
                          <a:ea typeface="Times New Roman"/>
                          <a:cs typeface="Latha"/>
                        </a:rPr>
                        <a:t>n-1</a:t>
                      </a: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pattern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2" y="4038600"/>
          <a:ext cx="5943599" cy="914400"/>
        </p:xfrm>
        <a:graphic>
          <a:graphicData uri="http://schemas.openxmlformats.org/drawingml/2006/table">
            <a:tbl>
              <a:tblPr/>
              <a:tblGrid>
                <a:gridCol w="724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0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0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62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43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90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3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69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22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 Narrow"/>
                          <a:ea typeface="Times New Roman"/>
                          <a:cs typeface="Latha"/>
                        </a:rPr>
                        <a:t>source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W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 Narrow"/>
                          <a:ea typeface="Times New Roman"/>
                          <a:cs typeface="Latha"/>
                        </a:rPr>
                        <a:t>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 Narrow"/>
                          <a:ea typeface="Times New Roman"/>
                          <a:cs typeface="Times New Roman"/>
                        </a:rPr>
                        <a:t>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pattern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 Narrow"/>
                          <a:ea typeface="Times New Roman"/>
                          <a:cs typeface="Times New Roman"/>
                        </a:rPr>
                        <a:t>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 Narrow"/>
                          <a:ea typeface="Times New Roman"/>
                          <a:cs typeface="Latha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Times New Roman"/>
                        </a:rPr>
                        <a:t>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133600" y="5257800"/>
          <a:ext cx="6248402" cy="1066800"/>
        </p:xfrm>
        <a:graphic>
          <a:graphicData uri="http://schemas.openxmlformats.org/drawingml/2006/table">
            <a:tbl>
              <a:tblPr/>
              <a:tblGrid>
                <a:gridCol w="761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6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8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5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5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86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66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6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88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39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source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 Narrow"/>
                          <a:ea typeface="Times New Roman"/>
                          <a:cs typeface="Times New Roman"/>
                        </a:rPr>
                        <a:t>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pattern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 Narrow"/>
                          <a:ea typeface="Times New Roman"/>
                          <a:cs typeface="Times New Roman"/>
                        </a:rPr>
                        <a:t>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Times New Roman"/>
                        </a:rPr>
                        <a:t>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Shift table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000" b="1"/>
              <a:t>if</a:t>
            </a:r>
            <a:r>
              <a:rPr lang="en-US" altLang="en-US" sz="2000"/>
              <a:t> </a:t>
            </a:r>
            <a:r>
              <a:rPr lang="en-US" altLang="en-US" sz="2000" i="1"/>
              <a:t>c</a:t>
            </a:r>
            <a:r>
              <a:rPr lang="en-US" altLang="en-US" sz="2000"/>
              <a:t> </a:t>
            </a:r>
            <a:r>
              <a:rPr lang="en-US" altLang="en-US" sz="2000">
                <a:sym typeface="Symbol" panose="05050102010706020507" pitchFamily="18" charset="2"/>
              </a:rPr>
              <a:t></a:t>
            </a:r>
            <a:r>
              <a:rPr lang="en-US" altLang="en-US" sz="2000"/>
              <a:t> (</a:t>
            </a:r>
            <a:r>
              <a:rPr lang="en-US" altLang="en-US" sz="2000" i="1"/>
              <a:t>m</a:t>
            </a:r>
            <a:r>
              <a:rPr lang="en-US" altLang="en-US" sz="2000"/>
              <a:t> – 1) characters of the pattern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	 </a:t>
            </a:r>
            <a:r>
              <a:rPr lang="en-US" altLang="en-US" sz="2000" i="1"/>
              <a:t>t</a:t>
            </a:r>
            <a:r>
              <a:rPr lang="en-US" altLang="en-US" sz="2000"/>
              <a:t>(</a:t>
            </a:r>
            <a:r>
              <a:rPr lang="en-US" altLang="en-US" sz="2000" i="1"/>
              <a:t>c</a:t>
            </a:r>
            <a:r>
              <a:rPr lang="en-US" altLang="en-US" sz="2000"/>
              <a:t>) = </a:t>
            </a:r>
            <a:r>
              <a:rPr lang="en-US" altLang="en-US" sz="2000" i="1"/>
              <a:t>m</a:t>
            </a:r>
            <a:endParaRPr lang="en-US" altLang="en-US" sz="2000"/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/>
              <a:t>else</a:t>
            </a:r>
            <a:endParaRPr lang="en-US" altLang="en-US" sz="2000"/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	</a:t>
            </a:r>
            <a:r>
              <a:rPr lang="en-US" altLang="en-US" sz="2000" i="1"/>
              <a:t>t</a:t>
            </a:r>
            <a:r>
              <a:rPr lang="en-US" altLang="en-US" sz="2000"/>
              <a:t>(</a:t>
            </a:r>
            <a:r>
              <a:rPr lang="en-US" altLang="en-US" sz="2000" i="1"/>
              <a:t>c</a:t>
            </a:r>
            <a:r>
              <a:rPr lang="en-US" altLang="en-US" sz="2000"/>
              <a:t>) = the distance from the rightmost </a:t>
            </a:r>
            <a:r>
              <a:rPr lang="en-US" altLang="en-US" sz="2000" i="1"/>
              <a:t>c</a:t>
            </a:r>
            <a:r>
              <a:rPr lang="en-US" altLang="en-US" sz="2000"/>
              <a:t> among the first (</a:t>
            </a:r>
            <a:r>
              <a:rPr lang="en-US" altLang="en-US" sz="2000" i="1"/>
              <a:t>m</a:t>
            </a:r>
            <a:r>
              <a:rPr lang="en-US" altLang="en-US" sz="2000"/>
              <a:t> – 1)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/>
              <a:t>	characters of the pattern to its last character.</a:t>
            </a:r>
          </a:p>
          <a:p>
            <a:pPr>
              <a:buFont typeface="Wingdings 2" panose="05020102010507070707" pitchFamily="18" charset="2"/>
              <a:buNone/>
            </a:pPr>
            <a:endParaRPr lang="pt-BR" altLang="en-US" sz="2000" b="1"/>
          </a:p>
          <a:p>
            <a:pPr>
              <a:buFont typeface="Wingdings 2" panose="05020102010507070707" pitchFamily="18" charset="2"/>
              <a:buNone/>
            </a:pPr>
            <a:r>
              <a:rPr lang="pt-BR" altLang="en-US" sz="2000" b="1"/>
              <a:t>pattern:</a:t>
            </a:r>
            <a:r>
              <a:rPr lang="pt-BR" altLang="en-US" sz="2000"/>
              <a:t> B O R D E R</a:t>
            </a:r>
            <a:endParaRPr lang="en-US" altLang="en-US" sz="2000"/>
          </a:p>
          <a:p>
            <a:pPr>
              <a:buFont typeface="Wingdings 2" panose="05020102010507070707" pitchFamily="18" charset="2"/>
              <a:buNone/>
            </a:pPr>
            <a:endParaRPr lang="en-US" alt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CFDB65-5F3C-460E-ABE9-726A21386960}" type="slidenum">
              <a:rPr lang="en-US" altLang="en-US">
                <a:solidFill>
                  <a:srgbClr val="B5A788"/>
                </a:solidFill>
              </a:rPr>
              <a:pPr/>
              <a:t>12</a:t>
            </a:fld>
            <a:endParaRPr lang="en-US" altLang="en-US">
              <a:solidFill>
                <a:srgbClr val="B5A788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90800" y="4419600"/>
          <a:ext cx="5105400" cy="685800"/>
        </p:xfrm>
        <a:graphic>
          <a:graphicData uri="http://schemas.openxmlformats.org/drawingml/2006/table">
            <a:tbl>
              <a:tblPr/>
              <a:tblGrid>
                <a:gridCol w="59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4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9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07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91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14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14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2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15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92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69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 Narrow"/>
                          <a:ea typeface="Times New Roman"/>
                          <a:cs typeface="Latha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 Narrow"/>
                          <a:ea typeface="Times New Roman"/>
                          <a:cs typeface="Latha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 Narrow"/>
                          <a:ea typeface="Times New Roman"/>
                          <a:cs typeface="Latha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Arial Narrow"/>
                          <a:ea typeface="Times New Roman"/>
                          <a:cs typeface="Times New Roman"/>
                        </a:rPr>
                        <a:t>F</a:t>
                      </a:r>
                      <a:endParaRPr lang="en-US" sz="1800" b="1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 Narrow"/>
                          <a:ea typeface="Times New Roman"/>
                          <a:cs typeface="Latha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Z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t(c)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 Narrow"/>
                          <a:ea typeface="Times New Roman"/>
                          <a:cs typeface="Latha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 1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435102" y="1447800"/>
          <a:ext cx="7499349" cy="1238252"/>
        </p:xfrm>
        <a:graphic>
          <a:graphicData uri="http://schemas.openxmlformats.org/drawingml/2006/table">
            <a:tbl>
              <a:tblPr/>
              <a:tblGrid>
                <a:gridCol w="82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6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6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6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36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36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36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36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361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361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361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361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361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361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361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361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361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467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 Narrow"/>
                          <a:ea typeface="Times New Roman"/>
                          <a:cs typeface="Latha"/>
                        </a:rPr>
                        <a:t>source</a:t>
                      </a: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I</a:t>
                      </a: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N</a:t>
                      </a: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D</a:t>
                      </a: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I</a:t>
                      </a: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A</a:t>
                      </a: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_</a:t>
                      </a: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B</a:t>
                      </a: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O</a:t>
                      </a: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R</a:t>
                      </a: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D</a:t>
                      </a: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E</a:t>
                      </a: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R</a:t>
                      </a: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_</a:t>
                      </a: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S</a:t>
                      </a: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E</a:t>
                      </a: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C</a:t>
                      </a: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U</a:t>
                      </a: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R</a:t>
                      </a: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I</a:t>
                      </a: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pattern</a:t>
                      </a: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B</a:t>
                      </a: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O</a:t>
                      </a: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R</a:t>
                      </a: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D</a:t>
                      </a: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E</a:t>
                      </a: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Times New Roman"/>
                        </a:rPr>
                        <a:t>R</a:t>
                      </a: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B</a:t>
                      </a: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O</a:t>
                      </a: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R</a:t>
                      </a: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D</a:t>
                      </a: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E</a:t>
                      </a: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Times New Roman"/>
                        </a:rPr>
                        <a:t>R</a:t>
                      </a: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B</a:t>
                      </a: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O</a:t>
                      </a: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R</a:t>
                      </a: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D</a:t>
                      </a: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E</a:t>
                      </a: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Times New Roman"/>
                        </a:rPr>
                        <a:t>R</a:t>
                      </a: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75836" marR="758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226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B06B51-C1FA-4E86-A7D7-954D99C19B6E}" type="slidenum">
              <a:rPr lang="en-US" altLang="en-US">
                <a:solidFill>
                  <a:srgbClr val="B5A788"/>
                </a:solidFill>
              </a:rPr>
              <a:pPr/>
              <a:t>13</a:t>
            </a:fld>
            <a:endParaRPr lang="en-US" altLang="en-US">
              <a:solidFill>
                <a:srgbClr val="B5A788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435100" y="2895600"/>
            <a:ext cx="74993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2000" dirty="0">
                <a:latin typeface="Arial" charset="0"/>
              </a:rPr>
              <a:t>comparison is done between N of source string with R of pattern 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2000" dirty="0">
                <a:latin typeface="Arial" charset="0"/>
              </a:rPr>
              <a:t>they don't match we shift the pattern by 6 characters as specified in the shift table. 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2000" dirty="0">
                <a:latin typeface="Arial" charset="0"/>
              </a:rPr>
              <a:t>comparison is then between E and R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2000" dirty="0">
                <a:latin typeface="Arial" charset="0"/>
              </a:rPr>
              <a:t>since </a:t>
            </a:r>
            <a:r>
              <a:rPr lang="en-US" sz="2000" i="1" dirty="0">
                <a:latin typeface="Arial" charset="0"/>
              </a:rPr>
              <a:t>t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i="1" dirty="0">
                <a:latin typeface="Arial" charset="0"/>
              </a:rPr>
              <a:t>c</a:t>
            </a:r>
            <a:r>
              <a:rPr lang="en-US" sz="2000" dirty="0">
                <a:latin typeface="Arial" charset="0"/>
              </a:rPr>
              <a:t>) of E is 1 the pattern is moved by 1 character position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8080375" cy="48006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  <a:defRPr/>
            </a:pPr>
            <a:r>
              <a:rPr lang="pt-BR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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i="1" dirty="0">
                <a:latin typeface="Times New Roman" pitchFamily="18" charset="0"/>
                <a:cs typeface="Times New Roman" pitchFamily="18" charset="0"/>
              </a:rPr>
              <a:t>ShiftTable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[0..</a:t>
            </a:r>
            <a:r>
              <a:rPr lang="pt-BR" sz="28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- 1])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Pattern Array </a:t>
            </a:r>
            <a:r>
              <a:rPr lang="pt-BR" sz="2800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[0..</a:t>
            </a:r>
            <a:r>
              <a:rPr lang="pt-BR" sz="2800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1] 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pt-BR" sz="2800" b="1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Shift Table</a:t>
            </a:r>
            <a:r>
              <a:rPr lang="pt-BR" sz="2800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[0..</a:t>
            </a:r>
            <a:r>
              <a:rPr lang="pt-BR" sz="2800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asize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1]  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←0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i="1" dirty="0">
                <a:latin typeface="Times New Roman" pitchFamily="18" charset="0"/>
                <a:cs typeface="Times New Roman" pitchFamily="18" charset="0"/>
              </a:rPr>
              <a:t>asize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- 1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do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8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pt-BR" sz="2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] ← </a:t>
            </a:r>
            <a:r>
              <a:rPr lang="pt-BR" sz="2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//Initialize all elements of </a:t>
            </a:r>
            <a:r>
              <a:rPr lang="pt-BR" sz="2400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[0..255]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pt-BR" sz="2400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← 0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- 2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do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8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pt-BR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pt-BR" sz="2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]] ← </a:t>
            </a:r>
            <a:r>
              <a:rPr lang="pt-BR" sz="28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– 1 – </a:t>
            </a:r>
            <a:r>
              <a:rPr lang="pt-BR" sz="2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// last char of pattern must be set to </a:t>
            </a:r>
            <a:r>
              <a:rPr lang="pt-BR" sz="2400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end  </a:t>
            </a:r>
            <a:r>
              <a:rPr lang="pt-BR" sz="2800" i="1" dirty="0">
                <a:latin typeface="Times New Roman" pitchFamily="18" charset="0"/>
                <a:cs typeface="Times New Roman" pitchFamily="18" charset="0"/>
              </a:rPr>
              <a:t>ShiftTable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anose="05020102010507070707" pitchFamily="18" charset="2"/>
              <a:buNone/>
              <a:defRPr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8E6607-407B-474A-B59F-64062CA649E5}" type="slidenum">
              <a:rPr lang="en-US" altLang="en-US">
                <a:solidFill>
                  <a:srgbClr val="B5A788"/>
                </a:solidFill>
              </a:rPr>
              <a:pPr/>
              <a:t>14</a:t>
            </a:fld>
            <a:endParaRPr lang="en-US" altLang="en-US">
              <a:solidFill>
                <a:srgbClr val="B5A78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Algorithms...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fr-FR" altLang="en-US" sz="2400" i="1"/>
              <a:t>	</a:t>
            </a:r>
            <a:r>
              <a:rPr lang="fr-FR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fr-FR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[0]]	 = B = 6 – 1 – 0 = 5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fr-F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fr-FR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[1]]	 = O = 6 – 1 – 1 = 4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fr-F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fr-FR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[2]]	 = R = 6 – 1 – 2 = 3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fr-F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fr-FR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[3]] 	 = D = 6 – 1 – 3 = 2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fr-F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[4]]        = E = 6 – 1 – 4 = 1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[5]]	 = R = 6 	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D7DD06-EA3E-438C-A282-2747B14192DB}" type="slidenum">
              <a:rPr lang="en-US" altLang="en-US">
                <a:solidFill>
                  <a:srgbClr val="B5A788"/>
                </a:solidFill>
              </a:rPr>
              <a:pPr/>
              <a:t>15</a:t>
            </a:fld>
            <a:endParaRPr lang="en-US" altLang="en-US">
              <a:solidFill>
                <a:srgbClr val="B5A78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371600" y="1066800"/>
            <a:ext cx="7499350" cy="48006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  <a:defRPr/>
            </a:pPr>
            <a:r>
              <a:rPr lang="pt-BR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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Horspool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[0..</a:t>
            </a: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- 1], </a:t>
            </a: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[0..</a:t>
            </a: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– 1])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: Source string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[0..</a:t>
            </a:r>
            <a:r>
              <a:rPr lang="pt-BR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1] and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pattern string</a:t>
            </a:r>
            <a:r>
              <a:rPr lang="pt-BR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[0..</a:t>
            </a:r>
            <a:r>
              <a:rPr lang="pt-BR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1]  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pt-BR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: index of pattern in source, if found - otherwise -1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ShiftTable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– 1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n –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do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← 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000" b="1" dirty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– 1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1 – </a:t>
            </a: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do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← k + 1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+ 1	// position of pattern in source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]] 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		// shift the pattern right of source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–1			// pattern not in source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end </a:t>
            </a: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Horspool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t-BR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 2" panose="05020102010507070707" pitchFamily="18" charset="2"/>
              <a:buNone/>
              <a:defRPr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948B47-FF41-43D8-9DF0-274B371B004C}" type="slidenum">
              <a:rPr lang="en-US" altLang="en-US">
                <a:solidFill>
                  <a:srgbClr val="B5A788"/>
                </a:solidFill>
              </a:rPr>
              <a:pPr/>
              <a:t>16</a:t>
            </a:fld>
            <a:endParaRPr lang="en-US" altLang="en-US">
              <a:solidFill>
                <a:srgbClr val="B5A78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 1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524000" y="1600200"/>
          <a:ext cx="6629396" cy="1804990"/>
        </p:xfrm>
        <a:graphic>
          <a:graphicData uri="http://schemas.openxmlformats.org/drawingml/2006/table">
            <a:tbl>
              <a:tblPr/>
              <a:tblGrid>
                <a:gridCol w="730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9584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609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source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W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_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_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_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pattern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 Narrow"/>
                          <a:ea typeface="Times New Roman"/>
                          <a:cs typeface="Latha"/>
                        </a:rPr>
                        <a:t>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Times New Roman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shift 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Times New Roman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shift 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Times New Roman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2676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DE8472-07FF-4476-9519-12F6FB681A1E}" type="slidenum">
              <a:rPr lang="en-US" altLang="en-US">
                <a:solidFill>
                  <a:srgbClr val="B5A788"/>
                </a:solidFill>
              </a:rPr>
              <a:pPr/>
              <a:t>17</a:t>
            </a:fld>
            <a:endParaRPr lang="en-US" altLang="en-US">
              <a:solidFill>
                <a:srgbClr val="B5A788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0" y="4267200"/>
          <a:ext cx="5105400" cy="685800"/>
        </p:xfrm>
        <a:graphic>
          <a:graphicData uri="http://schemas.openxmlformats.org/drawingml/2006/table">
            <a:tbl>
              <a:tblPr/>
              <a:tblGrid>
                <a:gridCol w="59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4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9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07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91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14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14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2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15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92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69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 Narrow"/>
                          <a:ea typeface="Times New Roman"/>
                          <a:cs typeface="Latha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 Narrow"/>
                          <a:ea typeface="Times New Roman"/>
                          <a:cs typeface="Latha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 Narrow"/>
                          <a:ea typeface="Times New Roman"/>
                          <a:cs typeface="Latha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Arial Narrow"/>
                          <a:ea typeface="Times New Roman"/>
                          <a:cs typeface="Times New Roman"/>
                        </a:rPr>
                        <a:t>F</a:t>
                      </a:r>
                      <a:endParaRPr lang="en-US" sz="1800" b="1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 Narrow"/>
                          <a:ea typeface="Times New Roman"/>
                          <a:cs typeface="Latha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Z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t(c)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 Narrow"/>
                          <a:ea typeface="Times New Roman"/>
                          <a:cs typeface="Latha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 2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371602" y="1828800"/>
          <a:ext cx="6629393" cy="2033590"/>
        </p:xfrm>
        <a:graphic>
          <a:graphicData uri="http://schemas.openxmlformats.org/drawingml/2006/table">
            <a:tbl>
              <a:tblPr/>
              <a:tblGrid>
                <a:gridCol w="730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9584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4067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source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W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_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Times New Roman"/>
                        </a:rPr>
                        <a:t>U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_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_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F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7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pattern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Times New Roman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7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shift 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Times New Roman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7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shift 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Times New Roman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2778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757627-85B0-4C5F-A004-2945E91700A1}" type="slidenum">
              <a:rPr lang="en-US" altLang="en-US">
                <a:solidFill>
                  <a:srgbClr val="B5A788"/>
                </a:solidFill>
              </a:rPr>
              <a:pPr/>
              <a:t>18</a:t>
            </a:fld>
            <a:endParaRPr lang="en-US" altLang="en-US">
              <a:solidFill>
                <a:srgbClr val="B5A788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38400" y="4495800"/>
          <a:ext cx="5105400" cy="685800"/>
        </p:xfrm>
        <a:graphic>
          <a:graphicData uri="http://schemas.openxmlformats.org/drawingml/2006/table">
            <a:tbl>
              <a:tblPr/>
              <a:tblGrid>
                <a:gridCol w="59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4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9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07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91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14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14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2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15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92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69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 Narrow"/>
                          <a:ea typeface="Times New Roman"/>
                          <a:cs typeface="Latha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 Narrow"/>
                          <a:ea typeface="Times New Roman"/>
                          <a:cs typeface="Latha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 Narrow"/>
                          <a:ea typeface="Times New Roman"/>
                          <a:cs typeface="Latha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Arial Narrow"/>
                          <a:ea typeface="Times New Roman"/>
                          <a:cs typeface="Times New Roman"/>
                        </a:rPr>
                        <a:t>F</a:t>
                      </a:r>
                      <a:endParaRPr lang="en-US" sz="1800" b="1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 Narrow"/>
                          <a:ea typeface="Times New Roman"/>
                          <a:cs typeface="Latha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Z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t(c)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 Narrow"/>
                          <a:ea typeface="Times New Roman"/>
                          <a:cs typeface="Latha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 3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600202" y="1752600"/>
          <a:ext cx="6629393" cy="1838328"/>
        </p:xfrm>
        <a:graphic>
          <a:graphicData uri="http://schemas.openxmlformats.org/drawingml/2006/table">
            <a:tbl>
              <a:tblPr/>
              <a:tblGrid>
                <a:gridCol w="730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9491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9584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 Narrow"/>
                          <a:ea typeface="Times New Roman"/>
                          <a:cs typeface="Latha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 Narrow"/>
                          <a:ea typeface="Times New Roman"/>
                          <a:cs typeface="Latha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source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_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Times New Roman"/>
                        </a:rPr>
                        <a:t>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_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_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pattern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Times New Roman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shift 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 Narrow"/>
                          <a:ea typeface="Times New Roman"/>
                          <a:cs typeface="Latha"/>
                        </a:rPr>
                        <a:t> </a:t>
                      </a:r>
                      <a:endParaRPr lang="en-US" sz="1800" dirty="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Times New Roman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shift 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Times New Roman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shift 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Times New Roman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288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5C2C41-E6F3-4226-8F24-E032CC7F27F6}" type="slidenum">
              <a:rPr lang="en-US" altLang="en-US">
                <a:solidFill>
                  <a:srgbClr val="B5A788"/>
                </a:solidFill>
              </a:rPr>
              <a:pPr/>
              <a:t>19</a:t>
            </a:fld>
            <a:endParaRPr lang="en-US" altLang="en-US">
              <a:solidFill>
                <a:srgbClr val="B5A788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4600" y="4191000"/>
          <a:ext cx="5105400" cy="685800"/>
        </p:xfrm>
        <a:graphic>
          <a:graphicData uri="http://schemas.openxmlformats.org/drawingml/2006/table">
            <a:tbl>
              <a:tblPr/>
              <a:tblGrid>
                <a:gridCol w="59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4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9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07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91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14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14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22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15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92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69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 Narrow"/>
                          <a:ea typeface="Times New Roman"/>
                          <a:cs typeface="Latha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 Narrow"/>
                          <a:ea typeface="Times New Roman"/>
                          <a:cs typeface="Latha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 Narrow"/>
                          <a:ea typeface="Times New Roman"/>
                          <a:cs typeface="Latha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Arial Narrow"/>
                          <a:ea typeface="Times New Roman"/>
                          <a:cs typeface="Times New Roman"/>
                        </a:rPr>
                        <a:t>F</a:t>
                      </a:r>
                      <a:endParaRPr lang="en-US" sz="1800" b="1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 Narrow"/>
                          <a:ea typeface="Times New Roman"/>
                          <a:cs typeface="Latha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Z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t(c)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 Narrow"/>
                          <a:ea typeface="Times New Roman"/>
                          <a:cs typeface="Latha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 Narrow"/>
                          <a:ea typeface="Times New Roman"/>
                          <a:cs typeface="Latha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Arial Narrow"/>
                        <a:ea typeface="Times New Roman"/>
                        <a:cs typeface="Lath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 Narrow"/>
                          <a:ea typeface="Times New Roman"/>
                          <a:cs typeface="Latha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880" name="Rectangle 7"/>
          <p:cNvSpPr>
            <a:spLocks noChangeArrowheads="1"/>
          </p:cNvSpPr>
          <p:nvPr/>
        </p:nvSpPr>
        <p:spPr bwMode="auto">
          <a:xfrm>
            <a:off x="3962400" y="5410202"/>
            <a:ext cx="289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ym typeface="Symbol" panose="05050102010706020507" pitchFamily="18" charset="2"/>
              </a:rPr>
              <a:t>Complexity: </a:t>
            </a:r>
            <a:r>
              <a:rPr lang="en-US" altLang="en-US" sz="2400"/>
              <a:t>(</a:t>
            </a:r>
            <a:r>
              <a:rPr lang="en-US" altLang="en-US" sz="2400" i="1"/>
              <a:t>nm</a:t>
            </a:r>
            <a:r>
              <a:rPr lang="en-US" altLang="en-US" sz="2400"/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5250" cy="4800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b="1" dirty="0" smtClean="0"/>
              <a:t>Introduction</a:t>
            </a:r>
          </a:p>
          <a:p>
            <a:pPr>
              <a:spcBef>
                <a:spcPts val="1200"/>
              </a:spcBef>
            </a:pPr>
            <a:r>
              <a:rPr lang="en-US" altLang="en-US" b="1" dirty="0" smtClean="0"/>
              <a:t>Brute Force Method</a:t>
            </a:r>
          </a:p>
          <a:p>
            <a:pPr>
              <a:spcBef>
                <a:spcPts val="1200"/>
              </a:spcBef>
            </a:pPr>
            <a:r>
              <a:rPr lang="en-US" altLang="en-US" b="1" dirty="0" err="1" smtClean="0"/>
              <a:t>Horspool</a:t>
            </a:r>
            <a:r>
              <a:rPr lang="en-US" altLang="en-US" b="1" dirty="0" smtClean="0"/>
              <a:t> algorithm</a:t>
            </a:r>
            <a:endParaRPr lang="en-US" altLang="en-US" dirty="0" smtClean="0"/>
          </a:p>
          <a:p>
            <a:pPr>
              <a:spcBef>
                <a:spcPts val="1200"/>
              </a:spcBef>
            </a:pPr>
            <a:r>
              <a:rPr lang="en-IN" altLang="en-US" b="1" dirty="0" smtClean="0"/>
              <a:t>Boyer-Moore algorithm</a:t>
            </a:r>
          </a:p>
          <a:p>
            <a:pPr>
              <a:spcBef>
                <a:spcPts val="1200"/>
              </a:spcBef>
            </a:pPr>
            <a:r>
              <a:rPr lang="en-IN" altLang="en-US" b="1" dirty="0" err="1" smtClean="0"/>
              <a:t>Trie</a:t>
            </a:r>
            <a:endParaRPr lang="en-IN" altLang="en-US" b="1" dirty="0" smtClean="0"/>
          </a:p>
          <a:p>
            <a:pPr>
              <a:spcBef>
                <a:spcPts val="1200"/>
              </a:spcBef>
            </a:pPr>
            <a:r>
              <a:rPr lang="en-IN" altLang="en-US" b="1" smtClean="0"/>
              <a:t>Suffix Tries</a:t>
            </a:r>
            <a:endParaRPr lang="en-IN" altLang="en-US" b="1" dirty="0" smtClean="0"/>
          </a:p>
          <a:p>
            <a:pPr>
              <a:spcBef>
                <a:spcPts val="1200"/>
              </a:spcBef>
            </a:pPr>
            <a:r>
              <a:rPr lang="en-IN" altLang="en-US" b="1" dirty="0" smtClean="0"/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0D5589-9C4C-48E9-BFE7-9FFDEDB39F2D}" type="slidenum">
              <a:rPr lang="en-US" altLang="en-US">
                <a:solidFill>
                  <a:srgbClr val="B5A788"/>
                </a:solidFill>
              </a:rPr>
              <a:pPr/>
              <a:t>2</a:t>
            </a:fld>
            <a:endParaRPr lang="en-US" altLang="en-US">
              <a:solidFill>
                <a:srgbClr val="B5A78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17638"/>
            <a:ext cx="4114800" cy="242297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53609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2664-EA89-4B0E-83DB-A6FC6C4DFB9C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clrChange>
              <a:clrFrom>
                <a:srgbClr val="242424"/>
              </a:clrFrom>
              <a:clrTo>
                <a:srgbClr val="24242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78" y="3960664"/>
            <a:ext cx="7237158" cy="20458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00200" y="2057400"/>
            <a:ext cx="3657600" cy="1903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73176" y="4817030"/>
            <a:ext cx="228601" cy="991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81601" y="4600426"/>
            <a:ext cx="228601" cy="991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34244" y="4888829"/>
            <a:ext cx="228601" cy="991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62416" y="4800600"/>
            <a:ext cx="228601" cy="991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955528" y="4832498"/>
            <a:ext cx="228601" cy="991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41329" y="4949938"/>
            <a:ext cx="228601" cy="991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68403" y="4953302"/>
            <a:ext cx="228601" cy="991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21053" y="4949937"/>
            <a:ext cx="228601" cy="991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089443" y="4877099"/>
            <a:ext cx="228601" cy="991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57131" y="4800599"/>
            <a:ext cx="244409" cy="60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370287" y="5119576"/>
            <a:ext cx="244409" cy="60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7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3" name="Rectangle 7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</a:rPr>
              <a:t>Boyer and Moore Algorithm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9699" name="Picture 5" descr="boyer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2057402"/>
            <a:ext cx="2895600" cy="4176713"/>
          </a:xfrm>
          <a:noFill/>
        </p:spPr>
      </p:pic>
      <p:pic>
        <p:nvPicPr>
          <p:cNvPr id="29700" name="Picture 6" descr="moore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2365" y="2060577"/>
            <a:ext cx="3195637" cy="41767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Boyer-Moore algorithm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Based on </a:t>
            </a:r>
            <a:r>
              <a:rPr lang="en-US" altLang="en-US" sz="2000" dirty="0"/>
              <a:t>same</a:t>
            </a:r>
            <a:r>
              <a:rPr lang="en-US" altLang="en-US" sz="2400" dirty="0"/>
              <a:t> two ideas:</a:t>
            </a:r>
          </a:p>
          <a:p>
            <a:pPr lvl="1"/>
            <a:r>
              <a:rPr lang="en-US" altLang="en-US" sz="2000" dirty="0"/>
              <a:t>Comparing pattern characters to text from right to left</a:t>
            </a:r>
          </a:p>
          <a:p>
            <a:r>
              <a:rPr lang="en-US" sz="2000" b="1" i="1" dirty="0"/>
              <a:t>Looking-Glass Heuristic</a:t>
            </a:r>
            <a:r>
              <a:rPr lang="en-US" sz="2000" b="1" dirty="0"/>
              <a:t>: </a:t>
            </a:r>
            <a:r>
              <a:rPr lang="en-US" sz="2000" dirty="0"/>
              <a:t>When testing a possible placement of P against T, begin the comparisons from the end of P and move backward to the front of P.</a:t>
            </a:r>
          </a:p>
          <a:p>
            <a:r>
              <a:rPr lang="en-US" sz="2000" b="1" i="1" dirty="0"/>
              <a:t>Character-Jump Heuristic</a:t>
            </a:r>
            <a:r>
              <a:rPr lang="en-US" sz="2000" b="1" dirty="0"/>
              <a:t>: </a:t>
            </a:r>
            <a:r>
              <a:rPr lang="en-US" sz="2000" dirty="0"/>
              <a:t>During the testing of a possible placement of P within T, a mismatch of text character T[</a:t>
            </a:r>
            <a:r>
              <a:rPr lang="en-US" sz="2000" dirty="0" err="1"/>
              <a:t>i</a:t>
            </a:r>
            <a:r>
              <a:rPr lang="en-US" sz="2000" dirty="0"/>
              <a:t>]=c with the corresponding pattern character. P[k] is handled as follows.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If </a:t>
            </a:r>
            <a:r>
              <a:rPr lang="en-US" sz="2000" i="1" dirty="0">
                <a:solidFill>
                  <a:srgbClr val="0070C0"/>
                </a:solidFill>
              </a:rPr>
              <a:t>c </a:t>
            </a:r>
            <a:r>
              <a:rPr lang="en-US" sz="2000" dirty="0">
                <a:solidFill>
                  <a:srgbClr val="0070C0"/>
                </a:solidFill>
              </a:rPr>
              <a:t>is not contained anywhere in P, then shift P completely past T[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>
                <a:solidFill>
                  <a:srgbClr val="0070C0"/>
                </a:solidFill>
              </a:rPr>
              <a:t>] (for it cannot match any character in P).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Otherwise, shift P until an occurrence of character </a:t>
            </a:r>
            <a:r>
              <a:rPr lang="en-US" sz="2000" i="1" dirty="0">
                <a:solidFill>
                  <a:srgbClr val="0070C0"/>
                </a:solidFill>
              </a:rPr>
              <a:t>c </a:t>
            </a:r>
            <a:r>
              <a:rPr lang="en-US" sz="2000" dirty="0">
                <a:solidFill>
                  <a:srgbClr val="0070C0"/>
                </a:solidFill>
              </a:rPr>
              <a:t>in P gets aligned with T[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>
                <a:solidFill>
                  <a:srgbClr val="0070C0"/>
                </a:solidFill>
              </a:rPr>
              <a:t>].</a:t>
            </a:r>
            <a:endParaRPr lang="en-US" alt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2" y="1981200"/>
            <a:ext cx="7812623" cy="2133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2664-EA89-4B0E-83DB-A6FC6C4DFB9C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3657600" y="3124200"/>
            <a:ext cx="1905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3695700"/>
            <a:ext cx="1905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5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2664-EA89-4B0E-83DB-A6FC6C4DFB9C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988828" y="3751005"/>
            <a:ext cx="8153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rules for the character-jump heuristic of the Boyer-Moore: </a:t>
            </a:r>
          </a:p>
          <a:p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of the mismatched character in the text, 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k - c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orresponding index in the pattern, 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j -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of the last occurrence of 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within the pattern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distinguish two cases: </a:t>
            </a:r>
          </a:p>
          <a:p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 which case we shift the pattern by 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units, and thus, index </a:t>
            </a:r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advances by 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−( 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 units; </a:t>
            </a:r>
          </a:p>
          <a:p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 which case we shift the pattern by one unit, and index </a:t>
            </a:r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advances by 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units.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15" y="804323"/>
            <a:ext cx="8291716" cy="290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2664-EA89-4B0E-83DB-A6FC6C4DFB9C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988828" y="3751005"/>
            <a:ext cx="8153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rules for the character-jump heuristic of the Boyer-Moore: </a:t>
            </a:r>
          </a:p>
          <a:p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of the mismatched character in the text, 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k - c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orresponding index in the pattern, 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j -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of the last occurrence of 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within the pattern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distinguish two cases: </a:t>
            </a:r>
          </a:p>
          <a:p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 which case we shift the pattern by 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units, and thus, index </a:t>
            </a:r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advances by 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−( 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 units; </a:t>
            </a:r>
          </a:p>
          <a:p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 which case we shift the pattern by one unit, and index </a:t>
            </a:r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advances by 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units.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27" y="762000"/>
            <a:ext cx="794277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8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2"/>
            <a:ext cx="9264678" cy="457558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2664-EA89-4B0E-83DB-A6FC6C4DFB9C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1524000" y="3466232"/>
            <a:ext cx="2819400" cy="724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1200" y="4191000"/>
            <a:ext cx="2819400" cy="724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38400" y="4915768"/>
            <a:ext cx="2819400" cy="724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4191000"/>
            <a:ext cx="2819400" cy="724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84775" y="3394435"/>
            <a:ext cx="2819400" cy="724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" y="3266177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=5, j=4, k=5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009" y="4084374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=4, j=4, k=3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5818" y="4902571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=7, j=4, k=5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/>
              <p14:cNvContentPartPr/>
              <p14:nvPr/>
            </p14:nvContentPartPr>
            <p14:xfrm>
              <a:off x="1828800" y="2095560"/>
              <a:ext cx="2667600" cy="1591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9440" y="2086200"/>
                <a:ext cx="2686320" cy="17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020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116" y="939821"/>
            <a:ext cx="7867650" cy="5841981"/>
          </a:xfrm>
          <a:ln>
            <a:solidFill>
              <a:srgbClr val="FFFF00"/>
            </a:solidFill>
          </a:ln>
        </p:spPr>
        <p:txBody>
          <a:bodyPr/>
          <a:lstStyle/>
          <a:p>
            <a:pPr marL="457200" indent="0">
              <a:buNone/>
            </a:pP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01234567890123456</a:t>
            </a:r>
          </a:p>
          <a:p>
            <a:pPr marL="357188" lvl="1" indent="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=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ACTACATCACTCA</a:t>
            </a:r>
          </a:p>
          <a:p>
            <a:pPr marL="357188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				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55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ACTGACT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CATCACTCA</a:t>
            </a:r>
          </a:p>
          <a:p>
            <a:pPr marL="8255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8255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ACTGACTACA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CACTCA</a:t>
            </a:r>
          </a:p>
          <a:p>
            <a:pPr marL="8255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ACTC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8255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ACTGACTAC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TCACTCA</a:t>
            </a:r>
          </a:p>
          <a:p>
            <a:pPr marL="8255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ACTCA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8255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*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ACTCA</a:t>
            </a:r>
          </a:p>
          <a:p>
            <a:pPr marL="8255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*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ACTCA</a:t>
            </a:r>
          </a:p>
          <a:p>
            <a:pPr marL="8255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**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ACTCA</a:t>
            </a:r>
            <a:endParaRPr lang="en-US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55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55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55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2664-EA89-4B0E-83DB-A6FC6C4DFB9C}" type="slidenum">
              <a:rPr lang="en-US" altLang="en-US" smtClean="0"/>
              <a:pPr/>
              <a:t>27</a:t>
            </a:fld>
            <a:endParaRPr lang="en-US" alt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562431"/>
              </p:ext>
            </p:extLst>
          </p:nvPr>
        </p:nvGraphicFramePr>
        <p:xfrm>
          <a:off x="6498708" y="152400"/>
          <a:ext cx="24384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3047621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931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306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43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07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 smtClean="0"/>
                        <a:t>3</a:t>
                      </a:r>
                      <a:endParaRPr lang="en-US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7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67346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29400" y="27432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=3, j = -1, k=4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32378" y="3555737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=7, j=4, k=2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35356" y="4368274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=10, j=2, k=4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03975" y="4804859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=9, j=4, k=1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72594" y="5241444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=13, j=3, k=4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41213" y="5678029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=14, j=2, k=4</a:t>
            </a:r>
          </a:p>
        </p:txBody>
      </p:sp>
    </p:spTree>
    <p:extLst>
      <p:ext uri="{BB962C8B-B14F-4D97-AF65-F5344CB8AC3E}">
        <p14:creationId xmlns:p14="http://schemas.microsoft.com/office/powerpoint/2010/main" val="406006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Trie Data Structure</a:t>
            </a:r>
            <a:endParaRPr lang="en-US" dirty="0"/>
          </a:p>
        </p:txBody>
      </p:sp>
      <p:sp>
        <p:nvSpPr>
          <p:cNvPr id="3789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400" dirty="0">
                <a:latin typeface="Bell MT" panose="02020503060305020303" pitchFamily="18" charset="0"/>
              </a:rPr>
              <a:t>A </a:t>
            </a:r>
            <a:r>
              <a:rPr lang="en-US" altLang="en-US" sz="2400" b="1" u="sng" dirty="0">
                <a:latin typeface="Bell MT" panose="02020503060305020303" pitchFamily="18" charset="0"/>
              </a:rPr>
              <a:t>trie</a:t>
            </a:r>
            <a:r>
              <a:rPr lang="en-US" altLang="en-US" sz="2400" dirty="0">
                <a:latin typeface="Bell MT" panose="02020503060305020303" pitchFamily="18" charset="0"/>
              </a:rPr>
              <a:t>, or </a:t>
            </a:r>
            <a:r>
              <a:rPr lang="en-US" altLang="en-US" sz="2400" u="sng" dirty="0">
                <a:latin typeface="Bell MT" panose="02020503060305020303" pitchFamily="18" charset="0"/>
              </a:rPr>
              <a:t>prefix tree</a:t>
            </a:r>
            <a:r>
              <a:rPr lang="en-US" altLang="en-US" sz="2400" dirty="0">
                <a:latin typeface="Bell MT" panose="02020503060305020303" pitchFamily="18" charset="0"/>
              </a:rPr>
              <a:t>, is an ordered multi-way tree data structure that is used to store strings over an alphabet. </a:t>
            </a:r>
          </a:p>
          <a:p>
            <a:pPr algn="just"/>
            <a:r>
              <a:rPr lang="en-US" altLang="en-US" sz="2400" dirty="0">
                <a:latin typeface="Bell MT" panose="02020503060305020303" pitchFamily="18" charset="0"/>
              </a:rPr>
              <a:t>Unlike a binary search tree, no node in the tree stores the key associated with that node; instead, its position in the tree shows what key it is associated with. </a:t>
            </a:r>
          </a:p>
          <a:p>
            <a:pPr algn="just"/>
            <a:r>
              <a:rPr lang="en-US" altLang="en-US" sz="2400" dirty="0">
                <a:latin typeface="Bell MT" panose="02020503060305020303" pitchFamily="18" charset="0"/>
              </a:rPr>
              <a:t>Each node contains an array of pointers, one pointer for each character in the alphabet and all the descendants of a node have a common prefix of the string associated with that node. </a:t>
            </a:r>
          </a:p>
          <a:p>
            <a:pPr algn="just"/>
            <a:r>
              <a:rPr lang="en-US" altLang="en-US" sz="2400" dirty="0">
                <a:latin typeface="Bell MT" panose="02020503060305020303" pitchFamily="18" charset="0"/>
              </a:rPr>
              <a:t>The root is associated with the empty string and values are normally not associated with every node, only with leaves.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400" dirty="0">
                <a:latin typeface="Bell MT" panose="02020503060305020303" pitchFamily="18" charset="0"/>
              </a:rPr>
              <a:t>A </a:t>
            </a:r>
            <a:r>
              <a:rPr lang="en-US" altLang="en-US" sz="2400" i="1" u="sng" dirty="0">
                <a:latin typeface="Bell MT" panose="02020503060305020303" pitchFamily="18" charset="0"/>
              </a:rPr>
              <a:t>trie</a:t>
            </a:r>
            <a:r>
              <a:rPr lang="en-US" altLang="en-US" sz="2400" dirty="0">
                <a:latin typeface="Bell MT" panose="02020503060305020303" pitchFamily="18" charset="0"/>
              </a:rPr>
              <a:t> is a tree data structure that allows strings with similar character prefixes to use the same prefix data and store only the tails as separate data. </a:t>
            </a:r>
          </a:p>
          <a:p>
            <a:r>
              <a:rPr lang="en-US" altLang="en-US" sz="2400" dirty="0">
                <a:latin typeface="Bell MT" panose="02020503060305020303" pitchFamily="18" charset="0"/>
              </a:rPr>
              <a:t>One character of the string is stored at each level of the tree, with the first character of the string stored at the root.</a:t>
            </a:r>
          </a:p>
          <a:p>
            <a:pPr algn="just"/>
            <a:r>
              <a:rPr lang="en-US" altLang="en-US" sz="2400" dirty="0">
                <a:latin typeface="Bell MT" panose="02020503060305020303" pitchFamily="18" charset="0"/>
              </a:rPr>
              <a:t>The term </a:t>
            </a:r>
            <a:r>
              <a:rPr lang="en-US" altLang="en-US" sz="2400" i="1" u="sng" dirty="0">
                <a:latin typeface="Bell MT" panose="02020503060305020303" pitchFamily="18" charset="0"/>
              </a:rPr>
              <a:t>trie</a:t>
            </a:r>
            <a:r>
              <a:rPr lang="en-US" altLang="en-US" sz="2400" dirty="0">
                <a:latin typeface="Bell MT" panose="02020503060305020303" pitchFamily="18" charset="0"/>
              </a:rPr>
              <a:t> comes from "re</a:t>
            </a:r>
            <a:r>
              <a:rPr lang="en-US" altLang="en-US" sz="2400" b="1" dirty="0">
                <a:latin typeface="Bell MT" panose="02020503060305020303" pitchFamily="18" charset="0"/>
              </a:rPr>
              <a:t>trie</a:t>
            </a:r>
            <a:r>
              <a:rPr lang="en-US" altLang="en-US" sz="2400" dirty="0">
                <a:latin typeface="Bell MT" panose="02020503060305020303" pitchFamily="18" charset="0"/>
              </a:rPr>
              <a:t>val." Due to this etymology it is pronounced [tri] ("tree"), although some encourage the use of "try" in order to distinguish it from the more general t</a:t>
            </a:r>
            <a:r>
              <a:rPr lang="en-US" altLang="en-US" sz="2400" u="sng" dirty="0">
                <a:latin typeface="Bell MT" panose="02020503060305020303" pitchFamily="18" charset="0"/>
              </a:rPr>
              <a:t>ree</a:t>
            </a:r>
            <a:r>
              <a:rPr lang="en-US" altLang="en-US" sz="2400" dirty="0">
                <a:latin typeface="Bell MT" panose="02020503060305020303" pitchFamily="18" charset="0"/>
              </a:rPr>
              <a:t>.</a:t>
            </a:r>
          </a:p>
          <a:p>
            <a:endParaRPr lang="en-US" altLang="en-US" sz="2400" dirty="0">
              <a:latin typeface="Bell MT" panose="020205030603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670B11-F827-496A-8C04-5BB271338069}" type="slidenum">
              <a:rPr lang="en-US" altLang="en-US">
                <a:solidFill>
                  <a:srgbClr val="B5A788"/>
                </a:solidFill>
              </a:rPr>
              <a:pPr/>
              <a:t>29</a:t>
            </a:fld>
            <a:endParaRPr lang="en-US" altLang="en-US">
              <a:solidFill>
                <a:srgbClr val="B5A78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A common problem in text processing and DNA sequence analysis - finding strings inside other strings</a:t>
            </a:r>
          </a:p>
          <a:p>
            <a:r>
              <a:rPr lang="en-US" altLang="en-US" sz="2800"/>
              <a:t>Suppose we have a text T consisting of an array of characters from some alphabet, </a:t>
            </a:r>
            <a:r>
              <a:rPr lang="en-US" altLang="en-US" sz="2800">
                <a:sym typeface="Symbol" panose="05050102010706020507" pitchFamily="18" charset="2"/>
              </a:rPr>
              <a:t></a:t>
            </a:r>
            <a:endParaRPr lang="en-US" altLang="en-US" sz="2800"/>
          </a:p>
          <a:p>
            <a:r>
              <a:rPr lang="en-US" altLang="en-US" sz="2800"/>
              <a:t>The string matching problem is this: given a smaller string P (the pattern) that we want to find occurrences of P in S. </a:t>
            </a:r>
          </a:p>
          <a:p>
            <a:r>
              <a:rPr lang="en-US" altLang="en-US" sz="2800"/>
              <a:t>For example, in the string "ABABABAC", the pattern string "BAB" occurs at shifts 1 and 3.</a:t>
            </a:r>
          </a:p>
          <a:p>
            <a:endParaRPr lang="en-US" altLang="en-US" sz="2800"/>
          </a:p>
        </p:txBody>
      </p:sp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2300288" y="4953000"/>
            <a:ext cx="457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04" y="381000"/>
            <a:ext cx="7670547" cy="57721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2664-EA89-4B0E-83DB-A6FC6C4DFB9C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90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479550" y="1223963"/>
            <a:ext cx="7499350" cy="4800600"/>
          </a:xfrm>
        </p:spPr>
        <p:txBody>
          <a:bodyPr/>
          <a:lstStyle/>
          <a:p>
            <a:r>
              <a:rPr lang="en-US" altLang="en-US" sz="2400"/>
              <a:t>Keys:  AEROPLANE, BICYCLE, BIKE, BUS, CAR, CARAVANE, CARRIAGE, TRAIN.</a:t>
            </a:r>
          </a:p>
          <a:p>
            <a:endParaRPr lang="en-US" alt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016F96-54E4-4F8C-B32D-51174298FCF4}" type="slidenum">
              <a:rPr lang="en-US" altLang="en-US">
                <a:solidFill>
                  <a:srgbClr val="B5A788"/>
                </a:solidFill>
              </a:rPr>
              <a:pPr/>
              <a:t>31</a:t>
            </a:fld>
            <a:endParaRPr lang="en-US" altLang="en-US">
              <a:solidFill>
                <a:srgbClr val="B5A788"/>
              </a:solidFill>
            </a:endParaRPr>
          </a:p>
        </p:txBody>
      </p:sp>
      <p:grpSp>
        <p:nvGrpSpPr>
          <p:cNvPr id="39942" name="Group 2"/>
          <p:cNvGrpSpPr>
            <a:grpSpLocks/>
          </p:cNvGrpSpPr>
          <p:nvPr/>
        </p:nvGrpSpPr>
        <p:grpSpPr bwMode="auto">
          <a:xfrm>
            <a:off x="1236665" y="1981200"/>
            <a:ext cx="7375525" cy="4953000"/>
            <a:chOff x="1625" y="238"/>
            <a:chExt cx="9178" cy="5086"/>
          </a:xfrm>
        </p:grpSpPr>
        <p:sp>
          <p:nvSpPr>
            <p:cNvPr id="39943" name="Line 3"/>
            <p:cNvSpPr>
              <a:spLocks noChangeShapeType="1"/>
            </p:cNvSpPr>
            <p:nvPr/>
          </p:nvSpPr>
          <p:spPr bwMode="auto">
            <a:xfrm>
              <a:off x="1927" y="239"/>
              <a:ext cx="2650" cy="0"/>
            </a:xfrm>
            <a:prstGeom prst="line">
              <a:avLst/>
            </a:prstGeom>
            <a:noFill/>
            <a:ln w="1524">
              <a:solidFill>
                <a:srgbClr val="FDFDF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4" name="Line 4"/>
            <p:cNvSpPr>
              <a:spLocks noChangeShapeType="1"/>
            </p:cNvSpPr>
            <p:nvPr/>
          </p:nvSpPr>
          <p:spPr bwMode="auto">
            <a:xfrm>
              <a:off x="1855" y="241"/>
              <a:ext cx="2722" cy="0"/>
            </a:xfrm>
            <a:prstGeom prst="line">
              <a:avLst/>
            </a:prstGeom>
            <a:noFill/>
            <a:ln w="1524">
              <a:solidFill>
                <a:srgbClr val="FDFDF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5" name="Line 5"/>
            <p:cNvSpPr>
              <a:spLocks noChangeShapeType="1"/>
            </p:cNvSpPr>
            <p:nvPr/>
          </p:nvSpPr>
          <p:spPr bwMode="auto">
            <a:xfrm>
              <a:off x="1855" y="5296"/>
              <a:ext cx="2722" cy="0"/>
            </a:xfrm>
            <a:prstGeom prst="line">
              <a:avLst/>
            </a:prstGeom>
            <a:noFill/>
            <a:ln w="1524">
              <a:solidFill>
                <a:srgbClr val="FDFDF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6" name="Line 6"/>
            <p:cNvSpPr>
              <a:spLocks noChangeShapeType="1"/>
            </p:cNvSpPr>
            <p:nvPr/>
          </p:nvSpPr>
          <p:spPr bwMode="auto">
            <a:xfrm>
              <a:off x="1927" y="5310"/>
              <a:ext cx="2650" cy="0"/>
            </a:xfrm>
            <a:prstGeom prst="line">
              <a:avLst/>
            </a:prstGeom>
            <a:noFill/>
            <a:ln w="1524">
              <a:solidFill>
                <a:srgbClr val="FDFDF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9947" name="Picture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5" y="238"/>
              <a:ext cx="9178" cy="5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Accessing an Info Node</a:t>
            </a:r>
            <a:endParaRPr 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400" dirty="0">
                <a:latin typeface="Bell MT" panose="02020503060305020303" pitchFamily="18" charset="0"/>
              </a:rPr>
              <a:t>Follow a path beginning from a branch node moving down each level depending on the characters forming the key, until the appropriate information node holding the key is reached.</a:t>
            </a:r>
          </a:p>
          <a:p>
            <a:r>
              <a:rPr lang="en-US" altLang="en-US" sz="2400" dirty="0">
                <a:latin typeface="Bell MT" panose="02020503060305020303" pitchFamily="18" charset="0"/>
              </a:rPr>
              <a:t>The depth of an information node in a trie depends on the similarity of its first few characters (prefix) with its fellow keys. </a:t>
            </a:r>
          </a:p>
          <a:p>
            <a:pPr algn="just"/>
            <a:r>
              <a:rPr lang="en-US" altLang="en-US" sz="2400" dirty="0">
                <a:latin typeface="Bell MT" panose="02020503060305020303" pitchFamily="18" charset="0"/>
              </a:rPr>
              <a:t>Here, while AEROPLANE and TRAIN occupy shallow levels (level 1 branch node) in the trie, CAR, CARRIAGE, CARAVAN have moved down by 4 levels of branch nodes due to their uniform prefix “CAR”.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947DB8-8518-4292-92A5-9994801005B7}" type="slidenum">
              <a:rPr lang="en-US" altLang="en-US">
                <a:solidFill>
                  <a:srgbClr val="B5A788"/>
                </a:solidFill>
              </a:rPr>
              <a:pPr/>
              <a:t>32</a:t>
            </a:fld>
            <a:endParaRPr lang="en-US" altLang="en-US">
              <a:solidFill>
                <a:srgbClr val="B5A78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400" dirty="0">
                <a:latin typeface="Bell MT" panose="02020503060305020303" pitchFamily="18" charset="0"/>
              </a:rPr>
              <a:t>PSEUDO CODE</a:t>
            </a:r>
            <a:endParaRPr 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altLang="en-US" sz="2800" dirty="0">
                <a:latin typeface="Bell MT" panose="02020503060305020303" pitchFamily="18" charset="0"/>
              </a:rPr>
              <a:t>Step 1: For each character in the string, see if there is a child node with that character as the content.</a:t>
            </a:r>
          </a:p>
          <a:p>
            <a:pPr>
              <a:spcAft>
                <a:spcPts val="600"/>
              </a:spcAft>
            </a:pPr>
            <a:r>
              <a:rPr lang="en-US" altLang="en-US" sz="2800" dirty="0">
                <a:latin typeface="Bell MT" panose="02020503060305020303" pitchFamily="18" charset="0"/>
              </a:rPr>
              <a:t>If that character does not exist, return false.</a:t>
            </a:r>
          </a:p>
          <a:p>
            <a:pPr>
              <a:spcAft>
                <a:spcPts val="600"/>
              </a:spcAft>
            </a:pPr>
            <a:r>
              <a:rPr lang="en-US" altLang="en-US" sz="2800" dirty="0">
                <a:latin typeface="Bell MT" panose="02020503060305020303" pitchFamily="18" charset="0"/>
              </a:rPr>
              <a:t>If that character exist, repeat step 1.</a:t>
            </a:r>
          </a:p>
          <a:p>
            <a:pPr>
              <a:spcAft>
                <a:spcPts val="600"/>
              </a:spcAft>
            </a:pPr>
            <a:r>
              <a:rPr lang="en-US" altLang="en-US" sz="2800" dirty="0">
                <a:latin typeface="Bell MT" panose="02020503060305020303" pitchFamily="18" charset="0"/>
              </a:rPr>
              <a:t>Do the above steps until the end of string is reached.</a:t>
            </a:r>
          </a:p>
          <a:p>
            <a:pPr algn="just">
              <a:spcAft>
                <a:spcPts val="600"/>
              </a:spcAft>
            </a:pPr>
            <a:r>
              <a:rPr lang="en-US" altLang="en-US" sz="2800" dirty="0">
                <a:latin typeface="Bell MT" panose="02020503060305020303" pitchFamily="18" charset="0"/>
              </a:rPr>
              <a:t>When end of string is reached and if the marker (</a:t>
            </a:r>
            <a:r>
              <a:rPr lang="en-US" altLang="en-US" sz="2800" dirty="0" err="1">
                <a:latin typeface="Bell MT" panose="02020503060305020303" pitchFamily="18" charset="0"/>
              </a:rPr>
              <a:t>NotLeaf</a:t>
            </a:r>
            <a:r>
              <a:rPr lang="en-US" altLang="en-US" sz="2800" dirty="0">
                <a:latin typeface="Bell MT" panose="02020503060305020303" pitchFamily="18" charset="0"/>
              </a:rPr>
              <a:t>) of the current Node is set to false, return true, else return false.</a:t>
            </a:r>
          </a:p>
          <a:p>
            <a:pPr>
              <a:spcAft>
                <a:spcPts val="600"/>
              </a:spcAft>
            </a:pPr>
            <a:endParaRPr lang="en-US" altLang="en-US" sz="2800" dirty="0">
              <a:latin typeface="Bell MT" panose="020205030603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B933E0-95FA-416F-9BD9-00CA111BDC33}" type="slidenum">
              <a:rPr lang="en-US" altLang="en-US">
                <a:solidFill>
                  <a:srgbClr val="B5A788"/>
                </a:solidFill>
              </a:rPr>
              <a:pPr/>
              <a:t>33</a:t>
            </a:fld>
            <a:endParaRPr lang="en-US" altLang="en-US">
              <a:solidFill>
                <a:srgbClr val="B5A78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Trie Node Structure</a:t>
            </a:r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726E1D-6266-445A-81EC-D6ACAB2572B5}" type="slidenum">
              <a:rPr lang="en-US" altLang="en-US">
                <a:solidFill>
                  <a:srgbClr val="B5A788"/>
                </a:solidFill>
              </a:rPr>
              <a:pPr/>
              <a:t>34</a:t>
            </a:fld>
            <a:endParaRPr lang="en-US" altLang="en-US">
              <a:solidFill>
                <a:srgbClr val="B5A788"/>
              </a:solidFill>
            </a:endParaRPr>
          </a:p>
        </p:txBody>
      </p:sp>
      <p:grpSp>
        <p:nvGrpSpPr>
          <p:cNvPr id="43014" name="Group 2"/>
          <p:cNvGrpSpPr>
            <a:grpSpLocks/>
          </p:cNvGrpSpPr>
          <p:nvPr/>
        </p:nvGrpSpPr>
        <p:grpSpPr bwMode="auto">
          <a:xfrm>
            <a:off x="1158877" y="1828800"/>
            <a:ext cx="7775575" cy="2590800"/>
            <a:chOff x="1488" y="-2727"/>
            <a:chExt cx="9864" cy="2787"/>
          </a:xfrm>
        </p:grpSpPr>
        <p:sp>
          <p:nvSpPr>
            <p:cNvPr id="43015" name="AutoShape 3"/>
            <p:cNvSpPr>
              <a:spLocks/>
            </p:cNvSpPr>
            <p:nvPr/>
          </p:nvSpPr>
          <p:spPr bwMode="auto">
            <a:xfrm>
              <a:off x="1718" y="-2726"/>
              <a:ext cx="2859" cy="2772"/>
            </a:xfrm>
            <a:custGeom>
              <a:avLst/>
              <a:gdLst>
                <a:gd name="T0" fmla="*/ 58 w 2859"/>
                <a:gd name="T1" fmla="*/ -2726 h 2772"/>
                <a:gd name="T2" fmla="*/ 2859 w 2859"/>
                <a:gd name="T3" fmla="*/ -2726 h 2772"/>
                <a:gd name="T4" fmla="*/ 0 w 2859"/>
                <a:gd name="T5" fmla="*/ -2723 h 2772"/>
                <a:gd name="T6" fmla="*/ 2859 w 2859"/>
                <a:gd name="T7" fmla="*/ -2723 h 2772"/>
                <a:gd name="T8" fmla="*/ 0 w 2859"/>
                <a:gd name="T9" fmla="*/ 32 h 2772"/>
                <a:gd name="T10" fmla="*/ 2859 w 2859"/>
                <a:gd name="T11" fmla="*/ 32 h 2772"/>
                <a:gd name="T12" fmla="*/ 58 w 2859"/>
                <a:gd name="T13" fmla="*/ 46 h 2772"/>
                <a:gd name="T14" fmla="*/ 2859 w 2859"/>
                <a:gd name="T15" fmla="*/ 46 h 27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59" h="2772">
                  <a:moveTo>
                    <a:pt x="58" y="0"/>
                  </a:moveTo>
                  <a:lnTo>
                    <a:pt x="2859" y="0"/>
                  </a:lnTo>
                  <a:moveTo>
                    <a:pt x="0" y="3"/>
                  </a:moveTo>
                  <a:lnTo>
                    <a:pt x="2859" y="3"/>
                  </a:lnTo>
                  <a:moveTo>
                    <a:pt x="0" y="2758"/>
                  </a:moveTo>
                  <a:lnTo>
                    <a:pt x="2859" y="2758"/>
                  </a:lnTo>
                  <a:moveTo>
                    <a:pt x="58" y="2772"/>
                  </a:moveTo>
                  <a:lnTo>
                    <a:pt x="2859" y="2772"/>
                  </a:lnTo>
                </a:path>
              </a:pathLst>
            </a:custGeom>
            <a:noFill/>
            <a:ln w="1524">
              <a:solidFill>
                <a:srgbClr val="FDFDF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43016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8" y="-2727"/>
              <a:ext cx="9864" cy="2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 Search – “BU”</a:t>
            </a:r>
            <a:endParaRPr lang="en-US" dirty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BBDE71-4CFA-4864-8181-7D5734F45450}" type="slidenum">
              <a:rPr lang="en-US" altLang="en-US">
                <a:solidFill>
                  <a:srgbClr val="B5A788"/>
                </a:solidFill>
              </a:rPr>
              <a:pPr/>
              <a:t>35</a:t>
            </a:fld>
            <a:endParaRPr lang="en-US" altLang="en-US">
              <a:solidFill>
                <a:srgbClr val="B5A788"/>
              </a:solidFill>
            </a:endParaRPr>
          </a:p>
        </p:txBody>
      </p:sp>
      <p:grpSp>
        <p:nvGrpSpPr>
          <p:cNvPr id="44038" name="Group 2"/>
          <p:cNvGrpSpPr>
            <a:grpSpLocks/>
          </p:cNvGrpSpPr>
          <p:nvPr/>
        </p:nvGrpSpPr>
        <p:grpSpPr bwMode="auto">
          <a:xfrm>
            <a:off x="930277" y="1295400"/>
            <a:ext cx="8004175" cy="4724400"/>
            <a:chOff x="2261" y="300"/>
            <a:chExt cx="9860" cy="4621"/>
          </a:xfrm>
        </p:grpSpPr>
        <p:sp>
          <p:nvSpPr>
            <p:cNvPr id="44039" name="Line 3"/>
            <p:cNvSpPr>
              <a:spLocks noChangeShapeType="1"/>
            </p:cNvSpPr>
            <p:nvPr/>
          </p:nvSpPr>
          <p:spPr bwMode="auto">
            <a:xfrm>
              <a:off x="2563" y="301"/>
              <a:ext cx="2014" cy="0"/>
            </a:xfrm>
            <a:prstGeom prst="line">
              <a:avLst/>
            </a:prstGeom>
            <a:noFill/>
            <a:ln w="1524">
              <a:solidFill>
                <a:srgbClr val="FDFDF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0" name="Line 4"/>
            <p:cNvSpPr>
              <a:spLocks noChangeShapeType="1"/>
            </p:cNvSpPr>
            <p:nvPr/>
          </p:nvSpPr>
          <p:spPr bwMode="auto">
            <a:xfrm>
              <a:off x="2491" y="303"/>
              <a:ext cx="2086" cy="0"/>
            </a:xfrm>
            <a:prstGeom prst="line">
              <a:avLst/>
            </a:prstGeom>
            <a:noFill/>
            <a:ln w="1524">
              <a:solidFill>
                <a:srgbClr val="FDFDF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44041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1" y="300"/>
              <a:ext cx="9859" cy="4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Example Search – </a:t>
            </a:r>
            <a:r>
              <a:rPr lang="en-US" dirty="0" smtClean="0"/>
              <a:t>“</a:t>
            </a:r>
            <a:r>
              <a:rPr lang="en-US" dirty="0">
                <a:effectLst/>
              </a:rPr>
              <a:t>BICYCLE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6739BE-41EB-4E33-89FC-3CFA79BCEF81}" type="slidenum">
              <a:rPr lang="en-US" altLang="en-US">
                <a:solidFill>
                  <a:srgbClr val="B5A788"/>
                </a:solidFill>
              </a:rPr>
              <a:pPr/>
              <a:t>36</a:t>
            </a:fld>
            <a:endParaRPr lang="en-US" altLang="en-US">
              <a:solidFill>
                <a:srgbClr val="B5A788"/>
              </a:solidFill>
            </a:endParaRPr>
          </a:p>
        </p:txBody>
      </p:sp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990600" y="1255992"/>
            <a:ext cx="11861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45063" name="Group 1"/>
          <p:cNvGrpSpPr>
            <a:grpSpLocks/>
          </p:cNvGrpSpPr>
          <p:nvPr/>
        </p:nvGrpSpPr>
        <p:grpSpPr bwMode="auto">
          <a:xfrm>
            <a:off x="990600" y="1417638"/>
            <a:ext cx="8153400" cy="4830762"/>
            <a:chOff x="0" y="0"/>
            <a:chExt cx="9898" cy="5432"/>
          </a:xfrm>
        </p:grpSpPr>
        <p:sp>
          <p:nvSpPr>
            <p:cNvPr id="45064" name="Line 3"/>
            <p:cNvSpPr>
              <a:spLocks noChangeShapeType="1"/>
            </p:cNvSpPr>
            <p:nvPr/>
          </p:nvSpPr>
          <p:spPr bwMode="auto">
            <a:xfrm>
              <a:off x="230" y="2"/>
              <a:ext cx="2086" cy="0"/>
            </a:xfrm>
            <a:prstGeom prst="line">
              <a:avLst/>
            </a:prstGeom>
            <a:noFill/>
            <a:ln w="1524">
              <a:solidFill>
                <a:srgbClr val="FDFDF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4506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98" cy="5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6667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0" dirty="0">
                <a:effectLst/>
              </a:rPr>
              <a:t>The Suffix Tree</a:t>
            </a:r>
            <a:endParaRPr lang="en-US" dirty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1143001" y="1038225"/>
            <a:ext cx="7315200" cy="5791200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Gadugi" panose="020B0502040204020203" pitchFamily="34" charset="0"/>
                <a:ea typeface="Gadugi" panose="020B0502040204020203" pitchFamily="34" charset="0"/>
              </a:rPr>
              <a:t>A </a:t>
            </a:r>
            <a:r>
              <a:rPr lang="en-US" sz="2000" b="1" dirty="0">
                <a:latin typeface="Gadugi" panose="020B0502040204020203" pitchFamily="34" charset="0"/>
                <a:ea typeface="Gadugi" panose="020B0502040204020203" pitchFamily="34" charset="0"/>
              </a:rPr>
              <a:t>suffix tree</a:t>
            </a:r>
            <a:r>
              <a:rPr lang="en-US" sz="2000" dirty="0">
                <a:latin typeface="Gadugi" panose="020B0502040204020203" pitchFamily="34" charset="0"/>
                <a:ea typeface="Gadugi" panose="020B0502040204020203" pitchFamily="34" charset="0"/>
              </a:rPr>
              <a:t> (also called </a:t>
            </a:r>
            <a:r>
              <a:rPr lang="en-US" sz="2000" b="1" dirty="0">
                <a:latin typeface="Gadugi" panose="020B0502040204020203" pitchFamily="34" charset="0"/>
                <a:ea typeface="Gadugi" panose="020B0502040204020203" pitchFamily="34" charset="0"/>
              </a:rPr>
              <a:t>PAT tree</a:t>
            </a:r>
            <a:r>
              <a:rPr lang="en-US" sz="2000" dirty="0">
                <a:latin typeface="Gadugi" panose="020B0502040204020203" pitchFamily="34" charset="0"/>
                <a:ea typeface="Gadugi" panose="020B0502040204020203" pitchFamily="34" charset="0"/>
              </a:rPr>
              <a:t> or, in an earlier form, </a:t>
            </a:r>
            <a:r>
              <a:rPr lang="en-US" sz="2000" b="1" dirty="0">
                <a:latin typeface="Gadugi" panose="020B0502040204020203" pitchFamily="34" charset="0"/>
                <a:ea typeface="Gadugi" panose="020B0502040204020203" pitchFamily="34" charset="0"/>
              </a:rPr>
              <a:t>position tree</a:t>
            </a:r>
            <a:r>
              <a:rPr lang="en-US" sz="2000" dirty="0">
                <a:latin typeface="Gadugi" panose="020B0502040204020203" pitchFamily="34" charset="0"/>
                <a:ea typeface="Gadugi" panose="020B0502040204020203" pitchFamily="34" charset="0"/>
              </a:rPr>
              <a:t>) is a compressed </a:t>
            </a:r>
            <a:r>
              <a:rPr lang="en-US" sz="2000" b="1" u="sng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trie </a:t>
            </a:r>
            <a:r>
              <a:rPr lang="en-US" sz="2000" dirty="0">
                <a:latin typeface="Gadugi" panose="020B0502040204020203" pitchFamily="34" charset="0"/>
                <a:ea typeface="Gadugi" panose="020B0502040204020203" pitchFamily="34" charset="0"/>
              </a:rPr>
              <a:t>containing all the </a:t>
            </a:r>
            <a:r>
              <a:rPr lang="en-US" sz="2000" b="1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suffixes</a:t>
            </a:r>
            <a:r>
              <a:rPr lang="en-US" sz="2000" dirty="0">
                <a:latin typeface="Gadugi" panose="020B0502040204020203" pitchFamily="34" charset="0"/>
                <a:ea typeface="Gadugi" panose="020B0502040204020203" pitchFamily="34" charset="0"/>
              </a:rPr>
              <a:t> of the given text as their keys and positions in the text as their values.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Gadugi" panose="020B0502040204020203" pitchFamily="34" charset="0"/>
                <a:ea typeface="Gadugi" panose="020B0502040204020203" pitchFamily="34" charset="0"/>
              </a:rPr>
              <a:t>Suffix trees allow particularly fast implementations of many important string operations.</a:t>
            </a:r>
            <a:r>
              <a:rPr lang="en-US" altLang="en-US" sz="2000" dirty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Gadugi" panose="020B0502040204020203" pitchFamily="34" charset="0"/>
                <a:ea typeface="Gadugi" panose="020B0502040204020203" pitchFamily="34" charset="0"/>
              </a:rPr>
              <a:t>Proposition: The compact representation of a suffix trie </a:t>
            </a:r>
            <a:r>
              <a:rPr lang="en-US" sz="2000" i="1" dirty="0">
                <a:latin typeface="Gadugi" panose="020B0502040204020203" pitchFamily="34" charset="0"/>
                <a:ea typeface="Gadugi" panose="020B0502040204020203" pitchFamily="34" charset="0"/>
              </a:rPr>
              <a:t>T </a:t>
            </a:r>
            <a:r>
              <a:rPr lang="en-US" sz="2000" dirty="0">
                <a:latin typeface="Gadugi" panose="020B0502040204020203" pitchFamily="34" charset="0"/>
                <a:ea typeface="Gadugi" panose="020B0502040204020203" pitchFamily="34" charset="0"/>
              </a:rPr>
              <a:t>for a string </a:t>
            </a:r>
            <a:r>
              <a:rPr lang="en-US" sz="2000" i="1" dirty="0">
                <a:latin typeface="Gadugi" panose="020B0502040204020203" pitchFamily="34" charset="0"/>
                <a:ea typeface="Gadugi" panose="020B0502040204020203" pitchFamily="34" charset="0"/>
              </a:rPr>
              <a:t>X </a:t>
            </a:r>
            <a:r>
              <a:rPr lang="en-US" sz="2000" dirty="0">
                <a:latin typeface="Gadugi" panose="020B0502040204020203" pitchFamily="34" charset="0"/>
                <a:ea typeface="Gadugi" panose="020B0502040204020203" pitchFamily="34" charset="0"/>
              </a:rPr>
              <a:t>of </a:t>
            </a:r>
            <a:r>
              <a:rPr lang="pt-BR" sz="2000" dirty="0">
                <a:latin typeface="Gadugi" panose="020B0502040204020203" pitchFamily="34" charset="0"/>
                <a:ea typeface="Gadugi" panose="020B0502040204020203" pitchFamily="34" charset="0"/>
              </a:rPr>
              <a:t>length </a:t>
            </a:r>
            <a:r>
              <a:rPr lang="pt-BR" sz="2000" i="1" dirty="0">
                <a:latin typeface="Gadugi" panose="020B0502040204020203" pitchFamily="34" charset="0"/>
                <a:ea typeface="Gadugi" panose="020B0502040204020203" pitchFamily="34" charset="0"/>
              </a:rPr>
              <a:t>n </a:t>
            </a:r>
            <a:r>
              <a:rPr lang="pt-BR" sz="2000" dirty="0">
                <a:latin typeface="Gadugi" panose="020B0502040204020203" pitchFamily="34" charset="0"/>
                <a:ea typeface="Gadugi" panose="020B0502040204020203" pitchFamily="34" charset="0"/>
              </a:rPr>
              <a:t>uses </a:t>
            </a:r>
            <a:r>
              <a:rPr lang="pt-BR" sz="2000" i="1" dirty="0">
                <a:latin typeface="Gadugi" panose="020B0502040204020203" pitchFamily="34" charset="0"/>
                <a:ea typeface="Gadugi" panose="020B0502040204020203" pitchFamily="34" charset="0"/>
              </a:rPr>
              <a:t>O</a:t>
            </a:r>
            <a:r>
              <a:rPr lang="pt-BR" sz="2000" dirty="0">
                <a:latin typeface="Gadugi" panose="020B0502040204020203" pitchFamily="34" charset="0"/>
                <a:ea typeface="Gadugi" panose="020B0502040204020203" pitchFamily="34" charset="0"/>
              </a:rPr>
              <a:t>(</a:t>
            </a:r>
            <a:r>
              <a:rPr lang="pt-BR" sz="2000" i="1" dirty="0">
                <a:latin typeface="Gadugi" panose="020B0502040204020203" pitchFamily="34" charset="0"/>
                <a:ea typeface="Gadugi" panose="020B0502040204020203" pitchFamily="34" charset="0"/>
              </a:rPr>
              <a:t>n</a:t>
            </a:r>
            <a:r>
              <a:rPr lang="pt-BR" sz="2000" dirty="0">
                <a:latin typeface="Gadugi" panose="020B0502040204020203" pitchFamily="34" charset="0"/>
                <a:ea typeface="Gadugi" panose="020B0502040204020203" pitchFamily="34" charset="0"/>
              </a:rPr>
              <a:t>) space.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latin typeface="Gadugi" panose="020B0502040204020203" pitchFamily="34" charset="0"/>
                <a:ea typeface="Gadugi" panose="020B0502040204020203" pitchFamily="34" charset="0"/>
              </a:rPr>
              <a:t>Example: </a:t>
            </a:r>
            <a:r>
              <a:rPr lang="en-US" altLang="en-US" sz="2400" dirty="0">
                <a:solidFill>
                  <a:srgbClr val="0000FF"/>
                </a:solidFill>
                <a:latin typeface="Bell MT" panose="02020503060305020303" pitchFamily="18" charset="0"/>
                <a:ea typeface="Gadugi" panose="020B0502040204020203" pitchFamily="34" charset="0"/>
              </a:rPr>
              <a:t>S = banana$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C63961-A58C-4CC4-83E6-AF49A913CC13}" type="slidenum">
              <a:rPr lang="en-US" altLang="en-US">
                <a:solidFill>
                  <a:srgbClr val="B5A788"/>
                </a:solidFill>
              </a:rPr>
              <a:pPr/>
              <a:t>37</a:t>
            </a:fld>
            <a:endParaRPr lang="en-US" altLang="en-US">
              <a:solidFill>
                <a:srgbClr val="B5A788"/>
              </a:solidFill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2" y="3810002"/>
            <a:ext cx="1968601" cy="28576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 smtClean="0">
                <a:latin typeface="Gadugi" panose="020B0502040204020203" pitchFamily="34" charset="0"/>
                <a:ea typeface="Gadugi" panose="020B0502040204020203" pitchFamily="34" charset="0"/>
              </a:rPr>
              <a:t>X</a:t>
            </a:r>
            <a:r>
              <a:rPr lang="en-US" altLang="en-US" dirty="0" smtClean="0">
                <a:latin typeface="Gadugi" panose="020B0502040204020203" pitchFamily="34" charset="0"/>
                <a:ea typeface="Gadugi" panose="020B0502040204020203" pitchFamily="34" charset="0"/>
              </a:rPr>
              <a:t> = BANANA</a:t>
            </a:r>
            <a:r>
              <a:rPr lang="en-US" altLang="en-US" dirty="0">
                <a:latin typeface="Gadugi" panose="020B0502040204020203" pitchFamily="34" charset="0"/>
                <a:ea typeface="Gadugi" panose="020B0502040204020203" pitchFamily="34" charset="0"/>
              </a:rPr>
              <a:t>$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i="1" dirty="0" smtClean="0"/>
              <a:t>X </a:t>
            </a:r>
            <a:r>
              <a:rPr lang="en-US" dirty="0"/>
              <a:t>= </a:t>
            </a:r>
            <a:r>
              <a:rPr lang="en-US" dirty="0" smtClean="0"/>
              <a:t>minimize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2664-EA89-4B0E-83DB-A6FC6C4DFB9C}" type="slidenum">
              <a:rPr lang="en-US" altLang="en-US" smtClean="0"/>
              <a:pPr/>
              <a:t>38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685802"/>
            <a:ext cx="2876106" cy="3048673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89" y="3734475"/>
            <a:ext cx="7758497" cy="251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7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2664-EA89-4B0E-83DB-A6FC6C4DFB9C}" type="slidenum">
              <a:rPr lang="en-US" altLang="en-US" smtClean="0"/>
              <a:pPr/>
              <a:t>39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33400"/>
            <a:ext cx="744261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9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Pattern Match &amp; Replace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You are given a string called </a:t>
            </a:r>
            <a:r>
              <a:rPr lang="en-US" altLang="en-US" i="1" smtClean="0"/>
              <a:t>source </a:t>
            </a:r>
            <a:r>
              <a:rPr lang="en-US" altLang="en-US" smtClean="0"/>
              <a:t>string with length </a:t>
            </a:r>
            <a:r>
              <a:rPr lang="en-US" altLang="en-US" i="1" smtClean="0"/>
              <a:t>n </a:t>
            </a:r>
            <a:r>
              <a:rPr lang="en-US" altLang="en-US" smtClean="0"/>
              <a:t>and a </a:t>
            </a:r>
            <a:r>
              <a:rPr lang="en-US" altLang="en-US" i="1" smtClean="0"/>
              <a:t>pattern </a:t>
            </a:r>
            <a:r>
              <a:rPr lang="en-US" altLang="en-US" smtClean="0"/>
              <a:t>string with length </a:t>
            </a:r>
            <a:r>
              <a:rPr lang="en-US" altLang="en-US" i="1" smtClean="0"/>
              <a:t>m  </a:t>
            </a:r>
            <a:r>
              <a:rPr lang="en-US" altLang="en-US" smtClean="0"/>
              <a:t>(</a:t>
            </a:r>
            <a:r>
              <a:rPr lang="en-US" altLang="en-US" i="1" smtClean="0"/>
              <a:t>m &lt;=</a:t>
            </a:r>
            <a:r>
              <a:rPr lang="en-US" altLang="en-US" smtClean="0"/>
              <a:t> </a:t>
            </a:r>
            <a:r>
              <a:rPr lang="en-US" altLang="en-US" i="1" smtClean="0"/>
              <a:t>n</a:t>
            </a:r>
            <a:r>
              <a:rPr lang="en-US" altLang="en-US" smtClean="0"/>
              <a:t>). </a:t>
            </a:r>
          </a:p>
          <a:p>
            <a:r>
              <a:rPr lang="en-US" altLang="en-US" smtClean="0"/>
              <a:t>The goal is to search the pattern in the source string. </a:t>
            </a:r>
          </a:p>
          <a:p>
            <a:r>
              <a:rPr lang="en-US" altLang="en-US" smtClean="0"/>
              <a:t>If it is found, then return the position or index of the first occurrence. </a:t>
            </a:r>
          </a:p>
          <a:p>
            <a:r>
              <a:rPr lang="en-US" altLang="en-US" smtClean="0"/>
              <a:t>Suppose if the pattern is not found, then return -1.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09600"/>
            <a:ext cx="6967758" cy="5334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2664-EA89-4B0E-83DB-A6FC6C4DFB9C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119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1" y="533400"/>
            <a:ext cx="6945944" cy="5181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2664-EA89-4B0E-83DB-A6FC6C4DFB9C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942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33400"/>
            <a:ext cx="6400800" cy="554736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2664-EA89-4B0E-83DB-A6FC6C4DFB9C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92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990600"/>
            <a:ext cx="6553200" cy="514829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2664-EA89-4B0E-83DB-A6FC6C4DFB9C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9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1" y="457200"/>
            <a:ext cx="6946899" cy="551120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2664-EA89-4B0E-83DB-A6FC6C4DFB9C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696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26" y="274638"/>
            <a:ext cx="7317121" cy="559276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2664-EA89-4B0E-83DB-A6FC6C4DFB9C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94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31" y="2057400"/>
            <a:ext cx="7724960" cy="24384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2664-EA89-4B0E-83DB-A6FC6C4DFB9C}" type="slidenum">
              <a:rPr lang="en-US" altLang="en-US" smtClean="0"/>
              <a:pPr/>
              <a:t>46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0" y="152400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ll MT" panose="02020503060305020303" pitchFamily="18" charset="0"/>
              </a:rPr>
              <a:t>Let </a:t>
            </a:r>
            <a:r>
              <a:rPr lang="en-US" sz="2000" i="1" dirty="0">
                <a:latin typeface="Bell MT" panose="02020503060305020303" pitchFamily="18" charset="0"/>
              </a:rPr>
              <a:t>s</a:t>
            </a:r>
            <a:r>
              <a:rPr lang="en-US" sz="2000" dirty="0">
                <a:latin typeface="Bell MT" panose="02020503060305020303" pitchFamily="18" charset="0"/>
              </a:rPr>
              <a:t> is the length of the string </a:t>
            </a:r>
          </a:p>
        </p:txBody>
      </p:sp>
    </p:spTree>
    <p:extLst>
      <p:ext uri="{BB962C8B-B14F-4D97-AF65-F5344CB8AC3E}">
        <p14:creationId xmlns:p14="http://schemas.microsoft.com/office/powerpoint/2010/main" val="86855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 Suffix Trie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FindMatch</a:t>
            </a:r>
            <a:r>
              <a:rPr lang="en-US" dirty="0"/>
              <a:t>(Q, T): </a:t>
            </a:r>
            <a:endParaRPr lang="en-US" dirty="0" smtClean="0"/>
          </a:p>
          <a:p>
            <a:pPr lvl="1"/>
            <a:r>
              <a:rPr lang="en-US" dirty="0" smtClean="0"/>
              <a:t>follow </a:t>
            </a:r>
            <a:r>
              <a:rPr lang="en-US" dirty="0"/>
              <a:t>(unique) path down from root of </a:t>
            </a:r>
            <a:r>
              <a:rPr lang="en-US" dirty="0" smtClean="0"/>
              <a:t>T according </a:t>
            </a:r>
            <a:r>
              <a:rPr lang="en-US" dirty="0"/>
              <a:t>to characters in </a:t>
            </a:r>
            <a:r>
              <a:rPr lang="en-US" dirty="0" smtClean="0"/>
              <a:t>Q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all of </a:t>
            </a:r>
            <a:r>
              <a:rPr lang="en-US" dirty="0" smtClean="0"/>
              <a:t>Q is </a:t>
            </a:r>
            <a:r>
              <a:rPr lang="en-US" dirty="0"/>
              <a:t>found to be a prefix of such a path return label of some leaf below this path </a:t>
            </a:r>
            <a:endParaRPr lang="en-US" dirty="0" smtClean="0"/>
          </a:p>
          <a:p>
            <a:pPr lvl="1"/>
            <a:r>
              <a:rPr lang="en-US" dirty="0" smtClean="0"/>
              <a:t>else</a:t>
            </a:r>
            <a:r>
              <a:rPr lang="en-US" dirty="0"/>
              <a:t>, return no match found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2664-EA89-4B0E-83DB-A6FC6C4DFB9C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565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Search a Suffix Trie…</a:t>
            </a:r>
            <a:endParaRPr lang="en-US" dirty="0"/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0" y="1676400"/>
            <a:ext cx="7499350" cy="413822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B25472-EEEB-47E7-929F-67A2DECC6D01}" type="slidenum">
              <a:rPr lang="en-US" altLang="en-US">
                <a:solidFill>
                  <a:srgbClr val="B5A788"/>
                </a:solidFill>
              </a:rPr>
              <a:pPr/>
              <a:t>48</a:t>
            </a:fld>
            <a:endParaRPr lang="en-US" altLang="en-US">
              <a:solidFill>
                <a:srgbClr val="B5A788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47800" y="4114800"/>
            <a:ext cx="7162800" cy="1066800"/>
            <a:chOff x="1447800" y="4114800"/>
            <a:chExt cx="7162800" cy="1066800"/>
          </a:xfrm>
        </p:grpSpPr>
        <p:sp>
          <p:nvSpPr>
            <p:cNvPr id="5" name="TextBox 4"/>
            <p:cNvSpPr txBox="1"/>
            <p:nvPr/>
          </p:nvSpPr>
          <p:spPr>
            <a:xfrm>
              <a:off x="1447800" y="4800600"/>
              <a:ext cx="381000" cy="38100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81200" y="4800600"/>
              <a:ext cx="381000" cy="38100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38400" y="4800600"/>
              <a:ext cx="381000" cy="38100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95600" y="4800600"/>
              <a:ext cx="381000" cy="38100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5200" y="4800600"/>
              <a:ext cx="381000" cy="38100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38600" y="4800600"/>
              <a:ext cx="381000" cy="38100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79925" y="4114800"/>
              <a:ext cx="381000" cy="38100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6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84775" y="4800600"/>
              <a:ext cx="381000" cy="38100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5056" y="4800600"/>
              <a:ext cx="381000" cy="38100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72200" y="4800600"/>
              <a:ext cx="381000" cy="38100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29400" y="4800600"/>
              <a:ext cx="381000" cy="38100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06216" y="4800600"/>
              <a:ext cx="381000" cy="38100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61275" y="4800600"/>
              <a:ext cx="381000" cy="38100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229600" y="4262797"/>
              <a:ext cx="381000" cy="38100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6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1687551" y="1362355"/>
            <a:ext cx="1910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i="1" dirty="0">
                <a:solidFill>
                  <a:srgbClr val="00B05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X</a:t>
            </a:r>
            <a:r>
              <a:rPr lang="en-US" altLang="en-US" sz="2400" dirty="0">
                <a:solidFill>
                  <a:srgbClr val="00B05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= banana$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491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306BBB-4C53-4CDC-8006-4779E98D4AB1}" type="slidenum">
              <a:rPr lang="en-US" altLang="en-US">
                <a:solidFill>
                  <a:srgbClr val="B5A788"/>
                </a:solidFill>
              </a:rPr>
              <a:pPr/>
              <a:t>49</a:t>
            </a:fld>
            <a:endParaRPr lang="en-US" altLang="en-US">
              <a:solidFill>
                <a:srgbClr val="B5A788"/>
              </a:solidFill>
            </a:endParaRPr>
          </a:p>
        </p:txBody>
      </p:sp>
      <p:sp>
        <p:nvSpPr>
          <p:cNvPr id="49157" name="Content Placeholder 6"/>
          <p:cNvSpPr>
            <a:spLocks noGrp="1"/>
          </p:cNvSpPr>
          <p:nvPr>
            <p:ph idx="1"/>
          </p:nvPr>
        </p:nvSpPr>
        <p:spPr>
          <a:xfrm>
            <a:off x="1435100" y="1447800"/>
            <a:ext cx="7251700" cy="4800600"/>
          </a:xfrm>
        </p:spPr>
        <p:txBody>
          <a:bodyPr/>
          <a:lstStyle/>
          <a:p>
            <a:r>
              <a:rPr lang="en-US" altLang="en-US" sz="2400" dirty="0">
                <a:latin typeface="Bell MT" panose="02020503060305020303" pitchFamily="18" charset="0"/>
              </a:rPr>
              <a:t>Find all occurrences of a pattern P.</a:t>
            </a:r>
          </a:p>
          <a:p>
            <a:r>
              <a:rPr lang="en-US" altLang="en-US" sz="2400" dirty="0">
                <a:latin typeface="Bell MT" panose="02020503060305020303" pitchFamily="18" charset="0"/>
              </a:rPr>
              <a:t>Find all strings that contain a pattern P</a:t>
            </a:r>
          </a:p>
          <a:p>
            <a:r>
              <a:rPr lang="en-US" altLang="en-US" sz="2400" dirty="0">
                <a:latin typeface="Bell MT" panose="02020503060305020303" pitchFamily="18" charset="0"/>
              </a:rPr>
              <a:t>Find the longest substring of S that appears at least m &gt; 1 times.</a:t>
            </a:r>
          </a:p>
          <a:p>
            <a:r>
              <a:rPr lang="en-US" altLang="en-US" sz="2400" dirty="0">
                <a:latin typeface="Bell MT" panose="02020503060305020303" pitchFamily="18" charset="0"/>
              </a:rPr>
              <a:t>Find the longest common substring of the strings S and T.</a:t>
            </a:r>
          </a:p>
          <a:p>
            <a:endParaRPr lang="en-US" altLang="en-US" sz="2400" dirty="0">
              <a:latin typeface="Bell MT" panose="02020503060305020303" pitchFamily="18" charset="0"/>
            </a:endParaRPr>
          </a:p>
          <a:p>
            <a:r>
              <a:rPr lang="en-US" altLang="en-US" sz="2400" dirty="0">
                <a:latin typeface="Bell MT" panose="02020503060305020303" pitchFamily="18" charset="0"/>
              </a:rPr>
              <a:t>https://www.biostat.wisc.edu/bmi776/lectures/suffix-trees.pdf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4339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286000"/>
            <a:ext cx="8320088" cy="1295400"/>
          </a:xfrm>
        </p:spPr>
      </p:pic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685800" y="3733800"/>
            <a:ext cx="320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Pattern found</a:t>
            </a:r>
          </a:p>
        </p:txBody>
      </p:sp>
      <p:pic>
        <p:nvPicPr>
          <p:cNvPr id="14341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2" y="4156077"/>
            <a:ext cx="80359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Box 6"/>
          <p:cNvSpPr txBox="1">
            <a:spLocks noChangeArrowheads="1"/>
          </p:cNvSpPr>
          <p:nvPr/>
        </p:nvSpPr>
        <p:spPr bwMode="auto">
          <a:xfrm>
            <a:off x="850900" y="5462590"/>
            <a:ext cx="320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Pattern not found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Logic: Brute-force 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two pointers, say, 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source string 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pattern string 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respectively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start comparing the characters pointed by 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i.e.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 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both are equal, then advance the pointer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compare again with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 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we should not advance 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because first few characters of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 equal to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afterwards it may not.</a:t>
            </a:r>
          </a:p>
          <a:p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16387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5100" y="2817813"/>
            <a:ext cx="6781800" cy="3725862"/>
          </a:xfrm>
        </p:spPr>
      </p:pic>
      <p:pic>
        <p:nvPicPr>
          <p:cNvPr id="16388" name="Content Placeholder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5"/>
          <a:stretch>
            <a:fillRect/>
          </a:stretch>
        </p:blipFill>
        <p:spPr bwMode="auto">
          <a:xfrm>
            <a:off x="1276350" y="1746252"/>
            <a:ext cx="76962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Pattern Match and Replacement 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Pattern match and replacement problem can be stated as </a:t>
            </a:r>
          </a:p>
          <a:p>
            <a:r>
              <a:rPr lang="en-US" altLang="en-US" smtClean="0"/>
              <a:t>“given a source string, search for the pattern string. If it is found, then replace all occurrences of that pattern with the supplied replacement string”. </a:t>
            </a:r>
          </a:p>
          <a:p>
            <a:endParaRPr lang="en-US" altLang="en-US" smtClean="0"/>
          </a:p>
        </p:txBody>
      </p:sp>
      <p:pic>
        <p:nvPicPr>
          <p:cNvPr id="17412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90" y="4713288"/>
            <a:ext cx="7013575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 Program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 err="1"/>
              <a:t>int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StringMatch</a:t>
            </a:r>
            <a:r>
              <a:rPr lang="en-US" altLang="en-US" sz="2400" dirty="0"/>
              <a:t>(char s[], char p[], char r[], char f[])</a:t>
            </a:r>
          </a:p>
          <a:p>
            <a:pPr marL="0" indent="0">
              <a:buNone/>
            </a:pPr>
            <a:r>
              <a:rPr lang="en-US" altLang="en-US" sz="2400" dirty="0"/>
              <a:t>{</a:t>
            </a:r>
          </a:p>
          <a:p>
            <a:pPr marL="0" indent="0">
              <a:buNone/>
            </a:pPr>
            <a:r>
              <a:rPr lang="en-US" altLang="en-US" sz="2400" dirty="0"/>
              <a:t>  //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-index </a:t>
            </a:r>
            <a:r>
              <a:rPr lang="en-US" altLang="en-US" sz="2400" dirty="0" err="1"/>
              <a:t>src</a:t>
            </a:r>
            <a:r>
              <a:rPr lang="en-US" altLang="en-US" sz="2400" dirty="0"/>
              <a:t>, j-index pattern,</a:t>
            </a:r>
          </a:p>
          <a:p>
            <a:pPr marL="0" indent="0">
              <a:buNone/>
            </a:pPr>
            <a:r>
              <a:rPr lang="en-US" altLang="en-US" sz="2400" dirty="0"/>
              <a:t>  </a:t>
            </a:r>
            <a:r>
              <a:rPr lang="en-US" altLang="en-US" sz="2400" dirty="0" smtClean="0"/>
              <a:t>// </a:t>
            </a:r>
            <a:r>
              <a:rPr lang="en-US" altLang="en-US" sz="2400" dirty="0"/>
              <a:t>k-index replace, t-index final</a:t>
            </a:r>
          </a:p>
          <a:p>
            <a:pPr marL="0" indent="0">
              <a:buNone/>
            </a:pPr>
            <a:r>
              <a:rPr lang="en-US" altLang="en-US" sz="2400" dirty="0" smtClean="0"/>
              <a:t>  </a:t>
            </a:r>
            <a:r>
              <a:rPr lang="en-US" altLang="en-US" sz="2400" dirty="0" err="1" smtClean="0"/>
              <a:t>int</a:t>
            </a:r>
            <a:r>
              <a:rPr lang="en-US" altLang="en-US" sz="2400" dirty="0" smtClean="0"/>
              <a:t>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, j, k, m, t; </a:t>
            </a:r>
            <a:endParaRPr lang="en-US" altLang="en-US" sz="2400" dirty="0" smtClean="0"/>
          </a:p>
          <a:p>
            <a:pPr marL="0" indent="0">
              <a:buNone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int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found = 0;</a:t>
            </a:r>
          </a:p>
          <a:p>
            <a:pPr marL="0" indent="0">
              <a:buNone/>
            </a:pPr>
            <a:r>
              <a:rPr lang="en-US" altLang="en-US" sz="2400" dirty="0"/>
              <a:t>  j = m =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= t = 0;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11780</TotalTime>
  <Words>2390</Words>
  <Application>Microsoft Office PowerPoint</Application>
  <PresentationFormat>On-screen Show (4:3)</PresentationFormat>
  <Paragraphs>713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3" baseType="lpstr">
      <vt:lpstr>Arial</vt:lpstr>
      <vt:lpstr>Arial Narrow</vt:lpstr>
      <vt:lpstr>Bell MT</vt:lpstr>
      <vt:lpstr>Courier New</vt:lpstr>
      <vt:lpstr>Gadugi</vt:lpstr>
      <vt:lpstr>Gill Sans MT</vt:lpstr>
      <vt:lpstr>Latha</vt:lpstr>
      <vt:lpstr>Monotype Corsiva</vt:lpstr>
      <vt:lpstr>Symbol</vt:lpstr>
      <vt:lpstr>Times New Roman</vt:lpstr>
      <vt:lpstr>Verdana</vt:lpstr>
      <vt:lpstr>Wingdings</vt:lpstr>
      <vt:lpstr>Wingdings 2</vt:lpstr>
      <vt:lpstr>Solstice</vt:lpstr>
      <vt:lpstr>   String Processing  Brute Force, Horspool,  Boyer-Moore, etc.   </vt:lpstr>
      <vt:lpstr>Agenda</vt:lpstr>
      <vt:lpstr>Introduction</vt:lpstr>
      <vt:lpstr>Pattern Match &amp; Replace</vt:lpstr>
      <vt:lpstr>Example</vt:lpstr>
      <vt:lpstr>Logic: Brute-force </vt:lpstr>
      <vt:lpstr>Algorithm</vt:lpstr>
      <vt:lpstr>Pattern Match and Replacement </vt:lpstr>
      <vt:lpstr>C Program</vt:lpstr>
      <vt:lpstr>PowerPoint Presentation</vt:lpstr>
      <vt:lpstr>Horspool algorithm</vt:lpstr>
      <vt:lpstr>Shift table</vt:lpstr>
      <vt:lpstr>Example 1</vt:lpstr>
      <vt:lpstr>Algorithms</vt:lpstr>
      <vt:lpstr>Algorithms...</vt:lpstr>
      <vt:lpstr>PowerPoint Presentation</vt:lpstr>
      <vt:lpstr>Example 1</vt:lpstr>
      <vt:lpstr>Example 2</vt:lpstr>
      <vt:lpstr>Example 3</vt:lpstr>
      <vt:lpstr>Exercise</vt:lpstr>
      <vt:lpstr>Boyer and Moore Algorithm</vt:lpstr>
      <vt:lpstr>Boyer-Moore algorithm</vt:lpstr>
      <vt:lpstr>Example</vt:lpstr>
      <vt:lpstr>Concept</vt:lpstr>
      <vt:lpstr>Concept..</vt:lpstr>
      <vt:lpstr>Example</vt:lpstr>
      <vt:lpstr>Example-2</vt:lpstr>
      <vt:lpstr>Trie Data Structure</vt:lpstr>
      <vt:lpstr>Contd…</vt:lpstr>
      <vt:lpstr>PowerPoint Presentation</vt:lpstr>
      <vt:lpstr>Example</vt:lpstr>
      <vt:lpstr>Accessing an Info Node</vt:lpstr>
      <vt:lpstr>PSEUDO CODE</vt:lpstr>
      <vt:lpstr>Trie Node Structure</vt:lpstr>
      <vt:lpstr>Example Search – “BU”</vt:lpstr>
      <vt:lpstr>Example Search – “BICYCLE”</vt:lpstr>
      <vt:lpstr>The Suffix Tree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Properties</vt:lpstr>
      <vt:lpstr>Search a Suffix Trie</vt:lpstr>
      <vt:lpstr>Search a Suffix Trie…</vt:lpstr>
      <vt:lpstr>Applications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Nandagopalan</dc:creator>
  <cp:lastModifiedBy>Windows User</cp:lastModifiedBy>
  <cp:revision>565</cp:revision>
  <dcterms:created xsi:type="dcterms:W3CDTF">2004-11-03T12:56:00Z</dcterms:created>
  <dcterms:modified xsi:type="dcterms:W3CDTF">2023-02-16T09:12:29Z</dcterms:modified>
</cp:coreProperties>
</file>