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4692" r:id="rId2"/>
  </p:sldMasterIdLst>
  <p:notesMasterIdLst>
    <p:notesMasterId r:id="rId15"/>
  </p:notesMasterIdLst>
  <p:handoutMasterIdLst>
    <p:handoutMasterId r:id="rId16"/>
  </p:handoutMasterIdLst>
  <p:sldIdLst>
    <p:sldId id="422" r:id="rId3"/>
    <p:sldId id="256" r:id="rId4"/>
    <p:sldId id="335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398" r:id="rId14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99"/>
    <a:srgbClr val="99FF66"/>
    <a:srgbClr val="99FF33"/>
    <a:srgbClr val="FFFF00"/>
    <a:srgbClr val="FF99FF"/>
    <a:srgbClr val="FF66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2" autoAdjust="0"/>
    <p:restoredTop sz="97043" autoAdjust="0"/>
  </p:normalViewPr>
  <p:slideViewPr>
    <p:cSldViewPr>
      <p:cViewPr varScale="1">
        <p:scale>
          <a:sx n="60" d="100"/>
          <a:sy n="60" d="100"/>
        </p:scale>
        <p:origin x="9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6BC2DB5-766E-4892-B4AF-40D127491A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38650"/>
            <a:ext cx="563562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206390-18A7-4C31-B302-7B6F3C6C74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9" y="1344615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8398-561A-4003-912C-98E3ED56E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4FD70-BEAF-468C-B4A7-42A31DCFA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1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14028-2E43-4123-B883-9C885B305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3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4622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B3CC1EA-731A-4140-87DC-BEBEE54069A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3156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7BAFAD9-0F3E-4116-9796-0DB2E051693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9" name="Picture 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8" y="1250069"/>
            <a:ext cx="7010400" cy="45719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B0123B9-BFA0-4FAE-BECC-D61B0968C3D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41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C054717-274F-4134-83BF-7453140D08E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7902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F151F6F-7207-4F57-9E7C-55269C67859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57883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059EFB4-56DE-4B1A-9E8E-F280BE6D550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9474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E7FD35B-9A53-4012-9379-D5DC20EA1AF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726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  <a:extLst/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>
          <a:xfrm>
            <a:off x="3505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12664-EA89-4B0E-83DB-A6FC6C4DFB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9" name="Picture 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56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7A63682-1E8C-4A82-92B3-53482A5F7CC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7265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E5E1D28-A7ED-46CE-9420-67E00F98EE7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45499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8C9A727-B4C4-4345-9DD9-CD4FDFA7E8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6444365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8C9A727-B4C4-4345-9DD9-CD4FDFA7E8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124346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8C9A727-B4C4-4345-9DD9-CD4FDFA7E8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43855491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8C9A727-B4C4-4345-9DD9-CD4FDFA7E8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176517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8C9A727-B4C4-4345-9DD9-CD4FDFA7E8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978329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49B02B2-406B-4F3C-B0CE-157144065F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1984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73C5D64-A68C-4590-A686-5DA41F3BB1B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16-Feb-23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</a:t>
            </a: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mtClean="0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969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9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CD693-A3AD-4F0F-A041-57CAC8402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4769A-7458-4F90-B9A5-924FB3F87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61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BF3A4-E071-421C-8A8C-961D79BBB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AB10F-9F83-4E23-B531-5978B573E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64F89-74C4-4838-828C-E5C661B9A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4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1D6CB-6CF9-4E54-BA3A-1A83D1CC8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7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A2338-1DA2-4877-9EB1-866642897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9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40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8D6659CD-FCB2-4DF3-A069-5609B0141C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47" r:id="rId4"/>
    <p:sldLayoutId id="2147484654" r:id="rId5"/>
    <p:sldLayoutId id="2147484648" r:id="rId6"/>
    <p:sldLayoutId id="2147484655" r:id="rId7"/>
    <p:sldLayoutId id="2147484656" r:id="rId8"/>
    <p:sldLayoutId id="2147484657" r:id="rId9"/>
    <p:sldLayoutId id="2147484649" r:id="rId10"/>
    <p:sldLayoutId id="2147484650" r:id="rId11"/>
    <p:sldLayoutId id="214748470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6659CD-FCB2-4DF3-A069-5609B0141C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31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  <p:sldLayoutId id="2147484704" r:id="rId12"/>
    <p:sldLayoutId id="2147484705" r:id="rId13"/>
    <p:sldLayoutId id="2147484706" r:id="rId14"/>
    <p:sldLayoutId id="2147484707" r:id="rId15"/>
    <p:sldLayoutId id="214748470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CA08E"/>
                </a:solidFill>
              </a:rPr>
              <a:t>Course Name : </a:t>
            </a:r>
            <a:br>
              <a:rPr lang="en-US" sz="3200" dirty="0" smtClean="0">
                <a:solidFill>
                  <a:srgbClr val="FCA08E"/>
                </a:solidFill>
              </a:rPr>
            </a:br>
            <a:r>
              <a:rPr lang="en-US" sz="3200" dirty="0" smtClean="0">
                <a:solidFill>
                  <a:srgbClr val="FCA08E"/>
                </a:solidFill>
              </a:rPr>
              <a:t>Data Structures &amp; Algorithms</a:t>
            </a:r>
            <a:endParaRPr lang="en-US" sz="3200" dirty="0">
              <a:solidFill>
                <a:srgbClr val="FCA08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Dr. S. Nandagopalan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9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construction…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>
              <a:latin typeface="Century Gothic" panose="020B0502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1708" y="1231258"/>
            <a:ext cx="4081766" cy="2594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8800" y="3376573"/>
            <a:ext cx="3044674" cy="27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9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</a:t>
            </a:r>
          </a:p>
          <a:p>
            <a:pPr>
              <a:spcBef>
                <a:spcPts val="6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belongs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its frequency</a:t>
            </a:r>
          </a:p>
          <a:p>
            <a:pPr>
              <a:spcBef>
                <a:spcPts val="6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min. priority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>
              <a:latin typeface="Century Gothic" panose="020B0502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022058" y="2944408"/>
            <a:ext cx="6512342" cy="31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E757D-C89A-4DD0-8567-434A598A72E9}" type="slidenum">
              <a:rPr lang="en-US" altLang="en-US">
                <a:solidFill>
                  <a:srgbClr val="B5A788"/>
                </a:solidFill>
              </a:rPr>
              <a:pPr/>
              <a:t>12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43200" y="609600"/>
            <a:ext cx="4419600" cy="1219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Session 16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848600" cy="3124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000" dirty="0" smtClean="0">
                <a:solidFill>
                  <a:srgbClr val="0000FF"/>
                </a:solidFill>
              </a:rPr>
              <a:t> Text </a:t>
            </a:r>
            <a:r>
              <a:rPr lang="en-US" sz="4000" dirty="0">
                <a:solidFill>
                  <a:srgbClr val="0000FF"/>
                </a:solidFill>
              </a:rPr>
              <a:t>Compression </a:t>
            </a:r>
            <a:r>
              <a:rPr lang="en-US" sz="4400" dirty="0">
                <a:solidFill>
                  <a:srgbClr val="00B050"/>
                </a:solidFill>
                <a:sym typeface="Symbol" panose="05050102010706020507" pitchFamily="18" charset="2"/>
              </a:rPr>
              <a:t></a:t>
            </a:r>
            <a:br>
              <a:rPr lang="en-US" sz="4400" dirty="0">
                <a:solidFill>
                  <a:srgbClr val="00B050"/>
                </a:solidFill>
                <a:sym typeface="Symbol" panose="05050102010706020507" pitchFamily="18" charset="2"/>
              </a:rPr>
            </a:br>
            <a:r>
              <a:rPr lang="en-US" sz="4400" dirty="0">
                <a:solidFill>
                  <a:schemeClr val="tx2">
                    <a:satMod val="130000"/>
                  </a:schemeClr>
                </a:solidFill>
                <a:sym typeface="Symbol" panose="05050102010706020507" pitchFamily="18" charset="2"/>
              </a:rPr>
              <a:t>Huffman Coding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 i="1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277815"/>
            <a:ext cx="82296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4800" i="1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95338" y="5486402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b="1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IN" altLang="en-US" b="1" dirty="0" smtClean="0"/>
              <a:t>Text Compression (Huffman Coding)</a:t>
            </a:r>
          </a:p>
          <a:p>
            <a:pPr>
              <a:spcBef>
                <a:spcPts val="1200"/>
              </a:spcBef>
            </a:pPr>
            <a:r>
              <a:rPr lang="en-IN" altLang="en-US" b="1" dirty="0" smtClean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0D5589-9C4C-48E9-BFE7-9FFDEDB39F2D}" type="slidenum">
              <a:rPr lang="en-US" altLang="en-US">
                <a:solidFill>
                  <a:srgbClr val="B5A788"/>
                </a:solidFill>
              </a:rPr>
              <a:pPr/>
              <a:t>3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315200" cy="4539622"/>
          </a:xfrm>
        </p:spPr>
        <p:txBody>
          <a:bodyPr>
            <a:normAutofit/>
          </a:bodyPr>
          <a:lstStyle/>
          <a:p>
            <a:r>
              <a:rPr lang="en-US" sz="2400" b="1" dirty="0"/>
              <a:t>Huffman codes compress data very effectively: savings of 20% to 90% are typical</a:t>
            </a:r>
            <a:r>
              <a:rPr lang="en-US" sz="2400" b="1" dirty="0" smtClean="0"/>
              <a:t>, depending </a:t>
            </a:r>
            <a:r>
              <a:rPr lang="en-US" sz="2400" b="1" dirty="0"/>
              <a:t>on the characteristics of the data being compressed. </a:t>
            </a:r>
            <a:endParaRPr lang="en-US" sz="2400" b="1" dirty="0" smtClean="0"/>
          </a:p>
          <a:p>
            <a:r>
              <a:rPr lang="en-US" sz="2400" b="1" dirty="0" smtClean="0"/>
              <a:t>Data is considered to </a:t>
            </a:r>
            <a:r>
              <a:rPr lang="en-US" sz="2400" b="1" dirty="0"/>
              <a:t>be a sequence of characters. </a:t>
            </a:r>
            <a:endParaRPr lang="en-US" sz="2400" b="1" dirty="0" smtClean="0"/>
          </a:p>
          <a:p>
            <a:r>
              <a:rPr lang="en-US" sz="2400" b="1" dirty="0" smtClean="0"/>
              <a:t>Huffman’s </a:t>
            </a:r>
            <a:r>
              <a:rPr lang="en-US" sz="2400" b="1" dirty="0"/>
              <a:t>greedy algorithm uses a table </a:t>
            </a:r>
            <a:r>
              <a:rPr lang="en-US" sz="2400" b="1" dirty="0" smtClean="0"/>
              <a:t>giving how </a:t>
            </a:r>
            <a:r>
              <a:rPr lang="en-US" sz="2400" b="1" dirty="0"/>
              <a:t>often each character occurs (i.e., its frequency) to build up an optimal way </a:t>
            </a:r>
            <a:r>
              <a:rPr lang="en-US" sz="2400" b="1" dirty="0" smtClean="0"/>
              <a:t>of representing </a:t>
            </a:r>
            <a:r>
              <a:rPr lang="en-US" sz="2400" b="1" dirty="0"/>
              <a:t>each character as a binary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079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229" y="232380"/>
            <a:ext cx="6589199" cy="74749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7" y="787784"/>
            <a:ext cx="6591985" cy="5841616"/>
          </a:xfrm>
        </p:spPr>
        <p:txBody>
          <a:bodyPr>
            <a:normAutofit/>
          </a:bodyPr>
          <a:lstStyle/>
          <a:p>
            <a:r>
              <a:rPr lang="en-US" sz="2000" dirty="0"/>
              <a:t>Assume that a 100,000-character data file is to be stored compactly.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b="1" i="1" dirty="0"/>
              <a:t>fixed-length code </a:t>
            </a:r>
            <a:r>
              <a:rPr lang="en-US" sz="2000" dirty="0"/>
              <a:t> is used, we need 3 bits to represent 6 characters: a = 000, b = 001, . . . , </a:t>
            </a:r>
            <a:r>
              <a:rPr lang="en-US" sz="2000" dirty="0" smtClean="0"/>
              <a:t>       f </a:t>
            </a:r>
            <a:r>
              <a:rPr lang="en-US" sz="2000" dirty="0"/>
              <a:t>= 101. </a:t>
            </a:r>
          </a:p>
          <a:p>
            <a:r>
              <a:rPr lang="en-US" sz="2000" dirty="0"/>
              <a:t>This method requires 300,000 bits to code the entire file. Can we do better?</a:t>
            </a:r>
          </a:p>
          <a:p>
            <a:r>
              <a:rPr lang="en-US" sz="2000" dirty="0"/>
              <a:t>A </a:t>
            </a:r>
            <a:r>
              <a:rPr lang="en-US" sz="2000" b="1" i="1" dirty="0"/>
              <a:t>variable-length code </a:t>
            </a:r>
            <a:r>
              <a:rPr lang="en-US" sz="2000" dirty="0"/>
              <a:t>can do considerably better than a fixed-length code</a:t>
            </a:r>
          </a:p>
          <a:p>
            <a:r>
              <a:rPr lang="en-US" sz="2000" dirty="0"/>
              <a:t>Frequent characters short </a:t>
            </a:r>
            <a:r>
              <a:rPr lang="en-US" sz="2000" dirty="0" err="1"/>
              <a:t>codewords</a:t>
            </a:r>
            <a:r>
              <a:rPr lang="en-US" sz="2000" dirty="0"/>
              <a:t> and infrequent characters long </a:t>
            </a:r>
            <a:r>
              <a:rPr lang="en-US" sz="2000" dirty="0" err="1"/>
              <a:t>codewords</a:t>
            </a:r>
            <a:r>
              <a:rPr lang="en-US" sz="2000" dirty="0"/>
              <a:t>.</a:t>
            </a:r>
          </a:p>
          <a:p>
            <a:r>
              <a:rPr lang="en-US" sz="2000" dirty="0"/>
              <a:t>Here the 1-bit string 0 represents </a:t>
            </a:r>
            <a:r>
              <a:rPr lang="en-US" sz="2000" b="1" i="1" dirty="0"/>
              <a:t>a</a:t>
            </a:r>
            <a:r>
              <a:rPr lang="en-US" sz="2000" dirty="0"/>
              <a:t>, and the 4-bit string 1100 represents </a:t>
            </a:r>
            <a:r>
              <a:rPr lang="en-US" sz="2000" b="1" i="1" dirty="0"/>
              <a:t>f</a:t>
            </a:r>
            <a:r>
              <a:rPr lang="en-US" sz="2000" dirty="0"/>
              <a:t>. This code requires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latin typeface="Century Gothic" panose="020B0502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286864" y="1295400"/>
            <a:ext cx="5903089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135149" y="6194351"/>
            <a:ext cx="6409766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 – Fixed length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latin typeface="Century Gothic" panose="020B0502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514600" y="2295908"/>
            <a:ext cx="4971394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286864" y="1152908"/>
            <a:ext cx="590308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9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3" y="624110"/>
            <a:ext cx="6817799" cy="747490"/>
          </a:xfrm>
        </p:spPr>
        <p:txBody>
          <a:bodyPr/>
          <a:lstStyle/>
          <a:p>
            <a:r>
              <a:rPr lang="en-US" sz="3000" dirty="0"/>
              <a:t>Huffman Tree – Variable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7" y="1371600"/>
            <a:ext cx="6591985" cy="51293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Time taken =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>
              <a:latin typeface="Century Gothic" panose="020B0502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362200" y="2295471"/>
            <a:ext cx="3523500" cy="339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402557" y="1260556"/>
            <a:ext cx="590308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957372" y="5791202"/>
            <a:ext cx="2911652" cy="727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2" y="2895602"/>
            <a:ext cx="331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entury Gothic" panose="020B0502020202020204"/>
              </a:rPr>
              <a:t>String: </a:t>
            </a:r>
            <a:r>
              <a:rPr lang="en-US" sz="2400" b="1" dirty="0">
                <a:solidFill>
                  <a:prstClr val="black"/>
                </a:solidFill>
                <a:latin typeface="Century Gothic" panose="020B0502020202020204"/>
              </a:rPr>
              <a:t>001011101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2" y="3391104"/>
            <a:ext cx="331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entury Gothic" panose="020B0502020202020204"/>
              </a:rPr>
              <a:t>Decodes as: </a:t>
            </a:r>
            <a:r>
              <a:rPr lang="en-US" sz="2400" b="1" dirty="0" err="1">
                <a:solidFill>
                  <a:prstClr val="black"/>
                </a:solidFill>
                <a:latin typeface="Century Gothic" panose="020B0502020202020204"/>
              </a:rPr>
              <a:t>aabe</a:t>
            </a:r>
            <a:endParaRPr lang="en-US" sz="2400" b="1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142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524000"/>
            <a:ext cx="7010400" cy="4387222"/>
          </a:xfrm>
        </p:spPr>
        <p:txBody>
          <a:bodyPr>
            <a:normAutofit/>
          </a:bodyPr>
          <a:lstStyle/>
          <a:p>
            <a:r>
              <a:rPr lang="en-US" sz="2000" dirty="0"/>
              <a:t>The "greedy" aspect is the choice to merge min-frequency nodes first, and assume that this local minimization will result in an optimal global solution.</a:t>
            </a:r>
          </a:p>
          <a:p>
            <a:r>
              <a:rPr lang="en-US" sz="2000" dirty="0"/>
              <a:t>Intuitively, this approach </a:t>
            </a:r>
            <a:r>
              <a:rPr lang="en-US" sz="2000" dirty="0" smtClean="0"/>
              <a:t>results </a:t>
            </a:r>
            <a:r>
              <a:rPr lang="en-US" sz="2000" dirty="0"/>
              <a:t>in an optimal </a:t>
            </a:r>
            <a:r>
              <a:rPr lang="en-US" sz="2000" dirty="0" smtClean="0"/>
              <a:t>solution.</a:t>
            </a:r>
          </a:p>
          <a:p>
            <a:r>
              <a:rPr lang="en-US" sz="2000" dirty="0" smtClean="0"/>
              <a:t>Lowest </a:t>
            </a:r>
            <a:r>
              <a:rPr lang="en-US" sz="2000" dirty="0"/>
              <a:t>frequency items will be "pushed down" deeper in the </a:t>
            </a:r>
            <a:r>
              <a:rPr lang="en-US" sz="2000" dirty="0" smtClean="0"/>
              <a:t>tree - longer codes.</a:t>
            </a:r>
          </a:p>
          <a:p>
            <a:r>
              <a:rPr lang="en-US" sz="2000" dirty="0" smtClean="0"/>
              <a:t>Higher </a:t>
            </a:r>
            <a:r>
              <a:rPr lang="en-US" sz="2000" dirty="0"/>
              <a:t>frequency items will </a:t>
            </a:r>
            <a:r>
              <a:rPr lang="en-US" sz="2000" dirty="0" smtClean="0"/>
              <a:t>be </a:t>
            </a:r>
            <a:r>
              <a:rPr lang="en-US" sz="2000" dirty="0"/>
              <a:t>nearer </a:t>
            </a:r>
            <a:r>
              <a:rPr lang="en-US" sz="2000" dirty="0" smtClean="0"/>
              <a:t>to the root - shortest </a:t>
            </a:r>
            <a:r>
              <a:rPr lang="en-US" sz="2000" dirty="0"/>
              <a:t>codes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Decoding prefix codes are easier.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933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2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Huffman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t>Dr. S. NandaGopalan…………………………………………………………………………………………………...</a:t>
            </a:r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>
              <a:latin typeface="Century Gothic" panose="020B0502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2" y="1381124"/>
            <a:ext cx="4908425" cy="7236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602" y="2152427"/>
            <a:ext cx="4567291" cy="1209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602" y="3443288"/>
            <a:ext cx="4567291" cy="1290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602" y="4821801"/>
            <a:ext cx="4567291" cy="167913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416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11776</TotalTime>
  <Words>384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Century Gothic</vt:lpstr>
      <vt:lpstr>Gill Sans MT</vt:lpstr>
      <vt:lpstr>Monotype Corsiva</vt:lpstr>
      <vt:lpstr>Symbol</vt:lpstr>
      <vt:lpstr>Times New Roman</vt:lpstr>
      <vt:lpstr>Verdana</vt:lpstr>
      <vt:lpstr>Wingdings</vt:lpstr>
      <vt:lpstr>Wingdings 2</vt:lpstr>
      <vt:lpstr>Wingdings 3</vt:lpstr>
      <vt:lpstr>Solstice</vt:lpstr>
      <vt:lpstr>Wisp</vt:lpstr>
      <vt:lpstr>Course Name :  Data Structures &amp; Algorithms</vt:lpstr>
      <vt:lpstr>   Text Compression  Huffman Coding  </vt:lpstr>
      <vt:lpstr>Agenda</vt:lpstr>
      <vt:lpstr>Huffman Codes</vt:lpstr>
      <vt:lpstr>Example</vt:lpstr>
      <vt:lpstr>Huffman Tree – Fixed length</vt:lpstr>
      <vt:lpstr>Huffman Tree – Variable length</vt:lpstr>
      <vt:lpstr>Greedy Approach</vt:lpstr>
      <vt:lpstr>Constructing Huffman Code</vt:lpstr>
      <vt:lpstr>Tree construction…</vt:lpstr>
      <vt:lpstr>Algorithm</vt:lpstr>
      <vt:lpstr>Summary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Nandagopalan</dc:creator>
  <cp:lastModifiedBy>Windows User</cp:lastModifiedBy>
  <cp:revision>564</cp:revision>
  <dcterms:created xsi:type="dcterms:W3CDTF">2004-11-03T12:56:00Z</dcterms:created>
  <dcterms:modified xsi:type="dcterms:W3CDTF">2023-02-16T09:07:58Z</dcterms:modified>
</cp:coreProperties>
</file>