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69"/>
  </p:notesMasterIdLst>
  <p:sldIdLst>
    <p:sldId id="429" r:id="rId2"/>
    <p:sldId id="256" r:id="rId3"/>
    <p:sldId id="31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75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6" r:id="rId26"/>
    <p:sldId id="347" r:id="rId27"/>
    <p:sldId id="348" r:id="rId28"/>
    <p:sldId id="349" r:id="rId29"/>
    <p:sldId id="350" r:id="rId30"/>
    <p:sldId id="351" r:id="rId31"/>
    <p:sldId id="374" r:id="rId32"/>
    <p:sldId id="427" r:id="rId33"/>
    <p:sldId id="428" r:id="rId34"/>
    <p:sldId id="352" r:id="rId35"/>
    <p:sldId id="353" r:id="rId36"/>
    <p:sldId id="354" r:id="rId37"/>
    <p:sldId id="355" r:id="rId38"/>
    <p:sldId id="356" r:id="rId39"/>
    <p:sldId id="357" r:id="rId40"/>
    <p:sldId id="363" r:id="rId41"/>
    <p:sldId id="364" r:id="rId42"/>
    <p:sldId id="365" r:id="rId43"/>
    <p:sldId id="366" r:id="rId44"/>
    <p:sldId id="367" r:id="rId45"/>
    <p:sldId id="382" r:id="rId46"/>
    <p:sldId id="383" r:id="rId47"/>
    <p:sldId id="385" r:id="rId48"/>
    <p:sldId id="386" r:id="rId49"/>
    <p:sldId id="387" r:id="rId50"/>
    <p:sldId id="389" r:id="rId51"/>
    <p:sldId id="391" r:id="rId52"/>
    <p:sldId id="392" r:id="rId53"/>
    <p:sldId id="393" r:id="rId54"/>
    <p:sldId id="394" r:id="rId55"/>
    <p:sldId id="395" r:id="rId56"/>
    <p:sldId id="396" r:id="rId57"/>
    <p:sldId id="397" r:id="rId58"/>
    <p:sldId id="398" r:id="rId59"/>
    <p:sldId id="399" r:id="rId60"/>
    <p:sldId id="420" r:id="rId61"/>
    <p:sldId id="421" r:id="rId62"/>
    <p:sldId id="422" r:id="rId63"/>
    <p:sldId id="423" r:id="rId64"/>
    <p:sldId id="424" r:id="rId65"/>
    <p:sldId id="425" r:id="rId66"/>
    <p:sldId id="426" r:id="rId67"/>
    <p:sldId id="309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BC"/>
    <a:srgbClr val="FAF0FE"/>
    <a:srgbClr val="FCA08E"/>
    <a:srgbClr val="F8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4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7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B0802-579C-44E6-B35D-F3E6F748CFA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7914F-F225-4464-9A9F-D1A8B33F8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6DF235CF-B8BB-47FB-9CEC-19D179937B11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828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A131-7B3B-4E41-AF6A-5D76F1298C81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974B-F151-49C5-AF6D-013843AF5868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7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9F02-E335-4380-9262-D66E44B35C71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1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A674-A525-4B49-8738-59CD0941A13E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817B-8F5A-44FF-AA25-7C3772999316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5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55C9-461F-4280-880B-DC76005A75CE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AE82-D434-44B3-B480-8FEF8F42294D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9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4BE0A77A-BA34-45FA-BC52-13DA0124C15D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59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rajan Pro" panose="02020502050506020301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160026" cy="4116151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Berlin Sans FB" panose="020E0602020502020306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7881" y="6453025"/>
            <a:ext cx="2057400" cy="365125"/>
          </a:xfrm>
        </p:spPr>
        <p:txBody>
          <a:bodyPr/>
          <a:lstStyle/>
          <a:p>
            <a:fld id="{B0F55C58-B6D8-445E-89ED-0B28A62D1509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453026"/>
            <a:ext cx="4834673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800"/>
            </a:lvl1pPr>
          </a:lstStyle>
          <a:p>
            <a:fld id="{5DB70CE4-BA80-43CB-B1DD-F8141BBEEA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icture 7.png"/>
          <p:cNvPicPr>
            <a:picLocks noChangeAspect="1"/>
          </p:cNvPicPr>
          <p:nvPr userDrawn="1"/>
        </p:nvPicPr>
        <p:blipFill>
          <a:blip r:embed="rId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086100" y="647700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33600" y="64008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2646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DD286F6-797A-4C06-90B6-4F0D8AC35B77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>
            <a:normAutofit/>
          </a:bodyPr>
          <a:lstStyle>
            <a:lvl1pPr>
              <a:defRPr sz="3600">
                <a:latin typeface="Trajan Pro" panose="02020502050506020301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399" y="2336873"/>
            <a:ext cx="3773557" cy="40631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336873"/>
            <a:ext cx="4002157" cy="40631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16757" y="6436791"/>
            <a:ext cx="2057400" cy="365125"/>
          </a:xfrm>
        </p:spPr>
        <p:txBody>
          <a:bodyPr/>
          <a:lstStyle/>
          <a:p>
            <a:fld id="{CF1F40AC-26F0-4132-AEE7-68312FA63FF7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5991" y="6400015"/>
            <a:ext cx="5791800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5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C2C5-AEB1-4750-A98F-F95516608A9B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FBE8-EF9D-4733-AD3C-A731378F9139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8B7-8648-4DEA-A73D-F7106B455765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5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CEF5-635C-4A3B-84E2-09117494EADD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70BF-DBF3-47CF-8E8A-2250B0C1D021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809BB-8E01-4779-AD00-1481CAA89E19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70CE4-BA80-43CB-B1DD-F8141BBE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86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3312">
          <p15:clr>
            <a:srgbClr val="F26B43"/>
          </p15:clr>
        </p15:guide>
        <p15:guide id="6" pos="36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5526">
          <p15:clr>
            <a:srgbClr val="F26B43"/>
          </p15:clr>
        </p15:guide>
        <p15:guide id="9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tmp"/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tmp"/><Relationship Id="rId4" Type="http://schemas.openxmlformats.org/officeDocument/2006/relationships/image" Target="../media/image55.tm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tmp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tmp"/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4A3F2-1216-4FE6-A7E5-6FE6D0B6B4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85707289"/>
              </p:ext>
            </p:extLst>
          </p:nvPr>
        </p:nvGraphicFramePr>
        <p:xfrm>
          <a:off x="510241" y="1045279"/>
          <a:ext cx="8020494" cy="4749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xmlns="" val="3476867320"/>
                    </a:ext>
                  </a:extLst>
                </a:gridCol>
                <a:gridCol w="7868094">
                  <a:extLst>
                    <a:ext uri="{9D8B030D-6E8A-4147-A177-3AD203B41FA5}">
                      <a16:colId xmlns:a16="http://schemas.microsoft.com/office/drawing/2014/main" xmlns="" val="3369472507"/>
                    </a:ext>
                  </a:extLst>
                </a:gridCol>
              </a:tblGrid>
              <a:tr h="47499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oper Black" panose="0208090404030B020404" pitchFamily="18" charset="0"/>
                          <a:ea typeface="Calibri" panose="020F0502020204030204" pitchFamily="34" charset="0"/>
                        </a:rPr>
                        <a:t>Data Structures </a:t>
                      </a:r>
                      <a:endParaRPr lang="en-US" sz="4400" b="1" dirty="0" smtClean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ooper Black" panose="0208090404030B020404" pitchFamily="18" charset="0"/>
                        <a:ea typeface="Calibri" panose="020F0502020204030204" pitchFamily="34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oper Black" panose="0208090404030B020404" pitchFamily="18" charset="0"/>
                          <a:ea typeface="Calibri" panose="020F0502020204030204" pitchFamily="34" charset="0"/>
                        </a:rPr>
                        <a:t>and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oper Black" panose="0208090404030B020404" pitchFamily="18" charset="0"/>
                          <a:ea typeface="Calibri" panose="020F0502020204030204" pitchFamily="34" charset="0"/>
                        </a:rPr>
                        <a:t>Algorithms</a:t>
                      </a:r>
                      <a:endParaRPr lang="en-US" sz="44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ooper Black" panose="0208090404030B020404" pitchFamily="18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46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4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29699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972" y="2549730"/>
            <a:ext cx="4043363" cy="3429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C8F734-5A32-4D92-9876-C7E209A0935C}" type="slidenum">
              <a:rPr lang="en-US" altLang="en-US" smtClean="0">
                <a:solidFill>
                  <a:srgbClr val="B5A788"/>
                </a:solidFill>
              </a:rPr>
              <a:pPr/>
              <a:t>10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943894" y="3848100"/>
            <a:ext cx="4648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335" y="2549730"/>
            <a:ext cx="46783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4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197" y="1978742"/>
            <a:ext cx="7499350" cy="5334000"/>
          </a:xfrm>
        </p:spPr>
        <p:txBody>
          <a:bodyPr/>
          <a:lstStyle/>
          <a:p>
            <a:pPr marL="82550" indent="0">
              <a:spcBef>
                <a:spcPts val="3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* Pop(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items[],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*top)</a:t>
            </a: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*temp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generic pointer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char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c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'U'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(*top == -1)</a:t>
            </a: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{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temp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 &amp;c;</a:t>
            </a: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underflow */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}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temp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= &amp;items[*top];</a:t>
            </a: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(*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top)--;</a:t>
            </a: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temp;</a:t>
            </a:r>
          </a:p>
          <a:p>
            <a:pPr marL="82550" indent="0">
              <a:spcBef>
                <a:spcPts val="30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}   </a:t>
            </a:r>
          </a:p>
          <a:p>
            <a:pPr marL="82550" indent="0">
              <a:spcBef>
                <a:spcPts val="300"/>
              </a:spcBef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EFBE5-945F-4FD0-A53F-0C654A4F36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180" y="2086896"/>
            <a:ext cx="8080375" cy="4181168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…………………………………</a:t>
            </a:r>
          </a:p>
          <a:p>
            <a:pPr marL="8255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pe</a:t>
            </a:r>
            <a:r>
              <a:rPr lang="en-US" sz="2400" dirty="0" smtClean="0">
                <a:latin typeface="Consolas" panose="020B0609020204030204" pitchFamily="49" charset="0"/>
              </a:rPr>
              <a:t> = Pop(items, &amp;top);</a:t>
            </a:r>
          </a:p>
          <a:p>
            <a:pPr marL="8255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(*(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*)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'U'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"Stack underflow\n"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8255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8255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"Popped element: %d\n"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, *(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*)</a:t>
            </a:r>
            <a:r>
              <a:rPr lang="en-US" sz="24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pe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8255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marL="8255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EFBE5-945F-4FD0-A53F-0C654A4F36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of Stack Operations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60" y="2085401"/>
            <a:ext cx="4289669" cy="46343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 of Stack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z="2400" b="1" smtClean="0"/>
              <a:t>Infix Notation</a:t>
            </a:r>
          </a:p>
          <a:p>
            <a:endParaRPr lang="en-US" altLang="en-US" b="1" smtClean="0"/>
          </a:p>
          <a:p>
            <a:endParaRPr lang="en-US" altLang="en-US" b="1" smtClean="0"/>
          </a:p>
          <a:p>
            <a:r>
              <a:rPr lang="en-US" altLang="en-US" sz="2400" smtClean="0"/>
              <a:t>Example-1:  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/>
              <a:t>A + B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/>
              <a:t>2 + 3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000" smtClean="0"/>
              <a:t>(3 + 4) * 7</a:t>
            </a:r>
            <a:endParaRPr lang="en-US" altLang="en-US" smtClean="0"/>
          </a:p>
          <a:p>
            <a:endParaRPr lang="en-US" altLang="en-US" b="1" smtClean="0"/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F43420-B9F0-43B3-988D-ED4D13EE655E}" type="slidenum">
              <a:rPr lang="en-US" altLang="en-US" smtClean="0">
                <a:solidFill>
                  <a:srgbClr val="B5A788"/>
                </a:solidFill>
              </a:rPr>
              <a:pPr/>
              <a:t>14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grpSp>
        <p:nvGrpSpPr>
          <p:cNvPr id="30726" name="Group 2"/>
          <p:cNvGrpSpPr>
            <a:grpSpLocks/>
          </p:cNvGrpSpPr>
          <p:nvPr/>
        </p:nvGrpSpPr>
        <p:grpSpPr bwMode="auto">
          <a:xfrm>
            <a:off x="2851191" y="2163363"/>
            <a:ext cx="4800600" cy="1828800"/>
            <a:chOff x="3503" y="2777"/>
            <a:chExt cx="6840" cy="1659"/>
          </a:xfrm>
        </p:grpSpPr>
        <p:sp>
          <p:nvSpPr>
            <p:cNvPr id="30733" name="Rectangle 3"/>
            <p:cNvSpPr>
              <a:spLocks noChangeArrowheads="1"/>
            </p:cNvSpPr>
            <p:nvPr/>
          </p:nvSpPr>
          <p:spPr bwMode="auto">
            <a:xfrm>
              <a:off x="5663" y="2777"/>
              <a:ext cx="2157" cy="3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FF0000"/>
                  </a:solidFill>
                  <a:cs typeface="Arial" panose="020B0604020202020204" pitchFamily="34" charset="0"/>
                </a:rPr>
                <a:t>Notation</a:t>
              </a:r>
            </a:p>
            <a:p>
              <a:endParaRPr lang="en-US" altLang="en-US" sz="16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734" name="Rectangle 4"/>
            <p:cNvSpPr>
              <a:spLocks noChangeArrowheads="1"/>
            </p:cNvSpPr>
            <p:nvPr/>
          </p:nvSpPr>
          <p:spPr bwMode="auto">
            <a:xfrm>
              <a:off x="8543" y="3879"/>
              <a:ext cx="1800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FF0000"/>
                  </a:solidFill>
                  <a:cs typeface="Arial" panose="020B0604020202020204" pitchFamily="34" charset="0"/>
                </a:rPr>
                <a:t>Postfix</a:t>
              </a:r>
            </a:p>
            <a:p>
              <a:pPr algn="ctr"/>
              <a:r>
                <a:rPr lang="en-US" altLang="en-US" sz="1600">
                  <a:solidFill>
                    <a:srgbClr val="FF0000"/>
                  </a:solidFill>
                  <a:cs typeface="Arial" panose="020B0604020202020204" pitchFamily="34" charset="0"/>
                </a:rPr>
                <a:t>2 3 +</a:t>
              </a:r>
            </a:p>
            <a:p>
              <a:endParaRPr lang="en-US" altLang="en-US" sz="16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735" name="Rectangle 5"/>
            <p:cNvSpPr>
              <a:spLocks noChangeArrowheads="1"/>
            </p:cNvSpPr>
            <p:nvPr/>
          </p:nvSpPr>
          <p:spPr bwMode="auto">
            <a:xfrm>
              <a:off x="3503" y="3879"/>
              <a:ext cx="1800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FF0000"/>
                  </a:solidFill>
                  <a:cs typeface="Arial" panose="020B0604020202020204" pitchFamily="34" charset="0"/>
                </a:rPr>
                <a:t>Infix</a:t>
              </a:r>
            </a:p>
            <a:p>
              <a:pPr algn="ctr"/>
              <a:r>
                <a:rPr lang="en-US" altLang="en-US" sz="1600">
                  <a:solidFill>
                    <a:srgbClr val="FF0000"/>
                  </a:solidFill>
                  <a:cs typeface="Arial" panose="020B0604020202020204" pitchFamily="34" charset="0"/>
                </a:rPr>
                <a:t>2 + 3</a:t>
              </a:r>
            </a:p>
            <a:p>
              <a:endParaRPr lang="en-US" altLang="en-US" sz="16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736" name="Rectangle 6"/>
            <p:cNvSpPr>
              <a:spLocks noChangeArrowheads="1"/>
            </p:cNvSpPr>
            <p:nvPr/>
          </p:nvSpPr>
          <p:spPr bwMode="auto">
            <a:xfrm>
              <a:off x="6023" y="3879"/>
              <a:ext cx="1800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FF0000"/>
                  </a:solidFill>
                  <a:cs typeface="Arial" panose="020B0604020202020204" pitchFamily="34" charset="0"/>
                </a:rPr>
                <a:t>Prefix</a:t>
              </a:r>
            </a:p>
            <a:p>
              <a:pPr algn="ctr"/>
              <a:r>
                <a:rPr lang="en-US" altLang="en-US" sz="1600">
                  <a:solidFill>
                    <a:srgbClr val="FF0000"/>
                  </a:solidFill>
                  <a:cs typeface="Arial" panose="020B0604020202020204" pitchFamily="34" charset="0"/>
                </a:rPr>
                <a:t>+ 2 3</a:t>
              </a:r>
            </a:p>
            <a:p>
              <a:endParaRPr lang="en-US" altLang="en-US" sz="16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30737" name="Group 7"/>
            <p:cNvGrpSpPr>
              <a:grpSpLocks/>
            </p:cNvGrpSpPr>
            <p:nvPr/>
          </p:nvGrpSpPr>
          <p:grpSpPr bwMode="auto">
            <a:xfrm>
              <a:off x="4403" y="3177"/>
              <a:ext cx="5040" cy="720"/>
              <a:chOff x="4401" y="11216"/>
              <a:chExt cx="5040" cy="720"/>
            </a:xfrm>
          </p:grpSpPr>
          <p:sp>
            <p:nvSpPr>
              <p:cNvPr id="30738" name="Line 8"/>
              <p:cNvSpPr>
                <a:spLocks noChangeShapeType="1"/>
              </p:cNvSpPr>
              <p:nvPr/>
            </p:nvSpPr>
            <p:spPr bwMode="auto">
              <a:xfrm>
                <a:off x="4401" y="11576"/>
                <a:ext cx="50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739" name="Line 9"/>
              <p:cNvSpPr>
                <a:spLocks noChangeShapeType="1"/>
              </p:cNvSpPr>
              <p:nvPr/>
            </p:nvSpPr>
            <p:spPr bwMode="auto">
              <a:xfrm>
                <a:off x="6741" y="11216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740" name="Line 10"/>
              <p:cNvSpPr>
                <a:spLocks noChangeShapeType="1"/>
              </p:cNvSpPr>
              <p:nvPr/>
            </p:nvSpPr>
            <p:spPr bwMode="auto">
              <a:xfrm>
                <a:off x="4401" y="11576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741" name="Line 11"/>
              <p:cNvSpPr>
                <a:spLocks noChangeShapeType="1"/>
              </p:cNvSpPr>
              <p:nvPr/>
            </p:nvSpPr>
            <p:spPr bwMode="auto">
              <a:xfrm>
                <a:off x="6741" y="11576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742" name="Line 12"/>
              <p:cNvSpPr>
                <a:spLocks noChangeShapeType="1"/>
              </p:cNvSpPr>
              <p:nvPr/>
            </p:nvSpPr>
            <p:spPr bwMode="auto">
              <a:xfrm>
                <a:off x="9441" y="11576"/>
                <a:ext cx="0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bIns="0"/>
              <a:lstStyle/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727" name="Group 24"/>
          <p:cNvGrpSpPr>
            <a:grpSpLocks/>
          </p:cNvGrpSpPr>
          <p:nvPr/>
        </p:nvGrpSpPr>
        <p:grpSpPr bwMode="auto">
          <a:xfrm>
            <a:off x="3048000" y="4343400"/>
            <a:ext cx="5029200" cy="838200"/>
            <a:chOff x="3916" y="6673"/>
            <a:chExt cx="5625" cy="758"/>
          </a:xfrm>
        </p:grpSpPr>
        <p:sp>
          <p:nvSpPr>
            <p:cNvPr id="30728" name="AutoShape 25"/>
            <p:cNvSpPr>
              <a:spLocks noChangeArrowheads="1"/>
            </p:cNvSpPr>
            <p:nvPr/>
          </p:nvSpPr>
          <p:spPr bwMode="auto">
            <a:xfrm>
              <a:off x="3916" y="6711"/>
              <a:ext cx="1620" cy="720"/>
            </a:xfrm>
            <a:prstGeom prst="cloudCallout">
              <a:avLst>
                <a:gd name="adj1" fmla="val -14815"/>
                <a:gd name="adj2" fmla="val 32361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altLang="en-US" sz="1400" i="1">
                  <a:solidFill>
                    <a:srgbClr val="FF0000"/>
                  </a:solidFill>
                  <a:latin typeface="Calibri" panose="020F0502020204030204" pitchFamily="34" charset="0"/>
                </a:rPr>
                <a:t>operand</a:t>
              </a:r>
              <a:r>
                <a:rPr lang="en-US" altLang="en-US" sz="140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en-US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29" name="AutoShape 26"/>
            <p:cNvSpPr>
              <a:spLocks noChangeArrowheads="1"/>
            </p:cNvSpPr>
            <p:nvPr/>
          </p:nvSpPr>
          <p:spPr bwMode="auto">
            <a:xfrm>
              <a:off x="7916" y="6673"/>
              <a:ext cx="1625" cy="720"/>
            </a:xfrm>
            <a:prstGeom prst="cloudCallout">
              <a:avLst>
                <a:gd name="adj1" fmla="val -30556"/>
                <a:gd name="adj2" fmla="val 32361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altLang="en-US" sz="1400" i="1">
                  <a:solidFill>
                    <a:srgbClr val="FF0000"/>
                  </a:solidFill>
                  <a:latin typeface="Calibri" panose="020F0502020204030204" pitchFamily="34" charset="0"/>
                </a:rPr>
                <a:t>operand</a:t>
              </a:r>
              <a:r>
                <a:rPr lang="en-US" altLang="en-US" sz="140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  <a:endParaRPr lang="en-US" altLang="en-US" sz="1400">
                <a:solidFill>
                  <a:srgbClr val="FF0000"/>
                </a:solidFill>
              </a:endParaRPr>
            </a:p>
          </p:txBody>
        </p:sp>
        <p:sp>
          <p:nvSpPr>
            <p:cNvPr id="30730" name="AutoShape 27"/>
            <p:cNvSpPr>
              <a:spLocks noChangeArrowheads="1"/>
            </p:cNvSpPr>
            <p:nvPr/>
          </p:nvSpPr>
          <p:spPr bwMode="auto">
            <a:xfrm>
              <a:off x="5913" y="6711"/>
              <a:ext cx="1640" cy="720"/>
            </a:xfrm>
            <a:prstGeom prst="cloudCallout">
              <a:avLst>
                <a:gd name="adj1" fmla="val -30731"/>
                <a:gd name="adj2" fmla="val 32361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US" altLang="en-US" sz="1400" b="1" i="1">
                  <a:solidFill>
                    <a:srgbClr val="FF0000"/>
                  </a:solidFill>
                  <a:latin typeface="Calibri" panose="020F0502020204030204" pitchFamily="34" charset="0"/>
                </a:rPr>
                <a:t>operator</a:t>
              </a:r>
              <a:endParaRPr lang="en-US" altLang="en-US" sz="1400">
                <a:solidFill>
                  <a:srgbClr val="FF0000"/>
                </a:solidFill>
              </a:endParaRPr>
            </a:p>
          </p:txBody>
        </p:sp>
        <p:cxnSp>
          <p:nvCxnSpPr>
            <p:cNvPr id="30731" name="AutoShape 28"/>
            <p:cNvCxnSpPr>
              <a:cxnSpLocks noChangeShapeType="1"/>
            </p:cNvCxnSpPr>
            <p:nvPr/>
          </p:nvCxnSpPr>
          <p:spPr bwMode="auto">
            <a:xfrm>
              <a:off x="5536" y="7064"/>
              <a:ext cx="37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AutoShape 29"/>
            <p:cNvCxnSpPr>
              <a:cxnSpLocks noChangeShapeType="1"/>
            </p:cNvCxnSpPr>
            <p:nvPr/>
          </p:nvCxnSpPr>
          <p:spPr bwMode="auto">
            <a:xfrm>
              <a:off x="7553" y="7064"/>
              <a:ext cx="377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292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Notations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Postfix Notation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Prefix Notation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CD780F-87FE-4275-98E7-85E4A2974961}" type="slidenum">
              <a:rPr lang="en-US" altLang="en-US" smtClean="0">
                <a:solidFill>
                  <a:srgbClr val="B5A788"/>
                </a:solidFill>
              </a:rPr>
              <a:pPr/>
              <a:t>15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2335161"/>
            <a:ext cx="5591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3581400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600"/>
            <a:ext cx="5943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5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smtClean="0"/>
              <a:t>Infix to Postfix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900" smtClean="0"/>
          </a:p>
          <a:p>
            <a:endParaRPr lang="en-US" altLang="en-US" sz="900" smtClean="0"/>
          </a:p>
          <a:p>
            <a:endParaRPr lang="en-US" altLang="en-US" sz="900" smtClean="0"/>
          </a:p>
          <a:p>
            <a:endParaRPr lang="en-US" altLang="en-US" sz="900" smtClean="0"/>
          </a:p>
          <a:p>
            <a:r>
              <a:rPr lang="en-US" altLang="en-US" sz="2400" b="1" smtClean="0"/>
              <a:t>Postfix to infix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1F5BE-C064-4CF2-A7D9-4B81127AF3A4}" type="slidenum">
              <a:rPr lang="en-US" altLang="en-US" smtClean="0">
                <a:solidFill>
                  <a:srgbClr val="B5A788"/>
                </a:solidFill>
              </a:rPr>
              <a:pPr/>
              <a:t>16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10" y="2047875"/>
            <a:ext cx="5468938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110" y="4817805"/>
            <a:ext cx="5468938" cy="175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0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Evaluation of Postfix Expressions </a:t>
            </a:r>
            <a:endParaRPr lang="en-US" sz="3600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054100" y="2022987"/>
            <a:ext cx="3975100" cy="51054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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 </a:t>
            </a:r>
            <a:r>
              <a:rPr lang="en-US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[0..</a:t>
            </a:r>
            <a:r>
              <a:rPr lang="en-US" alt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en-US" sz="1600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n-US" alt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[0..</a:t>
            </a:r>
            <a:r>
              <a:rPr lang="en-US" altLang="en-US" sz="1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expression array - char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en-US" sz="1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length of the expression array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en-US" sz="16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stack array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en-US" sz="1600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en-US" sz="1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scan the symbols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-1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c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 /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  = {0, 1, 2, .., 9}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888625-3405-41CD-9EB7-A940B3A76D72}" type="slidenum">
              <a:rPr lang="en-US" altLang="en-US" smtClean="0">
                <a:solidFill>
                  <a:srgbClr val="B5A788"/>
                </a:solidFill>
              </a:rPr>
              <a:pPr/>
              <a:t>17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29200" y="1929580"/>
            <a:ext cx="3975100" cy="510540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else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if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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//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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{ +, -, ..} 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op1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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  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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  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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op1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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op2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  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Push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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result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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		// final result is in stack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end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Postfix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741519" y="4302748"/>
            <a:ext cx="4648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5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Computer Science and Engineering</a:t>
            </a:r>
            <a:endParaRPr lang="en-US" dirty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DFF7C2-4DF3-46C7-8A48-8C433AECE4BD}" type="slidenum">
              <a:rPr lang="en-US" altLang="en-US" smtClean="0">
                <a:solidFill>
                  <a:srgbClr val="B5A788"/>
                </a:solidFill>
              </a:rPr>
              <a:pPr/>
              <a:t>18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95" y="2200352"/>
            <a:ext cx="7559675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1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Infix-to-Postfix Conversion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14B614-0D95-49EA-A536-C008A89F0EEB}" type="slidenum">
              <a:rPr lang="en-US" altLang="en-US" smtClean="0">
                <a:solidFill>
                  <a:srgbClr val="B5A788"/>
                </a:solidFill>
              </a:rPr>
              <a:pPr/>
              <a:t>19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2" y="2414588"/>
            <a:ext cx="8230828" cy="308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03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 smtClean="0">
                <a:latin typeface="Trajan Pro" panose="02020502050506020301" pitchFamily="18" charset="0"/>
              </a:rPr>
              <a:t>Elementary DS</a:t>
            </a:r>
            <a:br>
              <a:rPr lang="en-IN" sz="5400" dirty="0" smtClean="0">
                <a:latin typeface="Trajan Pro" panose="02020502050506020301" pitchFamily="18" charset="0"/>
              </a:rPr>
            </a:br>
            <a:r>
              <a:rPr lang="en-IN" dirty="0" smtClean="0">
                <a:solidFill>
                  <a:srgbClr val="FFFF00"/>
                </a:solidFill>
                <a:latin typeface="Trajan Pro" panose="02020502050506020301" pitchFamily="18" charset="0"/>
              </a:rPr>
              <a:t>-Stack, Queue, Lists</a:t>
            </a:r>
            <a:endParaRPr lang="en-US" sz="5400" dirty="0">
              <a:solidFill>
                <a:srgbClr val="FFFF00"/>
              </a:solidFill>
              <a:latin typeface="Trajan Pro" panose="0202050205050602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3291" y="1165065"/>
            <a:ext cx="6108101" cy="1117687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Session 2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441DC9-5E62-4FF1-A983-7036EDAB7FCD}" type="slidenum">
              <a:rPr lang="en-US" altLang="en-US" smtClean="0">
                <a:solidFill>
                  <a:srgbClr val="B5A788"/>
                </a:solidFill>
              </a:rPr>
              <a:pPr/>
              <a:t>20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80" y="73740"/>
            <a:ext cx="5687962" cy="669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9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9AD12-A8E2-4B62-966A-6F163652DFDE}" type="slidenum">
              <a:rPr lang="en-US" altLang="en-US" smtClean="0">
                <a:solidFill>
                  <a:srgbClr val="B5A788"/>
                </a:solidFill>
              </a:rPr>
              <a:pPr/>
              <a:t>21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7" y="2069690"/>
            <a:ext cx="7742903" cy="419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0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1308100" cy="3535362"/>
          </a:xfrm>
        </p:spPr>
        <p:txBody>
          <a:bodyPr vert="vert">
            <a:normAutofit/>
          </a:bodyPr>
          <a:lstStyle/>
          <a:p>
            <a:pPr>
              <a:defRPr/>
            </a:pPr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4AE50-EBBF-4FEB-8367-9D4DFC59D748}" type="slidenum">
              <a:rPr lang="en-US" altLang="en-US" smtClean="0">
                <a:solidFill>
                  <a:srgbClr val="B5A788"/>
                </a:solidFill>
              </a:rPr>
              <a:pPr/>
              <a:t>22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8" y="-1"/>
            <a:ext cx="6864657" cy="67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6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Example-3: Maze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6" y="2324100"/>
            <a:ext cx="7344228" cy="3505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EFBE5-945F-4FD0-A53F-0C654A4F36D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20574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Solution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22" y="2308122"/>
            <a:ext cx="7830831" cy="304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EFBE5-945F-4FD0-A53F-0C654A4F36D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52450" y="1978742"/>
            <a:ext cx="7499350" cy="5029200"/>
          </a:xfrm>
        </p:spPr>
        <p:txBody>
          <a:bodyPr/>
          <a:lstStyle/>
          <a:p>
            <a:r>
              <a:rPr lang="en-US" altLang="en-US" sz="2400" dirty="0" smtClean="0"/>
              <a:t>A </a:t>
            </a:r>
            <a:r>
              <a:rPr lang="en-US" altLang="en-US" sz="2400" b="1" i="1" dirty="0" smtClean="0"/>
              <a:t>queue</a:t>
            </a:r>
            <a:r>
              <a:rPr lang="en-US" altLang="en-US" sz="2400" dirty="0" smtClean="0"/>
              <a:t> is a linear list in which additions and deletions take place at two different ends. </a:t>
            </a:r>
          </a:p>
          <a:p>
            <a:r>
              <a:rPr lang="en-US" altLang="en-US" sz="2400" dirty="0" smtClean="0"/>
              <a:t>The end at which insertions take place is called the </a:t>
            </a:r>
            <a:r>
              <a:rPr lang="en-US" altLang="en-US" sz="2400" i="1" dirty="0" smtClean="0"/>
              <a:t>rear</a:t>
            </a:r>
            <a:r>
              <a:rPr lang="en-US" altLang="en-US" sz="2400" dirty="0" smtClean="0"/>
              <a:t>, and at which deletions happen is called the </a:t>
            </a:r>
            <a:r>
              <a:rPr lang="en-US" altLang="en-US" sz="2400" i="1" dirty="0" smtClean="0"/>
              <a:t>front</a:t>
            </a:r>
            <a:r>
              <a:rPr lang="en-US" altLang="en-US" sz="2400" dirty="0" smtClean="0"/>
              <a:t>. </a:t>
            </a:r>
          </a:p>
          <a:p>
            <a:r>
              <a:rPr lang="en-US" altLang="en-US" sz="2400" dirty="0" smtClean="0"/>
              <a:t>The most well known operation of the queue is the </a:t>
            </a:r>
            <a:r>
              <a:rPr lang="en-US" altLang="en-US" sz="2400" b="1" dirty="0" smtClean="0"/>
              <a:t>First-In-First-Out</a:t>
            </a:r>
            <a:r>
              <a:rPr lang="en-US" altLang="en-US" sz="2400" dirty="0" smtClean="0"/>
              <a:t> (FIFO) queue process. </a:t>
            </a:r>
          </a:p>
          <a:p>
            <a:r>
              <a:rPr lang="en-US" altLang="en-US" sz="2400" dirty="0" smtClean="0"/>
              <a:t>In a FIFO queue, the first element in the queue will be the first one out. 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Ordinary queues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Circular queues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Priority queues</a:t>
            </a:r>
          </a:p>
          <a:p>
            <a:endParaRPr lang="en-US" alt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5B2E25-6584-490A-8F93-C27E150029EC}" type="slidenum">
              <a:rPr lang="en-US" altLang="en-US" smtClean="0">
                <a:solidFill>
                  <a:srgbClr val="B5A788"/>
                </a:solidFill>
              </a:rPr>
              <a:pPr/>
              <a:t>25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grpSp>
        <p:nvGrpSpPr>
          <p:cNvPr id="41990" name="Group 2"/>
          <p:cNvGrpSpPr>
            <a:grpSpLocks/>
          </p:cNvGrpSpPr>
          <p:nvPr/>
        </p:nvGrpSpPr>
        <p:grpSpPr bwMode="auto">
          <a:xfrm>
            <a:off x="4066606" y="5133478"/>
            <a:ext cx="4584700" cy="1143000"/>
            <a:chOff x="2781" y="12244"/>
            <a:chExt cx="7222" cy="1080"/>
          </a:xfrm>
        </p:grpSpPr>
        <p:sp>
          <p:nvSpPr>
            <p:cNvPr id="41991" name="Rectangle 3"/>
            <p:cNvSpPr>
              <a:spLocks noChangeArrowheads="1"/>
            </p:cNvSpPr>
            <p:nvPr/>
          </p:nvSpPr>
          <p:spPr bwMode="auto">
            <a:xfrm>
              <a:off x="4581" y="12244"/>
              <a:ext cx="360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1992" name="Rectangle 4"/>
            <p:cNvSpPr>
              <a:spLocks noChangeArrowheads="1"/>
            </p:cNvSpPr>
            <p:nvPr/>
          </p:nvSpPr>
          <p:spPr bwMode="auto">
            <a:xfrm>
              <a:off x="5121" y="12244"/>
              <a:ext cx="360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1993" name="Rectangle 5"/>
            <p:cNvSpPr>
              <a:spLocks noChangeArrowheads="1"/>
            </p:cNvSpPr>
            <p:nvPr/>
          </p:nvSpPr>
          <p:spPr bwMode="auto">
            <a:xfrm>
              <a:off x="5661" y="12244"/>
              <a:ext cx="360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1994" name="Rectangle 6"/>
            <p:cNvSpPr>
              <a:spLocks noChangeArrowheads="1"/>
            </p:cNvSpPr>
            <p:nvPr/>
          </p:nvSpPr>
          <p:spPr bwMode="auto">
            <a:xfrm>
              <a:off x="6201" y="12244"/>
              <a:ext cx="360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1995" name="Arc 7"/>
            <p:cNvSpPr>
              <a:spLocks/>
            </p:cNvSpPr>
            <p:nvPr/>
          </p:nvSpPr>
          <p:spPr bwMode="auto">
            <a:xfrm flipH="1">
              <a:off x="3501" y="12490"/>
              <a:ext cx="875" cy="448"/>
            </a:xfrm>
            <a:custGeom>
              <a:avLst/>
              <a:gdLst>
                <a:gd name="T0" fmla="*/ 0 w 31237"/>
                <a:gd name="T1" fmla="*/ 0 h 21600"/>
                <a:gd name="T2" fmla="*/ 0 w 31237"/>
                <a:gd name="T3" fmla="*/ 0 h 21600"/>
                <a:gd name="T4" fmla="*/ 0 w 31237"/>
                <a:gd name="T5" fmla="*/ 0 h 21600"/>
                <a:gd name="T6" fmla="*/ 0 60000 65536"/>
                <a:gd name="T7" fmla="*/ 0 60000 65536"/>
                <a:gd name="T8" fmla="*/ 0 60000 65536"/>
                <a:gd name="T9" fmla="*/ 0 w 31237"/>
                <a:gd name="T10" fmla="*/ 0 h 21600"/>
                <a:gd name="T11" fmla="*/ 31237 w 312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37" h="21600" fill="none" extrusionOk="0">
                  <a:moveTo>
                    <a:pt x="-1" y="2268"/>
                  </a:moveTo>
                  <a:cubicBezTo>
                    <a:pt x="2993" y="776"/>
                    <a:pt x="6292" y="-1"/>
                    <a:pt x="9637" y="0"/>
                  </a:cubicBezTo>
                  <a:cubicBezTo>
                    <a:pt x="21566" y="0"/>
                    <a:pt x="31237" y="9670"/>
                    <a:pt x="31237" y="21600"/>
                  </a:cubicBezTo>
                </a:path>
                <a:path w="31237" h="21600" stroke="0" extrusionOk="0">
                  <a:moveTo>
                    <a:pt x="-1" y="2268"/>
                  </a:moveTo>
                  <a:cubicBezTo>
                    <a:pt x="2993" y="776"/>
                    <a:pt x="6292" y="-1"/>
                    <a:pt x="9637" y="0"/>
                  </a:cubicBezTo>
                  <a:cubicBezTo>
                    <a:pt x="21566" y="0"/>
                    <a:pt x="31237" y="9670"/>
                    <a:pt x="31237" y="21600"/>
                  </a:cubicBezTo>
                  <a:lnTo>
                    <a:pt x="9637" y="21600"/>
                  </a:lnTo>
                  <a:lnTo>
                    <a:pt x="-1" y="226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41996" name="Arc 8"/>
            <p:cNvSpPr>
              <a:spLocks/>
            </p:cNvSpPr>
            <p:nvPr/>
          </p:nvSpPr>
          <p:spPr bwMode="auto">
            <a:xfrm rot="2356511" flipH="1">
              <a:off x="7486" y="12424"/>
              <a:ext cx="875" cy="448"/>
            </a:xfrm>
            <a:custGeom>
              <a:avLst/>
              <a:gdLst>
                <a:gd name="T0" fmla="*/ 0 w 31237"/>
                <a:gd name="T1" fmla="*/ 0 h 21600"/>
                <a:gd name="T2" fmla="*/ 0 w 31237"/>
                <a:gd name="T3" fmla="*/ 0 h 21600"/>
                <a:gd name="T4" fmla="*/ 0 w 31237"/>
                <a:gd name="T5" fmla="*/ 0 h 21600"/>
                <a:gd name="T6" fmla="*/ 0 60000 65536"/>
                <a:gd name="T7" fmla="*/ 0 60000 65536"/>
                <a:gd name="T8" fmla="*/ 0 60000 65536"/>
                <a:gd name="T9" fmla="*/ 0 w 31237"/>
                <a:gd name="T10" fmla="*/ 0 h 21600"/>
                <a:gd name="T11" fmla="*/ 31237 w 312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37" h="21600" fill="none" extrusionOk="0">
                  <a:moveTo>
                    <a:pt x="-1" y="2268"/>
                  </a:moveTo>
                  <a:cubicBezTo>
                    <a:pt x="2993" y="776"/>
                    <a:pt x="6292" y="-1"/>
                    <a:pt x="9637" y="0"/>
                  </a:cubicBezTo>
                  <a:cubicBezTo>
                    <a:pt x="21566" y="0"/>
                    <a:pt x="31237" y="9670"/>
                    <a:pt x="31237" y="21600"/>
                  </a:cubicBezTo>
                </a:path>
                <a:path w="31237" h="21600" stroke="0" extrusionOk="0">
                  <a:moveTo>
                    <a:pt x="-1" y="2268"/>
                  </a:moveTo>
                  <a:cubicBezTo>
                    <a:pt x="2993" y="776"/>
                    <a:pt x="6292" y="-1"/>
                    <a:pt x="9637" y="0"/>
                  </a:cubicBezTo>
                  <a:cubicBezTo>
                    <a:pt x="21566" y="0"/>
                    <a:pt x="31237" y="9670"/>
                    <a:pt x="31237" y="21600"/>
                  </a:cubicBezTo>
                  <a:lnTo>
                    <a:pt x="9637" y="21600"/>
                  </a:lnTo>
                  <a:lnTo>
                    <a:pt x="-1" y="226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bIns="0"/>
            <a:lstStyle/>
            <a:p>
              <a:endParaRPr lang="en-US"/>
            </a:p>
          </p:txBody>
        </p:sp>
        <p:sp>
          <p:nvSpPr>
            <p:cNvPr id="41997" name="Rectangle 9"/>
            <p:cNvSpPr>
              <a:spLocks noChangeArrowheads="1"/>
            </p:cNvSpPr>
            <p:nvPr/>
          </p:nvSpPr>
          <p:spPr bwMode="auto">
            <a:xfrm>
              <a:off x="6741" y="12244"/>
              <a:ext cx="360" cy="7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1998" name="Rectangle 10"/>
            <p:cNvSpPr>
              <a:spLocks noChangeArrowheads="1"/>
            </p:cNvSpPr>
            <p:nvPr/>
          </p:nvSpPr>
          <p:spPr bwMode="auto">
            <a:xfrm>
              <a:off x="7821" y="12894"/>
              <a:ext cx="2182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i="1">
                  <a:solidFill>
                    <a:srgbClr val="C00000"/>
                  </a:solidFill>
                  <a:latin typeface="Times New Roman" panose="02020603050405020304" pitchFamily="18" charset="0"/>
                </a:rPr>
                <a:t>Enter into Queue </a:t>
              </a:r>
              <a:endParaRPr lang="en-US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41999" name="Rectangle 11"/>
            <p:cNvSpPr>
              <a:spLocks noChangeArrowheads="1"/>
            </p:cNvSpPr>
            <p:nvPr/>
          </p:nvSpPr>
          <p:spPr bwMode="auto">
            <a:xfrm>
              <a:off x="2781" y="13003"/>
              <a:ext cx="2182" cy="3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 b="1" i="1">
                  <a:solidFill>
                    <a:srgbClr val="C00000"/>
                  </a:solidFill>
                  <a:latin typeface="Times New Roman" panose="02020603050405020304" pitchFamily="18" charset="0"/>
                </a:rPr>
                <a:t>Delete from Queue</a:t>
              </a:r>
              <a:endParaRPr lang="en-US" altLang="en-US" sz="14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3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There are a number of real world examples that can be given for queues</a:t>
            </a:r>
          </a:p>
          <a:p>
            <a:r>
              <a:rPr lang="en-US" altLang="en-US" sz="2800" dirty="0" smtClean="0"/>
              <a:t>For instance</a:t>
            </a:r>
          </a:p>
          <a:p>
            <a:pPr lvl="1"/>
            <a:r>
              <a:rPr lang="en-US" altLang="en-US" sz="2400" dirty="0" smtClean="0"/>
              <a:t>people standing in front of a cinema hall counter, voting booths, milk booths, billing counters, </a:t>
            </a:r>
            <a:r>
              <a:rPr lang="en-US" altLang="en-US" sz="2400" dirty="0" err="1" smtClean="0"/>
              <a:t>etc</a:t>
            </a:r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/>
              <a:t>objects moving in assembly  units, bottling industry, </a:t>
            </a:r>
            <a:r>
              <a:rPr lang="en-US" altLang="en-US" sz="2400" dirty="0" err="1" smtClean="0"/>
              <a:t>etc</a:t>
            </a:r>
            <a:endParaRPr lang="en-US" altLang="en-US" sz="2400" dirty="0" smtClean="0"/>
          </a:p>
          <a:p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7A6F33-9BFB-464A-AE6F-4BFB6CCD74D6}" type="slidenum">
              <a:rPr lang="en-US" altLang="en-US" smtClean="0">
                <a:solidFill>
                  <a:srgbClr val="B5A788"/>
                </a:solidFill>
              </a:rPr>
              <a:pPr/>
              <a:t>26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43014" name="Picture 5" descr="p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497" y="4377505"/>
            <a:ext cx="15240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6" descr="print_queu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66" y="4470374"/>
            <a:ext cx="1425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" descr="http://www.where-to-go-in-italy.com/Brindisi%20800%20size/wine-bottling%201%20-%20Cantina%20Due%20Pal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48" y="4503173"/>
            <a:ext cx="14478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err="1" smtClean="0"/>
              <a:t>enqueue</a:t>
            </a:r>
            <a:r>
              <a:rPr lang="en-US" dirty="0" smtClean="0"/>
              <a:t> Operation 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EDCB46-671B-4161-90D3-67C94BB2843C}" type="slidenum">
              <a:rPr lang="en-US" altLang="en-US" smtClean="0">
                <a:solidFill>
                  <a:srgbClr val="B5A788"/>
                </a:solidFill>
              </a:rPr>
              <a:pPr/>
              <a:t>27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3" y="1946787"/>
            <a:ext cx="63055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7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 dirty="0" err="1" smtClean="0"/>
              <a:t>dequeue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8B3CDC-62B7-4247-9DE5-E36D35948560}" type="slidenum">
              <a:rPr lang="en-US" altLang="en-US" smtClean="0">
                <a:solidFill>
                  <a:srgbClr val="B5A788"/>
                </a:solidFill>
              </a:rPr>
              <a:pPr/>
              <a:t>28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450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46" y="2173237"/>
            <a:ext cx="6604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1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Exception Cases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447800" y="2590800"/>
            <a:ext cx="7499350" cy="4800600"/>
          </a:xfrm>
        </p:spPr>
        <p:txBody>
          <a:bodyPr/>
          <a:lstStyle/>
          <a:p>
            <a:r>
              <a:rPr lang="en-US" altLang="en-US" smtClean="0"/>
              <a:t>Queue Overflow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BF48D5-25B0-4CDB-8415-B08DD72F2C6F}" type="slidenum">
              <a:rPr lang="en-US" altLang="en-US" smtClean="0">
                <a:solidFill>
                  <a:srgbClr val="B5A788"/>
                </a:solidFill>
              </a:rPr>
              <a:pPr/>
              <a:t>29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460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42" y="2401479"/>
            <a:ext cx="72977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0700" y="2449017"/>
            <a:ext cx="10668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60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4" y="4700911"/>
            <a:ext cx="7297738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Box 8"/>
          <p:cNvSpPr txBox="1">
            <a:spLocks noChangeArrowheads="1"/>
          </p:cNvSpPr>
          <p:nvPr/>
        </p:nvSpPr>
        <p:spPr bwMode="auto">
          <a:xfrm>
            <a:off x="952500" y="2113932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2060"/>
                </a:solidFill>
              </a:rPr>
              <a:t>Queue Overflow</a:t>
            </a:r>
          </a:p>
        </p:txBody>
      </p:sp>
      <p:sp>
        <p:nvSpPr>
          <p:cNvPr id="46090" name="TextBox 9"/>
          <p:cNvSpPr txBox="1">
            <a:spLocks noChangeArrowheads="1"/>
          </p:cNvSpPr>
          <p:nvPr/>
        </p:nvSpPr>
        <p:spPr bwMode="auto">
          <a:xfrm>
            <a:off x="952500" y="4382679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2060"/>
                </a:solidFill>
              </a:rPr>
              <a:t>Queue Underflow</a:t>
            </a:r>
          </a:p>
        </p:txBody>
      </p:sp>
    </p:spTree>
    <p:extLst>
      <p:ext uri="{BB962C8B-B14F-4D97-AF65-F5344CB8AC3E}">
        <p14:creationId xmlns:p14="http://schemas.microsoft.com/office/powerpoint/2010/main" val="21148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b="1" dirty="0" smtClean="0"/>
              <a:t>Stacks</a:t>
            </a:r>
          </a:p>
          <a:p>
            <a:pPr lvl="1"/>
            <a:r>
              <a:rPr lang="en-US" altLang="en-US" sz="2400" dirty="0" smtClean="0"/>
              <a:t>Stack representation </a:t>
            </a:r>
          </a:p>
          <a:p>
            <a:pPr lvl="1"/>
            <a:r>
              <a:rPr lang="en-US" altLang="en-US" sz="2400" dirty="0" smtClean="0"/>
              <a:t>Applications</a:t>
            </a:r>
          </a:p>
          <a:p>
            <a:r>
              <a:rPr lang="en-US" altLang="en-US" sz="2800" b="1" dirty="0" smtClean="0"/>
              <a:t>Queues</a:t>
            </a:r>
          </a:p>
          <a:p>
            <a:pPr lvl="1"/>
            <a:r>
              <a:rPr lang="en-US" altLang="en-US" sz="2400" dirty="0" smtClean="0"/>
              <a:t>Conventional Queue</a:t>
            </a:r>
          </a:p>
          <a:p>
            <a:pPr lvl="1"/>
            <a:r>
              <a:rPr lang="en-US" altLang="en-US" sz="2400" dirty="0" smtClean="0"/>
              <a:t>Circular Queue</a:t>
            </a:r>
          </a:p>
          <a:p>
            <a:pPr lvl="1"/>
            <a:r>
              <a:rPr lang="en-US" altLang="en-US" sz="2400" dirty="0" smtClean="0"/>
              <a:t>Priority Queue</a:t>
            </a:r>
          </a:p>
          <a:p>
            <a:pPr lvl="1"/>
            <a:r>
              <a:rPr lang="en-US" altLang="en-US" sz="2400" dirty="0" smtClean="0"/>
              <a:t>Applications</a:t>
            </a:r>
          </a:p>
          <a:p>
            <a:r>
              <a:rPr lang="en-US" altLang="en-US" sz="2800" b="1" dirty="0" smtClean="0"/>
              <a:t>Lists</a:t>
            </a:r>
          </a:p>
          <a:p>
            <a:pPr lvl="1"/>
            <a:r>
              <a:rPr lang="en-US" altLang="en-US" sz="2400" dirty="0" smtClean="0"/>
              <a:t>SLL, CSLL, DLL</a:t>
            </a:r>
          </a:p>
          <a:p>
            <a:endParaRPr lang="en-US" alt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798102-FDD6-4B0B-A523-B2F02A26B6D9}" type="slidenum">
              <a:rPr lang="en-US" altLang="en-US" smtClean="0">
                <a:solidFill>
                  <a:srgbClr val="B5A788"/>
                </a:solidFill>
              </a:rPr>
              <a:pPr/>
              <a:t>3</a:t>
            </a:fld>
            <a:endParaRPr lang="en-US" altLang="en-US" smtClean="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Algorithms for </a:t>
            </a:r>
            <a:br>
              <a:rPr lang="en-US" dirty="0" smtClean="0"/>
            </a:br>
            <a:r>
              <a:rPr lang="en-US" i="1" dirty="0" err="1" smtClean="0"/>
              <a:t>enqueue</a:t>
            </a:r>
            <a:r>
              <a:rPr lang="en-US" dirty="0" smtClean="0"/>
              <a:t> and </a:t>
            </a:r>
            <a:r>
              <a:rPr lang="en-US" i="1" dirty="0" err="1" smtClean="0"/>
              <a:t>dequeue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1E4411-4E10-4FEF-A1B2-F5D5B143D290}" type="slidenum">
              <a:rPr lang="en-US" altLang="en-US" smtClean="0">
                <a:solidFill>
                  <a:srgbClr val="B5A788"/>
                </a:solidFill>
              </a:rPr>
              <a:pPr/>
              <a:t>30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5" y="2438400"/>
            <a:ext cx="34432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619" y="2247900"/>
            <a:ext cx="40767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 rot="16200000" flipH="1">
            <a:off x="2552700" y="3848101"/>
            <a:ext cx="44958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of Queue Operations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02" y="1979825"/>
            <a:ext cx="5291732" cy="473430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4" y="2105248"/>
            <a:ext cx="8470142" cy="456136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IN" b="1" dirty="0"/>
              <a:t>Write an algorithm to implement a Stack using two Queues.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public static void push(String element) {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if (q1.size() == 0) 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    q1.add(element);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else {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    while (q1.size() != 0)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        q2.add(q1.remove());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    q1.add(element);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    while (q2.size() != 0)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        q1.add(q2.remove());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}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}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 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public static String pop() {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    return q1.remove();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r>
              <a:rPr lang="en-IN" dirty="0"/>
              <a:t>    }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4" y="2105248"/>
            <a:ext cx="8782990" cy="456136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IN" sz="2300" b="1" dirty="0"/>
              <a:t>Write an algorithm to implement a Queue using </a:t>
            </a:r>
            <a:r>
              <a:rPr lang="en-IN" sz="2300" b="1" dirty="0" smtClean="0"/>
              <a:t>two Stacks.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public static void </a:t>
            </a:r>
            <a:r>
              <a:rPr lang="en-IN" dirty="0" err="1"/>
              <a:t>enqueue</a:t>
            </a:r>
            <a:r>
              <a:rPr lang="en-IN" dirty="0"/>
              <a:t> (String element) {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     stack1.push(element);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 smtClean="0"/>
              <a:t>}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public static String </a:t>
            </a:r>
            <a:r>
              <a:rPr lang="en-IN" dirty="0" err="1"/>
              <a:t>dequeue</a:t>
            </a:r>
            <a:r>
              <a:rPr lang="en-IN" dirty="0"/>
              <a:t>() {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if (stack2.size() == 0) {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       if (stack1.size() == 0) {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           return ("Cannot </a:t>
            </a:r>
            <a:r>
              <a:rPr lang="en-IN" dirty="0" err="1"/>
              <a:t>dequeue</a:t>
            </a:r>
            <a:r>
              <a:rPr lang="en-IN" dirty="0"/>
              <a:t> because queue is empty");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       }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       while (stack1.size() &gt; 0) {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var</a:t>
            </a:r>
            <a:r>
              <a:rPr lang="en-IN" dirty="0"/>
              <a:t> p = stack1.pop();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         stack2.push(p);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       }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}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   return stack2.pop();</a:t>
            </a:r>
            <a:endParaRPr lang="en-US" dirty="0"/>
          </a:p>
          <a:p>
            <a:pPr marL="457200" indent="0">
              <a:spcBef>
                <a:spcPts val="600"/>
              </a:spcBef>
              <a:buNone/>
            </a:pPr>
            <a:r>
              <a:rPr lang="en-IN" dirty="0"/>
              <a:t>}</a:t>
            </a:r>
            <a:endParaRPr lang="en-US" dirty="0"/>
          </a:p>
          <a:p>
            <a:pPr marL="457200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6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CIRCULAR QUEUES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03904" y="2012408"/>
            <a:ext cx="8160026" cy="4116151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What is the problem with ordinary queues? </a:t>
            </a:r>
          </a:p>
          <a:p>
            <a:r>
              <a:rPr lang="en-US" altLang="en-US" sz="2000" dirty="0" smtClean="0"/>
              <a:t>When </a:t>
            </a:r>
            <a:r>
              <a:rPr lang="en-US" altLang="en-US" sz="2000" i="1" dirty="0" smtClean="0"/>
              <a:t>rear</a:t>
            </a:r>
            <a:r>
              <a:rPr lang="en-US" altLang="en-US" sz="2000" dirty="0" smtClean="0"/>
              <a:t> pointer reaches </a:t>
            </a:r>
            <a:r>
              <a:rPr lang="en-US" altLang="en-US" sz="2000" i="1" dirty="0" smtClean="0"/>
              <a:t>MAX</a:t>
            </a:r>
            <a:r>
              <a:rPr lang="en-US" altLang="en-US" sz="2000" dirty="0" smtClean="0"/>
              <a:t> – 1, irrespective of the </a:t>
            </a:r>
            <a:r>
              <a:rPr lang="en-US" altLang="en-US" sz="2000" i="1" dirty="0" smtClean="0"/>
              <a:t>front</a:t>
            </a:r>
            <a:r>
              <a:rPr lang="en-US" altLang="en-US" sz="2000" dirty="0" smtClean="0"/>
              <a:t> pointer, the queue status is full.  Why? </a:t>
            </a:r>
          </a:p>
          <a:p>
            <a:r>
              <a:rPr lang="en-US" altLang="en-US" sz="2000" dirty="0" smtClean="0"/>
              <a:t>Because, we simply check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=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-1, display the error message, irrespective of the front pointer.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FCDA38-4324-49DC-A49C-6BE0931B0500}" type="slidenum">
              <a:rPr lang="en-US" altLang="en-US" smtClean="0">
                <a:solidFill>
                  <a:srgbClr val="B5A788"/>
                </a:solidFill>
              </a:rPr>
              <a:pPr/>
              <a:t>34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60658"/>
            <a:ext cx="6646863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786" y="3467164"/>
            <a:ext cx="2954593" cy="121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87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Circular Queue Operations 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625337" y="1917936"/>
            <a:ext cx="8160026" cy="4116151"/>
          </a:xfrm>
        </p:spPr>
        <p:txBody>
          <a:bodyPr/>
          <a:lstStyle/>
          <a:p>
            <a:r>
              <a:rPr lang="en-US" altLang="en-US" sz="2400" i="1" dirty="0" err="1" smtClean="0"/>
              <a:t>enCqueue</a:t>
            </a:r>
            <a:r>
              <a:rPr lang="en-US" altLang="en-US" sz="2400" dirty="0" smtClean="0"/>
              <a:t>  - Add an element to the circular queue</a:t>
            </a:r>
          </a:p>
          <a:p>
            <a:r>
              <a:rPr lang="en-US" altLang="en-US" sz="2400" i="1" dirty="0" err="1" smtClean="0"/>
              <a:t>deCqueue</a:t>
            </a:r>
            <a:r>
              <a:rPr lang="en-US" altLang="en-US" sz="2400" dirty="0" smtClean="0"/>
              <a:t> – Delete an element from the circular queue</a:t>
            </a:r>
          </a:p>
          <a:p>
            <a:r>
              <a:rPr lang="en-US" altLang="en-US" sz="2400" b="1" dirty="0" smtClean="0"/>
              <a:t>Initialization</a:t>
            </a:r>
            <a:endParaRPr lang="en-US" altLang="en-US" sz="2400" dirty="0" smtClean="0"/>
          </a:p>
          <a:p>
            <a:pPr lvl="1"/>
            <a:r>
              <a:rPr lang="en-US" altLang="en-US" sz="2000" b="1" i="1" dirty="0" smtClean="0"/>
              <a:t>f</a:t>
            </a:r>
            <a:r>
              <a:rPr lang="en-US" altLang="en-US" sz="2000" b="1" dirty="0" smtClean="0"/>
              <a:t> = 0 and </a:t>
            </a:r>
            <a:r>
              <a:rPr lang="en-US" altLang="en-US" sz="2000" b="1" i="1" dirty="0" smtClean="0"/>
              <a:t>r</a:t>
            </a:r>
            <a:r>
              <a:rPr lang="en-US" altLang="en-US" sz="2000" b="1" dirty="0" smtClean="0"/>
              <a:t> = 0</a:t>
            </a:r>
            <a:endParaRPr lang="en-US" altLang="en-US" sz="2000" dirty="0" smtClean="0"/>
          </a:p>
          <a:p>
            <a:r>
              <a:rPr lang="en-US" altLang="en-US" sz="2400" b="1" dirty="0" smtClean="0"/>
              <a:t>Circular Queue Insertion</a:t>
            </a:r>
          </a:p>
          <a:p>
            <a:pPr lvl="1"/>
            <a:r>
              <a:rPr lang="en-US" altLang="en-US" sz="2000" dirty="0" smtClean="0"/>
              <a:t>An element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 is added into the circular queue using the formula,</a:t>
            </a:r>
          </a:p>
          <a:p>
            <a:pPr lvl="1"/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= (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+ 1) </a:t>
            </a:r>
            <a:r>
              <a:rPr lang="en-US" altLang="en-US" sz="2000" b="1" dirty="0" smtClean="0"/>
              <a:t>mod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N</a:t>
            </a:r>
          </a:p>
          <a:p>
            <a:r>
              <a:rPr lang="en-US" altLang="en-US" sz="2400" b="1" dirty="0" smtClean="0"/>
              <a:t>General structure of a Circular Queue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635DA-6737-44E0-AA0D-AEAEC9F39C94}" type="slidenum">
              <a:rPr lang="en-US" altLang="en-US" smtClean="0">
                <a:solidFill>
                  <a:srgbClr val="B5A788"/>
                </a:solidFill>
              </a:rPr>
              <a:pPr/>
              <a:t>35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33975"/>
            <a:ext cx="5753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61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Cqueue</a:t>
            </a:r>
            <a:r>
              <a:rPr lang="en-US" dirty="0" smtClean="0"/>
              <a:t> Insertion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7248E2-E3B4-47CE-9A05-B1B00C60ADCC}" type="slidenum">
              <a:rPr lang="en-US" altLang="en-US" smtClean="0">
                <a:solidFill>
                  <a:srgbClr val="B5A788"/>
                </a:solidFill>
              </a:rPr>
              <a:pPr/>
              <a:t>36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29" y="2079522"/>
            <a:ext cx="5767388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09" y="4282972"/>
            <a:ext cx="43434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0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Cqueue</a:t>
            </a:r>
            <a:r>
              <a:rPr lang="en-US" dirty="0" smtClean="0"/>
              <a:t> deletion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6683DA-5C7B-448B-A3BE-D0852FA40F31}" type="slidenum">
              <a:rPr lang="en-US" altLang="en-US" smtClean="0">
                <a:solidFill>
                  <a:srgbClr val="B5A788"/>
                </a:solidFill>
              </a:rPr>
              <a:pPr/>
              <a:t>37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16" y="2861187"/>
            <a:ext cx="6837866" cy="305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16" y="2175386"/>
            <a:ext cx="3651854" cy="79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Advantages of Circular Queue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smtClean="0"/>
              <a:t>The real advantage of circular queue over the ordinary queue is when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-1 and </a:t>
            </a:r>
            <a:r>
              <a:rPr lang="en-US" altLang="en-US" sz="2400" i="1" smtClean="0"/>
              <a:t>f</a:t>
            </a:r>
            <a:r>
              <a:rPr lang="en-US" altLang="en-US" sz="2400" smtClean="0"/>
              <a:t> is pointing to locations greater than 0. </a:t>
            </a:r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z="2400" b="1" smtClean="0"/>
              <a:t>Exception Cases</a:t>
            </a:r>
          </a:p>
          <a:p>
            <a:pPr lvl="1"/>
            <a:r>
              <a:rPr lang="da-DK" altLang="en-US" sz="2000" b="1" smtClean="0"/>
              <a:t>Overflow</a:t>
            </a:r>
            <a:r>
              <a:rPr lang="da-DK" altLang="en-US" sz="2000" smtClean="0"/>
              <a:t> Condition:	 </a:t>
            </a:r>
            <a:r>
              <a:rPr lang="da-DK" altLang="en-US" sz="2000" i="1" smtClean="0"/>
              <a:t>f</a:t>
            </a:r>
            <a:r>
              <a:rPr lang="da-DK" altLang="en-US" sz="2000" smtClean="0"/>
              <a:t> = (</a:t>
            </a:r>
            <a:r>
              <a:rPr lang="da-DK" altLang="en-US" sz="2000" i="1" smtClean="0"/>
              <a:t>r</a:t>
            </a:r>
            <a:r>
              <a:rPr lang="da-DK" altLang="en-US" sz="2000" smtClean="0"/>
              <a:t> + 1) mod </a:t>
            </a:r>
            <a:r>
              <a:rPr lang="da-DK" altLang="en-US" sz="2000" i="1" smtClean="0"/>
              <a:t>N</a:t>
            </a:r>
            <a:endParaRPr lang="en-US" altLang="en-US" sz="2000" smtClean="0"/>
          </a:p>
          <a:p>
            <a:pPr lvl="1"/>
            <a:r>
              <a:rPr lang="en-US" altLang="en-US" sz="2000" b="1" smtClean="0"/>
              <a:t>Underflow</a:t>
            </a:r>
            <a:r>
              <a:rPr lang="en-US" altLang="en-US" sz="2000" smtClean="0"/>
              <a:t> Condition:	 </a:t>
            </a:r>
            <a:r>
              <a:rPr lang="en-US" altLang="en-US" sz="2000" i="1" smtClean="0"/>
              <a:t>f</a:t>
            </a:r>
            <a:r>
              <a:rPr lang="en-US" altLang="en-US" sz="2000" smtClean="0"/>
              <a:t> = </a:t>
            </a:r>
            <a:r>
              <a:rPr lang="en-US" altLang="en-US" sz="2000" i="1" smtClean="0"/>
              <a:t>r</a:t>
            </a:r>
            <a:endParaRPr lang="en-US" altLang="en-US" sz="2000" smtClean="0"/>
          </a:p>
          <a:p>
            <a:pPr lvl="1"/>
            <a:endParaRPr lang="en-US" altLang="en-US" sz="2000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ACCE44-0BF7-4442-9D7C-93806AFDBC43}" type="slidenum">
              <a:rPr lang="en-US" altLang="en-US" smtClean="0">
                <a:solidFill>
                  <a:srgbClr val="B5A788"/>
                </a:solidFill>
              </a:rPr>
              <a:pPr/>
              <a:t>38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84" y="3399503"/>
            <a:ext cx="61341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43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Algorithms for </a:t>
            </a:r>
            <a:r>
              <a:rPr lang="en-US" dirty="0" err="1" smtClean="0"/>
              <a:t>Cqueue</a:t>
            </a:r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606413" y="2057400"/>
            <a:ext cx="4210050" cy="48006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 smtClean="0">
                <a:sym typeface="Wingdings" panose="05000000000000000000" pitchFamily="2" charset="2"/>
              </a:rPr>
              <a:t></a:t>
            </a:r>
            <a:r>
              <a:rPr lang="en-US" altLang="en-US" sz="1800" b="1" dirty="0" smtClean="0"/>
              <a:t> Algorithm </a:t>
            </a:r>
            <a:r>
              <a:rPr lang="en-US" altLang="en-US" sz="1800" i="1" dirty="0" err="1" smtClean="0"/>
              <a:t>deCqueue</a:t>
            </a:r>
            <a:r>
              <a:rPr lang="en-US" altLang="en-US" sz="1800" b="1" dirty="0" smtClean="0"/>
              <a:t>(</a:t>
            </a:r>
            <a:r>
              <a:rPr lang="en-US" altLang="en-US" sz="1800" b="1" i="1" dirty="0" smtClean="0"/>
              <a:t>Q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N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f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r</a:t>
            </a:r>
            <a:r>
              <a:rPr lang="en-US" altLang="en-US" sz="1800" b="1" dirty="0" smtClean="0"/>
              <a:t>)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dirty="0" smtClean="0">
                <a:solidFill>
                  <a:srgbClr val="0070C0"/>
                </a:solidFill>
              </a:rPr>
              <a:t>// </a:t>
            </a:r>
            <a:r>
              <a:rPr lang="en-US" altLang="en-US" sz="1600" i="1" dirty="0" smtClean="0">
                <a:solidFill>
                  <a:srgbClr val="0070C0"/>
                </a:solidFill>
              </a:rPr>
              <a:t>Q</a:t>
            </a:r>
            <a:r>
              <a:rPr lang="en-US" altLang="en-US" sz="1600" dirty="0" smtClean="0">
                <a:solidFill>
                  <a:srgbClr val="0070C0"/>
                </a:solidFill>
              </a:rPr>
              <a:t> is a static array </a:t>
            </a:r>
            <a:r>
              <a:rPr lang="en-US" altLang="en-US" sz="1600" i="1" dirty="0" smtClean="0">
                <a:solidFill>
                  <a:srgbClr val="0070C0"/>
                </a:solidFill>
              </a:rPr>
              <a:t>Q</a:t>
            </a:r>
            <a:r>
              <a:rPr lang="en-US" altLang="en-US" sz="1600" dirty="0" smtClean="0">
                <a:solidFill>
                  <a:srgbClr val="0070C0"/>
                </a:solidFill>
              </a:rPr>
              <a:t>[0..</a:t>
            </a:r>
            <a:r>
              <a:rPr lang="en-US" altLang="en-US" sz="1600" i="1" dirty="0" smtClean="0">
                <a:solidFill>
                  <a:srgbClr val="0070C0"/>
                </a:solidFill>
              </a:rPr>
              <a:t>N</a:t>
            </a:r>
            <a:r>
              <a:rPr lang="en-US" altLang="en-US" sz="1600" dirty="0" smtClean="0">
                <a:solidFill>
                  <a:srgbClr val="0070C0"/>
                </a:solidFill>
              </a:rPr>
              <a:t> - 1]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dirty="0" smtClean="0">
                <a:solidFill>
                  <a:srgbClr val="0070C0"/>
                </a:solidFill>
              </a:rPr>
              <a:t>// </a:t>
            </a:r>
            <a:r>
              <a:rPr lang="en-US" altLang="en-US" sz="1600" i="1" dirty="0" smtClean="0">
                <a:solidFill>
                  <a:srgbClr val="0070C0"/>
                </a:solidFill>
              </a:rPr>
              <a:t>N</a:t>
            </a:r>
            <a:r>
              <a:rPr lang="en-US" altLang="en-US" sz="1600" dirty="0" smtClean="0">
                <a:solidFill>
                  <a:srgbClr val="0070C0"/>
                </a:solidFill>
              </a:rPr>
              <a:t> is the maximum size of the Queue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dirty="0" smtClean="0">
                <a:solidFill>
                  <a:srgbClr val="0070C0"/>
                </a:solidFill>
              </a:rPr>
              <a:t>// </a:t>
            </a:r>
            <a:r>
              <a:rPr lang="en-US" altLang="en-US" sz="1600" i="1" dirty="0" smtClean="0">
                <a:solidFill>
                  <a:srgbClr val="0070C0"/>
                </a:solidFill>
              </a:rPr>
              <a:t>f</a:t>
            </a:r>
            <a:r>
              <a:rPr lang="en-US" altLang="en-US" sz="1600" dirty="0" smtClean="0">
                <a:solidFill>
                  <a:srgbClr val="0070C0"/>
                </a:solidFill>
              </a:rPr>
              <a:t> and </a:t>
            </a:r>
            <a:r>
              <a:rPr lang="en-US" altLang="en-US" sz="1600" i="1" dirty="0" smtClean="0">
                <a:solidFill>
                  <a:srgbClr val="0070C0"/>
                </a:solidFill>
              </a:rPr>
              <a:t>r</a:t>
            </a:r>
            <a:r>
              <a:rPr lang="en-US" altLang="en-US" sz="1600" dirty="0" smtClean="0">
                <a:solidFill>
                  <a:srgbClr val="0070C0"/>
                </a:solidFill>
              </a:rPr>
              <a:t> - front and rear pointers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600" dirty="0" smtClean="0">
                <a:solidFill>
                  <a:srgbClr val="0070C0"/>
                </a:solidFill>
              </a:rPr>
              <a:t>// returns deleted element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 smtClean="0"/>
              <a:t>if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 =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 smtClean="0"/>
              <a:t>	Write</a:t>
            </a:r>
            <a:r>
              <a:rPr lang="en-US" altLang="en-US" sz="1800" dirty="0" smtClean="0"/>
              <a:t> "Queue Underflow"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 smtClean="0"/>
              <a:t>else</a:t>
            </a:r>
            <a:endParaRPr lang="en-US" altLang="en-US" sz="18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(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 + 1) </a:t>
            </a:r>
            <a:r>
              <a:rPr lang="en-US" altLang="en-US" sz="1800" b="1" dirty="0" smtClean="0"/>
              <a:t>mod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N</a:t>
            </a:r>
            <a:endParaRPr lang="en-US" altLang="en-US" sz="18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dirty="0" smtClean="0"/>
              <a:t>	</a:t>
            </a:r>
            <a:r>
              <a:rPr lang="en-US" altLang="en-US" sz="1800" b="1" dirty="0" smtClean="0"/>
              <a:t>return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Q</a:t>
            </a:r>
            <a:r>
              <a:rPr lang="en-US" altLang="en-US" sz="1800" dirty="0" smtClean="0"/>
              <a:t>[</a:t>
            </a:r>
            <a:r>
              <a:rPr lang="en-US" altLang="en-US" sz="1800" i="1" dirty="0" smtClean="0"/>
              <a:t>f</a:t>
            </a:r>
            <a:r>
              <a:rPr lang="en-US" altLang="en-US" sz="1800" dirty="0" smtClean="0"/>
              <a:t>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 smtClean="0"/>
              <a:t>end</a:t>
            </a:r>
            <a:r>
              <a:rPr lang="en-US" altLang="en-US" sz="1800" dirty="0" smtClean="0"/>
              <a:t> </a:t>
            </a:r>
            <a:r>
              <a:rPr lang="en-US" altLang="en-US" sz="1800" i="1" dirty="0" err="1" smtClean="0"/>
              <a:t>enCqueue</a:t>
            </a:r>
            <a:r>
              <a:rPr lang="en-US" altLang="en-US" sz="1800" dirty="0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dirty="0" smtClean="0"/>
              <a:t>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/>
              <a:t>(b)</a:t>
            </a:r>
            <a:r>
              <a:rPr lang="en-US" altLang="en-US" sz="2000" dirty="0" smtClean="0"/>
              <a:t> Circular Queue deletion.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880FA2-D8E9-4B83-AB38-35271207FBF4}" type="slidenum">
              <a:rPr lang="en-US" altLang="en-US" smtClean="0">
                <a:solidFill>
                  <a:srgbClr val="B5A788"/>
                </a:solidFill>
              </a:rPr>
              <a:pPr/>
              <a:t>39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532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0" y="2379407"/>
            <a:ext cx="39655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0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71140" y="1905000"/>
            <a:ext cx="7499350" cy="4953000"/>
          </a:xfrm>
        </p:spPr>
        <p:txBody>
          <a:bodyPr/>
          <a:lstStyle/>
          <a:p>
            <a:r>
              <a:rPr lang="en-US" altLang="en-US" sz="2000" dirty="0" smtClean="0"/>
              <a:t>A </a:t>
            </a:r>
            <a:r>
              <a:rPr lang="en-US" altLang="en-US" sz="2000" b="1" i="1" dirty="0" smtClean="0"/>
              <a:t>stack</a:t>
            </a:r>
            <a:r>
              <a:rPr lang="en-US" altLang="en-US" sz="2000" dirty="0" smtClean="0"/>
              <a:t> is defined as a linear list in which insertions and deletions take place at the same end based on the Last-In-First-Out (</a:t>
            </a:r>
            <a:r>
              <a:rPr lang="en-US" altLang="en-US" sz="2000" b="1" dirty="0" smtClean="0"/>
              <a:t>LIFO</a:t>
            </a:r>
            <a:r>
              <a:rPr lang="en-US" altLang="en-US" sz="2000" dirty="0" smtClean="0"/>
              <a:t>) concept. </a:t>
            </a:r>
          </a:p>
          <a:p>
            <a:r>
              <a:rPr lang="en-US" altLang="en-US" sz="2000" dirty="0" smtClean="0"/>
              <a:t>This end is called as the </a:t>
            </a:r>
            <a:r>
              <a:rPr lang="en-US" altLang="en-US" sz="2000" b="1" i="1" dirty="0" smtClean="0"/>
              <a:t>top</a:t>
            </a:r>
            <a:r>
              <a:rPr lang="en-US" altLang="en-US" sz="2000" dirty="0" smtClean="0"/>
              <a:t> of the stack and the other end is called as the bottom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of the stack. 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1000" dirty="0" smtClean="0"/>
          </a:p>
          <a:p>
            <a:r>
              <a:rPr lang="en-US" altLang="en-US" sz="1800" b="1" dirty="0" smtClean="0"/>
              <a:t>Stack Operations – Normal Case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	</a:t>
            </a:r>
            <a:r>
              <a:rPr lang="en-US" altLang="en-US" sz="1800" b="1" i="1" dirty="0" smtClean="0"/>
              <a:t>Push</a:t>
            </a:r>
            <a:r>
              <a:rPr lang="en-US" altLang="en-US" sz="1800" b="1" dirty="0" smtClean="0"/>
              <a:t> operation</a:t>
            </a:r>
            <a:r>
              <a:rPr lang="en-US" altLang="en-US" sz="1800" dirty="0" smtClean="0"/>
              <a:t> in which a data item is placed at the location pointed to by the stack pointer.  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i="1" dirty="0" smtClean="0"/>
              <a:t>	Pop</a:t>
            </a:r>
            <a:r>
              <a:rPr lang="en-US" altLang="en-US" sz="1800" b="1" dirty="0" smtClean="0"/>
              <a:t> operation</a:t>
            </a:r>
            <a:r>
              <a:rPr lang="en-US" altLang="en-US" sz="1800" dirty="0" smtClean="0"/>
              <a:t> a data item at the current location pointed to by the stack pointer is removed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6298FC-6CD8-407A-AB88-F5E26994207F}" type="slidenum">
              <a:rPr lang="en-US" altLang="en-US" smtClean="0">
                <a:solidFill>
                  <a:srgbClr val="B5A788"/>
                </a:solidFill>
              </a:rPr>
              <a:pPr/>
              <a:t>4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936" y="3509395"/>
            <a:ext cx="21336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924" y="3509395"/>
            <a:ext cx="17526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4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533400" y="2100904"/>
            <a:ext cx="8160026" cy="4116151"/>
          </a:xfrm>
        </p:spPr>
        <p:txBody>
          <a:bodyPr/>
          <a:lstStyle/>
          <a:p>
            <a:r>
              <a:rPr lang="en-US" altLang="en-US" sz="2400" dirty="0" smtClean="0"/>
              <a:t>An ordinary queue works on FIFO policy, but the order of deletion in a priority queue depends upon the </a:t>
            </a:r>
            <a:r>
              <a:rPr lang="en-US" altLang="en-US" sz="2400" b="1" i="1" dirty="0" smtClean="0"/>
              <a:t>priority</a:t>
            </a:r>
            <a:r>
              <a:rPr lang="en-US" altLang="en-US" sz="2400" dirty="0" smtClean="0"/>
              <a:t> value assigned to the element. </a:t>
            </a:r>
          </a:p>
          <a:p>
            <a:r>
              <a:rPr lang="en-US" altLang="en-US" sz="2400" dirty="0" smtClean="0"/>
              <a:t>Normally elements are deleted either in increasing or decreasing order of priority rather than in the order in which they arrive. </a:t>
            </a:r>
          </a:p>
          <a:p>
            <a:r>
              <a:rPr lang="en-US" altLang="en-US" sz="2400" dirty="0" smtClean="0"/>
              <a:t>For example, an element with the highest priority may have to be deleted first irrespective of </a:t>
            </a:r>
            <a:r>
              <a:rPr lang="en-US" altLang="en-US" sz="2400" b="1" i="1" dirty="0" smtClean="0"/>
              <a:t>where</a:t>
            </a:r>
            <a:r>
              <a:rPr lang="en-US" altLang="en-US" sz="2400" dirty="0" smtClean="0"/>
              <a:t> it is stored in the queue.</a:t>
            </a:r>
          </a:p>
          <a:p>
            <a:endParaRPr lang="en-US" alt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BE5375-968F-4DC2-99B5-0F5D6956096C}" type="slidenum">
              <a:rPr lang="en-US" altLang="en-US" smtClean="0">
                <a:solidFill>
                  <a:srgbClr val="B5A788"/>
                </a:solidFill>
              </a:rPr>
              <a:pPr/>
              <a:t>40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grpSp>
        <p:nvGrpSpPr>
          <p:cNvPr id="54278" name="Group 2"/>
          <p:cNvGrpSpPr>
            <a:grpSpLocks/>
          </p:cNvGrpSpPr>
          <p:nvPr/>
        </p:nvGrpSpPr>
        <p:grpSpPr bwMode="auto">
          <a:xfrm>
            <a:off x="2971800" y="5029200"/>
            <a:ext cx="4876800" cy="1371600"/>
            <a:chOff x="3555" y="2621"/>
            <a:chExt cx="7060" cy="1568"/>
          </a:xfrm>
        </p:grpSpPr>
        <p:sp>
          <p:nvSpPr>
            <p:cNvPr id="54279" name="Rectangle 3"/>
            <p:cNvSpPr>
              <a:spLocks noChangeArrowheads="1"/>
            </p:cNvSpPr>
            <p:nvPr/>
          </p:nvSpPr>
          <p:spPr bwMode="auto">
            <a:xfrm>
              <a:off x="8433" y="3293"/>
              <a:ext cx="2182" cy="7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Insert with priorities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54280" name="Rectangle 4"/>
            <p:cNvSpPr>
              <a:spLocks noChangeArrowheads="1"/>
            </p:cNvSpPr>
            <p:nvPr/>
          </p:nvSpPr>
          <p:spPr bwMode="auto">
            <a:xfrm>
              <a:off x="3555" y="3290"/>
              <a:ext cx="1818" cy="6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Delete highest priority</a:t>
              </a:r>
              <a:endParaRPr lang="en-US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4281" name="Group 5"/>
            <p:cNvGrpSpPr>
              <a:grpSpLocks/>
            </p:cNvGrpSpPr>
            <p:nvPr/>
          </p:nvGrpSpPr>
          <p:grpSpPr bwMode="auto">
            <a:xfrm>
              <a:off x="4939" y="2621"/>
              <a:ext cx="3732" cy="1568"/>
              <a:chOff x="4939" y="2621"/>
              <a:chExt cx="3732" cy="1568"/>
            </a:xfrm>
          </p:grpSpPr>
          <p:grpSp>
            <p:nvGrpSpPr>
              <p:cNvPr id="54282" name="Group 6"/>
              <p:cNvGrpSpPr>
                <a:grpSpLocks/>
              </p:cNvGrpSpPr>
              <p:nvPr/>
            </p:nvGrpSpPr>
            <p:grpSpPr bwMode="auto">
              <a:xfrm>
                <a:off x="4939" y="2621"/>
                <a:ext cx="3732" cy="872"/>
                <a:chOff x="4939" y="2621"/>
                <a:chExt cx="3732" cy="872"/>
              </a:xfrm>
            </p:grpSpPr>
            <p:sp>
              <p:nvSpPr>
                <p:cNvPr id="54291" name="Arc 7"/>
                <p:cNvSpPr>
                  <a:spLocks/>
                </p:cNvSpPr>
                <p:nvPr/>
              </p:nvSpPr>
              <p:spPr bwMode="auto">
                <a:xfrm rot="1692953" flipH="1">
                  <a:off x="7317" y="2621"/>
                  <a:ext cx="1354" cy="872"/>
                </a:xfrm>
                <a:custGeom>
                  <a:avLst/>
                  <a:gdLst>
                    <a:gd name="T0" fmla="*/ 0 w 37098"/>
                    <a:gd name="T1" fmla="*/ 0 h 24321"/>
                    <a:gd name="T2" fmla="*/ 0 w 37098"/>
                    <a:gd name="T3" fmla="*/ 0 h 24321"/>
                    <a:gd name="T4" fmla="*/ 0 w 37098"/>
                    <a:gd name="T5" fmla="*/ 0 h 24321"/>
                    <a:gd name="T6" fmla="*/ 0 60000 65536"/>
                    <a:gd name="T7" fmla="*/ 0 60000 65536"/>
                    <a:gd name="T8" fmla="*/ 0 60000 65536"/>
                    <a:gd name="T9" fmla="*/ 0 w 37098"/>
                    <a:gd name="T10" fmla="*/ 0 h 24321"/>
                    <a:gd name="T11" fmla="*/ 37098 w 37098"/>
                    <a:gd name="T12" fmla="*/ 24321 h 243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098" h="24321" fill="none" extrusionOk="0">
                      <a:moveTo>
                        <a:pt x="0" y="6554"/>
                      </a:moveTo>
                      <a:cubicBezTo>
                        <a:pt x="4067" y="2364"/>
                        <a:pt x="9658" y="-1"/>
                        <a:pt x="15498" y="0"/>
                      </a:cubicBezTo>
                      <a:cubicBezTo>
                        <a:pt x="27427" y="0"/>
                        <a:pt x="37098" y="9670"/>
                        <a:pt x="37098" y="21600"/>
                      </a:cubicBezTo>
                      <a:cubicBezTo>
                        <a:pt x="37098" y="22509"/>
                        <a:pt x="37040" y="23418"/>
                        <a:pt x="36925" y="24320"/>
                      </a:cubicBezTo>
                    </a:path>
                    <a:path w="37098" h="24321" stroke="0" extrusionOk="0">
                      <a:moveTo>
                        <a:pt x="0" y="6554"/>
                      </a:moveTo>
                      <a:cubicBezTo>
                        <a:pt x="4067" y="2364"/>
                        <a:pt x="9658" y="-1"/>
                        <a:pt x="15498" y="0"/>
                      </a:cubicBezTo>
                      <a:cubicBezTo>
                        <a:pt x="27427" y="0"/>
                        <a:pt x="37098" y="9670"/>
                        <a:pt x="37098" y="21600"/>
                      </a:cubicBezTo>
                      <a:cubicBezTo>
                        <a:pt x="37098" y="22509"/>
                        <a:pt x="37040" y="23418"/>
                        <a:pt x="36925" y="24320"/>
                      </a:cubicBezTo>
                      <a:lnTo>
                        <a:pt x="15498" y="21600"/>
                      </a:lnTo>
                      <a:lnTo>
                        <a:pt x="0" y="6554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bIns="0"/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4292" name="Arc 8"/>
                <p:cNvSpPr>
                  <a:spLocks/>
                </p:cNvSpPr>
                <p:nvPr/>
              </p:nvSpPr>
              <p:spPr bwMode="auto">
                <a:xfrm flipH="1">
                  <a:off x="4939" y="2621"/>
                  <a:ext cx="1493" cy="563"/>
                </a:xfrm>
                <a:custGeom>
                  <a:avLst/>
                  <a:gdLst>
                    <a:gd name="T0" fmla="*/ 0 w 43179"/>
                    <a:gd name="T1" fmla="*/ 0 h 23382"/>
                    <a:gd name="T2" fmla="*/ 0 w 43179"/>
                    <a:gd name="T3" fmla="*/ 0 h 23382"/>
                    <a:gd name="T4" fmla="*/ 0 w 43179"/>
                    <a:gd name="T5" fmla="*/ 0 h 23382"/>
                    <a:gd name="T6" fmla="*/ 0 60000 65536"/>
                    <a:gd name="T7" fmla="*/ 0 60000 65536"/>
                    <a:gd name="T8" fmla="*/ 0 60000 65536"/>
                    <a:gd name="T9" fmla="*/ 0 w 43179"/>
                    <a:gd name="T10" fmla="*/ 0 h 23382"/>
                    <a:gd name="T11" fmla="*/ 43179 w 43179"/>
                    <a:gd name="T12" fmla="*/ 23382 h 2338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79" h="23382" fill="none" extrusionOk="0">
                      <a:moveTo>
                        <a:pt x="0" y="20646"/>
                      </a:moveTo>
                      <a:cubicBezTo>
                        <a:pt x="510" y="9098"/>
                        <a:pt x="10020" y="-1"/>
                        <a:pt x="21579" y="0"/>
                      </a:cubicBezTo>
                      <a:cubicBezTo>
                        <a:pt x="33508" y="0"/>
                        <a:pt x="43179" y="9670"/>
                        <a:pt x="43179" y="21600"/>
                      </a:cubicBezTo>
                      <a:cubicBezTo>
                        <a:pt x="43179" y="22194"/>
                        <a:pt x="43154" y="22789"/>
                        <a:pt x="43105" y="23382"/>
                      </a:cubicBezTo>
                    </a:path>
                    <a:path w="43179" h="23382" stroke="0" extrusionOk="0">
                      <a:moveTo>
                        <a:pt x="0" y="20646"/>
                      </a:moveTo>
                      <a:cubicBezTo>
                        <a:pt x="510" y="9098"/>
                        <a:pt x="10020" y="-1"/>
                        <a:pt x="21579" y="0"/>
                      </a:cubicBezTo>
                      <a:cubicBezTo>
                        <a:pt x="33508" y="0"/>
                        <a:pt x="43179" y="9670"/>
                        <a:pt x="43179" y="21600"/>
                      </a:cubicBezTo>
                      <a:cubicBezTo>
                        <a:pt x="43179" y="22194"/>
                        <a:pt x="43154" y="22789"/>
                        <a:pt x="43105" y="23382"/>
                      </a:cubicBezTo>
                      <a:lnTo>
                        <a:pt x="21579" y="21600"/>
                      </a:lnTo>
                      <a:lnTo>
                        <a:pt x="0" y="20646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stealth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bIns="0"/>
                <a:lstStyle/>
                <a:p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4283" name="Group 9"/>
              <p:cNvGrpSpPr>
                <a:grpSpLocks/>
              </p:cNvGrpSpPr>
              <p:nvPr/>
            </p:nvGrpSpPr>
            <p:grpSpPr bwMode="auto">
              <a:xfrm>
                <a:off x="5301" y="3183"/>
                <a:ext cx="2885" cy="1006"/>
                <a:chOff x="5301" y="10984"/>
                <a:chExt cx="2885" cy="1006"/>
              </a:xfrm>
            </p:grpSpPr>
            <p:sp>
              <p:nvSpPr>
                <p:cNvPr id="54284" name="Rectangle 10"/>
                <p:cNvSpPr>
                  <a:spLocks noChangeArrowheads="1"/>
                </p:cNvSpPr>
                <p:nvPr/>
              </p:nvSpPr>
              <p:spPr bwMode="auto">
                <a:xfrm>
                  <a:off x="5301" y="10984"/>
                  <a:ext cx="2885" cy="1006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bIns="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54285" name="Group 11"/>
                <p:cNvGrpSpPr>
                  <a:grpSpLocks/>
                </p:cNvGrpSpPr>
                <p:nvPr/>
              </p:nvGrpSpPr>
              <p:grpSpPr bwMode="auto">
                <a:xfrm>
                  <a:off x="5481" y="11138"/>
                  <a:ext cx="2520" cy="720"/>
                  <a:chOff x="5481" y="11138"/>
                  <a:chExt cx="2520" cy="720"/>
                </a:xfrm>
              </p:grpSpPr>
              <p:sp>
                <p:nvSpPr>
                  <p:cNvPr id="5428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481" y="11138"/>
                    <a:ext cx="36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bIns="0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428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6021" y="11138"/>
                    <a:ext cx="36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bIns="0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428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6561" y="11138"/>
                    <a:ext cx="36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bIns="0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428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101" y="11138"/>
                    <a:ext cx="36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bIns="0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429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7641" y="11138"/>
                    <a:ext cx="360" cy="720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:ln>
                </p:spPr>
                <p:txBody>
                  <a:bodyPr bIns="0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en-US" altLang="en-US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497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Applications of Priority Queues</a:t>
            </a:r>
            <a:endParaRPr lang="en-US" sz="3600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 smtClean="0"/>
              <a:t>Auctions and stock market</a:t>
            </a:r>
          </a:p>
          <a:p>
            <a:r>
              <a:rPr lang="en-US" altLang="en-US" sz="2000" smtClean="0"/>
              <a:t>In simulations of airports, parking lots, priority queues can be used to maintain who goes next. </a:t>
            </a:r>
          </a:p>
          <a:p>
            <a:r>
              <a:rPr lang="en-US" altLang="en-US" sz="2000" smtClean="0"/>
              <a:t>In greedy algorithms, priority queues may be used to pull largest item. </a:t>
            </a:r>
          </a:p>
          <a:p>
            <a:r>
              <a:rPr lang="en-US" altLang="en-US" sz="2000" smtClean="0"/>
              <a:t>Priority queuing can be used to manage bandwidth in a shared network traffic in a router.  </a:t>
            </a:r>
          </a:p>
          <a:p>
            <a:r>
              <a:rPr lang="en-US" altLang="en-US" sz="2000" smtClean="0"/>
              <a:t>Another use of a priority queue is to manage the events in a </a:t>
            </a:r>
            <a:r>
              <a:rPr lang="en-US" altLang="en-US" sz="2000" i="1" smtClean="0"/>
              <a:t>discrete event simulation</a:t>
            </a:r>
            <a:r>
              <a:rPr lang="en-US" altLang="en-US" sz="2000" smtClean="0"/>
              <a:t>.  </a:t>
            </a:r>
          </a:p>
          <a:p>
            <a:r>
              <a:rPr lang="en-US" altLang="en-US" sz="2000" b="1" i="1" smtClean="0"/>
              <a:t>Ascending priority queue</a:t>
            </a:r>
            <a:r>
              <a:rPr lang="en-US" altLang="en-US" sz="2000" smtClean="0"/>
              <a:t> (Min priority queue) - element with minimum priority or value is deleted first.</a:t>
            </a:r>
          </a:p>
          <a:p>
            <a:r>
              <a:rPr lang="en-US" altLang="en-US" sz="2000" b="1" i="1" smtClean="0"/>
              <a:t>Descending priority queue</a:t>
            </a:r>
            <a:r>
              <a:rPr lang="en-US" altLang="en-US" sz="2000" smtClean="0"/>
              <a:t> (Max priority queue) - element with maximum priority or value is deleted first.</a:t>
            </a:r>
          </a:p>
          <a:p>
            <a:endParaRPr lang="en-US" altLang="en-US" sz="2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DDE38D-5319-45BF-942E-EB378421989E}" type="slidenum">
              <a:rPr lang="en-US" altLang="en-US" smtClean="0">
                <a:solidFill>
                  <a:srgbClr val="B5A788"/>
                </a:solidFill>
              </a:rPr>
              <a:pPr/>
              <a:t>41</a:t>
            </a:fld>
            <a:endParaRPr lang="en-US" altLang="en-US" smtClean="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32" y="790831"/>
            <a:ext cx="7499350" cy="944562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Priority Queue Operations</a:t>
            </a:r>
            <a:endParaRPr lang="en-US" sz="4000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0" y="2168627"/>
            <a:ext cx="4232786" cy="4800600"/>
          </a:xfrm>
        </p:spPr>
        <p:txBody>
          <a:bodyPr/>
          <a:lstStyle/>
          <a:p>
            <a:r>
              <a:rPr lang="en-US" altLang="en-US" sz="2000" i="1" dirty="0" err="1" smtClean="0"/>
              <a:t>enPqueue</a:t>
            </a:r>
            <a:r>
              <a:rPr lang="en-US" altLang="en-US" sz="2000" dirty="0" smtClean="0"/>
              <a:t>: enter an element, 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 into the queue irrespective of its priority.</a:t>
            </a:r>
          </a:p>
          <a:p>
            <a:r>
              <a:rPr lang="en-US" altLang="en-US" sz="2000" i="1" dirty="0" err="1" smtClean="0"/>
              <a:t>dePqueue</a:t>
            </a:r>
            <a:r>
              <a:rPr lang="en-US" altLang="en-US" sz="2000" dirty="0" smtClean="0"/>
              <a:t>: delete an element from the queue whose priority is the highest.</a:t>
            </a:r>
          </a:p>
          <a:p>
            <a:r>
              <a:rPr lang="en-US" altLang="en-US" sz="1800" b="1" dirty="0" smtClean="0"/>
              <a:t>Priority Queue Insertion – </a:t>
            </a:r>
            <a:r>
              <a:rPr lang="en-US" altLang="en-US" sz="1800" b="1" i="1" dirty="0" err="1" smtClean="0"/>
              <a:t>enPqueue</a:t>
            </a:r>
            <a:r>
              <a:rPr lang="en-US" altLang="en-US" sz="1800" b="1" i="1" dirty="0" smtClean="0"/>
              <a:t>:  </a:t>
            </a:r>
          </a:p>
          <a:p>
            <a:r>
              <a:rPr lang="en-US" altLang="en-US" sz="1800" dirty="0" smtClean="0"/>
              <a:t>insertion is same as the traditional queue.  </a:t>
            </a:r>
          </a:p>
          <a:p>
            <a:r>
              <a:rPr lang="en-US" altLang="en-US" sz="1800" dirty="0" smtClean="0"/>
              <a:t>But we shall not use two pointers </a:t>
            </a:r>
            <a:r>
              <a:rPr lang="en-US" altLang="en-US" sz="1800" i="1" dirty="0" smtClean="0"/>
              <a:t>front</a:t>
            </a:r>
            <a:r>
              <a:rPr lang="en-US" altLang="en-US" sz="1800" dirty="0" smtClean="0"/>
              <a:t> and </a:t>
            </a:r>
            <a:r>
              <a:rPr lang="en-US" altLang="en-US" sz="1800" i="1" dirty="0" smtClean="0"/>
              <a:t>rear</a:t>
            </a:r>
            <a:r>
              <a:rPr lang="en-US" altLang="en-US" sz="1800" dirty="0" smtClean="0"/>
              <a:t>, but manage with only one pointer, </a:t>
            </a:r>
            <a:r>
              <a:rPr lang="en-US" altLang="en-US" sz="1800" i="1" dirty="0" smtClean="0"/>
              <a:t>index</a:t>
            </a:r>
            <a:r>
              <a:rPr lang="en-US" altLang="en-US" sz="1800" dirty="0" smtClean="0"/>
              <a:t>. </a:t>
            </a:r>
          </a:p>
          <a:p>
            <a:endParaRPr lang="en-US" altLang="en-US" sz="1800" b="1" dirty="0" smtClean="0"/>
          </a:p>
          <a:p>
            <a:endParaRPr lang="en-US" altLang="en-US" sz="2000" dirty="0" smtClean="0"/>
          </a:p>
          <a:p>
            <a:endParaRPr lang="en-US" alt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4DAF5C-A8BE-4FAA-9AFF-67AD5C6706C3}" type="slidenum">
              <a:rPr lang="en-US" altLang="en-US" smtClean="0">
                <a:solidFill>
                  <a:srgbClr val="B5A788"/>
                </a:solidFill>
              </a:rPr>
              <a:pPr/>
              <a:t>42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23" y="2212871"/>
            <a:ext cx="4944302" cy="319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PQ-Deletion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36287" y="2041905"/>
            <a:ext cx="8160026" cy="4116151"/>
          </a:xfrm>
        </p:spPr>
        <p:txBody>
          <a:bodyPr/>
          <a:lstStyle/>
          <a:p>
            <a:r>
              <a:rPr lang="en-US" altLang="en-US" sz="2000" dirty="0" smtClean="0"/>
              <a:t>First find the largest element and save it in a temporary variable,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. </a:t>
            </a:r>
          </a:p>
          <a:p>
            <a:r>
              <a:rPr lang="en-US" altLang="en-US" sz="2000" dirty="0" smtClean="0"/>
              <a:t>Copy the last element to occupy the position of the largest element. </a:t>
            </a:r>
          </a:p>
          <a:p>
            <a:pPr lvl="1"/>
            <a:r>
              <a:rPr lang="en-US" altLang="en-US" sz="2000" dirty="0" smtClean="0"/>
              <a:t>In our example, the largest element 25 is at position 1. That 25 and 21 are swapped. </a:t>
            </a:r>
          </a:p>
          <a:p>
            <a:r>
              <a:rPr lang="en-US" altLang="en-US" sz="2000" dirty="0" smtClean="0"/>
              <a:t>Then decrement the </a:t>
            </a:r>
            <a:r>
              <a:rPr lang="en-US" altLang="en-US" sz="2000" i="1" dirty="0" smtClean="0"/>
              <a:t>index</a:t>
            </a:r>
            <a:r>
              <a:rPr lang="en-US" altLang="en-US" sz="2000" dirty="0" smtClean="0"/>
              <a:t> by one (it points to element 11) </a:t>
            </a:r>
          </a:p>
          <a:p>
            <a:r>
              <a:rPr lang="en-US" altLang="en-US" sz="2000" dirty="0" smtClean="0"/>
              <a:t>Return the largest element i.e. the element with the highest priority.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23D851-E0A2-472D-B05F-BB1BE8A09CDD}" type="slidenum">
              <a:rPr lang="en-US" altLang="en-US" smtClean="0">
                <a:solidFill>
                  <a:srgbClr val="B5A788"/>
                </a:solidFill>
              </a:rPr>
              <a:pPr/>
              <a:t>43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573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64627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181600" y="50292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Algorithms for Priority Queue </a:t>
            </a:r>
            <a:endParaRPr 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904158" y="2067225"/>
            <a:ext cx="3517900" cy="48006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en-US" sz="1800" b="1" dirty="0" smtClean="0"/>
              <a:t>Algorithm </a:t>
            </a:r>
            <a:r>
              <a:rPr lang="en-US" altLang="en-US" sz="1800" i="1" dirty="0" err="1" smtClean="0"/>
              <a:t>enPqueue</a:t>
            </a:r>
            <a:r>
              <a:rPr lang="en-US" altLang="en-US" sz="1800" b="1" dirty="0" smtClean="0"/>
              <a:t>(</a:t>
            </a:r>
            <a:r>
              <a:rPr lang="en-US" altLang="en-US" sz="1800" b="1" i="1" dirty="0" smtClean="0"/>
              <a:t>Q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N</a:t>
            </a:r>
            <a:r>
              <a:rPr lang="en-US" altLang="en-US" sz="1800" b="1" dirty="0" smtClean="0"/>
              <a:t>,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 i="1" dirty="0" smtClean="0"/>
              <a:t>			  index</a:t>
            </a:r>
            <a:r>
              <a:rPr lang="en-US" altLang="en-US" sz="1800" b="1" dirty="0" smtClean="0"/>
              <a:t>, </a:t>
            </a:r>
            <a:r>
              <a:rPr lang="en-US" altLang="en-US" sz="1800" b="1" i="1" dirty="0" smtClean="0"/>
              <a:t>e</a:t>
            </a:r>
            <a:r>
              <a:rPr lang="en-US" altLang="en-US" sz="1800" b="1" dirty="0" smtClean="0"/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dirty="0" smtClean="0"/>
              <a:t> 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en-US" altLang="en-US" sz="1800" b="1" dirty="0" smtClean="0"/>
              <a:t>if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index</a:t>
            </a:r>
            <a:r>
              <a:rPr lang="en-US" altLang="en-US" sz="1800" dirty="0" smtClean="0"/>
              <a:t> = </a:t>
            </a:r>
            <a:r>
              <a:rPr lang="en-US" altLang="en-US" sz="1800" i="1" dirty="0" smtClean="0"/>
              <a:t>N</a:t>
            </a:r>
            <a:r>
              <a:rPr lang="en-US" altLang="en-US" sz="1800" dirty="0" smtClean="0"/>
              <a:t> - 1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 smtClean="0"/>
              <a:t>	Write</a:t>
            </a:r>
            <a:r>
              <a:rPr lang="en-US" altLang="en-US" sz="1800" dirty="0" smtClean="0"/>
              <a:t> "Priority Queue Full"</a:t>
            </a:r>
          </a:p>
          <a:p>
            <a:pPr>
              <a:buFont typeface="Wingdings 2" panose="05020102010507070707" pitchFamily="18" charset="2"/>
              <a:buNone/>
            </a:pPr>
            <a:r>
              <a:rPr lang="da-DK" altLang="en-US" sz="1800" b="1" dirty="0" smtClean="0"/>
              <a:t>else</a:t>
            </a:r>
            <a:endParaRPr lang="en-US" altLang="en-US" sz="18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da-DK" altLang="en-US" sz="1800" dirty="0" smtClean="0"/>
              <a:t>	</a:t>
            </a:r>
            <a:r>
              <a:rPr lang="en-US" altLang="en-US" sz="1800" i="1" dirty="0" smtClean="0"/>
              <a:t>index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index</a:t>
            </a:r>
            <a:r>
              <a:rPr lang="en-US" altLang="en-US" sz="1800" dirty="0" smtClean="0"/>
              <a:t> + 1	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i="1" dirty="0" smtClean="0"/>
              <a:t>    Q</a:t>
            </a:r>
            <a:r>
              <a:rPr lang="en-US" altLang="en-US" sz="1800" dirty="0" smtClean="0"/>
              <a:t>[</a:t>
            </a:r>
            <a:r>
              <a:rPr lang="en-US" altLang="en-US" sz="1800" i="1" dirty="0" smtClean="0"/>
              <a:t>index</a:t>
            </a:r>
            <a:r>
              <a:rPr lang="en-US" altLang="en-US" sz="1800" dirty="0" smtClean="0"/>
              <a:t>] </a:t>
            </a:r>
            <a:r>
              <a:rPr lang="en-US" altLang="en-US" sz="1800" dirty="0" smtClean="0">
                <a:sym typeface="Symbol" panose="05050102010706020507" pitchFamily="18" charset="2"/>
              </a:rPr>
              <a:t>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e</a:t>
            </a:r>
            <a:endParaRPr lang="en-US" altLang="en-US" sz="1800" dirty="0" smtClean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800" b="1" dirty="0" smtClean="0"/>
              <a:t>end</a:t>
            </a:r>
            <a:r>
              <a:rPr lang="en-US" altLang="en-US" sz="1800" dirty="0" smtClean="0"/>
              <a:t> </a:t>
            </a:r>
            <a:r>
              <a:rPr lang="en-US" altLang="en-US" sz="1800" i="1" dirty="0" err="1" smtClean="0"/>
              <a:t>enPqueue</a:t>
            </a:r>
            <a:r>
              <a:rPr lang="en-US" altLang="en-US" sz="1800" dirty="0" smtClean="0"/>
              <a:t>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ABA64-D82A-4093-8A4E-58FADC0213FA}" type="slidenum">
              <a:rPr lang="en-US" altLang="en-US" smtClean="0">
                <a:solidFill>
                  <a:srgbClr val="B5A788"/>
                </a:solidFill>
              </a:rPr>
              <a:pPr/>
              <a:t>44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34232" y="2037731"/>
            <a:ext cx="411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Algorithm </a:t>
            </a:r>
            <a:r>
              <a:rPr lang="en-US" i="1" dirty="0" err="1">
                <a:solidFill>
                  <a:srgbClr val="0070C0"/>
                </a:solidFill>
                <a:latin typeface="Arial" charset="0"/>
              </a:rPr>
              <a:t>dePqueue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(</a:t>
            </a:r>
            <a:r>
              <a:rPr lang="en-US" b="1" i="1" dirty="0">
                <a:solidFill>
                  <a:srgbClr val="0070C0"/>
                </a:solidFill>
                <a:latin typeface="Arial" charset="0"/>
              </a:rPr>
              <a:t>Q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, </a:t>
            </a:r>
            <a:r>
              <a:rPr lang="en-US" b="1" i="1" dirty="0">
                <a:solidFill>
                  <a:srgbClr val="0070C0"/>
                </a:solidFill>
                <a:latin typeface="Arial" charset="0"/>
              </a:rPr>
              <a:t>N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, </a:t>
            </a:r>
            <a:r>
              <a:rPr lang="en-US" b="1" i="1" dirty="0">
                <a:solidFill>
                  <a:srgbClr val="0070C0"/>
                </a:solidFill>
                <a:latin typeface="Arial" charset="0"/>
              </a:rPr>
              <a:t>index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)</a:t>
            </a: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if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index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= -1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 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  Write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"Priority Queue Underflow"</a:t>
            </a: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  return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-1</a:t>
            </a:r>
          </a:p>
          <a:p>
            <a:pPr>
              <a:defRPr/>
            </a:pPr>
            <a:r>
              <a:rPr lang="en-US" i="1" dirty="0">
                <a:solidFill>
                  <a:srgbClr val="0070C0"/>
                </a:solidFill>
                <a:latin typeface="Arial" charset="0"/>
              </a:rPr>
              <a:t> k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charset="0"/>
                <a:sym typeface="Symbol"/>
              </a:rPr>
              <a:t>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0</a:t>
            </a: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for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charset="0"/>
                <a:sym typeface="Symbol"/>
              </a:rPr>
              <a:t>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1 to 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index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do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   if 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[</a:t>
            </a:r>
            <a:r>
              <a:rPr lang="en-US" i="1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] &gt; 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[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k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]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 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pPr>
              <a:defRPr/>
            </a:pPr>
            <a:r>
              <a:rPr lang="en-US" i="1" dirty="0">
                <a:solidFill>
                  <a:srgbClr val="0070C0"/>
                </a:solidFill>
                <a:latin typeface="Arial" charset="0"/>
              </a:rPr>
              <a:t>      k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charset="0"/>
                <a:sym typeface="Symbol"/>
              </a:rPr>
              <a:t>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	   </a:t>
            </a:r>
            <a:r>
              <a:rPr lang="en-US" sz="1600" dirty="0">
                <a:solidFill>
                  <a:srgbClr val="0070C0"/>
                </a:solidFill>
                <a:latin typeface="Arial" charset="0"/>
              </a:rPr>
              <a:t>//save the current 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	max</a:t>
            </a:r>
          </a:p>
          <a:p>
            <a:pPr>
              <a:defRPr/>
            </a:pPr>
            <a:r>
              <a:rPr lang="en-US" i="1" dirty="0">
                <a:solidFill>
                  <a:srgbClr val="0070C0"/>
                </a:solidFill>
                <a:latin typeface="Arial" charset="0"/>
              </a:rPr>
              <a:t>temp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charset="0"/>
                <a:sym typeface="Symbol"/>
              </a:rPr>
              <a:t>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[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k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]</a:t>
            </a:r>
          </a:p>
          <a:p>
            <a:pPr>
              <a:defRPr/>
            </a:pPr>
            <a:r>
              <a:rPr lang="en-US" i="1" dirty="0">
                <a:solidFill>
                  <a:srgbClr val="0070C0"/>
                </a:solidFill>
                <a:latin typeface="Arial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[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k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] </a:t>
            </a:r>
            <a:r>
              <a:rPr lang="en-US" dirty="0">
                <a:solidFill>
                  <a:srgbClr val="0070C0"/>
                </a:solidFill>
                <a:latin typeface="Arial" charset="0"/>
                <a:sym typeface="Symbol"/>
              </a:rPr>
              <a:t>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[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index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]		 </a:t>
            </a:r>
          </a:p>
          <a:p>
            <a:pPr>
              <a:defRPr/>
            </a:pPr>
            <a:r>
              <a:rPr lang="en-US" i="1" dirty="0">
                <a:solidFill>
                  <a:srgbClr val="0070C0"/>
                </a:solidFill>
                <a:latin typeface="Arial" charset="0"/>
              </a:rPr>
              <a:t>index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" charset="0"/>
                <a:sym typeface="Symbol"/>
              </a:rPr>
              <a:t>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index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– 1	</a:t>
            </a: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return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" charset="0"/>
              </a:rPr>
              <a:t>temp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pPr>
              <a:defRPr/>
            </a:pPr>
            <a:endParaRPr lang="en-US" b="1" dirty="0">
              <a:solidFill>
                <a:srgbClr val="0070C0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end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Arial" charset="0"/>
              </a:rPr>
              <a:t>enPqueue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.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158633" y="4322937"/>
            <a:ext cx="457200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Lists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Singly Linked List</a:t>
            </a:r>
            <a:endParaRPr lang="en-US" dirty="0"/>
          </a:p>
          <a:p>
            <a:pPr lvl="0"/>
            <a:r>
              <a:rPr lang="en-US" b="1" dirty="0"/>
              <a:t>Linked List as Stack</a:t>
            </a:r>
            <a:endParaRPr lang="en-US" dirty="0"/>
          </a:p>
          <a:p>
            <a:pPr lvl="0"/>
            <a:r>
              <a:rPr lang="en-US" b="1" dirty="0"/>
              <a:t>Linked List as Queue</a:t>
            </a:r>
            <a:endParaRPr lang="en-US" dirty="0"/>
          </a:p>
          <a:p>
            <a:pPr lvl="0"/>
            <a:r>
              <a:rPr lang="en-US" b="1" dirty="0"/>
              <a:t>Ordered Linked List</a:t>
            </a:r>
            <a:endParaRPr lang="en-US" dirty="0"/>
          </a:p>
          <a:p>
            <a:pPr lvl="0"/>
            <a:r>
              <a:rPr lang="en-US" b="1" dirty="0"/>
              <a:t>Circular Linked List</a:t>
            </a:r>
            <a:endParaRPr lang="en-US" dirty="0"/>
          </a:p>
          <a:p>
            <a:pPr lvl="0"/>
            <a:r>
              <a:rPr lang="en-US" b="1" dirty="0"/>
              <a:t>Circular List as a Stack</a:t>
            </a:r>
            <a:endParaRPr lang="en-US" dirty="0"/>
          </a:p>
          <a:p>
            <a:pPr lvl="0"/>
            <a:r>
              <a:rPr lang="en-US" b="1" dirty="0"/>
              <a:t>Circular List as a Queue</a:t>
            </a:r>
            <a:endParaRPr lang="en-US" dirty="0"/>
          </a:p>
          <a:p>
            <a:pPr lvl="0"/>
            <a:r>
              <a:rPr lang="en-US" b="1" dirty="0"/>
              <a:t>Doubly Linked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0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Singly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179709"/>
            <a:ext cx="8160026" cy="4116151"/>
          </a:xfrm>
        </p:spPr>
        <p:txBody>
          <a:bodyPr/>
          <a:lstStyle/>
          <a:p>
            <a:r>
              <a:rPr lang="en-US" dirty="0"/>
              <a:t>A singly linked list is one which consists of a sequence of </a:t>
            </a:r>
            <a:r>
              <a:rPr lang="en-US" dirty="0" smtClean="0"/>
              <a:t>nodes</a:t>
            </a:r>
          </a:p>
          <a:p>
            <a:r>
              <a:rPr lang="en-US" dirty="0" smtClean="0"/>
              <a:t>Each node comprises </a:t>
            </a:r>
            <a:r>
              <a:rPr lang="en-US" dirty="0"/>
              <a:t>of one or more data field(s) and one link per node, called </a:t>
            </a:r>
            <a:r>
              <a:rPr lang="en-US" i="1" dirty="0"/>
              <a:t>next</a:t>
            </a:r>
            <a:r>
              <a:rPr lang="en-US" dirty="0"/>
              <a:t>.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71" y="3706347"/>
            <a:ext cx="6814120" cy="149150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31" y="5283578"/>
            <a:ext cx="3916600" cy="13610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elf-referential Structure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7" y="2670859"/>
            <a:ext cx="8275651" cy="234405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5" y="2104083"/>
            <a:ext cx="7196101" cy="416813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ADT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abstract data type (ADT) is an abstraction of a data structure.</a:t>
            </a:r>
          </a:p>
          <a:p>
            <a:r>
              <a:rPr lang="en-US" dirty="0" smtClean="0"/>
              <a:t>An ADT specifies: </a:t>
            </a:r>
          </a:p>
          <a:p>
            <a:pPr lvl="1"/>
            <a:r>
              <a:rPr lang="en-US" dirty="0" smtClean="0"/>
              <a:t>Data stored </a:t>
            </a:r>
          </a:p>
          <a:p>
            <a:pPr lvl="1"/>
            <a:r>
              <a:rPr lang="en-US" dirty="0" smtClean="0"/>
              <a:t>Operations on the data </a:t>
            </a:r>
          </a:p>
          <a:p>
            <a:pPr lvl="1"/>
            <a:r>
              <a:rPr lang="en-US" dirty="0" smtClean="0"/>
              <a:t>Error conditions associated with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4FA18E-5AD6-4F15-BD55-7BE8EF739326}" type="slidenum">
              <a:rPr lang="en-US" smtClean="0">
                <a:solidFill>
                  <a:srgbClr val="B5A788"/>
                </a:solidFill>
              </a:rPr>
              <a:pPr/>
              <a:t>5</a:t>
            </a:fld>
            <a:endParaRPr lang="en-US" smtClean="0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Linked lists are used to model many other data structures, such as stacks, queues, and their variations.</a:t>
            </a:r>
          </a:p>
          <a:p>
            <a:pPr lvl="0"/>
            <a:r>
              <a:rPr lang="en-US" dirty="0"/>
              <a:t>Sometimes, linked lists are used to implement associative arrays.</a:t>
            </a:r>
          </a:p>
          <a:p>
            <a:pPr lvl="0"/>
            <a:r>
              <a:rPr lang="en-US" dirty="0"/>
              <a:t>To manage the dynamic memory allocation, compilers use linked lists.</a:t>
            </a:r>
          </a:p>
          <a:p>
            <a:pPr lvl="0"/>
            <a:r>
              <a:rPr lang="en-US" dirty="0"/>
              <a:t>Hash tables use linked lists for collision resolution.</a:t>
            </a:r>
          </a:p>
          <a:p>
            <a:pPr lvl="0"/>
            <a:r>
              <a:rPr lang="en-US" dirty="0"/>
              <a:t>Linked may be a better data structure to represent the polynomials.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Insert Front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37" y="2019944"/>
            <a:ext cx="4266678" cy="920003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04" y="3031829"/>
            <a:ext cx="6411959" cy="84300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04" y="3966718"/>
            <a:ext cx="6471139" cy="134384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03" y="5402446"/>
            <a:ext cx="6471140" cy="133186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</a:t>
            </a:r>
            <a:r>
              <a:rPr lang="en-US" b="1" dirty="0"/>
              <a:t> Algorithm </a:t>
            </a:r>
            <a:r>
              <a:rPr lang="en-US" i="1" dirty="0" err="1"/>
              <a:t>InsertFirst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, </a:t>
            </a:r>
            <a:r>
              <a:rPr lang="en-US" b="1" i="1" dirty="0"/>
              <a:t>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i="1" dirty="0">
                <a:solidFill>
                  <a:srgbClr val="00B0F0"/>
                </a:solidFill>
              </a:rPr>
              <a:t>p</a:t>
            </a:r>
            <a:r>
              <a:rPr lang="en-US" dirty="0">
                <a:solidFill>
                  <a:srgbClr val="00B0F0"/>
                </a:solidFill>
              </a:rPr>
              <a:t> - pointer to a linked list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i="1" dirty="0">
                <a:solidFill>
                  <a:srgbClr val="00B0F0"/>
                </a:solidFill>
              </a:rPr>
              <a:t>e</a:t>
            </a:r>
            <a:r>
              <a:rPr lang="en-US" dirty="0">
                <a:solidFill>
                  <a:srgbClr val="00B0F0"/>
                </a:solidFill>
              </a:rPr>
              <a:t> - element to be added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i="1" dirty="0" err="1">
                <a:solidFill>
                  <a:srgbClr val="00B0F0"/>
                </a:solidFill>
              </a:rPr>
              <a:t>Getnode</a:t>
            </a:r>
            <a:r>
              <a:rPr lang="en-US" dirty="0">
                <a:solidFill>
                  <a:srgbClr val="00B0F0"/>
                </a:solidFill>
              </a:rPr>
              <a:t>() returns a new node</a:t>
            </a:r>
          </a:p>
          <a:p>
            <a:pPr marL="274320" indent="0">
              <a:buNone/>
            </a:pP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 err="1"/>
              <a:t>Getnode</a:t>
            </a:r>
            <a:r>
              <a:rPr lang="en-US" dirty="0"/>
              <a:t>()</a:t>
            </a:r>
          </a:p>
          <a:p>
            <a:pPr marL="274320" indent="0">
              <a:buNone/>
            </a:pP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e</a:t>
            </a:r>
            <a:endParaRPr lang="en-US" dirty="0"/>
          </a:p>
          <a:p>
            <a:pPr marL="274320" indent="0">
              <a:buNone/>
            </a:pPr>
            <a:r>
              <a:rPr lang="en-US" i="1" dirty="0"/>
              <a:t>next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p</a:t>
            </a:r>
            <a:endParaRPr lang="en-US" dirty="0"/>
          </a:p>
          <a:p>
            <a:pPr marL="274320" indent="0">
              <a:buNone/>
            </a:pP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q</a:t>
            </a:r>
            <a:endParaRPr lang="en-US" dirty="0"/>
          </a:p>
          <a:p>
            <a:pPr marL="274320" indent="0">
              <a:buNone/>
            </a:pP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InsertFirst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the </a:t>
            </a:r>
            <a:r>
              <a:rPr lang="en-US" dirty="0" smtClean="0"/>
              <a:t>Middle (key=12)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0" y="2185067"/>
            <a:ext cx="6327413" cy="2229771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0" y="4529138"/>
            <a:ext cx="7197329" cy="1771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1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71700"/>
            <a:ext cx="8160026" cy="447198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sym typeface="Wingdings" panose="05000000000000000000" pitchFamily="2" charset="2"/>
              </a:rPr>
              <a:t></a:t>
            </a:r>
            <a:r>
              <a:rPr lang="en-US" b="1" dirty="0"/>
              <a:t> Algorithm </a:t>
            </a:r>
            <a:r>
              <a:rPr lang="en-US" i="1" dirty="0" err="1"/>
              <a:t>InsertAfter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,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e</a:t>
            </a:r>
            <a:r>
              <a:rPr lang="en-US" b="1" dirty="0" smtClean="0"/>
              <a:t>)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while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NIL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smtClean="0"/>
              <a:t>do </a:t>
            </a:r>
            <a:r>
              <a:rPr lang="en-US" dirty="0" smtClean="0"/>
              <a:t>// </a:t>
            </a:r>
            <a:r>
              <a:rPr lang="en-US" dirty="0"/>
              <a:t>find the key node’s address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 smtClean="0"/>
              <a:t>   k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next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= NIL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Write</a:t>
            </a:r>
            <a:r>
              <a:rPr lang="en-US" dirty="0" smtClean="0"/>
              <a:t> </a:t>
            </a:r>
            <a:r>
              <a:rPr lang="en-US" dirty="0"/>
              <a:t>"Node not found"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/>
              <a:t>  return</a:t>
            </a:r>
            <a:r>
              <a:rPr lang="en-US" dirty="0" smtClean="0"/>
              <a:t>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 err="1"/>
              <a:t>Getnode</a:t>
            </a:r>
            <a:r>
              <a:rPr lang="en-US" dirty="0"/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/>
              <a:t>next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next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/>
              <a:t>next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InsertAfter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85988"/>
            <a:ext cx="8160026" cy="4443412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NODE </a:t>
            </a:r>
            <a:r>
              <a:rPr lang="en-US" b="1" dirty="0" err="1"/>
              <a:t>InsertLast</a:t>
            </a:r>
            <a:r>
              <a:rPr lang="en-US" b="1" dirty="0"/>
              <a:t>(NODE p, </a:t>
            </a:r>
            <a:r>
              <a:rPr lang="en-US" b="1" dirty="0" err="1"/>
              <a:t>int</a:t>
            </a:r>
            <a:r>
              <a:rPr lang="en-US" b="1" dirty="0"/>
              <a:t> e)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NODE q, k;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k = 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if (p == NULL)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   return </a:t>
            </a:r>
            <a:r>
              <a:rPr lang="en-US" b="1" dirty="0"/>
              <a:t>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/>
              <a:t>	MALLOC(q</a:t>
            </a:r>
            <a:r>
              <a:rPr lang="en-US" b="1" dirty="0"/>
              <a:t>, </a:t>
            </a:r>
            <a:r>
              <a:rPr lang="en-US" b="1" dirty="0" err="1"/>
              <a:t>sizeof</a:t>
            </a:r>
            <a:r>
              <a:rPr lang="en-US" b="1" dirty="0"/>
              <a:t>(</a:t>
            </a:r>
            <a:r>
              <a:rPr lang="en-US" b="1" dirty="0" err="1"/>
              <a:t>struct</a:t>
            </a:r>
            <a:r>
              <a:rPr lang="en-US" b="1" dirty="0"/>
              <a:t> List), NODE);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q-&gt;info = 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q-&gt;next = NULL;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while (</a:t>
            </a:r>
            <a:r>
              <a:rPr lang="en-US" b="1" dirty="0">
                <a:solidFill>
                  <a:srgbClr val="FF0000"/>
                </a:solidFill>
              </a:rPr>
              <a:t>k-&gt;next != NULL</a:t>
            </a:r>
            <a:r>
              <a:rPr lang="en-US" b="1" dirty="0"/>
              <a:t>)	</a:t>
            </a:r>
            <a:r>
              <a:rPr lang="en-US" b="1" dirty="0" smtClean="0"/>
              <a:t>/* </a:t>
            </a:r>
            <a:r>
              <a:rPr lang="en-US" b="1" dirty="0"/>
              <a:t>find address of k */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   k </a:t>
            </a:r>
            <a:r>
              <a:rPr lang="en-US" b="1" dirty="0"/>
              <a:t>= k-&gt;next;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k-&gt;next = q;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	return p;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b="1" dirty="0"/>
              <a:t>}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</a:t>
            </a:r>
            <a:r>
              <a:rPr lang="en-US" b="1" dirty="0"/>
              <a:t> Algorithm </a:t>
            </a:r>
            <a:r>
              <a:rPr lang="en-US" i="1" dirty="0" err="1"/>
              <a:t>DeleteFirstNode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i="1" dirty="0">
                <a:solidFill>
                  <a:srgbClr val="00B0F0"/>
                </a:solidFill>
              </a:rPr>
              <a:t>p</a:t>
            </a:r>
            <a:r>
              <a:rPr lang="en-US" dirty="0">
                <a:solidFill>
                  <a:srgbClr val="00B0F0"/>
                </a:solidFill>
              </a:rPr>
              <a:t> - pointer to linked list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// returns either NIL or address of </a:t>
            </a:r>
            <a:r>
              <a:rPr lang="en-US" i="1" dirty="0">
                <a:solidFill>
                  <a:srgbClr val="00B0F0"/>
                </a:solidFill>
              </a:rPr>
              <a:t>p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= NIL 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Write</a:t>
            </a:r>
            <a:r>
              <a:rPr lang="en-US" dirty="0" smtClean="0"/>
              <a:t> </a:t>
            </a:r>
            <a:r>
              <a:rPr lang="en-US" dirty="0"/>
              <a:t>"Node not found"</a:t>
            </a:r>
          </a:p>
          <a:p>
            <a:pPr marL="0" indent="0">
              <a:buNone/>
            </a:pPr>
            <a:r>
              <a:rPr lang="en-US" b="1" dirty="0"/>
              <a:t>else </a:t>
            </a:r>
            <a:endParaRPr lang="en-US" b="1" dirty="0" smtClean="0"/>
          </a:p>
          <a:p>
            <a:pPr marL="0" indent="0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next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return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 </a:t>
            </a:r>
            <a:r>
              <a:rPr lang="en-US" i="1" dirty="0" err="1"/>
              <a:t>DeleteFirstNode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Middle Node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5" y="2275539"/>
            <a:ext cx="6909135" cy="255363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15" y="4829175"/>
            <a:ext cx="8115684" cy="161448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3" y="351366"/>
            <a:ext cx="5897825" cy="5957549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SearchNode</a:t>
            </a:r>
            <a:r>
              <a:rPr lang="en-US" dirty="0"/>
              <a:t>(NODE p,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NODE k = p;</a:t>
            </a:r>
          </a:p>
          <a:p>
            <a:pPr marL="0" indent="0">
              <a:buNone/>
            </a:pPr>
            <a:r>
              <a:rPr lang="en-US" dirty="0"/>
              <a:t>	while (k != NULL &amp;&amp; k-&gt;info != x)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k </a:t>
            </a:r>
            <a:r>
              <a:rPr lang="en-US" dirty="0"/>
              <a:t>= k-&gt;next;</a:t>
            </a:r>
          </a:p>
          <a:p>
            <a:pPr marL="0" indent="0">
              <a:buNone/>
            </a:pPr>
            <a:r>
              <a:rPr lang="en-US" dirty="0"/>
              <a:t>	if (k == NULL) return 0;</a:t>
            </a:r>
          </a:p>
          <a:p>
            <a:pPr marL="0" indent="0">
              <a:buNone/>
            </a:pPr>
            <a:r>
              <a:rPr lang="en-US" dirty="0"/>
              <a:t>	else return 1;     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ADT of Stack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6447DD-661E-48C4-A2E5-DAD6A8428CA8}" type="slidenum">
              <a:rPr lang="en-US" smtClean="0">
                <a:solidFill>
                  <a:srgbClr val="B5A788"/>
                </a:solidFill>
              </a:rPr>
              <a:pPr/>
              <a:t>6</a:t>
            </a:fld>
            <a:endParaRPr lang="en-US" smtClean="0">
              <a:solidFill>
                <a:srgbClr val="B5A788"/>
              </a:solidFill>
            </a:endParaRPr>
          </a:p>
        </p:txBody>
      </p:sp>
      <p:pic>
        <p:nvPicPr>
          <p:cNvPr id="25606" name="Picture 5"/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9" y="2064723"/>
            <a:ext cx="7267575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2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DOUBLY LINKED </a:t>
            </a:r>
            <a:r>
              <a:rPr lang="en-US" b="1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Doubly Linked List (DLL) is similar to singly linked list, except that each node has two </a:t>
            </a:r>
            <a:r>
              <a:rPr lang="en-US" dirty="0" smtClean="0"/>
              <a:t>pointers</a:t>
            </a:r>
          </a:p>
          <a:p>
            <a:r>
              <a:rPr lang="en-US" dirty="0" smtClean="0"/>
              <a:t>One </a:t>
            </a:r>
            <a:r>
              <a:rPr lang="en-US" dirty="0"/>
              <a:t>to the next node, and one to the previous node.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makes life nice in many ways: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traverse lists forward and backward. </a:t>
            </a:r>
          </a:p>
          <a:p>
            <a:pPr lvl="1"/>
            <a:r>
              <a:rPr lang="en-US" dirty="0"/>
              <a:t>You can insert anywhere in a list easily. This includes inserting before a node, after a node, at the front of the list, and at the end of the list. </a:t>
            </a:r>
          </a:p>
          <a:p>
            <a:pPr lvl="1"/>
            <a:r>
              <a:rPr lang="en-US" dirty="0"/>
              <a:t>You can delete nodes very easily, without using additional pointers.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16" y="5381415"/>
            <a:ext cx="6025857" cy="1071609"/>
          </a:xfrm>
          <a:prstGeom prst="rect">
            <a:avLst/>
          </a:prstGeom>
          <a:ln w="38100">
            <a:solidFill>
              <a:srgbClr val="008BBC"/>
            </a:solidFill>
          </a:ln>
        </p:spPr>
      </p:pic>
    </p:spTree>
    <p:extLst>
      <p:ext uri="{BB962C8B-B14F-4D97-AF65-F5344CB8AC3E}">
        <p14:creationId xmlns:p14="http://schemas.microsoft.com/office/powerpoint/2010/main" val="3980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Create DLL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10384" y="1998183"/>
            <a:ext cx="70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Step 1: Create a new node q with info(q)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sym typeface="Symbol" panose="05050102010706020507" pitchFamily="18" charset="2"/>
              </a:rPr>
              <a:t>-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15</a:t>
            </a:r>
          </a:p>
        </p:txBody>
      </p:sp>
      <p:pic>
        <p:nvPicPr>
          <p:cNvPr id="22" name="Content Placeholder 2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5" y="2468757"/>
            <a:ext cx="6546982" cy="4349394"/>
          </a:xfrm>
        </p:spPr>
      </p:pic>
    </p:spTree>
    <p:extLst>
      <p:ext uri="{BB962C8B-B14F-4D97-AF65-F5344CB8AC3E}">
        <p14:creationId xmlns:p14="http://schemas.microsoft.com/office/powerpoint/2010/main" val="38108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28838"/>
            <a:ext cx="8160026" cy="45005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</a:t>
            </a:r>
            <a:r>
              <a:rPr lang="en-US" b="1" dirty="0"/>
              <a:t> Algorithm </a:t>
            </a:r>
            <a:r>
              <a:rPr lang="en-US" i="1" dirty="0" err="1"/>
              <a:t>InsertFront</a:t>
            </a:r>
            <a:r>
              <a:rPr lang="en-US" b="1" dirty="0"/>
              <a:t>(</a:t>
            </a:r>
            <a:r>
              <a:rPr lang="en-US" b="1" i="1" dirty="0"/>
              <a:t>p</a:t>
            </a:r>
            <a:r>
              <a:rPr lang="en-US" b="1" dirty="0"/>
              <a:t>, </a:t>
            </a:r>
            <a:r>
              <a:rPr lang="en-US" b="1" i="1" dirty="0"/>
              <a:t>e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i="1" dirty="0">
                <a:solidFill>
                  <a:srgbClr val="00B0F0"/>
                </a:solidFill>
              </a:rPr>
              <a:t>p</a:t>
            </a:r>
            <a:r>
              <a:rPr lang="en-US" dirty="0">
                <a:solidFill>
                  <a:srgbClr val="00B0F0"/>
                </a:solidFill>
              </a:rPr>
              <a:t> – list pointer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// </a:t>
            </a:r>
            <a:r>
              <a:rPr lang="en-US" i="1" dirty="0">
                <a:solidFill>
                  <a:srgbClr val="00B0F0"/>
                </a:solidFill>
              </a:rPr>
              <a:t>e</a:t>
            </a:r>
            <a:r>
              <a:rPr lang="en-US" dirty="0">
                <a:solidFill>
                  <a:srgbClr val="00B0F0"/>
                </a:solidFill>
              </a:rPr>
              <a:t> - element to be inserted</a:t>
            </a:r>
          </a:p>
          <a:p>
            <a:pPr marL="0" indent="0">
              <a:buNone/>
            </a:pP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 err="1"/>
              <a:t>Getnode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i="1" dirty="0"/>
              <a:t>info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e</a:t>
            </a:r>
            <a:endParaRPr lang="en-US" dirty="0"/>
          </a:p>
          <a:p>
            <a:pPr marL="0" indent="0">
              <a:buNone/>
            </a:pPr>
            <a:r>
              <a:rPr lang="en-US" i="1" dirty="0" err="1"/>
              <a:t>prev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NIL</a:t>
            </a:r>
          </a:p>
          <a:p>
            <a:pPr marL="0" indent="0">
              <a:buNone/>
            </a:pPr>
            <a:r>
              <a:rPr lang="en-US" i="1" dirty="0"/>
              <a:t>next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NIL</a:t>
            </a:r>
            <a:r>
              <a:rPr lang="en-US" b="1" dirty="0"/>
              <a:t>	</a:t>
            </a:r>
            <a:r>
              <a:rPr lang="en-US" dirty="0" smtClean="0"/>
              <a:t>// </a:t>
            </a:r>
            <a:r>
              <a:rPr lang="en-US" dirty="0"/>
              <a:t>not the first node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i="1" dirty="0" err="1" smtClean="0"/>
              <a:t>prev</a:t>
            </a:r>
            <a:r>
              <a:rPr lang="en-US" dirty="0" smtClean="0"/>
              <a:t>(</a:t>
            </a:r>
            <a:r>
              <a:rPr lang="en-US" i="1" dirty="0" smtClean="0"/>
              <a:t>p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</a:t>
            </a:r>
            <a:r>
              <a:rPr lang="en-US" i="1" dirty="0"/>
              <a:t>q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/>
              <a:t>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i="1" dirty="0" err="1"/>
              <a:t>InsertFront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33172" y="3794682"/>
            <a:ext cx="732690" cy="58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00866" y="3794682"/>
            <a:ext cx="732690" cy="585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15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2033" y="3794682"/>
            <a:ext cx="732690" cy="585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60479" y="3794682"/>
            <a:ext cx="732690" cy="58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28173" y="3794682"/>
            <a:ext cx="732690" cy="585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90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07916" y="3794682"/>
            <a:ext cx="732690" cy="585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33172" y="3794682"/>
            <a:ext cx="73269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647994" y="3822126"/>
            <a:ext cx="73269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43262" y="4087575"/>
            <a:ext cx="875622" cy="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71813" y="3700463"/>
            <a:ext cx="75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i="1" dirty="0" smtClean="0">
                <a:solidFill>
                  <a:schemeClr val="bg1"/>
                </a:solidFill>
              </a:rPr>
              <a:t>q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848600" y="3371850"/>
            <a:ext cx="614" cy="41433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4388" y="3171795"/>
            <a:ext cx="75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i="1" dirty="0" smtClean="0">
                <a:solidFill>
                  <a:schemeClr val="bg1"/>
                </a:solidFill>
              </a:rPr>
              <a:t>p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380684" y="4030423"/>
            <a:ext cx="63386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94408" y="4225172"/>
            <a:ext cx="46203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195867" y="3816113"/>
            <a:ext cx="73269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703493" y="3776466"/>
            <a:ext cx="73269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33172" y="5288110"/>
            <a:ext cx="732690" cy="58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00866" y="5288110"/>
            <a:ext cx="732690" cy="585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15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52033" y="5288110"/>
            <a:ext cx="732690" cy="585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60479" y="5288110"/>
            <a:ext cx="732690" cy="58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28173" y="5288110"/>
            <a:ext cx="732690" cy="5857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90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207916" y="5288110"/>
            <a:ext cx="732690" cy="5857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133172" y="5288110"/>
            <a:ext cx="73269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43262" y="5581003"/>
            <a:ext cx="875622" cy="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71813" y="5193891"/>
            <a:ext cx="75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i="1" dirty="0" smtClean="0">
                <a:solidFill>
                  <a:schemeClr val="bg1"/>
                </a:solidFill>
              </a:rPr>
              <a:t>q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491727" y="4878777"/>
            <a:ext cx="614" cy="41433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380684" y="5523851"/>
            <a:ext cx="63386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194408" y="5718600"/>
            <a:ext cx="46203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195867" y="5309541"/>
            <a:ext cx="732690" cy="5857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56974" y="4623750"/>
            <a:ext cx="757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i="1" dirty="0" smtClean="0">
                <a:solidFill>
                  <a:schemeClr val="bg1"/>
                </a:solidFill>
              </a:rPr>
              <a:t>p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8" grpId="0"/>
      <p:bldP spid="2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/>
      <p:bldP spid="4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after </a:t>
            </a:r>
            <a:r>
              <a:rPr lang="en-US" i="1" dirty="0"/>
              <a:t>k</a:t>
            </a:r>
            <a:r>
              <a:rPr lang="en-US" baseline="30000" dirty="0"/>
              <a:t>th</a:t>
            </a:r>
            <a:r>
              <a:rPr lang="en-US" dirty="0"/>
              <a:t> Node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30" y="2189827"/>
            <a:ext cx="6066709" cy="24393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222" y="4767114"/>
            <a:ext cx="3505362" cy="168591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762307" y="3402418"/>
            <a:ext cx="297711" cy="308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33973" y="3403115"/>
            <a:ext cx="297711" cy="308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488118" y="3215269"/>
            <a:ext cx="297711" cy="308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11110" y="3216347"/>
            <a:ext cx="297711" cy="308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384698" y="5625382"/>
            <a:ext cx="297711" cy="308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95280" y="5984122"/>
            <a:ext cx="297711" cy="308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3384645" y="4924889"/>
            <a:ext cx="297711" cy="308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84644" y="5253871"/>
            <a:ext cx="297711" cy="308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28733" y="5902475"/>
            <a:ext cx="2057095" cy="4689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next(k)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39316" y="5654592"/>
            <a:ext cx="2374767" cy="324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(next(k))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60" y="753228"/>
            <a:ext cx="6896534" cy="1080938"/>
          </a:xfrm>
        </p:spPr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60" y="607730"/>
            <a:ext cx="5058618" cy="30498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60" y="3657599"/>
            <a:ext cx="5058618" cy="33401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56486" y="4944802"/>
            <a:ext cx="2110362" cy="2864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next(k)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5399" y="4696919"/>
            <a:ext cx="2374767" cy="324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(next(k))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9" y="2237413"/>
            <a:ext cx="8012317" cy="34633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97" y="753228"/>
            <a:ext cx="6896534" cy="1080938"/>
          </a:xfrm>
        </p:spPr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70CE4-BA80-43CB-B1DD-F8141BBEEA70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7" y="175481"/>
            <a:ext cx="5686740" cy="66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917" y="2425365"/>
            <a:ext cx="6069268" cy="1373070"/>
          </a:xfrm>
        </p:spPr>
        <p:txBody>
          <a:bodyPr/>
          <a:lstStyle/>
          <a:p>
            <a:pPr algn="ctr"/>
            <a:r>
              <a:rPr lang="en-IN" sz="7200" dirty="0" smtClean="0">
                <a:solidFill>
                  <a:srgbClr val="FFFF00"/>
                </a:solidFill>
                <a:latin typeface="Cookie" panose="02000000000000000000" pitchFamily="2" charset="0"/>
              </a:rPr>
              <a:t>Thank You </a:t>
            </a:r>
            <a:endParaRPr lang="en-US" sz="7200" dirty="0">
              <a:solidFill>
                <a:srgbClr val="FFFF00"/>
              </a:solidFill>
              <a:latin typeface="Cookie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 Push Operation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299BD2-294C-4D7A-88D4-9CE5C6DC0C3A}" type="slidenum">
              <a:rPr lang="en-US" altLang="en-US" smtClean="0">
                <a:solidFill>
                  <a:srgbClr val="B5A788"/>
                </a:solidFill>
              </a:rPr>
              <a:pPr/>
              <a:t>7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03" y="2086894"/>
            <a:ext cx="57435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72" y="4171336"/>
            <a:ext cx="59626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5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 Pop Operation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E3E5DD-1570-429E-900A-A67E52938EFC}" type="slidenum">
              <a:rPr lang="en-US" altLang="en-US" smtClean="0">
                <a:solidFill>
                  <a:srgbClr val="B5A788"/>
                </a:solidFill>
              </a:rPr>
              <a:pPr/>
              <a:t>8</a:t>
            </a:fld>
            <a:endParaRPr lang="en-US" altLang="en-US" smtClean="0">
              <a:solidFill>
                <a:srgbClr val="B5A788"/>
              </a:solidFill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1" y="2399070"/>
            <a:ext cx="8174129" cy="3057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 Exceptions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Science and Engineering</a:t>
            </a:r>
            <a:endParaRPr lang="en-US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795DF-E397-4A5B-ADBC-23144EE25A35}" type="slidenum">
              <a:rPr lang="en-US" altLang="en-US" smtClean="0">
                <a:solidFill>
                  <a:srgbClr val="B5A788"/>
                </a:solidFill>
              </a:rPr>
              <a:pPr/>
              <a:t>9</a:t>
            </a:fld>
            <a:endParaRPr lang="en-US" altLang="en-US" dirty="0" smtClean="0">
              <a:solidFill>
                <a:srgbClr val="B5A788"/>
              </a:solidFill>
            </a:endParaRPr>
          </a:p>
        </p:txBody>
      </p:sp>
      <p:pic>
        <p:nvPicPr>
          <p:cNvPr id="286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4" y="1831258"/>
            <a:ext cx="7206601" cy="269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34" y="4291780"/>
            <a:ext cx="7206601" cy="240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64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845</TotalTime>
  <Words>1936</Words>
  <Application>Microsoft Office PowerPoint</Application>
  <PresentationFormat>On-screen Show (4:3)</PresentationFormat>
  <Paragraphs>544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</vt:lpstr>
      <vt:lpstr>Berlin Sans FB</vt:lpstr>
      <vt:lpstr>Calibri</vt:lpstr>
      <vt:lpstr>Consolas</vt:lpstr>
      <vt:lpstr>Cookie</vt:lpstr>
      <vt:lpstr>Cooper Black</vt:lpstr>
      <vt:lpstr>Symbol</vt:lpstr>
      <vt:lpstr>Times New Roman</vt:lpstr>
      <vt:lpstr>Trajan Pro</vt:lpstr>
      <vt:lpstr>Trebuchet MS</vt:lpstr>
      <vt:lpstr>Wingdings</vt:lpstr>
      <vt:lpstr>Wingdings 2</vt:lpstr>
      <vt:lpstr>Berlin</vt:lpstr>
      <vt:lpstr> </vt:lpstr>
      <vt:lpstr>Elementary DS -Stack, Queue, Lists</vt:lpstr>
      <vt:lpstr>Agenda</vt:lpstr>
      <vt:lpstr>Stack</vt:lpstr>
      <vt:lpstr>ADT</vt:lpstr>
      <vt:lpstr>ADT of Stack</vt:lpstr>
      <vt:lpstr>Stack Push Operation</vt:lpstr>
      <vt:lpstr>Stack Pop Operation</vt:lpstr>
      <vt:lpstr>Stack Exceptions</vt:lpstr>
      <vt:lpstr>Algorithms</vt:lpstr>
      <vt:lpstr>Alternate Design</vt:lpstr>
      <vt:lpstr>main()</vt:lpstr>
      <vt:lpstr>Series of Stack Operations</vt:lpstr>
      <vt:lpstr>Applications of Stack</vt:lpstr>
      <vt:lpstr>Notations</vt:lpstr>
      <vt:lpstr>Conversions</vt:lpstr>
      <vt:lpstr>Evaluation of Postfix Expressions </vt:lpstr>
      <vt:lpstr>Example</vt:lpstr>
      <vt:lpstr>Infix-to-Postfix Conversion</vt:lpstr>
      <vt:lpstr> </vt:lpstr>
      <vt:lpstr>Example-1</vt:lpstr>
      <vt:lpstr>Example-2</vt:lpstr>
      <vt:lpstr>Example-3: Maze</vt:lpstr>
      <vt:lpstr>Maze Solution</vt:lpstr>
      <vt:lpstr>Queues</vt:lpstr>
      <vt:lpstr>Examples</vt:lpstr>
      <vt:lpstr>enqueue Operation </vt:lpstr>
      <vt:lpstr>dequeue Operation</vt:lpstr>
      <vt:lpstr>Exception Cases</vt:lpstr>
      <vt:lpstr>Algorithms for  enqueue and dequeue</vt:lpstr>
      <vt:lpstr>Series of Queue Operations</vt:lpstr>
      <vt:lpstr>Exercise 1</vt:lpstr>
      <vt:lpstr>Exercise 2</vt:lpstr>
      <vt:lpstr>CIRCULAR QUEUES</vt:lpstr>
      <vt:lpstr>Circular Queue Operations </vt:lpstr>
      <vt:lpstr>Cqueue Insertion</vt:lpstr>
      <vt:lpstr>Cqueue deletion</vt:lpstr>
      <vt:lpstr>Advantages of Circular Queue</vt:lpstr>
      <vt:lpstr>Algorithms for Cqueue</vt:lpstr>
      <vt:lpstr>PRIORITY QUEUES</vt:lpstr>
      <vt:lpstr>Applications of Priority Queues</vt:lpstr>
      <vt:lpstr>Priority Queue Operations</vt:lpstr>
      <vt:lpstr>PQ-Deletion</vt:lpstr>
      <vt:lpstr>Algorithms for Priority Queue </vt:lpstr>
      <vt:lpstr>Lists</vt:lpstr>
      <vt:lpstr>Agenda</vt:lpstr>
      <vt:lpstr>Singly Linked List</vt:lpstr>
      <vt:lpstr>Self-referential Structure</vt:lpstr>
      <vt:lpstr>ADT</vt:lpstr>
      <vt:lpstr>Applications</vt:lpstr>
      <vt:lpstr>Insert Front</vt:lpstr>
      <vt:lpstr>Algorithm</vt:lpstr>
      <vt:lpstr>Insert in the Middle (key=12)</vt:lpstr>
      <vt:lpstr>Algorithm</vt:lpstr>
      <vt:lpstr>Insert at the End</vt:lpstr>
      <vt:lpstr>Delete Operation</vt:lpstr>
      <vt:lpstr>Delete Middle Node </vt:lpstr>
      <vt:lpstr>PowerPoint Presentation</vt:lpstr>
      <vt:lpstr>Searching</vt:lpstr>
      <vt:lpstr>DOUBLY LINKED LIST</vt:lpstr>
      <vt:lpstr>Create DLL</vt:lpstr>
      <vt:lpstr>Algorithm</vt:lpstr>
      <vt:lpstr>Insert after kth Node</vt:lpstr>
      <vt:lpstr>Algorithm</vt:lpstr>
      <vt:lpstr>Delete</vt:lpstr>
      <vt:lpstr>Algorithm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Nandagopalan S</dc:creator>
  <cp:lastModifiedBy>Microsoft account</cp:lastModifiedBy>
  <cp:revision>65</cp:revision>
  <dcterms:created xsi:type="dcterms:W3CDTF">2016-09-22T05:58:45Z</dcterms:created>
  <dcterms:modified xsi:type="dcterms:W3CDTF">2023-11-20T04:50:55Z</dcterms:modified>
</cp:coreProperties>
</file>