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  <p:sldMasterId id="2147483768" r:id="rId2"/>
    <p:sldMasterId id="2147483780" r:id="rId3"/>
    <p:sldMasterId id="2147483792" r:id="rId4"/>
  </p:sldMasterIdLst>
  <p:notesMasterIdLst>
    <p:notesMasterId r:id="rId46"/>
  </p:notesMasterIdLst>
  <p:sldIdLst>
    <p:sldId id="256" r:id="rId5"/>
    <p:sldId id="258" r:id="rId6"/>
    <p:sldId id="259" r:id="rId7"/>
    <p:sldId id="324" r:id="rId8"/>
    <p:sldId id="32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23" r:id="rId17"/>
    <p:sldId id="326" r:id="rId18"/>
    <p:sldId id="267" r:id="rId19"/>
    <p:sldId id="268" r:id="rId20"/>
    <p:sldId id="269" r:id="rId21"/>
    <p:sldId id="270" r:id="rId22"/>
    <p:sldId id="271" r:id="rId23"/>
    <p:sldId id="272" r:id="rId24"/>
    <p:sldId id="280" r:id="rId25"/>
    <p:sldId id="281" r:id="rId26"/>
    <p:sldId id="282" r:id="rId27"/>
    <p:sldId id="301" r:id="rId28"/>
    <p:sldId id="302" r:id="rId29"/>
    <p:sldId id="303" r:id="rId30"/>
    <p:sldId id="330" r:id="rId31"/>
    <p:sldId id="331" r:id="rId32"/>
    <p:sldId id="327" r:id="rId33"/>
    <p:sldId id="328" r:id="rId34"/>
    <p:sldId id="32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32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BC"/>
    <a:srgbClr val="FAF0FE"/>
    <a:srgbClr val="FCA08E"/>
    <a:srgbClr val="F8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B0802-579C-44E6-B35D-F3E6F748CFAA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914F-F225-4464-9A9F-D1A8B33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B9AFE2E-4BEC-4F4E-A61E-0F26A01B617E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82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9507-C7CA-4A35-8ECA-B1A7C23D71B2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FB90-5815-468D-84BD-6C461FD5B526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587-7269-4E40-862F-5375B7AABC35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1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5ED-2807-4C8E-975D-ED2C8433E2D7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E8C4-C76C-4CCE-8590-E7CE6FE339D9}" type="datetime1">
              <a:rPr lang="en-US" smtClean="0"/>
              <a:t>18-Nov-22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B509-4502-4DBE-A4C7-D60C9F13D565}" type="datetime1">
              <a:rPr lang="en-US" smtClean="0"/>
              <a:t>18-Nov-22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E27B-B2A1-460A-A498-ECE215A89B19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9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51FA8DE-2D77-48EE-904B-E337D4417761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9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11D9B-48A5-46E9-BD40-50908B7E8BCA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60820-F69C-45EC-9D1A-4722F40C1A8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92" name="Text Box 72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© 2004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281806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8876FE-F73F-42EC-9A77-2CF523F23CE7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9E647A-4D55-4289-B252-16486EEBC44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2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rajan Pro" panose="02020502050506020301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160026" cy="4116151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Berlin Sans FB" panose="020E0602020502020306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7881" y="6453025"/>
            <a:ext cx="2057400" cy="365125"/>
          </a:xfrm>
        </p:spPr>
        <p:txBody>
          <a:bodyPr/>
          <a:lstStyle/>
          <a:p>
            <a:fld id="{5B38E7C2-B78A-4B55-AFC0-68C2F176B43C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453026"/>
            <a:ext cx="4834673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800"/>
            </a:lvl1pPr>
          </a:lstStyle>
          <a:p>
            <a:fld id="{5DB70CE4-BA80-43CB-B1DD-F8141BBEEA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icture 7.png"/>
          <p:cNvPicPr>
            <a:picLocks noChangeAspect="1"/>
          </p:cNvPicPr>
          <p:nvPr userDrawn="1"/>
        </p:nvPicPr>
        <p:blipFill>
          <a:blip r:embed="rId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26264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6CE1A1-CB0F-41C0-9282-F4897FDBEDE2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656F0F-6402-412A-B5E1-8000108D76C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08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1BFB0C-2FFF-4A31-9A5A-7DD113FB3E07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58318-ED5A-422A-871A-B3A093741D9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70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6B38A-D5D2-49AA-8C7F-713C863442A3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2CC7B1-8FBC-4D36-A155-B388B119BCC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83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CB566A-42DC-4176-92E8-5D06F048EF0F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32EA4-FB2F-41CA-BA04-EE4998D2A81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127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B3C495-E9E6-4229-821F-89D858153559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294748-BAFE-4918-944D-07AB79AAE10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070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16F2D4-17E1-4659-B3A2-617F151483AB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A0B922-FAAC-4182-B3E4-797D6AD7AF9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552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647E2-7090-496D-9983-652DDD3FF4E5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8E21AB-4AB9-4BE6-A289-9790AE4DCB2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803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F02E81-73E6-41DF-A88A-71404D87FB75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FCF30-F31C-4119-A5C9-53CED3FB753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34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DCAEAF-6BDB-497A-ADDF-7625BE4B205B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54D164-AB5C-43FE-B2DD-7692B0A64C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27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11D9B-48A5-46E9-BD40-50908B7E8BCA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60820-F69C-45EC-9D1A-4722F40C1A8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92" name="Text Box 72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© 2004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3941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4AA9521-E084-4B0E-8137-3B2470F44636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8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8876FE-F73F-42EC-9A77-2CF523F23CE7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9E647A-4D55-4289-B252-16486EEBC44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407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6CE1A1-CB0F-41C0-9282-F4897FDBEDE2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656F0F-6402-412A-B5E1-8000108D76C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31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1BFB0C-2FFF-4A31-9A5A-7DD113FB3E07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58318-ED5A-422A-871A-B3A093741D9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107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6B38A-D5D2-49AA-8C7F-713C863442A3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2CC7B1-8FBC-4D36-A155-B388B119BCC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58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CB566A-42DC-4176-92E8-5D06F048EF0F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32EA4-FB2F-41CA-BA04-EE4998D2A81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756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B3C495-E9E6-4229-821F-89D858153559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294748-BAFE-4918-944D-07AB79AAE10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7561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16F2D4-17E1-4659-B3A2-617F151483AB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A0B922-FAAC-4182-B3E4-797D6AD7AF9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658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647E2-7090-496D-9983-652DDD3FF4E5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8E21AB-4AB9-4BE6-A289-9790AE4DCB2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3923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F02E81-73E6-41DF-A88A-71404D87FB75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FCF30-F31C-4119-A5C9-53CED3FB753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3757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DCAEAF-6BDB-497A-ADDF-7625BE4B205B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54D164-AB5C-43FE-B2DD-7692B0A64C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48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>
            <a:normAutofit/>
          </a:bodyPr>
          <a:lstStyle>
            <a:lvl1pPr>
              <a:defRPr sz="3600">
                <a:latin typeface="Trajan Pro" panose="02020502050506020301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2336873"/>
            <a:ext cx="3773557" cy="40631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336873"/>
            <a:ext cx="4002157" cy="40631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16757" y="6436791"/>
            <a:ext cx="2057400" cy="365125"/>
          </a:xfrm>
        </p:spPr>
        <p:txBody>
          <a:bodyPr/>
          <a:lstStyle/>
          <a:p>
            <a:fld id="{306D21C6-7306-4078-84C0-EA577AF1BA2E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991" y="6400015"/>
            <a:ext cx="5791800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11D9B-48A5-46E9-BD40-50908B7E8BCA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60820-F69C-45EC-9D1A-4722F40C1A8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92" name="Text Box 72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© 2004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8283145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8876FE-F73F-42EC-9A77-2CF523F23CE7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9E647A-4D55-4289-B252-16486EEBC44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353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6CE1A1-CB0F-41C0-9282-F4897FDBEDE2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656F0F-6402-412A-B5E1-8000108D76C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0259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1BFB0C-2FFF-4A31-9A5A-7DD113FB3E07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58318-ED5A-422A-871A-B3A093741D9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633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56B38A-D5D2-49AA-8C7F-713C863442A3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2CC7B1-8FBC-4D36-A155-B388B119BCC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7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CB566A-42DC-4176-92E8-5D06F048EF0F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32EA4-FB2F-41CA-BA04-EE4998D2A81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6060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B3C495-E9E6-4229-821F-89D858153559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294748-BAFE-4918-944D-07AB79AAE10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631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16F2D4-17E1-4659-B3A2-617F151483AB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A0B922-FAAC-4182-B3E4-797D6AD7AF9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23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8647E2-7090-496D-9983-652DDD3FF4E5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8E21AB-4AB9-4BE6-A289-9790AE4DCB2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3231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F02E81-73E6-41DF-A88A-71404D87FB75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FCF30-F31C-4119-A5C9-53CED3FB753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83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B69-C1A8-4807-B4B2-5BC93E37D120}" type="datetime1">
              <a:rPr lang="en-US" smtClean="0"/>
              <a:t>18-Nov-22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8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DCAEAF-6BDB-497A-ADDF-7625BE4B205B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54D164-AB5C-43FE-B2DD-7692B0A64C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75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451-7154-4F2C-BC8F-181CB9F025C1}" type="datetime1">
              <a:rPr lang="en-US" smtClean="0"/>
              <a:t>18-Nov-22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F644-73DD-4EAE-AC8A-E8012D3AF7E3}" type="datetime1">
              <a:rPr lang="en-US" smtClean="0"/>
              <a:t>18-Nov-22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5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2264-C789-48E4-B293-8317BDEC02F4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EBAE-156B-4FA6-84F9-C6AE439E099D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629">
              <a:schemeClr val="tx1"/>
            </a:gs>
            <a:gs pos="37168">
              <a:schemeClr val="tx1"/>
            </a:gs>
            <a:gs pos="81000">
              <a:srgbClr val="FAF0FE"/>
            </a:gs>
            <a:gs pos="92500">
              <a:schemeClr val="accent3">
                <a:lumMod val="20000"/>
                <a:lumOff val="80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39DE-55B8-4522-8CA0-38A885061E5D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86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3312">
          <p15:clr>
            <a:srgbClr val="F26B43"/>
          </p15:clr>
        </p15:guide>
        <p15:guide id="6" pos="36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5526">
          <p15:clr>
            <a:srgbClr val="F26B43"/>
          </p15:clr>
        </p15:guide>
        <p15:guide id="9" pos="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D0254F-5D53-470B-89D1-707565E16C40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D4EA43-EC56-4D9F-BC3D-3046CAADFE4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© 2004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9412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D0254F-5D53-470B-89D1-707565E16C40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D4EA43-EC56-4D9F-BC3D-3046CAADFE4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© 2004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79896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D0254F-5D53-470B-89D1-707565E16C40}" type="datetime8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18-Nov-22 11:01 AM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D4EA43-EC56-4D9F-BC3D-3046CAADFE4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© 2004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93968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binary tree imag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754" y="3658742"/>
            <a:ext cx="6069268" cy="1373070"/>
          </a:xfrm>
        </p:spPr>
        <p:txBody>
          <a:bodyPr/>
          <a:lstStyle/>
          <a:p>
            <a:pPr algn="ctr"/>
            <a:r>
              <a:rPr lang="en-US" sz="5400" dirty="0" smtClean="0">
                <a:latin typeface="Russo One" panose="02000503050000020004" pitchFamily="2" charset="0"/>
              </a:rPr>
              <a:t>Trees</a:t>
            </a:r>
            <a:endParaRPr lang="en-US" sz="5400" dirty="0">
              <a:latin typeface="Russo One" panose="0200050305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040" y="990171"/>
            <a:ext cx="3860470" cy="111768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FFC000"/>
                </a:solidFill>
              </a:rPr>
              <a:t>Session 3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Children and </a:t>
            </a:r>
            <a:r>
              <a:rPr lang="en-US" sz="2000" b="1" dirty="0" smtClean="0"/>
              <a:t>Parent</a:t>
            </a:r>
            <a:endParaRPr lang="en-US" sz="2000" dirty="0"/>
          </a:p>
          <a:p>
            <a:r>
              <a:rPr lang="en-US" sz="2000" b="1" dirty="0" smtClean="0"/>
              <a:t>Siblings</a:t>
            </a:r>
            <a:endParaRPr lang="en-US" sz="2000" dirty="0"/>
          </a:p>
          <a:p>
            <a:r>
              <a:rPr lang="en-US" sz="2000" b="1" dirty="0"/>
              <a:t>Left and Right descendent</a:t>
            </a:r>
            <a:endParaRPr lang="en-US" sz="2000" dirty="0"/>
          </a:p>
          <a:p>
            <a:r>
              <a:rPr lang="en-US" sz="2000" b="1" dirty="0" smtClean="0"/>
              <a:t>Leaves</a:t>
            </a:r>
          </a:p>
          <a:p>
            <a:r>
              <a:rPr lang="en-US" sz="2000" b="1" dirty="0"/>
              <a:t>Level</a:t>
            </a:r>
            <a:endParaRPr lang="en-US" sz="2000" dirty="0"/>
          </a:p>
          <a:p>
            <a:r>
              <a:rPr lang="en-US" sz="2000" b="1" dirty="0"/>
              <a:t>Depth (or Height</a:t>
            </a:r>
            <a:r>
              <a:rPr lang="en-US" sz="2000" b="1" dirty="0" smtClean="0"/>
              <a:t>)</a:t>
            </a:r>
            <a:endParaRPr lang="en-US" sz="2000" dirty="0"/>
          </a:p>
          <a:p>
            <a:r>
              <a:rPr lang="en-US" sz="2000" b="1" dirty="0" smtClean="0"/>
              <a:t>Degree</a:t>
            </a:r>
            <a:endParaRPr lang="en-US" sz="2000" dirty="0"/>
          </a:p>
          <a:p>
            <a:r>
              <a:rPr lang="en-US" sz="2000" b="1" dirty="0"/>
              <a:t>Rooted binary </a:t>
            </a:r>
            <a:r>
              <a:rPr lang="en-US" sz="2000" b="1" dirty="0" smtClean="0"/>
              <a:t>tree (every node at most two children)</a:t>
            </a:r>
          </a:p>
          <a:p>
            <a:r>
              <a:rPr lang="en-US" sz="2000" b="1" dirty="0"/>
              <a:t>Proper binary tree or Strict binary tree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Complete binary tree</a:t>
            </a: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complete binary tree</a:t>
            </a:r>
            <a:r>
              <a:rPr lang="en-US" dirty="0"/>
              <a:t> is a full binary tree in which all leaves are at the same depth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82" y="3704454"/>
            <a:ext cx="3780280" cy="189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1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Binary trees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The binary tree of </a:t>
            </a:r>
            <a:r>
              <a:rPr lang="en-US" i="1" dirty="0"/>
              <a:t>n</a:t>
            </a:r>
            <a:r>
              <a:rPr lang="en-US" dirty="0"/>
              <a:t> nodes has </a:t>
            </a:r>
            <a:r>
              <a:rPr lang="en-US" i="1" dirty="0"/>
              <a:t>n</a:t>
            </a:r>
            <a:r>
              <a:rPr lang="en-US" dirty="0"/>
              <a:t>-1 branches.</a:t>
            </a:r>
          </a:p>
          <a:p>
            <a:pPr lvl="0"/>
            <a:r>
              <a:rPr lang="en-US" dirty="0"/>
              <a:t>A binary tree of height </a:t>
            </a:r>
            <a:r>
              <a:rPr lang="en-US" i="1" dirty="0"/>
              <a:t>h</a:t>
            </a:r>
            <a:r>
              <a:rPr lang="en-US" dirty="0"/>
              <a:t> has at least </a:t>
            </a:r>
            <a:r>
              <a:rPr lang="en-US" i="1" dirty="0"/>
              <a:t>h</a:t>
            </a:r>
            <a:r>
              <a:rPr lang="en-US" dirty="0"/>
              <a:t> and at most 2</a:t>
            </a:r>
            <a:r>
              <a:rPr lang="en-US" i="1" baseline="30000" dirty="0"/>
              <a:t>h</a:t>
            </a:r>
            <a:r>
              <a:rPr lang="en-US" dirty="0"/>
              <a:t> – 1 nodes.</a:t>
            </a:r>
          </a:p>
          <a:p>
            <a:pPr lvl="0"/>
            <a:r>
              <a:rPr lang="en-US" dirty="0"/>
              <a:t>Level </a:t>
            </a:r>
            <a:r>
              <a:rPr lang="en-US" i="1" dirty="0"/>
              <a:t>d</a:t>
            </a:r>
            <a:r>
              <a:rPr lang="en-US" dirty="0"/>
              <a:t> has at most 2</a:t>
            </a:r>
            <a:r>
              <a:rPr lang="en-US" i="1" baseline="30000" dirty="0"/>
              <a:t>d</a:t>
            </a:r>
            <a:r>
              <a:rPr lang="en-US" dirty="0"/>
              <a:t> nodes.</a:t>
            </a:r>
          </a:p>
          <a:p>
            <a:pPr lvl="0"/>
            <a:r>
              <a:rPr lang="en-US" dirty="0"/>
              <a:t>A full binary tree of height </a:t>
            </a:r>
            <a:r>
              <a:rPr lang="en-US" i="1" dirty="0"/>
              <a:t>h</a:t>
            </a:r>
            <a:r>
              <a:rPr lang="en-US" dirty="0"/>
              <a:t> has (2</a:t>
            </a:r>
            <a:r>
              <a:rPr lang="en-US" i="1" baseline="30000" dirty="0"/>
              <a:t>h</a:t>
            </a:r>
            <a:r>
              <a:rPr lang="en-US" baseline="30000" dirty="0"/>
              <a:t>+1</a:t>
            </a:r>
            <a:r>
              <a:rPr lang="en-US" dirty="0"/>
              <a:t> – 1) nodes.</a:t>
            </a:r>
          </a:p>
          <a:p>
            <a:pPr lvl="0"/>
            <a:r>
              <a:rPr lang="en-US" dirty="0"/>
              <a:t>A binary tree with </a:t>
            </a:r>
            <a:r>
              <a:rPr lang="en-US" i="1" dirty="0"/>
              <a:t>N </a:t>
            </a:r>
            <a:r>
              <a:rPr lang="en-US" dirty="0"/>
              <a:t>internal nodes has </a:t>
            </a:r>
            <a:r>
              <a:rPr lang="en-US" i="1" dirty="0"/>
              <a:t>N</a:t>
            </a:r>
            <a:r>
              <a:rPr lang="en-US" dirty="0"/>
              <a:t> +1 external nodes.</a:t>
            </a:r>
          </a:p>
          <a:p>
            <a:pPr lvl="0"/>
            <a:r>
              <a:rPr lang="en-US" dirty="0"/>
              <a:t>A binary tree with </a:t>
            </a:r>
            <a:r>
              <a:rPr lang="en-US" i="1" dirty="0"/>
              <a:t>N</a:t>
            </a:r>
            <a:r>
              <a:rPr lang="en-US" dirty="0"/>
              <a:t> internal nodes has 2</a:t>
            </a:r>
            <a:r>
              <a:rPr lang="en-US" i="1" dirty="0"/>
              <a:t>N</a:t>
            </a:r>
            <a:r>
              <a:rPr lang="en-US" dirty="0"/>
              <a:t> edges or branches.</a:t>
            </a:r>
          </a:p>
          <a:p>
            <a:pPr lvl="0"/>
            <a:r>
              <a:rPr lang="en-US" dirty="0"/>
              <a:t>The maximum number of nodes of a binary tree of depth </a:t>
            </a:r>
            <a:r>
              <a:rPr lang="en-US" i="1" dirty="0"/>
              <a:t>k</a:t>
            </a:r>
            <a:r>
              <a:rPr lang="en-US" dirty="0"/>
              <a:t> is 2</a:t>
            </a:r>
            <a:r>
              <a:rPr lang="en-US" i="1" baseline="30000" dirty="0"/>
              <a:t>k</a:t>
            </a:r>
            <a:r>
              <a:rPr lang="en-US" dirty="0"/>
              <a:t> – 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BE3E89-D962-4392-A0F8-F6DDC5F6E9C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Properties of Proper Binary Trees</a:t>
            </a:r>
          </a:p>
        </p:txBody>
      </p:sp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r>
              <a:rPr lang="en-US" altLang="en-US" sz="2400" dirty="0"/>
              <a:t>Notation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n	</a:t>
            </a:r>
            <a:r>
              <a:rPr lang="en-US" altLang="en-US" sz="2000" dirty="0"/>
              <a:t>number of nodes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e	</a:t>
            </a:r>
            <a:r>
              <a:rPr lang="en-US" altLang="en-US" sz="2000" dirty="0"/>
              <a:t>number of external nodes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/>
              <a:t>number of internal nodes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h	</a:t>
            </a:r>
            <a:r>
              <a:rPr lang="en-US" altLang="en-US" sz="2000" dirty="0"/>
              <a:t>height</a:t>
            </a:r>
          </a:p>
        </p:txBody>
      </p:sp>
      <p:sp>
        <p:nvSpPr>
          <p:cNvPr id="9011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Properties: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-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 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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-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1)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/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1" i="1" u="none" strike="noStrike" kern="1200" cap="none" spc="0" normalizeH="0" baseline="3000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</a:t>
            </a:r>
            <a:r>
              <a:rPr kumimoji="0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</a:t>
            </a:r>
            <a:r>
              <a:rPr kumimoji="0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1)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-</a:t>
            </a:r>
            <a:r>
              <a:rPr kumimoji="0" lang="en-US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endParaRPr kumimoji="0" lang="en-US" altLang="en-US" sz="2400" b="0" i="0" u="none" strike="noStrike" kern="1200" cap="none" spc="0" normalizeH="0" baseline="3000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Symbol" panose="05050102010706020507" pitchFamily="18" charset="2"/>
              <a:ea typeface="+mn-ea"/>
              <a:cs typeface="+mn-cs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Symbol" panose="05050102010706020507" pitchFamily="18" charset="2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Symbol" panose="05050102010706020507" pitchFamily="18" charset="2"/>
              <a:ea typeface="+mn-ea"/>
              <a:cs typeface="+mn-cs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cxnSp>
        <p:nvCxnSpPr>
          <p:cNvPr id="90127" name="AutoShape 15"/>
          <p:cNvCxnSpPr>
            <a:cxnSpLocks noChangeShapeType="1"/>
            <a:stCxn id="90118" idx="3"/>
            <a:endCxn id="90120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28" name="AutoShape 16"/>
          <p:cNvCxnSpPr>
            <a:cxnSpLocks noChangeShapeType="1"/>
            <a:stCxn id="90119" idx="1"/>
            <a:endCxn id="90118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29" name="AutoShape 17"/>
          <p:cNvCxnSpPr>
            <a:cxnSpLocks noChangeShapeType="1"/>
            <a:stCxn id="90126" idx="0"/>
            <a:endCxn id="90119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30" name="AutoShape 18"/>
          <p:cNvCxnSpPr>
            <a:cxnSpLocks noChangeShapeType="1"/>
            <a:stCxn id="90125" idx="0"/>
            <a:endCxn id="90119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33" name="AutoShape 21"/>
          <p:cNvCxnSpPr>
            <a:cxnSpLocks noChangeShapeType="1"/>
            <a:stCxn id="90122" idx="0"/>
            <a:endCxn id="90120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34" name="AutoShape 22"/>
          <p:cNvCxnSpPr>
            <a:cxnSpLocks noChangeShapeType="1"/>
            <a:stCxn id="90135" idx="0"/>
            <a:endCxn id="90120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90150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90136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endParaRPr>
            </a:p>
          </p:txBody>
        </p:sp>
        <p:sp>
          <p:nvSpPr>
            <p:cNvPr id="90137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0138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cxnSp>
          <p:nvCxnSpPr>
            <p:cNvPr id="90140" name="AutoShape 28"/>
            <p:cNvCxnSpPr>
              <a:cxnSpLocks noChangeShapeType="1"/>
              <a:stCxn id="90137" idx="1"/>
              <a:endCxn id="90136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141" name="AutoShape 29"/>
            <p:cNvCxnSpPr>
              <a:cxnSpLocks noChangeShapeType="1"/>
              <a:stCxn id="90145" idx="1"/>
              <a:endCxn id="90137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142" name="AutoShape 30"/>
            <p:cNvCxnSpPr>
              <a:cxnSpLocks noChangeShapeType="1"/>
              <a:stCxn id="90138" idx="0"/>
              <a:endCxn id="90137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cxnSp>
          <p:nvCxnSpPr>
            <p:cNvPr id="90144" name="AutoShape 32"/>
            <p:cNvCxnSpPr>
              <a:cxnSpLocks noChangeShapeType="1"/>
              <a:stCxn id="90143" idx="0"/>
              <a:endCxn id="90136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145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0146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cxnSp>
          <p:nvCxnSpPr>
            <p:cNvPr id="90148" name="AutoShape 36"/>
            <p:cNvCxnSpPr>
              <a:cxnSpLocks noChangeShapeType="1"/>
              <a:stCxn id="90147" idx="0"/>
              <a:endCxn id="90145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149" name="AutoShape 37"/>
            <p:cNvCxnSpPr>
              <a:cxnSpLocks noChangeShapeType="1"/>
              <a:stCxn id="90146" idx="0"/>
              <a:endCxn id="90145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tangle 1"/>
          <p:cNvSpPr/>
          <p:nvPr/>
        </p:nvSpPr>
        <p:spPr bwMode="auto">
          <a:xfrm>
            <a:off x="106326" y="6400800"/>
            <a:ext cx="2598774" cy="4572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35" name="Picture 34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8128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28C2E-F31C-4759-94CB-306162F827F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BinaryTree</a:t>
            </a:r>
            <a:r>
              <a:rPr lang="en-US" altLang="en-US" dirty="0"/>
              <a:t> ADT </a:t>
            </a:r>
            <a:endParaRPr lang="en-US" altLang="en-US" dirty="0">
              <a:cs typeface="Tahoma" panose="020B0604030504040204" pitchFamily="34" charset="0"/>
            </a:endParaRPr>
          </a:p>
        </p:txBody>
      </p:sp>
      <p:sp>
        <p:nvSpPr>
          <p:cNvPr id="89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8800"/>
            <a:ext cx="3810000" cy="4495800"/>
          </a:xfrm>
        </p:spPr>
        <p:txBody>
          <a:bodyPr/>
          <a:lstStyle/>
          <a:p>
            <a:r>
              <a:rPr lang="en-US" altLang="en-US" sz="2800"/>
              <a:t>The BinaryTree ADT extends the Tree ADT, i.e., it inherits all the methods of the Tree ADT</a:t>
            </a:r>
          </a:p>
          <a:p>
            <a:r>
              <a:rPr lang="en-US" altLang="en-US" sz="2800"/>
              <a:t>Additional methods:</a:t>
            </a:r>
          </a:p>
          <a:p>
            <a:pPr lvl="1"/>
            <a:r>
              <a:rPr lang="en-US" altLang="en-US" sz="2400"/>
              <a:t>position </a:t>
            </a:r>
            <a:r>
              <a:rPr lang="en-US" altLang="en-US" sz="2400">
                <a:solidFill>
                  <a:schemeClr val="tx2"/>
                </a:solidFill>
              </a:rPr>
              <a:t>left</a:t>
            </a:r>
            <a:r>
              <a:rPr lang="en-US" altLang="en-US" sz="2400"/>
              <a:t>(p)</a:t>
            </a:r>
          </a:p>
          <a:p>
            <a:pPr lvl="1"/>
            <a:r>
              <a:rPr lang="en-US" altLang="en-US" sz="2400"/>
              <a:t>position </a:t>
            </a:r>
            <a:r>
              <a:rPr lang="en-US" altLang="en-US" sz="2400">
                <a:solidFill>
                  <a:schemeClr val="tx2"/>
                </a:solidFill>
              </a:rPr>
              <a:t>right</a:t>
            </a:r>
            <a:r>
              <a:rPr lang="en-US" altLang="en-US" sz="2400"/>
              <a:t>(p)</a:t>
            </a:r>
          </a:p>
          <a:p>
            <a:pPr lvl="1"/>
            <a:r>
              <a:rPr lang="en-US" altLang="en-US" sz="2400"/>
              <a:t>boolean </a:t>
            </a:r>
            <a:r>
              <a:rPr lang="en-US" altLang="en-US" sz="2400">
                <a:solidFill>
                  <a:schemeClr val="tx2"/>
                </a:solidFill>
              </a:rPr>
              <a:t>hasLeft</a:t>
            </a:r>
            <a:r>
              <a:rPr lang="en-US" altLang="en-US" sz="2400"/>
              <a:t>(p)</a:t>
            </a:r>
          </a:p>
          <a:p>
            <a:pPr lvl="1"/>
            <a:r>
              <a:rPr lang="en-US" altLang="en-US" sz="2400"/>
              <a:t>boolean </a:t>
            </a:r>
            <a:r>
              <a:rPr lang="en-US" altLang="en-US" sz="2400">
                <a:solidFill>
                  <a:schemeClr val="tx2"/>
                </a:solidFill>
              </a:rPr>
              <a:t>hasRight</a:t>
            </a:r>
            <a:r>
              <a:rPr lang="en-US" altLang="en-US" sz="2400"/>
              <a:t>(p)</a:t>
            </a:r>
          </a:p>
        </p:txBody>
      </p:sp>
      <p:sp>
        <p:nvSpPr>
          <p:cNvPr id="8909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r>
              <a:rPr lang="en-US" altLang="en-US" sz="2800"/>
              <a:t>Update methods may be defined by data structures implementing the BinaryTree ADT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258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 TRAVERSAL</a:t>
            </a:r>
            <a:endParaRPr lang="en-US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36" y="4169336"/>
            <a:ext cx="6325483" cy="18671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580" y="2106409"/>
            <a:ext cx="5323038" cy="155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1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8" y="3455521"/>
            <a:ext cx="5997404" cy="17529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7" y="1794848"/>
            <a:ext cx="5997403" cy="171807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8" y="5231139"/>
            <a:ext cx="5997403" cy="16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Preorder</a:t>
            </a:r>
          </a:p>
          <a:p>
            <a:r>
              <a:rPr lang="en-US" b="1" dirty="0"/>
              <a:t>A</a:t>
            </a:r>
            <a:r>
              <a:rPr lang="en-US" dirty="0"/>
              <a:t> B C D E F G H I</a:t>
            </a:r>
          </a:p>
          <a:p>
            <a:r>
              <a:rPr lang="en-US" dirty="0" err="1" smtClean="0"/>
              <a:t>Inorder</a:t>
            </a:r>
            <a:endParaRPr lang="en-US" dirty="0" smtClean="0"/>
          </a:p>
          <a:p>
            <a:r>
              <a:rPr lang="en-US" dirty="0"/>
              <a:t>C B E D F </a:t>
            </a:r>
            <a:r>
              <a:rPr lang="en-US" b="1" dirty="0"/>
              <a:t>A</a:t>
            </a:r>
            <a:r>
              <a:rPr lang="en-US" dirty="0"/>
              <a:t> G I H</a:t>
            </a:r>
          </a:p>
          <a:p>
            <a:r>
              <a:rPr lang="en-US" dirty="0" err="1" smtClean="0"/>
              <a:t>Postorder</a:t>
            </a:r>
            <a:endParaRPr lang="en-US" dirty="0" smtClean="0"/>
          </a:p>
          <a:p>
            <a:r>
              <a:rPr lang="en-US" dirty="0"/>
              <a:t>C E F D B I H G </a:t>
            </a:r>
            <a:r>
              <a:rPr lang="en-US" b="1" dirty="0"/>
              <a:t>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80" y="2146504"/>
            <a:ext cx="4776705" cy="291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1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representations:</a:t>
            </a:r>
          </a:p>
          <a:p>
            <a:pPr lvl="1"/>
            <a:r>
              <a:rPr lang="en-US" dirty="0"/>
              <a:t>Array representation (implicit)</a:t>
            </a:r>
          </a:p>
          <a:p>
            <a:pPr lvl="1"/>
            <a:r>
              <a:rPr lang="en-US" dirty="0"/>
              <a:t>Linked representation (pointers)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84" y="2895066"/>
            <a:ext cx="3171903" cy="99636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2" y="3596459"/>
            <a:ext cx="609685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Declaration for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Tree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info;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Tree *left;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Tree *right;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Tree *TNODE;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 smtClean="0"/>
              <a:t>Introduction</a:t>
            </a:r>
          </a:p>
          <a:p>
            <a:pPr lvl="0">
              <a:lnSpc>
                <a:spcPct val="150000"/>
              </a:lnSpc>
            </a:pPr>
            <a:r>
              <a:rPr lang="en-US" sz="2800" b="1" dirty="0" smtClean="0"/>
              <a:t>Binary </a:t>
            </a:r>
            <a:r>
              <a:rPr lang="en-US" sz="2800" b="1" dirty="0"/>
              <a:t>Trees</a:t>
            </a:r>
          </a:p>
          <a:p>
            <a:pPr lvl="0">
              <a:lnSpc>
                <a:spcPct val="150000"/>
              </a:lnSpc>
            </a:pPr>
            <a:r>
              <a:rPr lang="en-US" sz="2800" b="1" dirty="0"/>
              <a:t>Binary Tree Traversal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Linked </a:t>
            </a:r>
            <a:r>
              <a:rPr lang="en-US" sz="2800" b="1" dirty="0" smtClean="0"/>
              <a:t>Representation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Vector Representation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Summary</a:t>
            </a: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Tree </a:t>
            </a:r>
            <a:r>
              <a:rPr lang="en-US" dirty="0"/>
              <a:t>traversals (</a:t>
            </a:r>
            <a:r>
              <a:rPr lang="en-US" dirty="0" err="1"/>
              <a:t>inorder</a:t>
            </a:r>
            <a:r>
              <a:rPr lang="en-US" dirty="0"/>
              <a:t>, preorder, and </a:t>
            </a:r>
            <a:r>
              <a:rPr lang="en-US" dirty="0" err="1"/>
              <a:t>postorder</a:t>
            </a:r>
            <a:r>
              <a:rPr lang="en-US" dirty="0" smtClean="0"/>
              <a:t>))</a:t>
            </a:r>
          </a:p>
          <a:p>
            <a:r>
              <a:rPr lang="en-US" dirty="0"/>
              <a:t>Creation of a binary </a:t>
            </a:r>
            <a:r>
              <a:rPr lang="en-US" dirty="0" smtClean="0"/>
              <a:t>tree given two traversals</a:t>
            </a:r>
            <a:endParaRPr lang="en-US" dirty="0"/>
          </a:p>
          <a:p>
            <a:pPr lvl="0"/>
            <a:r>
              <a:rPr lang="en-US" dirty="0" smtClean="0"/>
              <a:t>Delete </a:t>
            </a:r>
            <a:r>
              <a:rPr lang="en-US" dirty="0"/>
              <a:t>a tree node</a:t>
            </a:r>
          </a:p>
          <a:p>
            <a:pPr lvl="0"/>
            <a:r>
              <a:rPr lang="en-US" dirty="0"/>
              <a:t>Search a key in search tree</a:t>
            </a:r>
          </a:p>
          <a:p>
            <a:pPr lvl="0"/>
            <a:r>
              <a:rPr lang="en-US" dirty="0"/>
              <a:t>Compute the height</a:t>
            </a:r>
          </a:p>
          <a:p>
            <a:pPr lvl="0"/>
            <a:r>
              <a:rPr lang="en-US" dirty="0"/>
              <a:t>Compute the size</a:t>
            </a:r>
          </a:p>
          <a:p>
            <a:pPr lvl="0"/>
            <a:r>
              <a:rPr lang="en-US" dirty="0"/>
              <a:t>Compute the total number of leaf nodes</a:t>
            </a:r>
          </a:p>
          <a:p>
            <a:pPr lvl="0"/>
            <a:r>
              <a:rPr lang="en-US" dirty="0"/>
              <a:t>Copy a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-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/>
              <a:t>Preorder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NIL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</a:t>
            </a:r>
            <a:r>
              <a:rPr lang="en-US" dirty="0"/>
              <a:t> "Node visited: ",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Preorder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Preorder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da-DK" b="1" dirty="0"/>
              <a:t>end</a:t>
            </a:r>
            <a:r>
              <a:rPr lang="da-DK" dirty="0"/>
              <a:t> </a:t>
            </a:r>
            <a:r>
              <a:rPr lang="da-DK" i="1" dirty="0"/>
              <a:t>Preorder</a:t>
            </a:r>
            <a:r>
              <a:rPr lang="da-DK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da-DK" b="1" dirty="0"/>
              <a:t>Algorithm</a:t>
            </a:r>
            <a:r>
              <a:rPr lang="da-DK" dirty="0"/>
              <a:t> </a:t>
            </a:r>
            <a:r>
              <a:rPr lang="da-DK" i="1" dirty="0"/>
              <a:t>Inorder</a:t>
            </a:r>
            <a:r>
              <a:rPr lang="da-DK" b="1" dirty="0"/>
              <a:t>(</a:t>
            </a:r>
            <a:r>
              <a:rPr lang="da-DK" b="1" i="1" dirty="0"/>
              <a:t>p</a:t>
            </a:r>
            <a:r>
              <a:rPr lang="da-DK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NIL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</a:t>
            </a:r>
            <a:r>
              <a:rPr lang="en-US" dirty="0"/>
              <a:t> "Node visited: ",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Inorder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 err="1"/>
              <a:t>Postorder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NIL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Postorder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Postorder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</a:t>
            </a:r>
            <a:r>
              <a:rPr lang="en-US" dirty="0"/>
              <a:t> "Node visited: ",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Postorder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218" name="Picture 2" descr="Image result for preorder tree travers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1" y="2145329"/>
            <a:ext cx="7924340" cy="42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5" y="2117173"/>
            <a:ext cx="7313584" cy="44163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4" y="2213702"/>
            <a:ext cx="7528304" cy="39806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Node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0" indent="0">
              <a:buNone/>
            </a:pPr>
            <a:r>
              <a:rPr lang="en-US" dirty="0"/>
              <a:t>	Node* left;</a:t>
            </a:r>
          </a:p>
          <a:p>
            <a:pPr marL="0" indent="0">
              <a:buNone/>
            </a:pPr>
            <a:r>
              <a:rPr lang="en-US" dirty="0"/>
              <a:t>	Node* right;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1350" y="2327021"/>
            <a:ext cx="5524924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/* Function to create a new node */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Node*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CreateNode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data)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 Node*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new Node();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 if (!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&lt;&lt; "Memory error\n";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     return NULL;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-&gt;data = data;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-&gt;left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-&gt;right = NULL;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62986" y="4784651"/>
            <a:ext cx="616688" cy="563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2884" y="5461578"/>
            <a:ext cx="616688" cy="563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13824" y="5461578"/>
            <a:ext cx="616688" cy="563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3"/>
            <a:endCxn id="8" idx="7"/>
          </p:cNvCxnSpPr>
          <p:nvPr/>
        </p:nvCxnSpPr>
        <p:spPr>
          <a:xfrm flipH="1">
            <a:off x="1359260" y="5265651"/>
            <a:ext cx="294038" cy="278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9" idx="1"/>
          </p:cNvCxnSpPr>
          <p:nvPr/>
        </p:nvCxnSpPr>
        <p:spPr>
          <a:xfrm>
            <a:off x="2089362" y="5265651"/>
            <a:ext cx="214774" cy="278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265" y="0"/>
            <a:ext cx="81551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// Driver code</a:t>
            </a: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{/*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2   3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4  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Node* root =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CreateNode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Node* n2   =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CreateNode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Node* n3   =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CreateNode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root-&gt;left = n2;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root-&gt;right = n3;  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Inorder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traversal before insertion: ";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inorder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(root);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// Add new node right of node 3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Node* n4 =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CreateNode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(4);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n3-&gt;right = n4;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Inorder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traversal after insertion: ";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inorder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(root);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return 0;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40553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989069"/>
            <a:ext cx="6896534" cy="10809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Construction of a Binary Tree using Preorder and  </a:t>
            </a:r>
            <a:r>
              <a:rPr lang="en-US" b="1" dirty="0" err="1"/>
              <a:t>Inorder</a:t>
            </a:r>
            <a:r>
              <a:rPr lang="en-US" b="1" dirty="0"/>
              <a:t> </a:t>
            </a:r>
            <a:r>
              <a:rPr lang="en-US" b="1" dirty="0" err="1" smtClean="0"/>
              <a:t>Traverals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1" y="2169482"/>
            <a:ext cx="6157880" cy="23802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1639" y="4748676"/>
            <a:ext cx="83890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indent="-342900">
              <a:lnSpc>
                <a:spcPct val="115000"/>
              </a:lnSpc>
              <a:buFont typeface="+mj-lt"/>
              <a:buAutoNum type="arabicPeriod"/>
              <a:tabLst>
                <a:tab pos="252095" algn="l"/>
              </a:tabLst>
            </a:pP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first element in preorder sequence should be the 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root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Playfair Display Black" panose="00000A00000000000000" pitchFamily="2" charset="0"/>
              <a:ea typeface="Times New Roman" panose="02020603050405020304" pitchFamily="18" charset="0"/>
            </a:endParaRPr>
          </a:p>
          <a:p>
            <a:pPr marR="0" indent="-384175">
              <a:lnSpc>
                <a:spcPct val="115000"/>
              </a:lnSpc>
              <a:buFont typeface="+mj-lt"/>
              <a:buAutoNum type="arabicPeriod"/>
              <a:tabLst>
                <a:tab pos="252095" algn="l"/>
              </a:tabLst>
            </a:pP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subsequent nodes are added to the binary tree picking them 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	  from the preorder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sequence and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oting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the placement of 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nodes 	  left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or right) in the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inorder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Playfair Display Black" panose="00000A00000000000000" pitchFamily="2" charset="0"/>
                <a:ea typeface="Times New Roman" panose="02020603050405020304" pitchFamily="18" charset="0"/>
              </a:rPr>
              <a:t>sequence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Playfair Display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160026" cy="44812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tree is a hierarchical data structure consisting of nodes, where each node contains a "</a:t>
            </a:r>
            <a:r>
              <a:rPr lang="en-US" i="1" dirty="0"/>
              <a:t>left</a:t>
            </a:r>
            <a:r>
              <a:rPr lang="en-US" dirty="0"/>
              <a:t>" pointer, a "</a:t>
            </a:r>
            <a:r>
              <a:rPr lang="en-US" i="1" dirty="0"/>
              <a:t>right</a:t>
            </a:r>
            <a:r>
              <a:rPr lang="en-US" dirty="0"/>
              <a:t>" pointer, and a data element.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"</a:t>
            </a:r>
            <a:r>
              <a:rPr lang="en-US" i="1" dirty="0"/>
              <a:t>root</a:t>
            </a:r>
            <a:r>
              <a:rPr lang="en-US" dirty="0"/>
              <a:t>" pointer points to the topmost node in the tree.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left and right pointers, called as </a:t>
            </a:r>
            <a:r>
              <a:rPr lang="en-US" i="1" dirty="0"/>
              <a:t>children</a:t>
            </a:r>
            <a:r>
              <a:rPr lang="en-US" dirty="0"/>
              <a:t>, recursively point to smaller "</a:t>
            </a:r>
            <a:r>
              <a:rPr lang="en-US" i="1" dirty="0" err="1"/>
              <a:t>subtrees</a:t>
            </a:r>
            <a:r>
              <a:rPr lang="en-US" dirty="0"/>
              <a:t>" on either side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</a:t>
            </a:r>
            <a:r>
              <a:rPr lang="en-US" dirty="0"/>
              <a:t>of trees include: </a:t>
            </a:r>
          </a:p>
          <a:p>
            <a:pPr lvl="1"/>
            <a:r>
              <a:rPr lang="en-US" sz="2200" dirty="0"/>
              <a:t>Directory </a:t>
            </a:r>
            <a:r>
              <a:rPr lang="en-US" sz="2200" dirty="0" smtClean="0"/>
              <a:t>tree</a:t>
            </a:r>
          </a:p>
          <a:p>
            <a:pPr lvl="1"/>
            <a:r>
              <a:rPr lang="en-US" sz="2200" dirty="0" smtClean="0"/>
              <a:t>Decision Tree</a:t>
            </a:r>
            <a:endParaRPr lang="en-US" sz="2200" dirty="0"/>
          </a:p>
          <a:p>
            <a:pPr lvl="1"/>
            <a:r>
              <a:rPr lang="en-US" sz="2200" dirty="0"/>
              <a:t>Family tree</a:t>
            </a:r>
          </a:p>
          <a:p>
            <a:pPr lvl="1"/>
            <a:r>
              <a:rPr lang="en-US" sz="2200" dirty="0"/>
              <a:t>Company organization chart</a:t>
            </a:r>
          </a:p>
          <a:p>
            <a:pPr lvl="1"/>
            <a:r>
              <a:rPr lang="en-US" sz="2200" dirty="0"/>
              <a:t>Table of contents, etc</a:t>
            </a:r>
            <a:r>
              <a:rPr lang="en-US" sz="2200" dirty="0" smtClean="0"/>
              <a:t>.</a:t>
            </a:r>
            <a:r>
              <a:rPr lang="en-US" sz="2200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1:</a:t>
            </a:r>
            <a:r>
              <a:rPr lang="en-US" dirty="0"/>
              <a:t> Create the root as the first element from preorder.</a:t>
            </a:r>
          </a:p>
          <a:p>
            <a:r>
              <a:rPr lang="en-US" b="1" dirty="0"/>
              <a:t>Step 2:</a:t>
            </a:r>
            <a:r>
              <a:rPr lang="en-US" dirty="0"/>
              <a:t> While there are still elements in preorder sequence do thru Step 5.</a:t>
            </a:r>
          </a:p>
          <a:p>
            <a:pPr marL="457200"/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>
                <a:solidFill>
                  <a:srgbClr val="C00000"/>
                </a:solidFill>
              </a:rPr>
              <a:t>3: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Read </a:t>
            </a:r>
            <a:r>
              <a:rPr lang="en-US" dirty="0">
                <a:solidFill>
                  <a:srgbClr val="C00000"/>
                </a:solidFill>
              </a:rPr>
              <a:t>the next node,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from preorder.</a:t>
            </a:r>
          </a:p>
          <a:p>
            <a:pPr marL="457200"/>
            <a:r>
              <a:rPr lang="en-US" b="1" dirty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4: </a:t>
            </a:r>
            <a:r>
              <a:rPr lang="en-US" dirty="0" smtClean="0">
                <a:solidFill>
                  <a:srgbClr val="C00000"/>
                </a:solidFill>
              </a:rPr>
              <a:t>Add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to the left of root, if it appears left of root in the </a:t>
            </a:r>
            <a:r>
              <a:rPr lang="en-US" dirty="0" err="1">
                <a:solidFill>
                  <a:srgbClr val="C00000"/>
                </a:solidFill>
              </a:rPr>
              <a:t>inorder</a:t>
            </a:r>
            <a:r>
              <a:rPr lang="en-US" dirty="0" smtClean="0">
                <a:solidFill>
                  <a:srgbClr val="C00000"/>
                </a:solidFill>
              </a:rPr>
              <a:t>, else </a:t>
            </a:r>
            <a:r>
              <a:rPr lang="en-US" dirty="0">
                <a:solidFill>
                  <a:srgbClr val="C00000"/>
                </a:solidFill>
              </a:rPr>
              <a:t>if it appears on right, then add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to the right of root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457200"/>
            <a:r>
              <a:rPr lang="en-US" b="1" dirty="0">
                <a:solidFill>
                  <a:srgbClr val="C00000"/>
                </a:solidFill>
              </a:rPr>
              <a:t>Step 5: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Checking </a:t>
            </a:r>
            <a:r>
              <a:rPr lang="en-US" dirty="0">
                <a:solidFill>
                  <a:srgbClr val="C00000"/>
                </a:solidFill>
              </a:rPr>
              <a:t>of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is to be done recursively starting from the root up </a:t>
            </a:r>
            <a:r>
              <a:rPr lang="en-US" dirty="0" smtClean="0">
                <a:solidFill>
                  <a:srgbClr val="C00000"/>
                </a:solidFill>
              </a:rPr>
              <a:t>to </a:t>
            </a:r>
            <a:r>
              <a:rPr lang="en-US" dirty="0">
                <a:solidFill>
                  <a:srgbClr val="C00000"/>
                </a:solidFill>
              </a:rPr>
              <a:t>the most recently added node.</a:t>
            </a:r>
          </a:p>
          <a:p>
            <a:r>
              <a:rPr lang="en-US" b="1" dirty="0" smtClean="0"/>
              <a:t>Step 6: </a:t>
            </a:r>
            <a:r>
              <a:rPr lang="en-US" dirty="0" smtClean="0"/>
              <a:t>Return </a:t>
            </a:r>
            <a:r>
              <a:rPr lang="en-US" dirty="0"/>
              <a:t>the tree.</a:t>
            </a:r>
          </a:p>
          <a:p>
            <a:r>
              <a:rPr lang="en-US" b="1" dirty="0"/>
              <a:t>Step 7</a:t>
            </a:r>
            <a:r>
              <a:rPr lang="en-US" b="1" dirty="0" smtClean="0"/>
              <a:t>: </a:t>
            </a:r>
            <a:r>
              <a:rPr lang="en-US" dirty="0" smtClean="0"/>
              <a:t>Stop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Inorder</a:t>
            </a:r>
            <a:r>
              <a:rPr lang="en-US" b="1" dirty="0"/>
              <a:t>:</a:t>
            </a:r>
            <a:r>
              <a:rPr lang="en-US" dirty="0"/>
              <a:t> B C E D F A G </a:t>
            </a:r>
            <a:r>
              <a:rPr lang="en-US" dirty="0" smtClean="0"/>
              <a:t>H</a:t>
            </a: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b="1" i="1" dirty="0" smtClean="0"/>
              <a:t>Preorder</a:t>
            </a:r>
            <a:r>
              <a:rPr lang="en-US" b="1" dirty="0"/>
              <a:t>:</a:t>
            </a:r>
            <a:r>
              <a:rPr lang="en-US" dirty="0"/>
              <a:t> A B C D E F G 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2058" y="3370520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68280" y="3869487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82771" y="3914996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04215" y="4513049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46677" y="5155847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22899" y="5654814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73592" y="5586561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15811" y="4492389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6" idx="3"/>
            <a:endCxn id="8" idx="7"/>
          </p:cNvCxnSpPr>
          <p:nvPr/>
        </p:nvCxnSpPr>
        <p:spPr>
          <a:xfrm flipH="1">
            <a:off x="2658525" y="3760765"/>
            <a:ext cx="300488" cy="17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3"/>
          </p:cNvCxnSpPr>
          <p:nvPr/>
        </p:nvCxnSpPr>
        <p:spPr>
          <a:xfrm flipH="1">
            <a:off x="3027323" y="5546092"/>
            <a:ext cx="286309" cy="172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22502" y="4302322"/>
            <a:ext cx="148668" cy="256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1"/>
          </p:cNvCxnSpPr>
          <p:nvPr/>
        </p:nvCxnSpPr>
        <p:spPr>
          <a:xfrm flipH="1" flipV="1">
            <a:off x="3352501" y="3720505"/>
            <a:ext cx="297225" cy="26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1"/>
          </p:cNvCxnSpPr>
          <p:nvPr/>
        </p:nvCxnSpPr>
        <p:spPr>
          <a:xfrm flipH="1" flipV="1">
            <a:off x="3057513" y="4904334"/>
            <a:ext cx="256119" cy="31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668435" y="5487801"/>
            <a:ext cx="212064" cy="22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971607" y="4318558"/>
            <a:ext cx="297225" cy="26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Representation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node has an index </a:t>
            </a:r>
            <a:r>
              <a:rPr lang="en-US" i="1" dirty="0"/>
              <a:t>i</a:t>
            </a:r>
            <a:r>
              <a:rPr lang="en-US" dirty="0"/>
              <a:t>, its children are found at indices 2</a:t>
            </a:r>
            <a:r>
              <a:rPr lang="en-US" i="1" dirty="0"/>
              <a:t>i</a:t>
            </a:r>
            <a:r>
              <a:rPr lang="en-US" dirty="0"/>
              <a:t>+1 and </a:t>
            </a:r>
            <a:r>
              <a:rPr lang="en-US" dirty="0" smtClean="0"/>
              <a:t>2</a:t>
            </a:r>
            <a:r>
              <a:rPr lang="en-US" i="1" dirty="0" smtClean="0"/>
              <a:t>i</a:t>
            </a:r>
            <a:r>
              <a:rPr lang="en-US" dirty="0" smtClean="0"/>
              <a:t>+2</a:t>
            </a:r>
          </a:p>
          <a:p>
            <a:r>
              <a:rPr lang="en-US" dirty="0" smtClean="0"/>
              <a:t>Its </a:t>
            </a:r>
            <a:r>
              <a:rPr lang="en-US" dirty="0"/>
              <a:t>parent (if any) is found at index </a:t>
            </a:r>
            <a:r>
              <a:rPr lang="en-US" i="1" dirty="0"/>
              <a:t>floor((i</a:t>
            </a:r>
            <a:r>
              <a:rPr lang="en-US" dirty="0"/>
              <a:t>-1)/2) (assuming the root has index zero). </a:t>
            </a:r>
          </a:p>
          <a:p>
            <a:r>
              <a:rPr lang="en-US" dirty="0"/>
              <a:t>This method benefits from more compact storage and better locality of reference, particularly during a preorder traversal.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it is expensive to grow and wastes space proportional to 2</a:t>
            </a:r>
            <a:r>
              <a:rPr lang="en-US" i="1" baseline="30000" dirty="0"/>
              <a:t>h</a:t>
            </a:r>
            <a:r>
              <a:rPr lang="en-US" dirty="0"/>
              <a:t> - </a:t>
            </a:r>
            <a:r>
              <a:rPr lang="en-US" i="1" dirty="0"/>
              <a:t>n</a:t>
            </a:r>
            <a:r>
              <a:rPr lang="en-US" dirty="0"/>
              <a:t> for a tree of height </a:t>
            </a:r>
            <a:r>
              <a:rPr lang="en-US" i="1" dirty="0"/>
              <a:t>h</a:t>
            </a:r>
            <a:r>
              <a:rPr lang="en-US" dirty="0"/>
              <a:t> with </a:t>
            </a:r>
            <a:r>
              <a:rPr lang="en-US" i="1" dirty="0"/>
              <a:t>n</a:t>
            </a:r>
            <a:r>
              <a:rPr lang="en-US" dirty="0"/>
              <a:t> nodes.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9" y="2189096"/>
            <a:ext cx="7730547" cy="17929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27" y="4558183"/>
            <a:ext cx="6239746" cy="2048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32890" y="4219279"/>
            <a:ext cx="3975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Non complete binary tree </a:t>
            </a:r>
          </a:p>
        </p:txBody>
      </p:sp>
    </p:spTree>
    <p:extLst>
      <p:ext uri="{BB962C8B-B14F-4D97-AF65-F5344CB8AC3E}">
        <p14:creationId xmlns:p14="http://schemas.microsoft.com/office/powerpoint/2010/main" val="3523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 100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Implicit_Tree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info;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used;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3677" y="5159081"/>
            <a:ext cx="7683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(i) Creating Expression Tree from a Prefix Expression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ii) Creating Expression Tree from a Postfix Expression</a:t>
            </a:r>
          </a:p>
        </p:txBody>
      </p:sp>
    </p:spTree>
    <p:extLst>
      <p:ext uri="{BB962C8B-B14F-4D97-AF65-F5344CB8AC3E}">
        <p14:creationId xmlns:p14="http://schemas.microsoft.com/office/powerpoint/2010/main" val="24570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EXPRESSIONS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08" y="2608300"/>
            <a:ext cx="6557783" cy="25388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7" y="2392820"/>
            <a:ext cx="8030886" cy="13237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1)</a:t>
            </a:r>
            <a:r>
              <a:rPr lang="en-US" dirty="0"/>
              <a:t> Reverse the given prefix </a:t>
            </a:r>
            <a:r>
              <a:rPr lang="en-US" dirty="0" smtClean="0"/>
              <a:t>expression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2) </a:t>
            </a:r>
            <a:r>
              <a:rPr lang="en-US" dirty="0"/>
              <a:t>Examine the next element in the </a:t>
            </a:r>
            <a:r>
              <a:rPr lang="en-US" dirty="0" smtClean="0"/>
              <a:t>input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3) </a:t>
            </a:r>
            <a:r>
              <a:rPr lang="en-US" dirty="0"/>
              <a:t>If it is an operand then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Create a leaf node. i. e. node having no child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 = 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 = NULL)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Copy the operand in data part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PUSH node's address on stack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4) </a:t>
            </a:r>
            <a:r>
              <a:rPr lang="en-US" dirty="0" smtClean="0"/>
              <a:t>If </a:t>
            </a:r>
            <a:r>
              <a:rPr lang="en-US" dirty="0"/>
              <a:t>it is an operator, then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(i)  Create a node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(ii)  Copy the operator in data part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(iii) POP address of node from stack and assign it to 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(iv) POP address of node from stack and assign it to 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(v)  PUSH node's address on </a:t>
            </a:r>
            <a:r>
              <a:rPr lang="en-US" dirty="0" smtClean="0"/>
              <a:t>stack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5) </a:t>
            </a:r>
            <a:r>
              <a:rPr lang="en-US" dirty="0" smtClean="0"/>
              <a:t>If </a:t>
            </a:r>
            <a:r>
              <a:rPr lang="en-US" dirty="0"/>
              <a:t>there is more input go to step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6) </a:t>
            </a:r>
            <a:r>
              <a:rPr lang="en-US" dirty="0" smtClean="0"/>
              <a:t>If </a:t>
            </a:r>
            <a:r>
              <a:rPr lang="en-US" dirty="0"/>
              <a:t>there is no more input, POP the address from stack, which is the </a:t>
            </a:r>
            <a:r>
              <a:rPr lang="en-US" dirty="0" smtClean="0"/>
              <a:t>address </a:t>
            </a:r>
            <a:r>
              <a:rPr lang="en-US" dirty="0"/>
              <a:t>of the root node of expression tree.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92" y="611241"/>
            <a:ext cx="5666378" cy="5789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584279-BA50-47A0-B80F-3EA27832AD6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9900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651760" bIns="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subtree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Terminology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Root: node without parent (A)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Internal node: node with at least one child (A, B, C, F)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External node (a.k.a. leaf ): node without children (E, I, J, K, G, H, D)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Ancestors of a node: parent, grandparent, grand-grandparent, etc.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Depth of a node: number of ancestors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Height of a tree: maximum depth of any node (3)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Descendant of a node: child, grandchild, grand-grandchild, etc.</a:t>
            </a:r>
          </a:p>
        </p:txBody>
      </p:sp>
      <p:grpSp>
        <p:nvGrpSpPr>
          <p:cNvPr id="79898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79877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9878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9879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9880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9881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79882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79883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79884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79885" name="AutoShape 13"/>
            <p:cNvCxnSpPr>
              <a:cxnSpLocks noChangeShapeType="1"/>
              <a:stCxn id="79877" idx="2"/>
              <a:endCxn id="79878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886" name="AutoShape 14"/>
            <p:cNvCxnSpPr>
              <a:cxnSpLocks noChangeShapeType="1"/>
              <a:stCxn id="79877" idx="2"/>
              <a:endCxn id="79880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887" name="AutoShape 15"/>
            <p:cNvCxnSpPr>
              <a:cxnSpLocks noChangeShapeType="1"/>
              <a:stCxn id="79877" idx="2"/>
              <a:endCxn id="79879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888" name="AutoShape 16"/>
            <p:cNvCxnSpPr>
              <a:cxnSpLocks noChangeShapeType="1"/>
              <a:stCxn id="79880" idx="2"/>
              <a:endCxn id="79882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889" name="AutoShape 17"/>
            <p:cNvCxnSpPr>
              <a:cxnSpLocks noChangeShapeType="1"/>
              <a:stCxn id="79880" idx="2"/>
              <a:endCxn id="79881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890" name="AutoShape 18"/>
            <p:cNvCxnSpPr>
              <a:cxnSpLocks noChangeShapeType="1"/>
              <a:stCxn id="79878" idx="2"/>
              <a:endCxn id="79884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891" name="AutoShape 19"/>
            <p:cNvCxnSpPr>
              <a:cxnSpLocks noChangeShapeType="1"/>
              <a:stCxn id="79878" idx="2"/>
              <a:endCxn id="79883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892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79893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J</a:t>
              </a:r>
            </a:p>
          </p:txBody>
        </p:sp>
        <p:cxnSp>
          <p:nvCxnSpPr>
            <p:cNvPr id="79894" name="AutoShape 22"/>
            <p:cNvCxnSpPr>
              <a:cxnSpLocks noChangeShapeType="1"/>
              <a:stCxn id="79884" idx="2"/>
              <a:endCxn id="79893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895" name="AutoShape 23"/>
            <p:cNvCxnSpPr>
              <a:cxnSpLocks noChangeShapeType="1"/>
              <a:stCxn id="79884" idx="2"/>
              <a:endCxn id="79892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896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K</a:t>
              </a:r>
            </a:p>
          </p:txBody>
        </p:sp>
        <p:cxnSp>
          <p:nvCxnSpPr>
            <p:cNvPr id="79897" name="AutoShape 25"/>
            <p:cNvCxnSpPr>
              <a:cxnSpLocks noChangeShapeType="1"/>
              <a:stCxn id="79884" idx="2"/>
              <a:endCxn id="79896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Subtree: tree consisting of a node and its descendants</a:t>
            </a:r>
          </a:p>
        </p:txBody>
      </p:sp>
      <p:pic>
        <p:nvPicPr>
          <p:cNvPr id="30" name="Picture 29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5327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3" y="2050273"/>
            <a:ext cx="6658831" cy="48077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F5F508-2A04-4789-9808-AC1BCE0122B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</a:t>
            </a:r>
            <a:r>
              <a:rPr lang="en-US" altLang="en-US" dirty="0" smtClean="0"/>
              <a:t>ADT</a:t>
            </a:r>
            <a:endParaRPr lang="en-US" altLang="en-US" dirty="0">
              <a:cs typeface="Tahoma" panose="020B0604030504040204" pitchFamily="34" charset="0"/>
            </a:endParaRP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733800" cy="4114800"/>
          </a:xfrm>
        </p:spPr>
        <p:txBody>
          <a:bodyPr/>
          <a:lstStyle/>
          <a:p>
            <a:r>
              <a:rPr lang="en-US" altLang="en-US" sz="2000" dirty="0"/>
              <a:t>We use positions to abstract nodes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Generic methods:</a:t>
            </a:r>
          </a:p>
          <a:p>
            <a:pPr lvl="1"/>
            <a:r>
              <a:rPr lang="en-US" altLang="en-US" sz="1800" dirty="0"/>
              <a:t>integer </a:t>
            </a:r>
            <a:r>
              <a:rPr lang="en-US" altLang="en-US" sz="1800" dirty="0">
                <a:solidFill>
                  <a:schemeClr val="tx2"/>
                </a:solidFill>
              </a:rPr>
              <a:t>size</a:t>
            </a:r>
            <a:r>
              <a:rPr lang="en-US" altLang="en-US" sz="1800" dirty="0"/>
              <a:t>()</a:t>
            </a:r>
          </a:p>
          <a:p>
            <a:pPr lvl="1"/>
            <a:r>
              <a:rPr lang="en-US" altLang="en-US" sz="1800" dirty="0" err="1"/>
              <a:t>boolean</a:t>
            </a:r>
            <a:r>
              <a:rPr lang="en-US" altLang="en-US" sz="1800" dirty="0"/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isEmpty</a:t>
            </a:r>
            <a:r>
              <a:rPr lang="en-US" altLang="en-US" sz="1800" dirty="0"/>
              <a:t>()</a:t>
            </a:r>
          </a:p>
          <a:p>
            <a:pPr lvl="1"/>
            <a:r>
              <a:rPr lang="en-US" altLang="en-US" sz="1800" dirty="0"/>
              <a:t>Iterator </a:t>
            </a:r>
            <a:r>
              <a:rPr lang="en-US" altLang="en-US" sz="1800" dirty="0">
                <a:solidFill>
                  <a:schemeClr val="tx2"/>
                </a:solidFill>
              </a:rPr>
              <a:t>elements</a:t>
            </a:r>
            <a:r>
              <a:rPr lang="en-US" altLang="en-US" sz="1800" dirty="0"/>
              <a:t>()</a:t>
            </a:r>
          </a:p>
          <a:p>
            <a:pPr lvl="1"/>
            <a:r>
              <a:rPr lang="en-US" altLang="en-US" sz="1800" dirty="0"/>
              <a:t>Iterator </a:t>
            </a:r>
            <a:r>
              <a:rPr lang="en-US" altLang="en-US" sz="1800" dirty="0">
                <a:solidFill>
                  <a:schemeClr val="tx2"/>
                </a:solidFill>
              </a:rPr>
              <a:t>positions</a:t>
            </a:r>
            <a:r>
              <a:rPr lang="en-US" altLang="en-US" sz="1800" dirty="0"/>
              <a:t>()</a:t>
            </a:r>
          </a:p>
          <a:p>
            <a:r>
              <a:rPr lang="en-US" altLang="en-US" sz="2000" dirty="0" err="1">
                <a:solidFill>
                  <a:srgbClr val="00B050"/>
                </a:solidFill>
              </a:rPr>
              <a:t>Accessor</a:t>
            </a:r>
            <a:r>
              <a:rPr lang="en-US" altLang="en-US" sz="2000" dirty="0">
                <a:solidFill>
                  <a:srgbClr val="00B050"/>
                </a:solidFill>
              </a:rPr>
              <a:t> methods:</a:t>
            </a:r>
          </a:p>
          <a:p>
            <a:pPr lvl="1"/>
            <a:r>
              <a:rPr lang="en-US" altLang="en-US" sz="1800" dirty="0"/>
              <a:t>position </a:t>
            </a:r>
            <a:r>
              <a:rPr lang="en-US" altLang="en-US" sz="1800" dirty="0">
                <a:solidFill>
                  <a:schemeClr val="tx2"/>
                </a:solidFill>
              </a:rPr>
              <a:t>root</a:t>
            </a:r>
            <a:r>
              <a:rPr lang="en-US" altLang="en-US" sz="1800" dirty="0"/>
              <a:t>()</a:t>
            </a:r>
          </a:p>
          <a:p>
            <a:pPr lvl="1"/>
            <a:r>
              <a:rPr lang="en-US" altLang="en-US" sz="1800" dirty="0"/>
              <a:t>position </a:t>
            </a:r>
            <a:r>
              <a:rPr lang="en-US" altLang="en-US" sz="1800" dirty="0">
                <a:solidFill>
                  <a:schemeClr val="tx2"/>
                </a:solidFill>
              </a:rPr>
              <a:t>parent</a:t>
            </a:r>
            <a:r>
              <a:rPr lang="en-US" altLang="en-US" sz="1800" dirty="0"/>
              <a:t>(p)</a:t>
            </a:r>
          </a:p>
          <a:p>
            <a:pPr lvl="1"/>
            <a:r>
              <a:rPr lang="en-US" altLang="en-US" sz="1800" dirty="0" err="1"/>
              <a:t>positionIterator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tx2"/>
                </a:solidFill>
              </a:rPr>
              <a:t>children</a:t>
            </a:r>
            <a:r>
              <a:rPr lang="en-US" altLang="en-US" sz="1800" dirty="0"/>
              <a:t>(p)</a:t>
            </a:r>
          </a:p>
        </p:txBody>
      </p:sp>
      <p:sp>
        <p:nvSpPr>
          <p:cNvPr id="8704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524000"/>
            <a:ext cx="373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Query methods: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boolean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isInternal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(p)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boolean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isExternal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(p)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boolean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isRoot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(p)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Update method: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object 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replace 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(p, o)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Additional update methods may be defined by data structures implementing the Tree ADT</a:t>
            </a: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3544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a data structure in which each node has at most two </a:t>
            </a:r>
            <a:r>
              <a:rPr lang="en-US" i="1" dirty="0"/>
              <a:t>children</a:t>
            </a:r>
            <a:r>
              <a:rPr lang="en-US" dirty="0"/>
              <a:t>. Typically the child nodes are called </a:t>
            </a:r>
            <a:r>
              <a:rPr lang="en-US" i="1" dirty="0"/>
              <a:t>left</a:t>
            </a:r>
            <a:r>
              <a:rPr lang="en-US" dirty="0"/>
              <a:t> and </a:t>
            </a:r>
            <a:r>
              <a:rPr lang="en-US" i="1" dirty="0"/>
              <a:t>right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3429000"/>
            <a:ext cx="650648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Tree</a:t>
            </a:r>
          </a:p>
          <a:p>
            <a:r>
              <a:rPr lang="en-US" dirty="0"/>
              <a:t>An ordered tree is formally defined as a finite set of one or more nodes such that </a:t>
            </a:r>
          </a:p>
          <a:p>
            <a:pPr lvl="0"/>
            <a:r>
              <a:rPr lang="en-US" dirty="0"/>
              <a:t>There is one especially designated node called the </a:t>
            </a:r>
            <a:r>
              <a:rPr lang="en-US" i="1" dirty="0"/>
              <a:t>root</a:t>
            </a:r>
            <a:r>
              <a:rPr lang="en-US" dirty="0"/>
              <a:t> of the tree, and</a:t>
            </a:r>
          </a:p>
          <a:p>
            <a:pPr lvl="0"/>
            <a:r>
              <a:rPr lang="en-US" dirty="0"/>
              <a:t>The remaining nodes are partitioned into </a:t>
            </a:r>
            <a:r>
              <a:rPr lang="en-US" i="1" dirty="0"/>
              <a:t>n</a:t>
            </a:r>
            <a:r>
              <a:rPr lang="en-US" dirty="0"/>
              <a:t> &gt;= 0 disjoint sets </a:t>
            </a:r>
            <a:r>
              <a:rPr lang="en-US" i="1" dirty="0"/>
              <a:t>T</a:t>
            </a:r>
            <a:r>
              <a:rPr lang="en-US" dirty="0"/>
              <a:t>1, </a:t>
            </a:r>
            <a:r>
              <a:rPr lang="en-US" i="1" dirty="0"/>
              <a:t>T</a:t>
            </a:r>
            <a:r>
              <a:rPr lang="en-US" dirty="0"/>
              <a:t>2, …, </a:t>
            </a:r>
            <a:r>
              <a:rPr lang="en-US" i="1" dirty="0" err="1"/>
              <a:t>Tn</a:t>
            </a:r>
            <a:r>
              <a:rPr lang="en-US" dirty="0"/>
              <a:t>, and each of these sets in turn is a tree. The trees </a:t>
            </a:r>
            <a:r>
              <a:rPr lang="en-US" i="1" dirty="0"/>
              <a:t>T</a:t>
            </a:r>
            <a:r>
              <a:rPr lang="en-US" dirty="0"/>
              <a:t>1, </a:t>
            </a:r>
            <a:r>
              <a:rPr lang="en-US" i="1" dirty="0"/>
              <a:t>T</a:t>
            </a:r>
            <a:r>
              <a:rPr lang="en-US" dirty="0"/>
              <a:t>2, …, </a:t>
            </a:r>
            <a:r>
              <a:rPr lang="en-US" i="1" dirty="0" err="1"/>
              <a:t>Tn</a:t>
            </a:r>
            <a:r>
              <a:rPr lang="en-US" dirty="0"/>
              <a:t>  are called the </a:t>
            </a:r>
            <a:r>
              <a:rPr lang="en-US" dirty="0" err="1"/>
              <a:t>subtrees</a:t>
            </a:r>
            <a:r>
              <a:rPr lang="en-US" dirty="0"/>
              <a:t> of the root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5" y="2359743"/>
            <a:ext cx="8723980" cy="374609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8" y="2039869"/>
            <a:ext cx="6769510" cy="448705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2228</TotalTime>
  <Words>1570</Words>
  <Application>Microsoft Office PowerPoint</Application>
  <PresentationFormat>On-screen Show (4:3)</PresentationFormat>
  <Paragraphs>362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Berlin Sans FB</vt:lpstr>
      <vt:lpstr>Calibri</vt:lpstr>
      <vt:lpstr>Consolas</vt:lpstr>
      <vt:lpstr>Playfair Display Black</vt:lpstr>
      <vt:lpstr>Russo One</vt:lpstr>
      <vt:lpstr>Symbol</vt:lpstr>
      <vt:lpstr>Tahoma</vt:lpstr>
      <vt:lpstr>Times New Roman</vt:lpstr>
      <vt:lpstr>Trajan Pro</vt:lpstr>
      <vt:lpstr>Trebuchet MS</vt:lpstr>
      <vt:lpstr>Wingdings</vt:lpstr>
      <vt:lpstr>Berlin</vt:lpstr>
      <vt:lpstr>Blueprint</vt:lpstr>
      <vt:lpstr>1_Blueprint</vt:lpstr>
      <vt:lpstr>2_Blueprint</vt:lpstr>
      <vt:lpstr>Trees</vt:lpstr>
      <vt:lpstr>Agenda</vt:lpstr>
      <vt:lpstr>Introduction</vt:lpstr>
      <vt:lpstr>Tree Terminology</vt:lpstr>
      <vt:lpstr>Tree ADT</vt:lpstr>
      <vt:lpstr>Binary Trees</vt:lpstr>
      <vt:lpstr>Definitions</vt:lpstr>
      <vt:lpstr>Example</vt:lpstr>
      <vt:lpstr>Binary Trees</vt:lpstr>
      <vt:lpstr>Definitions</vt:lpstr>
      <vt:lpstr>Definitions…</vt:lpstr>
      <vt:lpstr>Properties of Binary trees</vt:lpstr>
      <vt:lpstr>Properties of Proper Binary Trees</vt:lpstr>
      <vt:lpstr>BinaryTree ADT </vt:lpstr>
      <vt:lpstr>BINARY TREE TRAVERSAL</vt:lpstr>
      <vt:lpstr>Traversals</vt:lpstr>
      <vt:lpstr>Examples</vt:lpstr>
      <vt:lpstr>LINKED REPRESENTATION</vt:lpstr>
      <vt:lpstr>C Declaration for Binary Tree</vt:lpstr>
      <vt:lpstr>Binary Tree Operations</vt:lpstr>
      <vt:lpstr>Traversal - Algorithms</vt:lpstr>
      <vt:lpstr>Inorder</vt:lpstr>
      <vt:lpstr>Postorder</vt:lpstr>
      <vt:lpstr>Preorder Traversal</vt:lpstr>
      <vt:lpstr>Inorder Traversal</vt:lpstr>
      <vt:lpstr>Postorder Traversal</vt:lpstr>
      <vt:lpstr>Construction of Binary Tree</vt:lpstr>
      <vt:lpstr>Contd.</vt:lpstr>
      <vt:lpstr>Construction of a Binary Tree using Preorder and  Inorder Traverals </vt:lpstr>
      <vt:lpstr>Contd.</vt:lpstr>
      <vt:lpstr>Example</vt:lpstr>
      <vt:lpstr>Vector Representation </vt:lpstr>
      <vt:lpstr>Representation</vt:lpstr>
      <vt:lpstr>Declaration</vt:lpstr>
      <vt:lpstr>EVALUATION OF EXPRESSIONS</vt:lpstr>
      <vt:lpstr>Method</vt:lpstr>
      <vt:lpstr>Steps</vt:lpstr>
      <vt:lpstr>Steps…</vt:lpstr>
      <vt:lpstr>Example</vt:lpstr>
      <vt:lpstr>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Nandagopalan S</dc:creator>
  <cp:lastModifiedBy>Windows User</cp:lastModifiedBy>
  <cp:revision>74</cp:revision>
  <dcterms:created xsi:type="dcterms:W3CDTF">2016-09-22T05:58:45Z</dcterms:created>
  <dcterms:modified xsi:type="dcterms:W3CDTF">2022-11-18T05:44:18Z</dcterms:modified>
</cp:coreProperties>
</file>