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00" r:id="rId4"/>
    <p:sldId id="301" r:id="rId5"/>
    <p:sldId id="259" r:id="rId6"/>
    <p:sldId id="302" r:id="rId7"/>
    <p:sldId id="304" r:id="rId8"/>
    <p:sldId id="260" r:id="rId9"/>
    <p:sldId id="261" r:id="rId10"/>
    <p:sldId id="262" r:id="rId11"/>
    <p:sldId id="303" r:id="rId12"/>
    <p:sldId id="263" r:id="rId13"/>
    <p:sldId id="289" r:id="rId14"/>
    <p:sldId id="290" r:id="rId15"/>
    <p:sldId id="291" r:id="rId16"/>
    <p:sldId id="293" r:id="rId17"/>
    <p:sldId id="294" r:id="rId18"/>
    <p:sldId id="264" r:id="rId19"/>
    <p:sldId id="306" r:id="rId20"/>
    <p:sldId id="265" r:id="rId21"/>
    <p:sldId id="305" r:id="rId22"/>
    <p:sldId id="266" r:id="rId23"/>
    <p:sldId id="307" r:id="rId24"/>
    <p:sldId id="267" r:id="rId25"/>
    <p:sldId id="299" r:id="rId26"/>
    <p:sldId id="268" r:id="rId27"/>
    <p:sldId id="296" r:id="rId28"/>
    <p:sldId id="297" r:id="rId29"/>
    <p:sldId id="298" r:id="rId30"/>
    <p:sldId id="28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81" autoAdjust="0"/>
    <p:restoredTop sz="94660"/>
  </p:normalViewPr>
  <p:slideViewPr>
    <p:cSldViewPr>
      <p:cViewPr varScale="1">
        <p:scale>
          <a:sx n="60" d="100"/>
          <a:sy n="60" d="100"/>
        </p:scale>
        <p:origin x="114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9509"/>
            <a:ext cx="7620000" cy="788373"/>
          </a:xfrm>
          <a:gradFill flip="none" rotWithShape="1">
            <a:gsLst>
              <a:gs pos="0">
                <a:srgbClr val="990000">
                  <a:shade val="30000"/>
                  <a:satMod val="115000"/>
                </a:srgbClr>
              </a:gs>
              <a:gs pos="50000">
                <a:srgbClr val="990000">
                  <a:shade val="67500"/>
                  <a:satMod val="115000"/>
                </a:srgbClr>
              </a:gs>
              <a:gs pos="100000">
                <a:srgbClr val="990000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B050"/>
              </a:buClr>
              <a:defRPr sz="2400"/>
            </a:lvl1pPr>
            <a:lvl2pPr>
              <a:defRPr>
                <a:latin typeface="Bookman Old Style" pitchFamily="18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8077200" y="457200"/>
            <a:ext cx="381000" cy="76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479612"/>
            <a:ext cx="457200" cy="76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2432255" y="65201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pic>
        <p:nvPicPr>
          <p:cNvPr id="9" name="Picture 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22-Nov-22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22-Nov-22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22-Nov-22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22-Nov-22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22-Nov-22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8.wmf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1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jpFmtYM8Cw&amp;ab_channel=Shishber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hanacademy.org/computing/computer-science/algorithms/insertion-sort/a/insertion-sor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05000"/>
            <a:ext cx="6705600" cy="2593975"/>
          </a:xfrm>
        </p:spPr>
        <p:txBody>
          <a:bodyPr/>
          <a:lstStyle/>
          <a:p>
            <a:r>
              <a:rPr lang="en-US" dirty="0" smtClean="0">
                <a:solidFill>
                  <a:srgbClr val="990000"/>
                </a:solidFill>
              </a:rPr>
              <a:t>Sorting</a:t>
            </a:r>
            <a:endParaRPr lang="en-US" dirty="0">
              <a:solidFill>
                <a:srgbClr val="99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400" y="1371600"/>
            <a:ext cx="3657600" cy="10668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SESSION 4</a:t>
            </a:r>
            <a:endParaRPr lang="en-US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36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6963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mtClean="0">
                <a:solidFill>
                  <a:srgbClr val="0070C0"/>
                </a:solidFill>
                <a:latin typeface="Georgia" pitchFamily="18" charset="0"/>
              </a:rPr>
              <a:t>S. Nandagopalan    BIT</a:t>
            </a:r>
          </a:p>
        </p:txBody>
      </p:sp>
      <p:sp>
        <p:nvSpPr>
          <p:cNvPr id="6963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FA92151-714F-4E89-92FA-022231375F53}" type="slidenum">
              <a:rPr lang="en-US" altLang="en-US">
                <a:solidFill>
                  <a:srgbClr val="B5A788"/>
                </a:solidFill>
              </a:rPr>
              <a:pPr/>
              <a:t>10</a:t>
            </a:fld>
            <a:endParaRPr lang="en-US" altLang="en-US">
              <a:solidFill>
                <a:srgbClr val="B5A788"/>
              </a:solidFill>
            </a:endParaRPr>
          </a:p>
        </p:txBody>
      </p:sp>
      <p:pic>
        <p:nvPicPr>
          <p:cNvPr id="69637" name="Picture 5"/>
          <p:cNvPicPr>
            <a:picLocks noChangeAspect="1"/>
          </p:cNvPicPr>
          <p:nvPr/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6019800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573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43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70659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mtClean="0">
                <a:solidFill>
                  <a:srgbClr val="0070C0"/>
                </a:solidFill>
                <a:latin typeface="Georgia" pitchFamily="18" charset="0"/>
              </a:rPr>
              <a:t>S. Nandagopalan    BIT</a:t>
            </a:r>
          </a:p>
        </p:txBody>
      </p:sp>
      <p:sp>
        <p:nvSpPr>
          <p:cNvPr id="7066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D199749-CF9D-4779-9674-360BC3764140}" type="slidenum">
              <a:rPr lang="en-US" altLang="en-US">
                <a:solidFill>
                  <a:srgbClr val="B5A788"/>
                </a:solidFill>
              </a:rPr>
              <a:pPr/>
              <a:t>12</a:t>
            </a:fld>
            <a:endParaRPr lang="en-US" altLang="en-US">
              <a:solidFill>
                <a:srgbClr val="B5A788"/>
              </a:solidFill>
            </a:endParaRPr>
          </a:p>
        </p:txBody>
      </p:sp>
      <p:graphicFrame>
        <p:nvGraphicFramePr>
          <p:cNvPr id="706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305237"/>
              </p:ext>
            </p:extLst>
          </p:nvPr>
        </p:nvGraphicFramePr>
        <p:xfrm>
          <a:off x="304800" y="2595561"/>
          <a:ext cx="41021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" name="Equation" r:id="rId3" imgW="2032000" imgH="444500" progId="Equation.3">
                  <p:embed/>
                </p:oleObj>
              </mc:Choice>
              <mc:Fallback>
                <p:oleObj name="Equation" r:id="rId3" imgW="20320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595561"/>
                        <a:ext cx="410210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5397101"/>
              </p:ext>
            </p:extLst>
          </p:nvPr>
        </p:nvGraphicFramePr>
        <p:xfrm>
          <a:off x="244844" y="3615824"/>
          <a:ext cx="19812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" name="Equation" r:id="rId5" imgW="901309" imgH="228501" progId="Equation.3">
                  <p:embed/>
                </p:oleObj>
              </mc:Choice>
              <mc:Fallback>
                <p:oleObj name="Equation" r:id="rId5" imgW="901309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844" y="3615824"/>
                        <a:ext cx="198120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3" name="Rectangle 3"/>
          <p:cNvSpPr>
            <a:spLocks noChangeArrowheads="1"/>
          </p:cNvSpPr>
          <p:nvPr/>
        </p:nvSpPr>
        <p:spPr bwMode="auto">
          <a:xfrm>
            <a:off x="1435100" y="9604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en-US" altLang="en-US" sz="1100">
                <a:cs typeface="Times New Roman" pitchFamily="18" charset="0"/>
              </a:rPr>
              <a:t> 			</a:t>
            </a:r>
            <a:endParaRPr lang="en-US" altLang="en-US"/>
          </a:p>
        </p:txBody>
      </p:sp>
      <p:sp>
        <p:nvSpPr>
          <p:cNvPr id="70664" name="Rectangle 4"/>
          <p:cNvSpPr>
            <a:spLocks noChangeArrowheads="1"/>
          </p:cNvSpPr>
          <p:nvPr/>
        </p:nvSpPr>
        <p:spPr bwMode="auto">
          <a:xfrm>
            <a:off x="1435100" y="18653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>
              <a:tabLst>
                <a:tab pos="252413" algn="l"/>
              </a:tabLst>
            </a:pPr>
            <a:r>
              <a:rPr lang="en-US" altLang="en-US" sz="1100">
                <a:cs typeface="Times New Roman" pitchFamily="18" charset="0"/>
              </a:rPr>
              <a:t>			</a:t>
            </a:r>
            <a:endParaRPr lang="en-US" altLang="en-US" sz="1100"/>
          </a:p>
          <a:p>
            <a:pPr algn="just">
              <a:tabLst>
                <a:tab pos="252413" algn="l"/>
              </a:tabLst>
            </a:pPr>
            <a:r>
              <a:rPr lang="en-US" altLang="en-US" sz="1100">
                <a:cs typeface="Times New Roman" pitchFamily="18" charset="0"/>
              </a:rPr>
              <a:t>			</a:t>
            </a:r>
            <a:endParaRPr lang="en-US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lum bright="-20000" contrast="40000"/>
          </a:blip>
          <a:stretch>
            <a:fillRect/>
          </a:stretch>
        </p:blipFill>
        <p:spPr>
          <a:xfrm>
            <a:off x="4724400" y="166877"/>
            <a:ext cx="4419600" cy="6462333"/>
          </a:xfrm>
          <a:prstGeom prst="rect">
            <a:avLst/>
          </a:prstGeom>
          <a:ln>
            <a:solidFill>
              <a:srgbClr val="990000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609600" y="1865313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Worst-Case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22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Best-Case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best case for insertion sort occurs when the list is already sorted</a:t>
            </a:r>
            <a:r>
              <a:rPr lang="en-US" sz="2800" dirty="0" smtClean="0"/>
              <a:t>.</a:t>
            </a:r>
          </a:p>
          <a:p>
            <a:pPr marL="114300" indent="0">
              <a:buNone/>
            </a:pPr>
            <a:endParaRPr lang="en-US" sz="1600" dirty="0"/>
          </a:p>
          <a:p>
            <a:pPr>
              <a:lnSpc>
                <a:spcPct val="80000"/>
              </a:lnSpc>
            </a:pPr>
            <a:r>
              <a:rPr lang="en-US" sz="2800" dirty="0" smtClean="0"/>
              <a:t>In </a:t>
            </a:r>
            <a:r>
              <a:rPr lang="en-US" sz="2800" dirty="0"/>
              <a:t>this case, insertion sort requires n-1 comparisons </a:t>
            </a:r>
            <a:r>
              <a:rPr lang="en-US" sz="2800" dirty="0" smtClean="0"/>
              <a:t>(inner </a:t>
            </a:r>
            <a:r>
              <a:rPr lang="en-US" sz="2800" i="1" dirty="0" smtClean="0"/>
              <a:t>while</a:t>
            </a:r>
            <a:r>
              <a:rPr lang="en-US" sz="2800" dirty="0" smtClean="0"/>
              <a:t> loop need not be executed)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  <a:buNone/>
            </a:pPr>
            <a:r>
              <a:rPr lang="en-US" sz="2800" dirty="0"/>
              <a:t>	</a:t>
            </a:r>
            <a:endParaRPr lang="en-US" sz="2800" dirty="0" smtClean="0"/>
          </a:p>
          <a:p>
            <a:pPr>
              <a:lnSpc>
                <a:spcPct val="80000"/>
              </a:lnSpc>
              <a:buNone/>
            </a:pPr>
            <a:r>
              <a:rPr lang="en-US" sz="2800" dirty="0" smtClean="0"/>
              <a:t> </a:t>
            </a:r>
            <a:endParaRPr lang="en-US" sz="2800" dirty="0"/>
          </a:p>
          <a:p>
            <a:pPr marL="114300" indent="0">
              <a:buNone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dirty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3435977"/>
              </p:ext>
            </p:extLst>
          </p:nvPr>
        </p:nvGraphicFramePr>
        <p:xfrm>
          <a:off x="722313" y="3995738"/>
          <a:ext cx="448627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Equation" r:id="rId3" imgW="2222280" imgH="444240" progId="Equation.3">
                  <p:embed/>
                </p:oleObj>
              </mc:Choice>
              <mc:Fallback>
                <p:oleObj name="Equation" r:id="rId3" imgW="2222280" imgH="444240" progId="Equation.3">
                  <p:embed/>
                  <p:pic>
                    <p:nvPicPr>
                      <p:cNvPr id="706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13" y="3995738"/>
                        <a:ext cx="4486275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333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Average-Case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3200" dirty="0"/>
              <a:t>We assume that all permutations of the keys are equally likely as input.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3200" dirty="0" smtClean="0"/>
              <a:t>We </a:t>
            </a:r>
            <a:r>
              <a:rPr lang="en-US" sz="3200" dirty="0"/>
              <a:t>also assume that the keys are distinct.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3200" dirty="0" smtClean="0"/>
              <a:t>We </a:t>
            </a:r>
            <a:r>
              <a:rPr lang="en-US" sz="3200" dirty="0"/>
              <a:t>first determine how many key comparisons are done on average to insert one new element into the sorted segment.</a:t>
            </a:r>
          </a:p>
          <a:p>
            <a:pPr>
              <a:spcAft>
                <a:spcPts val="1200"/>
              </a:spcAft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9961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Average-Case…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When we deal with entry </a:t>
            </a:r>
            <a:r>
              <a:rPr lang="en-US" sz="3200" i="1" dirty="0" err="1"/>
              <a:t>i</a:t>
            </a:r>
            <a:r>
              <a:rPr lang="en-US" sz="3200" dirty="0"/>
              <a:t>, how far back must we go to insert it?</a:t>
            </a:r>
            <a:endParaRPr lang="en-US" sz="3200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sz="3200" dirty="0">
                <a:solidFill>
                  <a:srgbClr val="FF0000"/>
                </a:solidFill>
              </a:rPr>
              <a:t>	Answer: </a:t>
            </a:r>
          </a:p>
          <a:p>
            <a:pPr>
              <a:buFontTx/>
              <a:buNone/>
            </a:pPr>
            <a:r>
              <a:rPr lang="en-US" sz="3200" dirty="0"/>
              <a:t>	There are </a:t>
            </a:r>
            <a:r>
              <a:rPr lang="en-US" sz="3200" i="1" dirty="0" err="1"/>
              <a:t>i</a:t>
            </a:r>
            <a:r>
              <a:rPr lang="en-US" sz="3200" i="1" dirty="0"/>
              <a:t> </a:t>
            </a:r>
            <a:r>
              <a:rPr lang="en-US" sz="3200" dirty="0"/>
              <a:t>possible positions: not moving at all, moving by one position up to moving by </a:t>
            </a:r>
            <a:r>
              <a:rPr lang="en-US" sz="3200" i="1" dirty="0" err="1"/>
              <a:t>i</a:t>
            </a:r>
            <a:r>
              <a:rPr lang="en-US" sz="3200" i="1" dirty="0"/>
              <a:t> – 1</a:t>
            </a:r>
            <a:r>
              <a:rPr lang="en-US" sz="3200" dirty="0"/>
              <a:t> positions.</a:t>
            </a:r>
          </a:p>
          <a:p>
            <a:r>
              <a:rPr lang="en-US" sz="3200" dirty="0"/>
              <a:t>Given randomness, these are equally likely.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8455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 – Average Case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 smtClean="0">
                <a:solidFill>
                  <a:srgbClr val="FF3300"/>
                </a:solidFill>
              </a:rPr>
              <a:t>	Average </a:t>
            </a:r>
            <a:r>
              <a:rPr lang="en-US" i="1" dirty="0">
                <a:solidFill>
                  <a:srgbClr val="FF3300"/>
                </a:solidFill>
              </a:rPr>
              <a:t>no. of </a:t>
            </a:r>
            <a:r>
              <a:rPr lang="en-US" i="1" dirty="0" smtClean="0">
                <a:solidFill>
                  <a:srgbClr val="FF3300"/>
                </a:solidFill>
              </a:rPr>
              <a:t>comparisons =</a:t>
            </a:r>
            <a:endParaRPr lang="en-US" i="1" dirty="0">
              <a:solidFill>
                <a:srgbClr val="FF3300"/>
              </a:solidFill>
            </a:endParaRPr>
          </a:p>
          <a:p>
            <a:pPr>
              <a:buFontTx/>
              <a:buNone/>
            </a:pPr>
            <a:endParaRPr lang="en-US" i="1" dirty="0">
              <a:solidFill>
                <a:srgbClr val="FF3300"/>
              </a:solidFill>
            </a:endParaRPr>
          </a:p>
          <a:p>
            <a:pPr>
              <a:buFontTx/>
              <a:buNone/>
            </a:pPr>
            <a:endParaRPr lang="en-US" i="1" dirty="0">
              <a:solidFill>
                <a:srgbClr val="FF3300"/>
              </a:solidFill>
            </a:endParaRPr>
          </a:p>
          <a:p>
            <a:pPr>
              <a:buFontTx/>
              <a:buNone/>
            </a:pPr>
            <a:r>
              <a:rPr lang="en-US" i="1" dirty="0">
                <a:solidFill>
                  <a:srgbClr val="FF3300"/>
                </a:solidFill>
              </a:rPr>
              <a:t>	</a:t>
            </a:r>
            <a:endParaRPr lang="en-US" i="1" dirty="0" smtClean="0">
              <a:solidFill>
                <a:srgbClr val="FF3300"/>
              </a:solidFill>
            </a:endParaRPr>
          </a:p>
          <a:p>
            <a:pPr>
              <a:buFontTx/>
              <a:buNone/>
            </a:pPr>
            <a:endParaRPr lang="en-US" i="1" dirty="0" smtClean="0">
              <a:solidFill>
                <a:srgbClr val="FF3300"/>
              </a:solidFill>
            </a:endParaRPr>
          </a:p>
          <a:p>
            <a:pPr>
              <a:buFontTx/>
              <a:buNone/>
            </a:pPr>
            <a:r>
              <a:rPr lang="en-US" i="1" dirty="0" smtClean="0">
                <a:solidFill>
                  <a:srgbClr val="FF3300"/>
                </a:solidFill>
              </a:rPr>
              <a:t>Total =</a:t>
            </a:r>
            <a:endParaRPr lang="en-US" i="1" dirty="0">
              <a:solidFill>
                <a:srgbClr val="FF3300"/>
              </a:solidFill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1752600" y="2362200"/>
          <a:ext cx="4191000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" name="Equation" r:id="rId3" imgW="1637589" imgH="444307" progId="Equation.3">
                  <p:embed/>
                </p:oleObj>
              </mc:Choice>
              <mc:Fallback>
                <p:oleObj name="Equation" r:id="rId3" imgW="1637589" imgH="444307" progId="Equation.3">
                  <p:embed/>
                  <p:pic>
                    <p:nvPicPr>
                      <p:cNvPr id="297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362200"/>
                        <a:ext cx="4191000" cy="1144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97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935891"/>
              </p:ext>
            </p:extLst>
          </p:nvPr>
        </p:nvGraphicFramePr>
        <p:xfrm>
          <a:off x="1219200" y="4268788"/>
          <a:ext cx="6491287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" name="Equation" r:id="rId5" imgW="2692080" imgH="431640" progId="Equation.3">
                  <p:embed/>
                </p:oleObj>
              </mc:Choice>
              <mc:Fallback>
                <p:oleObj name="Equation" r:id="rId5" imgW="2692080" imgH="431640" progId="Equation.3">
                  <p:embed/>
                  <p:pic>
                    <p:nvPicPr>
                      <p:cNvPr id="2970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268788"/>
                        <a:ext cx="6491287" cy="1033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16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003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– Average Case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Well known</a:t>
            </a:r>
          </a:p>
          <a:p>
            <a:pPr>
              <a:buFontTx/>
              <a:buNone/>
            </a:pPr>
            <a:r>
              <a:rPr lang="en-US" sz="2800" dirty="0"/>
              <a:t>	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Thus</a:t>
            </a:r>
            <a:r>
              <a:rPr lang="en-US" sz="2800" dirty="0"/>
              <a:t>, the total number of comparisons</a:t>
            </a:r>
          </a:p>
          <a:p>
            <a:pPr>
              <a:buFontTx/>
              <a:buNone/>
            </a:pPr>
            <a:r>
              <a:rPr lang="en-US" sz="2800" dirty="0"/>
              <a:t>	=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7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9777793"/>
              </p:ext>
            </p:extLst>
          </p:nvPr>
        </p:nvGraphicFramePr>
        <p:xfrm>
          <a:off x="1447800" y="2286000"/>
          <a:ext cx="1905000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Equation" r:id="rId3" imgW="685800" imgH="431800" progId="Equation.3">
                  <p:embed/>
                </p:oleObj>
              </mc:Choice>
              <mc:Fallback>
                <p:oleObj name="Equation" r:id="rId3" imgW="685800" imgH="431800" progId="Equation.3">
                  <p:embed/>
                  <p:pic>
                    <p:nvPicPr>
                      <p:cNvPr id="307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286000"/>
                        <a:ext cx="1905000" cy="11906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17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670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General D&amp;C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dirty="0" smtClean="0">
                <a:sym typeface="Wingdings"/>
              </a:rPr>
              <a:t></a:t>
            </a:r>
            <a:r>
              <a:rPr lang="en-US" dirty="0" smtClean="0"/>
              <a:t> </a:t>
            </a:r>
            <a:r>
              <a:rPr lang="pt-BR" b="1" dirty="0" smtClean="0"/>
              <a:t>Algorithm</a:t>
            </a:r>
            <a:r>
              <a:rPr lang="pt-BR" dirty="0" smtClean="0"/>
              <a:t> </a:t>
            </a:r>
            <a:r>
              <a:rPr lang="pt-BR" i="1" dirty="0" smtClean="0"/>
              <a:t>DC</a:t>
            </a:r>
            <a:r>
              <a:rPr lang="pt-BR" dirty="0" smtClean="0"/>
              <a:t>(</a:t>
            </a:r>
            <a:r>
              <a:rPr lang="pt-BR" i="1" dirty="0" smtClean="0"/>
              <a:t>p</a:t>
            </a:r>
            <a:r>
              <a:rPr lang="pt-BR" dirty="0" smtClean="0"/>
              <a:t>, </a:t>
            </a:r>
            <a:r>
              <a:rPr lang="pt-BR" i="1" dirty="0"/>
              <a:t>r</a:t>
            </a:r>
            <a:r>
              <a:rPr lang="pt-BR" dirty="0" smtClean="0"/>
              <a:t>)</a:t>
            </a:r>
            <a:endParaRPr lang="en-US" dirty="0" smtClean="0"/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  <a:t>Input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Starting and ending index of a list/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sublist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  <a:t>Output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Boolean value/Array (depending upon the problem)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Divide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is a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subalgorithm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to divide the list as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/2 each.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Combine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is a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subalgorithm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to combine the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subproblems</a:t>
            </a:r>
            <a:r>
              <a:rPr lang="en-US" dirty="0" smtClean="0"/>
              <a:t>.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b="1" dirty="0" smtClean="0"/>
              <a:t>if</a:t>
            </a:r>
            <a:r>
              <a:rPr lang="en-US" dirty="0" smtClean="0"/>
              <a:t>  </a:t>
            </a:r>
            <a:r>
              <a:rPr lang="en-US" i="1" dirty="0" smtClean="0"/>
              <a:t>Small</a:t>
            </a:r>
            <a:r>
              <a:rPr lang="en-US" dirty="0" smtClean="0"/>
              <a:t>(</a:t>
            </a:r>
            <a:r>
              <a:rPr lang="en-US" i="1" dirty="0" smtClean="0"/>
              <a:t>p</a:t>
            </a:r>
            <a:r>
              <a:rPr lang="en-US" baseline="-25000" dirty="0" smtClean="0"/>
              <a:t>, </a:t>
            </a:r>
            <a:r>
              <a:rPr lang="en-US" dirty="0" smtClean="0"/>
              <a:t>r) </a:t>
            </a:r>
            <a:endParaRPr lang="en-US" dirty="0" smtClean="0"/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b="1" dirty="0" smtClean="0"/>
              <a:t>	return</a:t>
            </a:r>
            <a:r>
              <a:rPr lang="en-US" dirty="0" smtClean="0"/>
              <a:t> </a:t>
            </a:r>
            <a:r>
              <a:rPr lang="en-US" i="1" dirty="0" smtClean="0"/>
              <a:t>G</a:t>
            </a:r>
            <a:r>
              <a:rPr lang="en-US" dirty="0" smtClean="0"/>
              <a:t>(</a:t>
            </a:r>
            <a:r>
              <a:rPr lang="en-US" i="1" dirty="0" smtClean="0"/>
              <a:t>p</a:t>
            </a:r>
            <a:r>
              <a:rPr lang="en-US" dirty="0" smtClean="0"/>
              <a:t>, </a:t>
            </a:r>
            <a:r>
              <a:rPr lang="en-US" i="1" dirty="0" smtClean="0"/>
              <a:t>r</a:t>
            </a:r>
            <a:r>
              <a:rPr lang="en-US" dirty="0" smtClean="0"/>
              <a:t>)</a:t>
            </a:r>
            <a:endParaRPr lang="en-US" dirty="0" smtClean="0"/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i="1" dirty="0" smtClean="0"/>
              <a:t>q</a:t>
            </a:r>
            <a:r>
              <a:rPr lang="en-US" dirty="0" smtClean="0"/>
              <a:t> </a:t>
            </a:r>
            <a:r>
              <a:rPr lang="en-US" dirty="0" smtClean="0"/>
              <a:t>← (</a:t>
            </a:r>
            <a:r>
              <a:rPr lang="en-US" i="1" dirty="0" smtClean="0"/>
              <a:t>p</a:t>
            </a:r>
            <a:r>
              <a:rPr lang="en-US" dirty="0" smtClean="0"/>
              <a:t> + </a:t>
            </a:r>
            <a:r>
              <a:rPr lang="en-US" i="1" dirty="0" smtClean="0"/>
              <a:t>r</a:t>
            </a:r>
            <a:r>
              <a:rPr lang="en-US" dirty="0" smtClean="0"/>
              <a:t>)/</a:t>
            </a:r>
            <a:r>
              <a:rPr lang="en-US" dirty="0" smtClean="0"/>
              <a:t>2	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// divide the list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b="1" dirty="0" smtClean="0"/>
              <a:t>return</a:t>
            </a:r>
            <a:r>
              <a:rPr lang="en-US" dirty="0" smtClean="0"/>
              <a:t> </a:t>
            </a:r>
            <a:r>
              <a:rPr lang="en-US" i="1" dirty="0" smtClean="0"/>
              <a:t>Combine</a:t>
            </a:r>
            <a:r>
              <a:rPr lang="en-US" dirty="0" smtClean="0"/>
              <a:t>(</a:t>
            </a:r>
            <a:r>
              <a:rPr lang="en-US" i="1" dirty="0" smtClean="0"/>
              <a:t>DC</a:t>
            </a:r>
            <a:r>
              <a:rPr lang="en-US" dirty="0" smtClean="0"/>
              <a:t>(</a:t>
            </a:r>
            <a:r>
              <a:rPr lang="en-US" i="1" dirty="0" smtClean="0"/>
              <a:t>p</a:t>
            </a:r>
            <a:r>
              <a:rPr lang="en-US" dirty="0" smtClean="0"/>
              <a:t>, </a:t>
            </a:r>
            <a:r>
              <a:rPr lang="en-US" i="1" dirty="0" smtClean="0"/>
              <a:t>q</a:t>
            </a:r>
            <a:r>
              <a:rPr lang="en-US" dirty="0" smtClean="0"/>
              <a:t>), </a:t>
            </a:r>
            <a:r>
              <a:rPr lang="en-US" i="1" dirty="0" smtClean="0"/>
              <a:t>DC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i="1" dirty="0" smtClean="0"/>
              <a:t>q</a:t>
            </a:r>
            <a:r>
              <a:rPr lang="en-US" dirty="0" smtClean="0"/>
              <a:t> </a:t>
            </a:r>
            <a:r>
              <a:rPr lang="en-US" dirty="0" smtClean="0"/>
              <a:t>+ 1, </a:t>
            </a:r>
            <a:r>
              <a:rPr lang="en-US" i="1" dirty="0" smtClean="0"/>
              <a:t>r</a:t>
            </a:r>
            <a:r>
              <a:rPr lang="en-US" dirty="0" smtClean="0"/>
              <a:t>))</a:t>
            </a:r>
            <a:endParaRPr lang="en-US" dirty="0" smtClean="0"/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b="1" dirty="0" smtClean="0"/>
              <a:t>end</a:t>
            </a:r>
            <a:r>
              <a:rPr lang="en-US" dirty="0" smtClean="0"/>
              <a:t> </a:t>
            </a:r>
            <a:r>
              <a:rPr lang="en-US" i="1" dirty="0" smtClean="0"/>
              <a:t>DC</a:t>
            </a:r>
            <a:r>
              <a:rPr lang="en-US" dirty="0" smtClean="0"/>
              <a:t>. </a:t>
            </a:r>
          </a:p>
          <a:p>
            <a:pPr>
              <a:spcBef>
                <a:spcPts val="0"/>
              </a:spcBef>
              <a:defRPr/>
            </a:pPr>
            <a:endParaRPr lang="en-US" dirty="0"/>
          </a:p>
        </p:txBody>
      </p:sp>
      <p:sp>
        <p:nvSpPr>
          <p:cNvPr id="7270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mtClean="0">
                <a:solidFill>
                  <a:srgbClr val="0070C0"/>
                </a:solidFill>
                <a:latin typeface="Georgia" pitchFamily="18" charset="0"/>
              </a:rPr>
              <a:t>S. Nandagopalan, B.I.T</a:t>
            </a:r>
          </a:p>
        </p:txBody>
      </p:sp>
      <p:sp>
        <p:nvSpPr>
          <p:cNvPr id="7270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12E3119-8A63-4122-954A-EDFCD17AD716}" type="slidenum">
              <a:rPr lang="en-US" altLang="en-US" smtClean="0">
                <a:solidFill>
                  <a:srgbClr val="B5A788"/>
                </a:solidFill>
              </a:rPr>
              <a:pPr/>
              <a:t>18</a:t>
            </a:fld>
            <a:endParaRPr lang="en-US" altLang="en-US" smtClean="0">
              <a:solidFill>
                <a:srgbClr val="B5A7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0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Example-1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2600"/>
            <a:ext cx="4445228" cy="3289469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395882"/>
            <a:ext cx="4146763" cy="262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99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90000">
                  <a:shade val="30000"/>
                  <a:satMod val="115000"/>
                </a:srgbClr>
              </a:gs>
              <a:gs pos="50000">
                <a:srgbClr val="990000">
                  <a:shade val="67500"/>
                  <a:satMod val="115000"/>
                </a:srgbClr>
              </a:gs>
              <a:gs pos="100000">
                <a:srgbClr val="990000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Insertion Sort</a:t>
            </a:r>
          </a:p>
          <a:p>
            <a:r>
              <a:rPr lang="en-US" sz="4000" b="1" dirty="0" smtClean="0"/>
              <a:t>Merge Sort</a:t>
            </a:r>
          </a:p>
          <a:p>
            <a:r>
              <a:rPr lang="en-US" sz="4000" b="1" dirty="0" smtClean="0"/>
              <a:t>Summary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12282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Example-2</a:t>
            </a:r>
            <a:endParaRPr lang="en-US" dirty="0" smtClean="0"/>
          </a:p>
        </p:txBody>
      </p:sp>
      <p:sp>
        <p:nvSpPr>
          <p:cNvPr id="73732" name="AutoShape 3"/>
          <p:cNvSpPr>
            <a:spLocks noChangeArrowheads="1"/>
          </p:cNvSpPr>
          <p:nvPr/>
        </p:nvSpPr>
        <p:spPr bwMode="auto">
          <a:xfrm>
            <a:off x="1165225" y="2286000"/>
            <a:ext cx="1958975" cy="45085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algn="ctr">
            <a:solidFill>
              <a:srgbClr val="000000"/>
            </a:solidFill>
            <a:round/>
            <a:headEnd/>
            <a:tailEnd type="none" w="sm" len="med"/>
          </a:ln>
        </p:spPr>
        <p:txBody>
          <a:bodyPr/>
          <a:lstStyle/>
          <a:p>
            <a:pPr algn="ctr"/>
            <a:r>
              <a:rPr lang="en-US" altLang="en-US" sz="1400" b="1">
                <a:latin typeface="Verdana" pitchFamily="34" charset="0"/>
              </a:rPr>
              <a:t>17, 5, 11, 8, 9, 3</a:t>
            </a: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773113" y="3114675"/>
            <a:ext cx="1174750" cy="449263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algn="ctr">
            <a:solidFill>
              <a:srgbClr val="000000"/>
            </a:solidFill>
            <a:round/>
            <a:headEnd/>
            <a:tailEnd type="none" w="sm" len="med"/>
          </a:ln>
        </p:spPr>
        <p:txBody>
          <a:bodyPr/>
          <a:lstStyle/>
          <a:p>
            <a:pPr algn="ctr"/>
            <a:r>
              <a:rPr lang="en-US" altLang="en-US" sz="1400" b="1">
                <a:latin typeface="Verdana" pitchFamily="34" charset="0"/>
              </a:rPr>
              <a:t>17, 5, 11</a:t>
            </a:r>
          </a:p>
        </p:txBody>
      </p:sp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2732088" y="3100388"/>
            <a:ext cx="1176337" cy="45085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algn="ctr">
            <a:solidFill>
              <a:srgbClr val="000000"/>
            </a:solidFill>
            <a:round/>
            <a:headEnd/>
            <a:tailEnd type="none" w="sm" len="med"/>
          </a:ln>
        </p:spPr>
        <p:txBody>
          <a:bodyPr/>
          <a:lstStyle/>
          <a:p>
            <a:pPr algn="ctr"/>
            <a:r>
              <a:rPr lang="en-US" altLang="en-US" sz="1400" b="1">
                <a:latin typeface="Verdana" pitchFamily="34" charset="0"/>
              </a:rPr>
              <a:t>8, 9, 3</a:t>
            </a:r>
          </a:p>
        </p:txBody>
      </p:sp>
      <p:sp>
        <p:nvSpPr>
          <p:cNvPr id="73735" name="Line 6"/>
          <p:cNvSpPr>
            <a:spLocks noChangeShapeType="1"/>
          </p:cNvSpPr>
          <p:nvPr/>
        </p:nvSpPr>
        <p:spPr bwMode="auto">
          <a:xfrm flipH="1">
            <a:off x="1393825" y="2752725"/>
            <a:ext cx="504825" cy="3571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6" name="Line 7"/>
          <p:cNvSpPr>
            <a:spLocks noChangeShapeType="1"/>
          </p:cNvSpPr>
          <p:nvPr/>
        </p:nvSpPr>
        <p:spPr bwMode="auto">
          <a:xfrm>
            <a:off x="2400300" y="2724150"/>
            <a:ext cx="798513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6" name="AutoShape 8"/>
          <p:cNvSpPr>
            <a:spLocks noChangeArrowheads="1"/>
          </p:cNvSpPr>
          <p:nvPr/>
        </p:nvSpPr>
        <p:spPr bwMode="auto">
          <a:xfrm>
            <a:off x="381000" y="3848100"/>
            <a:ext cx="1176338" cy="449263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algn="ctr">
            <a:solidFill>
              <a:srgbClr val="000000"/>
            </a:solidFill>
            <a:round/>
            <a:headEnd/>
            <a:tailEnd type="none" w="sm" len="med"/>
          </a:ln>
        </p:spPr>
        <p:txBody>
          <a:bodyPr/>
          <a:lstStyle/>
          <a:p>
            <a:pPr algn="ctr"/>
            <a:r>
              <a:rPr lang="en-US" altLang="en-US" sz="1400" b="1">
                <a:latin typeface="Verdana" pitchFamily="34" charset="0"/>
              </a:rPr>
              <a:t>17, 5</a:t>
            </a:r>
          </a:p>
        </p:txBody>
      </p:sp>
      <p:sp>
        <p:nvSpPr>
          <p:cNvPr id="2057" name="AutoShape 9"/>
          <p:cNvSpPr>
            <a:spLocks noChangeArrowheads="1"/>
          </p:cNvSpPr>
          <p:nvPr/>
        </p:nvSpPr>
        <p:spPr bwMode="auto">
          <a:xfrm>
            <a:off x="381000" y="4578350"/>
            <a:ext cx="658813" cy="45085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algn="ctr">
            <a:solidFill>
              <a:srgbClr val="000000"/>
            </a:solidFill>
            <a:round/>
            <a:headEnd/>
            <a:tailEnd type="none" w="sm" len="med"/>
          </a:ln>
        </p:spPr>
        <p:txBody>
          <a:bodyPr/>
          <a:lstStyle/>
          <a:p>
            <a:pPr algn="ctr"/>
            <a:r>
              <a:rPr lang="en-US" altLang="en-US" sz="1400" b="1">
                <a:latin typeface="Verdana" pitchFamily="34" charset="0"/>
              </a:rPr>
              <a:t>17</a:t>
            </a:r>
          </a:p>
        </p:txBody>
      </p:sp>
      <p:sp>
        <p:nvSpPr>
          <p:cNvPr id="2058" name="AutoShape 10"/>
          <p:cNvSpPr>
            <a:spLocks noChangeArrowheads="1"/>
          </p:cNvSpPr>
          <p:nvPr/>
        </p:nvSpPr>
        <p:spPr bwMode="auto">
          <a:xfrm>
            <a:off x="1214438" y="4578350"/>
            <a:ext cx="657225" cy="449263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algn="ctr">
            <a:solidFill>
              <a:srgbClr val="000000"/>
            </a:solidFill>
            <a:round/>
            <a:headEnd/>
            <a:tailEnd type="none" w="sm" len="med"/>
          </a:ln>
        </p:spPr>
        <p:txBody>
          <a:bodyPr/>
          <a:lstStyle/>
          <a:p>
            <a:pPr algn="ctr"/>
            <a:r>
              <a:rPr lang="en-US" altLang="en-US" sz="1400" b="1">
                <a:latin typeface="Verdana" pitchFamily="34" charset="0"/>
              </a:rPr>
              <a:t>5</a:t>
            </a:r>
          </a:p>
        </p:txBody>
      </p:sp>
      <p:sp>
        <p:nvSpPr>
          <p:cNvPr id="2059" name="AutoShape 11"/>
          <p:cNvSpPr>
            <a:spLocks noChangeArrowheads="1"/>
          </p:cNvSpPr>
          <p:nvPr/>
        </p:nvSpPr>
        <p:spPr bwMode="auto">
          <a:xfrm>
            <a:off x="1681163" y="3846513"/>
            <a:ext cx="658812" cy="45085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algn="ctr">
            <a:solidFill>
              <a:srgbClr val="000000"/>
            </a:solidFill>
            <a:round/>
            <a:headEnd/>
            <a:tailEnd type="none" w="sm" len="med"/>
          </a:ln>
        </p:spPr>
        <p:txBody>
          <a:bodyPr/>
          <a:lstStyle/>
          <a:p>
            <a:pPr algn="ctr"/>
            <a:r>
              <a:rPr lang="en-US" altLang="en-US" sz="1400" b="1">
                <a:latin typeface="Verdana" pitchFamily="34" charset="0"/>
              </a:rPr>
              <a:t>11</a:t>
            </a:r>
          </a:p>
        </p:txBody>
      </p:sp>
      <p:sp>
        <p:nvSpPr>
          <p:cNvPr id="73741" name="Line 12"/>
          <p:cNvSpPr>
            <a:spLocks noChangeShapeType="1"/>
          </p:cNvSpPr>
          <p:nvPr/>
        </p:nvSpPr>
        <p:spPr bwMode="auto">
          <a:xfrm flipH="1">
            <a:off x="862013" y="3565525"/>
            <a:ext cx="303212" cy="2905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2" name="Line 13"/>
          <p:cNvSpPr>
            <a:spLocks noChangeShapeType="1"/>
          </p:cNvSpPr>
          <p:nvPr/>
        </p:nvSpPr>
        <p:spPr bwMode="auto">
          <a:xfrm>
            <a:off x="1557338" y="3565525"/>
            <a:ext cx="384175" cy="276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3" name="Line 14"/>
          <p:cNvSpPr>
            <a:spLocks noChangeShapeType="1"/>
          </p:cNvSpPr>
          <p:nvPr/>
        </p:nvSpPr>
        <p:spPr bwMode="auto">
          <a:xfrm flipH="1">
            <a:off x="655638" y="4297363"/>
            <a:ext cx="312737" cy="2905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4" name="Line 15"/>
          <p:cNvSpPr>
            <a:spLocks noChangeShapeType="1"/>
          </p:cNvSpPr>
          <p:nvPr/>
        </p:nvSpPr>
        <p:spPr bwMode="auto">
          <a:xfrm>
            <a:off x="968375" y="4297363"/>
            <a:ext cx="574675" cy="276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4" name="AutoShape 16"/>
          <p:cNvSpPr>
            <a:spLocks noChangeArrowheads="1"/>
          </p:cNvSpPr>
          <p:nvPr/>
        </p:nvSpPr>
        <p:spPr bwMode="auto">
          <a:xfrm>
            <a:off x="2536825" y="3848100"/>
            <a:ext cx="1174750" cy="449263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algn="ctr">
            <a:solidFill>
              <a:srgbClr val="000000"/>
            </a:solidFill>
            <a:round/>
            <a:headEnd/>
            <a:tailEnd type="none" w="sm" len="med"/>
          </a:ln>
        </p:spPr>
        <p:txBody>
          <a:bodyPr/>
          <a:lstStyle/>
          <a:p>
            <a:pPr algn="ctr"/>
            <a:r>
              <a:rPr lang="en-US" altLang="en-US" sz="1400" b="1">
                <a:latin typeface="Verdana" pitchFamily="34" charset="0"/>
              </a:rPr>
              <a:t>8, 9</a:t>
            </a:r>
          </a:p>
        </p:txBody>
      </p:sp>
      <p:sp>
        <p:nvSpPr>
          <p:cNvPr id="2065" name="AutoShape 17"/>
          <p:cNvSpPr>
            <a:spLocks noChangeArrowheads="1"/>
          </p:cNvSpPr>
          <p:nvPr/>
        </p:nvSpPr>
        <p:spPr bwMode="auto">
          <a:xfrm>
            <a:off x="2536825" y="4578350"/>
            <a:ext cx="658813" cy="45085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algn="ctr">
            <a:solidFill>
              <a:srgbClr val="000000"/>
            </a:solidFill>
            <a:round/>
            <a:headEnd/>
            <a:tailEnd type="none" w="sm" len="med"/>
          </a:ln>
        </p:spPr>
        <p:txBody>
          <a:bodyPr/>
          <a:lstStyle/>
          <a:p>
            <a:pPr algn="ctr"/>
            <a:r>
              <a:rPr lang="en-US" altLang="en-US" sz="1400" b="1">
                <a:latin typeface="Verdana" pitchFamily="34" charset="0"/>
              </a:rPr>
              <a:t>8</a:t>
            </a:r>
          </a:p>
        </p:txBody>
      </p:sp>
      <p:sp>
        <p:nvSpPr>
          <p:cNvPr id="2066" name="AutoShape 18"/>
          <p:cNvSpPr>
            <a:spLocks noChangeArrowheads="1"/>
          </p:cNvSpPr>
          <p:nvPr/>
        </p:nvSpPr>
        <p:spPr bwMode="auto">
          <a:xfrm>
            <a:off x="3368675" y="4578350"/>
            <a:ext cx="658813" cy="449263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algn="ctr">
            <a:solidFill>
              <a:srgbClr val="000000"/>
            </a:solidFill>
            <a:round/>
            <a:headEnd/>
            <a:tailEnd type="none" w="sm" len="med"/>
          </a:ln>
        </p:spPr>
        <p:txBody>
          <a:bodyPr/>
          <a:lstStyle/>
          <a:p>
            <a:pPr algn="ctr"/>
            <a:r>
              <a:rPr lang="en-US" altLang="en-US" sz="1400" b="1">
                <a:latin typeface="Verdana" pitchFamily="34" charset="0"/>
              </a:rPr>
              <a:t>9</a:t>
            </a:r>
          </a:p>
        </p:txBody>
      </p:sp>
      <p:sp>
        <p:nvSpPr>
          <p:cNvPr id="2067" name="AutoShape 19"/>
          <p:cNvSpPr>
            <a:spLocks noChangeArrowheads="1"/>
          </p:cNvSpPr>
          <p:nvPr/>
        </p:nvSpPr>
        <p:spPr bwMode="auto">
          <a:xfrm>
            <a:off x="3836988" y="3846513"/>
            <a:ext cx="658812" cy="45085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algn="ctr">
            <a:solidFill>
              <a:srgbClr val="000000"/>
            </a:solidFill>
            <a:round/>
            <a:headEnd/>
            <a:tailEnd type="none" w="sm" len="med"/>
          </a:ln>
        </p:spPr>
        <p:txBody>
          <a:bodyPr/>
          <a:lstStyle/>
          <a:p>
            <a:pPr algn="ctr"/>
            <a:r>
              <a:rPr lang="en-US" altLang="en-US" sz="1400" b="1">
                <a:latin typeface="Verdana" pitchFamily="34" charset="0"/>
              </a:rPr>
              <a:t>3</a:t>
            </a:r>
          </a:p>
        </p:txBody>
      </p:sp>
      <p:sp>
        <p:nvSpPr>
          <p:cNvPr id="73749" name="Line 20"/>
          <p:cNvSpPr>
            <a:spLocks noChangeShapeType="1"/>
          </p:cNvSpPr>
          <p:nvPr/>
        </p:nvSpPr>
        <p:spPr bwMode="auto">
          <a:xfrm flipH="1">
            <a:off x="3017838" y="3565525"/>
            <a:ext cx="301625" cy="2905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50" name="Line 21"/>
          <p:cNvSpPr>
            <a:spLocks noChangeShapeType="1"/>
          </p:cNvSpPr>
          <p:nvPr/>
        </p:nvSpPr>
        <p:spPr bwMode="auto">
          <a:xfrm>
            <a:off x="3711575" y="3565525"/>
            <a:ext cx="385763" cy="276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51" name="Line 22"/>
          <p:cNvSpPr>
            <a:spLocks noChangeShapeType="1"/>
          </p:cNvSpPr>
          <p:nvPr/>
        </p:nvSpPr>
        <p:spPr bwMode="auto">
          <a:xfrm flipH="1">
            <a:off x="2811463" y="4297363"/>
            <a:ext cx="312737" cy="2905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52" name="Line 23"/>
          <p:cNvSpPr>
            <a:spLocks noChangeShapeType="1"/>
          </p:cNvSpPr>
          <p:nvPr/>
        </p:nvSpPr>
        <p:spPr bwMode="auto">
          <a:xfrm>
            <a:off x="3124200" y="4297363"/>
            <a:ext cx="573088" cy="276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3" name="AutoShape 25"/>
          <p:cNvSpPr>
            <a:spLocks noChangeArrowheads="1"/>
          </p:cNvSpPr>
          <p:nvPr/>
        </p:nvSpPr>
        <p:spPr bwMode="auto">
          <a:xfrm>
            <a:off x="5508625" y="2394099"/>
            <a:ext cx="1958975" cy="42545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algn="ctr">
            <a:solidFill>
              <a:srgbClr val="000000"/>
            </a:solidFill>
            <a:round/>
            <a:headEnd/>
            <a:tailEnd type="none" w="sm" len="med"/>
          </a:ln>
        </p:spPr>
        <p:txBody>
          <a:bodyPr/>
          <a:lstStyle/>
          <a:p>
            <a:pPr algn="ctr"/>
            <a:r>
              <a:rPr lang="en-US" altLang="en-US" sz="1400" b="1">
                <a:latin typeface="Verdana" pitchFamily="34" charset="0"/>
              </a:rPr>
              <a:t>3, 5, 8, 9, 11, 17</a:t>
            </a:r>
          </a:p>
        </p:txBody>
      </p:sp>
      <p:sp>
        <p:nvSpPr>
          <p:cNvPr id="2074" name="AutoShape 26"/>
          <p:cNvSpPr>
            <a:spLocks noChangeArrowheads="1"/>
          </p:cNvSpPr>
          <p:nvPr/>
        </p:nvSpPr>
        <p:spPr bwMode="auto">
          <a:xfrm>
            <a:off x="5116513" y="3175149"/>
            <a:ext cx="1174750" cy="42545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algn="ctr">
            <a:solidFill>
              <a:srgbClr val="000000"/>
            </a:solidFill>
            <a:round/>
            <a:headEnd/>
            <a:tailEnd type="none" w="sm" len="med"/>
          </a:ln>
        </p:spPr>
        <p:txBody>
          <a:bodyPr/>
          <a:lstStyle/>
          <a:p>
            <a:pPr algn="ctr"/>
            <a:r>
              <a:rPr lang="en-US" altLang="en-US" sz="1400" b="1">
                <a:latin typeface="Verdana" pitchFamily="34" charset="0"/>
              </a:rPr>
              <a:t>5, 11, 17</a:t>
            </a:r>
          </a:p>
        </p:txBody>
      </p:sp>
      <p:sp>
        <p:nvSpPr>
          <p:cNvPr id="2075" name="AutoShape 27"/>
          <p:cNvSpPr>
            <a:spLocks noChangeArrowheads="1"/>
          </p:cNvSpPr>
          <p:nvPr/>
        </p:nvSpPr>
        <p:spPr bwMode="auto">
          <a:xfrm>
            <a:off x="7075488" y="3162449"/>
            <a:ext cx="1176337" cy="42545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algn="ctr">
            <a:solidFill>
              <a:srgbClr val="000000"/>
            </a:solidFill>
            <a:round/>
            <a:headEnd/>
            <a:tailEnd type="none" w="sm" len="med"/>
          </a:ln>
        </p:spPr>
        <p:txBody>
          <a:bodyPr/>
          <a:lstStyle/>
          <a:p>
            <a:pPr algn="ctr"/>
            <a:r>
              <a:rPr lang="en-US" altLang="en-US" sz="1400" b="1">
                <a:latin typeface="Verdana" pitchFamily="34" charset="0"/>
              </a:rPr>
              <a:t>3, 8, 9</a:t>
            </a:r>
          </a:p>
        </p:txBody>
      </p:sp>
      <p:sp>
        <p:nvSpPr>
          <p:cNvPr id="73756" name="Line 28"/>
          <p:cNvSpPr>
            <a:spLocks noChangeShapeType="1"/>
          </p:cNvSpPr>
          <p:nvPr/>
        </p:nvSpPr>
        <p:spPr bwMode="auto">
          <a:xfrm flipH="1">
            <a:off x="5737225" y="2835424"/>
            <a:ext cx="504825" cy="336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57" name="Line 29"/>
          <p:cNvSpPr>
            <a:spLocks noChangeShapeType="1"/>
          </p:cNvSpPr>
          <p:nvPr/>
        </p:nvSpPr>
        <p:spPr bwMode="auto">
          <a:xfrm>
            <a:off x="6743700" y="2806849"/>
            <a:ext cx="798513" cy="352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8" name="AutoShape 30"/>
          <p:cNvSpPr>
            <a:spLocks noChangeArrowheads="1"/>
          </p:cNvSpPr>
          <p:nvPr/>
        </p:nvSpPr>
        <p:spPr bwMode="auto">
          <a:xfrm>
            <a:off x="4724400" y="3867299"/>
            <a:ext cx="1176338" cy="42545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algn="ctr">
            <a:solidFill>
              <a:srgbClr val="000000"/>
            </a:solidFill>
            <a:round/>
            <a:headEnd/>
            <a:tailEnd type="none" w="sm" len="med"/>
          </a:ln>
        </p:spPr>
        <p:txBody>
          <a:bodyPr/>
          <a:lstStyle/>
          <a:p>
            <a:pPr algn="ctr"/>
            <a:r>
              <a:rPr lang="en-US" altLang="en-US" sz="1400" b="1">
                <a:latin typeface="Verdana" pitchFamily="34" charset="0"/>
              </a:rPr>
              <a:t>5, 17</a:t>
            </a:r>
          </a:p>
        </p:txBody>
      </p:sp>
      <p:sp>
        <p:nvSpPr>
          <p:cNvPr id="2079" name="AutoShape 31"/>
          <p:cNvSpPr>
            <a:spLocks noChangeArrowheads="1"/>
          </p:cNvSpPr>
          <p:nvPr/>
        </p:nvSpPr>
        <p:spPr bwMode="auto">
          <a:xfrm>
            <a:off x="4724400" y="4557861"/>
            <a:ext cx="658813" cy="42545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algn="ctr">
            <a:solidFill>
              <a:srgbClr val="000000"/>
            </a:solidFill>
            <a:round/>
            <a:headEnd/>
            <a:tailEnd type="none" w="sm" len="med"/>
          </a:ln>
        </p:spPr>
        <p:txBody>
          <a:bodyPr/>
          <a:lstStyle/>
          <a:p>
            <a:pPr algn="ctr"/>
            <a:r>
              <a:rPr lang="en-US" altLang="en-US" sz="1400" b="1">
                <a:latin typeface="Verdana" pitchFamily="34" charset="0"/>
              </a:rPr>
              <a:t>17</a:t>
            </a:r>
          </a:p>
        </p:txBody>
      </p:sp>
      <p:sp>
        <p:nvSpPr>
          <p:cNvPr id="2080" name="AutoShape 32"/>
          <p:cNvSpPr>
            <a:spLocks noChangeArrowheads="1"/>
          </p:cNvSpPr>
          <p:nvPr/>
        </p:nvSpPr>
        <p:spPr bwMode="auto">
          <a:xfrm>
            <a:off x="5557838" y="4557861"/>
            <a:ext cx="657225" cy="423863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algn="ctr">
            <a:solidFill>
              <a:srgbClr val="000000"/>
            </a:solidFill>
            <a:round/>
            <a:headEnd/>
            <a:tailEnd type="none" w="sm" len="med"/>
          </a:ln>
        </p:spPr>
        <p:txBody>
          <a:bodyPr/>
          <a:lstStyle/>
          <a:p>
            <a:pPr algn="ctr"/>
            <a:r>
              <a:rPr lang="en-US" altLang="en-US" sz="1400" b="1">
                <a:latin typeface="Verdana" pitchFamily="34" charset="0"/>
              </a:rPr>
              <a:t>5</a:t>
            </a:r>
          </a:p>
        </p:txBody>
      </p:sp>
      <p:sp>
        <p:nvSpPr>
          <p:cNvPr id="2081" name="AutoShape 33"/>
          <p:cNvSpPr>
            <a:spLocks noChangeArrowheads="1"/>
          </p:cNvSpPr>
          <p:nvPr/>
        </p:nvSpPr>
        <p:spPr bwMode="auto">
          <a:xfrm>
            <a:off x="6024563" y="3867299"/>
            <a:ext cx="658812" cy="423862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algn="ctr">
            <a:solidFill>
              <a:srgbClr val="000000"/>
            </a:solidFill>
            <a:round/>
            <a:headEnd/>
            <a:tailEnd type="none" w="sm" len="med"/>
          </a:ln>
        </p:spPr>
        <p:txBody>
          <a:bodyPr/>
          <a:lstStyle/>
          <a:p>
            <a:pPr algn="ctr"/>
            <a:r>
              <a:rPr lang="en-US" altLang="en-US" sz="1400" b="1">
                <a:latin typeface="Verdana" pitchFamily="34" charset="0"/>
              </a:rPr>
              <a:t>11</a:t>
            </a:r>
          </a:p>
        </p:txBody>
      </p:sp>
      <p:sp>
        <p:nvSpPr>
          <p:cNvPr id="73762" name="Line 34"/>
          <p:cNvSpPr>
            <a:spLocks noChangeShapeType="1"/>
          </p:cNvSpPr>
          <p:nvPr/>
        </p:nvSpPr>
        <p:spPr bwMode="auto">
          <a:xfrm flipH="1">
            <a:off x="5205413" y="3602186"/>
            <a:ext cx="303212" cy="273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63" name="Line 35"/>
          <p:cNvSpPr>
            <a:spLocks noChangeShapeType="1"/>
          </p:cNvSpPr>
          <p:nvPr/>
        </p:nvSpPr>
        <p:spPr bwMode="auto">
          <a:xfrm>
            <a:off x="5900738" y="3602186"/>
            <a:ext cx="384175" cy="260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64" name="Line 36"/>
          <p:cNvSpPr>
            <a:spLocks noChangeShapeType="1"/>
          </p:cNvSpPr>
          <p:nvPr/>
        </p:nvSpPr>
        <p:spPr bwMode="auto">
          <a:xfrm flipH="1">
            <a:off x="4999038" y="4292749"/>
            <a:ext cx="312737" cy="273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65" name="Line 37"/>
          <p:cNvSpPr>
            <a:spLocks noChangeShapeType="1"/>
          </p:cNvSpPr>
          <p:nvPr/>
        </p:nvSpPr>
        <p:spPr bwMode="auto">
          <a:xfrm>
            <a:off x="5311775" y="4292749"/>
            <a:ext cx="574675" cy="260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6" name="AutoShape 38"/>
          <p:cNvSpPr>
            <a:spLocks noChangeArrowheads="1"/>
          </p:cNvSpPr>
          <p:nvPr/>
        </p:nvSpPr>
        <p:spPr bwMode="auto">
          <a:xfrm>
            <a:off x="6880225" y="3867299"/>
            <a:ext cx="1174750" cy="42545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algn="ctr">
            <a:solidFill>
              <a:srgbClr val="000000"/>
            </a:solidFill>
            <a:round/>
            <a:headEnd/>
            <a:tailEnd type="none" w="sm" len="med"/>
          </a:ln>
        </p:spPr>
        <p:txBody>
          <a:bodyPr/>
          <a:lstStyle/>
          <a:p>
            <a:pPr algn="ctr"/>
            <a:r>
              <a:rPr lang="en-US" altLang="en-US" sz="1400" b="1">
                <a:latin typeface="Verdana" pitchFamily="34" charset="0"/>
              </a:rPr>
              <a:t>8, 9</a:t>
            </a:r>
          </a:p>
        </p:txBody>
      </p:sp>
      <p:sp>
        <p:nvSpPr>
          <p:cNvPr id="2087" name="AutoShape 39"/>
          <p:cNvSpPr>
            <a:spLocks noChangeArrowheads="1"/>
          </p:cNvSpPr>
          <p:nvPr/>
        </p:nvSpPr>
        <p:spPr bwMode="auto">
          <a:xfrm>
            <a:off x="6880225" y="4557861"/>
            <a:ext cx="658813" cy="42545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algn="ctr">
            <a:solidFill>
              <a:srgbClr val="000000"/>
            </a:solidFill>
            <a:round/>
            <a:headEnd/>
            <a:tailEnd type="none" w="sm" len="med"/>
          </a:ln>
        </p:spPr>
        <p:txBody>
          <a:bodyPr/>
          <a:lstStyle/>
          <a:p>
            <a:pPr algn="ctr"/>
            <a:r>
              <a:rPr lang="en-US" altLang="en-US" sz="1400" b="1">
                <a:latin typeface="Verdana" pitchFamily="34" charset="0"/>
              </a:rPr>
              <a:t>8</a:t>
            </a:r>
          </a:p>
        </p:txBody>
      </p:sp>
      <p:sp>
        <p:nvSpPr>
          <p:cNvPr id="2088" name="AutoShape 40"/>
          <p:cNvSpPr>
            <a:spLocks noChangeArrowheads="1"/>
          </p:cNvSpPr>
          <p:nvPr/>
        </p:nvSpPr>
        <p:spPr bwMode="auto">
          <a:xfrm>
            <a:off x="7712075" y="4557861"/>
            <a:ext cx="658813" cy="423863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algn="ctr">
            <a:solidFill>
              <a:srgbClr val="000000"/>
            </a:solidFill>
            <a:round/>
            <a:headEnd/>
            <a:tailEnd type="none" w="sm" len="med"/>
          </a:ln>
        </p:spPr>
        <p:txBody>
          <a:bodyPr/>
          <a:lstStyle/>
          <a:p>
            <a:pPr algn="ctr"/>
            <a:r>
              <a:rPr lang="en-US" altLang="en-US" sz="1400" b="1">
                <a:latin typeface="Verdana" pitchFamily="34" charset="0"/>
              </a:rPr>
              <a:t>9</a:t>
            </a:r>
          </a:p>
        </p:txBody>
      </p:sp>
      <p:sp>
        <p:nvSpPr>
          <p:cNvPr id="2089" name="AutoShape 41"/>
          <p:cNvSpPr>
            <a:spLocks noChangeArrowheads="1"/>
          </p:cNvSpPr>
          <p:nvPr/>
        </p:nvSpPr>
        <p:spPr bwMode="auto">
          <a:xfrm>
            <a:off x="8180388" y="3867299"/>
            <a:ext cx="658812" cy="423862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algn="ctr">
            <a:solidFill>
              <a:srgbClr val="000000"/>
            </a:solidFill>
            <a:round/>
            <a:headEnd/>
            <a:tailEnd type="none" w="sm" len="med"/>
          </a:ln>
        </p:spPr>
        <p:txBody>
          <a:bodyPr/>
          <a:lstStyle/>
          <a:p>
            <a:pPr algn="ctr"/>
            <a:r>
              <a:rPr lang="en-US" altLang="en-US" sz="1400" b="1">
                <a:latin typeface="Verdana" pitchFamily="34" charset="0"/>
              </a:rPr>
              <a:t>3</a:t>
            </a:r>
          </a:p>
        </p:txBody>
      </p:sp>
      <p:sp>
        <p:nvSpPr>
          <p:cNvPr id="73770" name="Line 42"/>
          <p:cNvSpPr>
            <a:spLocks noChangeShapeType="1"/>
          </p:cNvSpPr>
          <p:nvPr/>
        </p:nvSpPr>
        <p:spPr bwMode="auto">
          <a:xfrm flipH="1">
            <a:off x="7361238" y="3602186"/>
            <a:ext cx="301625" cy="273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71" name="Line 43"/>
          <p:cNvSpPr>
            <a:spLocks noChangeShapeType="1"/>
          </p:cNvSpPr>
          <p:nvPr/>
        </p:nvSpPr>
        <p:spPr bwMode="auto">
          <a:xfrm>
            <a:off x="8054975" y="3602186"/>
            <a:ext cx="385763" cy="260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72" name="Line 44"/>
          <p:cNvSpPr>
            <a:spLocks noChangeShapeType="1"/>
          </p:cNvSpPr>
          <p:nvPr/>
        </p:nvSpPr>
        <p:spPr bwMode="auto">
          <a:xfrm flipH="1">
            <a:off x="7154863" y="4292749"/>
            <a:ext cx="312737" cy="273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73" name="Line 45"/>
          <p:cNvSpPr>
            <a:spLocks noChangeShapeType="1"/>
          </p:cNvSpPr>
          <p:nvPr/>
        </p:nvSpPr>
        <p:spPr bwMode="auto">
          <a:xfrm>
            <a:off x="7467600" y="4292749"/>
            <a:ext cx="573088" cy="260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74" name="Rectangle 47"/>
          <p:cNvSpPr>
            <a:spLocks noChangeArrowheads="1"/>
          </p:cNvSpPr>
          <p:nvPr/>
        </p:nvSpPr>
        <p:spPr bwMode="auto">
          <a:xfrm>
            <a:off x="762000" y="5486400"/>
            <a:ext cx="7620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>
                <a:latin typeface="Georgia" pitchFamily="18" charset="0"/>
              </a:rPr>
              <a:t> (a) Splitting of Array, </a:t>
            </a:r>
            <a:r>
              <a:rPr lang="en-US" altLang="en-US" b="1" i="1">
                <a:latin typeface="Georgia" pitchFamily="18" charset="0"/>
              </a:rPr>
              <a:t>A</a:t>
            </a:r>
            <a:r>
              <a:rPr lang="en-US" altLang="en-US" b="1">
                <a:latin typeface="Georgia" pitchFamily="18" charset="0"/>
              </a:rPr>
              <a:t>                                           (b) Merging</a:t>
            </a:r>
            <a:endParaRPr lang="en-US" altLang="en-US">
              <a:latin typeface="Georgia" pitchFamily="18" charset="0"/>
            </a:endParaRPr>
          </a:p>
        </p:txBody>
      </p:sp>
      <p:sp>
        <p:nvSpPr>
          <p:cNvPr id="73775" name="Slide Number Placeholder 48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fld id="{CD5D8144-0933-4F43-9B67-4EEAB48C36BC}" type="slidenum">
              <a:rPr lang="en-US" altLang="en-US" smtClean="0">
                <a:solidFill>
                  <a:srgbClr val="B5A788"/>
                </a:solidFill>
              </a:rPr>
              <a:pPr algn="l"/>
              <a:t>20</a:t>
            </a:fld>
            <a:endParaRPr lang="en-US" altLang="en-US" smtClean="0">
              <a:solidFill>
                <a:srgbClr val="B5A7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7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animBg="1"/>
      <p:bldP spid="2053" grpId="0" animBg="1"/>
      <p:bldP spid="2056" grpId="0" animBg="1"/>
      <p:bldP spid="2057" grpId="0" animBg="1"/>
      <p:bldP spid="2058" grpId="0" animBg="1"/>
      <p:bldP spid="2059" grpId="0" animBg="1"/>
      <p:bldP spid="2064" grpId="0" animBg="1"/>
      <p:bldP spid="2065" grpId="0" animBg="1"/>
      <p:bldP spid="2066" grpId="0" animBg="1"/>
      <p:bldP spid="2067" grpId="0" animBg="1"/>
      <p:bldP spid="2073" grpId="0" animBg="1"/>
      <p:bldP spid="2074" grpId="0" animBg="1"/>
      <p:bldP spid="2075" grpId="0" animBg="1"/>
      <p:bldP spid="2078" grpId="0" animBg="1"/>
      <p:bldP spid="2079" grpId="0" animBg="1"/>
      <p:bldP spid="2080" grpId="0" animBg="1"/>
      <p:bldP spid="2081" grpId="0" animBg="1"/>
      <p:bldP spid="2086" grpId="0" animBg="1"/>
      <p:bldP spid="2087" grpId="0" animBg="1"/>
      <p:bldP spid="2088" grpId="0" animBg="1"/>
      <p:bldP spid="208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7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MergeSort</a:t>
            </a:r>
            <a:endParaRPr lang="en-US" dirty="0"/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 2" pitchFamily="18" charset="2"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[0..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-1 ], low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 2" pitchFamily="18" charset="2"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 2" pitchFamily="18" charset="2"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&lt; high)</a:t>
            </a:r>
          </a:p>
          <a:p>
            <a:pPr>
              <a:buFont typeface="Wingdings 2" pitchFamily="18" charset="2"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>
              <a:buFont typeface="Wingdings 2" pitchFamily="18" charset="2"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mid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low+high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)/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 2" pitchFamily="18" charset="2"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 low, mid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 2" pitchFamily="18" charset="2"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 mid+1, high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 2" pitchFamily="18" charset="2"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Merge (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 low, mid, high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 2" pitchFamily="18" charset="2"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>
              <a:buFont typeface="Wingdings 2" pitchFamily="18" charset="2"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 2" pitchFamily="18" charset="2"/>
              <a:buNone/>
            </a:pPr>
            <a:endParaRPr lang="en-US" altLang="en-US" dirty="0" smtClean="0"/>
          </a:p>
        </p:txBody>
      </p:sp>
      <p:sp>
        <p:nvSpPr>
          <p:cNvPr id="7475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mtClean="0">
                <a:solidFill>
                  <a:srgbClr val="0070C0"/>
                </a:solidFill>
                <a:latin typeface="Georgia" pitchFamily="18" charset="0"/>
              </a:rPr>
              <a:t>S. Nandagopalan, B.I.T</a:t>
            </a:r>
          </a:p>
        </p:txBody>
      </p:sp>
      <p:sp>
        <p:nvSpPr>
          <p:cNvPr id="7475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7E1D6AE-CBD0-4BDC-B918-8A491C966117}" type="slidenum">
              <a:rPr lang="en-US" altLang="en-US" smtClean="0">
                <a:solidFill>
                  <a:srgbClr val="B5A788"/>
                </a:solidFill>
              </a:rPr>
              <a:pPr/>
              <a:t>22</a:t>
            </a:fld>
            <a:endParaRPr lang="en-US" altLang="en-US" smtClean="0">
              <a:solidFill>
                <a:srgbClr val="B5A7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73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Merge?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Merge</a:t>
            </a:r>
            <a:endParaRPr lang="en-US" dirty="0"/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>
          <a:xfrm>
            <a:off x="375980" y="1600200"/>
            <a:ext cx="6253420" cy="4530725"/>
          </a:xfrm>
        </p:spPr>
        <p:txBody>
          <a:bodyPr>
            <a:noAutofit/>
          </a:bodyPr>
          <a:lstStyle/>
          <a:p>
            <a:pPr>
              <a:buFont typeface="Wingdings 2" pitchFamily="18" charset="2"/>
              <a:buNone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Merge (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a[0..n-1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 2" pitchFamily="18" charset="2"/>
              <a:buNone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buFont typeface="Wingdings 2" pitchFamily="18" charset="2"/>
              <a:buNone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//Local: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i, h, j, k, b[MAX];</a:t>
            </a:r>
          </a:p>
          <a:p>
            <a:pPr>
              <a:buFont typeface="Wingdings 2" pitchFamily="18" charset="2"/>
              <a:buNone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h = i = low;</a:t>
            </a:r>
          </a:p>
          <a:p>
            <a:pPr>
              <a:buFont typeface="Wingdings 2" pitchFamily="18" charset="2"/>
              <a:buNone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j= mid + 1;</a:t>
            </a:r>
          </a:p>
          <a:p>
            <a:pPr>
              <a:buFont typeface="Wingdings 2" pitchFamily="18" charset="2"/>
              <a:buNone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h&lt;=mid &amp;&amp; j&lt;=high)</a:t>
            </a:r>
          </a:p>
          <a:p>
            <a:pPr>
              <a:buFont typeface="Wingdings 2" pitchFamily="18" charset="2"/>
              <a:buNone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 2" pitchFamily="18" charset="2"/>
              <a:buNone/>
            </a:pPr>
            <a:r>
              <a:rPr lang="pt-BR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(a[h] &lt; a[j])    	</a:t>
            </a:r>
          </a:p>
          <a:p>
            <a:pPr>
              <a:buFont typeface="Wingdings 2" pitchFamily="18" charset="2"/>
              <a:buNone/>
            </a:pPr>
            <a:r>
              <a:rPr lang="pt-BR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b[i++]= a[h++];</a:t>
            </a: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 2" pitchFamily="18" charset="2"/>
              <a:buNone/>
            </a:pPr>
            <a:r>
              <a:rPr lang="pt-BR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buFont typeface="Wingdings 2" pitchFamily="18" charset="2"/>
              <a:buNone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b[i++] =a[j++];</a:t>
            </a:r>
          </a:p>
          <a:p>
            <a:pPr>
              <a:buFont typeface="Wingdings 2" pitchFamily="18" charset="2"/>
              <a:buNone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>
              <a:buFont typeface="Wingdings 2" pitchFamily="18" charset="2"/>
              <a:buNone/>
            </a:pPr>
            <a:r>
              <a:rPr lang="en-US" altLang="en-US" sz="2000" dirty="0" smtClean="0"/>
              <a:t>	</a:t>
            </a:r>
            <a:r>
              <a:rPr lang="en-US" altLang="en-US" sz="2000" b="1" dirty="0" smtClean="0"/>
              <a:t> </a:t>
            </a:r>
            <a:endParaRPr lang="en-US" altLang="en-US" sz="2000" dirty="0" smtClean="0"/>
          </a:p>
          <a:p>
            <a:pPr>
              <a:buFont typeface="Wingdings 2" pitchFamily="18" charset="2"/>
              <a:buNone/>
            </a:pPr>
            <a:endParaRPr lang="en-US" altLang="en-US" sz="2000" dirty="0" smtClean="0"/>
          </a:p>
        </p:txBody>
      </p:sp>
      <p:sp>
        <p:nvSpPr>
          <p:cNvPr id="7578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mtClean="0">
                <a:solidFill>
                  <a:srgbClr val="0070C0"/>
                </a:solidFill>
                <a:latin typeface="Georgia" pitchFamily="18" charset="0"/>
              </a:rPr>
              <a:t>S. Nandagopalan, B.I.T</a:t>
            </a:r>
          </a:p>
        </p:txBody>
      </p:sp>
      <p:sp>
        <p:nvSpPr>
          <p:cNvPr id="7578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698A994-5E97-4A2C-BB6B-D10C258DDA22}" type="slidenum">
              <a:rPr lang="en-US" altLang="en-US" smtClean="0">
                <a:solidFill>
                  <a:srgbClr val="B5A788"/>
                </a:solidFill>
              </a:rPr>
              <a:pPr/>
              <a:t>24</a:t>
            </a:fld>
            <a:endParaRPr lang="en-US" altLang="en-US" smtClean="0">
              <a:solidFill>
                <a:srgbClr val="B5A788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112188" y="1828800"/>
            <a:ext cx="4419600" cy="3962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rgbClr val="0000FF"/>
              </a:buClr>
              <a:buSzPct val="70000"/>
              <a:buFont typeface="Wingdings" pitchFamily="2" charset="2"/>
              <a:buNone/>
              <a:defRPr/>
            </a:pP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Clr>
                <a:srgbClr val="0000FF"/>
              </a:buClr>
              <a:buSzPct val="70000"/>
              <a:buFont typeface="Wingdings" pitchFamily="2" charset="2"/>
              <a:buNone/>
              <a:defRPr/>
            </a:pP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&gt; mid)</a:t>
            </a:r>
          </a:p>
          <a:p>
            <a:pPr marL="342900" indent="-342900">
              <a:buClr>
                <a:srgbClr val="0000FF"/>
              </a:buClr>
              <a:buSzPct val="70000"/>
              <a:buFont typeface="Wingdings" pitchFamily="2" charset="2"/>
              <a:buNone/>
              <a:defRPr/>
            </a:pP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 = j; k &lt;= high; k++)</a:t>
            </a:r>
          </a:p>
          <a:p>
            <a:pPr marL="342900" indent="-342900">
              <a:buClr>
                <a:srgbClr val="0000FF"/>
              </a:buClr>
              <a:buSzPct val="70000"/>
              <a:buFont typeface="Wingdings" pitchFamily="2" charset="2"/>
              <a:buNone/>
              <a:defRPr/>
            </a:pP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b[</a:t>
            </a:r>
            <a:r>
              <a:rPr 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++] = a[k];</a:t>
            </a:r>
          </a:p>
          <a:p>
            <a:pPr marL="342900" indent="-342900">
              <a:buClr>
                <a:srgbClr val="0000FF"/>
              </a:buClr>
              <a:buSzPct val="70000"/>
              <a:buFont typeface="Wingdings" pitchFamily="2" charset="2"/>
              <a:buNone/>
              <a:defRPr/>
            </a:pPr>
            <a:r>
              <a:rPr lang="en-US" sz="24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else</a:t>
            </a:r>
          </a:p>
          <a:p>
            <a:pPr marL="342900" indent="-342900">
              <a:buClr>
                <a:srgbClr val="0000FF"/>
              </a:buClr>
              <a:buSzPct val="70000"/>
              <a:buFont typeface="Wingdings" pitchFamily="2" charset="2"/>
              <a:buNone/>
              <a:defRPr/>
            </a:pP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(k=h; k&lt;=mid; k++)</a:t>
            </a:r>
          </a:p>
          <a:p>
            <a:pPr marL="342900" indent="-342900">
              <a:buClr>
                <a:srgbClr val="0000FF"/>
              </a:buClr>
              <a:buSzPct val="70000"/>
              <a:buFont typeface="Wingdings" pitchFamily="2" charset="2"/>
              <a:buNone/>
              <a:defRPr/>
            </a:pP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b[</a:t>
            </a:r>
            <a:r>
              <a:rPr 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++] = a[k];</a:t>
            </a:r>
          </a:p>
          <a:p>
            <a:pPr marL="342900" indent="-342900">
              <a:buClr>
                <a:srgbClr val="0000FF"/>
              </a:buClr>
              <a:buSzPct val="70000"/>
              <a:buFont typeface="Wingdings" pitchFamily="2" charset="2"/>
              <a:buNone/>
              <a:defRPr/>
            </a:pP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(k=low; k&lt;=high; k++)</a:t>
            </a:r>
          </a:p>
          <a:p>
            <a:pPr marL="342900" indent="-342900">
              <a:buClr>
                <a:srgbClr val="0000FF"/>
              </a:buClr>
              <a:buSzPct val="70000"/>
              <a:buFont typeface="Wingdings" pitchFamily="2" charset="2"/>
              <a:buNone/>
              <a:defRPr/>
            </a:pP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a[k] = b[k];</a:t>
            </a:r>
          </a:p>
          <a:p>
            <a:pPr marL="342900" indent="-342900">
              <a:buClr>
                <a:srgbClr val="0000FF"/>
              </a:buClr>
              <a:buSzPct val="70000"/>
              <a:buFont typeface="Wingdings" pitchFamily="2" charset="2"/>
              <a:buNone/>
              <a:defRPr/>
            </a:pP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2900" indent="-342900">
              <a:buClr>
                <a:srgbClr val="0000FF"/>
              </a:buClr>
              <a:buSzPct val="70000"/>
              <a:buFont typeface="Wingdings" pitchFamily="2" charset="2"/>
              <a:buNone/>
              <a:defRPr/>
            </a:pPr>
            <a:endParaRPr 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11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 Substitution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Sum of n natural numbers</a:t>
            </a:r>
          </a:p>
          <a:p>
            <a:pPr lvl="1">
              <a:buNone/>
            </a:pPr>
            <a:r>
              <a:rPr lang="pt-BR" sz="2000" i="1" dirty="0" smtClean="0"/>
              <a:t>S</a:t>
            </a:r>
            <a:r>
              <a:rPr lang="pt-BR" sz="2000" dirty="0" smtClean="0"/>
              <a:t>(</a:t>
            </a:r>
            <a:r>
              <a:rPr lang="pt-BR" sz="2000" i="1" dirty="0" smtClean="0"/>
              <a:t>n</a:t>
            </a:r>
            <a:r>
              <a:rPr lang="pt-BR" sz="2000" dirty="0" smtClean="0"/>
              <a:t>) = </a:t>
            </a:r>
            <a:r>
              <a:rPr lang="pt-BR" sz="2000" i="1" dirty="0" smtClean="0"/>
              <a:t>S</a:t>
            </a:r>
            <a:r>
              <a:rPr lang="pt-BR" sz="2000" dirty="0" smtClean="0"/>
              <a:t>(</a:t>
            </a:r>
            <a:r>
              <a:rPr lang="pt-BR" sz="2000" i="1" dirty="0" smtClean="0"/>
              <a:t>n</a:t>
            </a:r>
            <a:r>
              <a:rPr lang="pt-BR" sz="2000" dirty="0" smtClean="0"/>
              <a:t> – 1) + </a:t>
            </a:r>
            <a:r>
              <a:rPr lang="pt-BR" sz="2000" i="1" dirty="0" smtClean="0"/>
              <a:t>n</a:t>
            </a:r>
            <a:r>
              <a:rPr lang="pt-BR" sz="2000" dirty="0" smtClean="0"/>
              <a:t>		for </a:t>
            </a:r>
            <a:r>
              <a:rPr lang="pt-BR" sz="2000" i="1" dirty="0" smtClean="0"/>
              <a:t>n</a:t>
            </a:r>
            <a:r>
              <a:rPr lang="pt-BR" sz="2000" dirty="0" smtClean="0"/>
              <a:t> &gt; 0</a:t>
            </a:r>
            <a:endParaRPr lang="en-US" sz="2000" dirty="0" smtClean="0"/>
          </a:p>
          <a:p>
            <a:pPr lvl="1">
              <a:buNone/>
            </a:pPr>
            <a:r>
              <a:rPr lang="pt-BR" sz="2000" i="1" dirty="0" smtClean="0"/>
              <a:t>S</a:t>
            </a:r>
            <a:r>
              <a:rPr lang="pt-BR" sz="2000" dirty="0" smtClean="0"/>
              <a:t>(0) = 0			for </a:t>
            </a:r>
            <a:r>
              <a:rPr lang="pt-BR" sz="2000" i="1" dirty="0" smtClean="0"/>
              <a:t>n</a:t>
            </a:r>
            <a:r>
              <a:rPr lang="pt-BR" sz="2000" dirty="0" smtClean="0"/>
              <a:t> = 0</a:t>
            </a:r>
          </a:p>
          <a:p>
            <a:pPr lvl="1">
              <a:buNone/>
            </a:pPr>
            <a:r>
              <a:rPr lang="pt-BR" sz="2000" b="1" i="1" dirty="0" smtClean="0"/>
              <a:t>Solution:</a:t>
            </a:r>
          </a:p>
          <a:p>
            <a:pPr lvl="1">
              <a:buNone/>
            </a:pPr>
            <a:r>
              <a:rPr lang="pt-BR" sz="2000" i="1" dirty="0" smtClean="0"/>
              <a:t>S</a:t>
            </a:r>
            <a:r>
              <a:rPr lang="pt-BR" sz="2000" dirty="0" smtClean="0"/>
              <a:t>(</a:t>
            </a:r>
            <a:r>
              <a:rPr lang="pt-BR" sz="2000" i="1" dirty="0" smtClean="0"/>
              <a:t>n</a:t>
            </a:r>
            <a:r>
              <a:rPr lang="pt-BR" sz="2000" dirty="0" smtClean="0"/>
              <a:t>) = </a:t>
            </a:r>
            <a:r>
              <a:rPr lang="pt-BR" sz="2000" i="1" dirty="0" smtClean="0"/>
              <a:t>S</a:t>
            </a:r>
            <a:r>
              <a:rPr lang="pt-BR" sz="2000" dirty="0" smtClean="0"/>
              <a:t>(</a:t>
            </a:r>
            <a:r>
              <a:rPr lang="pt-BR" sz="2000" i="1" dirty="0" smtClean="0"/>
              <a:t>n</a:t>
            </a:r>
            <a:r>
              <a:rPr lang="pt-BR" sz="2000" dirty="0" smtClean="0"/>
              <a:t> – 1) + </a:t>
            </a:r>
            <a:r>
              <a:rPr lang="pt-BR" sz="2000" i="1" dirty="0" smtClean="0"/>
              <a:t>n</a:t>
            </a:r>
            <a:r>
              <a:rPr lang="en-US" sz="2000" dirty="0" smtClean="0"/>
              <a:t> </a:t>
            </a:r>
          </a:p>
          <a:p>
            <a:pPr lvl="1">
              <a:buNone/>
            </a:pPr>
            <a:r>
              <a:rPr lang="pt-BR" sz="2000" dirty="0" smtClean="0"/>
              <a:t>	Substituting (</a:t>
            </a:r>
            <a:r>
              <a:rPr lang="pt-BR" sz="2000" i="1" dirty="0" smtClean="0"/>
              <a:t>n</a:t>
            </a:r>
            <a:r>
              <a:rPr lang="pt-BR" sz="2000" dirty="0" smtClean="0"/>
              <a:t> – 1) for </a:t>
            </a:r>
            <a:r>
              <a:rPr lang="pt-BR" sz="2000" i="1" dirty="0" smtClean="0"/>
              <a:t>n</a:t>
            </a:r>
            <a:r>
              <a:rPr lang="pt-BR" sz="2000" dirty="0" smtClean="0"/>
              <a:t>, we get</a:t>
            </a:r>
            <a:endParaRPr lang="en-US" sz="2000" dirty="0" smtClean="0"/>
          </a:p>
          <a:p>
            <a:pPr lvl="1">
              <a:buNone/>
            </a:pPr>
            <a:r>
              <a:rPr lang="pt-BR" sz="2000" i="1" dirty="0" smtClean="0"/>
              <a:t>S</a:t>
            </a:r>
            <a:r>
              <a:rPr lang="pt-BR" sz="2000" dirty="0" smtClean="0"/>
              <a:t>(</a:t>
            </a:r>
            <a:r>
              <a:rPr lang="pt-BR" sz="2000" i="1" dirty="0" smtClean="0"/>
              <a:t>n</a:t>
            </a:r>
            <a:r>
              <a:rPr lang="pt-BR" sz="2000" dirty="0" smtClean="0"/>
              <a:t>) = </a:t>
            </a:r>
            <a:r>
              <a:rPr lang="pt-BR" sz="2000" i="1" dirty="0" smtClean="0"/>
              <a:t>S</a:t>
            </a:r>
            <a:r>
              <a:rPr lang="pt-BR" sz="2000" dirty="0" smtClean="0"/>
              <a:t>(</a:t>
            </a:r>
            <a:r>
              <a:rPr lang="pt-BR" sz="2000" i="1" dirty="0" smtClean="0"/>
              <a:t>n</a:t>
            </a:r>
            <a:r>
              <a:rPr lang="pt-BR" sz="2000" dirty="0" smtClean="0"/>
              <a:t> – 2) + (</a:t>
            </a:r>
            <a:r>
              <a:rPr lang="pt-BR" sz="2000" i="1" dirty="0" smtClean="0"/>
              <a:t>n </a:t>
            </a:r>
            <a:r>
              <a:rPr lang="pt-BR" sz="2000" dirty="0" smtClean="0"/>
              <a:t>– 1) + </a:t>
            </a:r>
            <a:r>
              <a:rPr lang="pt-BR" sz="2000" i="1" dirty="0" smtClean="0"/>
              <a:t>n</a:t>
            </a:r>
            <a:r>
              <a:rPr lang="pt-BR" sz="2000" dirty="0" smtClean="0"/>
              <a:t>	</a:t>
            </a:r>
          </a:p>
          <a:p>
            <a:pPr lvl="1">
              <a:buNone/>
            </a:pPr>
            <a:r>
              <a:rPr lang="en-US" sz="2000" dirty="0" smtClean="0"/>
              <a:t>	Substituting (</a:t>
            </a:r>
            <a:r>
              <a:rPr lang="en-US" sz="2000" i="1" dirty="0" smtClean="0"/>
              <a:t>n</a:t>
            </a:r>
            <a:r>
              <a:rPr lang="en-US" sz="2000" dirty="0" smtClean="0"/>
              <a:t> – 2) for </a:t>
            </a:r>
            <a:r>
              <a:rPr lang="en-US" sz="2000" i="1" dirty="0" smtClean="0"/>
              <a:t>n</a:t>
            </a:r>
            <a:r>
              <a:rPr lang="en-US" sz="2000" dirty="0" smtClean="0"/>
              <a:t> in the original equation,  </a:t>
            </a:r>
          </a:p>
          <a:p>
            <a:pPr lvl="1">
              <a:buNone/>
            </a:pPr>
            <a:r>
              <a:rPr lang="en-US" sz="2000" i="1" dirty="0" smtClean="0"/>
              <a:t>S</a:t>
            </a:r>
            <a:r>
              <a:rPr lang="en-US" sz="2000" dirty="0" smtClean="0"/>
              <a:t>(</a:t>
            </a:r>
            <a:r>
              <a:rPr lang="en-US" sz="2000" i="1" dirty="0" smtClean="0"/>
              <a:t>n</a:t>
            </a:r>
            <a:r>
              <a:rPr lang="en-US" sz="2000" dirty="0" smtClean="0"/>
              <a:t>) = </a:t>
            </a:r>
            <a:r>
              <a:rPr lang="en-US" sz="2000" i="1" dirty="0" smtClean="0"/>
              <a:t>S</a:t>
            </a:r>
            <a:r>
              <a:rPr lang="en-US" sz="2000" dirty="0" smtClean="0"/>
              <a:t>(</a:t>
            </a:r>
            <a:r>
              <a:rPr lang="en-US" sz="2000" i="1" dirty="0" smtClean="0"/>
              <a:t>n</a:t>
            </a:r>
            <a:r>
              <a:rPr lang="en-US" sz="2000" dirty="0" smtClean="0"/>
              <a:t> – 3) + (</a:t>
            </a:r>
            <a:r>
              <a:rPr lang="en-US" sz="2000" i="1" dirty="0" smtClean="0"/>
              <a:t>n</a:t>
            </a:r>
            <a:r>
              <a:rPr lang="en-US" sz="2000" dirty="0" smtClean="0"/>
              <a:t> – 2) +(</a:t>
            </a:r>
            <a:r>
              <a:rPr lang="en-US" sz="2000" i="1" dirty="0" smtClean="0"/>
              <a:t>n</a:t>
            </a:r>
            <a:r>
              <a:rPr lang="en-US" sz="2000" dirty="0" smtClean="0"/>
              <a:t> – 1) + </a:t>
            </a:r>
            <a:r>
              <a:rPr lang="en-US" sz="2000" i="1" dirty="0" smtClean="0"/>
              <a:t>n</a:t>
            </a:r>
            <a:r>
              <a:rPr lang="en-US" sz="2000" dirty="0" smtClean="0"/>
              <a:t>	</a:t>
            </a:r>
          </a:p>
          <a:p>
            <a:pPr lvl="1">
              <a:buNone/>
            </a:pPr>
            <a:r>
              <a:rPr lang="en-US" sz="2000" i="1" dirty="0" smtClean="0"/>
              <a:t>S</a:t>
            </a:r>
            <a:r>
              <a:rPr lang="en-US" sz="2000" dirty="0" smtClean="0"/>
              <a:t>(</a:t>
            </a:r>
            <a:r>
              <a:rPr lang="en-US" sz="2000" i="1" dirty="0" smtClean="0"/>
              <a:t>n</a:t>
            </a:r>
            <a:r>
              <a:rPr lang="en-US" sz="2000" dirty="0" smtClean="0"/>
              <a:t>) = </a:t>
            </a:r>
            <a:r>
              <a:rPr lang="en-US" sz="2000" i="1" dirty="0" smtClean="0"/>
              <a:t>S</a:t>
            </a:r>
            <a:r>
              <a:rPr lang="en-US" sz="2000" dirty="0" smtClean="0"/>
              <a:t>(</a:t>
            </a:r>
            <a:r>
              <a:rPr lang="en-US" sz="2000" i="1" dirty="0" smtClean="0"/>
              <a:t>n</a:t>
            </a:r>
            <a:r>
              <a:rPr lang="en-US" sz="2000" dirty="0" smtClean="0"/>
              <a:t> – </a:t>
            </a:r>
            <a:r>
              <a:rPr lang="en-US" sz="2000" i="1" dirty="0" err="1" smtClean="0"/>
              <a:t>i</a:t>
            </a:r>
            <a:r>
              <a:rPr lang="en-US" sz="2000" dirty="0" smtClean="0"/>
              <a:t>) + (</a:t>
            </a:r>
            <a:r>
              <a:rPr lang="en-US" sz="2000" i="1" dirty="0" smtClean="0"/>
              <a:t>n</a:t>
            </a:r>
            <a:r>
              <a:rPr lang="en-US" sz="2000" dirty="0" smtClean="0"/>
              <a:t> – </a:t>
            </a:r>
            <a:r>
              <a:rPr lang="en-US" sz="2000" i="1" dirty="0" err="1" smtClean="0"/>
              <a:t>i</a:t>
            </a:r>
            <a:r>
              <a:rPr lang="en-US" sz="2000" i="1" dirty="0" smtClean="0"/>
              <a:t> + </a:t>
            </a:r>
            <a:r>
              <a:rPr lang="en-US" sz="2000" dirty="0" smtClean="0"/>
              <a:t>1) + …..  + </a:t>
            </a:r>
            <a:r>
              <a:rPr lang="en-US" sz="2000" i="1" dirty="0" smtClean="0"/>
              <a:t>n		</a:t>
            </a:r>
            <a:r>
              <a:rPr lang="en-US" sz="2000" i="1" dirty="0" err="1" smtClean="0"/>
              <a:t>i</a:t>
            </a:r>
            <a:r>
              <a:rPr lang="en-US" sz="2000" baseline="30000" dirty="0" err="1" smtClean="0"/>
              <a:t>th</a:t>
            </a:r>
            <a:r>
              <a:rPr lang="en-US" sz="2000" i="1" dirty="0" smtClean="0"/>
              <a:t> term</a:t>
            </a:r>
          </a:p>
          <a:p>
            <a:pPr lvl="1">
              <a:buNone/>
            </a:pPr>
            <a:r>
              <a:rPr lang="pt-BR" sz="2000" i="1" dirty="0" smtClean="0"/>
              <a:t>S</a:t>
            </a:r>
            <a:r>
              <a:rPr lang="pt-BR" sz="2000" dirty="0" smtClean="0"/>
              <a:t>(</a:t>
            </a:r>
            <a:r>
              <a:rPr lang="pt-BR" sz="2000" i="1" dirty="0" smtClean="0"/>
              <a:t>n</a:t>
            </a:r>
            <a:r>
              <a:rPr lang="pt-BR" sz="2000" dirty="0" smtClean="0"/>
              <a:t>) = </a:t>
            </a:r>
            <a:r>
              <a:rPr lang="pt-BR" sz="2000" i="1" dirty="0" smtClean="0"/>
              <a:t>S</a:t>
            </a:r>
            <a:r>
              <a:rPr lang="pt-BR" sz="2000" dirty="0" smtClean="0"/>
              <a:t>(</a:t>
            </a:r>
            <a:r>
              <a:rPr lang="pt-BR" sz="2000" i="1" dirty="0" smtClean="0"/>
              <a:t>n</a:t>
            </a:r>
            <a:r>
              <a:rPr lang="pt-BR" sz="2000" dirty="0" smtClean="0"/>
              <a:t> – </a:t>
            </a:r>
            <a:r>
              <a:rPr lang="pt-BR" sz="2000" i="1" dirty="0" smtClean="0"/>
              <a:t>n</a:t>
            </a:r>
            <a:r>
              <a:rPr lang="pt-BR" sz="2000" dirty="0" smtClean="0"/>
              <a:t>) + (</a:t>
            </a:r>
            <a:r>
              <a:rPr lang="pt-BR" sz="2000" i="1" dirty="0" smtClean="0"/>
              <a:t>n</a:t>
            </a:r>
            <a:r>
              <a:rPr lang="pt-BR" sz="2000" dirty="0" smtClean="0"/>
              <a:t> – </a:t>
            </a:r>
            <a:r>
              <a:rPr lang="pt-BR" sz="2000" i="1" dirty="0" smtClean="0"/>
              <a:t>n + </a:t>
            </a:r>
            <a:r>
              <a:rPr lang="pt-BR" sz="2000" dirty="0" smtClean="0"/>
              <a:t>1) +…..  + </a:t>
            </a:r>
            <a:r>
              <a:rPr lang="pt-BR" sz="2000" i="1" dirty="0" smtClean="0"/>
              <a:t>n	n</a:t>
            </a:r>
            <a:r>
              <a:rPr lang="pt-BR" sz="2000" baseline="30000" dirty="0" smtClean="0"/>
              <a:t>th</a:t>
            </a:r>
            <a:r>
              <a:rPr lang="pt-BR" sz="2000" i="1" dirty="0" smtClean="0"/>
              <a:t> term</a:t>
            </a:r>
            <a:endParaRPr lang="en-US" sz="2000" dirty="0" smtClean="0"/>
          </a:p>
          <a:p>
            <a:pPr lvl="1">
              <a:buNone/>
            </a:pPr>
            <a:r>
              <a:rPr lang="pt-BR" sz="2000" i="1" dirty="0" smtClean="0"/>
              <a:t>S</a:t>
            </a:r>
            <a:r>
              <a:rPr lang="pt-BR" sz="2000" dirty="0" smtClean="0"/>
              <a:t>(</a:t>
            </a:r>
            <a:r>
              <a:rPr lang="pt-BR" sz="2000" i="1" dirty="0" smtClean="0"/>
              <a:t>n</a:t>
            </a:r>
            <a:r>
              <a:rPr lang="pt-BR" sz="2000" dirty="0" smtClean="0"/>
              <a:t>) = </a:t>
            </a:r>
            <a:r>
              <a:rPr lang="pt-BR" sz="2000" i="1" dirty="0" smtClean="0"/>
              <a:t>S</a:t>
            </a:r>
            <a:r>
              <a:rPr lang="pt-BR" sz="2000" dirty="0" smtClean="0"/>
              <a:t>(0) + 1 + 2….. </a:t>
            </a:r>
            <a:r>
              <a:rPr lang="en-US" sz="2000" dirty="0" smtClean="0"/>
              <a:t>+ </a:t>
            </a:r>
            <a:r>
              <a:rPr lang="en-US" sz="2000" i="1" dirty="0" smtClean="0"/>
              <a:t>n = </a:t>
            </a:r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r>
              <a:rPr lang="en-US" dirty="0" smtClean="0"/>
              <a:t>                 </a:t>
            </a:r>
            <a:endParaRPr lang="en-US" sz="800" dirty="0" smtClean="0"/>
          </a:p>
          <a:p>
            <a:pPr lvl="1">
              <a:buNone/>
            </a:pPr>
            <a:r>
              <a:rPr lang="pt-BR" dirty="0" smtClean="0"/>
              <a:t>   		    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S. Nandagopalan, B.I.T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B4A3F2-1216-4FE6-A7E5-6FE6D0B6B441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577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036218"/>
              </p:ext>
            </p:extLst>
          </p:nvPr>
        </p:nvGraphicFramePr>
        <p:xfrm>
          <a:off x="914399" y="5435600"/>
          <a:ext cx="3834097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Equation" r:id="rId3" imgW="1930400" imgH="368300" progId="Equation.3">
                  <p:embed/>
                </p:oleObj>
              </mc:Choice>
              <mc:Fallback>
                <p:oleObj name="Equation" r:id="rId3" imgW="1930400" imgH="368300" progId="Equation.3">
                  <p:embed/>
                  <p:pic>
                    <p:nvPicPr>
                      <p:cNvPr id="7577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399" y="5435600"/>
                        <a:ext cx="3834097" cy="7366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971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5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Analysis - Back Substitution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 smtClean="0"/>
          </a:p>
        </p:txBody>
      </p:sp>
      <p:sp>
        <p:nvSpPr>
          <p:cNvPr id="7680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mtClean="0">
                <a:solidFill>
                  <a:srgbClr val="0070C0"/>
                </a:solidFill>
                <a:latin typeface="Georgia" pitchFamily="18" charset="0"/>
              </a:rPr>
              <a:t>S. Nandagopalan, B.I.T</a:t>
            </a:r>
          </a:p>
        </p:txBody>
      </p:sp>
      <p:sp>
        <p:nvSpPr>
          <p:cNvPr id="7680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1182A0C-E2C2-4035-B165-C814832C0419}" type="slidenum">
              <a:rPr lang="en-US" altLang="en-US" smtClean="0">
                <a:solidFill>
                  <a:srgbClr val="B5A788"/>
                </a:solidFill>
              </a:rPr>
              <a:pPr/>
              <a:t>26</a:t>
            </a:fld>
            <a:endParaRPr lang="en-US" altLang="en-US" smtClean="0">
              <a:solidFill>
                <a:srgbClr val="B5A788"/>
              </a:solidFill>
            </a:endParaRPr>
          </a:p>
        </p:txBody>
      </p:sp>
      <p:pic>
        <p:nvPicPr>
          <p:cNvPr id="768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22400"/>
            <a:ext cx="6626619" cy="4016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772660"/>
            <a:ext cx="49507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022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 Method</a:t>
            </a:r>
          </a:p>
        </p:txBody>
      </p:sp>
      <p:sp>
        <p:nvSpPr>
          <p:cNvPr id="41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i="1" dirty="0" smtClean="0"/>
              <a:t>			</a:t>
            </a:r>
            <a:r>
              <a:rPr lang="en-US" sz="2000" dirty="0" smtClean="0"/>
              <a:t>T(1) =1 			n = 1</a:t>
            </a:r>
            <a:endParaRPr lang="en-US" sz="2000" baseline="30000" dirty="0" smtClean="0"/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			T(n) = 2T(n/2) + n 	</a:t>
            </a:r>
            <a:r>
              <a:rPr lang="en-US" sz="2000" dirty="0" err="1" smtClean="0"/>
              <a:t>n</a:t>
            </a:r>
            <a:r>
              <a:rPr lang="en-US" sz="2000" dirty="0" smtClean="0"/>
              <a:t> &gt; 1</a:t>
            </a:r>
            <a:endParaRPr lang="en-US" sz="2000" baseline="30000" dirty="0" smtClean="0"/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		 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		 </a:t>
            </a:r>
          </a:p>
        </p:txBody>
      </p:sp>
      <p:sp>
        <p:nvSpPr>
          <p:cNvPr id="4103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2868BB-BAAC-48D2-A83F-72EEE26B683B}" type="slidenum">
              <a:rPr lang="en-US" smtClean="0"/>
              <a:pPr/>
              <a:t>27</a:t>
            </a:fld>
            <a:endParaRPr lang="en-US" smtClean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81000" y="2590800"/>
          <a:ext cx="8598224" cy="3916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L#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#N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Level sum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....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n/2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n/2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....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2(n/2) = 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r>
                        <a:rPr lang="en-US" sz="1600" baseline="30000" dirty="0" smtClean="0"/>
                        <a:t>2</a:t>
                      </a:r>
                      <a:endParaRPr lang="en-US" sz="1600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n/4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n/4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n/4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n/4 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4(n/4) = 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r>
                        <a:rPr lang="en-US" sz="1600" baseline="30000" dirty="0" smtClean="0"/>
                        <a:t>3</a:t>
                      </a:r>
                      <a:endParaRPr lang="en-US" sz="1600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n/8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n/8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n/8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n/8 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n/8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n/8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n/8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n/8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8(n/8) = 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i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r>
                        <a:rPr lang="en-US" sz="1600" baseline="30000" dirty="0" smtClean="0"/>
                        <a:t>i</a:t>
                      </a:r>
                      <a:endParaRPr lang="en-US" sz="1600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h-1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2</a:t>
                      </a:r>
                      <a:r>
                        <a:rPr lang="en-US" sz="1600" baseline="30000" dirty="0" smtClean="0"/>
                        <a:t>h-1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2</a:t>
                      </a:r>
                      <a:r>
                        <a:rPr lang="en-US" sz="1600" baseline="30000" dirty="0" smtClean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T(1)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T(1)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T(1)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T(1)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T(1)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T(1)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T(1)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T(1)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T(1)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T(1)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T(1)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T(1)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T(1)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20" name="Straight Connector 19"/>
          <p:cNvCxnSpPr/>
          <p:nvPr/>
        </p:nvCxnSpPr>
        <p:spPr bwMode="auto">
          <a:xfrm flipH="1">
            <a:off x="3352800" y="3200400"/>
            <a:ext cx="11430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4876800" y="3200400"/>
            <a:ext cx="12192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H="1">
            <a:off x="5867400" y="3581400"/>
            <a:ext cx="3048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6585858" y="3581400"/>
            <a:ext cx="3810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>
            <a:off x="3200400" y="3581400"/>
            <a:ext cx="3810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flipH="1">
            <a:off x="2489202" y="3581400"/>
            <a:ext cx="3810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 flipH="1">
            <a:off x="1919514" y="3947886"/>
            <a:ext cx="27432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 flipH="1" flipV="1">
            <a:off x="2514600" y="4009572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 flipH="1">
            <a:off x="5225142" y="3933372"/>
            <a:ext cx="27432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 flipH="1">
            <a:off x="3291114" y="3947886"/>
            <a:ext cx="27432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 flipH="1" flipV="1">
            <a:off x="3886200" y="4024086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 flipH="1" flipV="1">
            <a:off x="5867400" y="3962400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 flipH="1" flipV="1">
            <a:off x="7162800" y="4038600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 flipH="1">
            <a:off x="6629400" y="3947886"/>
            <a:ext cx="27432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 flipH="1">
            <a:off x="1905000" y="4419600"/>
            <a:ext cx="76200" cy="1219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 flipH="1">
            <a:off x="7543800" y="4419600"/>
            <a:ext cx="76200" cy="1219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72800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S. Nandagopalan, B.I.T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B4A3F2-1216-4FE6-A7E5-6FE6D0B6B441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aphicFrame>
        <p:nvGraphicFramePr>
          <p:cNvPr id="89090" name="Object 4"/>
          <p:cNvGraphicFramePr>
            <a:graphicFrameLocks noChangeAspect="1"/>
          </p:cNvGraphicFramePr>
          <p:nvPr/>
        </p:nvGraphicFramePr>
        <p:xfrm>
          <a:off x="3581400" y="1600200"/>
          <a:ext cx="1066800" cy="1580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" name="Equation" r:id="rId3" imgW="609480" imgH="901440" progId="Equation.3">
                  <p:embed/>
                </p:oleObj>
              </mc:Choice>
              <mc:Fallback>
                <p:oleObj name="Equation" r:id="rId3" imgW="609480" imgH="901440" progId="Equation.3">
                  <p:embed/>
                  <p:pic>
                    <p:nvPicPr>
                      <p:cNvPr id="8909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600200"/>
                        <a:ext cx="1066800" cy="15806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1" name="Object 3"/>
          <p:cNvGraphicFramePr>
            <a:graphicFrameLocks noChangeAspect="1"/>
          </p:cNvGraphicFramePr>
          <p:nvPr/>
        </p:nvGraphicFramePr>
        <p:xfrm>
          <a:off x="2438400" y="3200400"/>
          <a:ext cx="3825875" cy="237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9" name="Equation" r:id="rId5" imgW="1777680" imgH="1104840" progId="Equation.3">
                  <p:embed/>
                </p:oleObj>
              </mc:Choice>
              <mc:Fallback>
                <p:oleObj name="Equation" r:id="rId5" imgW="1777680" imgH="1104840" progId="Equation.3">
                  <p:embed/>
                  <p:pic>
                    <p:nvPicPr>
                      <p:cNvPr id="890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200400"/>
                        <a:ext cx="3825875" cy="2373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944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 Theorem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pPr>
              <a:defRPr/>
            </a:pPr>
            <a:endParaRPr lang="en-US" dirty="0" smtClean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None/>
              <a:defRPr/>
            </a:pPr>
            <a:endParaRPr lang="en-US" sz="1050" dirty="0" smtClean="0"/>
          </a:p>
          <a:p>
            <a:pPr>
              <a:spcBef>
                <a:spcPts val="1200"/>
              </a:spcBef>
              <a:buFont typeface="Wingdings" pitchFamily="2" charset="2"/>
              <a:buNone/>
              <a:defRPr/>
            </a:pPr>
            <a:r>
              <a:rPr lang="en-US" sz="2000" dirty="0" smtClean="0"/>
              <a:t>	where, </a:t>
            </a:r>
            <a:r>
              <a:rPr lang="en-US" sz="2000" i="1" dirty="0" smtClean="0"/>
              <a:t>n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 ≥ 1, </a:t>
            </a:r>
            <a:r>
              <a:rPr lang="en-US" sz="2000" i="1" dirty="0" smtClean="0"/>
              <a:t>b</a:t>
            </a:r>
            <a:r>
              <a:rPr lang="en-US" sz="2000" dirty="0" smtClean="0"/>
              <a:t> &gt; 1, </a:t>
            </a:r>
            <a:r>
              <a:rPr lang="en-US" sz="2000" i="1" dirty="0" smtClean="0"/>
              <a:t>k</a:t>
            </a:r>
            <a:r>
              <a:rPr lang="en-US" sz="2000" dirty="0" smtClean="0"/>
              <a:t> = 0, 1, 2, ...  are constants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/>
          </a:p>
          <a:p>
            <a:pPr>
              <a:buFont typeface="Wingdings" pitchFamily="2" charset="2"/>
              <a:buNone/>
              <a:defRPr/>
            </a:pPr>
            <a:endParaRPr lang="en-US" dirty="0" smtClean="0"/>
          </a:p>
          <a:p>
            <a:pPr>
              <a:buFont typeface="Wingdings" pitchFamily="2" charset="2"/>
              <a:buNone/>
              <a:defRPr/>
            </a:pPr>
            <a:endParaRPr lang="en-US" sz="2000" b="1" u="sng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sz="2000" b="1" u="sng" dirty="0" smtClean="0">
                <a:solidFill>
                  <a:srgbClr val="C00000"/>
                </a:solidFill>
              </a:rPr>
              <a:t>Example:</a:t>
            </a:r>
          </a:p>
          <a:p>
            <a:pPr>
              <a:buFont typeface="Wingdings" pitchFamily="2" charset="2"/>
              <a:buNone/>
              <a:defRPr/>
            </a:pPr>
            <a:endParaRPr lang="pt-BR" sz="2000" i="1" dirty="0" smtClean="0"/>
          </a:p>
          <a:p>
            <a:pPr>
              <a:buFont typeface="Wingdings" pitchFamily="2" charset="2"/>
              <a:buNone/>
              <a:defRPr/>
            </a:pPr>
            <a:r>
              <a:rPr lang="pt-BR" sz="2000" i="1" dirty="0" smtClean="0"/>
              <a:t>	</a:t>
            </a:r>
            <a:r>
              <a:rPr lang="pt-BR" sz="1600" i="1" dirty="0" smtClean="0"/>
              <a:t>	</a:t>
            </a:r>
            <a:endParaRPr lang="pt-BR" sz="2000" i="1" dirty="0" smtClean="0"/>
          </a:p>
          <a:p>
            <a:pPr>
              <a:buFont typeface="Wingdings" pitchFamily="2" charset="2"/>
              <a:buNone/>
              <a:defRPr/>
            </a:pPr>
            <a:r>
              <a:rPr lang="pt-BR" sz="2000" i="1" dirty="0" smtClean="0"/>
              <a:t>		</a:t>
            </a:r>
          </a:p>
          <a:p>
            <a:pPr>
              <a:buFont typeface="Wingdings" pitchFamily="2" charset="2"/>
              <a:buNone/>
              <a:defRPr/>
            </a:pPr>
            <a:r>
              <a:rPr lang="pt-BR" sz="2000" i="1" dirty="0"/>
              <a:t>	</a:t>
            </a:r>
            <a:r>
              <a:rPr lang="pt-BR" sz="2000" i="1" dirty="0" smtClean="0"/>
              <a:t>	e</a:t>
            </a:r>
            <a:r>
              <a:rPr lang="pt-BR" sz="2000" dirty="0" smtClean="0"/>
              <a:t> = log</a:t>
            </a:r>
            <a:r>
              <a:rPr lang="pt-BR" sz="2000" i="1" baseline="-25000" dirty="0" smtClean="0"/>
              <a:t>b</a:t>
            </a:r>
            <a:r>
              <a:rPr lang="pt-BR" sz="2000" dirty="0" smtClean="0"/>
              <a:t>(</a:t>
            </a:r>
            <a:r>
              <a:rPr lang="pt-BR" sz="2000" i="1" dirty="0" smtClean="0"/>
              <a:t>a</a:t>
            </a:r>
            <a:r>
              <a:rPr lang="pt-BR" sz="2000" dirty="0" smtClean="0"/>
              <a:t>) = log</a:t>
            </a:r>
            <a:r>
              <a:rPr lang="pt-BR" sz="2000" baseline="-25000" dirty="0" smtClean="0"/>
              <a:t>2</a:t>
            </a:r>
            <a:r>
              <a:rPr lang="pt-BR" sz="2000" dirty="0" smtClean="0"/>
              <a:t>(2) = 1</a:t>
            </a:r>
            <a:endParaRPr lang="en-US" sz="2000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/>
              <a:t>		Therefore, </a:t>
            </a:r>
            <a:r>
              <a:rPr lang="en-US" sz="2000" i="1" dirty="0" smtClean="0"/>
              <a:t>k</a:t>
            </a:r>
            <a:r>
              <a:rPr lang="en-US" sz="2000" dirty="0" smtClean="0"/>
              <a:t> = </a:t>
            </a:r>
            <a:r>
              <a:rPr lang="en-US" sz="2000" i="1" dirty="0" smtClean="0"/>
              <a:t>e</a:t>
            </a:r>
            <a:r>
              <a:rPr lang="en-US" sz="2000" dirty="0" smtClean="0"/>
              <a:t> = 1 satisfies (II) of the Master Theorem,</a:t>
            </a:r>
          </a:p>
          <a:p>
            <a:pPr>
              <a:buFont typeface="Wingdings" pitchFamily="2" charset="2"/>
              <a:buNone/>
              <a:defRPr/>
            </a:pPr>
            <a:r>
              <a:rPr lang="pt-BR" sz="2000" dirty="0" smtClean="0"/>
              <a:t>		Hence, </a:t>
            </a:r>
            <a:r>
              <a:rPr lang="pt-BR" sz="2000" i="1" dirty="0" smtClean="0"/>
              <a:t>T</a:t>
            </a:r>
            <a:r>
              <a:rPr lang="pt-BR" sz="2000" dirty="0" smtClean="0"/>
              <a:t>(</a:t>
            </a:r>
            <a:r>
              <a:rPr lang="pt-BR" sz="2000" i="1" dirty="0" smtClean="0"/>
              <a:t>n</a:t>
            </a:r>
            <a:r>
              <a:rPr lang="pt-BR" sz="2000" dirty="0" smtClean="0"/>
              <a:t>) </a:t>
            </a:r>
            <a:r>
              <a:rPr lang="fr-FR" sz="2000" dirty="0" smtClean="0">
                <a:sym typeface="Symbol"/>
              </a:rPr>
              <a:t></a:t>
            </a:r>
            <a:r>
              <a:rPr lang="fr-FR" sz="2000" dirty="0" smtClean="0"/>
              <a:t> Θ</a:t>
            </a:r>
            <a:r>
              <a:rPr lang="pt-BR" sz="2000" dirty="0" smtClean="0"/>
              <a:t>(</a:t>
            </a:r>
            <a:r>
              <a:rPr lang="pt-BR" sz="2000" i="1" dirty="0" smtClean="0"/>
              <a:t>n</a:t>
            </a:r>
            <a:r>
              <a:rPr lang="pt-BR" sz="2000" dirty="0" smtClean="0"/>
              <a:t> log </a:t>
            </a:r>
            <a:r>
              <a:rPr lang="pt-BR" sz="2000" i="1" dirty="0" smtClean="0"/>
              <a:t>n</a:t>
            </a:r>
            <a:r>
              <a:rPr lang="pt-BR" sz="2000" dirty="0" smtClean="0"/>
              <a:t>)</a:t>
            </a:r>
            <a:endParaRPr lang="en-US" sz="2000" dirty="0" smtClean="0"/>
          </a:p>
          <a:p>
            <a:pPr>
              <a:buFont typeface="Wingdings" pitchFamily="2" charset="2"/>
              <a:buNone/>
              <a:defRPr/>
            </a:pPr>
            <a:endParaRPr lang="en-US" dirty="0" smtClean="0"/>
          </a:p>
          <a:p>
            <a:pPr>
              <a:defRPr/>
            </a:pP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615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S. Nandagopalan, B.I.T</a:t>
            </a:r>
          </a:p>
        </p:txBody>
      </p:sp>
      <p:sp>
        <p:nvSpPr>
          <p:cNvPr id="61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76F3BA-F7F3-4BAE-B5A0-051C87FB6C4B}" type="slidenum">
              <a:rPr lang="en-US" smtClean="0"/>
              <a:pPr/>
              <a:t>29</a:t>
            </a:fld>
            <a:endParaRPr lang="en-US" smtClean="0"/>
          </a:p>
        </p:txBody>
      </p:sp>
      <p:graphicFrame>
        <p:nvGraphicFramePr>
          <p:cNvPr id="6146" name="Object 6"/>
          <p:cNvGraphicFramePr>
            <a:graphicFrameLocks noChangeAspect="1"/>
          </p:cNvGraphicFramePr>
          <p:nvPr/>
        </p:nvGraphicFramePr>
        <p:xfrm>
          <a:off x="2590800" y="1447800"/>
          <a:ext cx="4102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" name="Equation" r:id="rId3" imgW="2361960" imgH="482400" progId="Equation.3">
                  <p:embed/>
                </p:oleObj>
              </mc:Choice>
              <mc:Fallback>
                <p:oleObj name="Equation" r:id="rId3" imgW="2361960" imgH="482400" progId="Equation.3">
                  <p:embed/>
                  <p:pic>
                    <p:nvPicPr>
                      <p:cNvPr id="61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447800"/>
                        <a:ext cx="4102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7"/>
          <p:cNvGraphicFramePr>
            <a:graphicFrameLocks noChangeAspect="1"/>
          </p:cNvGraphicFramePr>
          <p:nvPr/>
        </p:nvGraphicFramePr>
        <p:xfrm>
          <a:off x="2514600" y="2819400"/>
          <a:ext cx="40513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" name="Equation" r:id="rId5" imgW="2438280" imgH="787320" progId="Equation.3">
                  <p:embed/>
                </p:oleObj>
              </mc:Choice>
              <mc:Fallback>
                <p:oleObj name="Equation" r:id="rId5" imgW="2438280" imgH="787320" progId="Equation.3">
                  <p:embed/>
                  <p:pic>
                    <p:nvPicPr>
                      <p:cNvPr id="614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819400"/>
                        <a:ext cx="4051300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8"/>
          <p:cNvGraphicFramePr>
            <a:graphicFrameLocks noChangeAspect="1"/>
          </p:cNvGraphicFramePr>
          <p:nvPr/>
        </p:nvGraphicFramePr>
        <p:xfrm>
          <a:off x="2933700" y="4391025"/>
          <a:ext cx="35052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" name="Equation" r:id="rId7" imgW="2336760" imgH="393480" progId="Equation.3">
                  <p:embed/>
                </p:oleObj>
              </mc:Choice>
              <mc:Fallback>
                <p:oleObj name="Equation" r:id="rId7" imgW="2336760" imgH="393480" progId="Equation.3">
                  <p:embed/>
                  <p:pic>
                    <p:nvPicPr>
                      <p:cNvPr id="614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700" y="4391025"/>
                        <a:ext cx="35052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020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 the given elements stored in an Array, A – ascending or descending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Stable Sorting: </a:t>
            </a:r>
            <a:r>
              <a:rPr lang="en-US" dirty="0"/>
              <a:t>A </a:t>
            </a:r>
            <a:r>
              <a:rPr lang="en-US" b="1" dirty="0"/>
              <a:t>sorting algorithm</a:t>
            </a:r>
            <a:r>
              <a:rPr lang="en-US" dirty="0"/>
              <a:t> is said to be </a:t>
            </a:r>
            <a:r>
              <a:rPr lang="en-US" b="1" dirty="0"/>
              <a:t>stable</a:t>
            </a:r>
            <a:r>
              <a:rPr lang="en-US" dirty="0"/>
              <a:t> if two objects with equal keys appear in the same order in </a:t>
            </a:r>
            <a:r>
              <a:rPr lang="en-US" b="1" dirty="0"/>
              <a:t>sorted</a:t>
            </a:r>
            <a:r>
              <a:rPr lang="en-US" dirty="0"/>
              <a:t> output as they appear in the input unsorted </a:t>
            </a:r>
            <a:r>
              <a:rPr lang="en-US" dirty="0" smtClean="0"/>
              <a:t>array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Example:</a:t>
            </a:r>
            <a:r>
              <a:rPr lang="en-US" dirty="0" smtClean="0"/>
              <a:t> </a:t>
            </a:r>
            <a:r>
              <a:rPr lang="en-US" dirty="0"/>
              <a:t>Insertion </a:t>
            </a:r>
            <a:r>
              <a:rPr lang="en-US" b="1" dirty="0"/>
              <a:t>Sort</a:t>
            </a:r>
            <a:r>
              <a:rPr lang="en-US" dirty="0"/>
              <a:t>, Merge </a:t>
            </a:r>
            <a:r>
              <a:rPr lang="en-US" b="1" dirty="0"/>
              <a:t>Sort</a:t>
            </a:r>
            <a:r>
              <a:rPr lang="en-US" dirty="0"/>
              <a:t> and Bubble </a:t>
            </a:r>
            <a:r>
              <a:rPr lang="en-US" b="1" dirty="0"/>
              <a:t>Sort</a:t>
            </a:r>
            <a:r>
              <a:rPr lang="en-US" dirty="0"/>
              <a:t> </a:t>
            </a:r>
            <a:r>
              <a:rPr lang="en-US" dirty="0" smtClean="0"/>
              <a:t>etc.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Unstable </a:t>
            </a:r>
            <a:r>
              <a:rPr lang="en-US" dirty="0" smtClean="0"/>
              <a:t>- </a:t>
            </a:r>
            <a:r>
              <a:rPr lang="en-US" dirty="0"/>
              <a:t>Quick </a:t>
            </a:r>
            <a:r>
              <a:rPr lang="en-US" b="1" dirty="0"/>
              <a:t>Sort</a:t>
            </a:r>
            <a:r>
              <a:rPr lang="en-US" dirty="0"/>
              <a:t>, Heap </a:t>
            </a:r>
            <a:r>
              <a:rPr lang="en-US" b="1" dirty="0"/>
              <a:t>Sort</a:t>
            </a:r>
            <a:r>
              <a:rPr lang="en-US" dirty="0"/>
              <a:t> etc</a:t>
            </a:r>
            <a:r>
              <a:rPr lang="en-US" dirty="0" smtClean="0"/>
              <a:t>.</a:t>
            </a:r>
          </a:p>
          <a:p>
            <a:r>
              <a:rPr lang="en-US" i="1" dirty="0"/>
              <a:t>An </a:t>
            </a:r>
            <a:r>
              <a:rPr lang="en-US" b="1" i="1" dirty="0">
                <a:solidFill>
                  <a:srgbClr val="FF0000"/>
                </a:solidFill>
              </a:rPr>
              <a:t>in-place algorithm </a:t>
            </a:r>
            <a:r>
              <a:rPr lang="en-US" i="1" dirty="0"/>
              <a:t>is an algorithm that does not need an extra space and produces an output in the same memory that contains the data by transforming the input ‘in-place’.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4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5181600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dirty="0" smtClean="0"/>
              <a:t>                                    	</a:t>
            </a:r>
            <a:r>
              <a:rPr lang="en-US" dirty="0" smtClean="0">
                <a:solidFill>
                  <a:srgbClr val="FF0000"/>
                </a:solidFill>
              </a:rPr>
              <a:t>WC                	BC                 	AC</a:t>
            </a:r>
          </a:p>
          <a:p>
            <a:r>
              <a:rPr lang="en-US" dirty="0" smtClean="0"/>
              <a:t>Bubble Sort		O(n^2)		O(n)		O(n^2)</a:t>
            </a:r>
          </a:p>
          <a:p>
            <a:r>
              <a:rPr lang="en-US" dirty="0" smtClean="0"/>
              <a:t>Selection Sort	</a:t>
            </a:r>
            <a:r>
              <a:rPr lang="en-US" dirty="0"/>
              <a:t>O(n^2)	</a:t>
            </a:r>
            <a:r>
              <a:rPr lang="en-US" dirty="0" smtClean="0"/>
              <a:t>	O(n^2)		O(n^2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Insertion </a:t>
            </a:r>
            <a:r>
              <a:rPr lang="en-US" dirty="0"/>
              <a:t>Sort	</a:t>
            </a:r>
            <a:r>
              <a:rPr lang="en-US" dirty="0" smtClean="0"/>
              <a:t>O(n^2)		O(n^2)		O(n^2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Merge Sort		O(n log </a:t>
            </a:r>
            <a:r>
              <a:rPr lang="en-US" dirty="0"/>
              <a:t>n)	O(n log n</a:t>
            </a:r>
            <a:r>
              <a:rPr lang="en-US" dirty="0" smtClean="0"/>
              <a:t>)	</a:t>
            </a:r>
            <a:r>
              <a:rPr lang="en-US" dirty="0"/>
              <a:t>O(n log n)</a:t>
            </a:r>
          </a:p>
          <a:p>
            <a:r>
              <a:rPr lang="en-US" dirty="0"/>
              <a:t>Quick Sort		</a:t>
            </a:r>
            <a:r>
              <a:rPr lang="en-US" dirty="0" smtClean="0"/>
              <a:t>O(n^2</a:t>
            </a:r>
            <a:r>
              <a:rPr lang="en-US" dirty="0"/>
              <a:t>) 	</a:t>
            </a:r>
            <a:r>
              <a:rPr lang="en-US" dirty="0" smtClean="0"/>
              <a:t>O(n </a:t>
            </a:r>
            <a:r>
              <a:rPr lang="en-US" dirty="0"/>
              <a:t>log n</a:t>
            </a:r>
            <a:r>
              <a:rPr lang="en-US" dirty="0" smtClean="0"/>
              <a:t>)	O(n </a:t>
            </a:r>
            <a:r>
              <a:rPr lang="en-US" dirty="0"/>
              <a:t>log n)</a:t>
            </a:r>
            <a:endParaRPr lang="en-US" dirty="0" smtClean="0"/>
          </a:p>
          <a:p>
            <a:r>
              <a:rPr lang="en-US" dirty="0" smtClean="0"/>
              <a:t>Heap </a:t>
            </a:r>
            <a:r>
              <a:rPr lang="en-US" dirty="0"/>
              <a:t>sort		</a:t>
            </a:r>
            <a:r>
              <a:rPr lang="en-US" dirty="0" smtClean="0"/>
              <a:t>O(n </a:t>
            </a:r>
            <a:r>
              <a:rPr lang="en-US" dirty="0"/>
              <a:t>log n</a:t>
            </a:r>
            <a:r>
              <a:rPr lang="en-US" dirty="0" smtClean="0"/>
              <a:t>)	O(n </a:t>
            </a:r>
            <a:r>
              <a:rPr lang="en-US" dirty="0"/>
              <a:t>log n</a:t>
            </a:r>
            <a:r>
              <a:rPr lang="en-US" dirty="0" smtClean="0"/>
              <a:t>)	O(n </a:t>
            </a:r>
            <a:r>
              <a:rPr lang="en-US" dirty="0"/>
              <a:t>log n)</a:t>
            </a:r>
            <a:endParaRPr lang="en-US" dirty="0" smtClean="0"/>
          </a:p>
          <a:p>
            <a:r>
              <a:rPr lang="en-US" dirty="0" smtClean="0"/>
              <a:t>Radix sort		O(d(</a:t>
            </a:r>
            <a:r>
              <a:rPr lang="en-US" dirty="0" err="1" smtClean="0"/>
              <a:t>n+k</a:t>
            </a:r>
            <a:r>
              <a:rPr lang="en-US" dirty="0" smtClean="0"/>
              <a:t>))	O(d(</a:t>
            </a:r>
            <a:r>
              <a:rPr lang="en-US" dirty="0" err="1" smtClean="0"/>
              <a:t>n+k</a:t>
            </a:r>
            <a:r>
              <a:rPr lang="en-US" dirty="0" smtClean="0"/>
              <a:t>))	O(d(</a:t>
            </a:r>
            <a:r>
              <a:rPr lang="en-US" dirty="0" err="1" smtClean="0"/>
              <a:t>n+k</a:t>
            </a:r>
            <a:r>
              <a:rPr lang="en-US" dirty="0"/>
              <a:t>))</a:t>
            </a:r>
            <a:endParaRPr lang="en-US" dirty="0" smtClean="0"/>
          </a:p>
          <a:p>
            <a:r>
              <a:rPr lang="en-US" dirty="0" smtClean="0"/>
              <a:t>Bucket </a:t>
            </a:r>
            <a:r>
              <a:rPr lang="en-US" dirty="0"/>
              <a:t>sort		</a:t>
            </a:r>
            <a:r>
              <a:rPr lang="en-US" dirty="0" smtClean="0"/>
              <a:t>O(n </a:t>
            </a:r>
            <a:r>
              <a:rPr lang="en-US" dirty="0"/>
              <a:t>log n) 	</a:t>
            </a:r>
            <a:r>
              <a:rPr lang="en-US" dirty="0" smtClean="0"/>
              <a:t>O(</a:t>
            </a:r>
            <a:r>
              <a:rPr lang="en-US" dirty="0" err="1" smtClean="0"/>
              <a:t>n+b</a:t>
            </a:r>
            <a:r>
              <a:rPr lang="en-US" dirty="0" smtClean="0"/>
              <a:t>)		O(</a:t>
            </a:r>
            <a:r>
              <a:rPr lang="en-US" dirty="0" err="1" smtClean="0"/>
              <a:t>n+b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Counting sort	O(</a:t>
            </a:r>
            <a:r>
              <a:rPr lang="en-US" dirty="0" err="1" smtClean="0"/>
              <a:t>n+k</a:t>
            </a:r>
            <a:r>
              <a:rPr lang="en-US" dirty="0"/>
              <a:t>)		</a:t>
            </a:r>
            <a:r>
              <a:rPr lang="en-US" dirty="0" smtClean="0"/>
              <a:t>O(</a:t>
            </a:r>
            <a:r>
              <a:rPr lang="en-US" dirty="0" err="1" smtClean="0"/>
              <a:t>n+k</a:t>
            </a:r>
            <a:r>
              <a:rPr lang="en-US" dirty="0" smtClean="0"/>
              <a:t>)		O(</a:t>
            </a:r>
            <a:r>
              <a:rPr lang="en-US" dirty="0" err="1" smtClean="0"/>
              <a:t>n+k</a:t>
            </a:r>
            <a:r>
              <a:rPr lang="en-US" dirty="0" smtClean="0"/>
              <a:t>)</a:t>
            </a:r>
          </a:p>
          <a:p>
            <a:pPr lvl="1">
              <a:spcBef>
                <a:spcPts val="0"/>
              </a:spcBef>
            </a:pPr>
            <a:endParaRPr lang="en-US" sz="1400" dirty="0" smtClean="0">
              <a:latin typeface="+mn-lt"/>
            </a:endParaRPr>
          </a:p>
          <a:p>
            <a:pPr lvl="1"/>
            <a:r>
              <a:rPr lang="en-US" i="1" dirty="0" smtClean="0">
                <a:solidFill>
                  <a:srgbClr val="0070C0"/>
                </a:solidFill>
                <a:latin typeface="+mn-lt"/>
              </a:rPr>
              <a:t>k – no. of possible values, b </a:t>
            </a:r>
            <a:r>
              <a:rPr lang="en-US" i="1" dirty="0">
                <a:solidFill>
                  <a:srgbClr val="0070C0"/>
                </a:solidFill>
                <a:latin typeface="+mn-lt"/>
              </a:rPr>
              <a:t>– no. of </a:t>
            </a:r>
            <a:r>
              <a:rPr lang="en-US" i="1" dirty="0" smtClean="0">
                <a:solidFill>
                  <a:srgbClr val="0070C0"/>
                </a:solidFill>
                <a:latin typeface="+mn-lt"/>
              </a:rPr>
              <a:t>buckets</a:t>
            </a:r>
            <a:endParaRPr lang="en-US" i="1" dirty="0">
              <a:solidFill>
                <a:srgbClr val="0070C0"/>
              </a:solidFill>
              <a:latin typeface="+mn-lt"/>
            </a:endParaRPr>
          </a:p>
          <a:p>
            <a:pPr lvl="1"/>
            <a:endParaRPr lang="en-US" dirty="0" smtClean="0">
              <a:latin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97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33600"/>
            <a:ext cx="7499350" cy="419100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Like sorting a hand of playing cards</a:t>
            </a:r>
          </a:p>
          <a:p>
            <a:pPr>
              <a:defRPr/>
            </a:pPr>
            <a:r>
              <a:rPr lang="en-US" sz="2400" dirty="0"/>
              <a:t>Start with an empty left hand and the cards facing down on the table</a:t>
            </a:r>
          </a:p>
          <a:p>
            <a:pPr>
              <a:defRPr/>
            </a:pPr>
            <a:r>
              <a:rPr lang="en-US" sz="2400" dirty="0"/>
              <a:t>Remove one card at a time from the table, and insert it into the correct position in the left hand</a:t>
            </a:r>
          </a:p>
          <a:p>
            <a:pPr>
              <a:defRPr/>
            </a:pPr>
            <a:r>
              <a:rPr lang="en-US" sz="2400" dirty="0"/>
              <a:t>Compare it with each of the cards already in the hand, from right to left</a:t>
            </a:r>
          </a:p>
          <a:p>
            <a:pPr>
              <a:defRPr/>
            </a:pPr>
            <a:r>
              <a:rPr lang="en-US" sz="2400" dirty="0"/>
              <a:t>The cards held in the left hand are sorted</a:t>
            </a:r>
          </a:p>
          <a:p>
            <a:pPr>
              <a:defRPr/>
            </a:pPr>
            <a:r>
              <a:rPr lang="en-US" sz="2400" dirty="0"/>
              <a:t>These cards were originally the top cards of the pile on the </a:t>
            </a:r>
            <a:r>
              <a:rPr lang="en-US" sz="2400" dirty="0" smtClean="0"/>
              <a:t>table.</a:t>
            </a:r>
            <a:endParaRPr lang="en-US" sz="2400" dirty="0"/>
          </a:p>
          <a:p>
            <a:pPr marL="82550" indent="0">
              <a:buFont typeface="Wingdings 2" pitchFamily="18" charset="2"/>
              <a:buNone/>
              <a:defRPr/>
            </a:pPr>
            <a:endParaRPr lang="en-US" sz="2400" dirty="0"/>
          </a:p>
        </p:txBody>
      </p:sp>
      <p:sp>
        <p:nvSpPr>
          <p:cNvPr id="6656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mtClean="0">
                <a:solidFill>
                  <a:srgbClr val="0070C0"/>
                </a:solidFill>
                <a:latin typeface="Georgia" pitchFamily="18" charset="0"/>
              </a:rPr>
              <a:t>S. Nandagopalan    BIT</a:t>
            </a:r>
          </a:p>
        </p:txBody>
      </p:sp>
      <p:sp>
        <p:nvSpPr>
          <p:cNvPr id="6656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BA7D439-D819-4F49-AAF5-AD8C64C8873C}" type="slidenum">
              <a:rPr lang="en-US" altLang="en-US">
                <a:solidFill>
                  <a:srgbClr val="B5A788"/>
                </a:solidFill>
              </a:rPr>
              <a:pPr/>
              <a:t>5</a:t>
            </a:fld>
            <a:endParaRPr lang="en-US" altLang="en-US">
              <a:solidFill>
                <a:srgbClr val="B5A788"/>
              </a:solidFill>
            </a:endParaRPr>
          </a:p>
        </p:txBody>
      </p:sp>
      <p:pic>
        <p:nvPicPr>
          <p:cNvPr id="66566" name="Picture 2" descr="https://encrypted-tbn1.gstatic.com/images?q=tbn:ANd9GcSPno63Q4k33gxS0b2w2UxLtl7XUuPBOSZP3BQ6DBAmdABAEUy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75" y="152400"/>
            <a:ext cx="2760663" cy="237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975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  <a:hlinkClick r:id="rId2"/>
              </a:rPr>
              <a:t>https://youtu.be/ejpFmtYM8Cw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3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https://www.khanacademy.org/computing/computer-science/algorithms/insertion-sort/a/insertion-sort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91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Example-2</a:t>
            </a:r>
            <a:endParaRPr lang="en-US" dirty="0"/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 smtClean="0"/>
          </a:p>
        </p:txBody>
      </p:sp>
      <p:sp>
        <p:nvSpPr>
          <p:cNvPr id="6758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mtClean="0">
                <a:solidFill>
                  <a:srgbClr val="0070C0"/>
                </a:solidFill>
                <a:latin typeface="Georgia" pitchFamily="18" charset="0"/>
              </a:rPr>
              <a:t>S. Nandagopalan    BIT</a:t>
            </a:r>
          </a:p>
        </p:txBody>
      </p:sp>
      <p:sp>
        <p:nvSpPr>
          <p:cNvPr id="6758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EB7D95D-D8DC-4C39-8368-FB1BFE1154AB}" type="slidenum">
              <a:rPr lang="en-US" altLang="en-US">
                <a:solidFill>
                  <a:srgbClr val="B5A788"/>
                </a:solidFill>
              </a:rPr>
              <a:pPr/>
              <a:t>8</a:t>
            </a:fld>
            <a:endParaRPr lang="en-US" altLang="en-US">
              <a:solidFill>
                <a:srgbClr val="B5A788"/>
              </a:solidFill>
            </a:endParaRPr>
          </a:p>
        </p:txBody>
      </p:sp>
      <p:pic>
        <p:nvPicPr>
          <p:cNvPr id="67590" name="Picture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688"/>
          <a:stretch/>
        </p:blipFill>
        <p:spPr bwMode="auto">
          <a:xfrm>
            <a:off x="1295400" y="1524000"/>
            <a:ext cx="5783826" cy="513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2034365" y="1761814"/>
            <a:ext cx="274320" cy="274320"/>
          </a:xfrm>
          <a:prstGeom prst="ellipse">
            <a:avLst/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445845" y="2305847"/>
            <a:ext cx="274320" cy="274320"/>
          </a:xfrm>
          <a:prstGeom prst="ellipse">
            <a:avLst/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57325" y="2849880"/>
            <a:ext cx="274320" cy="274320"/>
          </a:xfrm>
          <a:prstGeom prst="ellipse">
            <a:avLst/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00704" y="3393913"/>
            <a:ext cx="274320" cy="274320"/>
          </a:xfrm>
          <a:prstGeom prst="ellipse">
            <a:avLst/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12184" y="3937946"/>
            <a:ext cx="274320" cy="274320"/>
          </a:xfrm>
          <a:prstGeom prst="ellipse">
            <a:avLst/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134297" y="4471346"/>
            <a:ext cx="274320" cy="274320"/>
          </a:xfrm>
          <a:prstGeom prst="ellipse">
            <a:avLst/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556410" y="5004746"/>
            <a:ext cx="274320" cy="274320"/>
          </a:xfrm>
          <a:prstGeom prst="ellipse">
            <a:avLst/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978523" y="5548779"/>
            <a:ext cx="274320" cy="274320"/>
          </a:xfrm>
          <a:prstGeom prst="ellipse">
            <a:avLst/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4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6861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mtClean="0">
                <a:solidFill>
                  <a:srgbClr val="0070C0"/>
                </a:solidFill>
                <a:latin typeface="Georgia" pitchFamily="18" charset="0"/>
              </a:rPr>
              <a:t>S. Nandagopalan    BIT</a:t>
            </a:r>
          </a:p>
        </p:txBody>
      </p:sp>
      <p:sp>
        <p:nvSpPr>
          <p:cNvPr id="6861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77506AA-20D0-43F4-8ADF-5EA35ACE3C82}" type="slidenum">
              <a:rPr lang="en-US" altLang="en-US">
                <a:solidFill>
                  <a:srgbClr val="B5A788"/>
                </a:solidFill>
              </a:rPr>
              <a:pPr/>
              <a:t>9</a:t>
            </a:fld>
            <a:endParaRPr lang="en-US" altLang="en-US">
              <a:solidFill>
                <a:srgbClr val="B5A788"/>
              </a:solidFill>
            </a:endParaRPr>
          </a:p>
        </p:txBody>
      </p:sp>
      <p:pic>
        <p:nvPicPr>
          <p:cNvPr id="6861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1579563"/>
            <a:ext cx="4454525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395413"/>
            <a:ext cx="4275138" cy="294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6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788" y="4684713"/>
            <a:ext cx="3014662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4800600" y="1447800"/>
            <a:ext cx="0" cy="480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10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438</TotalTime>
  <Words>606</Words>
  <Application>Microsoft Office PowerPoint</Application>
  <PresentationFormat>On-screen Show (4:3)</PresentationFormat>
  <Paragraphs>288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3" baseType="lpstr">
      <vt:lpstr>Arial</vt:lpstr>
      <vt:lpstr>Bookman Old Style</vt:lpstr>
      <vt:lpstr>Calibri</vt:lpstr>
      <vt:lpstr>Cambria</vt:lpstr>
      <vt:lpstr>Georgia</vt:lpstr>
      <vt:lpstr>Symbol</vt:lpstr>
      <vt:lpstr>Times New Roman</vt:lpstr>
      <vt:lpstr>Verdana</vt:lpstr>
      <vt:lpstr>Wingdings</vt:lpstr>
      <vt:lpstr>Wingdings 2</vt:lpstr>
      <vt:lpstr>Adjacency</vt:lpstr>
      <vt:lpstr>Equation</vt:lpstr>
      <vt:lpstr>Microsoft Equation 3.0</vt:lpstr>
      <vt:lpstr>Sorting</vt:lpstr>
      <vt:lpstr>Agenda</vt:lpstr>
      <vt:lpstr>Introduction</vt:lpstr>
      <vt:lpstr>Sorting Algorithms</vt:lpstr>
      <vt:lpstr>Insertion Sort</vt:lpstr>
      <vt:lpstr>Animation</vt:lpstr>
      <vt:lpstr>Example-1</vt:lpstr>
      <vt:lpstr>Example-2</vt:lpstr>
      <vt:lpstr>Example</vt:lpstr>
      <vt:lpstr>Algorithm</vt:lpstr>
      <vt:lpstr>Exercise</vt:lpstr>
      <vt:lpstr>Analysis</vt:lpstr>
      <vt:lpstr>Best-Case</vt:lpstr>
      <vt:lpstr>Average-Case</vt:lpstr>
      <vt:lpstr>Average-Case…</vt:lpstr>
      <vt:lpstr>Insertion Sort – Average Case</vt:lpstr>
      <vt:lpstr>Insertion Sort – Average Case</vt:lpstr>
      <vt:lpstr>General D&amp;C Algorithm</vt:lpstr>
      <vt:lpstr>Example-1</vt:lpstr>
      <vt:lpstr>Example-2</vt:lpstr>
      <vt:lpstr>Exercise</vt:lpstr>
      <vt:lpstr>MergeSort</vt:lpstr>
      <vt:lpstr>What is Merge?</vt:lpstr>
      <vt:lpstr>Merge</vt:lpstr>
      <vt:lpstr>Backward Substitution Method</vt:lpstr>
      <vt:lpstr>Analysis - Back Substitution</vt:lpstr>
      <vt:lpstr>Alternate Method</vt:lpstr>
      <vt:lpstr>Contd…</vt:lpstr>
      <vt:lpstr>Master Theorem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</dc:title>
  <dc:creator>Computer</dc:creator>
  <cp:lastModifiedBy>Windows User</cp:lastModifiedBy>
  <cp:revision>47</cp:revision>
  <dcterms:created xsi:type="dcterms:W3CDTF">2006-08-16T00:00:00Z</dcterms:created>
  <dcterms:modified xsi:type="dcterms:W3CDTF">2022-11-22T04:17:07Z</dcterms:modified>
</cp:coreProperties>
</file>