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sldIdLst>
    <p:sldId id="256" r:id="rId2"/>
    <p:sldId id="257" r:id="rId3"/>
    <p:sldId id="268" r:id="rId4"/>
    <p:sldId id="273" r:id="rId5"/>
    <p:sldId id="275" r:id="rId6"/>
    <p:sldId id="274" r:id="rId7"/>
    <p:sldId id="276" r:id="rId8"/>
    <p:sldId id="288" r:id="rId9"/>
    <p:sldId id="277" r:id="rId10"/>
    <p:sldId id="278" r:id="rId11"/>
    <p:sldId id="330" r:id="rId12"/>
    <p:sldId id="279" r:id="rId13"/>
    <p:sldId id="329" r:id="rId14"/>
    <p:sldId id="331"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33" r:id="rId28"/>
    <p:sldId id="334" r:id="rId29"/>
    <p:sldId id="335" r:id="rId30"/>
    <p:sldId id="324" r:id="rId31"/>
    <p:sldId id="325" r:id="rId32"/>
    <p:sldId id="326" r:id="rId33"/>
    <p:sldId id="327" r:id="rId34"/>
    <p:sldId id="328" r:id="rId35"/>
    <p:sldId id="296" r:id="rId36"/>
    <p:sldId id="297" r:id="rId37"/>
    <p:sldId id="298" r:id="rId38"/>
    <p:sldId id="299" r:id="rId39"/>
    <p:sldId id="300" r:id="rId40"/>
    <p:sldId id="301" r:id="rId41"/>
    <p:sldId id="302" r:id="rId42"/>
    <p:sldId id="303" r:id="rId43"/>
    <p:sldId id="304" r:id="rId44"/>
    <p:sldId id="332" r:id="rId45"/>
    <p:sldId id="287"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06" autoAdjust="0"/>
    <p:restoredTop sz="94660"/>
  </p:normalViewPr>
  <p:slideViewPr>
    <p:cSldViewPr>
      <p:cViewPr varScale="1">
        <p:scale>
          <a:sx n="60" d="100"/>
          <a:sy n="60" d="100"/>
        </p:scale>
        <p:origin x="9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1-09T07:20:20.656"/>
    </inkml:context>
    <inkml:brush xml:id="br0">
      <inkml:brushProperty name="width" value="0.05292" units="cm"/>
      <inkml:brushProperty name="height" value="0.05292" units="cm"/>
      <inkml:brushProperty name="color" value="#FF0000"/>
    </inkml:brush>
  </inkml:definitions>
  <inkml:trace contextRef="#ctx0" brushRef="#br0">22525 6914 0,'0'18'172,"0"0"-157,0 17 1,0-17-1,0-1 1,0 19 31,0-19-31,0 1-1,0-1 1,0 19 15,18-19 0,-18 1 16,0 17-31,0-17-1,0 0 1,0 17 0,0-18-1,0 1 17</inkml:trace>
  <inkml:trace contextRef="#ctx0" brushRef="#br0" timeOffset="8095.96">19456 11236 0,'-18'-18'94,"-17"18"-79,-18 36-15,0 17 16,0-18 0,36-35-1,-1 17 220,-17 19-220,35-19 1,-18 1-1,18 0 1,-17 17 0,34-35 296,18 0-296,18 0-1,-17 0 1,34 0 0,-35 0-1,1 0 1,17 0 0,-36 0-1,19-18 16,-19 18-31,1 0 32,0 0-17,-1-17 1,18 17 0,-17 0-1,0 0 1,-1-18-16,19 18 15,-19 0-15</inkml:trace>
  <inkml:trace contextRef="#ctx0" brushRef="#br0" timeOffset="9087.51">19421 11236 0,'-18'18'141,"18"35"-141,0 17 16,0-35-16,0 89 15,0-54 1,0-17-1,0-35 17,0 0-17,0 17 1,0-17 0,0-1 187</inkml:trace>
  <inkml:trace contextRef="#ctx0" brushRef="#br0" timeOffset="11608.9">22508 11377 0,'0'35'109,"0"-17"-93,0 17-16,0 36 15,0-18 1,-36-18-1,36-17 1,0 17 0,18-53 249,17 18-249,-17-17-16,-18-1 16,17 18-1,19 0 16,-19 0 32,1 0-47,0 0-16,17 0 15,-17 0 16,-1 0-15,18 0 15,-17 0 1,0 0-17,-1 18 48,-17 17-16,0-17-32,0-1 1,0 19-1,0-19 1,0 1 0,0-1-1,0 19-15,0-1 16,0-17 0,-17-18-1,17 17 1,-18 1-1,0 0 1,1-1 0,-1-17-1,-17 18 1,0-18 46,17 0-62,-17 0 16,-1 0 0,19 0 15,-1 0 0,-17 0 0,17 0-15,1-18 0,17 1 109,0-1-110,0-17 1</inkml:trace>
  <inkml:trace contextRef="#ctx0" brushRef="#br0" timeOffset="13280.25">22525 11395 0,'18'0'204,"-1"0"-189,1 0 1,17 0-1,1 0 48,-19 0-47,1 0 62,0 0 31,-1 0-109,1-18 31,-1 0 47,1 18-31,0 0-47,-18-17 16,35-1 0</inkml:trace>
  <inkml:trace contextRef="#ctx0" brushRef="#br0" timeOffset="32214.44">23337 8872 0,'0'-17'47,"17"-1"16,19 0-32,-19 1-16,18-18-15,-17 35 16,17-36 0,-17 36-1,0 0 17,-1 0 14,1 0-30,17 0-16,-17 0 16,-1 18 15,-17 0-15,0 17-1,0 0 1,0 0-1,0 18 1,-17 0 0,-1-35-1,1-1 1,17 1 15,-18-18 0,0 18-15,1-18 312,-1 17-156,0 1-156,1-18 484,34 0-235,1 0-265,0 0 32,-1 0-17,1-18 1,0 18-16,17 0 15,18 0 1,-36 0 0,1 0 124,0 0-77,-18 18-48,0 0 17,0-1-32,0 19 15,0-1 1,0 0 15,0 0-15,-36 1-1,36-19 17,-17 1-17,-1-18 95,-35 0-95,36 0 32,-19 0-31,19 0-1,-19 0 1,1 0 0,17 0-1,1 0 17,-1 0-17,1 0-15,-1-18 47,0 18-16,1-17 63,17-1-47,-18 0-47</inkml:trace>
  <inkml:trace contextRef="#ctx0" brushRef="#br0" timeOffset="44591.85">19580 8608 0,'-18'-18'156,"18"0"-156,18 18 15,17-35 1,-18 35 0,1 0-1,0 0 95,17 0-95,-17 0 1,-1 0 78,1 0-94,-18 18 47,0 17-32,0-17 95,-18 17-95,-17-17 16,0 17-15,17-35 15,0 0-31,-17 18 16,18-1 15,-1-17-15,0 0-16,1 18 15,-1-18 17,-17 18 30,35-1-62,-18 1 16,18-1 15,-18 1-15,54-18 249,-19-18-249,1 18 0,17 0 77,-17 0-61,0 0-32,17 0 15,0 18 1,-17-18 78,17 0-79,-17 0 1,-1 0 78,1 0-94,0 0 31,34 0-16,-52-18 1,18-17 0,17 18-1,-17-1 1,0-35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1-11T10:02:49.054"/>
    </inkml:context>
    <inkml:brush xml:id="br0">
      <inkml:brushProperty name="width" value="0.05292" units="cm"/>
      <inkml:brushProperty name="height" value="0.05292" units="cm"/>
      <inkml:brushProperty name="color" value="#0070C0"/>
    </inkml:brush>
  </inkml:definitions>
  <inkml:trace contextRef="#ctx0" brushRef="#br0">8661 10548 0,'35'-18'140,"-17"18"-124,17 0-16,0 0 15,36 0 1,-36 0-16,71 0 16,-71 0-16,-17 0 15,0 0 1,17 0 31,-17 0-47,-1 0 15,1 0 1,17 0 0,-17 0-1,-1 0 1,36 0 0,-35 0-16,35 0 15,-35 0 1,-1 0-16,36 0 15,-35 0 17,-1-17-17,1 17 1,35 0 0,0-18-1,-35 18 48,17 0-63,-18 0 15,1 0 1,17 0 0,-17 0 30</inkml:trace>
  <inkml:trace contextRef="#ctx0" brushRef="#br0" timeOffset="2648.7199">9543 10266 0,'-18'0'313,"18"35"-282,18-17 0,-18-1-15,18 1 31,-18 17-31,17-17-1,-17 0 1,18-1-16,0 1 31,-1 0 0,-17-1-15,18 1 78,-1-1-79,-17 1 48,18 0-32,0-18-15,-1 17-1,19 1 1,-19 0 281,-34-18-235,-1 17-46,0-17 0,1 0-1,-1 18-15,0 0 16,1-18-1,-18 17 1,17 1 0,0-18-1,18 17 1,-17 1 0,-1 0-1,0-1 1,-17 1-1,17-18 1</inkml:trace>
  <inkml:trace contextRef="#ctx0" brushRef="#br0" timeOffset="4888.7">7867 10460 0,'18'-18'125,"0"1"-125,-1-1 32,1 18-32,-1 0 46,1-18-30,-18 1 0,18-1-1,-1-17 1,1 17 0,0 0-1,-1-17 63,36 18-62,-70 17 250,17 35-251,0-18 1,-18 54-1,-17-36 1,17 36 0,18-36-1,-18 0 1,18-17 0,0 17-1,-17 1 1,17-19-1,0 19 17,0-19-17,0 1 95,0-1-63,17-17-32,1 0 1,0 0-1,-1 0 1,1 0 0,17 0-1,1-35 1,-1 18 0,-18-1-1,1 18 1,0-18-1,-1 1 1,-17-1 0,18 0-1</inkml:trace>
  <inkml:trace contextRef="#ctx0" brushRef="#br0" timeOffset="7208.9">8132 9966 0,'-18'-18'79,"1"18"-64,-19 0 1,19 0 15,17 18 47,0 0-62,0 17 46,0-17-30,0-1-1,17 1 16,19-18 0,-19 17-32,1-17 48,17 0-48,-17 0 17,-1 0-17,1 0 16,0-17-15,-18-1 172,0 1-126,-18 17-15,-17 0 265,17 0-280,-17 0-17,17 0 17</inkml:trace>
  <inkml:trace contextRef="#ctx0" brushRef="#br0" timeOffset="10216.7">14094 12823 0</inkml:trace>
  <inkml:trace contextRef="#ctx0" brushRef="#br0" timeOffset="11432.68">14094 12823 0,'17'18'47,"1"-18"-47,17 18 15,54 17 1,-37 0 0,37 1-1,-1-1 1,-70-35-16,-1 18 15,18-18 48,-17 17-63,0 1 31,-1-18 0,1 0 157,0 0-172,-1 0-1,1 17 1,0 1-1,-1-18 1,1 0 0,-18 18-1,35-1 1,18 19 0,-35-19-1,17 1 1,-17 0-1,-1-18 1,-17 17 0,18 1 46,17-18-31,-17 17 1,-1 1-17</inkml:trace>
  <inkml:trace contextRef="#ctx0" brushRef="#br0" timeOffset="13280.16">14940 13035 0,'0'35'157,"0"-17"-142,0 0-15,0 17 16,18 0 0,-18-17 46,18 0-62,-18-1 16,0 18 140,0-17-140,0 17-1,17-35 1,-34 0 281,-1 0-282,-35 0-15,18 0 32,0 0-17,35 18 1,-18-18 15,0 0-15,-17 0-1,17 18 17,1-18 14,-1 17-46,1-17 110,-1 18-110,0 0 140</inkml:trace>
  <inkml:trace contextRef="#ctx0" brushRef="#br0" timeOffset="15207.96">14076 12312 0,'18'0'125,"17"0"-125,-17-18 16,-1 1-1,54-36 1,-53 35 0,-1 0-1,-17 36 267,0 0-267,0-1-15,0 1 16,0 53-1,-35-36 1,35-18 0,0 1-1,0 0-15,0 17 16,0 0 0,0 1-1,0-19 1,0 1-1,0 0 1,0 17 0,0-18 15,18-17 110,17-17-126,-18-1-15,1 18 16,0 0-1,35-35 1,-53 17 0,17 1-1,-17-19 17,18 36-32</inkml:trace>
  <inkml:trace contextRef="#ctx0" brushRef="#br0" timeOffset="16912.3298">14323 11994 0,'-18'0'78,"1"0"-47,-18 0-15,-1 18-1,1-18 1,17 0 0,1 18-1,17-1 32,0 1-16,0 0 79,0-1-63,17 1-32,19-18 32,-19 0-31,1 0-1,17 0 1,-17 0 0,-1-18-1,-17 1 1,18-19-1,0 19 17,-18-1 30,0 0 94</inkml:trace>
  <inkml:trace contextRef="#ctx0" brushRef="#br0" timeOffset="19760.23">18204 16792 0,'17'0'78,"19"0"-63,17 0-15,35 0 16,18 0 15,-18 0-15,18 0-1,-36 0 1,18 0 0,-70 0-1,0 0-15,17 0 16,-18 0-16,1 0 16,17 0 15,-17 0-16,0 0 1,35 0 0,-36 0-16,1 0 15,17 0 48,-17 0-63,-1 0 78</inkml:trace>
  <inkml:trace contextRef="#ctx0" brushRef="#br0" timeOffset="21208.76">19033 16598 0,'0'35'110,"17"18"-79,-17-35 0,18 0 32,0-1-63,-1-17 31,19 36-31,-1-19 15,-18-17 17,1 18-17,0-18 1,-1 35 312,-17-17-328,0 35 16,-17-18-1,-1 36 1,-17-36 0,17-18-16,18 1 15,-17-18-15,17 18 203</inkml:trace>
  <inkml:trace contextRef="#ctx0" brushRef="#br0" timeOffset="22888.32">18151 17392 0,'0'-18'110,"0"1"-95,0-1-15,17-17 16,36-18 0,-35 18-1,0 17 1,35 0 0,-36 1-1,1 17 1,-18-18-1,17 0 17,-17 71 124,0-17-140,0 16-16,0-34 15,-35 53 1,35-36-1,0 0 1,0-17 0,0 35-1,0-18 1,0 36 15,0-36-15,0 0-1,0-17-15,0-1 16,0 1 78,18-18-94,35 0 15,17 0 1,-34 0 0,-1-35-1,0 0 1,-17-1 109,-18 19-109</inkml:trace>
  <inkml:trace contextRef="#ctx0" brushRef="#br0" timeOffset="28008.65">18486 16986 0,'-35'0'172,"-1"0"-79,36 18 32,0 0 0,0-1-15,18-17-48,0 0-15,17 0-31,-17 0 31,-1 0 31,1-17-47,-18-1 94,0 53 406,-18-35 313,1 0-828,17 18 140,0-1-140,0 19-1,0-19 1,0 1-1,0 0 1,0-1 0,-18-17 484,0-17-250,18-1-219,-17-17-15,-1 17 218,18 0-140,0 1-79,0-1 1,0-17 31,0 17-32,0-17 126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1-11T10:26:13.496"/>
    </inkml:context>
    <inkml:brush xml:id="br0">
      <inkml:brushProperty name="width" value="0.05292" units="cm"/>
      <inkml:brushProperty name="height" value="0.05292" units="cm"/>
      <inkml:brushProperty name="color" value="#FF0000"/>
    </inkml:brush>
  </inkml:definitions>
  <inkml:trace contextRef="#ctx0" brushRef="#br0">20461 10054 0,'0'18'125,"0"35"-110,0-36-15,0 36 32,0-35-32,0 35 15,0 0 1,0-36 0,0 1-1,0 0 16</inkml:trace>
  <inkml:trace contextRef="#ctx0" brushRef="#br0" timeOffset="9527.26">15646 14111 0,'-18'0'46,"1"0"-46,-19 35 16,1 18 0,-18 0-1,36-35 1,-36 17 15,53-17-15,-53-1 31,35 1-32,1 0 1,52-36 125,0 0-126,18 18-15,0 0 16,-18 0-1,0-17 1,-17 17 47,0 0-1,-1 0-46,1 0-16,17 0 140</inkml:trace>
  <inkml:trace contextRef="#ctx0" brushRef="#br0" timeOffset="10934.67">15611 14199 0,'0'18'187,"0"35"-171,0-35-16,0 34 15,0-16 17,17-19 108,-17 1-109,0 0-15,0 17 0,0 0-1</inkml:trace>
  <inkml:trace contextRef="#ctx0" brushRef="#br0" timeOffset="13719.39">20214 14182 0,'-17'0'141,"17"17"-141,0 1 16,0 53-1,0-54 1,0 18 0,0-17-16,0 0 281,17-18-266,1 0-15,0-18 16,-1 0 0,1 1-1,0 17 63,-1 0-46,1 0-17,17 0 1,-17 0 31,0 0-32,-1 0 1,1 0-16,-1 17 31,-17 1 16,0 0-31,0 17 15,0-17-15,0-1-1,0 1 17,0 17-17,-17-17 32,-1-1-16,1-17 1,-1 18 30,0-18 16,-17 0-47,17 0-15,1 0 0,-1 18-1,0-18 142</inkml:trace>
  <inkml:trace contextRef="#ctx0" brushRef="#br0" timeOffset="15751.42">20250 14217 0,'0'-18'156,"0"1"-156,17-1 16,36-17 0,-35 35-1,35 0 1,-35 0 171,17 0-93,-18 0-94,1 0 16,0 0-1</inkml:trace>
  <inkml:trace contextRef="#ctx0" brushRef="#br0" timeOffset="26927.7">16440 11994 0,'-18'0'125,"18"-17"-125,0-1 16,18 1-1,-1 17 1,1 0 0,17 0 62,-17 0-47,0 17 0,-1 1 16,-17-1-16,0 1-31,0 17 16,0 1-16,0-19 16,0 1-1,0 0 1,-35 17 15,17-18-15,1 1-1,-19 0 1,19-1 0,-1 1-1,-17 0 1,17-18 15,1 17-31,34-17 234,18 0-234,-17 0 16,0 0 0,17 0-1,0 0 1,-17 0 62,17 0-78,1 0 16</inkml:trace>
  <inkml:trace contextRef="#ctx0" brushRef="#br0" timeOffset="30391.72">21467 12171 0,'-18'-18'125,"53"18"-110,-17 0 1,0 0-1,17 0 1,0 0 0,-35 18 15,0-1-15,18-17-16,-18 18 78,0 17-63,0 1 1,-18-19 0,1 1 30,-1-18-30,0 18-16,1-1 16,-1-17 15,0 0 0,36 0 329,-18 18-360,18-18 15,-1 0 1,1 0-16,0 17 15,-1-17 48,1 0-63,35 36 16,-35-36 109,17 0-110,-18 17 95,-17 1-79,0 17 0,0-17 47,-17 0-47,-1-1 16,-17 19 47,0-19-63,17-17-15,0 0 171,1 0-155,-1 0-1,-17 0-15,17 0 77,0 0 32,1 0-125,17-17 78,0-36 219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D9EBB0E5-CDDB-4414-BA14-06E3A745AD58}" type="datetimeFigureOut">
              <a:rPr lang="en-US"/>
              <a:pPr>
                <a:defRPr/>
              </a:pPr>
              <a:t>01-Dec-22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8525385-06A5-47FE-A3BA-EC8DD504C8D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r>
              <a:rPr lang="en-US"/>
              <a:t>ljlkj</a:t>
            </a:r>
          </a:p>
        </p:txBody>
      </p:sp>
      <p:sp>
        <p:nvSpPr>
          <p:cNvPr id="19" name="Slide Number Placeholder 28"/>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AAB9468C-2AEB-4F14-8397-ED700AC51A4D}" type="slidenum">
              <a:rPr lang="en-US" altLang="en-US"/>
              <a:pPr>
                <a:defRPr/>
              </a:pPr>
              <a:t>‹#›</a:t>
            </a:fld>
            <a:endParaRPr lang="en-US" altLang="en-US"/>
          </a:p>
        </p:txBody>
      </p:sp>
    </p:spTree>
    <p:extLst>
      <p:ext uri="{BB962C8B-B14F-4D97-AF65-F5344CB8AC3E}">
        <p14:creationId xmlns:p14="http://schemas.microsoft.com/office/powerpoint/2010/main" val="30466803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ljlkj</a:t>
            </a:r>
          </a:p>
        </p:txBody>
      </p:sp>
      <p:sp>
        <p:nvSpPr>
          <p:cNvPr id="6" name="Slide Number Placeholder 22"/>
          <p:cNvSpPr>
            <a:spLocks noGrp="1"/>
          </p:cNvSpPr>
          <p:nvPr>
            <p:ph type="sldNum" sz="quarter" idx="12"/>
          </p:nvPr>
        </p:nvSpPr>
        <p:spPr/>
        <p:txBody>
          <a:bodyPr/>
          <a:lstStyle>
            <a:lvl1pPr>
              <a:defRPr/>
            </a:lvl1pPr>
          </a:lstStyle>
          <a:p>
            <a:pPr>
              <a:defRPr/>
            </a:pPr>
            <a:fld id="{E364BCAA-9615-4E08-BBD9-7AE630DE2E49}" type="slidenum">
              <a:rPr lang="en-US" altLang="en-US"/>
              <a:pPr>
                <a:defRPr/>
              </a:pPr>
              <a:t>‹#›</a:t>
            </a:fld>
            <a:endParaRPr lang="en-US" altLang="en-US"/>
          </a:p>
        </p:txBody>
      </p:sp>
    </p:spTree>
    <p:extLst>
      <p:ext uri="{BB962C8B-B14F-4D97-AF65-F5344CB8AC3E}">
        <p14:creationId xmlns:p14="http://schemas.microsoft.com/office/powerpoint/2010/main" val="130649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ljlkj</a:t>
            </a:r>
          </a:p>
        </p:txBody>
      </p:sp>
      <p:sp>
        <p:nvSpPr>
          <p:cNvPr id="6" name="Slide Number Placeholder 22"/>
          <p:cNvSpPr>
            <a:spLocks noGrp="1"/>
          </p:cNvSpPr>
          <p:nvPr>
            <p:ph type="sldNum" sz="quarter" idx="12"/>
          </p:nvPr>
        </p:nvSpPr>
        <p:spPr/>
        <p:txBody>
          <a:bodyPr/>
          <a:lstStyle>
            <a:lvl1pPr>
              <a:defRPr/>
            </a:lvl1pPr>
          </a:lstStyle>
          <a:p>
            <a:pPr>
              <a:defRPr/>
            </a:pPr>
            <a:fld id="{5CF48595-0D7C-47A9-8CA9-5E8F8C0BD1B6}" type="slidenum">
              <a:rPr lang="en-US" altLang="en-US"/>
              <a:pPr>
                <a:defRPr/>
              </a:pPr>
              <a:t>‹#›</a:t>
            </a:fld>
            <a:endParaRPr lang="en-US" altLang="en-US"/>
          </a:p>
        </p:txBody>
      </p:sp>
    </p:spTree>
    <p:extLst>
      <p:ext uri="{BB962C8B-B14F-4D97-AF65-F5344CB8AC3E}">
        <p14:creationId xmlns:p14="http://schemas.microsoft.com/office/powerpoint/2010/main" val="336174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a:solidFill>
                  <a:srgbClr val="C00000"/>
                </a:solidFill>
              </a:defRPr>
            </a:lvl1pPr>
          </a:lstStyle>
          <a:p>
            <a:r>
              <a:rPr lang="en-US"/>
              <a:t>Click to edit Master title style</a:t>
            </a:r>
          </a:p>
        </p:txBody>
      </p:sp>
      <p:sp>
        <p:nvSpPr>
          <p:cNvPr id="3" name="Content Placeholder 2"/>
          <p:cNvSpPr>
            <a:spLocks noGrp="1"/>
          </p:cNvSpPr>
          <p:nvPr>
            <p:ph idx="1"/>
          </p:nvPr>
        </p:nvSpPr>
        <p:spPr>
          <a:xfrm>
            <a:off x="457200" y="1792224"/>
            <a:ext cx="8229600" cy="4684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8077200" y="6248400"/>
            <a:ext cx="762000" cy="366713"/>
          </a:xfrm>
        </p:spPr>
        <p:txBody>
          <a:bodyPr/>
          <a:lstStyle>
            <a:lvl1pPr>
              <a:defRPr>
                <a:solidFill>
                  <a:srgbClr val="0070C0"/>
                </a:solidFill>
              </a:defRPr>
            </a:lvl1pPr>
          </a:lstStyle>
          <a:p>
            <a:pPr>
              <a:defRPr/>
            </a:pPr>
            <a:fld id="{C4E6175F-98FC-4FFD-940F-1CAED4400F96}" type="slidenum">
              <a:rPr lang="en-US" altLang="en-US"/>
              <a:pPr>
                <a:defRPr/>
              </a:pPr>
              <a:t>‹#›</a:t>
            </a:fld>
            <a:endParaRPr lang="en-US" altLang="en-US"/>
          </a:p>
        </p:txBody>
      </p:sp>
      <p:pic>
        <p:nvPicPr>
          <p:cNvPr id="5" name="Picture 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6" name="TextBox 5"/>
          <p:cNvSpPr txBox="1"/>
          <p:nvPr userDrawn="1"/>
        </p:nvSpPr>
        <p:spPr>
          <a:xfrm>
            <a:off x="3086100" y="647700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extLst>
      <p:ext uri="{BB962C8B-B14F-4D97-AF65-F5344CB8AC3E}">
        <p14:creationId xmlns:p14="http://schemas.microsoft.com/office/powerpoint/2010/main" val="3441177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ljlkj</a:t>
            </a:r>
          </a:p>
        </p:txBody>
      </p:sp>
      <p:sp>
        <p:nvSpPr>
          <p:cNvPr id="6" name="Slide Number Placeholder 22"/>
          <p:cNvSpPr>
            <a:spLocks noGrp="1"/>
          </p:cNvSpPr>
          <p:nvPr>
            <p:ph type="sldNum" sz="quarter" idx="12"/>
          </p:nvPr>
        </p:nvSpPr>
        <p:spPr/>
        <p:txBody>
          <a:bodyPr/>
          <a:lstStyle>
            <a:lvl1pPr>
              <a:defRPr/>
            </a:lvl1pPr>
          </a:lstStyle>
          <a:p>
            <a:pPr>
              <a:defRPr/>
            </a:pPr>
            <a:fld id="{5DC3F743-82DD-4DA2-9CFB-AA6F73960CD4}" type="slidenum">
              <a:rPr lang="en-US" altLang="en-US"/>
              <a:pPr>
                <a:defRPr/>
              </a:pPr>
              <a:t>‹#›</a:t>
            </a:fld>
            <a:endParaRPr lang="en-US" altLang="en-US"/>
          </a:p>
        </p:txBody>
      </p:sp>
    </p:spTree>
    <p:extLst>
      <p:ext uri="{BB962C8B-B14F-4D97-AF65-F5344CB8AC3E}">
        <p14:creationId xmlns:p14="http://schemas.microsoft.com/office/powerpoint/2010/main" val="403998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ljlkj</a:t>
            </a:r>
          </a:p>
        </p:txBody>
      </p:sp>
      <p:sp>
        <p:nvSpPr>
          <p:cNvPr id="7" name="Slide Number Placeholder 22"/>
          <p:cNvSpPr>
            <a:spLocks noGrp="1"/>
          </p:cNvSpPr>
          <p:nvPr>
            <p:ph type="sldNum" sz="quarter" idx="12"/>
          </p:nvPr>
        </p:nvSpPr>
        <p:spPr/>
        <p:txBody>
          <a:bodyPr/>
          <a:lstStyle>
            <a:lvl1pPr>
              <a:defRPr/>
            </a:lvl1pPr>
          </a:lstStyle>
          <a:p>
            <a:pPr>
              <a:defRPr/>
            </a:pPr>
            <a:fld id="{378DD996-386C-47D0-955E-FA019E1221AC}" type="slidenum">
              <a:rPr lang="en-US" altLang="en-US"/>
              <a:pPr>
                <a:defRPr/>
              </a:pPr>
              <a:t>‹#›</a:t>
            </a:fld>
            <a:endParaRPr lang="en-US" altLang="en-US"/>
          </a:p>
        </p:txBody>
      </p:sp>
    </p:spTree>
    <p:extLst>
      <p:ext uri="{BB962C8B-B14F-4D97-AF65-F5344CB8AC3E}">
        <p14:creationId xmlns:p14="http://schemas.microsoft.com/office/powerpoint/2010/main" val="347529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pPr>
              <a:defRPr/>
            </a:pPr>
            <a:endParaRPr lang="en-US"/>
          </a:p>
        </p:txBody>
      </p:sp>
      <p:sp>
        <p:nvSpPr>
          <p:cNvPr id="8" name="Slide Number Placeholder 26"/>
          <p:cNvSpPr>
            <a:spLocks noGrp="1"/>
          </p:cNvSpPr>
          <p:nvPr>
            <p:ph type="sldNum" sz="quarter" idx="11"/>
          </p:nvPr>
        </p:nvSpPr>
        <p:spPr/>
        <p:txBody>
          <a:bodyPr/>
          <a:lstStyle>
            <a:lvl1pPr>
              <a:defRPr/>
            </a:lvl1pPr>
          </a:lstStyle>
          <a:p>
            <a:pPr>
              <a:defRPr/>
            </a:pPr>
            <a:fld id="{857C4842-5481-4D38-81BB-6EC1349EBD25}" type="slidenum">
              <a:rPr lang="en-US" altLang="en-US"/>
              <a:pPr>
                <a:defRPr/>
              </a:pPr>
              <a:t>‹#›</a:t>
            </a:fld>
            <a:endParaRPr lang="en-US" altLang="en-US"/>
          </a:p>
        </p:txBody>
      </p:sp>
      <p:sp>
        <p:nvSpPr>
          <p:cNvPr id="9" name="Footer Placeholder 27"/>
          <p:cNvSpPr>
            <a:spLocks noGrp="1"/>
          </p:cNvSpPr>
          <p:nvPr>
            <p:ph type="ftr" sz="quarter" idx="12"/>
          </p:nvPr>
        </p:nvSpPr>
        <p:spPr/>
        <p:txBody>
          <a:bodyPr rtlCol="0"/>
          <a:lstStyle>
            <a:lvl1pPr>
              <a:defRPr/>
            </a:lvl1pPr>
          </a:lstStyle>
          <a:p>
            <a:pPr>
              <a:defRPr/>
            </a:pPr>
            <a:r>
              <a:rPr lang="en-US"/>
              <a:t>ljlkj</a:t>
            </a:r>
          </a:p>
        </p:txBody>
      </p:sp>
    </p:spTree>
    <p:extLst>
      <p:ext uri="{BB962C8B-B14F-4D97-AF65-F5344CB8AC3E}">
        <p14:creationId xmlns:p14="http://schemas.microsoft.com/office/powerpoint/2010/main" val="392448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ljlkj</a:t>
            </a:r>
          </a:p>
        </p:txBody>
      </p:sp>
      <p:sp>
        <p:nvSpPr>
          <p:cNvPr id="5" name="Slide Number Placeholder 4"/>
          <p:cNvSpPr>
            <a:spLocks noGrp="1"/>
          </p:cNvSpPr>
          <p:nvPr>
            <p:ph type="sldNum" sz="quarter" idx="12"/>
          </p:nvPr>
        </p:nvSpPr>
        <p:spPr/>
        <p:txBody>
          <a:bodyPr/>
          <a:lstStyle>
            <a:lvl1pPr>
              <a:defRPr/>
            </a:lvl1pPr>
          </a:lstStyle>
          <a:p>
            <a:pPr>
              <a:defRPr/>
            </a:pPr>
            <a:fld id="{FD39DA9C-74B1-4616-B4F9-5FFE22F380F2}" type="slidenum">
              <a:rPr lang="en-US" altLang="en-US"/>
              <a:pPr>
                <a:defRPr/>
              </a:pPr>
              <a:t>‹#›</a:t>
            </a:fld>
            <a:endParaRPr lang="en-US" altLang="en-US"/>
          </a:p>
        </p:txBody>
      </p:sp>
    </p:spTree>
    <p:extLst>
      <p:ext uri="{BB962C8B-B14F-4D97-AF65-F5344CB8AC3E}">
        <p14:creationId xmlns:p14="http://schemas.microsoft.com/office/powerpoint/2010/main" val="362906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ljlkj</a:t>
            </a:r>
          </a:p>
        </p:txBody>
      </p:sp>
      <p:sp>
        <p:nvSpPr>
          <p:cNvPr id="4" name="Slide Number Placeholder 22"/>
          <p:cNvSpPr>
            <a:spLocks noGrp="1"/>
          </p:cNvSpPr>
          <p:nvPr>
            <p:ph type="sldNum" sz="quarter" idx="12"/>
          </p:nvPr>
        </p:nvSpPr>
        <p:spPr/>
        <p:txBody>
          <a:bodyPr/>
          <a:lstStyle>
            <a:lvl1pPr>
              <a:defRPr/>
            </a:lvl1pPr>
          </a:lstStyle>
          <a:p>
            <a:pPr>
              <a:defRPr/>
            </a:pPr>
            <a:fld id="{05C7AD03-E589-4AFA-B658-C4C8370A45CF}" type="slidenum">
              <a:rPr lang="en-US" altLang="en-US"/>
              <a:pPr>
                <a:defRPr/>
              </a:pPr>
              <a:t>‹#›</a:t>
            </a:fld>
            <a:endParaRPr lang="en-US" altLang="en-US"/>
          </a:p>
        </p:txBody>
      </p:sp>
    </p:spTree>
    <p:extLst>
      <p:ext uri="{BB962C8B-B14F-4D97-AF65-F5344CB8AC3E}">
        <p14:creationId xmlns:p14="http://schemas.microsoft.com/office/powerpoint/2010/main" val="327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ljlkj</a:t>
            </a:r>
          </a:p>
        </p:txBody>
      </p:sp>
      <p:sp>
        <p:nvSpPr>
          <p:cNvPr id="7" name="Slide Number Placeholder 22"/>
          <p:cNvSpPr>
            <a:spLocks noGrp="1"/>
          </p:cNvSpPr>
          <p:nvPr>
            <p:ph type="sldNum" sz="quarter" idx="12"/>
          </p:nvPr>
        </p:nvSpPr>
        <p:spPr/>
        <p:txBody>
          <a:bodyPr/>
          <a:lstStyle>
            <a:lvl1pPr>
              <a:defRPr/>
            </a:lvl1pPr>
          </a:lstStyle>
          <a:p>
            <a:pPr>
              <a:defRPr/>
            </a:pPr>
            <a:fld id="{D438F5EF-BC5F-4C2E-AFBE-A2952CCAE2F7}" type="slidenum">
              <a:rPr lang="en-US" altLang="en-US"/>
              <a:pPr>
                <a:defRPr/>
              </a:pPr>
              <a:t>‹#›</a:t>
            </a:fld>
            <a:endParaRPr lang="en-US" altLang="en-US"/>
          </a:p>
        </p:txBody>
      </p:sp>
    </p:spTree>
    <p:extLst>
      <p:ext uri="{BB962C8B-B14F-4D97-AF65-F5344CB8AC3E}">
        <p14:creationId xmlns:p14="http://schemas.microsoft.com/office/powerpoint/2010/main" val="324411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ljlkj</a:t>
            </a:r>
          </a:p>
        </p:txBody>
      </p:sp>
      <p:sp>
        <p:nvSpPr>
          <p:cNvPr id="7" name="Slide Number Placeholder 22"/>
          <p:cNvSpPr>
            <a:spLocks noGrp="1"/>
          </p:cNvSpPr>
          <p:nvPr>
            <p:ph type="sldNum" sz="quarter" idx="12"/>
          </p:nvPr>
        </p:nvSpPr>
        <p:spPr/>
        <p:txBody>
          <a:bodyPr/>
          <a:lstStyle>
            <a:lvl1pPr>
              <a:defRPr/>
            </a:lvl1pPr>
          </a:lstStyle>
          <a:p>
            <a:pPr>
              <a:defRPr/>
            </a:pPr>
            <a:fld id="{7110EA70-392B-4DD1-B561-B1A6ACE2E48A}" type="slidenum">
              <a:rPr lang="en-US" altLang="en-US"/>
              <a:pPr>
                <a:defRPr/>
              </a:pPr>
              <a:t>‹#›</a:t>
            </a:fld>
            <a:endParaRPr lang="en-US" altLang="en-US"/>
          </a:p>
        </p:txBody>
      </p:sp>
    </p:spTree>
    <p:extLst>
      <p:ext uri="{BB962C8B-B14F-4D97-AF65-F5344CB8AC3E}">
        <p14:creationId xmlns:p14="http://schemas.microsoft.com/office/powerpoint/2010/main" val="425005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fontAlgn="auto" latinLnBrk="0" hangingPunct="1">
              <a:spcBef>
                <a:spcPts val="0"/>
              </a:spcBef>
              <a:spcAft>
                <a:spcPts val="0"/>
              </a:spcAft>
              <a:defRPr kumimoji="0" sz="800">
                <a:solidFill>
                  <a:schemeClr val="accent2"/>
                </a:solidFill>
                <a:latin typeface="+mn-lt"/>
              </a:defRPr>
            </a:lvl1pPr>
          </a:lstStyle>
          <a:p>
            <a:pPr>
              <a:defRPr/>
            </a:pPr>
            <a:endParaRPr lang="en-US"/>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fontAlgn="auto" latinLnBrk="0" hangingPunct="1">
              <a:spcBef>
                <a:spcPts val="0"/>
              </a:spcBef>
              <a:spcAft>
                <a:spcPts val="0"/>
              </a:spcAft>
              <a:defRPr kumimoji="0" sz="800">
                <a:solidFill>
                  <a:schemeClr val="accent2"/>
                </a:solidFill>
                <a:latin typeface="+mn-lt"/>
              </a:defRPr>
            </a:lvl1pPr>
          </a:lstStyle>
          <a:p>
            <a:pPr>
              <a:defRPr/>
            </a:pPr>
            <a:r>
              <a:rPr lang="en-US"/>
              <a:t>ljlkj</a:t>
            </a:r>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latin typeface="Georgia" panose="02040502050405020303" pitchFamily="18" charset="0"/>
              </a:defRPr>
            </a:lvl1pPr>
          </a:lstStyle>
          <a:p>
            <a:pPr>
              <a:defRPr/>
            </a:pPr>
            <a:fld id="{28F872BB-5F53-46D9-B510-AC299E3E46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81" r:id="rId3"/>
    <p:sldLayoutId id="2147483782" r:id="rId4"/>
    <p:sldLayoutId id="2147483790" r:id="rId5"/>
    <p:sldLayoutId id="2147483791" r:id="rId6"/>
    <p:sldLayoutId id="2147483783" r:id="rId7"/>
    <p:sldLayoutId id="2147483784" r:id="rId8"/>
    <p:sldLayoutId id="2147483785" r:id="rId9"/>
    <p:sldLayoutId id="2147483786" r:id="rId10"/>
    <p:sldLayoutId id="2147483787"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jpeg"/><Relationship Id="rId1" Type="http://schemas.openxmlformats.org/officeDocument/2006/relationships/slideLayout" Target="../slideLayouts/slideLayout2.xml"/><Relationship Id="rId4" Type="http://schemas.microsoft.com/office/2007/relationships/hdphoto" Target="../media/hdphoto4.wdp"/></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3.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 Id="rId5" Type="http://schemas.openxmlformats.org/officeDocument/2006/relationships/image" Target="../media/image38.tmp"/><Relationship Id="rId4" Type="http://schemas.openxmlformats.org/officeDocument/2006/relationships/image" Target="../media/image37.tmp"/></Relationships>
</file>

<file path=ppt/slides/_rels/slide3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5" Type="http://schemas.openxmlformats.org/officeDocument/2006/relationships/image" Target="../media/image42.tmp"/><Relationship Id="rId4" Type="http://schemas.openxmlformats.org/officeDocument/2006/relationships/image" Target="../media/image41.tmp"/></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676400"/>
            <a:ext cx="8458200" cy="1470025"/>
          </a:xfrm>
        </p:spPr>
        <p:txBody>
          <a:bodyPr/>
          <a:lstStyle/>
          <a:p>
            <a:pPr eaLnBrk="1" hangingPunct="1"/>
            <a:r>
              <a:rPr lang="en-US" altLang="en-US" b="1" dirty="0">
                <a:solidFill>
                  <a:srgbClr val="FFFF00"/>
                </a:solidFill>
              </a:rPr>
              <a:t>Session </a:t>
            </a:r>
            <a:r>
              <a:rPr lang="en-US" altLang="en-US" b="1" dirty="0" smtClean="0">
                <a:solidFill>
                  <a:srgbClr val="FFFF00"/>
                </a:solidFill>
              </a:rPr>
              <a:t>5:</a:t>
            </a:r>
            <a:r>
              <a:rPr lang="en-US" altLang="en-US" b="1" dirty="0" smtClean="0"/>
              <a:t> </a:t>
            </a:r>
            <a:r>
              <a:rPr lang="en-US" altLang="en-US" b="1" dirty="0"/>
              <a:t/>
            </a:r>
            <a:br>
              <a:rPr lang="en-US" altLang="en-US" b="1" dirty="0"/>
            </a:br>
            <a:r>
              <a:rPr lang="en-US" altLang="en-US" sz="4000" b="1" dirty="0"/>
              <a:t>Quick Sort, Heap </a:t>
            </a:r>
            <a:r>
              <a:rPr lang="en-US" altLang="en-US" sz="4000" b="1" dirty="0" smtClean="0"/>
              <a:t>Sort</a:t>
            </a:r>
            <a:r>
              <a:rPr lang="en-US" altLang="en-US" b="1" dirty="0"/>
              <a:t>	</a:t>
            </a:r>
            <a:endParaRPr lang="en-US" altLang="en-US" dirty="0"/>
          </a:p>
        </p:txBody>
      </p:sp>
      <p:sp>
        <p:nvSpPr>
          <p:cNvPr id="7171" name="Subtitle 2"/>
          <p:cNvSpPr>
            <a:spLocks noGrp="1"/>
          </p:cNvSpPr>
          <p:nvPr>
            <p:ph type="subTitle" idx="1"/>
          </p:nvPr>
        </p:nvSpPr>
        <p:spPr>
          <a:xfrm>
            <a:off x="306572" y="4419600"/>
            <a:ext cx="7696200" cy="1752600"/>
          </a:xfrm>
        </p:spPr>
        <p:txBody>
          <a:bodyPr/>
          <a:lstStyle/>
          <a:p>
            <a:pPr marL="63500" eaLnBrk="1" hangingPunct="1"/>
            <a:r>
              <a:rPr lang="en-US" altLang="en-US" sz="3200" dirty="0" smtClean="0">
                <a:solidFill>
                  <a:srgbClr val="FF0000"/>
                </a:solidFill>
              </a:rPr>
              <a:t> </a:t>
            </a:r>
            <a:endParaRPr lang="en-US" altLang="en-US" sz="32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Bestcase</a:t>
            </a:r>
          </a:p>
        </p:txBody>
      </p:sp>
      <p:sp>
        <p:nvSpPr>
          <p:cNvPr id="16387" name="Content Placeholder 2"/>
          <p:cNvSpPr>
            <a:spLocks noGrp="1"/>
          </p:cNvSpPr>
          <p:nvPr>
            <p:ph idx="1"/>
          </p:nvPr>
        </p:nvSpPr>
        <p:spPr>
          <a:xfrm>
            <a:off x="457200" y="1792288"/>
            <a:ext cx="8229600" cy="4684712"/>
          </a:xfrm>
        </p:spPr>
        <p:txBody>
          <a:bodyPr/>
          <a:lstStyle/>
          <a:p>
            <a:pPr eaLnBrk="1" hangingPunct="1"/>
            <a:endParaRPr lang="en-US" altLang="en-US"/>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42" y="2438400"/>
            <a:ext cx="7875716"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E2CB73EF-4995-44FD-9689-4D3638E31399}" type="slidenum">
              <a:rPr lang="en-US" altLang="en-US" sz="1800" smtClean="0">
                <a:solidFill>
                  <a:srgbClr val="0070C0"/>
                </a:solidFill>
              </a:rPr>
              <a:pPr>
                <a:spcBef>
                  <a:spcPct val="0"/>
                </a:spcBef>
                <a:buClrTx/>
                <a:buFontTx/>
                <a:buNone/>
              </a:pPr>
              <a:t>10</a:t>
            </a:fld>
            <a:endParaRPr lang="en-US" altLang="en-US" sz="180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Case Analysis</a:t>
            </a:r>
          </a:p>
        </p:txBody>
      </p:sp>
      <p:pic>
        <p:nvPicPr>
          <p:cNvPr id="5" name="Content Placeholder 4"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6200" y="2209800"/>
            <a:ext cx="8091627" cy="1817748"/>
          </a:xfrm>
        </p:spPr>
      </p:pic>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11</a:t>
            </a:fld>
            <a:endParaRPr lang="en-US" altLang="en-US"/>
          </a:p>
        </p:txBody>
      </p:sp>
    </p:spTree>
    <p:extLst>
      <p:ext uri="{BB962C8B-B14F-4D97-AF65-F5344CB8AC3E}">
        <p14:creationId xmlns:p14="http://schemas.microsoft.com/office/powerpoint/2010/main" val="1004181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Average case…</a:t>
            </a:r>
          </a:p>
        </p:txBody>
      </p:sp>
      <p:sp>
        <p:nvSpPr>
          <p:cNvPr id="17411" name="Content Placeholder 2"/>
          <p:cNvSpPr>
            <a:spLocks noGrp="1"/>
          </p:cNvSpPr>
          <p:nvPr>
            <p:ph idx="1"/>
          </p:nvPr>
        </p:nvSpPr>
        <p:spPr>
          <a:xfrm>
            <a:off x="228600" y="1613842"/>
            <a:ext cx="8229600" cy="4684712"/>
          </a:xfrm>
        </p:spPr>
        <p:txBody>
          <a:bodyPr/>
          <a:lstStyle/>
          <a:p>
            <a:pPr eaLnBrk="1" hangingPunct="1"/>
            <a:r>
              <a:rPr lang="en-US" altLang="en-US" sz="2000" dirty="0"/>
              <a:t>In the average-case, the list may not be exactly partitioned into two halves</a:t>
            </a:r>
          </a:p>
          <a:p>
            <a:pPr eaLnBrk="1" hangingPunct="1"/>
            <a:r>
              <a:rPr lang="en-US" altLang="en-US" sz="2000" dirty="0"/>
              <a:t>The pivot element may be placed at any position in the array. </a:t>
            </a:r>
          </a:p>
        </p:txBody>
      </p:sp>
      <p:sp>
        <p:nvSpPr>
          <p:cNvPr id="17413"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696C9222-14EC-43FF-97BA-8BAD6A9A2614}" type="slidenum">
              <a:rPr lang="en-US" altLang="en-US" sz="1800" smtClean="0">
                <a:solidFill>
                  <a:srgbClr val="0070C0"/>
                </a:solidFill>
              </a:rPr>
              <a:pPr>
                <a:spcBef>
                  <a:spcPct val="0"/>
                </a:spcBef>
                <a:buClrTx/>
                <a:buFontTx/>
                <a:buNone/>
              </a:pPr>
              <a:t>12</a:t>
            </a:fld>
            <a:endParaRPr lang="en-US" altLang="en-US" sz="1800">
              <a:solidFill>
                <a:srgbClr val="0070C0"/>
              </a:solidFill>
            </a:endParaRPr>
          </a:p>
        </p:txBody>
      </p:sp>
      <p:pic>
        <p:nvPicPr>
          <p:cNvPr id="2" name="Picture 1"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43000" y="2680642"/>
            <a:ext cx="6998176" cy="410115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Case…</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009" y="1600200"/>
            <a:ext cx="7852932" cy="4724400"/>
          </a:xfrm>
        </p:spPr>
      </p:pic>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13</a:t>
            </a:fld>
            <a:endParaRPr lang="en-US" altLang="en-US"/>
          </a:p>
        </p:txBody>
      </p:sp>
    </p:spTree>
    <p:extLst>
      <p:ext uri="{BB962C8B-B14F-4D97-AF65-F5344CB8AC3E}">
        <p14:creationId xmlns:p14="http://schemas.microsoft.com/office/powerpoint/2010/main" val="764848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lstStyle/>
          <a:p>
            <a:r>
              <a:rPr lang="en-US" dirty="0"/>
              <a:t>Choice of Pivot Element</a:t>
            </a:r>
          </a:p>
        </p:txBody>
      </p:sp>
      <p:sp>
        <p:nvSpPr>
          <p:cNvPr id="3" name="Content Placeholder 2"/>
          <p:cNvSpPr>
            <a:spLocks noGrp="1"/>
          </p:cNvSpPr>
          <p:nvPr>
            <p:ph idx="1"/>
          </p:nvPr>
        </p:nvSpPr>
        <p:spPr>
          <a:xfrm>
            <a:off x="152400" y="1631156"/>
            <a:ext cx="8229600" cy="4800600"/>
          </a:xfrm>
        </p:spPr>
        <p:txBody>
          <a:bodyPr/>
          <a:lstStyle/>
          <a:p>
            <a:r>
              <a:rPr lang="en-US" sz="2200" dirty="0"/>
              <a:t>First, or Last, or Middle, or Random</a:t>
            </a:r>
          </a:p>
          <a:p>
            <a:r>
              <a:rPr lang="en-US" sz="2200" b="1" dirty="0"/>
              <a:t>Median-of-Three</a:t>
            </a:r>
          </a:p>
          <a:p>
            <a:pPr lvl="1"/>
            <a:r>
              <a:rPr lang="en-US" sz="2200" dirty="0"/>
              <a:t>Compare just three elements: the leftmost,                rightmost and center</a:t>
            </a:r>
          </a:p>
          <a:p>
            <a:pPr lvl="1"/>
            <a:r>
              <a:rPr lang="en-US" sz="2200" dirty="0"/>
              <a:t>Swap these elements if necessary so that </a:t>
            </a:r>
          </a:p>
          <a:p>
            <a:pPr lvl="1"/>
            <a:r>
              <a:rPr lang="en-US" sz="2200" dirty="0"/>
              <a:t>A[left] = Smallest</a:t>
            </a:r>
          </a:p>
          <a:p>
            <a:pPr lvl="1"/>
            <a:r>
              <a:rPr lang="en-US" sz="2200" dirty="0"/>
              <a:t>A[right] = Largest</a:t>
            </a:r>
          </a:p>
          <a:p>
            <a:pPr lvl="1"/>
            <a:r>
              <a:rPr lang="en-US" sz="2200" dirty="0"/>
              <a:t>A[center] = Median of three </a:t>
            </a:r>
          </a:p>
          <a:p>
            <a:pPr lvl="1"/>
            <a:r>
              <a:rPr lang="en-US" sz="2200" dirty="0"/>
              <a:t>Pick A[center] as the pivot</a:t>
            </a:r>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14</a:t>
            </a:fld>
            <a:endParaRPr lang="en-US" altLang="en-US"/>
          </a:p>
        </p:txBody>
      </p:sp>
      <p:pic>
        <p:nvPicPr>
          <p:cNvPr id="5" name="Picture 4"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522101" y="3577112"/>
            <a:ext cx="4621899" cy="2061688"/>
          </a:xfrm>
          <a:prstGeom prst="rect">
            <a:avLst/>
          </a:prstGeom>
        </p:spPr>
      </p:pic>
    </p:spTree>
    <p:extLst>
      <p:ext uri="{BB962C8B-B14F-4D97-AF65-F5344CB8AC3E}">
        <p14:creationId xmlns:p14="http://schemas.microsoft.com/office/powerpoint/2010/main" val="712260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Heaps</a:t>
            </a:r>
          </a:p>
        </p:txBody>
      </p:sp>
      <p:sp>
        <p:nvSpPr>
          <p:cNvPr id="3" name="Content Placeholder 2"/>
          <p:cNvSpPr>
            <a:spLocks noGrp="1"/>
          </p:cNvSpPr>
          <p:nvPr>
            <p:ph idx="1"/>
          </p:nvPr>
        </p:nvSpPr>
        <p:spPr>
          <a:xfrm>
            <a:off x="457200" y="1792288"/>
            <a:ext cx="8229600" cy="4684712"/>
          </a:xfrm>
        </p:spPr>
        <p:txBody>
          <a:bodyPr/>
          <a:lstStyle/>
          <a:p>
            <a:pPr>
              <a:defRPr/>
            </a:pPr>
            <a:r>
              <a:rPr lang="en-US" dirty="0"/>
              <a:t>A </a:t>
            </a:r>
            <a:r>
              <a:rPr lang="en-US" b="1" i="1" dirty="0"/>
              <a:t>max heap</a:t>
            </a:r>
            <a:r>
              <a:rPr lang="en-US" dirty="0"/>
              <a:t> is a tree (need not be a binary tree) that satisfies the following properties:</a:t>
            </a:r>
          </a:p>
          <a:p>
            <a:pPr marL="898842" indent="-514350">
              <a:spcAft>
                <a:spcPts val="600"/>
              </a:spcAft>
              <a:buClr>
                <a:srgbClr val="FF0000"/>
              </a:buClr>
              <a:buFont typeface="+mj-lt"/>
              <a:buAutoNum type="arabicPeriod"/>
              <a:defRPr/>
            </a:pPr>
            <a:r>
              <a:rPr lang="en-US" b="1" dirty="0"/>
              <a:t>Every leaf node is of height h or h - 1.</a:t>
            </a:r>
          </a:p>
          <a:p>
            <a:pPr marL="898842" indent="-514350">
              <a:spcAft>
                <a:spcPts val="600"/>
              </a:spcAft>
              <a:buClr>
                <a:srgbClr val="FF0000"/>
              </a:buClr>
              <a:buFont typeface="+mj-lt"/>
              <a:buAutoNum type="arabicPeriod"/>
              <a:defRPr/>
            </a:pPr>
            <a:r>
              <a:rPr lang="en-US" b="1" dirty="0"/>
              <a:t>Every leaf node of height h appears to the left of every leaf node of height h – 1.</a:t>
            </a:r>
          </a:p>
          <a:p>
            <a:pPr marL="898842" indent="-514350">
              <a:spcAft>
                <a:spcPts val="600"/>
              </a:spcAft>
              <a:buClr>
                <a:srgbClr val="FF0000"/>
              </a:buClr>
              <a:buFont typeface="+mj-lt"/>
              <a:buAutoNum type="arabicPeriod"/>
              <a:defRPr/>
            </a:pPr>
            <a:r>
              <a:rPr lang="en-US" b="1" dirty="0"/>
              <a:t>The value in each node is greater than or equal to those in its children (if any).</a:t>
            </a:r>
          </a:p>
          <a:p>
            <a:pPr>
              <a:defRPr/>
            </a:pPr>
            <a:endParaRPr lang="en-US" dirty="0"/>
          </a:p>
        </p:txBody>
      </p:sp>
      <p:sp>
        <p:nvSpPr>
          <p:cNvPr id="194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27C85B-CA70-4057-9C69-70ABF8B0EAA2}" type="slidenum">
              <a:rPr lang="en-US" altLang="en-US" smtClean="0">
                <a:solidFill>
                  <a:srgbClr val="0070C0"/>
                </a:solidFill>
                <a:latin typeface="Georgia" panose="02040502050405020303" pitchFamily="18" charset="0"/>
              </a:rPr>
              <a:pPr/>
              <a:t>15</a:t>
            </a:fld>
            <a:endParaRPr lang="en-US" altLang="en-US">
              <a:solidFill>
                <a:srgbClr val="0070C0"/>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Example</a:t>
            </a:r>
          </a:p>
        </p:txBody>
      </p:sp>
      <p:sp>
        <p:nvSpPr>
          <p:cNvPr id="2048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4A2777-3D56-4DF5-A785-B4BD15C49BB8}" type="slidenum">
              <a:rPr lang="en-US" altLang="en-US" smtClean="0">
                <a:solidFill>
                  <a:srgbClr val="0070C0"/>
                </a:solidFill>
                <a:latin typeface="Georgia" panose="02040502050405020303" pitchFamily="18" charset="0"/>
              </a:rPr>
              <a:pPr/>
              <a:t>16</a:t>
            </a:fld>
            <a:endParaRPr lang="en-US" altLang="en-US">
              <a:solidFill>
                <a:srgbClr val="0070C0"/>
              </a:solidFill>
              <a:latin typeface="Georgia" panose="02040502050405020303" pitchFamily="18" charset="0"/>
            </a:endParaRPr>
          </a:p>
        </p:txBody>
      </p:sp>
      <p:pic>
        <p:nvPicPr>
          <p:cNvPr id="20484"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2413" y="1676400"/>
            <a:ext cx="8170862" cy="384968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Heap using Arrays</a:t>
            </a:r>
          </a:p>
        </p:txBody>
      </p:sp>
      <p:pic>
        <p:nvPicPr>
          <p:cNvPr id="21507"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2171700"/>
            <a:ext cx="7173913" cy="3657600"/>
          </a:xfrm>
        </p:spPr>
      </p:pic>
      <p:sp>
        <p:nvSpPr>
          <p:cNvPr id="215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23A3FC-07B3-48A5-A08F-69BEC30B6C77}" type="slidenum">
              <a:rPr lang="en-US" altLang="en-US" smtClean="0">
                <a:solidFill>
                  <a:srgbClr val="0070C0"/>
                </a:solidFill>
                <a:latin typeface="Georgia" panose="02040502050405020303" pitchFamily="18" charset="0"/>
              </a:rPr>
              <a:pPr/>
              <a:t>17</a:t>
            </a:fld>
            <a:endParaRPr lang="en-US" altLang="en-US">
              <a:solidFill>
                <a:srgbClr val="0070C0"/>
              </a:solidFill>
              <a:latin typeface="Georgia" panose="02040502050405020303" pitchFamily="18" charset="0"/>
            </a:endParaRPr>
          </a:p>
        </p:txBody>
      </p:sp>
      <p:sp>
        <p:nvSpPr>
          <p:cNvPr id="21509" name="Rectangle 5"/>
          <p:cNvSpPr>
            <a:spLocks noChangeArrowheads="1"/>
          </p:cNvSpPr>
          <p:nvPr/>
        </p:nvSpPr>
        <p:spPr bwMode="auto">
          <a:xfrm>
            <a:off x="3810000" y="1752600"/>
            <a:ext cx="4572000" cy="1016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tabLst>
                <a:tab pos="250825" algn="l"/>
                <a:tab pos="1371600" algn="l"/>
              </a:tabLst>
              <a:defRPr>
                <a:solidFill>
                  <a:schemeClr val="tx1"/>
                </a:solidFill>
                <a:latin typeface="Arial" panose="020B0604020202020204" pitchFamily="34" charset="0"/>
              </a:defRPr>
            </a:lvl1pPr>
            <a:lvl2pPr marL="742950" indent="-285750">
              <a:tabLst>
                <a:tab pos="250825" algn="l"/>
                <a:tab pos="1371600" algn="l"/>
              </a:tabLst>
              <a:defRPr>
                <a:solidFill>
                  <a:schemeClr val="tx1"/>
                </a:solidFill>
                <a:latin typeface="Arial" panose="020B0604020202020204" pitchFamily="34" charset="0"/>
              </a:defRPr>
            </a:lvl2pPr>
            <a:lvl3pPr marL="1143000" indent="-228600">
              <a:tabLst>
                <a:tab pos="250825" algn="l"/>
                <a:tab pos="1371600" algn="l"/>
              </a:tabLst>
              <a:defRPr>
                <a:solidFill>
                  <a:schemeClr val="tx1"/>
                </a:solidFill>
                <a:latin typeface="Arial" panose="020B0604020202020204" pitchFamily="34" charset="0"/>
              </a:defRPr>
            </a:lvl3pPr>
            <a:lvl4pPr marL="1600200" indent="-228600">
              <a:tabLst>
                <a:tab pos="250825" algn="l"/>
                <a:tab pos="1371600" algn="l"/>
              </a:tabLst>
              <a:defRPr>
                <a:solidFill>
                  <a:schemeClr val="tx1"/>
                </a:solidFill>
                <a:latin typeface="Arial" panose="020B0604020202020204" pitchFamily="34" charset="0"/>
              </a:defRPr>
            </a:lvl4pPr>
            <a:lvl5pPr marL="2057400" indent="-228600">
              <a:tabLst>
                <a:tab pos="250825" algn="l"/>
                <a:tab pos="1371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50825" algn="l"/>
                <a:tab pos="1371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50825" algn="l"/>
                <a:tab pos="1371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50825" algn="l"/>
                <a:tab pos="1371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50825" algn="l"/>
                <a:tab pos="1371600" algn="l"/>
              </a:tabLst>
              <a:defRPr>
                <a:solidFill>
                  <a:schemeClr val="tx1"/>
                </a:solidFill>
                <a:latin typeface="Arial" panose="020B0604020202020204" pitchFamily="34" charset="0"/>
              </a:defRPr>
            </a:lvl9pPr>
          </a:lstStyle>
          <a:p>
            <a:pPr algn="just">
              <a:buSzPts val="1300"/>
              <a:buFont typeface="Symbol" panose="05050102010706020507" pitchFamily="18" charset="2"/>
              <a:buChar char=""/>
            </a:pPr>
            <a:r>
              <a:rPr lang="en-US" altLang="en-US" sz="2000" b="1">
                <a:solidFill>
                  <a:srgbClr val="0070C0"/>
                </a:solidFill>
                <a:latin typeface="Times New Roman" panose="02020603050405020304" pitchFamily="18" charset="0"/>
                <a:cs typeface="Times New Roman" panose="02020603050405020304" pitchFamily="18" charset="0"/>
              </a:rPr>
              <a:t>Root of tree is </a:t>
            </a:r>
            <a:r>
              <a:rPr lang="en-US" altLang="en-US" sz="2000" b="1" i="1">
                <a:solidFill>
                  <a:srgbClr val="0070C0"/>
                </a:solidFill>
                <a:latin typeface="Times New Roman" panose="02020603050405020304" pitchFamily="18" charset="0"/>
                <a:cs typeface="Times New Roman" panose="02020603050405020304" pitchFamily="18" charset="0"/>
              </a:rPr>
              <a:t>A</a:t>
            </a:r>
            <a:r>
              <a:rPr lang="en-US" altLang="en-US" sz="2000" b="1">
                <a:solidFill>
                  <a:srgbClr val="0070C0"/>
                </a:solidFill>
                <a:latin typeface="Times New Roman" panose="02020603050405020304" pitchFamily="18" charset="0"/>
                <a:cs typeface="Times New Roman" panose="02020603050405020304" pitchFamily="18" charset="0"/>
              </a:rPr>
              <a:t>[1]</a:t>
            </a:r>
          </a:p>
          <a:p>
            <a:pPr algn="just">
              <a:buSzPts val="1300"/>
              <a:buFont typeface="Symbol" panose="05050102010706020507" pitchFamily="18" charset="2"/>
              <a:buChar char=""/>
            </a:pPr>
            <a:r>
              <a:rPr lang="en-US" altLang="en-US" sz="2000" b="1">
                <a:solidFill>
                  <a:srgbClr val="0070C0"/>
                </a:solidFill>
                <a:latin typeface="Times New Roman" panose="02020603050405020304" pitchFamily="18" charset="0"/>
                <a:cs typeface="Times New Roman" panose="02020603050405020304" pitchFamily="18" charset="0"/>
              </a:rPr>
              <a:t>Left child of </a:t>
            </a:r>
            <a:r>
              <a:rPr lang="en-US" altLang="en-US" sz="2000" b="1" i="1">
                <a:solidFill>
                  <a:srgbClr val="0070C0"/>
                </a:solidFill>
                <a:latin typeface="Times New Roman" panose="02020603050405020304" pitchFamily="18" charset="0"/>
                <a:cs typeface="Times New Roman" panose="02020603050405020304" pitchFamily="18" charset="0"/>
              </a:rPr>
              <a:t>A</a:t>
            </a:r>
            <a:r>
              <a:rPr lang="en-US" altLang="en-US" sz="2000" b="1">
                <a:solidFill>
                  <a:srgbClr val="0070C0"/>
                </a:solidFill>
                <a:latin typeface="Times New Roman" panose="02020603050405020304" pitchFamily="18" charset="0"/>
                <a:cs typeface="Times New Roman" panose="02020603050405020304" pitchFamily="18" charset="0"/>
              </a:rPr>
              <a:t>[</a:t>
            </a:r>
            <a:r>
              <a:rPr lang="en-US" altLang="en-US" sz="2000" b="1" i="1">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a:t>
            </a:r>
            <a:r>
              <a:rPr lang="en-US" altLang="en-US" sz="2000" b="1" i="1">
                <a:solidFill>
                  <a:srgbClr val="0070C0"/>
                </a:solidFill>
                <a:latin typeface="Times New Roman" panose="02020603050405020304" pitchFamily="18" charset="0"/>
                <a:cs typeface="Times New Roman" panose="02020603050405020304" pitchFamily="18" charset="0"/>
              </a:rPr>
              <a:t>A</a:t>
            </a:r>
            <a:r>
              <a:rPr lang="en-US" altLang="en-US" sz="2000" b="1">
                <a:solidFill>
                  <a:srgbClr val="0070C0"/>
                </a:solidFill>
                <a:latin typeface="Times New Roman" panose="02020603050405020304" pitchFamily="18" charset="0"/>
                <a:cs typeface="Times New Roman" panose="02020603050405020304" pitchFamily="18" charset="0"/>
              </a:rPr>
              <a:t>[2</a:t>
            </a:r>
            <a:r>
              <a:rPr lang="en-US" altLang="en-US" sz="2000" b="1" i="1">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a:t>
            </a:r>
          </a:p>
          <a:p>
            <a:pPr algn="just">
              <a:buSzPts val="1300"/>
              <a:buFont typeface="Symbol" panose="05050102010706020507" pitchFamily="18" charset="2"/>
              <a:buChar char=""/>
            </a:pPr>
            <a:r>
              <a:rPr lang="en-US" altLang="en-US" sz="2000" b="1">
                <a:solidFill>
                  <a:srgbClr val="0070C0"/>
                </a:solidFill>
                <a:latin typeface="Times New Roman" panose="02020603050405020304" pitchFamily="18" charset="0"/>
                <a:cs typeface="Times New Roman" panose="02020603050405020304" pitchFamily="18" charset="0"/>
              </a:rPr>
              <a:t>Right child of </a:t>
            </a:r>
            <a:r>
              <a:rPr lang="en-US" altLang="en-US" sz="2000" b="1" i="1">
                <a:solidFill>
                  <a:srgbClr val="0070C0"/>
                </a:solidFill>
                <a:latin typeface="Times New Roman" panose="02020603050405020304" pitchFamily="18" charset="0"/>
                <a:cs typeface="Times New Roman" panose="02020603050405020304" pitchFamily="18" charset="0"/>
              </a:rPr>
              <a:t>A</a:t>
            </a:r>
            <a:r>
              <a:rPr lang="en-US" altLang="en-US" sz="2000" b="1">
                <a:solidFill>
                  <a:srgbClr val="0070C0"/>
                </a:solidFill>
                <a:latin typeface="Times New Roman" panose="02020603050405020304" pitchFamily="18" charset="0"/>
                <a:cs typeface="Times New Roman" panose="02020603050405020304" pitchFamily="18" charset="0"/>
              </a:rPr>
              <a:t>[</a:t>
            </a:r>
            <a:r>
              <a:rPr lang="en-US" altLang="en-US" sz="2000" b="1" i="1">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a:t>
            </a:r>
            <a:r>
              <a:rPr lang="en-US" altLang="en-US" sz="2000" b="1" i="1">
                <a:solidFill>
                  <a:srgbClr val="0070C0"/>
                </a:solidFill>
                <a:latin typeface="Times New Roman" panose="02020603050405020304" pitchFamily="18" charset="0"/>
                <a:cs typeface="Times New Roman" panose="02020603050405020304" pitchFamily="18" charset="0"/>
              </a:rPr>
              <a:t>A</a:t>
            </a:r>
            <a:r>
              <a:rPr lang="en-US" altLang="en-US" sz="2000" b="1">
                <a:solidFill>
                  <a:srgbClr val="0070C0"/>
                </a:solidFill>
                <a:latin typeface="Times New Roman" panose="02020603050405020304" pitchFamily="18" charset="0"/>
                <a:cs typeface="Times New Roman" panose="02020603050405020304" pitchFamily="18" charset="0"/>
              </a:rPr>
              <a:t>[2</a:t>
            </a:r>
            <a:r>
              <a:rPr lang="en-US" altLang="en-US" sz="2000" b="1" i="1">
                <a:solidFill>
                  <a:srgbClr val="0070C0"/>
                </a:solidFill>
                <a:latin typeface="Times New Roman" panose="02020603050405020304" pitchFamily="18" charset="0"/>
                <a:cs typeface="Times New Roman" panose="02020603050405020304" pitchFamily="18" charset="0"/>
              </a:rPr>
              <a:t>i</a:t>
            </a:r>
            <a:r>
              <a:rPr lang="en-US" altLang="en-US" sz="2000" b="1">
                <a:solidFill>
                  <a:srgbClr val="0070C0"/>
                </a:solidFill>
                <a:latin typeface="Times New Roman" panose="02020603050405020304" pitchFamily="18" charset="0"/>
                <a:cs typeface="Times New Roman" panose="02020603050405020304" pitchFamily="18" charset="0"/>
              </a:rPr>
              <a:t> + 1]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Heap Construction</a:t>
            </a:r>
          </a:p>
        </p:txBody>
      </p:sp>
      <p:pic>
        <p:nvPicPr>
          <p:cNvPr id="22531"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905000"/>
            <a:ext cx="6618288" cy="3505200"/>
          </a:xfrm>
        </p:spPr>
      </p:pic>
      <p:sp>
        <p:nvSpPr>
          <p:cNvPr id="2253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1FE045-DFD8-4BF9-8977-90C99FBB2844}" type="slidenum">
              <a:rPr lang="en-US" altLang="en-US" smtClean="0">
                <a:solidFill>
                  <a:srgbClr val="0070C0"/>
                </a:solidFill>
                <a:latin typeface="Georgia" panose="02040502050405020303" pitchFamily="18" charset="0"/>
              </a:rPr>
              <a:pPr/>
              <a:t>18</a:t>
            </a:fld>
            <a:endParaRPr lang="en-US" altLang="en-US">
              <a:solidFill>
                <a:srgbClr val="0070C0"/>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Contd.</a:t>
            </a:r>
          </a:p>
        </p:txBody>
      </p:sp>
      <p:pic>
        <p:nvPicPr>
          <p:cNvPr id="2355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73113" y="1752600"/>
            <a:ext cx="7304087" cy="3810000"/>
          </a:xfrm>
        </p:spPr>
      </p:pic>
      <p:sp>
        <p:nvSpPr>
          <p:cNvPr id="235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145306-85E3-41D8-8AE6-06F2D90B8D2A}" type="slidenum">
              <a:rPr lang="en-US" altLang="en-US" smtClean="0">
                <a:solidFill>
                  <a:srgbClr val="0070C0"/>
                </a:solidFill>
                <a:latin typeface="Georgia" panose="02040502050405020303" pitchFamily="18" charset="0"/>
              </a:rPr>
              <a:pPr/>
              <a:t>19</a:t>
            </a:fld>
            <a:endParaRPr lang="en-US" altLang="en-US">
              <a:solidFill>
                <a:srgbClr val="0070C0"/>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latin typeface="Verdana" panose="020B0604030504040204" pitchFamily="34" charset="0"/>
              </a:rPr>
              <a:t>Agenda</a:t>
            </a:r>
          </a:p>
        </p:txBody>
      </p:sp>
      <p:sp>
        <p:nvSpPr>
          <p:cNvPr id="7171" name="Content Placeholder 2"/>
          <p:cNvSpPr>
            <a:spLocks noGrp="1"/>
          </p:cNvSpPr>
          <p:nvPr>
            <p:ph idx="1"/>
          </p:nvPr>
        </p:nvSpPr>
        <p:spPr>
          <a:xfrm>
            <a:off x="457200" y="1792288"/>
            <a:ext cx="8229600" cy="4684712"/>
          </a:xfrm>
        </p:spPr>
        <p:txBody>
          <a:bodyPr/>
          <a:lstStyle/>
          <a:p>
            <a:pPr eaLnBrk="1" hangingPunct="1">
              <a:defRPr/>
            </a:pPr>
            <a:r>
              <a:rPr lang="en-US" sz="3600" dirty="0"/>
              <a:t>Quick Sort</a:t>
            </a:r>
          </a:p>
          <a:p>
            <a:pPr eaLnBrk="1" hangingPunct="1">
              <a:defRPr/>
            </a:pPr>
            <a:r>
              <a:rPr lang="en-US" sz="3600" dirty="0"/>
              <a:t>Heap Sort </a:t>
            </a:r>
          </a:p>
          <a:p>
            <a:pPr eaLnBrk="1" hangingPunct="1">
              <a:defRPr/>
            </a:pPr>
            <a:r>
              <a:rPr lang="en-US" sz="3600" dirty="0"/>
              <a:t>Summary</a:t>
            </a:r>
          </a:p>
          <a:p>
            <a:pPr marL="109537" indent="0" eaLnBrk="1" hangingPunct="1">
              <a:buFont typeface="Georgia" panose="02040502050405020303" pitchFamily="18" charset="0"/>
              <a:buNone/>
              <a:defRPr/>
            </a:pPr>
            <a:endParaRPr lang="en-US" sz="3600" dirty="0"/>
          </a:p>
          <a:p>
            <a:pPr eaLnBrk="1" hangingPunct="1">
              <a:defRPr/>
            </a:pPr>
            <a:endParaRPr lang="en-US" sz="3600" dirty="0"/>
          </a:p>
        </p:txBody>
      </p:sp>
      <p:sp>
        <p:nvSpPr>
          <p:cNvPr id="819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3A3EA940-DE0C-4CAB-83F1-289011420D2A}" type="slidenum">
              <a:rPr lang="en-US" altLang="en-US" sz="1800" smtClean="0">
                <a:solidFill>
                  <a:srgbClr val="0070C0"/>
                </a:solidFill>
              </a:rPr>
              <a:pPr>
                <a:spcBef>
                  <a:spcPct val="0"/>
                </a:spcBef>
                <a:buClrTx/>
                <a:buFontTx/>
                <a:buNone/>
              </a:pPr>
              <a:t>2</a:t>
            </a:fld>
            <a:endParaRPr lang="en-US" altLang="en-US" sz="180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Contd.</a:t>
            </a:r>
          </a:p>
        </p:txBody>
      </p:sp>
      <p:pic>
        <p:nvPicPr>
          <p:cNvPr id="24579"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60400" y="1752600"/>
            <a:ext cx="7426325" cy="3657600"/>
          </a:xfrm>
        </p:spPr>
      </p:pic>
      <p:sp>
        <p:nvSpPr>
          <p:cNvPr id="245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966A4-C203-4D81-BFB3-C1A16F337BD4}" type="slidenum">
              <a:rPr lang="en-US" altLang="en-US" smtClean="0">
                <a:solidFill>
                  <a:srgbClr val="0070C0"/>
                </a:solidFill>
                <a:latin typeface="Georgia" panose="02040502050405020303" pitchFamily="18" charset="0"/>
              </a:rPr>
              <a:pPr/>
              <a:t>20</a:t>
            </a:fld>
            <a:endParaRPr lang="en-US" altLang="en-US">
              <a:solidFill>
                <a:srgbClr val="0070C0"/>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Contd.</a:t>
            </a:r>
          </a:p>
        </p:txBody>
      </p:sp>
      <p:pic>
        <p:nvPicPr>
          <p:cNvPr id="25603"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2133600"/>
            <a:ext cx="6692900" cy="4114800"/>
          </a:xfrm>
        </p:spPr>
      </p:pic>
      <p:sp>
        <p:nvSpPr>
          <p:cNvPr id="256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30448F-FC6E-4058-B440-0FC71FC539F2}" type="slidenum">
              <a:rPr lang="en-US" altLang="en-US" smtClean="0">
                <a:solidFill>
                  <a:srgbClr val="0070C0"/>
                </a:solidFill>
                <a:latin typeface="Georgia" panose="02040502050405020303" pitchFamily="18" charset="0"/>
              </a:rPr>
              <a:pPr/>
              <a:t>21</a:t>
            </a:fld>
            <a:endParaRPr lang="en-US" altLang="en-US">
              <a:solidFill>
                <a:srgbClr val="0070C0"/>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Contd.</a:t>
            </a:r>
          </a:p>
        </p:txBody>
      </p:sp>
      <p:pic>
        <p:nvPicPr>
          <p:cNvPr id="26627"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885950"/>
            <a:ext cx="6592888" cy="4729163"/>
          </a:xfrm>
        </p:spPr>
      </p:pic>
      <p:sp>
        <p:nvSpPr>
          <p:cNvPr id="2662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88C0F6-9A86-4E4F-B49D-A2EB61099EED}" type="slidenum">
              <a:rPr lang="en-US" altLang="en-US" smtClean="0">
                <a:solidFill>
                  <a:srgbClr val="0070C0"/>
                </a:solidFill>
                <a:latin typeface="Georgia" panose="02040502050405020303" pitchFamily="18" charset="0"/>
              </a:rPr>
              <a:pPr/>
              <a:t>22</a:t>
            </a:fld>
            <a:endParaRPr lang="en-US" altLang="en-US">
              <a:solidFill>
                <a:srgbClr val="0070C0"/>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Algorithm</a:t>
            </a:r>
          </a:p>
        </p:txBody>
      </p:sp>
      <p:sp>
        <p:nvSpPr>
          <p:cNvPr id="2765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AC0055-C3C1-4F05-A1BD-57229D4F95B9}" type="slidenum">
              <a:rPr lang="en-US" altLang="en-US" smtClean="0">
                <a:solidFill>
                  <a:srgbClr val="0070C0"/>
                </a:solidFill>
                <a:latin typeface="Georgia" panose="02040502050405020303" pitchFamily="18" charset="0"/>
              </a:rPr>
              <a:pPr/>
              <a:t>23</a:t>
            </a:fld>
            <a:endParaRPr lang="en-US" altLang="en-US">
              <a:solidFill>
                <a:srgbClr val="0070C0"/>
              </a:solidFill>
              <a:latin typeface="Georgia" panose="02040502050405020303" pitchFamily="18" charset="0"/>
            </a:endParaRPr>
          </a:p>
        </p:txBody>
      </p:sp>
      <p:pic>
        <p:nvPicPr>
          <p:cNvPr id="27652"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9742" r="22794" b="6615"/>
          <a:stretch/>
        </p:blipFill>
        <p:spPr bwMode="auto">
          <a:xfrm>
            <a:off x="762000" y="1600200"/>
            <a:ext cx="5943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410200" y="2133600"/>
            <a:ext cx="2286000" cy="400110"/>
          </a:xfrm>
          <a:prstGeom prst="rect">
            <a:avLst/>
          </a:prstGeom>
          <a:noFill/>
        </p:spPr>
        <p:txBody>
          <a:bodyPr wrap="square" rtlCol="0">
            <a:spAutoFit/>
          </a:bodyPr>
          <a:lstStyle/>
          <a:p>
            <a:r>
              <a:rPr lang="en-US" sz="2000" i="1" dirty="0" err="1">
                <a:solidFill>
                  <a:srgbClr val="FF0000"/>
                </a:solidFill>
                <a:latin typeface="Times New Roman" panose="02020603050405020304" pitchFamily="18" charset="0"/>
                <a:cs typeface="Times New Roman" panose="02020603050405020304" pitchFamily="18" charset="0"/>
              </a:rPr>
              <a:t>i</a:t>
            </a:r>
            <a:r>
              <a:rPr lang="en-US" sz="2000" dirty="0">
                <a:solidFill>
                  <a:srgbClr val="FF0000"/>
                </a:solidFill>
                <a:latin typeface="Times New Roman" panose="02020603050405020304" pitchFamily="18" charset="0"/>
                <a:cs typeface="Times New Roman" panose="02020603050405020304" pitchFamily="18" charset="0"/>
              </a:rPr>
              <a:t> will take the root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Building a complete heap of </a:t>
            </a:r>
            <a:r>
              <a:rPr lang="en-US" altLang="en-US" i="1"/>
              <a:t>A</a:t>
            </a:r>
            <a:endParaRPr lang="en-US" altLang="en-US"/>
          </a:p>
        </p:txBody>
      </p:sp>
      <p:sp>
        <p:nvSpPr>
          <p:cNvPr id="286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EB1299-D427-43DF-8F20-3DDE0AFC8FC4}" type="slidenum">
              <a:rPr lang="en-US" altLang="en-US" smtClean="0">
                <a:solidFill>
                  <a:srgbClr val="0070C0"/>
                </a:solidFill>
                <a:latin typeface="Georgia" panose="02040502050405020303" pitchFamily="18" charset="0"/>
              </a:rPr>
              <a:pPr/>
              <a:t>24</a:t>
            </a:fld>
            <a:endParaRPr lang="en-US" altLang="en-US">
              <a:solidFill>
                <a:srgbClr val="0070C0"/>
              </a:solidFill>
              <a:latin typeface="Georgia" panose="02040502050405020303" pitchFamily="18" charset="0"/>
            </a:endParaRPr>
          </a:p>
        </p:txBody>
      </p:sp>
      <p:pic>
        <p:nvPicPr>
          <p:cNvPr id="28677" name="Picture 4"/>
          <p:cNvPicPr>
            <a:picLocks noChangeAspect="1"/>
          </p:cNvPicPr>
          <p:nvPr/>
        </p:nvPicPr>
        <p:blipFill>
          <a:blip r:embed="rId2" cstate="print">
            <a:extLst>
              <a:ext uri="{28A0092B-C50C-407E-A947-70E740481C1C}">
                <a14:useLocalDpi xmlns:a14="http://schemas.microsoft.com/office/drawing/2010/main" val="0"/>
              </a:ext>
            </a:extLst>
          </a:blip>
          <a:srcRect l="19443" r="30566" b="15430"/>
          <a:stretch>
            <a:fillRect/>
          </a:stretch>
        </p:blipFill>
        <p:spPr bwMode="auto">
          <a:xfrm>
            <a:off x="914400" y="2133600"/>
            <a:ext cx="698341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Analysis</a:t>
            </a:r>
          </a:p>
        </p:txBody>
      </p:sp>
      <p:pic>
        <p:nvPicPr>
          <p:cNvPr id="29699"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524000"/>
            <a:ext cx="6315075" cy="4876800"/>
          </a:xfrm>
        </p:spPr>
      </p:pic>
      <p:sp>
        <p:nvSpPr>
          <p:cNvPr id="297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548AD1-16B5-4E3B-8DFE-AF13D5A1F134}" type="slidenum">
              <a:rPr lang="en-US" altLang="en-US" smtClean="0">
                <a:solidFill>
                  <a:srgbClr val="0070C0"/>
                </a:solidFill>
                <a:latin typeface="Georgia" panose="02040502050405020303" pitchFamily="18" charset="0"/>
              </a:rPr>
              <a:pPr/>
              <a:t>25</a:t>
            </a:fld>
            <a:endParaRPr lang="en-US" altLang="en-US">
              <a:solidFill>
                <a:srgbClr val="0070C0"/>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Contd.</a:t>
            </a:r>
          </a:p>
        </p:txBody>
      </p:sp>
      <p:pic>
        <p:nvPicPr>
          <p:cNvPr id="30723"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381000"/>
            <a:ext cx="5875338" cy="2971800"/>
          </a:xfrm>
        </p:spPr>
      </p:pic>
      <p:sp>
        <p:nvSpPr>
          <p:cNvPr id="307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5F7578C-1957-4768-B37D-8C0E22A53DFC}" type="slidenum">
              <a:rPr lang="en-US" altLang="en-US" smtClean="0">
                <a:solidFill>
                  <a:srgbClr val="0070C0"/>
                </a:solidFill>
                <a:latin typeface="Georgia" panose="02040502050405020303" pitchFamily="18" charset="0"/>
              </a:rPr>
              <a:pPr/>
              <a:t>26</a:t>
            </a:fld>
            <a:endParaRPr lang="en-US" altLang="en-US">
              <a:solidFill>
                <a:srgbClr val="0070C0"/>
              </a:solidFill>
              <a:latin typeface="Georgia" panose="02040502050405020303" pitchFamily="18" charset="0"/>
            </a:endParaRPr>
          </a:p>
        </p:txBody>
      </p:sp>
      <p:pic>
        <p:nvPicPr>
          <p:cNvPr id="30725" name="Picture 5"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77609"/>
            <a:ext cx="57150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Method</a:t>
            </a:r>
            <a:endParaRPr lang="en-US" dirty="0"/>
          </a:p>
        </p:txBody>
      </p:sp>
      <p:sp>
        <p:nvSpPr>
          <p:cNvPr id="3" name="Content Placeholder 2"/>
          <p:cNvSpPr>
            <a:spLocks noGrp="1"/>
          </p:cNvSpPr>
          <p:nvPr>
            <p:ph idx="1"/>
          </p:nvPr>
        </p:nvSpPr>
        <p:spPr/>
        <p:txBody>
          <a:bodyPr/>
          <a:lstStyle/>
          <a:p>
            <a:r>
              <a:rPr lang="en-US" sz="2400" dirty="0"/>
              <a:t>There are no more than ⌈n/2</a:t>
            </a:r>
            <a:r>
              <a:rPr lang="en-US" sz="2400" baseline="30000" dirty="0"/>
              <a:t>h+1</a:t>
            </a:r>
            <a:r>
              <a:rPr lang="en-US" sz="2400" dirty="0"/>
              <a:t>⌉ nodes of height </a:t>
            </a:r>
            <a:r>
              <a:rPr lang="en-US" sz="2400" dirty="0" smtClean="0"/>
              <a:t>h, </a:t>
            </a:r>
            <a:r>
              <a:rPr lang="en-US" sz="2400" dirty="0"/>
              <a:t>and the heap is ⌊</a:t>
            </a:r>
            <a:r>
              <a:rPr lang="en-US" sz="2400" dirty="0" err="1" smtClean="0"/>
              <a:t>lg</a:t>
            </a:r>
            <a:r>
              <a:rPr lang="en-US" sz="2400" dirty="0" smtClean="0"/>
              <a:t> n</a:t>
            </a:r>
            <a:r>
              <a:rPr lang="en-US" sz="2400" dirty="0"/>
              <a:t>⌋ </a:t>
            </a:r>
            <a:r>
              <a:rPr lang="en-US" sz="2400" dirty="0" smtClean="0"/>
              <a:t>high. </a:t>
            </a:r>
          </a:p>
          <a:p>
            <a:r>
              <a:rPr lang="en-US" sz="2400" dirty="0" smtClean="0"/>
              <a:t>MAX-</a:t>
            </a:r>
            <a:r>
              <a:rPr lang="en-US" sz="2400" dirty="0" err="1" smtClean="0"/>
              <a:t>HEAPIFY</a:t>
            </a:r>
            <a:r>
              <a:rPr lang="en-US" sz="2400" dirty="0" smtClean="0"/>
              <a:t> </a:t>
            </a:r>
            <a:r>
              <a:rPr lang="en-US" sz="2400" dirty="0"/>
              <a:t>called on a node of height h is O(h), so we need to sum this cost times the number of nodes at each h for all relevant h:</a:t>
            </a:r>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27</a:t>
            </a:fld>
            <a:endParaRPr lang="en-US" altLang="en-US"/>
          </a:p>
        </p:txBody>
      </p:sp>
      <p:pic>
        <p:nvPicPr>
          <p:cNvPr id="2051" name="Picture 3" descr="http://www2.hawaii.edu/~suthers/courses/ics311f20/Notes/Topic-09/analysis-build-max-heap-1.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447799" y="3962400"/>
            <a:ext cx="2013675"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04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spcAft>
                <a:spcPts val="600"/>
              </a:spcAft>
            </a:pPr>
            <a:r>
              <a:rPr lang="en-US" sz="2400" dirty="0"/>
              <a:t>We can simplify this as follows:</a:t>
            </a:r>
          </a:p>
          <a:p>
            <a:pPr lvl="1">
              <a:spcAft>
                <a:spcPts val="600"/>
              </a:spcAft>
            </a:pPr>
            <a:r>
              <a:rPr lang="en-US" sz="2200" dirty="0"/>
              <a:t>Wrap big-O around the whole thing, leaving h behind.</a:t>
            </a:r>
          </a:p>
          <a:p>
            <a:pPr lvl="1">
              <a:spcAft>
                <a:spcPts val="600"/>
              </a:spcAft>
            </a:pPr>
            <a:r>
              <a:rPr lang="en-US" sz="2200" dirty="0"/>
              <a:t>Remove the ceiling (which does not affect big-O analysis).</a:t>
            </a:r>
          </a:p>
          <a:p>
            <a:pPr lvl="1">
              <a:spcAft>
                <a:spcPts val="600"/>
              </a:spcAft>
            </a:pPr>
            <a:r>
              <a:rPr lang="en-US" sz="2200" dirty="0"/>
              <a:t>Rewrite the resulting </a:t>
            </a:r>
            <a:r>
              <a:rPr lang="en-US" sz="2200" i="1" dirty="0" err="1"/>
              <a:t>nh</a:t>
            </a:r>
            <a:r>
              <a:rPr lang="en-US" sz="2200" dirty="0"/>
              <a:t>/2</a:t>
            </a:r>
            <a:r>
              <a:rPr lang="en-US" sz="2200" i="1" baseline="30000" dirty="0"/>
              <a:t>h</a:t>
            </a:r>
            <a:r>
              <a:rPr lang="en-US" sz="2200" baseline="30000" dirty="0"/>
              <a:t>+1</a:t>
            </a:r>
            <a:r>
              <a:rPr lang="en-US" sz="2200" dirty="0"/>
              <a:t> as (</a:t>
            </a:r>
            <a:r>
              <a:rPr lang="en-US" sz="2200" i="1" dirty="0"/>
              <a:t>n</a:t>
            </a:r>
            <a:r>
              <a:rPr lang="en-US" sz="2200" dirty="0"/>
              <a:t>/2)(h/2</a:t>
            </a:r>
            <a:r>
              <a:rPr lang="en-US" sz="2200" i="1" baseline="30000" dirty="0"/>
              <a:t>h</a:t>
            </a:r>
            <a:r>
              <a:rPr lang="en-US" sz="2200" dirty="0"/>
              <a:t>).</a:t>
            </a:r>
          </a:p>
          <a:p>
            <a:pPr lvl="1">
              <a:spcAft>
                <a:spcPts val="600"/>
              </a:spcAft>
            </a:pPr>
            <a:r>
              <a:rPr lang="en-US" sz="2200" dirty="0"/>
              <a:t>Move </a:t>
            </a:r>
            <a:r>
              <a:rPr lang="en-US" sz="2200" i="1" dirty="0"/>
              <a:t>n</a:t>
            </a:r>
            <a:r>
              <a:rPr lang="en-US" sz="2200" dirty="0"/>
              <a:t>/2 out of the summation, as it does not involve </a:t>
            </a:r>
            <a:r>
              <a:rPr lang="en-US" sz="2200" i="1" dirty="0"/>
              <a:t>h</a:t>
            </a:r>
            <a:r>
              <a:rPr lang="en-US" sz="2200" dirty="0"/>
              <a:t>.</a:t>
            </a:r>
          </a:p>
          <a:p>
            <a:pPr lvl="1">
              <a:spcAft>
                <a:spcPts val="600"/>
              </a:spcAft>
            </a:pPr>
            <a:r>
              <a:rPr lang="en-US" sz="2200" dirty="0"/>
              <a:t>Eliminate the constant 1/2, as we are inside the magical world of big-O!</a:t>
            </a:r>
          </a:p>
          <a:p>
            <a:pPr>
              <a:spcAft>
                <a:spcPts val="600"/>
              </a:spcAft>
            </a:pPr>
            <a:endParaRPr lang="en-US" sz="2400" dirty="0"/>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28</a:t>
            </a:fld>
            <a:endParaRPr lang="en-US" altLang="en-US"/>
          </a:p>
        </p:txBody>
      </p:sp>
      <p:pic>
        <p:nvPicPr>
          <p:cNvPr id="3074" name="Picture 2" descr="http://www2.hawaii.edu/~suthers/courses/ics311f20/Notes/Topic-09/analysis-build-max-hea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201" y="4993984"/>
            <a:ext cx="1641422" cy="10322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ttp://www2.hawaii.edu/~suthers/courses/ics311f20/Notes/Topic-09/analysis-build-max-heap-1.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547135" y="5017532"/>
            <a:ext cx="2013675"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07521" y="5257800"/>
            <a:ext cx="533400"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1998128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371599"/>
            <a:ext cx="8229600" cy="5243513"/>
          </a:xfrm>
        </p:spPr>
        <p:txBody>
          <a:bodyPr/>
          <a:lstStyle/>
          <a:p>
            <a:r>
              <a:rPr lang="en-US" sz="2000" dirty="0"/>
              <a:t>The above summation runs up to ⌊</a:t>
            </a:r>
            <a:r>
              <a:rPr lang="en-US" sz="2000" dirty="0" err="1"/>
              <a:t>lgn</a:t>
            </a:r>
            <a:r>
              <a:rPr lang="en-US" sz="2000" dirty="0"/>
              <a:t>⌋, but we would like to use a convenient formula A-8, shown below, which runs up to ∞</a:t>
            </a:r>
            <a:r>
              <a:rPr lang="en-US" sz="2000" dirty="0" smtClean="0"/>
              <a:t>:</a:t>
            </a:r>
          </a:p>
          <a:p>
            <a:endParaRPr lang="en-US" sz="2000" dirty="0"/>
          </a:p>
          <a:p>
            <a:endParaRPr lang="en-US" sz="2000" dirty="0" smtClean="0"/>
          </a:p>
          <a:p>
            <a:endParaRPr lang="en-US" sz="2000" dirty="0"/>
          </a:p>
          <a:p>
            <a:r>
              <a:rPr lang="en-US" sz="2000" dirty="0" smtClean="0"/>
              <a:t>Since </a:t>
            </a:r>
            <a:r>
              <a:rPr lang="en-US" sz="2000" dirty="0"/>
              <a:t>big-O implies an inequality (upper bound), we can go ahead and run the summation to ∞ instead of ⌊</a:t>
            </a:r>
            <a:r>
              <a:rPr lang="en-US" sz="2000" dirty="0" err="1"/>
              <a:t>lgn</a:t>
            </a:r>
            <a:r>
              <a:rPr lang="en-US" sz="2000" dirty="0"/>
              <a:t>⌋, because all of the additional terms are positive (and also very small), so the inequality will be maintained. Then, if we let x = 1/2 (since h/2h = h(1h/2h) can be written as h(1/2)h), we get</a:t>
            </a:r>
            <a:r>
              <a:rPr lang="en-US" sz="2000" dirty="0" smtClean="0"/>
              <a:t>:</a:t>
            </a:r>
          </a:p>
          <a:p>
            <a:endParaRPr lang="en-US" sz="2000" dirty="0"/>
          </a:p>
          <a:p>
            <a:endParaRPr lang="en-US" sz="2000" dirty="0" smtClean="0"/>
          </a:p>
          <a:p>
            <a:endParaRPr lang="en-US" sz="2000" dirty="0"/>
          </a:p>
          <a:p>
            <a:endParaRPr lang="en-US" sz="1100" dirty="0" smtClean="0"/>
          </a:p>
          <a:p>
            <a:r>
              <a:rPr lang="en-US" sz="2400" dirty="0" smtClean="0">
                <a:solidFill>
                  <a:srgbClr val="FF0000"/>
                </a:solidFill>
              </a:rPr>
              <a:t>Thus </a:t>
            </a:r>
            <a:r>
              <a:rPr lang="en-US" sz="2400" dirty="0">
                <a:solidFill>
                  <a:srgbClr val="FF0000"/>
                </a:solidFill>
              </a:rPr>
              <a:t>our big-O expression simplifies to O(</a:t>
            </a:r>
            <a:r>
              <a:rPr lang="en-US" sz="2400" i="1" dirty="0">
                <a:solidFill>
                  <a:srgbClr val="FF0000"/>
                </a:solidFill>
              </a:rPr>
              <a:t>n</a:t>
            </a:r>
            <a:r>
              <a:rPr lang="en-US" sz="2400" dirty="0">
                <a:solidFill>
                  <a:srgbClr val="FF0000"/>
                </a:solidFill>
              </a:rPr>
              <a:t>*2) = O(</a:t>
            </a:r>
            <a:r>
              <a:rPr lang="en-US" sz="2400" i="1" dirty="0">
                <a:solidFill>
                  <a:srgbClr val="FF0000"/>
                </a:solidFill>
              </a:rPr>
              <a:t>n</a:t>
            </a:r>
            <a:r>
              <a:rPr lang="en-US" sz="2400" dirty="0">
                <a:solidFill>
                  <a:srgbClr val="FF0000"/>
                </a:solidFill>
              </a:rPr>
              <a:t>)</a:t>
            </a:r>
            <a:endParaRPr lang="en-US" sz="1800" dirty="0">
              <a:solidFill>
                <a:srgbClr val="FF0000"/>
              </a:solidFill>
            </a:endParaRPr>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29</a:t>
            </a:fld>
            <a:endParaRPr lang="en-US" altLang="en-US"/>
          </a:p>
        </p:txBody>
      </p:sp>
      <p:pic>
        <p:nvPicPr>
          <p:cNvPr id="4098" name="Picture 2" descr="http://www2.hawaii.edu/~suthers/courses/ics311f20/Notes/Topic-09/formula-A-8.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168281" y="1981200"/>
            <a:ext cx="1981200" cy="109769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www2.hawaii.edu/~suthers/courses/ics311f20/Notes/Topic-09/analysis-build-max-heap-3.jp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886200" y="4724400"/>
            <a:ext cx="2345808" cy="101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520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Quick Sort</a:t>
            </a:r>
          </a:p>
        </p:txBody>
      </p:sp>
      <p:sp>
        <p:nvSpPr>
          <p:cNvPr id="9219" name="Content Placeholder 2"/>
          <p:cNvSpPr>
            <a:spLocks noGrp="1"/>
          </p:cNvSpPr>
          <p:nvPr>
            <p:ph idx="1"/>
          </p:nvPr>
        </p:nvSpPr>
        <p:spPr>
          <a:xfrm>
            <a:off x="457200" y="1792288"/>
            <a:ext cx="8229600" cy="4684712"/>
          </a:xfrm>
        </p:spPr>
        <p:txBody>
          <a:bodyPr/>
          <a:lstStyle/>
          <a:p>
            <a:pPr eaLnBrk="1" hangingPunct="1"/>
            <a:r>
              <a:rPr lang="en-US" altLang="en-US" dirty="0"/>
              <a:t>Basically, </a:t>
            </a:r>
            <a:r>
              <a:rPr lang="en-US" altLang="en-US" b="1" i="1" dirty="0"/>
              <a:t>quicksort</a:t>
            </a:r>
            <a:r>
              <a:rPr lang="en-US" altLang="en-US" dirty="0"/>
              <a:t> works as follows:</a:t>
            </a:r>
          </a:p>
          <a:p>
            <a:pPr lvl="1" eaLnBrk="1" hangingPunct="1"/>
            <a:r>
              <a:rPr lang="en-US" altLang="en-US" sz="2000" dirty="0">
                <a:solidFill>
                  <a:schemeClr val="tx1"/>
                </a:solidFill>
              </a:rPr>
              <a:t>If the input array has less than two elements, there is nothing to do. </a:t>
            </a:r>
          </a:p>
          <a:p>
            <a:pPr lvl="1" eaLnBrk="1" hangingPunct="1"/>
            <a:r>
              <a:rPr lang="en-US" altLang="en-US" sz="2000" dirty="0">
                <a:solidFill>
                  <a:schemeClr val="tx1"/>
                </a:solidFill>
              </a:rPr>
              <a:t>Otherwise, do the following </a:t>
            </a:r>
            <a:r>
              <a:rPr lang="en-US" altLang="en-US" sz="2000" b="1" i="1" dirty="0">
                <a:solidFill>
                  <a:schemeClr val="tx1"/>
                </a:solidFill>
              </a:rPr>
              <a:t>partitioning</a:t>
            </a:r>
            <a:r>
              <a:rPr lang="en-US" altLang="en-US" sz="2000" dirty="0">
                <a:solidFill>
                  <a:schemeClr val="tx1"/>
                </a:solidFill>
              </a:rPr>
              <a:t> subroutine: Pick the first element as </a:t>
            </a:r>
            <a:r>
              <a:rPr lang="en-US" altLang="en-US" sz="2000" b="1" i="1" dirty="0">
                <a:solidFill>
                  <a:schemeClr val="tx1"/>
                </a:solidFill>
              </a:rPr>
              <a:t>pivot</a:t>
            </a:r>
            <a:r>
              <a:rPr lang="en-US" altLang="en-US" sz="2000" dirty="0">
                <a:solidFill>
                  <a:schemeClr val="tx1"/>
                </a:solidFill>
              </a:rPr>
              <a:t> and divide the array into two subarrays. The first subarray contains items whose key is smaller than or equal to the pivot and the second items whose key is greater than or equal to the pivot.</a:t>
            </a:r>
          </a:p>
          <a:p>
            <a:pPr lvl="1" eaLnBrk="1" hangingPunct="1"/>
            <a:r>
              <a:rPr lang="en-US" altLang="en-US" sz="2000" dirty="0">
                <a:solidFill>
                  <a:schemeClr val="tx1"/>
                </a:solidFill>
              </a:rPr>
              <a:t>Sort the two subarrays recursively.</a:t>
            </a:r>
          </a:p>
          <a:p>
            <a:pPr eaLnBrk="1" hangingPunct="1"/>
            <a:endParaRPr lang="en-US" altLang="en-US"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953000"/>
            <a:ext cx="3886200"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7807C85A-3693-4E65-9341-28A02871AD14}" type="slidenum">
              <a:rPr lang="en-US" altLang="en-US" sz="1800" smtClean="0">
                <a:solidFill>
                  <a:srgbClr val="0070C0"/>
                </a:solidFill>
              </a:rPr>
              <a:pPr>
                <a:spcBef>
                  <a:spcPct val="0"/>
                </a:spcBef>
                <a:buClrTx/>
                <a:buFontTx/>
                <a:buNone/>
              </a:pPr>
              <a:t>3</a:t>
            </a:fld>
            <a:endParaRPr lang="en-US" altLang="en-US" sz="1800">
              <a:solidFill>
                <a:srgbClr val="0070C0"/>
              </a:solidFill>
            </a:endParaRPr>
          </a:p>
        </p:txBody>
      </p:sp>
      <p:sp>
        <p:nvSpPr>
          <p:cNvPr id="2" name="Rectangle 1"/>
          <p:cNvSpPr/>
          <p:nvPr/>
        </p:nvSpPr>
        <p:spPr>
          <a:xfrm>
            <a:off x="4322134" y="5367668"/>
            <a:ext cx="2286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heap - Insertion</a:t>
            </a:r>
          </a:p>
        </p:txBody>
      </p:sp>
      <p:sp>
        <p:nvSpPr>
          <p:cNvPr id="3" name="Content Placeholder 2"/>
          <p:cNvSpPr>
            <a:spLocks noGrp="1"/>
          </p:cNvSpPr>
          <p:nvPr>
            <p:ph idx="1"/>
          </p:nvPr>
        </p:nvSpPr>
        <p:spPr/>
        <p:txBody>
          <a:bodyPr/>
          <a:lstStyle/>
          <a:p>
            <a:pPr marL="109537" indent="0">
              <a:buNone/>
            </a:pPr>
            <a:r>
              <a:rPr lang="en-US" b="1" dirty="0"/>
              <a:t>Step 1:</a:t>
            </a:r>
            <a:r>
              <a:rPr lang="en-US" dirty="0"/>
              <a:t> 	Insert the new element in the next 			available location</a:t>
            </a:r>
          </a:p>
          <a:p>
            <a:pPr marL="109537" indent="0">
              <a:buNone/>
            </a:pPr>
            <a:r>
              <a:rPr lang="en-US" b="1" dirty="0"/>
              <a:t>Step 2:</a:t>
            </a:r>
            <a:r>
              <a:rPr lang="en-US" dirty="0"/>
              <a:t> 	Call </a:t>
            </a:r>
            <a:r>
              <a:rPr lang="en-US" dirty="0" err="1"/>
              <a:t>Heapify</a:t>
            </a:r>
            <a:r>
              <a:rPr lang="en-US" dirty="0"/>
              <a:t>( ) function</a:t>
            </a:r>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30</a:t>
            </a:fld>
            <a:endParaRPr lang="en-US" altLang="en-US"/>
          </a:p>
        </p:txBody>
      </p:sp>
      <p:grpSp>
        <p:nvGrpSpPr>
          <p:cNvPr id="24" name="Group 23"/>
          <p:cNvGrpSpPr/>
          <p:nvPr/>
        </p:nvGrpSpPr>
        <p:grpSpPr>
          <a:xfrm>
            <a:off x="603449" y="3373378"/>
            <a:ext cx="2139847" cy="2209800"/>
            <a:chOff x="3957851" y="3276600"/>
            <a:chExt cx="2647676" cy="2590800"/>
          </a:xfrm>
        </p:grpSpPr>
        <p:sp>
          <p:nvSpPr>
            <p:cNvPr id="7" name="Oval 6"/>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10" name="Oval 9"/>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11" name="Oval 10"/>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12" name="Oval 11"/>
            <p:cNvSpPr/>
            <p:nvPr/>
          </p:nvSpPr>
          <p:spPr>
            <a:xfrm>
              <a:off x="3957851" y="5105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13" name="Oval 12"/>
            <p:cNvSpPr/>
            <p:nvPr/>
          </p:nvSpPr>
          <p:spPr>
            <a:xfrm>
              <a:off x="5334000" y="5044425"/>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15" name="Straight Connector 14"/>
            <p:cNvCxnSpPr>
              <a:stCxn id="7" idx="3"/>
              <a:endCxn id="10"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7" idx="5"/>
              <a:endCxn id="11"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3" idx="1"/>
            </p:cNvCxnSpPr>
            <p:nvPr/>
          </p:nvCxnSpPr>
          <p:spPr>
            <a:xfrm>
              <a:off x="5161539" y="4859498"/>
              <a:ext cx="284053" cy="296519"/>
            </a:xfrm>
            <a:prstGeom prst="line">
              <a:avLst/>
            </a:prstGeom>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2946976" y="3374950"/>
            <a:ext cx="2834208" cy="2349768"/>
            <a:chOff x="4033746" y="3276600"/>
            <a:chExt cx="3506823" cy="2754901"/>
          </a:xfrm>
        </p:grpSpPr>
        <p:sp>
          <p:nvSpPr>
            <p:cNvPr id="26" name="Oval 25"/>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27" name="Oval 26"/>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28" name="Oval 27"/>
            <p:cNvSpPr/>
            <p:nvPr/>
          </p:nvSpPr>
          <p:spPr>
            <a:xfrm>
              <a:off x="6778569" y="4228297"/>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29" name="Oval 28"/>
            <p:cNvSpPr/>
            <p:nvPr/>
          </p:nvSpPr>
          <p:spPr>
            <a:xfrm>
              <a:off x="4033746" y="512672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30" name="Oval 29"/>
            <p:cNvSpPr/>
            <p:nvPr/>
          </p:nvSpPr>
          <p:spPr>
            <a:xfrm>
              <a:off x="5296272" y="5269501"/>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31" name="Straight Connector 30"/>
            <p:cNvCxnSpPr>
              <a:stCxn id="26" idx="3"/>
              <a:endCxn id="27"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26" idx="5"/>
              <a:endCxn id="28" idx="1"/>
            </p:cNvCxnSpPr>
            <p:nvPr/>
          </p:nvCxnSpPr>
          <p:spPr>
            <a:xfrm>
              <a:off x="5984407" y="3927007"/>
              <a:ext cx="905754" cy="41288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4534174" y="4833027"/>
              <a:ext cx="261012" cy="33454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7" idx="5"/>
              <a:endCxn id="30" idx="0"/>
            </p:cNvCxnSpPr>
            <p:nvPr/>
          </p:nvCxnSpPr>
          <p:spPr>
            <a:xfrm>
              <a:off x="5222408" y="4785020"/>
              <a:ext cx="454865" cy="484481"/>
            </a:xfrm>
            <a:prstGeom prst="line">
              <a:avLst/>
            </a:prstGeom>
          </p:spPr>
          <p:style>
            <a:lnRef idx="1">
              <a:schemeClr val="dk1"/>
            </a:lnRef>
            <a:fillRef idx="0">
              <a:schemeClr val="dk1"/>
            </a:fillRef>
            <a:effectRef idx="0">
              <a:schemeClr val="dk1"/>
            </a:effectRef>
            <a:fontRef idx="minor">
              <a:schemeClr val="tx1"/>
            </a:fontRef>
          </p:style>
        </p:cxnSp>
        <p:sp>
          <p:nvSpPr>
            <p:cNvPr id="35" name="Oval 34"/>
            <p:cNvSpPr/>
            <p:nvPr/>
          </p:nvSpPr>
          <p:spPr>
            <a:xfrm>
              <a:off x="6329468" y="5264542"/>
              <a:ext cx="762000" cy="7620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ahnschrift SemiBold" panose="020B0502040204020203" pitchFamily="34" charset="0"/>
                </a:rPr>
                <a:t>1</a:t>
              </a:r>
            </a:p>
          </p:txBody>
        </p:sp>
        <p:cxnSp>
          <p:nvCxnSpPr>
            <p:cNvPr id="38" name="Straight Connector 37"/>
            <p:cNvCxnSpPr/>
            <p:nvPr/>
          </p:nvCxnSpPr>
          <p:spPr>
            <a:xfrm flipH="1">
              <a:off x="6830555" y="499029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43" name="TextBox 42"/>
          <p:cNvSpPr txBox="1"/>
          <p:nvPr/>
        </p:nvSpPr>
        <p:spPr>
          <a:xfrm>
            <a:off x="853745" y="5957061"/>
            <a:ext cx="1363796" cy="369332"/>
          </a:xfrm>
          <a:prstGeom prst="rect">
            <a:avLst/>
          </a:prstGeom>
          <a:noFill/>
        </p:spPr>
        <p:txBody>
          <a:bodyPr wrap="square" rtlCol="0">
            <a:spAutoFit/>
          </a:bodyPr>
          <a:lstStyle/>
          <a:p>
            <a:r>
              <a:rPr lang="en-US" dirty="0"/>
              <a:t>Initial heap</a:t>
            </a:r>
          </a:p>
        </p:txBody>
      </p:sp>
      <p:sp>
        <p:nvSpPr>
          <p:cNvPr id="44" name="TextBox 43"/>
          <p:cNvSpPr txBox="1"/>
          <p:nvPr/>
        </p:nvSpPr>
        <p:spPr>
          <a:xfrm>
            <a:off x="3814156" y="6043846"/>
            <a:ext cx="1363796" cy="369332"/>
          </a:xfrm>
          <a:prstGeom prst="rect">
            <a:avLst/>
          </a:prstGeom>
          <a:noFill/>
        </p:spPr>
        <p:txBody>
          <a:bodyPr wrap="square" rtlCol="0">
            <a:spAutoFit/>
          </a:bodyPr>
          <a:lstStyle/>
          <a:p>
            <a:r>
              <a:rPr lang="en-US" dirty="0"/>
              <a:t>Insert 1</a:t>
            </a:r>
          </a:p>
        </p:txBody>
      </p:sp>
      <p:grpSp>
        <p:nvGrpSpPr>
          <p:cNvPr id="45" name="Group 44"/>
          <p:cNvGrpSpPr/>
          <p:nvPr/>
        </p:nvGrpSpPr>
        <p:grpSpPr>
          <a:xfrm>
            <a:off x="6007706" y="3373378"/>
            <a:ext cx="2854795" cy="2349768"/>
            <a:chOff x="4008273" y="3276600"/>
            <a:chExt cx="3532296" cy="2754901"/>
          </a:xfrm>
        </p:grpSpPr>
        <p:sp>
          <p:nvSpPr>
            <p:cNvPr id="46" name="Oval 45"/>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47" name="Oval 46"/>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48" name="Oval 47"/>
            <p:cNvSpPr/>
            <p:nvPr/>
          </p:nvSpPr>
          <p:spPr>
            <a:xfrm>
              <a:off x="6778569" y="4228297"/>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49" name="Oval 48"/>
            <p:cNvSpPr/>
            <p:nvPr/>
          </p:nvSpPr>
          <p:spPr>
            <a:xfrm>
              <a:off x="4008273" y="508873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50" name="Oval 49"/>
            <p:cNvSpPr/>
            <p:nvPr/>
          </p:nvSpPr>
          <p:spPr>
            <a:xfrm>
              <a:off x="5296272" y="5269501"/>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51" name="Straight Connector 50"/>
            <p:cNvCxnSpPr>
              <a:stCxn id="46" idx="3"/>
              <a:endCxn id="47"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46" idx="5"/>
              <a:endCxn id="48" idx="1"/>
            </p:cNvCxnSpPr>
            <p:nvPr/>
          </p:nvCxnSpPr>
          <p:spPr>
            <a:xfrm>
              <a:off x="5984407" y="3927007"/>
              <a:ext cx="905754" cy="41288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4534174" y="4833027"/>
              <a:ext cx="261012" cy="33454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47" idx="5"/>
              <a:endCxn id="50" idx="0"/>
            </p:cNvCxnSpPr>
            <p:nvPr/>
          </p:nvCxnSpPr>
          <p:spPr>
            <a:xfrm>
              <a:off x="5222408" y="4785020"/>
              <a:ext cx="454865" cy="484481"/>
            </a:xfrm>
            <a:prstGeom prst="line">
              <a:avLst/>
            </a:prstGeom>
          </p:spPr>
          <p:style>
            <a:lnRef idx="1">
              <a:schemeClr val="dk1"/>
            </a:lnRef>
            <a:fillRef idx="0">
              <a:schemeClr val="dk1"/>
            </a:fillRef>
            <a:effectRef idx="0">
              <a:schemeClr val="dk1"/>
            </a:effectRef>
            <a:fontRef idx="minor">
              <a:schemeClr val="tx1"/>
            </a:fontRef>
          </p:style>
        </p:cxnSp>
        <p:sp>
          <p:nvSpPr>
            <p:cNvPr id="55" name="Oval 54"/>
            <p:cNvSpPr/>
            <p:nvPr/>
          </p:nvSpPr>
          <p:spPr>
            <a:xfrm>
              <a:off x="6329468" y="5264542"/>
              <a:ext cx="762000" cy="7620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ahnschrift SemiBold" panose="020B0502040204020203" pitchFamily="34" charset="0"/>
                </a:rPr>
                <a:t>1</a:t>
              </a:r>
            </a:p>
          </p:txBody>
        </p:sp>
        <p:cxnSp>
          <p:nvCxnSpPr>
            <p:cNvPr id="56" name="Straight Connector 55"/>
            <p:cNvCxnSpPr/>
            <p:nvPr/>
          </p:nvCxnSpPr>
          <p:spPr>
            <a:xfrm flipH="1">
              <a:off x="6830555" y="499029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p:cNvSpPr txBox="1"/>
          <p:nvPr/>
        </p:nvSpPr>
        <p:spPr>
          <a:xfrm>
            <a:off x="6256893" y="5963949"/>
            <a:ext cx="2582307" cy="369332"/>
          </a:xfrm>
          <a:prstGeom prst="rect">
            <a:avLst/>
          </a:prstGeom>
          <a:noFill/>
        </p:spPr>
        <p:txBody>
          <a:bodyPr wrap="square" rtlCol="0">
            <a:spAutoFit/>
          </a:bodyPr>
          <a:lstStyle/>
          <a:p>
            <a:r>
              <a:rPr lang="en-US" dirty="0"/>
              <a:t>No Change required</a:t>
            </a:r>
          </a:p>
        </p:txBody>
      </p:sp>
    </p:spTree>
    <p:extLst>
      <p:ext uri="{BB962C8B-B14F-4D97-AF65-F5344CB8AC3E}">
        <p14:creationId xmlns:p14="http://schemas.microsoft.com/office/powerpoint/2010/main" val="200692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10 </a:t>
            </a:r>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31</a:t>
            </a:fld>
            <a:endParaRPr lang="en-US" altLang="en-US"/>
          </a:p>
        </p:txBody>
      </p:sp>
      <p:grpSp>
        <p:nvGrpSpPr>
          <p:cNvPr id="5" name="Group 4"/>
          <p:cNvGrpSpPr/>
          <p:nvPr/>
        </p:nvGrpSpPr>
        <p:grpSpPr>
          <a:xfrm>
            <a:off x="515141" y="1757275"/>
            <a:ext cx="2139847" cy="2209800"/>
            <a:chOff x="3957851" y="3276600"/>
            <a:chExt cx="2647676" cy="2590800"/>
          </a:xfrm>
        </p:grpSpPr>
        <p:sp>
          <p:nvSpPr>
            <p:cNvPr id="6" name="Oval 5"/>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7" name="Oval 6"/>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8" name="Oval 7"/>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9" name="Oval 8"/>
            <p:cNvSpPr/>
            <p:nvPr/>
          </p:nvSpPr>
          <p:spPr>
            <a:xfrm>
              <a:off x="3957851" y="5105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10" name="Oval 9"/>
            <p:cNvSpPr/>
            <p:nvPr/>
          </p:nvSpPr>
          <p:spPr>
            <a:xfrm>
              <a:off x="5334000" y="5044425"/>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11" name="Straight Connector 10"/>
            <p:cNvCxnSpPr>
              <a:stCxn id="6" idx="3"/>
              <a:endCxn id="7"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6" idx="5"/>
              <a:endCxn id="8"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endCxn id="10" idx="1"/>
            </p:cNvCxnSpPr>
            <p:nvPr/>
          </p:nvCxnSpPr>
          <p:spPr>
            <a:xfrm>
              <a:off x="5161539" y="4859498"/>
              <a:ext cx="284053" cy="296519"/>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2772784" y="1758396"/>
            <a:ext cx="2834208" cy="2349768"/>
            <a:chOff x="4033746" y="3276600"/>
            <a:chExt cx="3506823" cy="2754901"/>
          </a:xfrm>
        </p:grpSpPr>
        <p:sp>
          <p:nvSpPr>
            <p:cNvPr id="16" name="Oval 15"/>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17" name="Oval 16"/>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18" name="Oval 17"/>
            <p:cNvSpPr/>
            <p:nvPr/>
          </p:nvSpPr>
          <p:spPr>
            <a:xfrm>
              <a:off x="6778569" y="4228297"/>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19" name="Oval 18"/>
            <p:cNvSpPr/>
            <p:nvPr/>
          </p:nvSpPr>
          <p:spPr>
            <a:xfrm>
              <a:off x="4033746" y="512672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20" name="Oval 19"/>
            <p:cNvSpPr/>
            <p:nvPr/>
          </p:nvSpPr>
          <p:spPr>
            <a:xfrm>
              <a:off x="5296272" y="5269501"/>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21" name="Straight Connector 20"/>
            <p:cNvCxnSpPr>
              <a:stCxn id="16" idx="3"/>
              <a:endCxn id="17"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6" idx="5"/>
              <a:endCxn id="18" idx="1"/>
            </p:cNvCxnSpPr>
            <p:nvPr/>
          </p:nvCxnSpPr>
          <p:spPr>
            <a:xfrm>
              <a:off x="5984407" y="3927007"/>
              <a:ext cx="905754" cy="41288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4534174" y="4833027"/>
              <a:ext cx="261012" cy="33454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7" idx="5"/>
              <a:endCxn id="20" idx="0"/>
            </p:cNvCxnSpPr>
            <p:nvPr/>
          </p:nvCxnSpPr>
          <p:spPr>
            <a:xfrm>
              <a:off x="5222408" y="4785020"/>
              <a:ext cx="454865" cy="484481"/>
            </a:xfrm>
            <a:prstGeom prst="line">
              <a:avLst/>
            </a:prstGeom>
          </p:spPr>
          <p:style>
            <a:lnRef idx="1">
              <a:schemeClr val="dk1"/>
            </a:lnRef>
            <a:fillRef idx="0">
              <a:schemeClr val="dk1"/>
            </a:fillRef>
            <a:effectRef idx="0">
              <a:schemeClr val="dk1"/>
            </a:effectRef>
            <a:fontRef idx="minor">
              <a:schemeClr val="tx1"/>
            </a:fontRef>
          </p:style>
        </p:cxnSp>
        <p:sp>
          <p:nvSpPr>
            <p:cNvPr id="25" name="Oval 24"/>
            <p:cNvSpPr/>
            <p:nvPr/>
          </p:nvSpPr>
          <p:spPr>
            <a:xfrm>
              <a:off x="6329468" y="5264542"/>
              <a:ext cx="762000" cy="7620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ahnschrift SemiBold" panose="020B0502040204020203" pitchFamily="34" charset="0"/>
                </a:rPr>
                <a:t>10</a:t>
              </a:r>
            </a:p>
          </p:txBody>
        </p:sp>
        <p:cxnSp>
          <p:nvCxnSpPr>
            <p:cNvPr id="26" name="Straight Connector 25"/>
            <p:cNvCxnSpPr/>
            <p:nvPr/>
          </p:nvCxnSpPr>
          <p:spPr>
            <a:xfrm flipH="1">
              <a:off x="6830555" y="4990296"/>
              <a:ext cx="223184" cy="319196"/>
            </a:xfrm>
            <a:prstGeom prst="line">
              <a:avLst/>
            </a:prstGeom>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5771132" y="1870105"/>
            <a:ext cx="2854795" cy="2349768"/>
            <a:chOff x="4008273" y="3276600"/>
            <a:chExt cx="3532296" cy="2754901"/>
          </a:xfrm>
        </p:grpSpPr>
        <p:sp>
          <p:nvSpPr>
            <p:cNvPr id="28" name="Oval 27"/>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29" name="Oval 28"/>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30" name="Oval 29"/>
            <p:cNvSpPr/>
            <p:nvPr/>
          </p:nvSpPr>
          <p:spPr>
            <a:xfrm>
              <a:off x="6778569" y="4228297"/>
              <a:ext cx="762000" cy="7620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ahnschrift SemiBold" panose="020B0502040204020203" pitchFamily="34" charset="0"/>
                </a:rPr>
                <a:t>10</a:t>
              </a:r>
            </a:p>
          </p:txBody>
        </p:sp>
        <p:sp>
          <p:nvSpPr>
            <p:cNvPr id="31" name="Oval 30"/>
            <p:cNvSpPr/>
            <p:nvPr/>
          </p:nvSpPr>
          <p:spPr>
            <a:xfrm>
              <a:off x="4008273" y="508873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32" name="Oval 31"/>
            <p:cNvSpPr/>
            <p:nvPr/>
          </p:nvSpPr>
          <p:spPr>
            <a:xfrm>
              <a:off x="5296272" y="5269501"/>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33" name="Straight Connector 32"/>
            <p:cNvCxnSpPr>
              <a:stCxn id="28" idx="3"/>
              <a:endCxn id="29"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8" idx="5"/>
              <a:endCxn id="30" idx="1"/>
            </p:cNvCxnSpPr>
            <p:nvPr/>
          </p:nvCxnSpPr>
          <p:spPr>
            <a:xfrm>
              <a:off x="5984407" y="3927007"/>
              <a:ext cx="905754" cy="41288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4534174" y="4833027"/>
              <a:ext cx="261012" cy="33454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9" idx="5"/>
              <a:endCxn id="32" idx="0"/>
            </p:cNvCxnSpPr>
            <p:nvPr/>
          </p:nvCxnSpPr>
          <p:spPr>
            <a:xfrm>
              <a:off x="5222408" y="4785020"/>
              <a:ext cx="454865" cy="484481"/>
            </a:xfrm>
            <a:prstGeom prst="line">
              <a:avLst/>
            </a:prstGeom>
          </p:spPr>
          <p:style>
            <a:lnRef idx="1">
              <a:schemeClr val="dk1"/>
            </a:lnRef>
            <a:fillRef idx="0">
              <a:schemeClr val="dk1"/>
            </a:fillRef>
            <a:effectRef idx="0">
              <a:schemeClr val="dk1"/>
            </a:effectRef>
            <a:fontRef idx="minor">
              <a:schemeClr val="tx1"/>
            </a:fontRef>
          </p:style>
        </p:cxnSp>
        <p:sp>
          <p:nvSpPr>
            <p:cNvPr id="37" name="Oval 36"/>
            <p:cNvSpPr/>
            <p:nvPr/>
          </p:nvSpPr>
          <p:spPr>
            <a:xfrm>
              <a:off x="6329468" y="526454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cxnSp>
          <p:nvCxnSpPr>
            <p:cNvPr id="38" name="Straight Connector 37"/>
            <p:cNvCxnSpPr/>
            <p:nvPr/>
          </p:nvCxnSpPr>
          <p:spPr>
            <a:xfrm flipH="1">
              <a:off x="6830555" y="499029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40" name="Freeform 39"/>
          <p:cNvSpPr/>
          <p:nvPr/>
        </p:nvSpPr>
        <p:spPr>
          <a:xfrm>
            <a:off x="4688958" y="2796363"/>
            <a:ext cx="340242" cy="712381"/>
          </a:xfrm>
          <a:custGeom>
            <a:avLst/>
            <a:gdLst>
              <a:gd name="connsiteX0" fmla="*/ 340242 w 340242"/>
              <a:gd name="connsiteY0" fmla="*/ 0 h 712381"/>
              <a:gd name="connsiteX1" fmla="*/ 287079 w 340242"/>
              <a:gd name="connsiteY1" fmla="*/ 31897 h 712381"/>
              <a:gd name="connsiteX2" fmla="*/ 233916 w 340242"/>
              <a:gd name="connsiteY2" fmla="*/ 63795 h 712381"/>
              <a:gd name="connsiteX3" fmla="*/ 138223 w 340242"/>
              <a:gd name="connsiteY3" fmla="*/ 148856 h 712381"/>
              <a:gd name="connsiteX4" fmla="*/ 106325 w 340242"/>
              <a:gd name="connsiteY4" fmla="*/ 180753 h 712381"/>
              <a:gd name="connsiteX5" fmla="*/ 53163 w 340242"/>
              <a:gd name="connsiteY5" fmla="*/ 223284 h 712381"/>
              <a:gd name="connsiteX6" fmla="*/ 31897 w 340242"/>
              <a:gd name="connsiteY6" fmla="*/ 287079 h 712381"/>
              <a:gd name="connsiteX7" fmla="*/ 21265 w 340242"/>
              <a:gd name="connsiteY7" fmla="*/ 318977 h 712381"/>
              <a:gd name="connsiteX8" fmla="*/ 0 w 340242"/>
              <a:gd name="connsiteY8" fmla="*/ 372139 h 712381"/>
              <a:gd name="connsiteX9" fmla="*/ 10632 w 340242"/>
              <a:gd name="connsiteY9" fmla="*/ 542260 h 712381"/>
              <a:gd name="connsiteX10" fmla="*/ 21265 w 340242"/>
              <a:gd name="connsiteY10" fmla="*/ 584790 h 712381"/>
              <a:gd name="connsiteX11" fmla="*/ 95693 w 340242"/>
              <a:gd name="connsiteY11" fmla="*/ 680484 h 712381"/>
              <a:gd name="connsiteX12" fmla="*/ 116958 w 340242"/>
              <a:gd name="connsiteY12" fmla="*/ 712381 h 7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242" h="712381">
                <a:moveTo>
                  <a:pt x="340242" y="0"/>
                </a:moveTo>
                <a:cubicBezTo>
                  <a:pt x="322521" y="10632"/>
                  <a:pt x="303896" y="19885"/>
                  <a:pt x="287079" y="31897"/>
                </a:cubicBezTo>
                <a:cubicBezTo>
                  <a:pt x="235995" y="68386"/>
                  <a:pt x="299803" y="41834"/>
                  <a:pt x="233916" y="63795"/>
                </a:cubicBezTo>
                <a:cubicBezTo>
                  <a:pt x="176994" y="101743"/>
                  <a:pt x="211057" y="76022"/>
                  <a:pt x="138223" y="148856"/>
                </a:cubicBezTo>
                <a:cubicBezTo>
                  <a:pt x="127590" y="159489"/>
                  <a:pt x="118836" y="172412"/>
                  <a:pt x="106325" y="180753"/>
                </a:cubicBezTo>
                <a:cubicBezTo>
                  <a:pt x="66087" y="207579"/>
                  <a:pt x="83464" y="192982"/>
                  <a:pt x="53163" y="223284"/>
                </a:cubicBezTo>
                <a:lnTo>
                  <a:pt x="31897" y="287079"/>
                </a:lnTo>
                <a:cubicBezTo>
                  <a:pt x="28353" y="297712"/>
                  <a:pt x="25427" y="308571"/>
                  <a:pt x="21265" y="318977"/>
                </a:cubicBezTo>
                <a:lnTo>
                  <a:pt x="0" y="372139"/>
                </a:lnTo>
                <a:cubicBezTo>
                  <a:pt x="3544" y="428846"/>
                  <a:pt x="4978" y="485724"/>
                  <a:pt x="10632" y="542260"/>
                </a:cubicBezTo>
                <a:cubicBezTo>
                  <a:pt x="12086" y="556800"/>
                  <a:pt x="14730" y="571720"/>
                  <a:pt x="21265" y="584790"/>
                </a:cubicBezTo>
                <a:cubicBezTo>
                  <a:pt x="61575" y="665410"/>
                  <a:pt x="51936" y="627977"/>
                  <a:pt x="95693" y="680484"/>
                </a:cubicBezTo>
                <a:cubicBezTo>
                  <a:pt x="103874" y="690301"/>
                  <a:pt x="116958" y="712381"/>
                  <a:pt x="116958" y="712381"/>
                </a:cubicBezTo>
              </a:path>
            </a:pathLst>
          </a:custGeom>
          <a:ln>
            <a:solidFill>
              <a:srgbClr val="00B050"/>
            </a:solidFill>
            <a:headEnd type="triangl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3" name="TextBox 42"/>
          <p:cNvSpPr txBox="1"/>
          <p:nvPr/>
        </p:nvSpPr>
        <p:spPr>
          <a:xfrm>
            <a:off x="706996" y="4372566"/>
            <a:ext cx="1363796" cy="369332"/>
          </a:xfrm>
          <a:prstGeom prst="rect">
            <a:avLst/>
          </a:prstGeom>
          <a:noFill/>
        </p:spPr>
        <p:txBody>
          <a:bodyPr wrap="square" rtlCol="0">
            <a:spAutoFit/>
          </a:bodyPr>
          <a:lstStyle/>
          <a:p>
            <a:r>
              <a:rPr lang="en-US" dirty="0"/>
              <a:t>Initial heap</a:t>
            </a:r>
          </a:p>
        </p:txBody>
      </p:sp>
      <p:sp>
        <p:nvSpPr>
          <p:cNvPr id="44" name="TextBox 43"/>
          <p:cNvSpPr txBox="1"/>
          <p:nvPr/>
        </p:nvSpPr>
        <p:spPr>
          <a:xfrm>
            <a:off x="3667406" y="4459351"/>
            <a:ext cx="1939585" cy="646331"/>
          </a:xfrm>
          <a:prstGeom prst="rect">
            <a:avLst/>
          </a:prstGeom>
          <a:noFill/>
        </p:spPr>
        <p:txBody>
          <a:bodyPr wrap="square" rtlCol="0">
            <a:spAutoFit/>
          </a:bodyPr>
          <a:lstStyle/>
          <a:p>
            <a:r>
              <a:rPr lang="en-US" dirty="0"/>
              <a:t>Insert 10,</a:t>
            </a:r>
          </a:p>
          <a:p>
            <a:r>
              <a:rPr lang="en-US" dirty="0"/>
              <a:t>Swap with 3</a:t>
            </a:r>
          </a:p>
        </p:txBody>
      </p:sp>
      <p:sp>
        <p:nvSpPr>
          <p:cNvPr id="45" name="TextBox 44"/>
          <p:cNvSpPr txBox="1"/>
          <p:nvPr/>
        </p:nvSpPr>
        <p:spPr>
          <a:xfrm>
            <a:off x="6348323" y="4392716"/>
            <a:ext cx="1738456" cy="369332"/>
          </a:xfrm>
          <a:prstGeom prst="rect">
            <a:avLst/>
          </a:prstGeom>
          <a:noFill/>
        </p:spPr>
        <p:txBody>
          <a:bodyPr wrap="square" rtlCol="0">
            <a:spAutoFit/>
          </a:bodyPr>
          <a:lstStyle/>
          <a:p>
            <a:r>
              <a:rPr lang="en-US" dirty="0"/>
              <a:t>Final heap</a:t>
            </a:r>
          </a:p>
        </p:txBody>
      </p:sp>
    </p:spTree>
    <p:extLst>
      <p:ext uri="{BB962C8B-B14F-4D97-AF65-F5344CB8AC3E}">
        <p14:creationId xmlns:p14="http://schemas.microsoft.com/office/powerpoint/2010/main" val="76898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anim calcmode="lin" valueType="num">
                                      <p:cBhvr>
                                        <p:cTn id="30" dur="1000" fill="hold"/>
                                        <p:tgtEl>
                                          <p:spTgt spid="45"/>
                                        </p:tgtEl>
                                        <p:attrNameLst>
                                          <p:attrName>ppt_x</p:attrName>
                                        </p:attrNameLst>
                                      </p:cBhvr>
                                      <p:tavLst>
                                        <p:tav tm="0">
                                          <p:val>
                                            <p:strVal val="#ppt_x"/>
                                          </p:val>
                                        </p:tav>
                                        <p:tav tm="100000">
                                          <p:val>
                                            <p:strVal val="#ppt_x"/>
                                          </p:val>
                                        </p:tav>
                                      </p:tavLst>
                                    </p:anim>
                                    <p:anim calcmode="lin" valueType="num">
                                      <p:cBhvr>
                                        <p:cTn id="3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30 </a:t>
            </a:r>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32</a:t>
            </a:fld>
            <a:endParaRPr lang="en-US" altLang="en-US"/>
          </a:p>
        </p:txBody>
      </p:sp>
      <p:grpSp>
        <p:nvGrpSpPr>
          <p:cNvPr id="5" name="Group 4"/>
          <p:cNvGrpSpPr/>
          <p:nvPr/>
        </p:nvGrpSpPr>
        <p:grpSpPr>
          <a:xfrm>
            <a:off x="515141" y="1757275"/>
            <a:ext cx="2139847" cy="2209800"/>
            <a:chOff x="3957851" y="3276600"/>
            <a:chExt cx="2647676" cy="2590800"/>
          </a:xfrm>
        </p:grpSpPr>
        <p:sp>
          <p:nvSpPr>
            <p:cNvPr id="6" name="Oval 5"/>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7" name="Oval 6"/>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8" name="Oval 7"/>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9" name="Oval 8"/>
            <p:cNvSpPr/>
            <p:nvPr/>
          </p:nvSpPr>
          <p:spPr>
            <a:xfrm>
              <a:off x="3957851" y="5105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10" name="Oval 9"/>
            <p:cNvSpPr/>
            <p:nvPr/>
          </p:nvSpPr>
          <p:spPr>
            <a:xfrm>
              <a:off x="5334000" y="5044425"/>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11" name="Straight Connector 10"/>
            <p:cNvCxnSpPr>
              <a:stCxn id="6" idx="3"/>
              <a:endCxn id="7"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6" idx="5"/>
              <a:endCxn id="8"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endCxn id="10" idx="1"/>
            </p:cNvCxnSpPr>
            <p:nvPr/>
          </p:nvCxnSpPr>
          <p:spPr>
            <a:xfrm>
              <a:off x="5161539" y="4859498"/>
              <a:ext cx="284053" cy="296519"/>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3111482" y="1096676"/>
            <a:ext cx="2834208" cy="2349768"/>
            <a:chOff x="4033746" y="3276600"/>
            <a:chExt cx="3506823" cy="2754901"/>
          </a:xfrm>
        </p:grpSpPr>
        <p:sp>
          <p:nvSpPr>
            <p:cNvPr id="16" name="Oval 15"/>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17" name="Oval 16"/>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18" name="Oval 17"/>
            <p:cNvSpPr/>
            <p:nvPr/>
          </p:nvSpPr>
          <p:spPr>
            <a:xfrm>
              <a:off x="6778569" y="4228297"/>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19" name="Oval 18"/>
            <p:cNvSpPr/>
            <p:nvPr/>
          </p:nvSpPr>
          <p:spPr>
            <a:xfrm>
              <a:off x="4033746" y="512672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20" name="Oval 19"/>
            <p:cNvSpPr/>
            <p:nvPr/>
          </p:nvSpPr>
          <p:spPr>
            <a:xfrm>
              <a:off x="5296272" y="5269501"/>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21" name="Straight Connector 20"/>
            <p:cNvCxnSpPr>
              <a:stCxn id="16" idx="3"/>
              <a:endCxn id="17"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6" idx="5"/>
              <a:endCxn id="18" idx="1"/>
            </p:cNvCxnSpPr>
            <p:nvPr/>
          </p:nvCxnSpPr>
          <p:spPr>
            <a:xfrm>
              <a:off x="5984407" y="3927007"/>
              <a:ext cx="905754" cy="41288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4534174" y="4833027"/>
              <a:ext cx="261012" cy="33454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7" idx="5"/>
              <a:endCxn id="20" idx="0"/>
            </p:cNvCxnSpPr>
            <p:nvPr/>
          </p:nvCxnSpPr>
          <p:spPr>
            <a:xfrm>
              <a:off x="5222408" y="4785020"/>
              <a:ext cx="454865" cy="484481"/>
            </a:xfrm>
            <a:prstGeom prst="line">
              <a:avLst/>
            </a:prstGeom>
          </p:spPr>
          <p:style>
            <a:lnRef idx="1">
              <a:schemeClr val="dk1"/>
            </a:lnRef>
            <a:fillRef idx="0">
              <a:schemeClr val="dk1"/>
            </a:fillRef>
            <a:effectRef idx="0">
              <a:schemeClr val="dk1"/>
            </a:effectRef>
            <a:fontRef idx="minor">
              <a:schemeClr val="tx1"/>
            </a:fontRef>
          </p:style>
        </p:cxnSp>
        <p:sp>
          <p:nvSpPr>
            <p:cNvPr id="25" name="Oval 24"/>
            <p:cNvSpPr/>
            <p:nvPr/>
          </p:nvSpPr>
          <p:spPr>
            <a:xfrm>
              <a:off x="6329468" y="5264542"/>
              <a:ext cx="762000" cy="7620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ahnschrift SemiBold" panose="020B0502040204020203" pitchFamily="34" charset="0"/>
                </a:rPr>
                <a:t>30</a:t>
              </a:r>
            </a:p>
          </p:txBody>
        </p:sp>
        <p:cxnSp>
          <p:nvCxnSpPr>
            <p:cNvPr id="26" name="Straight Connector 25"/>
            <p:cNvCxnSpPr/>
            <p:nvPr/>
          </p:nvCxnSpPr>
          <p:spPr>
            <a:xfrm flipH="1">
              <a:off x="6830555" y="4990296"/>
              <a:ext cx="223184" cy="319196"/>
            </a:xfrm>
            <a:prstGeom prst="line">
              <a:avLst/>
            </a:prstGeom>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5896066" y="1083560"/>
            <a:ext cx="2854795" cy="2349768"/>
            <a:chOff x="4008273" y="3276600"/>
            <a:chExt cx="3532296" cy="2754901"/>
          </a:xfrm>
        </p:grpSpPr>
        <p:sp>
          <p:nvSpPr>
            <p:cNvPr id="28" name="Oval 27"/>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29" name="Oval 28"/>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30" name="Oval 29"/>
            <p:cNvSpPr/>
            <p:nvPr/>
          </p:nvSpPr>
          <p:spPr>
            <a:xfrm>
              <a:off x="6778569" y="4228297"/>
              <a:ext cx="762000" cy="7620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ahnschrift SemiBold" panose="020B0502040204020203" pitchFamily="34" charset="0"/>
                </a:rPr>
                <a:t>30</a:t>
              </a:r>
            </a:p>
          </p:txBody>
        </p:sp>
        <p:sp>
          <p:nvSpPr>
            <p:cNvPr id="31" name="Oval 30"/>
            <p:cNvSpPr/>
            <p:nvPr/>
          </p:nvSpPr>
          <p:spPr>
            <a:xfrm>
              <a:off x="4008273" y="508873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32" name="Oval 31"/>
            <p:cNvSpPr/>
            <p:nvPr/>
          </p:nvSpPr>
          <p:spPr>
            <a:xfrm>
              <a:off x="5296272" y="5269501"/>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33" name="Straight Connector 32"/>
            <p:cNvCxnSpPr>
              <a:stCxn id="28" idx="3"/>
              <a:endCxn id="29"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8" idx="5"/>
              <a:endCxn id="30" idx="1"/>
            </p:cNvCxnSpPr>
            <p:nvPr/>
          </p:nvCxnSpPr>
          <p:spPr>
            <a:xfrm>
              <a:off x="5984407" y="3927007"/>
              <a:ext cx="905754" cy="41288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4534174" y="4833027"/>
              <a:ext cx="261012" cy="33454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9" idx="5"/>
              <a:endCxn id="32" idx="0"/>
            </p:cNvCxnSpPr>
            <p:nvPr/>
          </p:nvCxnSpPr>
          <p:spPr>
            <a:xfrm>
              <a:off x="5222408" y="4785020"/>
              <a:ext cx="454865" cy="484481"/>
            </a:xfrm>
            <a:prstGeom prst="line">
              <a:avLst/>
            </a:prstGeom>
          </p:spPr>
          <p:style>
            <a:lnRef idx="1">
              <a:schemeClr val="dk1"/>
            </a:lnRef>
            <a:fillRef idx="0">
              <a:schemeClr val="dk1"/>
            </a:fillRef>
            <a:effectRef idx="0">
              <a:schemeClr val="dk1"/>
            </a:effectRef>
            <a:fontRef idx="minor">
              <a:schemeClr val="tx1"/>
            </a:fontRef>
          </p:style>
        </p:cxnSp>
        <p:sp>
          <p:nvSpPr>
            <p:cNvPr id="37" name="Oval 36"/>
            <p:cNvSpPr/>
            <p:nvPr/>
          </p:nvSpPr>
          <p:spPr>
            <a:xfrm>
              <a:off x="6329468" y="526454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cxnSp>
          <p:nvCxnSpPr>
            <p:cNvPr id="38" name="Straight Connector 37"/>
            <p:cNvCxnSpPr/>
            <p:nvPr/>
          </p:nvCxnSpPr>
          <p:spPr>
            <a:xfrm flipH="1">
              <a:off x="6830555" y="499029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40" name="Freeform 39"/>
          <p:cNvSpPr/>
          <p:nvPr/>
        </p:nvSpPr>
        <p:spPr>
          <a:xfrm>
            <a:off x="4996450" y="2069889"/>
            <a:ext cx="340242" cy="712381"/>
          </a:xfrm>
          <a:custGeom>
            <a:avLst/>
            <a:gdLst>
              <a:gd name="connsiteX0" fmla="*/ 340242 w 340242"/>
              <a:gd name="connsiteY0" fmla="*/ 0 h 712381"/>
              <a:gd name="connsiteX1" fmla="*/ 287079 w 340242"/>
              <a:gd name="connsiteY1" fmla="*/ 31897 h 712381"/>
              <a:gd name="connsiteX2" fmla="*/ 233916 w 340242"/>
              <a:gd name="connsiteY2" fmla="*/ 63795 h 712381"/>
              <a:gd name="connsiteX3" fmla="*/ 138223 w 340242"/>
              <a:gd name="connsiteY3" fmla="*/ 148856 h 712381"/>
              <a:gd name="connsiteX4" fmla="*/ 106325 w 340242"/>
              <a:gd name="connsiteY4" fmla="*/ 180753 h 712381"/>
              <a:gd name="connsiteX5" fmla="*/ 53163 w 340242"/>
              <a:gd name="connsiteY5" fmla="*/ 223284 h 712381"/>
              <a:gd name="connsiteX6" fmla="*/ 31897 w 340242"/>
              <a:gd name="connsiteY6" fmla="*/ 287079 h 712381"/>
              <a:gd name="connsiteX7" fmla="*/ 21265 w 340242"/>
              <a:gd name="connsiteY7" fmla="*/ 318977 h 712381"/>
              <a:gd name="connsiteX8" fmla="*/ 0 w 340242"/>
              <a:gd name="connsiteY8" fmla="*/ 372139 h 712381"/>
              <a:gd name="connsiteX9" fmla="*/ 10632 w 340242"/>
              <a:gd name="connsiteY9" fmla="*/ 542260 h 712381"/>
              <a:gd name="connsiteX10" fmla="*/ 21265 w 340242"/>
              <a:gd name="connsiteY10" fmla="*/ 584790 h 712381"/>
              <a:gd name="connsiteX11" fmla="*/ 95693 w 340242"/>
              <a:gd name="connsiteY11" fmla="*/ 680484 h 712381"/>
              <a:gd name="connsiteX12" fmla="*/ 116958 w 340242"/>
              <a:gd name="connsiteY12" fmla="*/ 712381 h 7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242" h="712381">
                <a:moveTo>
                  <a:pt x="340242" y="0"/>
                </a:moveTo>
                <a:cubicBezTo>
                  <a:pt x="322521" y="10632"/>
                  <a:pt x="303896" y="19885"/>
                  <a:pt x="287079" y="31897"/>
                </a:cubicBezTo>
                <a:cubicBezTo>
                  <a:pt x="235995" y="68386"/>
                  <a:pt x="299803" y="41834"/>
                  <a:pt x="233916" y="63795"/>
                </a:cubicBezTo>
                <a:cubicBezTo>
                  <a:pt x="176994" y="101743"/>
                  <a:pt x="211057" y="76022"/>
                  <a:pt x="138223" y="148856"/>
                </a:cubicBezTo>
                <a:cubicBezTo>
                  <a:pt x="127590" y="159489"/>
                  <a:pt x="118836" y="172412"/>
                  <a:pt x="106325" y="180753"/>
                </a:cubicBezTo>
                <a:cubicBezTo>
                  <a:pt x="66087" y="207579"/>
                  <a:pt x="83464" y="192982"/>
                  <a:pt x="53163" y="223284"/>
                </a:cubicBezTo>
                <a:lnTo>
                  <a:pt x="31897" y="287079"/>
                </a:lnTo>
                <a:cubicBezTo>
                  <a:pt x="28353" y="297712"/>
                  <a:pt x="25427" y="308571"/>
                  <a:pt x="21265" y="318977"/>
                </a:cubicBezTo>
                <a:lnTo>
                  <a:pt x="0" y="372139"/>
                </a:lnTo>
                <a:cubicBezTo>
                  <a:pt x="3544" y="428846"/>
                  <a:pt x="4978" y="485724"/>
                  <a:pt x="10632" y="542260"/>
                </a:cubicBezTo>
                <a:cubicBezTo>
                  <a:pt x="12086" y="556800"/>
                  <a:pt x="14730" y="571720"/>
                  <a:pt x="21265" y="584790"/>
                </a:cubicBezTo>
                <a:cubicBezTo>
                  <a:pt x="61575" y="665410"/>
                  <a:pt x="51936" y="627977"/>
                  <a:pt x="95693" y="680484"/>
                </a:cubicBezTo>
                <a:cubicBezTo>
                  <a:pt x="103874" y="690301"/>
                  <a:pt x="116958" y="712381"/>
                  <a:pt x="116958" y="712381"/>
                </a:cubicBezTo>
              </a:path>
            </a:pathLst>
          </a:custGeom>
          <a:ln w="38100">
            <a:solidFill>
              <a:srgbClr val="00B050"/>
            </a:solidFill>
            <a:headEnd type="triangl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3" name="TextBox 42"/>
          <p:cNvSpPr txBox="1"/>
          <p:nvPr/>
        </p:nvSpPr>
        <p:spPr>
          <a:xfrm>
            <a:off x="920846" y="4073683"/>
            <a:ext cx="1363796" cy="369332"/>
          </a:xfrm>
          <a:prstGeom prst="rect">
            <a:avLst/>
          </a:prstGeom>
          <a:noFill/>
        </p:spPr>
        <p:txBody>
          <a:bodyPr wrap="square" rtlCol="0">
            <a:spAutoFit/>
          </a:bodyPr>
          <a:lstStyle/>
          <a:p>
            <a:r>
              <a:rPr lang="en-US" dirty="0"/>
              <a:t>Initial heap</a:t>
            </a:r>
          </a:p>
        </p:txBody>
      </p:sp>
      <p:sp>
        <p:nvSpPr>
          <p:cNvPr id="44" name="TextBox 43"/>
          <p:cNvSpPr txBox="1"/>
          <p:nvPr/>
        </p:nvSpPr>
        <p:spPr>
          <a:xfrm>
            <a:off x="3362274" y="3650871"/>
            <a:ext cx="1939585" cy="646331"/>
          </a:xfrm>
          <a:prstGeom prst="rect">
            <a:avLst/>
          </a:prstGeom>
          <a:noFill/>
        </p:spPr>
        <p:txBody>
          <a:bodyPr wrap="square" rtlCol="0">
            <a:spAutoFit/>
          </a:bodyPr>
          <a:lstStyle/>
          <a:p>
            <a:r>
              <a:rPr lang="en-US" dirty="0"/>
              <a:t>Insert 30,</a:t>
            </a:r>
          </a:p>
          <a:p>
            <a:r>
              <a:rPr lang="en-US" dirty="0"/>
              <a:t>Swap with 3</a:t>
            </a:r>
          </a:p>
        </p:txBody>
      </p:sp>
      <p:sp>
        <p:nvSpPr>
          <p:cNvPr id="45" name="TextBox 44"/>
          <p:cNvSpPr txBox="1"/>
          <p:nvPr/>
        </p:nvSpPr>
        <p:spPr>
          <a:xfrm>
            <a:off x="4061658" y="5669691"/>
            <a:ext cx="1738456" cy="369332"/>
          </a:xfrm>
          <a:prstGeom prst="rect">
            <a:avLst/>
          </a:prstGeom>
          <a:noFill/>
        </p:spPr>
        <p:txBody>
          <a:bodyPr wrap="square" rtlCol="0">
            <a:spAutoFit/>
          </a:bodyPr>
          <a:lstStyle/>
          <a:p>
            <a:r>
              <a:rPr lang="en-US" dirty="0"/>
              <a:t>Final heap</a:t>
            </a:r>
          </a:p>
        </p:txBody>
      </p:sp>
      <p:grpSp>
        <p:nvGrpSpPr>
          <p:cNvPr id="46" name="Group 45"/>
          <p:cNvGrpSpPr/>
          <p:nvPr/>
        </p:nvGrpSpPr>
        <p:grpSpPr>
          <a:xfrm>
            <a:off x="5449930" y="4101995"/>
            <a:ext cx="2854795" cy="2349768"/>
            <a:chOff x="4008273" y="3276600"/>
            <a:chExt cx="3532296" cy="2754901"/>
          </a:xfrm>
        </p:grpSpPr>
        <p:sp>
          <p:nvSpPr>
            <p:cNvPr id="47" name="Oval 46"/>
            <p:cNvSpPr/>
            <p:nvPr/>
          </p:nvSpPr>
          <p:spPr>
            <a:xfrm>
              <a:off x="5334000" y="3276600"/>
              <a:ext cx="762000" cy="7620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ahnschrift SemiBold" panose="020B0502040204020203" pitchFamily="34" charset="0"/>
                </a:rPr>
                <a:t>30</a:t>
              </a:r>
            </a:p>
          </p:txBody>
        </p:sp>
        <p:sp>
          <p:nvSpPr>
            <p:cNvPr id="48" name="Oval 47"/>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49" name="Oval 48"/>
            <p:cNvSpPr/>
            <p:nvPr/>
          </p:nvSpPr>
          <p:spPr>
            <a:xfrm>
              <a:off x="6778569" y="4228297"/>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50" name="Oval 49"/>
            <p:cNvSpPr/>
            <p:nvPr/>
          </p:nvSpPr>
          <p:spPr>
            <a:xfrm>
              <a:off x="4008273" y="508873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51" name="Oval 50"/>
            <p:cNvSpPr/>
            <p:nvPr/>
          </p:nvSpPr>
          <p:spPr>
            <a:xfrm>
              <a:off x="5296272" y="5269501"/>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52" name="Straight Connector 51"/>
            <p:cNvCxnSpPr>
              <a:stCxn id="47" idx="3"/>
              <a:endCxn id="48"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stCxn id="47" idx="5"/>
              <a:endCxn id="49" idx="1"/>
            </p:cNvCxnSpPr>
            <p:nvPr/>
          </p:nvCxnSpPr>
          <p:spPr>
            <a:xfrm>
              <a:off x="5984407" y="3927007"/>
              <a:ext cx="905754" cy="412882"/>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4534174" y="4833027"/>
              <a:ext cx="261012" cy="334544"/>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48" idx="5"/>
              <a:endCxn id="51" idx="0"/>
            </p:cNvCxnSpPr>
            <p:nvPr/>
          </p:nvCxnSpPr>
          <p:spPr>
            <a:xfrm>
              <a:off x="5222408" y="4785020"/>
              <a:ext cx="454865" cy="484481"/>
            </a:xfrm>
            <a:prstGeom prst="line">
              <a:avLst/>
            </a:prstGeom>
          </p:spPr>
          <p:style>
            <a:lnRef idx="1">
              <a:schemeClr val="dk1"/>
            </a:lnRef>
            <a:fillRef idx="0">
              <a:schemeClr val="dk1"/>
            </a:fillRef>
            <a:effectRef idx="0">
              <a:schemeClr val="dk1"/>
            </a:effectRef>
            <a:fontRef idx="minor">
              <a:schemeClr val="tx1"/>
            </a:fontRef>
          </p:style>
        </p:cxnSp>
        <p:sp>
          <p:nvSpPr>
            <p:cNvPr id="56" name="Oval 55"/>
            <p:cNvSpPr/>
            <p:nvPr/>
          </p:nvSpPr>
          <p:spPr>
            <a:xfrm>
              <a:off x="6329468" y="526454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cxnSp>
          <p:nvCxnSpPr>
            <p:cNvPr id="57" name="Straight Connector 56"/>
            <p:cNvCxnSpPr/>
            <p:nvPr/>
          </p:nvCxnSpPr>
          <p:spPr>
            <a:xfrm flipH="1">
              <a:off x="6830555" y="499029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6598088" y="3560590"/>
            <a:ext cx="1939585" cy="369332"/>
          </a:xfrm>
          <a:prstGeom prst="rect">
            <a:avLst/>
          </a:prstGeom>
          <a:noFill/>
        </p:spPr>
        <p:txBody>
          <a:bodyPr wrap="square" rtlCol="0">
            <a:spAutoFit/>
          </a:bodyPr>
          <a:lstStyle/>
          <a:p>
            <a:r>
              <a:rPr lang="en-US" dirty="0"/>
              <a:t>Swap 25 and 30</a:t>
            </a:r>
          </a:p>
        </p:txBody>
      </p:sp>
    </p:spTree>
    <p:extLst>
      <p:ext uri="{BB962C8B-B14F-4D97-AF65-F5344CB8AC3E}">
        <p14:creationId xmlns:p14="http://schemas.microsoft.com/office/powerpoint/2010/main" val="401352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1000"/>
                                        <p:tgtEl>
                                          <p:spTgt spid="58"/>
                                        </p:tgtEl>
                                      </p:cBhvr>
                                    </p:animEffect>
                                    <p:anim calcmode="lin" valueType="num">
                                      <p:cBhvr>
                                        <p:cTn id="30" dur="1000" fill="hold"/>
                                        <p:tgtEl>
                                          <p:spTgt spid="58"/>
                                        </p:tgtEl>
                                        <p:attrNameLst>
                                          <p:attrName>ppt_x</p:attrName>
                                        </p:attrNameLst>
                                      </p:cBhvr>
                                      <p:tavLst>
                                        <p:tav tm="0">
                                          <p:val>
                                            <p:strVal val="#ppt_x"/>
                                          </p:val>
                                        </p:tav>
                                        <p:tav tm="100000">
                                          <p:val>
                                            <p:strVal val="#ppt_x"/>
                                          </p:val>
                                        </p:tav>
                                      </p:tavLst>
                                    </p:anim>
                                    <p:anim calcmode="lin" valueType="num">
                                      <p:cBhvr>
                                        <p:cTn id="3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1000"/>
                                        <p:tgtEl>
                                          <p:spTgt spid="46"/>
                                        </p:tgtEl>
                                      </p:cBhvr>
                                    </p:animEffect>
                                    <p:anim calcmode="lin" valueType="num">
                                      <p:cBhvr>
                                        <p:cTn id="37" dur="1000" fill="hold"/>
                                        <p:tgtEl>
                                          <p:spTgt spid="46"/>
                                        </p:tgtEl>
                                        <p:attrNameLst>
                                          <p:attrName>ppt_x</p:attrName>
                                        </p:attrNameLst>
                                      </p:cBhvr>
                                      <p:tavLst>
                                        <p:tav tm="0">
                                          <p:val>
                                            <p:strVal val="#ppt_x"/>
                                          </p:val>
                                        </p:tav>
                                        <p:tav tm="100000">
                                          <p:val>
                                            <p:strVal val="#ppt_x"/>
                                          </p:val>
                                        </p:tav>
                                      </p:tavLst>
                                    </p:anim>
                                    <p:anim calcmode="lin" valueType="num">
                                      <p:cBhvr>
                                        <p:cTn id="38" dur="1000" fill="hold"/>
                                        <p:tgtEl>
                                          <p:spTgt spid="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anim calcmode="lin" valueType="num">
                                      <p:cBhvr>
                                        <p:cTn id="42" dur="1000" fill="hold"/>
                                        <p:tgtEl>
                                          <p:spTgt spid="45"/>
                                        </p:tgtEl>
                                        <p:attrNameLst>
                                          <p:attrName>ppt_x</p:attrName>
                                        </p:attrNameLst>
                                      </p:cBhvr>
                                      <p:tavLst>
                                        <p:tav tm="0">
                                          <p:val>
                                            <p:strVal val="#ppt_x"/>
                                          </p:val>
                                        </p:tav>
                                        <p:tav tm="100000">
                                          <p:val>
                                            <p:strVal val="#ppt_x"/>
                                          </p:val>
                                        </p:tav>
                                      </p:tavLst>
                                    </p:anim>
                                    <p:anim calcmode="lin" valueType="num">
                                      <p:cBhvr>
                                        <p:cTn id="4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Example-2: Min Heap (Insert Key 2)</a:t>
            </a:r>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33</a:t>
            </a:fld>
            <a:endParaRPr lang="en-US" alt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749056"/>
            <a:ext cx="4069065" cy="213714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863" y="1722475"/>
            <a:ext cx="3537132" cy="2038455"/>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733" y="4238847"/>
            <a:ext cx="3816546" cy="2038455"/>
          </a:xfrm>
          <a:prstGeom prst="rect">
            <a:avLst/>
          </a:prstGeom>
        </p:spPr>
      </p:pic>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1859" y="3987947"/>
            <a:ext cx="3714941" cy="2051155"/>
          </a:xfrm>
          <a:prstGeom prst="rect">
            <a:avLst/>
          </a:prstGeom>
        </p:spPr>
      </p:pic>
    </p:spTree>
    <p:extLst>
      <p:ext uri="{BB962C8B-B14F-4D97-AF65-F5344CB8AC3E}">
        <p14:creationId xmlns:p14="http://schemas.microsoft.com/office/powerpoint/2010/main" val="42800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3626036" cy="2013053"/>
          </a:xfrm>
        </p:spPr>
      </p:pic>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34</a:t>
            </a:fld>
            <a:endParaRPr lang="en-US" altLang="en-US"/>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310" y="1568444"/>
            <a:ext cx="3695890" cy="2228965"/>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333" y="4127391"/>
            <a:ext cx="3753043" cy="2121009"/>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9336" y="3848978"/>
            <a:ext cx="3657788" cy="2273417"/>
          </a:xfrm>
          <a:prstGeom prst="rect">
            <a:avLst/>
          </a:prstGeom>
        </p:spPr>
      </p:pic>
    </p:spTree>
    <p:extLst>
      <p:ext uri="{BB962C8B-B14F-4D97-AF65-F5344CB8AC3E}">
        <p14:creationId xmlns:p14="http://schemas.microsoft.com/office/powerpoint/2010/main" val="77328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N" altLang="en-US" u="sng" dirty="0"/>
              <a:t>Max Insert Function</a:t>
            </a:r>
            <a:endParaRPr lang="en-US" altLang="en-US" u="sng" dirty="0"/>
          </a:p>
        </p:txBody>
      </p:sp>
      <p:sp>
        <p:nvSpPr>
          <p:cNvPr id="2" name="Content Placeholder 1"/>
          <p:cNvSpPr>
            <a:spLocks noGrp="1"/>
          </p:cNvSpPr>
          <p:nvPr>
            <p:ph idx="1"/>
          </p:nvPr>
        </p:nvSpPr>
        <p:spPr/>
        <p:txBody>
          <a:bodyPr/>
          <a:lstStyle/>
          <a:p>
            <a:pPr marL="109537" indent="0">
              <a:buNone/>
            </a:pPr>
            <a:r>
              <a:rPr lang="en-US" sz="2400" dirty="0"/>
              <a:t>Algorithm </a:t>
            </a:r>
            <a:r>
              <a:rPr lang="en-US" sz="2400" b="1" dirty="0" err="1"/>
              <a:t>Max_Insert</a:t>
            </a:r>
            <a:r>
              <a:rPr lang="en-US" sz="2400" dirty="0"/>
              <a:t>(A, </a:t>
            </a:r>
            <a:r>
              <a:rPr lang="en-US" sz="2400" i="1" dirty="0"/>
              <a:t>n</a:t>
            </a:r>
            <a:r>
              <a:rPr lang="en-US" sz="2400" dirty="0"/>
              <a:t>, </a:t>
            </a:r>
            <a:r>
              <a:rPr lang="en-US" sz="2400" i="1" dirty="0"/>
              <a:t>x</a:t>
            </a:r>
            <a:r>
              <a:rPr lang="en-US" sz="2400" dirty="0"/>
              <a:t>)</a:t>
            </a:r>
          </a:p>
          <a:p>
            <a:pPr marL="109537" indent="0">
              <a:buNone/>
            </a:pPr>
            <a:r>
              <a:rPr lang="en-US" sz="2400" dirty="0"/>
              <a:t>	</a:t>
            </a:r>
            <a:r>
              <a:rPr lang="en-US" sz="2400" b="1" dirty="0"/>
              <a:t>if </a:t>
            </a:r>
            <a:r>
              <a:rPr lang="en-US" sz="2400" dirty="0"/>
              <a:t>(</a:t>
            </a:r>
            <a:r>
              <a:rPr lang="en-US" sz="2400" i="1" dirty="0"/>
              <a:t>n</a:t>
            </a:r>
            <a:r>
              <a:rPr lang="en-US" sz="2400" dirty="0"/>
              <a:t> = MAX)</a:t>
            </a:r>
          </a:p>
          <a:p>
            <a:pPr marL="109537" indent="0">
              <a:buNone/>
            </a:pPr>
            <a:r>
              <a:rPr lang="en-US" sz="2400" dirty="0"/>
              <a:t>		</a:t>
            </a:r>
            <a:r>
              <a:rPr lang="en-US" sz="2400" b="1" dirty="0"/>
              <a:t>print</a:t>
            </a:r>
            <a:r>
              <a:rPr lang="en-US" sz="2400" dirty="0"/>
              <a:t> (“Error. Heap is Full”)</a:t>
            </a:r>
          </a:p>
          <a:p>
            <a:pPr marL="109537" indent="0">
              <a:buNone/>
            </a:pPr>
            <a:r>
              <a:rPr lang="en-US" sz="2400" dirty="0"/>
              <a:t>		</a:t>
            </a:r>
            <a:r>
              <a:rPr lang="en-US" sz="2400" b="1" dirty="0"/>
              <a:t>return</a:t>
            </a:r>
          </a:p>
          <a:p>
            <a:pPr marL="109537" indent="0">
              <a:buNone/>
            </a:pPr>
            <a:r>
              <a:rPr lang="en-US" sz="2400" dirty="0"/>
              <a:t>	</a:t>
            </a:r>
            <a:r>
              <a:rPr lang="en-US" sz="2400" i="1" dirty="0" err="1"/>
              <a:t>i</a:t>
            </a:r>
            <a:r>
              <a:rPr lang="en-US" sz="2400" dirty="0"/>
              <a:t> = </a:t>
            </a:r>
            <a:r>
              <a:rPr lang="en-US" sz="2400" i="1" dirty="0"/>
              <a:t>n</a:t>
            </a:r>
            <a:r>
              <a:rPr lang="en-US" sz="2400" dirty="0"/>
              <a:t> + 1</a:t>
            </a:r>
          </a:p>
          <a:p>
            <a:pPr marL="109537" indent="0">
              <a:buNone/>
            </a:pPr>
            <a:r>
              <a:rPr lang="en-US" sz="2400" dirty="0"/>
              <a:t>	</a:t>
            </a:r>
            <a:r>
              <a:rPr lang="en-US" sz="2400" b="1" dirty="0"/>
              <a:t>while</a:t>
            </a:r>
            <a:r>
              <a:rPr lang="en-US" sz="2400" dirty="0"/>
              <a:t> (</a:t>
            </a:r>
            <a:r>
              <a:rPr lang="en-US" sz="2400" i="1" dirty="0" err="1"/>
              <a:t>i</a:t>
            </a:r>
            <a:r>
              <a:rPr lang="en-US" sz="2400" dirty="0"/>
              <a:t> != 1 AND </a:t>
            </a:r>
            <a:r>
              <a:rPr lang="en-US" sz="2400" i="1" dirty="0"/>
              <a:t>x</a:t>
            </a:r>
            <a:r>
              <a:rPr lang="en-US" sz="2400" dirty="0"/>
              <a:t> &gt; A[</a:t>
            </a:r>
            <a:r>
              <a:rPr lang="en-US" sz="2400" i="1" dirty="0" err="1"/>
              <a:t>i</a:t>
            </a:r>
            <a:r>
              <a:rPr lang="en-US" sz="2400" dirty="0"/>
              <a:t>/2]) </a:t>
            </a:r>
            <a:r>
              <a:rPr lang="en-US" sz="2400" b="1" dirty="0"/>
              <a:t>do</a:t>
            </a:r>
          </a:p>
          <a:p>
            <a:pPr marL="109537" indent="0">
              <a:buNone/>
            </a:pPr>
            <a:r>
              <a:rPr lang="en-US" sz="2400" dirty="0"/>
              <a:t>		A[</a:t>
            </a:r>
            <a:r>
              <a:rPr lang="en-US" sz="2400" i="1" dirty="0" err="1"/>
              <a:t>i</a:t>
            </a:r>
            <a:r>
              <a:rPr lang="en-US" sz="2400" dirty="0"/>
              <a:t>] = A[</a:t>
            </a:r>
            <a:r>
              <a:rPr lang="en-US" sz="2400" i="1" dirty="0" err="1"/>
              <a:t>i</a:t>
            </a:r>
            <a:r>
              <a:rPr lang="en-US" sz="2400" dirty="0"/>
              <a:t>/2]</a:t>
            </a:r>
          </a:p>
          <a:p>
            <a:pPr marL="109537" indent="0">
              <a:buNone/>
            </a:pPr>
            <a:r>
              <a:rPr lang="en-US" sz="2400" dirty="0"/>
              <a:t>		</a:t>
            </a:r>
            <a:r>
              <a:rPr lang="en-US" sz="2400" i="1" dirty="0" err="1"/>
              <a:t>i</a:t>
            </a:r>
            <a:r>
              <a:rPr lang="en-US" sz="2400" dirty="0"/>
              <a:t> = </a:t>
            </a:r>
            <a:r>
              <a:rPr lang="en-US" sz="2400" i="1" dirty="0" err="1"/>
              <a:t>i</a:t>
            </a:r>
            <a:r>
              <a:rPr lang="en-US" sz="2400" dirty="0"/>
              <a:t>/2</a:t>
            </a:r>
          </a:p>
          <a:p>
            <a:pPr marL="109537" indent="0">
              <a:buNone/>
            </a:pPr>
            <a:r>
              <a:rPr lang="en-US" sz="2400" dirty="0"/>
              <a:t>	A[</a:t>
            </a:r>
            <a:r>
              <a:rPr lang="en-US" sz="2400" i="1" dirty="0" err="1"/>
              <a:t>i</a:t>
            </a:r>
            <a:r>
              <a:rPr lang="en-US" sz="2400" dirty="0"/>
              <a:t>] = </a:t>
            </a:r>
            <a:r>
              <a:rPr lang="en-US" sz="2400" i="1" dirty="0"/>
              <a:t>x</a:t>
            </a:r>
          </a:p>
          <a:p>
            <a:pPr marL="109537" indent="0">
              <a:buNone/>
            </a:pPr>
            <a:r>
              <a:rPr lang="en-US" sz="2400" b="1" dirty="0"/>
              <a:t>return</a:t>
            </a:r>
            <a:r>
              <a:rPr lang="en-US" sz="2400" dirty="0"/>
              <a:t>.</a:t>
            </a:r>
          </a:p>
        </p:txBody>
      </p:sp>
      <p:grpSp>
        <p:nvGrpSpPr>
          <p:cNvPr id="5" name="Group 4"/>
          <p:cNvGrpSpPr/>
          <p:nvPr/>
        </p:nvGrpSpPr>
        <p:grpSpPr>
          <a:xfrm>
            <a:off x="6324600" y="2514600"/>
            <a:ext cx="2139847" cy="2209800"/>
            <a:chOff x="3957851" y="3276600"/>
            <a:chExt cx="2647676" cy="2590800"/>
          </a:xfrm>
        </p:grpSpPr>
        <p:sp>
          <p:nvSpPr>
            <p:cNvPr id="6" name="Oval 5"/>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15</a:t>
              </a:r>
            </a:p>
          </p:txBody>
        </p:sp>
        <p:sp>
          <p:nvSpPr>
            <p:cNvPr id="7" name="Oval 6"/>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12</a:t>
              </a:r>
            </a:p>
          </p:txBody>
        </p:sp>
        <p:sp>
          <p:nvSpPr>
            <p:cNvPr id="8" name="Oval 7"/>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8</a:t>
              </a:r>
            </a:p>
          </p:txBody>
        </p:sp>
        <p:sp>
          <p:nvSpPr>
            <p:cNvPr id="9" name="Oval 8"/>
            <p:cNvSpPr/>
            <p:nvPr/>
          </p:nvSpPr>
          <p:spPr>
            <a:xfrm>
              <a:off x="3957851" y="5105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10</a:t>
              </a:r>
            </a:p>
          </p:txBody>
        </p:sp>
        <p:sp>
          <p:nvSpPr>
            <p:cNvPr id="10" name="Oval 9"/>
            <p:cNvSpPr/>
            <p:nvPr/>
          </p:nvSpPr>
          <p:spPr>
            <a:xfrm>
              <a:off x="5334000" y="5044425"/>
              <a:ext cx="762000" cy="7620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14</a:t>
              </a:r>
            </a:p>
          </p:txBody>
        </p:sp>
        <p:cxnSp>
          <p:nvCxnSpPr>
            <p:cNvPr id="11" name="Straight Connector 10"/>
            <p:cNvCxnSpPr>
              <a:stCxn id="6" idx="3"/>
              <a:endCxn id="7"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6" idx="5"/>
              <a:endCxn id="8"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6890040" y="2489040"/>
              <a:ext cx="1651320" cy="1823040"/>
            </p14:xfrm>
          </p:contentPart>
        </mc:Choice>
        <mc:Fallback xmlns="">
          <p:pic>
            <p:nvPicPr>
              <p:cNvPr id="3" name="Ink 2"/>
              <p:cNvPicPr/>
              <p:nvPr/>
            </p:nvPicPr>
            <p:blipFill>
              <a:blip r:embed="rId3"/>
              <a:stretch>
                <a:fillRect/>
              </a:stretch>
            </p:blipFill>
            <p:spPr>
              <a:xfrm>
                <a:off x="6880680" y="2479680"/>
                <a:ext cx="1670040" cy="1841760"/>
              </a:xfrm>
              <a:prstGeom prst="rect">
                <a:avLst/>
              </a:prstGeom>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N" altLang="en-US" u="sng" dirty="0"/>
              <a:t>Max Delete</a:t>
            </a:r>
            <a:endParaRPr lang="en-US" altLang="en-US" u="sng" dirty="0"/>
          </a:p>
        </p:txBody>
      </p:sp>
      <p:sp>
        <p:nvSpPr>
          <p:cNvPr id="6" name="Freeform 5"/>
          <p:cNvSpPr/>
          <p:nvPr/>
        </p:nvSpPr>
        <p:spPr>
          <a:xfrm>
            <a:off x="5443538" y="2200275"/>
            <a:ext cx="735012" cy="1328738"/>
          </a:xfrm>
          <a:custGeom>
            <a:avLst/>
            <a:gdLst>
              <a:gd name="connsiteX0" fmla="*/ 0 w 734764"/>
              <a:gd name="connsiteY0" fmla="*/ 0 h 1328738"/>
              <a:gd name="connsiteX1" fmla="*/ 628650 w 734764"/>
              <a:gd name="connsiteY1" fmla="*/ 285750 h 1328738"/>
              <a:gd name="connsiteX2" fmla="*/ 728662 w 734764"/>
              <a:gd name="connsiteY2" fmla="*/ 1328738 h 1328738"/>
            </a:gdLst>
            <a:ahLst/>
            <a:cxnLst>
              <a:cxn ang="0">
                <a:pos x="connsiteX0" y="connsiteY0"/>
              </a:cxn>
              <a:cxn ang="0">
                <a:pos x="connsiteX1" y="connsiteY1"/>
              </a:cxn>
              <a:cxn ang="0">
                <a:pos x="connsiteX2" y="connsiteY2"/>
              </a:cxn>
            </a:cxnLst>
            <a:rect l="l" t="t" r="r" b="b"/>
            <a:pathLst>
              <a:path w="734764" h="1328738">
                <a:moveTo>
                  <a:pt x="0" y="0"/>
                </a:moveTo>
                <a:cubicBezTo>
                  <a:pt x="253603" y="32147"/>
                  <a:pt x="507206" y="64294"/>
                  <a:pt x="628650" y="285750"/>
                </a:cubicBezTo>
                <a:cubicBezTo>
                  <a:pt x="750094" y="507206"/>
                  <a:pt x="739378" y="917972"/>
                  <a:pt x="728662" y="1328738"/>
                </a:cubicBezTo>
              </a:path>
            </a:pathLst>
          </a:cu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US"/>
          </a:p>
        </p:txBody>
      </p:sp>
      <p:sp>
        <p:nvSpPr>
          <p:cNvPr id="8" name="Oval 7"/>
          <p:cNvSpPr/>
          <p:nvPr/>
        </p:nvSpPr>
        <p:spPr>
          <a:xfrm>
            <a:off x="4425935" y="1079421"/>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9" name="Oval 8"/>
          <p:cNvSpPr/>
          <p:nvPr/>
        </p:nvSpPr>
        <p:spPr>
          <a:xfrm>
            <a:off x="3810088" y="1811255"/>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10" name="Oval 9"/>
          <p:cNvSpPr/>
          <p:nvPr/>
        </p:nvSpPr>
        <p:spPr>
          <a:xfrm>
            <a:off x="4837734" y="1833346"/>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11" name="Oval 10"/>
          <p:cNvSpPr/>
          <p:nvPr/>
        </p:nvSpPr>
        <p:spPr>
          <a:xfrm>
            <a:off x="3313734" y="2639280"/>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sp>
        <p:nvSpPr>
          <p:cNvPr id="12" name="Oval 11"/>
          <p:cNvSpPr/>
          <p:nvPr/>
        </p:nvSpPr>
        <p:spPr>
          <a:xfrm>
            <a:off x="4425935" y="2587272"/>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13" name="Straight Connector 12"/>
          <p:cNvCxnSpPr>
            <a:stCxn id="8" idx="3"/>
            <a:endCxn id="9" idx="7"/>
          </p:cNvCxnSpPr>
          <p:nvPr/>
        </p:nvCxnSpPr>
        <p:spPr>
          <a:xfrm flipH="1">
            <a:off x="4335747" y="1634181"/>
            <a:ext cx="180377" cy="27225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8" idx="5"/>
            <a:endCxn id="10" idx="0"/>
          </p:cNvCxnSpPr>
          <p:nvPr/>
        </p:nvCxnSpPr>
        <p:spPr>
          <a:xfrm>
            <a:off x="4951594" y="1634181"/>
            <a:ext cx="194064" cy="19916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3727642" y="2406961"/>
            <a:ext cx="180377" cy="27225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endCxn id="12" idx="1"/>
          </p:cNvCxnSpPr>
          <p:nvPr/>
        </p:nvCxnSpPr>
        <p:spPr>
          <a:xfrm>
            <a:off x="4328903" y="2394078"/>
            <a:ext cx="187221" cy="288376"/>
          </a:xfrm>
          <a:prstGeom prst="line">
            <a:avLst/>
          </a:prstGeom>
        </p:spPr>
        <p:style>
          <a:lnRef idx="1">
            <a:schemeClr val="dk1"/>
          </a:lnRef>
          <a:fillRef idx="0">
            <a:schemeClr val="dk1"/>
          </a:fillRef>
          <a:effectRef idx="0">
            <a:schemeClr val="dk1"/>
          </a:effectRef>
          <a:fontRef idx="minor">
            <a:schemeClr val="tx1"/>
          </a:fontRef>
        </p:style>
      </p:cxnSp>
      <p:grpSp>
        <p:nvGrpSpPr>
          <p:cNvPr id="26" name="Group 25"/>
          <p:cNvGrpSpPr/>
          <p:nvPr/>
        </p:nvGrpSpPr>
        <p:grpSpPr>
          <a:xfrm>
            <a:off x="2428812" y="3494287"/>
            <a:ext cx="2139847" cy="2209800"/>
            <a:chOff x="2428812" y="3494287"/>
            <a:chExt cx="2139847" cy="2209800"/>
          </a:xfrm>
        </p:grpSpPr>
        <p:sp>
          <p:nvSpPr>
            <p:cNvPr id="63" name="Oval 62"/>
            <p:cNvSpPr/>
            <p:nvPr/>
          </p:nvSpPr>
          <p:spPr>
            <a:xfrm>
              <a:off x="3504542" y="5026693"/>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64" name="Straight Connector 63"/>
            <p:cNvCxnSpPr>
              <a:endCxn id="63" idx="1"/>
            </p:cNvCxnSpPr>
            <p:nvPr/>
          </p:nvCxnSpPr>
          <p:spPr>
            <a:xfrm>
              <a:off x="3407510" y="4833499"/>
              <a:ext cx="187221" cy="288376"/>
            </a:xfrm>
            <a:prstGeom prst="line">
              <a:avLst/>
            </a:prstGeom>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2428812" y="3494287"/>
              <a:ext cx="2139847" cy="2209800"/>
              <a:chOff x="3957851" y="3276600"/>
              <a:chExt cx="2647676" cy="2590800"/>
            </a:xfrm>
          </p:grpSpPr>
          <p:sp>
            <p:nvSpPr>
              <p:cNvPr id="28" name="Oval 27"/>
              <p:cNvSpPr/>
              <p:nvPr/>
            </p:nvSpPr>
            <p:spPr>
              <a:xfrm>
                <a:off x="5334000" y="3276600"/>
                <a:ext cx="762000" cy="762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Bahnschrift SemiBold" panose="020B0502040204020203" pitchFamily="34" charset="0"/>
                </a:endParaRPr>
              </a:p>
            </p:txBody>
          </p:sp>
          <p:sp>
            <p:nvSpPr>
              <p:cNvPr id="29" name="Oval 28"/>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30" name="Oval 29"/>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31" name="Oval 30"/>
              <p:cNvSpPr/>
              <p:nvPr/>
            </p:nvSpPr>
            <p:spPr>
              <a:xfrm>
                <a:off x="3957851" y="5105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cxnSp>
            <p:nvCxnSpPr>
              <p:cNvPr id="32" name="Straight Connector 31"/>
              <p:cNvCxnSpPr>
                <a:stCxn id="28" idx="3"/>
                <a:endCxn id="29"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28" idx="5"/>
                <a:endCxn id="30"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grpSp>
      </p:gr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832120" y="3581280"/>
              <a:ext cx="4096080" cy="2800800"/>
            </p14:xfrm>
          </p:contentPart>
        </mc:Choice>
        <mc:Fallback xmlns="">
          <p:pic>
            <p:nvPicPr>
              <p:cNvPr id="4" name="Ink 3"/>
              <p:cNvPicPr/>
              <p:nvPr/>
            </p:nvPicPr>
            <p:blipFill>
              <a:blip r:embed="rId3"/>
              <a:stretch>
                <a:fillRect/>
              </a:stretch>
            </p:blipFill>
            <p:spPr>
              <a:xfrm>
                <a:off x="2822760" y="3571920"/>
                <a:ext cx="4114800" cy="2819520"/>
              </a:xfrm>
              <a:prstGeom prst="rect">
                <a:avLst/>
              </a:prstGeom>
            </p:spPr>
          </p:pic>
        </mc:Fallback>
      </mc:AlternateContent>
      <p:grpSp>
        <p:nvGrpSpPr>
          <p:cNvPr id="35" name="Group 34"/>
          <p:cNvGrpSpPr/>
          <p:nvPr/>
        </p:nvGrpSpPr>
        <p:grpSpPr>
          <a:xfrm>
            <a:off x="4762048" y="3946365"/>
            <a:ext cx="2139847" cy="2209800"/>
            <a:chOff x="4762048" y="3946365"/>
            <a:chExt cx="2139847" cy="2209800"/>
          </a:xfrm>
        </p:grpSpPr>
        <p:grpSp>
          <p:nvGrpSpPr>
            <p:cNvPr id="43" name="Group 42"/>
            <p:cNvGrpSpPr/>
            <p:nvPr/>
          </p:nvGrpSpPr>
          <p:grpSpPr>
            <a:xfrm>
              <a:off x="4762048" y="3946365"/>
              <a:ext cx="2139847" cy="2209800"/>
              <a:chOff x="3957851" y="3276600"/>
              <a:chExt cx="2647676" cy="2590800"/>
            </a:xfrm>
          </p:grpSpPr>
          <p:sp>
            <p:nvSpPr>
              <p:cNvPr id="44" name="Oval 43"/>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45" name="Oval 44"/>
              <p:cNvSpPr/>
              <p:nvPr/>
            </p:nvSpPr>
            <p:spPr>
              <a:xfrm>
                <a:off x="4572000" y="4134612"/>
                <a:ext cx="762000" cy="762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Bahnschrift SemiBold" panose="020B0502040204020203" pitchFamily="34" charset="0"/>
                </a:endParaRPr>
              </a:p>
            </p:txBody>
          </p:sp>
          <p:sp>
            <p:nvSpPr>
              <p:cNvPr id="46" name="Oval 45"/>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47" name="Oval 46"/>
              <p:cNvSpPr/>
              <p:nvPr/>
            </p:nvSpPr>
            <p:spPr>
              <a:xfrm>
                <a:off x="3957851" y="5105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cxnSp>
            <p:nvCxnSpPr>
              <p:cNvPr id="48" name="Straight Connector 47"/>
              <p:cNvCxnSpPr>
                <a:stCxn id="44" idx="3"/>
                <a:endCxn id="45"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4" idx="5"/>
                <a:endCxn id="46"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67" name="Oval 66"/>
            <p:cNvSpPr/>
            <p:nvPr/>
          </p:nvSpPr>
          <p:spPr>
            <a:xfrm>
              <a:off x="5844480" y="5450994"/>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68" name="Straight Connector 67"/>
            <p:cNvCxnSpPr>
              <a:endCxn id="67" idx="1"/>
            </p:cNvCxnSpPr>
            <p:nvPr/>
          </p:nvCxnSpPr>
          <p:spPr>
            <a:xfrm>
              <a:off x="5747448" y="5257800"/>
              <a:ext cx="187221" cy="288376"/>
            </a:xfrm>
            <a:prstGeom prst="line">
              <a:avLst/>
            </a:prstGeom>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6921756" y="4319431"/>
            <a:ext cx="2139847" cy="2209800"/>
            <a:chOff x="6921756" y="4319431"/>
            <a:chExt cx="2139847" cy="2209800"/>
          </a:xfrm>
        </p:grpSpPr>
        <p:grpSp>
          <p:nvGrpSpPr>
            <p:cNvPr id="51" name="Group 50"/>
            <p:cNvGrpSpPr/>
            <p:nvPr/>
          </p:nvGrpSpPr>
          <p:grpSpPr>
            <a:xfrm>
              <a:off x="6921756" y="4319431"/>
              <a:ext cx="2139847" cy="2209800"/>
              <a:chOff x="3957851" y="3276600"/>
              <a:chExt cx="2647676" cy="2590800"/>
            </a:xfrm>
          </p:grpSpPr>
          <p:sp>
            <p:nvSpPr>
              <p:cNvPr id="52" name="Oval 51"/>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53" name="Oval 52"/>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54" name="Oval 53"/>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55" name="Oval 54"/>
              <p:cNvSpPr/>
              <p:nvPr/>
            </p:nvSpPr>
            <p:spPr>
              <a:xfrm>
                <a:off x="3957851" y="5105400"/>
                <a:ext cx="762000" cy="762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Bahnschrift SemiBold" panose="020B0502040204020203" pitchFamily="34" charset="0"/>
                </a:endParaRPr>
              </a:p>
            </p:txBody>
          </p:sp>
          <p:cxnSp>
            <p:nvCxnSpPr>
              <p:cNvPr id="56" name="Straight Connector 55"/>
              <p:cNvCxnSpPr>
                <a:stCxn id="52" idx="3"/>
                <a:endCxn id="53"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a:stCxn id="52" idx="5"/>
                <a:endCxn id="54"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69" name="Oval 68"/>
            <p:cNvSpPr/>
            <p:nvPr/>
          </p:nvSpPr>
          <p:spPr>
            <a:xfrm>
              <a:off x="8027513" y="5829939"/>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70" name="Straight Connector 69"/>
            <p:cNvCxnSpPr>
              <a:endCxn id="69" idx="1"/>
            </p:cNvCxnSpPr>
            <p:nvPr/>
          </p:nvCxnSpPr>
          <p:spPr>
            <a:xfrm>
              <a:off x="7930481" y="5636745"/>
              <a:ext cx="187221" cy="288376"/>
            </a:xfrm>
            <a:prstGeom prst="line">
              <a:avLst/>
            </a:prstGeom>
          </p:spPr>
          <p:style>
            <a:lnRef idx="1">
              <a:schemeClr val="dk1"/>
            </a:lnRef>
            <a:fillRef idx="0">
              <a:schemeClr val="dk1"/>
            </a:fillRef>
            <a:effectRef idx="0">
              <a:schemeClr val="dk1"/>
            </a:effectRef>
            <a:fontRef idx="minor">
              <a:schemeClr val="tx1"/>
            </a:fontRef>
          </p:style>
        </p:cxnSp>
      </p:grpSp>
      <p:pic>
        <p:nvPicPr>
          <p:cNvPr id="22" name="Picture 21"/>
          <p:cNvPicPr>
            <a:picLocks noChangeAspect="1"/>
          </p:cNvPicPr>
          <p:nvPr/>
        </p:nvPicPr>
        <p:blipFill>
          <a:blip r:embed="rId4"/>
          <a:stretch>
            <a:fillRect/>
          </a:stretch>
        </p:blipFill>
        <p:spPr>
          <a:xfrm>
            <a:off x="449007" y="4102384"/>
            <a:ext cx="1722982" cy="17667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685800"/>
            <a:ext cx="8229600" cy="609600"/>
          </a:xfrm>
        </p:spPr>
        <p:txBody>
          <a:bodyPr/>
          <a:lstStyle/>
          <a:p>
            <a:r>
              <a:rPr lang="en-IN" altLang="en-US" u="sng" dirty="0"/>
              <a:t>Max Del Function</a:t>
            </a:r>
            <a:endParaRPr lang="en-US" altLang="en-US" u="sng" dirty="0"/>
          </a:p>
        </p:txBody>
      </p:sp>
      <p:sp>
        <p:nvSpPr>
          <p:cNvPr id="2" name="Content Placeholder 1"/>
          <p:cNvSpPr>
            <a:spLocks noGrp="1"/>
          </p:cNvSpPr>
          <p:nvPr>
            <p:ph idx="1"/>
          </p:nvPr>
        </p:nvSpPr>
        <p:spPr>
          <a:xfrm>
            <a:off x="457200" y="1371600"/>
            <a:ext cx="8229600" cy="5105400"/>
          </a:xfrm>
        </p:spPr>
        <p:txBody>
          <a:bodyPr/>
          <a:lstStyle/>
          <a:p>
            <a:pPr marL="109537" indent="0">
              <a:buNone/>
            </a:pPr>
            <a:r>
              <a:rPr lang="en-US" sz="2400" dirty="0"/>
              <a:t>Algorithm </a:t>
            </a:r>
            <a:r>
              <a:rPr lang="en-US" sz="2400" b="1" dirty="0" err="1"/>
              <a:t>Max_Delete</a:t>
            </a:r>
            <a:r>
              <a:rPr lang="en-US" sz="2400" dirty="0"/>
              <a:t>(A, n)</a:t>
            </a:r>
          </a:p>
          <a:p>
            <a:pPr marL="109537" indent="0">
              <a:buNone/>
            </a:pPr>
            <a:r>
              <a:rPr lang="en-US" sz="2000" dirty="0">
                <a:solidFill>
                  <a:schemeClr val="bg1">
                    <a:lumMod val="65000"/>
                  </a:schemeClr>
                </a:solidFill>
              </a:rPr>
              <a:t>// Input: A: an array representing a heap</a:t>
            </a:r>
          </a:p>
          <a:p>
            <a:pPr marL="109537" indent="0">
              <a:buNone/>
            </a:pPr>
            <a:r>
              <a:rPr lang="en-US" sz="2000" dirty="0">
                <a:solidFill>
                  <a:schemeClr val="bg1">
                    <a:lumMod val="65000"/>
                  </a:schemeClr>
                </a:solidFill>
              </a:rPr>
              <a:t>// Output: The maximum element of A and A as a heap  </a:t>
            </a:r>
          </a:p>
          <a:p>
            <a:pPr marL="109537" indent="0">
              <a:buNone/>
            </a:pPr>
            <a:r>
              <a:rPr lang="en-US" sz="2000" dirty="0">
                <a:solidFill>
                  <a:schemeClr val="bg1">
                    <a:lumMod val="65000"/>
                  </a:schemeClr>
                </a:solidFill>
              </a:rPr>
              <a:t>                     with this element removed</a:t>
            </a:r>
          </a:p>
          <a:p>
            <a:pPr marL="109537" indent="0">
              <a:buNone/>
            </a:pPr>
            <a:r>
              <a:rPr lang="en-US" sz="2000" dirty="0">
                <a:solidFill>
                  <a:schemeClr val="bg1">
                    <a:lumMod val="65000"/>
                  </a:schemeClr>
                </a:solidFill>
              </a:rPr>
              <a:t>// Running Time: O(log n) where </a:t>
            </a:r>
            <a:r>
              <a:rPr lang="en-US" sz="2000" i="1" dirty="0">
                <a:solidFill>
                  <a:schemeClr val="bg1">
                    <a:lumMod val="65000"/>
                  </a:schemeClr>
                </a:solidFill>
              </a:rPr>
              <a:t>n</a:t>
            </a:r>
            <a:r>
              <a:rPr lang="en-US" sz="2000" dirty="0">
                <a:solidFill>
                  <a:schemeClr val="bg1">
                    <a:lumMod val="65000"/>
                  </a:schemeClr>
                </a:solidFill>
              </a:rPr>
              <a:t> = heap size of A</a:t>
            </a:r>
          </a:p>
          <a:p>
            <a:pPr marL="109537" indent="0">
              <a:buNone/>
            </a:pPr>
            <a:r>
              <a:rPr lang="en-US" sz="2400" dirty="0"/>
              <a:t>	max   = A[1]</a:t>
            </a:r>
          </a:p>
          <a:p>
            <a:pPr marL="109537" indent="0">
              <a:buNone/>
            </a:pPr>
            <a:r>
              <a:rPr lang="en-US" sz="2400" dirty="0"/>
              <a:t>	A[1] = A[</a:t>
            </a:r>
            <a:r>
              <a:rPr lang="en-US" sz="2400" i="1" dirty="0"/>
              <a:t>n</a:t>
            </a:r>
            <a:r>
              <a:rPr lang="en-US" sz="2400" dirty="0"/>
              <a:t>]</a:t>
            </a:r>
          </a:p>
          <a:p>
            <a:pPr marL="109537" indent="0">
              <a:buNone/>
            </a:pPr>
            <a:r>
              <a:rPr lang="en-US" sz="2400" dirty="0"/>
              <a:t>	</a:t>
            </a:r>
            <a:r>
              <a:rPr lang="en-US" sz="2400" i="1" dirty="0"/>
              <a:t>n</a:t>
            </a:r>
            <a:r>
              <a:rPr lang="en-US" sz="2400" dirty="0"/>
              <a:t> = </a:t>
            </a:r>
            <a:r>
              <a:rPr lang="en-US" sz="2400" i="1" dirty="0"/>
              <a:t>n</a:t>
            </a:r>
            <a:r>
              <a:rPr lang="en-US" sz="2400" dirty="0"/>
              <a:t> - 1</a:t>
            </a:r>
          </a:p>
          <a:p>
            <a:pPr marL="109537" indent="0">
              <a:buNone/>
            </a:pPr>
            <a:r>
              <a:rPr lang="en-US" sz="2400" dirty="0"/>
              <a:t>	</a:t>
            </a:r>
            <a:r>
              <a:rPr lang="en-US" sz="2400" dirty="0" err="1"/>
              <a:t>Max_Heapify</a:t>
            </a:r>
            <a:r>
              <a:rPr lang="en-US" sz="2400" dirty="0"/>
              <a:t>(A, 1, </a:t>
            </a:r>
            <a:r>
              <a:rPr lang="en-US" sz="2400" i="1" dirty="0"/>
              <a:t>n</a:t>
            </a:r>
            <a:r>
              <a:rPr lang="en-US" sz="2400" dirty="0"/>
              <a:t>)</a:t>
            </a:r>
          </a:p>
          <a:p>
            <a:pPr marL="109537" indent="0">
              <a:buNone/>
            </a:pPr>
            <a:r>
              <a:rPr lang="en-US" sz="2400" dirty="0"/>
              <a:t>	</a:t>
            </a:r>
            <a:r>
              <a:rPr lang="en-US" sz="2400" b="1" dirty="0"/>
              <a:t>return</a:t>
            </a:r>
            <a:r>
              <a:rPr lang="en-US" sz="2400" dirty="0"/>
              <a:t> max</a:t>
            </a:r>
          </a:p>
        </p:txBody>
      </p:sp>
      <p:grpSp>
        <p:nvGrpSpPr>
          <p:cNvPr id="6" name="Group 5"/>
          <p:cNvGrpSpPr/>
          <p:nvPr/>
        </p:nvGrpSpPr>
        <p:grpSpPr>
          <a:xfrm>
            <a:off x="5562600" y="3581400"/>
            <a:ext cx="2139847" cy="2209800"/>
            <a:chOff x="3957851" y="3276600"/>
            <a:chExt cx="2647676" cy="2590800"/>
          </a:xfrm>
        </p:grpSpPr>
        <p:sp>
          <p:nvSpPr>
            <p:cNvPr id="7" name="Oval 6"/>
            <p:cNvSpPr/>
            <p:nvPr/>
          </p:nvSpPr>
          <p:spPr>
            <a:xfrm>
              <a:off x="5334000" y="32766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25</a:t>
              </a:r>
            </a:p>
          </p:txBody>
        </p:sp>
        <p:sp>
          <p:nvSpPr>
            <p:cNvPr id="8" name="Oval 7"/>
            <p:cNvSpPr/>
            <p:nvPr/>
          </p:nvSpPr>
          <p:spPr>
            <a:xfrm>
              <a:off x="4572000" y="41346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20</a:t>
              </a:r>
            </a:p>
          </p:txBody>
        </p:sp>
        <p:sp>
          <p:nvSpPr>
            <p:cNvPr id="9" name="Oval 8"/>
            <p:cNvSpPr/>
            <p:nvPr/>
          </p:nvSpPr>
          <p:spPr>
            <a:xfrm>
              <a:off x="5843527" y="4160512"/>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3</a:t>
              </a:r>
            </a:p>
          </p:txBody>
        </p:sp>
        <p:sp>
          <p:nvSpPr>
            <p:cNvPr id="10" name="Oval 9"/>
            <p:cNvSpPr/>
            <p:nvPr/>
          </p:nvSpPr>
          <p:spPr>
            <a:xfrm>
              <a:off x="3957851" y="510540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16</a:t>
              </a:r>
            </a:p>
          </p:txBody>
        </p:sp>
        <p:cxnSp>
          <p:nvCxnSpPr>
            <p:cNvPr id="11" name="Straight Connector 10"/>
            <p:cNvCxnSpPr>
              <a:stCxn id="7" idx="3"/>
              <a:endCxn id="8" idx="7"/>
            </p:cNvCxnSpPr>
            <p:nvPr/>
          </p:nvCxnSpPr>
          <p:spPr>
            <a:xfrm flipH="1">
              <a:off x="5222408" y="3927008"/>
              <a:ext cx="223184" cy="31919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5"/>
              <a:endCxn id="9" idx="0"/>
            </p:cNvCxnSpPr>
            <p:nvPr/>
          </p:nvCxnSpPr>
          <p:spPr>
            <a:xfrm>
              <a:off x="5984408" y="3927008"/>
              <a:ext cx="240119" cy="23350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4469987" y="4833026"/>
              <a:ext cx="223184" cy="319196"/>
            </a:xfrm>
            <a:prstGeom prst="line">
              <a:avLst/>
            </a:prstGeom>
          </p:spPr>
          <p:style>
            <a:lnRef idx="1">
              <a:schemeClr val="dk1"/>
            </a:lnRef>
            <a:fillRef idx="0">
              <a:schemeClr val="dk1"/>
            </a:fillRef>
            <a:effectRef idx="0">
              <a:schemeClr val="dk1"/>
            </a:effectRef>
            <a:fontRef idx="minor">
              <a:schemeClr val="tx1"/>
            </a:fontRef>
          </p:style>
        </p:cxnSp>
      </p:grpSp>
      <p:sp>
        <p:nvSpPr>
          <p:cNvPr id="14" name="Oval 13"/>
          <p:cNvSpPr/>
          <p:nvPr/>
        </p:nvSpPr>
        <p:spPr>
          <a:xfrm>
            <a:off x="6639359" y="5089250"/>
            <a:ext cx="615847" cy="649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SemiBold" panose="020B0502040204020203" pitchFamily="34" charset="0"/>
              </a:rPr>
              <a:t>5</a:t>
            </a:r>
          </a:p>
        </p:txBody>
      </p:sp>
      <p:cxnSp>
        <p:nvCxnSpPr>
          <p:cNvPr id="15" name="Straight Connector 14"/>
          <p:cNvCxnSpPr>
            <a:endCxn id="14" idx="1"/>
          </p:cNvCxnSpPr>
          <p:nvPr/>
        </p:nvCxnSpPr>
        <p:spPr>
          <a:xfrm>
            <a:off x="6542327" y="4896056"/>
            <a:ext cx="187221" cy="28837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518440" y="3619440"/>
              <a:ext cx="2305080" cy="1626120"/>
            </p14:xfrm>
          </p:contentPart>
        </mc:Choice>
        <mc:Fallback xmlns="">
          <p:pic>
            <p:nvPicPr>
              <p:cNvPr id="3" name="Ink 2"/>
              <p:cNvPicPr/>
              <p:nvPr/>
            </p:nvPicPr>
            <p:blipFill>
              <a:blip r:embed="rId3"/>
              <a:stretch>
                <a:fillRect/>
              </a:stretch>
            </p:blipFill>
            <p:spPr>
              <a:xfrm>
                <a:off x="5509080" y="3610080"/>
                <a:ext cx="2323800" cy="1644840"/>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IN" altLang="en-US"/>
              <a:t>Heap Sort</a:t>
            </a:r>
            <a:endParaRPr lang="en-US" altLang="en-US"/>
          </a:p>
        </p:txBody>
      </p:sp>
      <p:sp>
        <p:nvSpPr>
          <p:cNvPr id="35843" name="Content Placeholder 2"/>
          <p:cNvSpPr>
            <a:spLocks noGrp="1"/>
          </p:cNvSpPr>
          <p:nvPr>
            <p:ph idx="1"/>
          </p:nvPr>
        </p:nvSpPr>
        <p:spPr>
          <a:xfrm>
            <a:off x="457200" y="1792288"/>
            <a:ext cx="8229600" cy="4684712"/>
          </a:xfrm>
        </p:spPr>
        <p:txBody>
          <a:bodyPr/>
          <a:lstStyle/>
          <a:p>
            <a:pPr marL="114300" indent="0">
              <a:buFont typeface="Georgia" panose="02040502050405020303" pitchFamily="18" charset="0"/>
              <a:buNone/>
            </a:pPr>
            <a:r>
              <a:rPr lang="en-US" altLang="en-US" b="1" dirty="0"/>
              <a:t>void </a:t>
            </a:r>
            <a:r>
              <a:rPr lang="en-US" altLang="en-US" b="1" dirty="0" err="1"/>
              <a:t>HeapSort</a:t>
            </a:r>
            <a:r>
              <a:rPr lang="en-US" altLang="en-US" b="1" dirty="0"/>
              <a:t> (</a:t>
            </a:r>
            <a:r>
              <a:rPr lang="en-US" altLang="en-US" b="1" dirty="0" err="1"/>
              <a:t>int</a:t>
            </a:r>
            <a:r>
              <a:rPr lang="en-US" altLang="en-US" b="1" dirty="0"/>
              <a:t> a [], </a:t>
            </a:r>
            <a:r>
              <a:rPr lang="en-US" altLang="en-US" b="1" dirty="0" err="1"/>
              <a:t>int</a:t>
            </a:r>
            <a:r>
              <a:rPr lang="en-US" altLang="en-US" b="1" dirty="0"/>
              <a:t> n)</a:t>
            </a:r>
          </a:p>
          <a:p>
            <a:pPr marL="114300" indent="0">
              <a:buFont typeface="Georgia" panose="02040502050405020303" pitchFamily="18" charset="0"/>
              <a:buNone/>
            </a:pPr>
            <a:r>
              <a:rPr lang="en-US" altLang="en-US" b="1" dirty="0"/>
              <a:t>{</a:t>
            </a:r>
          </a:p>
          <a:p>
            <a:pPr marL="114300" indent="0">
              <a:buFont typeface="Georgia" panose="02040502050405020303" pitchFamily="18" charset="0"/>
              <a:buNone/>
            </a:pPr>
            <a:r>
              <a:rPr lang="en-US" altLang="en-US" b="1" dirty="0"/>
              <a:t>	</a:t>
            </a:r>
            <a:r>
              <a:rPr lang="en-US" altLang="en-US" b="1" dirty="0" err="1"/>
              <a:t>int</a:t>
            </a:r>
            <a:r>
              <a:rPr lang="en-US" altLang="en-US" b="1" dirty="0"/>
              <a:t> </a:t>
            </a:r>
            <a:r>
              <a:rPr lang="en-US" altLang="en-US" b="1" dirty="0" err="1"/>
              <a:t>i</a:t>
            </a:r>
            <a:r>
              <a:rPr lang="en-US" altLang="en-US" b="1" dirty="0"/>
              <a:t>;</a:t>
            </a:r>
          </a:p>
          <a:p>
            <a:pPr marL="114300" indent="0">
              <a:buFont typeface="Georgia" panose="02040502050405020303" pitchFamily="18" charset="0"/>
              <a:buNone/>
            </a:pPr>
            <a:r>
              <a:rPr lang="en-US" altLang="en-US" b="1" dirty="0"/>
              <a:t>	</a:t>
            </a:r>
            <a:r>
              <a:rPr lang="en-US" altLang="en-US" b="1" dirty="0" err="1"/>
              <a:t>InitializeHeap</a:t>
            </a:r>
            <a:r>
              <a:rPr lang="en-US" altLang="en-US" b="1" dirty="0"/>
              <a:t>(a, n); /* heap a */</a:t>
            </a:r>
          </a:p>
          <a:p>
            <a:pPr marL="114300" indent="0">
              <a:buFont typeface="Georgia" panose="02040502050405020303" pitchFamily="18" charset="0"/>
              <a:buNone/>
            </a:pPr>
            <a:r>
              <a:rPr lang="en-US" altLang="en-US" b="1" dirty="0"/>
              <a:t>	for (</a:t>
            </a:r>
            <a:r>
              <a:rPr lang="en-US" altLang="en-US" b="1" dirty="0" err="1"/>
              <a:t>i</a:t>
            </a:r>
            <a:r>
              <a:rPr lang="en-US" altLang="en-US" b="1" dirty="0"/>
              <a:t> = n; </a:t>
            </a:r>
            <a:r>
              <a:rPr lang="en-US" altLang="en-US" b="1" dirty="0" err="1"/>
              <a:t>i</a:t>
            </a:r>
            <a:r>
              <a:rPr lang="en-US" altLang="en-US" b="1" dirty="0"/>
              <a:t> &gt;= 1; </a:t>
            </a:r>
            <a:r>
              <a:rPr lang="en-US" altLang="en-US" b="1" dirty="0" err="1"/>
              <a:t>i</a:t>
            </a:r>
            <a:r>
              <a:rPr lang="en-US" altLang="en-US" b="1" dirty="0"/>
              <a:t>--)</a:t>
            </a:r>
          </a:p>
          <a:p>
            <a:pPr marL="114300" indent="0">
              <a:buFont typeface="Georgia" panose="02040502050405020303" pitchFamily="18" charset="0"/>
              <a:buNone/>
            </a:pPr>
            <a:r>
              <a:rPr lang="en-US" altLang="en-US" b="1" dirty="0"/>
              <a:t>	       a[</a:t>
            </a:r>
            <a:r>
              <a:rPr lang="en-US" altLang="en-US" b="1" dirty="0" err="1"/>
              <a:t>i</a:t>
            </a:r>
            <a:r>
              <a:rPr lang="en-US" altLang="en-US" b="1" dirty="0"/>
              <a:t>] = </a:t>
            </a:r>
            <a:r>
              <a:rPr lang="en-US" altLang="en-US" b="1" dirty="0" err="1"/>
              <a:t>MaxDelete</a:t>
            </a:r>
            <a:r>
              <a:rPr lang="en-US" altLang="en-US" b="1" dirty="0"/>
              <a:t>(a, &amp;n);</a:t>
            </a:r>
          </a:p>
          <a:p>
            <a:pPr marL="114300" indent="0">
              <a:buFont typeface="Georgia" panose="02040502050405020303" pitchFamily="18" charset="0"/>
              <a:buNone/>
            </a:pPr>
            <a:r>
              <a:rPr lang="en-US" altLang="en-US" b="1" dirty="0"/>
              <a:t>}</a:t>
            </a:r>
          </a:p>
          <a:p>
            <a:pPr marL="114300" indent="0">
              <a:buFont typeface="Georgia" panose="02040502050405020303" pitchFamily="18" charset="0"/>
              <a:buNone/>
            </a:pPr>
            <a:endParaRPr lang="en-US" alt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altLang="en-US"/>
              <a:t>Working of Heap Sort</a:t>
            </a:r>
            <a:endParaRPr lang="en-US" altLang="en-US"/>
          </a:p>
        </p:txBody>
      </p:sp>
      <p:pic>
        <p:nvPicPr>
          <p:cNvPr id="36867"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981200"/>
            <a:ext cx="7454900" cy="36576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Example</a:t>
            </a:r>
          </a:p>
        </p:txBody>
      </p:sp>
      <p:sp>
        <p:nvSpPr>
          <p:cNvPr id="10243" name="Content Placeholder 2"/>
          <p:cNvSpPr>
            <a:spLocks noGrp="1"/>
          </p:cNvSpPr>
          <p:nvPr>
            <p:ph idx="1"/>
          </p:nvPr>
        </p:nvSpPr>
        <p:spPr>
          <a:xfrm>
            <a:off x="457200" y="1792288"/>
            <a:ext cx="8229600" cy="4684712"/>
          </a:xfrm>
        </p:spPr>
        <p:txBody>
          <a:bodyPr/>
          <a:lstStyle/>
          <a:p>
            <a:pPr eaLnBrk="1" hangingPunct="1"/>
            <a:endParaRPr lang="en-US" altLang="en-US"/>
          </a:p>
        </p:txBody>
      </p:sp>
      <p:pic>
        <p:nvPicPr>
          <p:cNvPr id="102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391025"/>
            <a:ext cx="41338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38862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2133600"/>
            <a:ext cx="40767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147" y="1697887"/>
            <a:ext cx="37814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648200" y="2057400"/>
            <a:ext cx="304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249" name="Slide Number Placeholder 9"/>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C51C5188-A53A-426E-9CCF-A55C932DA398}" type="slidenum">
              <a:rPr lang="en-US" altLang="en-US" sz="1800" smtClean="0">
                <a:solidFill>
                  <a:srgbClr val="0070C0"/>
                </a:solidFill>
              </a:rPr>
              <a:pPr>
                <a:spcBef>
                  <a:spcPct val="0"/>
                </a:spcBef>
                <a:buClrTx/>
                <a:buFontTx/>
                <a:buNone/>
              </a:pPr>
              <a:t>4</a:t>
            </a:fld>
            <a:endParaRPr lang="en-US" altLang="en-US" sz="180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500" fill="hold"/>
                                        <p:tgtEl>
                                          <p:spTgt spid="10246"/>
                                        </p:tgtEl>
                                        <p:attrNameLst>
                                          <p:attrName>ppt_x</p:attrName>
                                        </p:attrNameLst>
                                      </p:cBhvr>
                                      <p:tavLst>
                                        <p:tav tm="0">
                                          <p:val>
                                            <p:strVal val="#ppt_x"/>
                                          </p:val>
                                        </p:tav>
                                        <p:tav tm="100000">
                                          <p:val>
                                            <p:strVal val="#ppt_x"/>
                                          </p:val>
                                        </p:tav>
                                      </p:tavLst>
                                    </p:anim>
                                    <p:anim calcmode="lin" valueType="num">
                                      <p:cBhvr additive="base">
                                        <p:cTn id="8"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altLang="en-US"/>
              <a:t>Contd…</a:t>
            </a:r>
            <a:endParaRPr lang="en-US" altLang="en-US"/>
          </a:p>
        </p:txBody>
      </p:sp>
      <p:pic>
        <p:nvPicPr>
          <p:cNvPr id="37891"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38150" y="1828800"/>
            <a:ext cx="7629525" cy="31242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N" altLang="en-US"/>
              <a:t>Contd…</a:t>
            </a:r>
            <a:endParaRPr lang="en-US" altLang="en-US"/>
          </a:p>
        </p:txBody>
      </p:sp>
      <p:pic>
        <p:nvPicPr>
          <p:cNvPr id="38915"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96900" y="1600200"/>
            <a:ext cx="7340600" cy="259080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4875" y="3733800"/>
            <a:ext cx="67246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IN" altLang="en-US"/>
              <a:t>Steps…</a:t>
            </a:r>
            <a:endParaRPr lang="en-US" altLang="en-US"/>
          </a:p>
        </p:txBody>
      </p:sp>
      <p:pic>
        <p:nvPicPr>
          <p:cNvPr id="39939"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600200"/>
            <a:ext cx="6853238" cy="213360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775" y="3581400"/>
            <a:ext cx="6670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685800"/>
            <a:ext cx="8229600" cy="731838"/>
          </a:xfrm>
        </p:spPr>
        <p:txBody>
          <a:bodyPr/>
          <a:lstStyle/>
          <a:p>
            <a:r>
              <a:rPr lang="en-IN" altLang="en-US" dirty="0"/>
              <a:t>Steps…</a:t>
            </a:r>
            <a:endParaRPr lang="en-US" alt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417638"/>
            <a:ext cx="6330950" cy="135255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rcRect t="19502"/>
          <a:stretch>
            <a:fillRect/>
          </a:stretch>
        </p:blipFill>
        <p:spPr bwMode="auto">
          <a:xfrm>
            <a:off x="1143000" y="2819400"/>
            <a:ext cx="61547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52875"/>
            <a:ext cx="6586538"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24138" y="5461000"/>
            <a:ext cx="49196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of Heap Sort</a:t>
            </a:r>
            <a:endParaRPr lang="en-US" dirty="0"/>
          </a:p>
        </p:txBody>
      </p:sp>
      <p:sp>
        <p:nvSpPr>
          <p:cNvPr id="3" name="Content Placeholder 2"/>
          <p:cNvSpPr>
            <a:spLocks noGrp="1"/>
          </p:cNvSpPr>
          <p:nvPr>
            <p:ph idx="1"/>
          </p:nvPr>
        </p:nvSpPr>
        <p:spPr>
          <a:xfrm>
            <a:off x="458972" y="3048000"/>
            <a:ext cx="8229600" cy="2971800"/>
          </a:xfrm>
        </p:spPr>
        <p:txBody>
          <a:bodyPr/>
          <a:lstStyle/>
          <a:p>
            <a:r>
              <a:rPr lang="en-US" dirty="0"/>
              <a:t>Building the max-heap from the unsorted list requires O(n</a:t>
            </a:r>
            <a:r>
              <a:rPr lang="en-US" dirty="0" smtClean="0"/>
              <a:t>)</a:t>
            </a:r>
          </a:p>
          <a:p>
            <a:r>
              <a:rPr lang="en-US" dirty="0" smtClean="0"/>
              <a:t>Each of </a:t>
            </a:r>
            <a:r>
              <a:rPr lang="en-US" dirty="0" err="1"/>
              <a:t>max_heapify</a:t>
            </a:r>
            <a:r>
              <a:rPr lang="en-US" dirty="0"/>
              <a:t> </a:t>
            </a:r>
            <a:r>
              <a:rPr lang="en-US" dirty="0" smtClean="0"/>
              <a:t>function takes O(log n) </a:t>
            </a:r>
            <a:r>
              <a:rPr lang="en-US" dirty="0"/>
              <a:t>time. </a:t>
            </a:r>
            <a:endParaRPr lang="en-US" dirty="0" smtClean="0"/>
          </a:p>
          <a:p>
            <a:r>
              <a:rPr lang="en-US" dirty="0" smtClean="0"/>
              <a:t>Thus</a:t>
            </a:r>
            <a:r>
              <a:rPr lang="en-US" dirty="0"/>
              <a:t>, the running time of </a:t>
            </a:r>
            <a:r>
              <a:rPr lang="en-US" dirty="0" smtClean="0"/>
              <a:t>heapsort </a:t>
            </a:r>
            <a:r>
              <a:rPr lang="en-US" dirty="0"/>
              <a:t>is </a:t>
            </a:r>
            <a:endParaRPr lang="en-US" dirty="0" smtClean="0"/>
          </a:p>
          <a:p>
            <a:pPr marL="109537" indent="0">
              <a:buNone/>
            </a:pPr>
            <a:r>
              <a:rPr lang="en-US" dirty="0"/>
              <a:t>	</a:t>
            </a:r>
            <a:r>
              <a:rPr lang="en-US" dirty="0" smtClean="0"/>
              <a:t> </a:t>
            </a:r>
            <a:r>
              <a:rPr lang="en-US" smtClean="0"/>
              <a:t>= O(n) + O(n </a:t>
            </a:r>
            <a:r>
              <a:rPr lang="en-US" dirty="0" smtClean="0"/>
              <a:t>log </a:t>
            </a:r>
            <a:r>
              <a:rPr lang="en-US" smtClean="0"/>
              <a:t>n) = O(n log n).</a:t>
            </a:r>
            <a:endParaRPr lang="en-US" dirty="0"/>
          </a:p>
        </p:txBody>
      </p:sp>
      <p:sp>
        <p:nvSpPr>
          <p:cNvPr id="4" name="Slide Number Placeholder 3"/>
          <p:cNvSpPr>
            <a:spLocks noGrp="1"/>
          </p:cNvSpPr>
          <p:nvPr>
            <p:ph type="sldNum" sz="quarter" idx="10"/>
          </p:nvPr>
        </p:nvSpPr>
        <p:spPr/>
        <p:txBody>
          <a:bodyPr/>
          <a:lstStyle/>
          <a:p>
            <a:pPr>
              <a:defRPr/>
            </a:pPr>
            <a:fld id="{C4E6175F-98FC-4FFD-940F-1CAED4400F96}" type="slidenum">
              <a:rPr lang="en-US" altLang="en-US" smtClean="0"/>
              <a:pPr>
                <a:defRPr/>
              </a:pPr>
              <a:t>44</a:t>
            </a:fld>
            <a:endParaRPr lang="en-US" altLang="en-US"/>
          </a:p>
        </p:txBody>
      </p:sp>
      <p:sp>
        <p:nvSpPr>
          <p:cNvPr id="6" name="Rectangle 5"/>
          <p:cNvSpPr/>
          <p:nvPr/>
        </p:nvSpPr>
        <p:spPr>
          <a:xfrm>
            <a:off x="1066800" y="1777305"/>
            <a:ext cx="6781800" cy="1015663"/>
          </a:xfrm>
          <a:prstGeom prst="rect">
            <a:avLst/>
          </a:prstGeom>
        </p:spPr>
        <p:txBody>
          <a:bodyPr wrap="square">
            <a:spAutoFit/>
          </a:bodyPr>
          <a:lstStyle/>
          <a:p>
            <a:pPr marL="114300" indent="0">
              <a:buFont typeface="Georgia" panose="02040502050405020303" pitchFamily="18" charset="0"/>
              <a:buNone/>
            </a:pPr>
            <a:r>
              <a:rPr lang="en-US" altLang="en-US" sz="2000" b="1" dirty="0" err="1"/>
              <a:t>InitializeHeap</a:t>
            </a:r>
            <a:r>
              <a:rPr lang="en-US" altLang="en-US" sz="2000" b="1" dirty="0"/>
              <a:t>(a, n); </a:t>
            </a:r>
          </a:p>
          <a:p>
            <a:pPr marL="114300" indent="0">
              <a:buFont typeface="Georgia" panose="02040502050405020303" pitchFamily="18" charset="0"/>
              <a:buNone/>
            </a:pPr>
            <a:r>
              <a:rPr lang="en-US" altLang="en-US" sz="2000" b="1" dirty="0" smtClean="0"/>
              <a:t>for </a:t>
            </a:r>
            <a:r>
              <a:rPr lang="en-US" altLang="en-US" sz="2000" b="1" dirty="0"/>
              <a:t>(</a:t>
            </a:r>
            <a:r>
              <a:rPr lang="en-US" altLang="en-US" sz="2000" b="1" dirty="0" err="1"/>
              <a:t>i</a:t>
            </a:r>
            <a:r>
              <a:rPr lang="en-US" altLang="en-US" sz="2000" b="1" dirty="0"/>
              <a:t> = n; </a:t>
            </a:r>
            <a:r>
              <a:rPr lang="en-US" altLang="en-US" sz="2000" b="1" dirty="0" err="1"/>
              <a:t>i</a:t>
            </a:r>
            <a:r>
              <a:rPr lang="en-US" altLang="en-US" sz="2000" b="1" dirty="0"/>
              <a:t> &gt;= 1; </a:t>
            </a:r>
            <a:r>
              <a:rPr lang="en-US" altLang="en-US" sz="2000" b="1" dirty="0" err="1"/>
              <a:t>i</a:t>
            </a:r>
            <a:r>
              <a:rPr lang="en-US" altLang="en-US" sz="2000" b="1" dirty="0"/>
              <a:t>--)</a:t>
            </a:r>
          </a:p>
          <a:p>
            <a:pPr marL="114300" indent="0">
              <a:buFont typeface="Georgia" panose="02040502050405020303" pitchFamily="18" charset="0"/>
              <a:buNone/>
            </a:pPr>
            <a:r>
              <a:rPr lang="en-US" altLang="en-US" sz="2000" b="1" dirty="0" smtClean="0"/>
              <a:t>       </a:t>
            </a:r>
            <a:r>
              <a:rPr lang="en-US" altLang="en-US" sz="2000" b="1" dirty="0"/>
              <a:t>a[</a:t>
            </a:r>
            <a:r>
              <a:rPr lang="en-US" altLang="en-US" sz="2000" b="1" dirty="0" err="1"/>
              <a:t>i</a:t>
            </a:r>
            <a:r>
              <a:rPr lang="en-US" altLang="en-US" sz="2000" b="1" dirty="0"/>
              <a:t>] = </a:t>
            </a:r>
            <a:r>
              <a:rPr lang="en-US" altLang="en-US" sz="2000" b="1" dirty="0" err="1"/>
              <a:t>MaxDelete</a:t>
            </a:r>
            <a:r>
              <a:rPr lang="en-US" altLang="en-US" sz="2000" b="1" dirty="0"/>
              <a:t>(a, &amp;n</a:t>
            </a:r>
            <a:r>
              <a:rPr lang="en-US" altLang="en-US" sz="2000" b="1" dirty="0" smtClean="0"/>
              <a:t>); </a:t>
            </a:r>
            <a:r>
              <a:rPr lang="en-US" altLang="en-US" sz="2000" b="1" dirty="0" smtClean="0">
                <a:solidFill>
                  <a:srgbClr val="00B050"/>
                </a:solidFill>
              </a:rPr>
              <a:t>// calls </a:t>
            </a:r>
            <a:r>
              <a:rPr lang="en-US" altLang="en-US" sz="2000" b="1" dirty="0" err="1" smtClean="0">
                <a:solidFill>
                  <a:srgbClr val="00B050"/>
                </a:solidFill>
              </a:rPr>
              <a:t>max_heapify</a:t>
            </a:r>
            <a:r>
              <a:rPr lang="en-US" altLang="en-US" sz="2000" b="1" dirty="0" smtClean="0">
                <a:solidFill>
                  <a:srgbClr val="00B050"/>
                </a:solidFill>
              </a:rPr>
              <a:t>()</a:t>
            </a:r>
            <a:endParaRPr lang="en-US" altLang="en-US" sz="2000" b="1" dirty="0">
              <a:solidFill>
                <a:srgbClr val="00B050"/>
              </a:solidFill>
            </a:endParaRPr>
          </a:p>
        </p:txBody>
      </p:sp>
    </p:spTree>
    <p:extLst>
      <p:ext uri="{BB962C8B-B14F-4D97-AF65-F5344CB8AC3E}">
        <p14:creationId xmlns:p14="http://schemas.microsoft.com/office/powerpoint/2010/main" val="42161780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Summary</a:t>
            </a:r>
          </a:p>
        </p:txBody>
      </p:sp>
      <p:sp>
        <p:nvSpPr>
          <p:cNvPr id="3" name="Content Placeholder 2"/>
          <p:cNvSpPr>
            <a:spLocks noGrp="1"/>
          </p:cNvSpPr>
          <p:nvPr>
            <p:ph idx="1"/>
          </p:nvPr>
        </p:nvSpPr>
        <p:spPr>
          <a:xfrm>
            <a:off x="457200" y="1792288"/>
            <a:ext cx="8229600" cy="4684712"/>
          </a:xfrm>
        </p:spPr>
        <p:txBody>
          <a:bodyPr/>
          <a:lstStyle/>
          <a:p>
            <a:pPr algn="ctr">
              <a:buFont typeface="Georgia" panose="02040502050405020303" pitchFamily="18" charset="0"/>
              <a:buNone/>
              <a:defRPr/>
            </a:pPr>
            <a:endParaRPr lang="en-US" dirty="0"/>
          </a:p>
          <a:p>
            <a:pPr algn="ctr">
              <a:buFont typeface="Georgia" panose="02040502050405020303" pitchFamily="18" charset="0"/>
              <a:buNone/>
              <a:defRPr/>
            </a:pPr>
            <a:endParaRPr lang="en-US" dirty="0"/>
          </a:p>
          <a:p>
            <a:pPr algn="ctr">
              <a:buFont typeface="Georgia" panose="02040502050405020303" pitchFamily="18" charset="0"/>
              <a:buNone/>
              <a:defRPr/>
            </a:pPr>
            <a:endParaRPr lang="en-US" dirty="0"/>
          </a:p>
          <a:p>
            <a:pPr algn="ctr">
              <a:buFont typeface="Georgia" panose="02040502050405020303" pitchFamily="18" charset="0"/>
              <a:buNone/>
              <a:defRPr/>
            </a:pPr>
            <a:r>
              <a:rPr lang="en-US" sz="4000" i="1" dirty="0">
                <a:solidFill>
                  <a:srgbClr val="0070C0"/>
                </a:solidFill>
                <a:latin typeface="+mj-lt"/>
              </a:rPr>
              <a:t>  </a:t>
            </a:r>
            <a:endParaRPr lang="en-US" i="1" dirty="0">
              <a:solidFill>
                <a:srgbClr val="0070C0"/>
              </a:solidFill>
              <a:latin typeface="+mj-lt"/>
            </a:endParaRPr>
          </a:p>
        </p:txBody>
      </p:sp>
      <p:sp>
        <p:nvSpPr>
          <p:cNvPr id="419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F0C42641-5943-4D9A-B692-F2A2125EE96A}" type="slidenum">
              <a:rPr lang="en-US" altLang="en-US" sz="1800" smtClean="0">
                <a:solidFill>
                  <a:srgbClr val="0070C0"/>
                </a:solidFill>
              </a:rPr>
              <a:pPr>
                <a:spcBef>
                  <a:spcPct val="0"/>
                </a:spcBef>
                <a:buClrTx/>
                <a:buFontTx/>
                <a:buNone/>
              </a:pPr>
              <a:t>45</a:t>
            </a:fld>
            <a:endParaRPr lang="en-US" altLang="en-US" sz="180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Example…</a:t>
            </a:r>
          </a:p>
        </p:txBody>
      </p:sp>
      <p:sp>
        <p:nvSpPr>
          <p:cNvPr id="11267" name="Content Placeholder 2"/>
          <p:cNvSpPr>
            <a:spLocks noGrp="1"/>
          </p:cNvSpPr>
          <p:nvPr>
            <p:ph idx="1"/>
          </p:nvPr>
        </p:nvSpPr>
        <p:spPr>
          <a:xfrm>
            <a:off x="457200" y="1792288"/>
            <a:ext cx="8229600" cy="4684712"/>
          </a:xfrm>
        </p:spPr>
        <p:txBody>
          <a:bodyPr/>
          <a:lstStyle/>
          <a:p>
            <a:pPr eaLnBrk="1" hangingPunct="1"/>
            <a:endParaRPr lang="en-US" altLang="en-US"/>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23622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905000"/>
            <a:ext cx="17526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876800"/>
            <a:ext cx="52546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3F985653-BD48-4B8F-A5F0-F8BA79FEE84F}" type="slidenum">
              <a:rPr lang="en-US" altLang="en-US" sz="1800" smtClean="0">
                <a:solidFill>
                  <a:srgbClr val="0070C0"/>
                </a:solidFill>
              </a:rPr>
              <a:pPr>
                <a:spcBef>
                  <a:spcPct val="0"/>
                </a:spcBef>
                <a:buClrTx/>
                <a:buFontTx/>
                <a:buNone/>
              </a:pPr>
              <a:t>5</a:t>
            </a:fld>
            <a:endParaRPr lang="en-US" altLang="en-US" sz="180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ppt_x"/>
                                          </p:val>
                                        </p:tav>
                                        <p:tav tm="100000">
                                          <p:val>
                                            <p:strVal val="#ppt_x"/>
                                          </p:val>
                                        </p:tav>
                                      </p:tavLst>
                                    </p:anim>
                                    <p:anim calcmode="lin" valueType="num">
                                      <p:cBhvr additive="base">
                                        <p:cTn id="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70"/>
                                        </p:tgtEl>
                                        <p:attrNameLst>
                                          <p:attrName>style.visibility</p:attrName>
                                        </p:attrNameLst>
                                      </p:cBhvr>
                                      <p:to>
                                        <p:strVal val="visible"/>
                                      </p:to>
                                    </p:set>
                                    <p:anim calcmode="lin" valueType="num">
                                      <p:cBhvr additive="base">
                                        <p:cTn id="13" dur="500" fill="hold"/>
                                        <p:tgtEl>
                                          <p:spTgt spid="11270"/>
                                        </p:tgtEl>
                                        <p:attrNameLst>
                                          <p:attrName>ppt_x</p:attrName>
                                        </p:attrNameLst>
                                      </p:cBhvr>
                                      <p:tavLst>
                                        <p:tav tm="0">
                                          <p:val>
                                            <p:strVal val="#ppt_x"/>
                                          </p:val>
                                        </p:tav>
                                        <p:tav tm="100000">
                                          <p:val>
                                            <p:strVal val="#ppt_x"/>
                                          </p:val>
                                        </p:tav>
                                      </p:tavLst>
                                    </p:anim>
                                    <p:anim calcmode="lin" valueType="num">
                                      <p:cBhvr additive="base">
                                        <p:cTn id="1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Algorithm - Quicksort</a:t>
            </a:r>
          </a:p>
        </p:txBody>
      </p:sp>
      <p:sp>
        <p:nvSpPr>
          <p:cNvPr id="3" name="Content Placeholder 2"/>
          <p:cNvSpPr>
            <a:spLocks noGrp="1"/>
          </p:cNvSpPr>
          <p:nvPr>
            <p:ph idx="1"/>
          </p:nvPr>
        </p:nvSpPr>
        <p:spPr>
          <a:xfrm>
            <a:off x="457200" y="1792288"/>
            <a:ext cx="8229600" cy="4684712"/>
          </a:xfrm>
        </p:spPr>
        <p:txBody>
          <a:bodyPr/>
          <a:lstStyle/>
          <a:p>
            <a:pPr eaLnBrk="1" hangingPunct="1">
              <a:buFont typeface="Georgia" panose="02040502050405020303" pitchFamily="18" charset="0"/>
              <a:buNone/>
              <a:defRPr/>
            </a:pPr>
            <a:r>
              <a:rPr lang="en-US" sz="2400" dirty="0">
                <a:sym typeface="Wingdings"/>
              </a:rPr>
              <a:t></a:t>
            </a:r>
            <a:r>
              <a:rPr lang="en-US" sz="2400" dirty="0"/>
              <a:t> </a:t>
            </a:r>
            <a:r>
              <a:rPr lang="pt-BR" sz="2400" b="1" dirty="0"/>
              <a:t>Algorithm</a:t>
            </a:r>
            <a:r>
              <a:rPr lang="pt-BR" sz="2400" dirty="0"/>
              <a:t> </a:t>
            </a:r>
            <a:r>
              <a:rPr lang="pt-BR" sz="2400" i="1" dirty="0"/>
              <a:t>QuickSort</a:t>
            </a:r>
            <a:r>
              <a:rPr lang="pt-BR" sz="2400" dirty="0"/>
              <a:t>(</a:t>
            </a:r>
            <a:r>
              <a:rPr lang="pt-BR" sz="2400" i="1" dirty="0"/>
              <a:t>A</a:t>
            </a:r>
            <a:r>
              <a:rPr lang="pt-BR" sz="2400" dirty="0"/>
              <a:t>[0..</a:t>
            </a:r>
            <a:r>
              <a:rPr lang="pt-BR" sz="2400" i="1" dirty="0"/>
              <a:t>n</a:t>
            </a:r>
            <a:r>
              <a:rPr lang="pt-BR" sz="2400" dirty="0"/>
              <a:t> – 1], </a:t>
            </a:r>
            <a:r>
              <a:rPr lang="pt-BR" sz="2400" i="1" dirty="0"/>
              <a:t>i</a:t>
            </a:r>
            <a:r>
              <a:rPr lang="pt-BR" sz="2400" dirty="0"/>
              <a:t>, </a:t>
            </a:r>
            <a:r>
              <a:rPr lang="pt-BR" sz="2400" i="1" dirty="0"/>
              <a:t>j</a:t>
            </a:r>
            <a:r>
              <a:rPr lang="pt-BR" sz="2400" dirty="0"/>
              <a:t>)</a:t>
            </a:r>
            <a:endParaRPr lang="en-US" sz="2400" dirty="0"/>
          </a:p>
          <a:p>
            <a:pPr eaLnBrk="1" hangingPunct="1">
              <a:buFont typeface="Georgia" panose="02040502050405020303" pitchFamily="18" charset="0"/>
              <a:buNone/>
              <a:defRPr/>
            </a:pPr>
            <a:r>
              <a:rPr lang="en-US" sz="2400" dirty="0">
                <a:solidFill>
                  <a:schemeClr val="bg1">
                    <a:lumMod val="50000"/>
                  </a:schemeClr>
                </a:solidFill>
              </a:rPr>
              <a:t>// </a:t>
            </a:r>
            <a:r>
              <a:rPr lang="en-US" sz="2400" b="1" i="1" dirty="0">
                <a:solidFill>
                  <a:schemeClr val="bg1">
                    <a:lumMod val="50000"/>
                  </a:schemeClr>
                </a:solidFill>
              </a:rPr>
              <a:t>Input</a:t>
            </a:r>
            <a:r>
              <a:rPr lang="en-US" sz="2400" dirty="0">
                <a:solidFill>
                  <a:schemeClr val="bg1">
                    <a:lumMod val="50000"/>
                  </a:schemeClr>
                </a:solidFill>
              </a:rPr>
              <a:t>: Array of numbers </a:t>
            </a:r>
            <a:r>
              <a:rPr lang="en-US" sz="2400" i="1" dirty="0">
                <a:solidFill>
                  <a:schemeClr val="bg1">
                    <a:lumMod val="50000"/>
                  </a:schemeClr>
                </a:solidFill>
              </a:rPr>
              <a:t>A</a:t>
            </a:r>
            <a:r>
              <a:rPr lang="en-US" sz="2400" dirty="0">
                <a:solidFill>
                  <a:schemeClr val="bg1">
                    <a:lumMod val="50000"/>
                  </a:schemeClr>
                </a:solidFill>
              </a:rPr>
              <a:t>[0..</a:t>
            </a:r>
            <a:r>
              <a:rPr lang="en-US" sz="2400" i="1" dirty="0">
                <a:solidFill>
                  <a:schemeClr val="bg1">
                    <a:lumMod val="50000"/>
                  </a:schemeClr>
                </a:solidFill>
              </a:rPr>
              <a:t>n</a:t>
            </a:r>
            <a:r>
              <a:rPr lang="en-US" sz="2400" dirty="0">
                <a:solidFill>
                  <a:schemeClr val="bg1">
                    <a:lumMod val="50000"/>
                  </a:schemeClr>
                </a:solidFill>
              </a:rPr>
              <a:t> – 1] </a:t>
            </a:r>
          </a:p>
          <a:p>
            <a:pPr eaLnBrk="1" hangingPunct="1">
              <a:buFont typeface="Georgia" panose="02040502050405020303" pitchFamily="18" charset="0"/>
              <a:buNone/>
              <a:defRPr/>
            </a:pPr>
            <a:r>
              <a:rPr lang="en-US" sz="2400" dirty="0">
                <a:solidFill>
                  <a:schemeClr val="bg1">
                    <a:lumMod val="50000"/>
                  </a:schemeClr>
                </a:solidFill>
              </a:rPr>
              <a:t>// </a:t>
            </a:r>
            <a:r>
              <a:rPr lang="en-US" sz="2400" b="1" i="1" dirty="0">
                <a:solidFill>
                  <a:schemeClr val="bg1">
                    <a:lumMod val="50000"/>
                  </a:schemeClr>
                </a:solidFill>
              </a:rPr>
              <a:t>Output</a:t>
            </a:r>
            <a:r>
              <a:rPr lang="en-US" sz="2400" dirty="0">
                <a:solidFill>
                  <a:schemeClr val="bg1">
                    <a:lumMod val="50000"/>
                  </a:schemeClr>
                </a:solidFill>
              </a:rPr>
              <a:t>: Sorted array </a:t>
            </a:r>
            <a:r>
              <a:rPr lang="en-US" sz="2400" i="1" dirty="0">
                <a:solidFill>
                  <a:schemeClr val="bg1">
                    <a:lumMod val="50000"/>
                  </a:schemeClr>
                </a:solidFill>
              </a:rPr>
              <a:t>A</a:t>
            </a:r>
            <a:r>
              <a:rPr lang="en-US" sz="2400" dirty="0">
                <a:solidFill>
                  <a:schemeClr val="bg1">
                    <a:lumMod val="50000"/>
                  </a:schemeClr>
                </a:solidFill>
              </a:rPr>
              <a:t> </a:t>
            </a:r>
          </a:p>
          <a:p>
            <a:pPr eaLnBrk="1" hangingPunct="1">
              <a:buFont typeface="Georgia" panose="02040502050405020303" pitchFamily="18" charset="0"/>
              <a:buNone/>
              <a:defRPr/>
            </a:pPr>
            <a:r>
              <a:rPr lang="en-US" sz="2400" dirty="0">
                <a:solidFill>
                  <a:schemeClr val="bg1">
                    <a:lumMod val="50000"/>
                  </a:schemeClr>
                </a:solidFill>
              </a:rPr>
              <a:t>// </a:t>
            </a:r>
            <a:r>
              <a:rPr lang="en-US" sz="2400" i="1" dirty="0" err="1">
                <a:solidFill>
                  <a:schemeClr val="bg1">
                    <a:lumMod val="50000"/>
                  </a:schemeClr>
                </a:solidFill>
              </a:rPr>
              <a:t>i</a:t>
            </a:r>
            <a:r>
              <a:rPr lang="en-US" sz="2400" dirty="0">
                <a:solidFill>
                  <a:schemeClr val="bg1">
                    <a:lumMod val="50000"/>
                  </a:schemeClr>
                </a:solidFill>
              </a:rPr>
              <a:t>, </a:t>
            </a:r>
            <a:r>
              <a:rPr lang="en-US" sz="2400" i="1" dirty="0">
                <a:solidFill>
                  <a:schemeClr val="bg1">
                    <a:lumMod val="50000"/>
                  </a:schemeClr>
                </a:solidFill>
              </a:rPr>
              <a:t>j</a:t>
            </a:r>
            <a:r>
              <a:rPr lang="en-US" sz="2400" dirty="0">
                <a:solidFill>
                  <a:schemeClr val="bg1">
                    <a:lumMod val="50000"/>
                  </a:schemeClr>
                </a:solidFill>
              </a:rPr>
              <a:t>: lower and upper bounds of a </a:t>
            </a:r>
            <a:r>
              <a:rPr lang="en-US" sz="2400" dirty="0" err="1">
                <a:solidFill>
                  <a:schemeClr val="bg1">
                    <a:lumMod val="50000"/>
                  </a:schemeClr>
                </a:solidFill>
              </a:rPr>
              <a:t>subarray</a:t>
            </a:r>
            <a:endParaRPr lang="en-US" sz="2400" dirty="0">
              <a:solidFill>
                <a:schemeClr val="bg1">
                  <a:lumMod val="50000"/>
                </a:schemeClr>
              </a:solidFill>
            </a:endParaRPr>
          </a:p>
          <a:p>
            <a:pPr eaLnBrk="1" hangingPunct="1">
              <a:buFont typeface="Georgia" panose="02040502050405020303" pitchFamily="18" charset="0"/>
              <a:buNone/>
              <a:defRPr/>
            </a:pPr>
            <a:r>
              <a:rPr lang="en-US" sz="2400" b="1" dirty="0"/>
              <a:t>if</a:t>
            </a:r>
            <a:r>
              <a:rPr lang="en-US" sz="2400" dirty="0"/>
              <a:t> </a:t>
            </a:r>
            <a:r>
              <a:rPr lang="en-US" sz="2400" i="1" dirty="0" err="1"/>
              <a:t>i</a:t>
            </a:r>
            <a:r>
              <a:rPr lang="en-US" sz="2400" dirty="0"/>
              <a:t> &lt; </a:t>
            </a:r>
            <a:r>
              <a:rPr lang="en-US" sz="2400" i="1" dirty="0"/>
              <a:t>j</a:t>
            </a:r>
            <a:endParaRPr lang="en-US" sz="2400" dirty="0"/>
          </a:p>
          <a:p>
            <a:pPr eaLnBrk="1" hangingPunct="1">
              <a:buFont typeface="Georgia" panose="02040502050405020303" pitchFamily="18" charset="0"/>
              <a:buNone/>
              <a:defRPr/>
            </a:pPr>
            <a:r>
              <a:rPr lang="en-US" sz="2400" dirty="0"/>
              <a:t>	// partition the given list into two segments</a:t>
            </a:r>
          </a:p>
          <a:p>
            <a:pPr eaLnBrk="1" hangingPunct="1">
              <a:buFont typeface="Georgia" panose="02040502050405020303" pitchFamily="18" charset="0"/>
              <a:buNone/>
              <a:defRPr/>
            </a:pPr>
            <a:r>
              <a:rPr lang="en-US" sz="2400" dirty="0"/>
              <a:t>	</a:t>
            </a:r>
            <a:r>
              <a:rPr lang="en-US" sz="2400" i="1" dirty="0"/>
              <a:t>q</a:t>
            </a:r>
            <a:r>
              <a:rPr lang="en-US" sz="2400" dirty="0"/>
              <a:t> ← </a:t>
            </a:r>
            <a:r>
              <a:rPr lang="en-US" sz="2400" i="1" dirty="0"/>
              <a:t>Partition</a:t>
            </a:r>
            <a:r>
              <a:rPr lang="en-US" sz="2400" dirty="0"/>
              <a:t>(</a:t>
            </a:r>
            <a:r>
              <a:rPr lang="en-US" sz="2400" i="1" dirty="0"/>
              <a:t>A</a:t>
            </a:r>
            <a:r>
              <a:rPr lang="en-US" sz="2400" dirty="0"/>
              <a:t>, </a:t>
            </a:r>
            <a:r>
              <a:rPr lang="en-US" sz="2400" i="1" dirty="0" err="1"/>
              <a:t>i</a:t>
            </a:r>
            <a:r>
              <a:rPr lang="en-US" sz="2400" dirty="0"/>
              <a:t>, </a:t>
            </a:r>
            <a:r>
              <a:rPr lang="en-US" sz="2400" i="1" dirty="0"/>
              <a:t>j</a:t>
            </a:r>
            <a:r>
              <a:rPr lang="en-US" sz="2400" dirty="0"/>
              <a:t>)  </a:t>
            </a:r>
          </a:p>
          <a:p>
            <a:pPr eaLnBrk="1" hangingPunct="1">
              <a:buFont typeface="Georgia" panose="02040502050405020303" pitchFamily="18" charset="0"/>
              <a:buNone/>
              <a:defRPr/>
            </a:pPr>
            <a:r>
              <a:rPr lang="en-US" sz="2400" dirty="0"/>
              <a:t>	</a:t>
            </a:r>
            <a:r>
              <a:rPr lang="en-US" sz="2400" i="1" dirty="0" err="1"/>
              <a:t>QuickSort</a:t>
            </a:r>
            <a:r>
              <a:rPr lang="en-US" sz="2400" dirty="0"/>
              <a:t>(</a:t>
            </a:r>
            <a:r>
              <a:rPr lang="en-US" sz="2400" i="1" dirty="0"/>
              <a:t>A</a:t>
            </a:r>
            <a:r>
              <a:rPr lang="en-US" sz="2400" dirty="0"/>
              <a:t>, </a:t>
            </a:r>
            <a:r>
              <a:rPr lang="en-US" sz="2400" i="1" dirty="0" err="1"/>
              <a:t>i</a:t>
            </a:r>
            <a:r>
              <a:rPr lang="en-US" sz="2400" dirty="0"/>
              <a:t>, </a:t>
            </a:r>
            <a:r>
              <a:rPr lang="en-US" sz="2400" i="1" dirty="0"/>
              <a:t>q</a:t>
            </a:r>
            <a:r>
              <a:rPr lang="en-US" sz="2400" dirty="0"/>
              <a:t>)		// sort </a:t>
            </a:r>
            <a:r>
              <a:rPr lang="en-US" sz="2400" dirty="0" err="1"/>
              <a:t>Subarray</a:t>
            </a:r>
            <a:r>
              <a:rPr lang="en-US" sz="2400" dirty="0"/>
              <a:t> 1</a:t>
            </a:r>
          </a:p>
          <a:p>
            <a:pPr eaLnBrk="1" hangingPunct="1">
              <a:buFont typeface="Georgia" panose="02040502050405020303" pitchFamily="18" charset="0"/>
              <a:buNone/>
              <a:defRPr/>
            </a:pPr>
            <a:r>
              <a:rPr lang="en-US" sz="2400" dirty="0"/>
              <a:t>	</a:t>
            </a:r>
            <a:r>
              <a:rPr lang="en-US" sz="2400" i="1" dirty="0" err="1"/>
              <a:t>QuickSort</a:t>
            </a:r>
            <a:r>
              <a:rPr lang="en-US" sz="2400" dirty="0"/>
              <a:t>(</a:t>
            </a:r>
            <a:r>
              <a:rPr lang="en-US" sz="2400" i="1" dirty="0"/>
              <a:t>A</a:t>
            </a:r>
            <a:r>
              <a:rPr lang="en-US" sz="2400" dirty="0"/>
              <a:t>, </a:t>
            </a:r>
            <a:r>
              <a:rPr lang="en-US" sz="2400" i="1" dirty="0"/>
              <a:t>q</a:t>
            </a:r>
            <a:r>
              <a:rPr lang="en-US" sz="2400" dirty="0"/>
              <a:t> + 1, </a:t>
            </a:r>
            <a:r>
              <a:rPr lang="en-US" sz="2400" i="1" dirty="0"/>
              <a:t>j</a:t>
            </a:r>
            <a:r>
              <a:rPr lang="en-US" sz="2400" dirty="0"/>
              <a:t>)  	// sort </a:t>
            </a:r>
            <a:r>
              <a:rPr lang="en-US" sz="2400" dirty="0" err="1"/>
              <a:t>Subarray</a:t>
            </a:r>
            <a:r>
              <a:rPr lang="en-US" sz="2400" dirty="0"/>
              <a:t> 2</a:t>
            </a:r>
          </a:p>
          <a:p>
            <a:pPr eaLnBrk="1" hangingPunct="1">
              <a:buFont typeface="Georgia" panose="02040502050405020303" pitchFamily="18" charset="0"/>
              <a:buNone/>
              <a:defRPr/>
            </a:pPr>
            <a:r>
              <a:rPr lang="en-US" sz="2400" b="1" dirty="0"/>
              <a:t>end</a:t>
            </a:r>
            <a:r>
              <a:rPr lang="en-US" sz="2400" dirty="0"/>
              <a:t> </a:t>
            </a:r>
            <a:r>
              <a:rPr lang="en-US" sz="2400" i="1" dirty="0" err="1"/>
              <a:t>QuickSort</a:t>
            </a:r>
            <a:r>
              <a:rPr lang="en-US" sz="2400" dirty="0"/>
              <a:t>.</a:t>
            </a:r>
            <a:endParaRPr lang="en-US" dirty="0"/>
          </a:p>
          <a:p>
            <a:pPr eaLnBrk="1" hangingPunct="1">
              <a:defRPr/>
            </a:pPr>
            <a:endParaRPr lang="en-US" dirty="0"/>
          </a:p>
        </p:txBody>
      </p:sp>
      <p:sp>
        <p:nvSpPr>
          <p:cNvPr id="1229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435D37B6-8B90-40D0-A84C-AC7498803875}" type="slidenum">
              <a:rPr lang="en-US" altLang="en-US" sz="1800" smtClean="0">
                <a:solidFill>
                  <a:srgbClr val="0070C0"/>
                </a:solidFill>
              </a:rPr>
              <a:pPr>
                <a:spcBef>
                  <a:spcPct val="0"/>
                </a:spcBef>
                <a:buClrTx/>
                <a:buFontTx/>
                <a:buNone/>
              </a:pPr>
              <a:t>6</a:t>
            </a:fld>
            <a:endParaRPr lang="en-US" altLang="en-US" sz="180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Algorithm - Partition</a:t>
            </a:r>
          </a:p>
        </p:txBody>
      </p:sp>
      <p:sp>
        <p:nvSpPr>
          <p:cNvPr id="3" name="Content Placeholder 2"/>
          <p:cNvSpPr>
            <a:spLocks noGrp="1"/>
          </p:cNvSpPr>
          <p:nvPr>
            <p:ph idx="1"/>
          </p:nvPr>
        </p:nvSpPr>
        <p:spPr>
          <a:xfrm>
            <a:off x="609600" y="1658144"/>
            <a:ext cx="8229600" cy="4684712"/>
          </a:xfrm>
        </p:spPr>
        <p:txBody>
          <a:bodyPr/>
          <a:lstStyle/>
          <a:p>
            <a:pPr eaLnBrk="1" hangingPunct="1">
              <a:buFont typeface="Georgia" panose="02040502050405020303" pitchFamily="18" charset="0"/>
              <a:buNone/>
              <a:defRPr/>
            </a:pPr>
            <a:r>
              <a:rPr lang="en-US" sz="2000" dirty="0">
                <a:sym typeface="Wingdings"/>
              </a:rPr>
              <a:t></a:t>
            </a:r>
            <a:r>
              <a:rPr lang="en-US" sz="2000" dirty="0"/>
              <a:t> </a:t>
            </a:r>
            <a:r>
              <a:rPr lang="pt-BR" sz="2000" b="1" dirty="0"/>
              <a:t>Algorithm</a:t>
            </a:r>
            <a:r>
              <a:rPr lang="pt-BR" sz="2000" dirty="0"/>
              <a:t> </a:t>
            </a:r>
            <a:r>
              <a:rPr lang="pt-BR" sz="2000" i="1" dirty="0"/>
              <a:t>Partition</a:t>
            </a:r>
            <a:r>
              <a:rPr lang="pt-BR" sz="2000" dirty="0"/>
              <a:t>(</a:t>
            </a:r>
            <a:r>
              <a:rPr lang="pt-BR" sz="2000" i="1" dirty="0"/>
              <a:t>A</a:t>
            </a:r>
            <a:r>
              <a:rPr lang="pt-BR" sz="2000" dirty="0"/>
              <a:t>[</a:t>
            </a:r>
            <a:r>
              <a:rPr lang="pt-BR" sz="2000" i="1" dirty="0"/>
              <a:t>p</a:t>
            </a:r>
            <a:r>
              <a:rPr lang="pt-BR" sz="2000" dirty="0"/>
              <a:t>..</a:t>
            </a:r>
            <a:r>
              <a:rPr lang="pt-BR" sz="2000" i="1" dirty="0"/>
              <a:t>r</a:t>
            </a:r>
            <a:r>
              <a:rPr lang="pt-BR" sz="2000" dirty="0"/>
              <a:t>], </a:t>
            </a:r>
            <a:r>
              <a:rPr lang="pt-BR" sz="2000" i="1" dirty="0"/>
              <a:t>p</a:t>
            </a:r>
            <a:r>
              <a:rPr lang="pt-BR" sz="2000" dirty="0"/>
              <a:t>, </a:t>
            </a:r>
            <a:r>
              <a:rPr lang="pt-BR" sz="2000" i="1" dirty="0"/>
              <a:t>r</a:t>
            </a:r>
            <a:r>
              <a:rPr lang="pt-BR" sz="2000" dirty="0"/>
              <a:t>)</a:t>
            </a:r>
            <a:endParaRPr lang="en-US" sz="2000" dirty="0"/>
          </a:p>
          <a:p>
            <a:pPr eaLnBrk="1" hangingPunct="1">
              <a:buFont typeface="Georgia" panose="02040502050405020303" pitchFamily="18" charset="0"/>
              <a:buNone/>
              <a:defRPr/>
            </a:pPr>
            <a:r>
              <a:rPr lang="pt-BR" sz="2000" dirty="0"/>
              <a:t>	</a:t>
            </a:r>
            <a:r>
              <a:rPr lang="en-US" sz="2000" dirty="0">
                <a:solidFill>
                  <a:schemeClr val="bg1">
                    <a:lumMod val="50000"/>
                  </a:schemeClr>
                </a:solidFill>
              </a:rPr>
              <a:t>// </a:t>
            </a:r>
            <a:r>
              <a:rPr lang="en-US" sz="2000" b="1" i="1" dirty="0">
                <a:solidFill>
                  <a:schemeClr val="bg1">
                    <a:lumMod val="50000"/>
                  </a:schemeClr>
                </a:solidFill>
              </a:rPr>
              <a:t>Input</a:t>
            </a:r>
            <a:r>
              <a:rPr lang="en-US" sz="2000" dirty="0">
                <a:solidFill>
                  <a:schemeClr val="bg1">
                    <a:lumMod val="50000"/>
                  </a:schemeClr>
                </a:solidFill>
              </a:rPr>
              <a:t>: Array A, </a:t>
            </a:r>
            <a:r>
              <a:rPr lang="en-US" sz="2000" i="1" dirty="0">
                <a:solidFill>
                  <a:schemeClr val="bg1">
                    <a:lumMod val="50000"/>
                  </a:schemeClr>
                </a:solidFill>
              </a:rPr>
              <a:t>p</a:t>
            </a:r>
            <a:r>
              <a:rPr lang="en-US" sz="2000" dirty="0">
                <a:solidFill>
                  <a:schemeClr val="bg1">
                    <a:lumMod val="50000"/>
                  </a:schemeClr>
                </a:solidFill>
              </a:rPr>
              <a:t> and </a:t>
            </a:r>
            <a:r>
              <a:rPr lang="en-US" sz="2000" i="1" dirty="0">
                <a:solidFill>
                  <a:schemeClr val="bg1">
                    <a:lumMod val="50000"/>
                  </a:schemeClr>
                </a:solidFill>
              </a:rPr>
              <a:t>r</a:t>
            </a:r>
            <a:r>
              <a:rPr lang="en-US" sz="2000" dirty="0">
                <a:solidFill>
                  <a:schemeClr val="bg1">
                    <a:lumMod val="50000"/>
                  </a:schemeClr>
                </a:solidFill>
              </a:rPr>
              <a:t>: lower and upper bounds of the array</a:t>
            </a:r>
          </a:p>
          <a:p>
            <a:pPr eaLnBrk="1" hangingPunct="1">
              <a:buFont typeface="Georgia" panose="02040502050405020303" pitchFamily="18" charset="0"/>
              <a:buNone/>
              <a:defRPr/>
            </a:pPr>
            <a:r>
              <a:rPr lang="en-US" sz="2000" dirty="0">
                <a:solidFill>
                  <a:schemeClr val="bg1">
                    <a:lumMod val="50000"/>
                  </a:schemeClr>
                </a:solidFill>
              </a:rPr>
              <a:t>	// </a:t>
            </a:r>
            <a:r>
              <a:rPr lang="en-US" sz="2000" b="1" i="1" dirty="0">
                <a:solidFill>
                  <a:schemeClr val="bg1">
                    <a:lumMod val="50000"/>
                  </a:schemeClr>
                </a:solidFill>
              </a:rPr>
              <a:t>Output</a:t>
            </a:r>
            <a:r>
              <a:rPr lang="en-US" sz="2000" dirty="0">
                <a:solidFill>
                  <a:schemeClr val="bg1">
                    <a:lumMod val="50000"/>
                  </a:schemeClr>
                </a:solidFill>
              </a:rPr>
              <a:t>: Position for swap with pivot </a:t>
            </a:r>
          </a:p>
          <a:p>
            <a:pPr eaLnBrk="1" hangingPunct="1">
              <a:buFont typeface="Georgia" panose="02040502050405020303" pitchFamily="18" charset="0"/>
              <a:buNone/>
              <a:defRPr/>
            </a:pPr>
            <a:r>
              <a:rPr lang="en-US" sz="2000" dirty="0"/>
              <a:t>	</a:t>
            </a:r>
            <a:r>
              <a:rPr lang="en-US" sz="2000" i="1" dirty="0"/>
              <a:t>pivot</a:t>
            </a:r>
            <a:r>
              <a:rPr lang="en-US" sz="2000" dirty="0"/>
              <a:t> ← </a:t>
            </a:r>
            <a:r>
              <a:rPr lang="en-US" sz="2000" i="1" dirty="0"/>
              <a:t>A</a:t>
            </a:r>
            <a:r>
              <a:rPr lang="en-US" sz="2000" dirty="0"/>
              <a:t>[</a:t>
            </a:r>
            <a:r>
              <a:rPr lang="en-US" sz="2000" i="1" dirty="0"/>
              <a:t>p</a:t>
            </a:r>
            <a:r>
              <a:rPr lang="en-US" sz="2000" dirty="0"/>
              <a:t>]</a:t>
            </a:r>
          </a:p>
          <a:p>
            <a:pPr eaLnBrk="1" hangingPunct="1">
              <a:buFont typeface="Georgia" panose="02040502050405020303" pitchFamily="18" charset="0"/>
              <a:buNone/>
              <a:defRPr/>
            </a:pPr>
            <a:r>
              <a:rPr lang="en-US" sz="2000" dirty="0"/>
              <a:t>	</a:t>
            </a:r>
            <a:r>
              <a:rPr lang="en-US" sz="2000" i="1" dirty="0" err="1"/>
              <a:t>i</a:t>
            </a:r>
            <a:r>
              <a:rPr lang="en-US" sz="2000" dirty="0"/>
              <a:t> ← </a:t>
            </a:r>
            <a:r>
              <a:rPr lang="en-US" sz="2000" i="1" dirty="0"/>
              <a:t>p</a:t>
            </a:r>
            <a:endParaRPr lang="en-US" sz="2000" dirty="0"/>
          </a:p>
          <a:p>
            <a:pPr eaLnBrk="1" hangingPunct="1">
              <a:buFont typeface="Georgia" panose="02040502050405020303" pitchFamily="18" charset="0"/>
              <a:buNone/>
              <a:defRPr/>
            </a:pPr>
            <a:r>
              <a:rPr lang="en-US" sz="2000" dirty="0"/>
              <a:t>	</a:t>
            </a:r>
            <a:r>
              <a:rPr lang="en-US" sz="2000" i="1" dirty="0"/>
              <a:t>j</a:t>
            </a:r>
            <a:r>
              <a:rPr lang="en-US" sz="2000" dirty="0"/>
              <a:t> ← </a:t>
            </a:r>
            <a:r>
              <a:rPr lang="en-US" sz="2000" i="1" dirty="0"/>
              <a:t>r</a:t>
            </a:r>
            <a:r>
              <a:rPr lang="en-US" sz="2000" dirty="0"/>
              <a:t> + 1</a:t>
            </a:r>
          </a:p>
          <a:p>
            <a:pPr eaLnBrk="1" hangingPunct="1">
              <a:buFont typeface="Georgia" panose="02040502050405020303" pitchFamily="18" charset="0"/>
              <a:buNone/>
              <a:defRPr/>
            </a:pPr>
            <a:r>
              <a:rPr lang="en-US" sz="2000" dirty="0"/>
              <a:t>	</a:t>
            </a:r>
            <a:r>
              <a:rPr lang="en-US" sz="2000" b="1" dirty="0"/>
              <a:t>while</a:t>
            </a:r>
            <a:r>
              <a:rPr lang="en-US" sz="2000" dirty="0"/>
              <a:t> </a:t>
            </a:r>
            <a:r>
              <a:rPr lang="en-US" sz="2000" i="1" dirty="0"/>
              <a:t>true</a:t>
            </a:r>
            <a:r>
              <a:rPr lang="en-US" sz="2000" dirty="0"/>
              <a:t> </a:t>
            </a:r>
            <a:r>
              <a:rPr lang="en-US" sz="2000" b="1" dirty="0"/>
              <a:t>do</a:t>
            </a:r>
            <a:endParaRPr lang="en-US" sz="2000" dirty="0"/>
          </a:p>
          <a:p>
            <a:pPr eaLnBrk="1" hangingPunct="1">
              <a:buFont typeface="Georgia" panose="02040502050405020303" pitchFamily="18" charset="0"/>
              <a:buNone/>
              <a:defRPr/>
            </a:pPr>
            <a:r>
              <a:rPr lang="en-US" sz="2000" dirty="0"/>
              <a:t>		</a:t>
            </a:r>
            <a:r>
              <a:rPr lang="en-US" sz="2000" b="1" dirty="0"/>
              <a:t>do</a:t>
            </a:r>
            <a:r>
              <a:rPr lang="en-US" sz="2000" dirty="0"/>
              <a:t>  </a:t>
            </a:r>
            <a:r>
              <a:rPr lang="en-US" sz="2000" i="1" dirty="0" err="1"/>
              <a:t>i</a:t>
            </a:r>
            <a:r>
              <a:rPr lang="en-US" sz="2000" i="1" dirty="0"/>
              <a:t> </a:t>
            </a:r>
            <a:r>
              <a:rPr lang="en-US" sz="2000" dirty="0"/>
              <a:t>= </a:t>
            </a:r>
            <a:r>
              <a:rPr lang="en-US" sz="2000" i="1" dirty="0" err="1"/>
              <a:t>i</a:t>
            </a:r>
            <a:r>
              <a:rPr lang="en-US" sz="2000" dirty="0"/>
              <a:t> + 1  </a:t>
            </a:r>
            <a:r>
              <a:rPr lang="en-US" sz="2000" b="1" dirty="0"/>
              <a:t>while</a:t>
            </a:r>
            <a:r>
              <a:rPr lang="en-US" sz="2000" dirty="0"/>
              <a:t>  </a:t>
            </a:r>
            <a:r>
              <a:rPr lang="en-US" sz="2000" i="1" dirty="0"/>
              <a:t>A</a:t>
            </a:r>
            <a:r>
              <a:rPr lang="en-US" sz="2000" dirty="0"/>
              <a:t>[</a:t>
            </a:r>
            <a:r>
              <a:rPr lang="en-US" sz="2000" i="1" dirty="0" err="1"/>
              <a:t>i</a:t>
            </a:r>
            <a:r>
              <a:rPr lang="en-US" sz="2000" dirty="0"/>
              <a:t>] &lt; </a:t>
            </a:r>
            <a:r>
              <a:rPr lang="en-US" sz="2000" i="1" dirty="0"/>
              <a:t>pivot</a:t>
            </a:r>
            <a:endParaRPr lang="en-US" sz="2000" dirty="0"/>
          </a:p>
          <a:p>
            <a:pPr eaLnBrk="1" hangingPunct="1">
              <a:buFont typeface="Georgia" panose="02040502050405020303" pitchFamily="18" charset="0"/>
              <a:buNone/>
              <a:defRPr/>
            </a:pPr>
            <a:r>
              <a:rPr lang="en-US" sz="2000" dirty="0"/>
              <a:t>		</a:t>
            </a:r>
            <a:r>
              <a:rPr lang="en-US" sz="2000" b="1" dirty="0"/>
              <a:t>do</a:t>
            </a:r>
            <a:r>
              <a:rPr lang="en-US" sz="2000" dirty="0"/>
              <a:t>  </a:t>
            </a:r>
            <a:r>
              <a:rPr lang="en-US" sz="2000" i="1" dirty="0"/>
              <a:t>j</a:t>
            </a:r>
            <a:r>
              <a:rPr lang="en-US" sz="2000" dirty="0"/>
              <a:t> = </a:t>
            </a:r>
            <a:r>
              <a:rPr lang="en-US" sz="2000" i="1" dirty="0"/>
              <a:t>j</a:t>
            </a:r>
            <a:r>
              <a:rPr lang="en-US" sz="2000" dirty="0"/>
              <a:t> – 1  </a:t>
            </a:r>
            <a:r>
              <a:rPr lang="en-US" sz="2000" b="1" dirty="0"/>
              <a:t>while</a:t>
            </a:r>
            <a:r>
              <a:rPr lang="en-US" sz="2000" dirty="0"/>
              <a:t>  </a:t>
            </a:r>
            <a:r>
              <a:rPr lang="en-US" sz="2000" i="1" dirty="0"/>
              <a:t>A</a:t>
            </a:r>
            <a:r>
              <a:rPr lang="en-US" sz="2000" dirty="0"/>
              <a:t>[</a:t>
            </a:r>
            <a:r>
              <a:rPr lang="en-US" sz="2000" i="1" dirty="0"/>
              <a:t>j</a:t>
            </a:r>
            <a:r>
              <a:rPr lang="en-US" sz="2000" dirty="0"/>
              <a:t>] &gt; </a:t>
            </a:r>
            <a:r>
              <a:rPr lang="en-US" sz="2000" i="1" dirty="0"/>
              <a:t>pivot</a:t>
            </a:r>
            <a:endParaRPr lang="en-US" sz="2000" dirty="0"/>
          </a:p>
          <a:p>
            <a:pPr eaLnBrk="1" hangingPunct="1">
              <a:buFont typeface="Georgia" panose="02040502050405020303" pitchFamily="18" charset="0"/>
              <a:buNone/>
              <a:defRPr/>
            </a:pPr>
            <a:r>
              <a:rPr lang="en-US" sz="2000" dirty="0"/>
              <a:t>		</a:t>
            </a:r>
            <a:r>
              <a:rPr lang="en-US" sz="2000" b="1" dirty="0"/>
              <a:t>if</a:t>
            </a:r>
            <a:r>
              <a:rPr lang="en-US" sz="2000" dirty="0"/>
              <a:t> </a:t>
            </a:r>
            <a:r>
              <a:rPr lang="en-US" sz="2000" i="1" dirty="0" err="1"/>
              <a:t>i</a:t>
            </a:r>
            <a:r>
              <a:rPr lang="en-US" sz="2000" dirty="0"/>
              <a:t> &lt; </a:t>
            </a:r>
            <a:r>
              <a:rPr lang="en-US" sz="2000" i="1" dirty="0"/>
              <a:t>j</a:t>
            </a:r>
            <a:endParaRPr lang="en-US" sz="2000" dirty="0"/>
          </a:p>
          <a:p>
            <a:pPr eaLnBrk="1" hangingPunct="1">
              <a:buFont typeface="Georgia" panose="02040502050405020303" pitchFamily="18" charset="0"/>
              <a:buNone/>
              <a:defRPr/>
            </a:pPr>
            <a:r>
              <a:rPr lang="en-US" sz="2000" dirty="0"/>
              <a:t>			</a:t>
            </a:r>
            <a:r>
              <a:rPr lang="en-US" sz="2000" i="1" dirty="0"/>
              <a:t>Swap</a:t>
            </a:r>
            <a:r>
              <a:rPr lang="en-US" sz="2000" dirty="0"/>
              <a:t>(</a:t>
            </a:r>
            <a:r>
              <a:rPr lang="en-US" sz="2000" i="1" dirty="0"/>
              <a:t>A</a:t>
            </a:r>
            <a:r>
              <a:rPr lang="en-US" sz="2000" dirty="0"/>
              <a:t>[</a:t>
            </a:r>
            <a:r>
              <a:rPr lang="en-US" sz="2000" i="1" dirty="0" err="1"/>
              <a:t>i</a:t>
            </a:r>
            <a:r>
              <a:rPr lang="en-US" sz="2000" dirty="0"/>
              <a:t>],</a:t>
            </a:r>
            <a:r>
              <a:rPr lang="en-US" sz="2000" i="1" dirty="0"/>
              <a:t> A</a:t>
            </a:r>
            <a:r>
              <a:rPr lang="en-US" sz="2000" dirty="0"/>
              <a:t>[</a:t>
            </a:r>
            <a:r>
              <a:rPr lang="en-US" sz="2000" i="1" dirty="0"/>
              <a:t>j</a:t>
            </a:r>
            <a:r>
              <a:rPr lang="en-US" sz="2000" dirty="0"/>
              <a:t>])	// </a:t>
            </a:r>
            <a:r>
              <a:rPr lang="en-US" sz="2000" i="1" dirty="0"/>
              <a:t>A</a:t>
            </a:r>
            <a:r>
              <a:rPr lang="en-US" sz="2000" dirty="0"/>
              <a:t>[</a:t>
            </a:r>
            <a:r>
              <a:rPr lang="en-US" sz="2000" i="1" dirty="0" err="1"/>
              <a:t>i</a:t>
            </a:r>
            <a:r>
              <a:rPr lang="en-US" sz="2000" dirty="0"/>
              <a:t>] ↔ </a:t>
            </a:r>
            <a:r>
              <a:rPr lang="en-US" sz="2000" i="1" dirty="0"/>
              <a:t>A</a:t>
            </a:r>
            <a:r>
              <a:rPr lang="en-US" sz="2000" dirty="0"/>
              <a:t>[</a:t>
            </a:r>
            <a:r>
              <a:rPr lang="en-US" sz="2000" dirty="0" err="1"/>
              <a:t>i</a:t>
            </a:r>
            <a:r>
              <a:rPr lang="en-US" sz="2000" dirty="0"/>
              <a:t>]</a:t>
            </a:r>
          </a:p>
          <a:p>
            <a:pPr eaLnBrk="1" hangingPunct="1">
              <a:buFont typeface="Georgia" panose="02040502050405020303" pitchFamily="18" charset="0"/>
              <a:buNone/>
              <a:defRPr/>
            </a:pPr>
            <a:r>
              <a:rPr lang="en-US" sz="2000" dirty="0"/>
              <a:t>		</a:t>
            </a:r>
            <a:r>
              <a:rPr lang="en-US" sz="2000" b="1" dirty="0"/>
              <a:t>else</a:t>
            </a:r>
            <a:endParaRPr lang="en-US" sz="2000" dirty="0"/>
          </a:p>
          <a:p>
            <a:pPr eaLnBrk="1" hangingPunct="1">
              <a:buFont typeface="Georgia" panose="02040502050405020303" pitchFamily="18" charset="0"/>
              <a:buNone/>
              <a:defRPr/>
            </a:pPr>
            <a:r>
              <a:rPr lang="en-US" sz="2000" dirty="0"/>
              <a:t>			</a:t>
            </a:r>
            <a:r>
              <a:rPr lang="en-US" sz="2000" b="1" dirty="0"/>
              <a:t>return</a:t>
            </a:r>
            <a:r>
              <a:rPr lang="en-US" sz="2000" dirty="0"/>
              <a:t> </a:t>
            </a:r>
            <a:r>
              <a:rPr lang="en-US" sz="2000" i="1" dirty="0"/>
              <a:t>j</a:t>
            </a:r>
            <a:endParaRPr lang="en-US" sz="2000" dirty="0"/>
          </a:p>
          <a:p>
            <a:pPr eaLnBrk="1" hangingPunct="1">
              <a:buFont typeface="Georgia" panose="02040502050405020303" pitchFamily="18" charset="0"/>
              <a:buNone/>
              <a:defRPr/>
            </a:pPr>
            <a:r>
              <a:rPr lang="en-US" sz="2000" b="1" dirty="0"/>
              <a:t>	end </a:t>
            </a:r>
            <a:r>
              <a:rPr lang="en-US" sz="2000" i="1" dirty="0"/>
              <a:t>Partition</a:t>
            </a:r>
            <a:r>
              <a:rPr lang="en-US" sz="2000" dirty="0"/>
              <a:t>.</a:t>
            </a:r>
          </a:p>
          <a:p>
            <a:pPr eaLnBrk="1" hangingPunct="1">
              <a:buFont typeface="Georgia" panose="02040502050405020303" pitchFamily="18" charset="0"/>
              <a:buNone/>
              <a:defRPr/>
            </a:pPr>
            <a:endParaRPr lang="en-US" sz="2000" dirty="0"/>
          </a:p>
        </p:txBody>
      </p:sp>
      <p:sp>
        <p:nvSpPr>
          <p:cNvPr id="133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5D038E20-E5EB-4956-8AC5-CD1A987F473B}" type="slidenum">
              <a:rPr lang="en-US" altLang="en-US" sz="1800" smtClean="0">
                <a:solidFill>
                  <a:srgbClr val="0070C0"/>
                </a:solidFill>
              </a:rPr>
              <a:pPr>
                <a:spcBef>
                  <a:spcPct val="0"/>
                </a:spcBef>
                <a:buClrTx/>
                <a:buFontTx/>
                <a:buNone/>
              </a:pPr>
              <a:t>7</a:t>
            </a:fld>
            <a:endParaRPr lang="en-US" altLang="en-US" sz="180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2895600"/>
            <a:ext cx="5257800" cy="2133600"/>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39" name="Title 1"/>
          <p:cNvSpPr>
            <a:spLocks noGrp="1"/>
          </p:cNvSpPr>
          <p:nvPr>
            <p:ph type="title"/>
          </p:nvPr>
        </p:nvSpPr>
        <p:spPr>
          <a:xfrm>
            <a:off x="457200" y="685800"/>
            <a:ext cx="8229600" cy="685800"/>
          </a:xfrm>
        </p:spPr>
        <p:txBody>
          <a:bodyPr/>
          <a:lstStyle/>
          <a:p>
            <a:r>
              <a:rPr lang="en-US" altLang="en-US"/>
              <a:t>Final QS Algorithm</a:t>
            </a:r>
          </a:p>
        </p:txBody>
      </p:sp>
      <p:sp>
        <p:nvSpPr>
          <p:cNvPr id="3" name="Content Placeholder 2"/>
          <p:cNvSpPr>
            <a:spLocks noGrp="1"/>
          </p:cNvSpPr>
          <p:nvPr>
            <p:ph idx="1"/>
          </p:nvPr>
        </p:nvSpPr>
        <p:spPr>
          <a:xfrm>
            <a:off x="457200" y="1295400"/>
            <a:ext cx="8229600" cy="5181600"/>
          </a:xfrm>
        </p:spPr>
        <p:txBody>
          <a:bodyPr/>
          <a:lstStyle/>
          <a:p>
            <a:pPr eaLnBrk="1" hangingPunct="1">
              <a:buFont typeface="Georgia" panose="02040502050405020303" pitchFamily="18" charset="0"/>
              <a:buNone/>
              <a:defRPr/>
            </a:pPr>
            <a:r>
              <a:rPr lang="en-US" sz="1800" dirty="0">
                <a:sym typeface="Wingdings"/>
              </a:rPr>
              <a:t></a:t>
            </a:r>
            <a:r>
              <a:rPr lang="en-US" sz="1800" dirty="0"/>
              <a:t> </a:t>
            </a:r>
            <a:r>
              <a:rPr lang="pt-BR" sz="1800" b="1" dirty="0"/>
              <a:t>Algorithm</a:t>
            </a:r>
            <a:r>
              <a:rPr lang="pt-BR" sz="1800" dirty="0"/>
              <a:t> </a:t>
            </a:r>
            <a:r>
              <a:rPr lang="pt-BR" sz="1800" i="1" dirty="0"/>
              <a:t>QS</a:t>
            </a:r>
            <a:r>
              <a:rPr lang="pt-BR" sz="1800" dirty="0"/>
              <a:t>(</a:t>
            </a:r>
            <a:r>
              <a:rPr lang="pt-BR" sz="1800" i="1" dirty="0"/>
              <a:t>A</a:t>
            </a:r>
            <a:r>
              <a:rPr lang="pt-BR" sz="1800" dirty="0"/>
              <a:t>[</a:t>
            </a:r>
            <a:r>
              <a:rPr lang="pt-BR" sz="1800" i="1" dirty="0"/>
              <a:t>p</a:t>
            </a:r>
            <a:r>
              <a:rPr lang="pt-BR" sz="1800" dirty="0"/>
              <a:t>..</a:t>
            </a:r>
            <a:r>
              <a:rPr lang="pt-BR" sz="1800" i="1" dirty="0"/>
              <a:t>r</a:t>
            </a:r>
            <a:r>
              <a:rPr lang="pt-BR" sz="1800" dirty="0"/>
              <a:t>], </a:t>
            </a:r>
            <a:r>
              <a:rPr lang="pt-BR" sz="1800" i="1" dirty="0"/>
              <a:t>p</a:t>
            </a:r>
            <a:r>
              <a:rPr lang="pt-BR" sz="1800" dirty="0"/>
              <a:t>, </a:t>
            </a:r>
            <a:r>
              <a:rPr lang="pt-BR" sz="1800" i="1" dirty="0"/>
              <a:t>r</a:t>
            </a:r>
            <a:r>
              <a:rPr lang="pt-BR" sz="1800" dirty="0"/>
              <a:t>)</a:t>
            </a:r>
            <a:endParaRPr lang="en-US" sz="1800" dirty="0"/>
          </a:p>
          <a:p>
            <a:pPr eaLnBrk="1" hangingPunct="1">
              <a:buFont typeface="Georgia" panose="02040502050405020303" pitchFamily="18" charset="0"/>
              <a:buNone/>
              <a:defRPr/>
            </a:pPr>
            <a:r>
              <a:rPr lang="pt-BR" sz="1800" dirty="0"/>
              <a:t>	</a:t>
            </a:r>
            <a:r>
              <a:rPr lang="en-US" sz="1800" dirty="0">
                <a:solidFill>
                  <a:schemeClr val="bg1">
                    <a:lumMod val="50000"/>
                  </a:schemeClr>
                </a:solidFill>
              </a:rPr>
              <a:t>// </a:t>
            </a:r>
            <a:r>
              <a:rPr lang="en-US" sz="1800" b="1" i="1" dirty="0">
                <a:solidFill>
                  <a:schemeClr val="bg1">
                    <a:lumMod val="50000"/>
                  </a:schemeClr>
                </a:solidFill>
              </a:rPr>
              <a:t>Input</a:t>
            </a:r>
            <a:r>
              <a:rPr lang="en-US" sz="1800" dirty="0">
                <a:solidFill>
                  <a:schemeClr val="bg1">
                    <a:lumMod val="50000"/>
                  </a:schemeClr>
                </a:solidFill>
              </a:rPr>
              <a:t>: Array A, </a:t>
            </a:r>
            <a:r>
              <a:rPr lang="en-US" sz="1800" i="1" dirty="0">
                <a:solidFill>
                  <a:schemeClr val="bg1">
                    <a:lumMod val="50000"/>
                  </a:schemeClr>
                </a:solidFill>
              </a:rPr>
              <a:t>p</a:t>
            </a:r>
            <a:r>
              <a:rPr lang="en-US" sz="1800" dirty="0">
                <a:solidFill>
                  <a:schemeClr val="bg1">
                    <a:lumMod val="50000"/>
                  </a:schemeClr>
                </a:solidFill>
              </a:rPr>
              <a:t> and </a:t>
            </a:r>
            <a:r>
              <a:rPr lang="en-US" sz="1800" i="1" dirty="0">
                <a:solidFill>
                  <a:schemeClr val="bg1">
                    <a:lumMod val="50000"/>
                  </a:schemeClr>
                </a:solidFill>
              </a:rPr>
              <a:t>r</a:t>
            </a:r>
            <a:r>
              <a:rPr lang="en-US" sz="1800" dirty="0">
                <a:solidFill>
                  <a:schemeClr val="bg1">
                    <a:lumMod val="50000"/>
                  </a:schemeClr>
                </a:solidFill>
              </a:rPr>
              <a:t>: lower and upper bounds of the array</a:t>
            </a:r>
          </a:p>
          <a:p>
            <a:pPr eaLnBrk="1" hangingPunct="1">
              <a:buFont typeface="Georgia" panose="02040502050405020303" pitchFamily="18" charset="0"/>
              <a:buNone/>
              <a:defRPr/>
            </a:pPr>
            <a:r>
              <a:rPr lang="en-US" sz="1800" dirty="0">
                <a:solidFill>
                  <a:schemeClr val="bg1">
                    <a:lumMod val="50000"/>
                  </a:schemeClr>
                </a:solidFill>
              </a:rPr>
              <a:t>	// </a:t>
            </a:r>
            <a:r>
              <a:rPr lang="en-US" sz="1800" b="1" i="1" dirty="0">
                <a:solidFill>
                  <a:schemeClr val="bg1">
                    <a:lumMod val="50000"/>
                  </a:schemeClr>
                </a:solidFill>
              </a:rPr>
              <a:t>Output</a:t>
            </a:r>
            <a:r>
              <a:rPr lang="en-US" sz="1800" dirty="0">
                <a:solidFill>
                  <a:schemeClr val="bg1">
                    <a:lumMod val="50000"/>
                  </a:schemeClr>
                </a:solidFill>
              </a:rPr>
              <a:t>: Sorted array A</a:t>
            </a:r>
          </a:p>
          <a:p>
            <a:pPr eaLnBrk="1" hangingPunct="1">
              <a:buFont typeface="Georgia" panose="02040502050405020303" pitchFamily="18" charset="0"/>
              <a:buNone/>
              <a:defRPr/>
            </a:pPr>
            <a:r>
              <a:rPr lang="en-US" sz="1800" dirty="0"/>
              <a:t>	</a:t>
            </a:r>
            <a:r>
              <a:rPr lang="en-US" sz="1800" b="1" dirty="0"/>
              <a:t>if</a:t>
            </a:r>
            <a:r>
              <a:rPr lang="en-US" sz="1800" dirty="0"/>
              <a:t> </a:t>
            </a:r>
            <a:r>
              <a:rPr lang="en-US" sz="1800" i="1" dirty="0"/>
              <a:t>p</a:t>
            </a:r>
            <a:r>
              <a:rPr lang="en-US" sz="1800" dirty="0"/>
              <a:t> &lt; </a:t>
            </a:r>
            <a:r>
              <a:rPr lang="en-US" sz="1800" i="1" dirty="0"/>
              <a:t>r</a:t>
            </a:r>
            <a:endParaRPr lang="en-US" sz="1800" dirty="0"/>
          </a:p>
          <a:p>
            <a:pPr lvl="1" eaLnBrk="1" hangingPunct="1">
              <a:buFont typeface="Georgia" panose="02040502050405020303" pitchFamily="18" charset="0"/>
              <a:buNone/>
              <a:defRPr/>
            </a:pPr>
            <a:r>
              <a:rPr lang="en-US" sz="1600" i="1" dirty="0"/>
              <a:t>  	</a:t>
            </a:r>
            <a:r>
              <a:rPr lang="en-US" sz="1800" i="1" dirty="0">
                <a:solidFill>
                  <a:schemeClr val="tx1"/>
                </a:solidFill>
              </a:rPr>
              <a:t>pivot</a:t>
            </a:r>
            <a:r>
              <a:rPr lang="en-US" sz="1800" dirty="0">
                <a:solidFill>
                  <a:schemeClr val="tx1"/>
                </a:solidFill>
              </a:rPr>
              <a:t> ← </a:t>
            </a:r>
            <a:r>
              <a:rPr lang="en-US" sz="1800" i="1" dirty="0">
                <a:solidFill>
                  <a:schemeClr val="tx1"/>
                </a:solidFill>
              </a:rPr>
              <a:t>A</a:t>
            </a:r>
            <a:r>
              <a:rPr lang="en-US" sz="1800" dirty="0">
                <a:solidFill>
                  <a:schemeClr val="tx1"/>
                </a:solidFill>
              </a:rPr>
              <a:t>[</a:t>
            </a:r>
            <a:r>
              <a:rPr lang="en-US" sz="1800" i="1" dirty="0">
                <a:solidFill>
                  <a:schemeClr val="tx1"/>
                </a:solidFill>
              </a:rPr>
              <a:t>p</a:t>
            </a:r>
            <a:r>
              <a:rPr lang="en-US" sz="1800" dirty="0">
                <a:solidFill>
                  <a:schemeClr val="tx1"/>
                </a:solidFill>
              </a:rPr>
              <a:t>];  </a:t>
            </a:r>
            <a:r>
              <a:rPr lang="en-US" sz="1800" i="1" dirty="0" err="1">
                <a:solidFill>
                  <a:schemeClr val="tx1"/>
                </a:solidFill>
              </a:rPr>
              <a:t>i</a:t>
            </a:r>
            <a:r>
              <a:rPr lang="en-US" sz="1800" dirty="0">
                <a:solidFill>
                  <a:schemeClr val="tx1"/>
                </a:solidFill>
              </a:rPr>
              <a:t> ← </a:t>
            </a:r>
            <a:r>
              <a:rPr lang="en-US" sz="1800" i="1" dirty="0">
                <a:solidFill>
                  <a:schemeClr val="tx1"/>
                </a:solidFill>
              </a:rPr>
              <a:t>p;  j</a:t>
            </a:r>
            <a:r>
              <a:rPr lang="en-US" sz="1800" dirty="0">
                <a:solidFill>
                  <a:schemeClr val="tx1"/>
                </a:solidFill>
              </a:rPr>
              <a:t> ← </a:t>
            </a:r>
            <a:r>
              <a:rPr lang="en-US" sz="1800" i="1" dirty="0">
                <a:solidFill>
                  <a:schemeClr val="tx1"/>
                </a:solidFill>
              </a:rPr>
              <a:t>r</a:t>
            </a:r>
            <a:r>
              <a:rPr lang="en-US" sz="1800" dirty="0">
                <a:solidFill>
                  <a:schemeClr val="tx1"/>
                </a:solidFill>
              </a:rPr>
              <a:t> + 1</a:t>
            </a:r>
          </a:p>
          <a:p>
            <a:pPr lvl="1" eaLnBrk="1" hangingPunct="1">
              <a:buFont typeface="Georgia" panose="02040502050405020303" pitchFamily="18" charset="0"/>
              <a:buNone/>
              <a:defRPr/>
            </a:pPr>
            <a:r>
              <a:rPr lang="en-US" sz="1800" dirty="0">
                <a:solidFill>
                  <a:schemeClr val="tx1"/>
                </a:solidFill>
              </a:rPr>
              <a:t>	</a:t>
            </a:r>
            <a:r>
              <a:rPr lang="en-US" sz="1800" b="1" dirty="0">
                <a:solidFill>
                  <a:schemeClr val="tx1"/>
                </a:solidFill>
              </a:rPr>
              <a:t>while</a:t>
            </a:r>
            <a:r>
              <a:rPr lang="en-US" sz="1800" dirty="0">
                <a:solidFill>
                  <a:schemeClr val="tx1"/>
                </a:solidFill>
              </a:rPr>
              <a:t> </a:t>
            </a:r>
            <a:r>
              <a:rPr lang="en-US" sz="1800" i="1" dirty="0">
                <a:solidFill>
                  <a:schemeClr val="tx1"/>
                </a:solidFill>
              </a:rPr>
              <a:t>true</a:t>
            </a:r>
            <a:r>
              <a:rPr lang="en-US" sz="1800" dirty="0">
                <a:solidFill>
                  <a:schemeClr val="tx1"/>
                </a:solidFill>
              </a:rPr>
              <a:t> </a:t>
            </a:r>
            <a:r>
              <a:rPr lang="en-US" sz="1800" b="1" dirty="0">
                <a:solidFill>
                  <a:schemeClr val="tx1"/>
                </a:solidFill>
              </a:rPr>
              <a:t>do</a:t>
            </a:r>
            <a:endParaRPr lang="en-US" sz="1800" dirty="0">
              <a:solidFill>
                <a:schemeClr val="tx1"/>
              </a:solidFill>
            </a:endParaRPr>
          </a:p>
          <a:p>
            <a:pPr lvl="1" eaLnBrk="1" hangingPunct="1">
              <a:buFont typeface="Georgia" panose="02040502050405020303" pitchFamily="18" charset="0"/>
              <a:buNone/>
              <a:defRPr/>
            </a:pPr>
            <a:r>
              <a:rPr lang="en-US" sz="1800" dirty="0">
                <a:solidFill>
                  <a:schemeClr val="tx1"/>
                </a:solidFill>
              </a:rPr>
              <a:t>		</a:t>
            </a:r>
            <a:r>
              <a:rPr lang="en-US" sz="1800" b="1" dirty="0">
                <a:solidFill>
                  <a:schemeClr val="tx1"/>
                </a:solidFill>
              </a:rPr>
              <a:t>do</a:t>
            </a:r>
            <a:r>
              <a:rPr lang="en-US" sz="1800" dirty="0">
                <a:solidFill>
                  <a:schemeClr val="tx1"/>
                </a:solidFill>
              </a:rPr>
              <a:t>  </a:t>
            </a:r>
            <a:r>
              <a:rPr lang="en-US" sz="1800" i="1" dirty="0" err="1">
                <a:solidFill>
                  <a:schemeClr val="tx1"/>
                </a:solidFill>
              </a:rPr>
              <a:t>i</a:t>
            </a:r>
            <a:r>
              <a:rPr lang="en-US" sz="1800" i="1" dirty="0">
                <a:solidFill>
                  <a:schemeClr val="tx1"/>
                </a:solidFill>
              </a:rPr>
              <a:t> </a:t>
            </a:r>
            <a:r>
              <a:rPr lang="en-US" sz="1800" dirty="0">
                <a:solidFill>
                  <a:schemeClr val="tx1"/>
                </a:solidFill>
              </a:rPr>
              <a:t>= </a:t>
            </a:r>
            <a:r>
              <a:rPr lang="en-US" sz="1800" i="1" dirty="0" err="1">
                <a:solidFill>
                  <a:schemeClr val="tx1"/>
                </a:solidFill>
              </a:rPr>
              <a:t>i</a:t>
            </a:r>
            <a:r>
              <a:rPr lang="en-US" sz="1800" dirty="0">
                <a:solidFill>
                  <a:schemeClr val="tx1"/>
                </a:solidFill>
              </a:rPr>
              <a:t> + 1  </a:t>
            </a:r>
            <a:r>
              <a:rPr lang="en-US" sz="1800" b="1" dirty="0">
                <a:solidFill>
                  <a:schemeClr val="tx1"/>
                </a:solidFill>
              </a:rPr>
              <a:t>while</a:t>
            </a:r>
            <a:r>
              <a:rPr lang="en-US" sz="1800" dirty="0">
                <a:solidFill>
                  <a:schemeClr val="tx1"/>
                </a:solidFill>
              </a:rPr>
              <a:t>  </a:t>
            </a:r>
            <a:r>
              <a:rPr lang="en-US" sz="1800" i="1" dirty="0">
                <a:solidFill>
                  <a:schemeClr val="tx1"/>
                </a:solidFill>
              </a:rPr>
              <a:t>A</a:t>
            </a:r>
            <a:r>
              <a:rPr lang="en-US" sz="1800" dirty="0">
                <a:solidFill>
                  <a:schemeClr val="tx1"/>
                </a:solidFill>
              </a:rPr>
              <a:t>[</a:t>
            </a:r>
            <a:r>
              <a:rPr lang="en-US" sz="1800" i="1" dirty="0" err="1">
                <a:solidFill>
                  <a:schemeClr val="tx1"/>
                </a:solidFill>
              </a:rPr>
              <a:t>i</a:t>
            </a:r>
            <a:r>
              <a:rPr lang="en-US" sz="1800" dirty="0">
                <a:solidFill>
                  <a:schemeClr val="tx1"/>
                </a:solidFill>
              </a:rPr>
              <a:t>] &lt; </a:t>
            </a:r>
            <a:r>
              <a:rPr lang="en-US" sz="1800" i="1" dirty="0">
                <a:solidFill>
                  <a:schemeClr val="tx1"/>
                </a:solidFill>
              </a:rPr>
              <a:t>pivot</a:t>
            </a:r>
            <a:endParaRPr lang="en-US" sz="1800" dirty="0">
              <a:solidFill>
                <a:schemeClr val="tx1"/>
              </a:solidFill>
            </a:endParaRPr>
          </a:p>
          <a:p>
            <a:pPr lvl="1" eaLnBrk="1" hangingPunct="1">
              <a:buFont typeface="Georgia" panose="02040502050405020303" pitchFamily="18" charset="0"/>
              <a:buNone/>
              <a:defRPr/>
            </a:pPr>
            <a:r>
              <a:rPr lang="en-US" sz="1800" dirty="0">
                <a:solidFill>
                  <a:schemeClr val="tx1"/>
                </a:solidFill>
              </a:rPr>
              <a:t>		</a:t>
            </a:r>
            <a:r>
              <a:rPr lang="en-US" sz="1800" b="1" dirty="0">
                <a:solidFill>
                  <a:schemeClr val="tx1"/>
                </a:solidFill>
              </a:rPr>
              <a:t>do</a:t>
            </a:r>
            <a:r>
              <a:rPr lang="en-US" sz="1800" dirty="0">
                <a:solidFill>
                  <a:schemeClr val="tx1"/>
                </a:solidFill>
              </a:rPr>
              <a:t>  </a:t>
            </a:r>
            <a:r>
              <a:rPr lang="en-US" sz="1800" i="1" dirty="0">
                <a:solidFill>
                  <a:schemeClr val="tx1"/>
                </a:solidFill>
              </a:rPr>
              <a:t>j</a:t>
            </a:r>
            <a:r>
              <a:rPr lang="en-US" sz="1800" dirty="0">
                <a:solidFill>
                  <a:schemeClr val="tx1"/>
                </a:solidFill>
              </a:rPr>
              <a:t> = </a:t>
            </a:r>
            <a:r>
              <a:rPr lang="en-US" sz="1800" i="1" dirty="0">
                <a:solidFill>
                  <a:schemeClr val="tx1"/>
                </a:solidFill>
              </a:rPr>
              <a:t>j</a:t>
            </a:r>
            <a:r>
              <a:rPr lang="en-US" sz="1800" dirty="0">
                <a:solidFill>
                  <a:schemeClr val="tx1"/>
                </a:solidFill>
              </a:rPr>
              <a:t> – 1  </a:t>
            </a:r>
            <a:r>
              <a:rPr lang="en-US" sz="1800" b="1" dirty="0">
                <a:solidFill>
                  <a:schemeClr val="tx1"/>
                </a:solidFill>
              </a:rPr>
              <a:t>while</a:t>
            </a:r>
            <a:r>
              <a:rPr lang="en-US" sz="1800" dirty="0">
                <a:solidFill>
                  <a:schemeClr val="tx1"/>
                </a:solidFill>
              </a:rPr>
              <a:t>  </a:t>
            </a:r>
            <a:r>
              <a:rPr lang="en-US" sz="1800" i="1" dirty="0">
                <a:solidFill>
                  <a:schemeClr val="tx1"/>
                </a:solidFill>
              </a:rPr>
              <a:t>A</a:t>
            </a:r>
            <a:r>
              <a:rPr lang="en-US" sz="1800" dirty="0">
                <a:solidFill>
                  <a:schemeClr val="tx1"/>
                </a:solidFill>
              </a:rPr>
              <a:t>[</a:t>
            </a:r>
            <a:r>
              <a:rPr lang="en-US" sz="1800" i="1" dirty="0">
                <a:solidFill>
                  <a:schemeClr val="tx1"/>
                </a:solidFill>
              </a:rPr>
              <a:t>j</a:t>
            </a:r>
            <a:r>
              <a:rPr lang="en-US" sz="1800" dirty="0">
                <a:solidFill>
                  <a:schemeClr val="tx1"/>
                </a:solidFill>
              </a:rPr>
              <a:t>] &gt; </a:t>
            </a:r>
            <a:r>
              <a:rPr lang="en-US" sz="1800" i="1" dirty="0">
                <a:solidFill>
                  <a:schemeClr val="tx1"/>
                </a:solidFill>
              </a:rPr>
              <a:t>pivot</a:t>
            </a:r>
            <a:endParaRPr lang="en-US" sz="1800" dirty="0">
              <a:solidFill>
                <a:schemeClr val="tx1"/>
              </a:solidFill>
            </a:endParaRPr>
          </a:p>
          <a:p>
            <a:pPr lvl="1" eaLnBrk="1" hangingPunct="1">
              <a:buFont typeface="Georgia" panose="02040502050405020303" pitchFamily="18" charset="0"/>
              <a:buNone/>
              <a:defRPr/>
            </a:pPr>
            <a:r>
              <a:rPr lang="en-US" sz="1800" dirty="0">
                <a:solidFill>
                  <a:schemeClr val="tx1"/>
                </a:solidFill>
              </a:rPr>
              <a:t>		</a:t>
            </a:r>
            <a:r>
              <a:rPr lang="en-US" sz="1800" b="1" dirty="0">
                <a:solidFill>
                  <a:schemeClr val="tx1"/>
                </a:solidFill>
              </a:rPr>
              <a:t>if</a:t>
            </a:r>
            <a:r>
              <a:rPr lang="en-US" sz="1800" dirty="0">
                <a:solidFill>
                  <a:schemeClr val="tx1"/>
                </a:solidFill>
              </a:rPr>
              <a:t> </a:t>
            </a:r>
            <a:r>
              <a:rPr lang="en-US" sz="1800" i="1" dirty="0" err="1">
                <a:solidFill>
                  <a:schemeClr val="tx1"/>
                </a:solidFill>
              </a:rPr>
              <a:t>i</a:t>
            </a:r>
            <a:r>
              <a:rPr lang="en-US" sz="1800" dirty="0">
                <a:solidFill>
                  <a:schemeClr val="tx1"/>
                </a:solidFill>
              </a:rPr>
              <a:t> &lt; </a:t>
            </a:r>
            <a:r>
              <a:rPr lang="en-US" sz="1800" i="1" dirty="0">
                <a:solidFill>
                  <a:schemeClr val="tx1"/>
                </a:solidFill>
              </a:rPr>
              <a:t>j</a:t>
            </a:r>
            <a:endParaRPr lang="en-US" sz="1800" dirty="0">
              <a:solidFill>
                <a:schemeClr val="tx1"/>
              </a:solidFill>
            </a:endParaRPr>
          </a:p>
          <a:p>
            <a:pPr lvl="1" eaLnBrk="1" hangingPunct="1">
              <a:buFont typeface="Georgia" panose="02040502050405020303" pitchFamily="18" charset="0"/>
              <a:buNone/>
              <a:defRPr/>
            </a:pPr>
            <a:r>
              <a:rPr lang="en-US" sz="1800" dirty="0">
                <a:solidFill>
                  <a:schemeClr val="tx1"/>
                </a:solidFill>
              </a:rPr>
              <a:t>		    </a:t>
            </a:r>
            <a:r>
              <a:rPr lang="en-US" sz="1800" i="1" dirty="0">
                <a:solidFill>
                  <a:schemeClr val="tx1"/>
                </a:solidFill>
              </a:rPr>
              <a:t>Swap</a:t>
            </a:r>
            <a:r>
              <a:rPr lang="en-US" sz="1800" dirty="0">
                <a:solidFill>
                  <a:schemeClr val="tx1"/>
                </a:solidFill>
              </a:rPr>
              <a:t>(</a:t>
            </a:r>
            <a:r>
              <a:rPr lang="en-US" sz="1800" i="1" dirty="0">
                <a:solidFill>
                  <a:schemeClr val="tx1"/>
                </a:solidFill>
              </a:rPr>
              <a:t>A</a:t>
            </a:r>
            <a:r>
              <a:rPr lang="en-US" sz="1800" dirty="0">
                <a:solidFill>
                  <a:schemeClr val="tx1"/>
                </a:solidFill>
              </a:rPr>
              <a:t>[</a:t>
            </a:r>
            <a:r>
              <a:rPr lang="en-US" sz="1800" i="1" dirty="0" err="1">
                <a:solidFill>
                  <a:schemeClr val="tx1"/>
                </a:solidFill>
              </a:rPr>
              <a:t>i</a:t>
            </a:r>
            <a:r>
              <a:rPr lang="en-US" sz="1800" dirty="0">
                <a:solidFill>
                  <a:schemeClr val="tx1"/>
                </a:solidFill>
              </a:rPr>
              <a:t>],</a:t>
            </a:r>
            <a:r>
              <a:rPr lang="en-US" sz="1800" i="1" dirty="0">
                <a:solidFill>
                  <a:schemeClr val="tx1"/>
                </a:solidFill>
              </a:rPr>
              <a:t> A</a:t>
            </a:r>
            <a:r>
              <a:rPr lang="en-US" sz="1800" dirty="0">
                <a:solidFill>
                  <a:schemeClr val="tx1"/>
                </a:solidFill>
              </a:rPr>
              <a:t>[</a:t>
            </a:r>
            <a:r>
              <a:rPr lang="en-US" sz="1800" i="1" dirty="0">
                <a:solidFill>
                  <a:schemeClr val="tx1"/>
                </a:solidFill>
              </a:rPr>
              <a:t>j</a:t>
            </a:r>
            <a:r>
              <a:rPr lang="en-US" sz="1800" dirty="0">
                <a:solidFill>
                  <a:schemeClr val="tx1"/>
                </a:solidFill>
              </a:rPr>
              <a:t>])	</a:t>
            </a:r>
            <a:r>
              <a:rPr lang="en-US" sz="1800" dirty="0">
                <a:solidFill>
                  <a:srgbClr val="0070C0"/>
                </a:solidFill>
              </a:rPr>
              <a:t>// </a:t>
            </a:r>
            <a:r>
              <a:rPr lang="en-US" sz="1800" i="1" dirty="0">
                <a:solidFill>
                  <a:srgbClr val="0070C0"/>
                </a:solidFill>
              </a:rPr>
              <a:t>A</a:t>
            </a:r>
            <a:r>
              <a:rPr lang="en-US" sz="1800" dirty="0">
                <a:solidFill>
                  <a:srgbClr val="0070C0"/>
                </a:solidFill>
              </a:rPr>
              <a:t>[</a:t>
            </a:r>
            <a:r>
              <a:rPr lang="en-US" sz="1800" i="1" dirty="0" err="1">
                <a:solidFill>
                  <a:srgbClr val="0070C0"/>
                </a:solidFill>
              </a:rPr>
              <a:t>i</a:t>
            </a:r>
            <a:r>
              <a:rPr lang="en-US" sz="1800" dirty="0">
                <a:solidFill>
                  <a:srgbClr val="0070C0"/>
                </a:solidFill>
              </a:rPr>
              <a:t>] ↔ </a:t>
            </a:r>
            <a:r>
              <a:rPr lang="en-US" sz="1800" i="1" dirty="0">
                <a:solidFill>
                  <a:srgbClr val="0070C0"/>
                </a:solidFill>
              </a:rPr>
              <a:t>A</a:t>
            </a:r>
            <a:r>
              <a:rPr lang="en-US" sz="1800" dirty="0">
                <a:solidFill>
                  <a:srgbClr val="0070C0"/>
                </a:solidFill>
              </a:rPr>
              <a:t>[</a:t>
            </a:r>
            <a:r>
              <a:rPr lang="en-US" sz="1800" i="1" dirty="0">
                <a:solidFill>
                  <a:srgbClr val="0070C0"/>
                </a:solidFill>
              </a:rPr>
              <a:t>j</a:t>
            </a:r>
            <a:r>
              <a:rPr lang="en-US" sz="1800" dirty="0">
                <a:solidFill>
                  <a:srgbClr val="0070C0"/>
                </a:solidFill>
              </a:rPr>
              <a:t>]</a:t>
            </a:r>
          </a:p>
          <a:p>
            <a:pPr lvl="1" eaLnBrk="1" hangingPunct="1">
              <a:buFont typeface="Georgia" panose="02040502050405020303" pitchFamily="18" charset="0"/>
              <a:buNone/>
              <a:defRPr/>
            </a:pPr>
            <a:r>
              <a:rPr lang="en-US" sz="1800" dirty="0">
                <a:solidFill>
                  <a:schemeClr val="tx1"/>
                </a:solidFill>
              </a:rPr>
              <a:t>		</a:t>
            </a:r>
            <a:r>
              <a:rPr lang="en-US" sz="1800" b="1" dirty="0">
                <a:solidFill>
                  <a:schemeClr val="tx1"/>
                </a:solidFill>
              </a:rPr>
              <a:t>else</a:t>
            </a:r>
            <a:endParaRPr lang="en-US" sz="1800" dirty="0">
              <a:solidFill>
                <a:schemeClr val="tx1"/>
              </a:solidFill>
            </a:endParaRPr>
          </a:p>
          <a:p>
            <a:pPr lvl="1" eaLnBrk="1" hangingPunct="1">
              <a:buFont typeface="Georgia" panose="02040502050405020303" pitchFamily="18" charset="0"/>
              <a:buNone/>
              <a:defRPr/>
            </a:pPr>
            <a:r>
              <a:rPr lang="en-US" sz="1800" dirty="0">
                <a:solidFill>
                  <a:schemeClr val="tx1"/>
                </a:solidFill>
              </a:rPr>
              <a:t>		    </a:t>
            </a:r>
            <a:r>
              <a:rPr lang="en-US" sz="1800" b="1" dirty="0">
                <a:solidFill>
                  <a:schemeClr val="tx1"/>
                </a:solidFill>
              </a:rPr>
              <a:t>break			</a:t>
            </a:r>
            <a:r>
              <a:rPr lang="en-US" sz="1800" dirty="0">
                <a:solidFill>
                  <a:srgbClr val="0070C0"/>
                </a:solidFill>
              </a:rPr>
              <a:t>// partition is over</a:t>
            </a:r>
          </a:p>
          <a:p>
            <a:pPr>
              <a:buFont typeface="Georgia" panose="02040502050405020303" pitchFamily="18" charset="0"/>
              <a:buNone/>
              <a:defRPr/>
            </a:pPr>
            <a:r>
              <a:rPr lang="en-US" sz="1800" b="1" dirty="0"/>
              <a:t>	      </a:t>
            </a:r>
            <a:r>
              <a:rPr lang="en-US" sz="1800" i="1" dirty="0"/>
              <a:t>A</a:t>
            </a:r>
            <a:r>
              <a:rPr lang="pt-BR" sz="1800" dirty="0"/>
              <a:t>[</a:t>
            </a:r>
            <a:r>
              <a:rPr lang="pt-BR" sz="1800" i="1" dirty="0"/>
              <a:t>p</a:t>
            </a:r>
            <a:r>
              <a:rPr lang="pt-BR" sz="1800" dirty="0"/>
              <a:t>] = </a:t>
            </a:r>
            <a:r>
              <a:rPr lang="pt-BR" sz="1800" i="1" dirty="0"/>
              <a:t>A</a:t>
            </a:r>
            <a:r>
              <a:rPr lang="pt-BR" sz="1800" dirty="0"/>
              <a:t>[</a:t>
            </a:r>
            <a:r>
              <a:rPr lang="pt-BR" sz="1800" i="1" dirty="0"/>
              <a:t>j</a:t>
            </a:r>
            <a:r>
              <a:rPr lang="pt-BR" sz="1800" dirty="0"/>
              <a:t>]</a:t>
            </a:r>
            <a:endParaRPr lang="en-US" sz="1800" dirty="0"/>
          </a:p>
          <a:p>
            <a:pPr>
              <a:buFont typeface="Georgia" panose="02040502050405020303" pitchFamily="18" charset="0"/>
              <a:buNone/>
              <a:defRPr/>
            </a:pPr>
            <a:r>
              <a:rPr lang="pt-BR" sz="1800" dirty="0"/>
              <a:t>	      </a:t>
            </a:r>
            <a:r>
              <a:rPr lang="pt-BR" sz="1800" i="1" dirty="0"/>
              <a:t>A</a:t>
            </a:r>
            <a:r>
              <a:rPr lang="pt-BR" sz="1800" dirty="0"/>
              <a:t>[</a:t>
            </a:r>
            <a:r>
              <a:rPr lang="pt-BR" sz="1800" i="1" dirty="0"/>
              <a:t>j</a:t>
            </a:r>
            <a:r>
              <a:rPr lang="pt-BR" sz="1800" dirty="0"/>
              <a:t>] = </a:t>
            </a:r>
            <a:r>
              <a:rPr lang="pt-BR" sz="1800" i="1" dirty="0"/>
              <a:t>pivot</a:t>
            </a:r>
            <a:endParaRPr lang="en-US" sz="1800" dirty="0"/>
          </a:p>
          <a:p>
            <a:pPr eaLnBrk="1" hangingPunct="1">
              <a:buFont typeface="Georgia" panose="02040502050405020303" pitchFamily="18" charset="0"/>
              <a:buNone/>
              <a:defRPr/>
            </a:pPr>
            <a:r>
              <a:rPr lang="en-US" sz="1800" b="1" dirty="0"/>
              <a:t>	     </a:t>
            </a:r>
            <a:r>
              <a:rPr lang="en-US" sz="1800" i="1" dirty="0" err="1"/>
              <a:t>QuickSort</a:t>
            </a:r>
            <a:r>
              <a:rPr lang="en-US" sz="1800" dirty="0"/>
              <a:t>(</a:t>
            </a:r>
            <a:r>
              <a:rPr lang="en-US" sz="1800" i="1" dirty="0"/>
              <a:t>A</a:t>
            </a:r>
            <a:r>
              <a:rPr lang="en-US" sz="1800" dirty="0"/>
              <a:t>,  </a:t>
            </a:r>
            <a:r>
              <a:rPr lang="en-US" sz="1800" i="1" dirty="0"/>
              <a:t>p</a:t>
            </a:r>
            <a:r>
              <a:rPr lang="en-US" sz="1800" dirty="0"/>
              <a:t>,  </a:t>
            </a:r>
            <a:r>
              <a:rPr lang="en-US" sz="1800" i="1" dirty="0"/>
              <a:t>j-1</a:t>
            </a:r>
            <a:r>
              <a:rPr lang="en-US" sz="1800" dirty="0"/>
              <a:t>)		</a:t>
            </a:r>
            <a:r>
              <a:rPr lang="en-US" sz="1800" dirty="0">
                <a:solidFill>
                  <a:srgbClr val="0070C0"/>
                </a:solidFill>
              </a:rPr>
              <a:t>// sort </a:t>
            </a:r>
            <a:r>
              <a:rPr lang="en-US" sz="1800" dirty="0" err="1">
                <a:solidFill>
                  <a:srgbClr val="0070C0"/>
                </a:solidFill>
              </a:rPr>
              <a:t>Subarray</a:t>
            </a:r>
            <a:r>
              <a:rPr lang="en-US" sz="1800" dirty="0">
                <a:solidFill>
                  <a:srgbClr val="0070C0"/>
                </a:solidFill>
              </a:rPr>
              <a:t> 1</a:t>
            </a:r>
          </a:p>
          <a:p>
            <a:pPr eaLnBrk="1" hangingPunct="1">
              <a:buFont typeface="Georgia" panose="02040502050405020303" pitchFamily="18" charset="0"/>
              <a:buNone/>
              <a:defRPr/>
            </a:pPr>
            <a:r>
              <a:rPr lang="en-US" sz="1800" dirty="0"/>
              <a:t>	     </a:t>
            </a:r>
            <a:r>
              <a:rPr lang="en-US" sz="1800" i="1" dirty="0" err="1"/>
              <a:t>QuickSort</a:t>
            </a:r>
            <a:r>
              <a:rPr lang="en-US" sz="1800" dirty="0"/>
              <a:t>(</a:t>
            </a:r>
            <a:r>
              <a:rPr lang="en-US" sz="1800" i="1" dirty="0"/>
              <a:t>A</a:t>
            </a:r>
            <a:r>
              <a:rPr lang="en-US" sz="1800" dirty="0"/>
              <a:t>,  </a:t>
            </a:r>
            <a:r>
              <a:rPr lang="en-US" sz="1800" i="1" dirty="0"/>
              <a:t>j</a:t>
            </a:r>
            <a:r>
              <a:rPr lang="en-US" sz="1800" dirty="0"/>
              <a:t>+1, </a:t>
            </a:r>
            <a:r>
              <a:rPr lang="en-US" sz="1800" i="1" dirty="0"/>
              <a:t>r</a:t>
            </a:r>
            <a:r>
              <a:rPr lang="en-US" sz="1800" dirty="0"/>
              <a:t>)  	</a:t>
            </a:r>
            <a:r>
              <a:rPr lang="en-US" sz="1800" dirty="0">
                <a:solidFill>
                  <a:srgbClr val="0070C0"/>
                </a:solidFill>
              </a:rPr>
              <a:t>// sort </a:t>
            </a:r>
            <a:r>
              <a:rPr lang="en-US" sz="1800" dirty="0" err="1">
                <a:solidFill>
                  <a:srgbClr val="0070C0"/>
                </a:solidFill>
              </a:rPr>
              <a:t>Subarray</a:t>
            </a:r>
            <a:r>
              <a:rPr lang="en-US" sz="1800" dirty="0">
                <a:solidFill>
                  <a:srgbClr val="0070C0"/>
                </a:solidFill>
              </a:rPr>
              <a:t> 2</a:t>
            </a:r>
          </a:p>
          <a:p>
            <a:pPr eaLnBrk="1" hangingPunct="1">
              <a:buFont typeface="Georgia" panose="02040502050405020303" pitchFamily="18" charset="0"/>
              <a:buNone/>
              <a:defRPr/>
            </a:pPr>
            <a:r>
              <a:rPr lang="en-US" sz="1800" b="1" dirty="0"/>
              <a:t>    	end </a:t>
            </a:r>
            <a:r>
              <a:rPr lang="en-US" sz="1800" i="1" dirty="0"/>
              <a:t>QS</a:t>
            </a:r>
            <a:r>
              <a:rPr lang="en-US" sz="1800" dirty="0"/>
              <a:t>.</a:t>
            </a:r>
          </a:p>
          <a:p>
            <a:pPr>
              <a:buFont typeface="Georgia" panose="02040502050405020303" pitchFamily="18" charset="0"/>
              <a:buNone/>
              <a:defRPr/>
            </a:pPr>
            <a:endParaRPr lang="en-US" sz="1800" dirty="0"/>
          </a:p>
        </p:txBody>
      </p:sp>
      <p:sp>
        <p:nvSpPr>
          <p:cNvPr id="1434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2D48C65E-B6EB-4AFB-99C1-FE6B427BA4B0}" type="slidenum">
              <a:rPr lang="en-US" altLang="en-US" sz="1800" smtClean="0">
                <a:solidFill>
                  <a:srgbClr val="0070C0"/>
                </a:solidFill>
              </a:rPr>
              <a:pPr>
                <a:spcBef>
                  <a:spcPct val="0"/>
                </a:spcBef>
                <a:buClrTx/>
                <a:buFontTx/>
                <a:buNone/>
              </a:pPr>
              <a:t>8</a:t>
            </a:fld>
            <a:endParaRPr lang="en-US" altLang="en-US" sz="180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Complexity - Worstcase</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33600"/>
            <a:ext cx="32623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76600"/>
            <a:ext cx="35337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505200"/>
            <a:ext cx="26781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a:spcBef>
                <a:spcPct val="0"/>
              </a:spcBef>
              <a:buClrTx/>
              <a:buFontTx/>
              <a:buNone/>
            </a:pPr>
            <a:fld id="{1AC628E6-AC47-4BD9-8FD3-99BFDF3B9D93}" type="slidenum">
              <a:rPr lang="en-US" altLang="en-US" sz="1800" smtClean="0">
                <a:solidFill>
                  <a:srgbClr val="0070C0"/>
                </a:solidFill>
              </a:rPr>
              <a:pPr>
                <a:spcBef>
                  <a:spcPct val="0"/>
                </a:spcBef>
                <a:buClrTx/>
                <a:buFontTx/>
                <a:buNone/>
              </a:pPr>
              <a:t>9</a:t>
            </a:fld>
            <a:endParaRPr lang="en-US" altLang="en-US" sz="1800">
              <a:solidFill>
                <a:srgbClr val="0070C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1174</TotalTime>
  <Words>914</Words>
  <Application>Microsoft Office PowerPoint</Application>
  <PresentationFormat>On-screen Show (4:3)</PresentationFormat>
  <Paragraphs>302</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Bahnschrift SemiBold</vt:lpstr>
      <vt:lpstr>Calibri</vt:lpstr>
      <vt:lpstr>Georgia</vt:lpstr>
      <vt:lpstr>Symbol</vt:lpstr>
      <vt:lpstr>Times New Roman</vt:lpstr>
      <vt:lpstr>Trebuchet MS</vt:lpstr>
      <vt:lpstr>Verdana</vt:lpstr>
      <vt:lpstr>Wingdings</vt:lpstr>
      <vt:lpstr>Wingdings 2</vt:lpstr>
      <vt:lpstr>Urban</vt:lpstr>
      <vt:lpstr>Session 5:  Quick Sort, Heap Sort </vt:lpstr>
      <vt:lpstr>Agenda</vt:lpstr>
      <vt:lpstr>Quick Sort</vt:lpstr>
      <vt:lpstr>Example</vt:lpstr>
      <vt:lpstr>Example…</vt:lpstr>
      <vt:lpstr>Algorithm - Quicksort</vt:lpstr>
      <vt:lpstr>Algorithm - Partition</vt:lpstr>
      <vt:lpstr>Final QS Algorithm</vt:lpstr>
      <vt:lpstr>Complexity - Worstcase</vt:lpstr>
      <vt:lpstr>Bestcase</vt:lpstr>
      <vt:lpstr>Average Case Analysis</vt:lpstr>
      <vt:lpstr>Average case…</vt:lpstr>
      <vt:lpstr>Average Case…</vt:lpstr>
      <vt:lpstr>Choice of Pivot Element</vt:lpstr>
      <vt:lpstr>Heaps</vt:lpstr>
      <vt:lpstr>Example</vt:lpstr>
      <vt:lpstr>Heap using Arrays</vt:lpstr>
      <vt:lpstr>Heap Construction</vt:lpstr>
      <vt:lpstr>Contd.</vt:lpstr>
      <vt:lpstr>Contd.</vt:lpstr>
      <vt:lpstr>Contd.</vt:lpstr>
      <vt:lpstr>Contd.</vt:lpstr>
      <vt:lpstr>Algorithm</vt:lpstr>
      <vt:lpstr>Building a complete heap of A</vt:lpstr>
      <vt:lpstr>Analysis</vt:lpstr>
      <vt:lpstr>Contd.</vt:lpstr>
      <vt:lpstr>Alternate Method</vt:lpstr>
      <vt:lpstr>Contd.</vt:lpstr>
      <vt:lpstr>Contd…</vt:lpstr>
      <vt:lpstr>Max heap - Insertion</vt:lpstr>
      <vt:lpstr>Insert 10 </vt:lpstr>
      <vt:lpstr>Insert 30 </vt:lpstr>
      <vt:lpstr>Example-2: Min Heap (Insert Key 2)</vt:lpstr>
      <vt:lpstr>Cont.</vt:lpstr>
      <vt:lpstr>Max Insert Function</vt:lpstr>
      <vt:lpstr>Max Delete</vt:lpstr>
      <vt:lpstr>Max Del Function</vt:lpstr>
      <vt:lpstr>Heap Sort</vt:lpstr>
      <vt:lpstr>Working of Heap Sort</vt:lpstr>
      <vt:lpstr>Contd…</vt:lpstr>
      <vt:lpstr>Contd…</vt:lpstr>
      <vt:lpstr>Steps…</vt:lpstr>
      <vt:lpstr>Steps…</vt:lpstr>
      <vt:lpstr>Running time of Heap Sort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DIVIDE &amp; CONUQER</dc:title>
  <dc:creator>Nandagopalan</dc:creator>
  <cp:lastModifiedBy>Windows User</cp:lastModifiedBy>
  <cp:revision>88</cp:revision>
  <dcterms:created xsi:type="dcterms:W3CDTF">2009-10-08T14:14:44Z</dcterms:created>
  <dcterms:modified xsi:type="dcterms:W3CDTF">2022-12-01T05:18:02Z</dcterms:modified>
</cp:coreProperties>
</file>