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05" r:id="rId4"/>
    <p:sldId id="324" r:id="rId5"/>
    <p:sldId id="325" r:id="rId6"/>
    <p:sldId id="326" r:id="rId7"/>
    <p:sldId id="327" r:id="rId8"/>
    <p:sldId id="317" r:id="rId9"/>
    <p:sldId id="318" r:id="rId10"/>
    <p:sldId id="319" r:id="rId11"/>
    <p:sldId id="323" r:id="rId12"/>
    <p:sldId id="322" r:id="rId13"/>
    <p:sldId id="320" r:id="rId14"/>
    <p:sldId id="321" r:id="rId15"/>
    <p:sldId id="28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06" autoAdjust="0"/>
    <p:restoredTop sz="94660"/>
  </p:normalViewPr>
  <p:slideViewPr>
    <p:cSldViewPr>
      <p:cViewPr varScale="1">
        <p:scale>
          <a:sx n="60" d="100"/>
          <a:sy n="60" d="100"/>
        </p:scale>
        <p:origin x="9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58:18.7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15875 14305 0,'18'35'109,"17"-35"-109,18 0 16,18-17-1,-1 17 1,36 0 0,18 0-1,34 0 1,-17 0 15,-17 0-15,-1 0-1,-52 0 1,-18 0 0,-18 0-1,0 0 1,1 0 0,34 0-1,-34 0 1,52 0-1,-35 0 1,17 0 0,-35 0-1,54 0 1,-1 0 15,-71 0-15,19 0-1,17 0 1,17 0 0,-34 0-1,52 0 1,-71 0 0,19 0-1,69 0 1,-52-35-1,18 35 1,35 0 0,0 0-1,17 0 1,-35 0 15,36 0-15,-18 0-1,-18 17 1,-18-17 0,-34 0-1,-19 0 17,19 0-32,69-17 62,-34 17-62,-18 0 0,-18 0 16,0 0-16,1 0 15,17 0 1,-36 0 0,1 0-16,0 0 15,17-53 1,0 53-1,18 0 1,-18 0-16,18 0 16,18 0-16,-18 0 0,-18 0 15,35 0 1,-17 0-16,18 0 16,-36 0-16,0 17 15,-17-17 1,17 0-16,-17 0 15,35 0 1,-18 0-16,-17 0 0,0 0 16,105 0-1,-70 0 1,-18 0-16,18 0 16,-18 0-16,18 0 15,-35 0 1,35 36-16,-18-36 15,-17 0-15,17 0 0,18 0 16,-35 0 0,17 0-1,18 0 17,-18 0-32,18 0 15,18 0 1,17-18-1,-18 18 1,-34 0 0,52 0-1,-18 0 1,19 0 0,-37 0 15,-16 0-16,17 0 1,-36 0 0,36 0-1,-35 0 1,-1 0 0,1-18-1,0 18 1,17 0-1,-17 0 32,17 0 31,-17 0-62,-1 0 0,1 0 77,17 0-30,-17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58:22.4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15875 14199 0,'18'0'79,"35"-35"-79,0 35 15,88-18 1,0 18-1,-35 0 1,0 0-16,0 0 16,-36 0-1,-17 0-15,18 0 32,-36 0-17,18 0 1,-36-35-16,89 35 15,-70 0-15,-1 0 16,18 0 0,17 0-16,18 0 15,-35 0-15,0 0 16,-35 0 0,17 0-16,-17 0 15,-1 0-15,19 0 31,-19 0-15,19 0 0,-19 0-1,36 0 1,-18 0-16,-17 18 16,17-18-1,1 0 1,-19 0-1,19 0 1,-19 0 0,19 0-1,-1 0 1,18 0 0,0 0-16,0 0 15,-36 0-15,36 0 16,-18 0-16,-17 35 15,17-35 1,1 0 0,-1 0-1,18 0 1,17 0 0,-17 0 15,0 0-16,53-18 1,0 1 0,-18 17-1,35-36 1,-105 36-16,35 0 16,-18 0-16,-17 0 15,35 0 1,-18 0-1,0 0 1,18 0 0,-35 0-1,0 0 1,35-17 0,-1 17 15,-16 0-16,-19 0 1,1 0 0,0 0-1,17 0 1,-17 0 0,17 0-1,-17 0 1,-1 0 15,1 0 0,17 0-15,-17 0 0,17 0 15,-17 0-16,-1 35 1,36-35 0,35 0-1,-70 0 1,17 18-16,71-18 16,-35 0-16,-36 0 15,-17 0 16,17 0-15,0 0 0,18 0-1,-18 0 1,36 0 0,-36 0-1,-17 0 1,17 0 15,-17 0 0,17 0 16,-17 0-47,-1 0 16,19 0-1,-19 0-15,36 0 16,-35 0 0,-1 0-1,36 0 1,-35 0-16,17 0 31,1 0-15,-19 0-1,18 0 1,1 0 0,-19 0-1,19-36-15,17 36 16,-36 0-16,18 0 16,18 0-1,-17 0-15,-19 0 16,71 0-1,-35 0 1,36 0 0,16 0-1,-52 0-15,18 0 16,-18 0 0,-18 0-1,36 0 1,-1 0-1,-52 0-15,-1 0 16,19 0 62,-19 0-62,19 0-1,17 0 1,-36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58:28.9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15893 14658 0,'0'-35'125,"18"35"-125,35-18 15,-36-17 1,36 35-16,-18-18 16,36 18-16,-53 0 0,-1 0 31,1 0-15,17 0-1,18-35 1,18 35-1,-36-18 1,0 18 0,-17 0-1,17-35 79,0 35-78,18-18-1,0 18 1,-18 0 0,-17 0-1,17 0 1,1 0 15,-1 0-31,-17 0 16,17 0-1,0 0 1,53 0 0,-35 0-1,35 0 16,-35 0-15,-35 0 0,0 0-1,-1 0 1,36 0 0,35 0-1,-35 0 1,18 0-1,-54 0 1,1 0 0,17 0 31,-17 0-32,17-35 1,-17 35-1,17 0 1,0 0 0,18 0-1,0 0 1,36 0 0,-54 0-1,18 0 1,0 0-1,-36 0 1,1 18 0,0-18-1,17 0 17,-18 0-17,19 0 1,-1 0-1,-17 0 1,-1 0 0,1 0-16,17 0 15,-17 0 1,17 0 31,-17 0-32,-1 0 17,1 0-1,17 0-15,-17 0-16,35 0 31,-18 0-16,0 0 1,-17 0 15,17 0-15,1 0 0,-19 0 15,1 0-16,0 0-15,17 0 16,-18 0-16,19 0 16,-19 0-1,1 0-15,0 0 16,17 0 0,-17 0-16,17 0 15,-18 0 1,1 0 15,0 0-15,17 0-1,-17 0 17,-1 0-32,1 0 15,17 0 1,-17 0-1,17 0 1,-35 17 0,18-17 124,35 0-77,-18 36-48,-17-36-15,-1 0 16,36 0 0,0 0-1,0 0 1,-35 0 0,-1 17-1,19-17 1,17 0-1,-36 0 1,18 0 0,-17 0-1,17 0 1,1 0 15,-19 0 204,19 0-204,-1 0 16,-18 0-47,1 0 15,0 0-15,35 0 16,0 0 0,-1 0-1,-34 0 1,0 0-1,17 0 1,-17 0 0,17-17-1,-17 17 1,17 0 0,0 0 77,-17 0-77,17 0 0,0 0 46,-17 0-46,0 0-1,-18-36-15,70 36 16,-35 0 15,-17-17 0,17 17-15,-17 0-16,17 0 16,1 0 15,-19 0 0,18 0-15,-17 0-16,17 0 31,1 0-15,-36 35-1,35-35 1,-17 0 62,17 0-62,-17 0 15,17 0-15,0 0 15,-17 18-16,17-18 1,-17 0 0,-1 0-1,36 35 48,-35-35-48,17 0-15,-17 0 16,-18 17 0,35-17-1,-17 36 1,17-36 0,18 0-1,-18 0 16,18 0-15,-35 0 0,-1 0-1,1 0 1,17 0 62,0 0-47,-17 0 16,17 0-16,18 0-15,-35 0 0,35-18-1,-35 18 1,-1 0-16,18 0 16,-17 0-16,17 0 0,-17 0 15,0 0 1,-1 0-1,-17-18 32,18 18-47,0-35 16,17 35 0,-18 0-1,19 0-15,-1 0 16,-17 0-1,17 0 1,-17 0 15,17 0-15,-35-17 0,35 17 15,-17 0-16,17 0-15,-17 0 79,17 0 171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58:30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21026 14552 0,'-35'0'172,"17"0"-141,-17 0-15,17 0-1,-17 0-15,0 0 16,17 0 0,-17 0-1,17 0 17,-17 0-17,-1 0 1,36 35-16,-17-35 31,-19 0 32,19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9EBB0E5-CDDB-4414-BA14-06E3A745AD58}" type="datetimeFigureOut">
              <a:rPr lang="en-US"/>
              <a:pPr>
                <a:defRPr/>
              </a:pPr>
              <a:t>01-Dec-22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525385-06A5-47FE-A3BA-EC8DD504C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B9468C-2AEB-4F14-8397-ED700AC51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680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4BCAA-9615-4E08-BBD9-7AE630DE2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9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48595-0D7C-47A9-8CA9-5E8F8C0BD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74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224"/>
            <a:ext cx="8229600" cy="4684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762000" cy="36671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C4E6175F-98FC-4FFD-940F-1CAED4400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44117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3F743-82DD-4DA2-9CFB-AA6F73960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98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DD996-386C-47D0-955E-FA019E122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2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C4842-5481-4D38-81BB-6EC1349EB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</p:spTree>
    <p:extLst>
      <p:ext uri="{BB962C8B-B14F-4D97-AF65-F5344CB8AC3E}">
        <p14:creationId xmlns:p14="http://schemas.microsoft.com/office/powerpoint/2010/main" val="392448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9DA9C-74B1-4616-B4F9-5FFE22F38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0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AD03-E589-4AFA-B658-C4C8370A4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8F5EF-BC5F-4C2E-AFBE-A2952CCAE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11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0EA70-392B-4DD1-B561-B1A6ACE2E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0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28F872BB-5F53-46D9-B510-AC299E3E46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81" r:id="rId3"/>
    <p:sldLayoutId id="2147483782" r:id="rId4"/>
    <p:sldLayoutId id="2147483790" r:id="rId5"/>
    <p:sldLayoutId id="2147483791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Session </a:t>
            </a:r>
            <a:r>
              <a:rPr lang="en-US" altLang="en-US" b="1" dirty="0">
                <a:solidFill>
                  <a:srgbClr val="FFFF00"/>
                </a:solidFill>
              </a:rPr>
              <a:t>6</a:t>
            </a:r>
            <a:r>
              <a:rPr lang="en-US" altLang="en-US" b="1" dirty="0" smtClean="0">
                <a:solidFill>
                  <a:srgbClr val="FFFF00"/>
                </a:solidFill>
              </a:rPr>
              <a:t>:</a:t>
            </a:r>
            <a:r>
              <a:rPr lang="en-US" altLang="en-US" b="1" dirty="0" smtClean="0"/>
              <a:t>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Lower Bound of Sorting,</a:t>
            </a:r>
            <a:br>
              <a:rPr lang="en-US" altLang="en-US" b="1" dirty="0" smtClean="0"/>
            </a:br>
            <a:r>
              <a:rPr lang="en-US" altLang="en-US" b="1" dirty="0" smtClean="0"/>
              <a:t>Bucket Sort</a:t>
            </a:r>
            <a:r>
              <a:rPr lang="en-US" altLang="en-US" b="1" dirty="0"/>
              <a:t>	</a:t>
            </a:r>
            <a:endParaRPr lang="en-US" altLang="en-US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06572" y="4419600"/>
            <a:ext cx="7696200" cy="1752600"/>
          </a:xfrm>
        </p:spPr>
        <p:txBody>
          <a:bodyPr/>
          <a:lstStyle/>
          <a:p>
            <a:pPr marL="63500"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4" y="1828800"/>
            <a:ext cx="8473964" cy="3276600"/>
          </a:xfrm>
        </p:spPr>
      </p:pic>
    </p:spTree>
    <p:extLst>
      <p:ext uri="{BB962C8B-B14F-4D97-AF65-F5344CB8AC3E}">
        <p14:creationId xmlns:p14="http://schemas.microsoft.com/office/powerpoint/2010/main" val="42780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82000" cy="1066800"/>
          </a:xfrm>
        </p:spPr>
        <p:txBody>
          <a:bodyPr/>
          <a:lstStyle/>
          <a:p>
            <a:r>
              <a:rPr lang="en-US" dirty="0" smtClean="0"/>
              <a:t>Variation (Reducing No. of Buckets)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6175F-98FC-4FFD-940F-1CAED4400F9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2050" name="Picture 2" descr="https://upload.wikimedia.org/wikipedia/commons/thumb/6/61/Bucket_sort_1.svg/311px-Bucket_sort_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8047"/>
            <a:ext cx="5185754" cy="21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e/e3/Bucket_sort_2.svg/311px-Bucket_sort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" y="4131635"/>
            <a:ext cx="5166232" cy="21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8883832" cy="36310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6175F-98FC-4FFD-940F-1CAED4400F9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4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09600"/>
          </a:xfrm>
        </p:spPr>
        <p:txBody>
          <a:bodyPr/>
          <a:lstStyle/>
          <a:p>
            <a:r>
              <a:rPr lang="en-US" dirty="0"/>
              <a:t>Bucket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(A[0..n-1],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Input: Unsorted Array,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Output: Sorted Array in A[0, n-1]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to n-1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B[A[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= B[A[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to MAX-1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B[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!=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k = 0 to B[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1 do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A[j]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j = j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</a:p>
          <a:p>
            <a:pPr marL="109537" indent="0">
              <a:buNone/>
            </a:pPr>
            <a:r>
              <a:rPr lang="en-US" sz="2400" dirty="0"/>
              <a:t>		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3848"/>
              </p:ext>
            </p:extLst>
          </p:nvPr>
        </p:nvGraphicFramePr>
        <p:xfrm>
          <a:off x="2286000" y="5447768"/>
          <a:ext cx="5867400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98230"/>
              </p:ext>
            </p:extLst>
          </p:nvPr>
        </p:nvGraphicFramePr>
        <p:xfrm>
          <a:off x="2270051" y="6164048"/>
          <a:ext cx="673573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7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7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7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7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7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8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54477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61973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19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worst-case scenario </a:t>
            </a:r>
            <a:r>
              <a:rPr lang="en-US" dirty="0"/>
              <a:t>occurs when all the elements are placed in a single bucket. </a:t>
            </a:r>
          </a:p>
          <a:p>
            <a:pPr>
              <a:spcAft>
                <a:spcPts val="600"/>
              </a:spcAft>
            </a:pPr>
            <a:r>
              <a:rPr lang="en-US" dirty="0"/>
              <a:t>The overall performance would then be dominated by the algorithm used to sort each bucket, which is typically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using insertion sort. </a:t>
            </a:r>
          </a:p>
          <a:p>
            <a:pPr>
              <a:spcAft>
                <a:spcPts val="600"/>
              </a:spcAft>
            </a:pPr>
            <a:r>
              <a:rPr lang="en-US" dirty="0"/>
              <a:t>If we use Quicksort, the complexity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Average</a:t>
            </a:r>
            <a:r>
              <a:rPr lang="en-US" dirty="0"/>
              <a:t> time complexity –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6175F-98FC-4FFD-940F-1CAED4400F9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2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pPr algn="ctr">
              <a:buFont typeface="Georgia" panose="02040502050405020303" pitchFamily="18" charset="0"/>
              <a:buNone/>
              <a:defRPr/>
            </a:pPr>
            <a:endParaRPr lang="en-US" dirty="0"/>
          </a:p>
          <a:p>
            <a:pPr algn="ctr">
              <a:buFont typeface="Georgia" panose="02040502050405020303" pitchFamily="18" charset="0"/>
              <a:buNone/>
              <a:defRPr/>
            </a:pPr>
            <a:endParaRPr lang="en-US" dirty="0"/>
          </a:p>
          <a:p>
            <a:pPr algn="ctr">
              <a:buFont typeface="Georgia" panose="02040502050405020303" pitchFamily="18" charset="0"/>
              <a:buNone/>
              <a:defRPr/>
            </a:pPr>
            <a:endParaRPr lang="en-US" dirty="0"/>
          </a:p>
          <a:p>
            <a:pPr algn="ctr">
              <a:buFont typeface="Georgia" panose="02040502050405020303" pitchFamily="18" charset="0"/>
              <a:buNone/>
              <a:defRPr/>
            </a:pPr>
            <a:r>
              <a:rPr lang="en-US" sz="4000" i="1" dirty="0">
                <a:solidFill>
                  <a:srgbClr val="0070C0"/>
                </a:solidFill>
                <a:latin typeface="+mj-lt"/>
              </a:rPr>
              <a:t>  </a:t>
            </a:r>
            <a:endParaRPr lang="en-US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C42641-5943-4D9A-B692-F2A2125EE96A}" type="slidenum">
              <a:rPr lang="en-US" altLang="en-US" sz="18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Lower Bound of Sorting</a:t>
            </a:r>
          </a:p>
          <a:p>
            <a:pPr eaLnBrk="1" hangingPunct="1">
              <a:defRPr/>
            </a:pPr>
            <a:r>
              <a:rPr lang="en-US" sz="3600" dirty="0" smtClean="0"/>
              <a:t>Bucket </a:t>
            </a:r>
            <a:r>
              <a:rPr lang="en-US" sz="3600" dirty="0"/>
              <a:t>Sort</a:t>
            </a:r>
          </a:p>
          <a:p>
            <a:pPr eaLnBrk="1" hangingPunct="1">
              <a:defRPr/>
            </a:pPr>
            <a:r>
              <a:rPr lang="en-US" sz="3600" dirty="0"/>
              <a:t>Summary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endParaRPr lang="en-US" sz="3600" dirty="0"/>
          </a:p>
          <a:p>
            <a:pPr eaLnBrk="1" hangingPunct="1">
              <a:defRPr/>
            </a:pPr>
            <a:endParaRPr lang="en-US" sz="36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3EA940-DE0C-4CAB-83F1-289011420D2A}" type="slidenum">
              <a:rPr lang="en-US" altLang="en-US" sz="18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on runtime of comparison </a:t>
            </a:r>
            <a:r>
              <a:rPr lang="en-US" dirty="0" smtClean="0"/>
              <a:t>sorts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382000" cy="46847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Merge sort and heapsort run in worst-case O(n log n) time, and quicksort runs </a:t>
            </a:r>
            <a:r>
              <a:rPr lang="en-US" sz="2400" dirty="0" smtClean="0"/>
              <a:t>in expected </a:t>
            </a:r>
            <a:r>
              <a:rPr lang="en-US" sz="2400" dirty="0"/>
              <a:t>O(n log n) time.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One </a:t>
            </a:r>
            <a:r>
              <a:rPr lang="en-US" sz="2400" dirty="0"/>
              <a:t>wonders if there's something special about O(n log n) </a:t>
            </a:r>
            <a:r>
              <a:rPr lang="en-US" sz="2400" dirty="0" smtClean="0"/>
              <a:t>that causes </a:t>
            </a:r>
            <a:r>
              <a:rPr lang="en-US" sz="2400" dirty="0"/>
              <a:t>no sorting algorithm to surpass it.</a:t>
            </a:r>
            <a:r>
              <a:rPr lang="en-US" sz="2400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As a matter of fact, there is! We can prove that any comparison-based sorting </a:t>
            </a:r>
            <a:r>
              <a:rPr lang="en-US" sz="2400" dirty="0" smtClean="0"/>
              <a:t>algorithm must </a:t>
            </a:r>
            <a:r>
              <a:rPr lang="en-US" sz="2400" dirty="0"/>
              <a:t>run in at least (n log n) time.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Comparison-based means </a:t>
            </a:r>
            <a:r>
              <a:rPr lang="en-US" sz="2400" dirty="0"/>
              <a:t>that the algorithm </a:t>
            </a:r>
            <a:r>
              <a:rPr lang="en-US" sz="2400" dirty="0" smtClean="0"/>
              <a:t>makes all </a:t>
            </a:r>
            <a:r>
              <a:rPr lang="en-US" sz="2400" dirty="0"/>
              <a:t>its decisions based on how the elements of the input array compare to each other, </a:t>
            </a:r>
            <a:r>
              <a:rPr lang="en-US" sz="2400" dirty="0" smtClean="0"/>
              <a:t>and not </a:t>
            </a:r>
            <a:r>
              <a:rPr lang="en-US" sz="2400" dirty="0"/>
              <a:t>on their actual values.</a:t>
            </a:r>
            <a:endParaRPr lang="en-US" sz="240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27C85B-CA70-4057-9C69-70ABF8B0EAA2}" type="slidenum">
              <a:rPr lang="en-US" altLang="en-US" smtClean="0">
                <a:solidFill>
                  <a:srgbClr val="0070C0"/>
                </a:solidFill>
                <a:latin typeface="Georgia" panose="02040502050405020303" pitchFamily="18" charset="0"/>
              </a:rPr>
              <a:pPr/>
              <a:t>3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Given an unsorted array, the algorithm must decide how to permute the array </a:t>
            </a:r>
            <a:r>
              <a:rPr lang="en-US" sz="2400" dirty="0" smtClean="0"/>
              <a:t>to produce </a:t>
            </a:r>
            <a:r>
              <a:rPr lang="en-US" sz="2400" dirty="0"/>
              <a:t>sorted output. Because there are </a:t>
            </a:r>
            <a:r>
              <a:rPr lang="en-US" sz="2400" dirty="0" err="1"/>
              <a:t>n</a:t>
            </a:r>
            <a:r>
              <a:rPr lang="en-US" sz="2400" dirty="0"/>
              <a:t>! possible orderings of an array with n elements</a:t>
            </a:r>
            <a:r>
              <a:rPr lang="en-US" sz="2400" dirty="0" smtClean="0"/>
              <a:t>, a </a:t>
            </a:r>
            <a:r>
              <a:rPr lang="en-US" sz="2400" dirty="0"/>
              <a:t>comparison based sorting algorithm may be asked to do n! </a:t>
            </a:r>
            <a:r>
              <a:rPr lang="en-US" sz="2400" dirty="0" smtClean="0"/>
              <a:t>different </a:t>
            </a:r>
            <a:r>
              <a:rPr lang="en-US" sz="2400" dirty="0"/>
              <a:t>things.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The decisions must </a:t>
            </a:r>
            <a:r>
              <a:rPr lang="en-US" sz="2400" dirty="0"/>
              <a:t>be based on comparisons, which each provide 1 bit of information.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To accommodate n</a:t>
            </a:r>
            <a:r>
              <a:rPr lang="en-US" sz="2400" dirty="0"/>
              <a:t>! possible outcomes, we need at least log(n!) bits of information, which as we will see, </a:t>
            </a:r>
            <a:r>
              <a:rPr lang="en-US" sz="2400" dirty="0" smtClean="0"/>
              <a:t>is roughly </a:t>
            </a:r>
            <a:r>
              <a:rPr lang="en-US" sz="2400" dirty="0"/>
              <a:t>n log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6175F-98FC-4FFD-940F-1CAED4400F9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trees…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404405" cy="4648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6175F-98FC-4FFD-940F-1CAED4400F9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715000" y="5124600"/>
              <a:ext cx="2261160" cy="38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9160" y="5060880"/>
                <a:ext cx="22928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715000" y="5067360"/>
              <a:ext cx="2235600" cy="44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9160" y="5003640"/>
                <a:ext cx="2267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5721480" y="5187960"/>
              <a:ext cx="2286360" cy="89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5640" y="5124600"/>
                <a:ext cx="231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429680" y="5238720"/>
              <a:ext cx="140040" cy="129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3840" y="5175360"/>
                <a:ext cx="17172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2743200" y="16383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6:8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2264734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8:5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6002" y="2806581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6:5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5,6,8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3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Now in order for a comparison sort to be correct, the leaves of the decision tree must </a:t>
            </a:r>
            <a:r>
              <a:rPr lang="en-US" sz="2400" dirty="0" smtClean="0"/>
              <a:t>contain all </a:t>
            </a:r>
            <a:r>
              <a:rPr lang="en-US" sz="2400" dirty="0"/>
              <a:t>possible permutations of the input array.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is because the input can be in any </a:t>
            </a:r>
            <a:r>
              <a:rPr lang="en-US" sz="2400" dirty="0" smtClean="0"/>
              <a:t>possible order</a:t>
            </a:r>
            <a:r>
              <a:rPr lang="en-US" sz="2400" dirty="0"/>
              <a:t>, so the algorithm must be able to output all possible rankings of the input elements</a:t>
            </a:r>
            <a:r>
              <a:rPr lang="en-US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There are </a:t>
            </a:r>
            <a:r>
              <a:rPr lang="en-US" sz="2400" dirty="0" err="1"/>
              <a:t>n</a:t>
            </a:r>
            <a:r>
              <a:rPr lang="en-US" sz="2400" dirty="0"/>
              <a:t>! permutations of the input array, so the decision tree must have at least n</a:t>
            </a:r>
            <a:r>
              <a:rPr lang="en-US" sz="2400" dirty="0" smtClean="0"/>
              <a:t>! leaves</a:t>
            </a:r>
            <a:r>
              <a:rPr lang="en-US" sz="2400" dirty="0"/>
              <a:t>. Therefore, the height of the decision tree must be (log(n</a:t>
            </a:r>
            <a:r>
              <a:rPr lang="en-US" sz="2400" dirty="0" smtClean="0"/>
              <a:t>!)).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height of a binary tree with </a:t>
            </a:r>
            <a:r>
              <a:rPr lang="en-US" sz="2400" i="1" dirty="0"/>
              <a:t>m</a:t>
            </a:r>
            <a:r>
              <a:rPr lang="en-US" sz="2400" dirty="0"/>
              <a:t> leaves is (</a:t>
            </a:r>
            <a:r>
              <a:rPr lang="en-US" sz="2400" dirty="0" smtClean="0"/>
              <a:t>log </a:t>
            </a:r>
            <a:r>
              <a:rPr lang="en-US" sz="2400" i="1" dirty="0" smtClean="0"/>
              <a:t>m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6175F-98FC-4FFD-940F-1CAED4400F9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9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Stirling's</a:t>
            </a:r>
            <a:r>
              <a:rPr lang="en-US" dirty="0"/>
              <a:t> approximation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924800" cy="396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6175F-98FC-4FFD-940F-1CAED4400F9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50292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Bucket sort, or bin sort, is a sorting algorithm that works by partitioning an array into a finite number of buckets.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bucket is then sorted individually, either using a different sorting algorithm, or by recursively applying the bucket sorting algorithm.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idea behind bucket sort is that if we know the range of our elements to be sorted, we can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buckets for each possible element, and just toss elements into their corresponding buckets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then empty the buckets in order, and the result is a sorted list.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8768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638800"/>
          </a:xfrm>
        </p:spPr>
        <p:txBody>
          <a:bodyPr>
            <a:noAutofit/>
          </a:bodyPr>
          <a:lstStyle/>
          <a:p>
            <a:r>
              <a:rPr lang="en-US" sz="2400" dirty="0"/>
              <a:t>Consider sorting the following set of 10 unique integers in the range 0..15.  That is, </a:t>
            </a:r>
            <a:r>
              <a:rPr lang="en-US" sz="2400" i="1" dirty="0"/>
              <a:t>max</a:t>
            </a:r>
            <a:r>
              <a:rPr lang="en-US" sz="2400" dirty="0"/>
              <a:t> = 15.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Create a bit-vector with 15 buckets. For each number, set the bit of the corresponding bucket to 1. After carrying out this step, the bucket bit vector will look like the following: bucket[0..15]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Now, just traverse the list and record only those numbers for which the bit is 1 (true). That is, we automatically get the sorted list,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1  4  5  7  8   9  10   11   12    15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98313"/>
              </p:ext>
            </p:extLst>
          </p:nvPr>
        </p:nvGraphicFramePr>
        <p:xfrm>
          <a:off x="884270" y="2133600"/>
          <a:ext cx="701040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41276"/>
              </p:ext>
            </p:extLst>
          </p:nvPr>
        </p:nvGraphicFramePr>
        <p:xfrm>
          <a:off x="808068" y="4554988"/>
          <a:ext cx="7162804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22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095" algn="l"/>
                        </a:tabLs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1107</TotalTime>
  <Words>802</Words>
  <Application>Microsoft Office PowerPoint</Application>
  <PresentationFormat>On-screen Show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Trebuchet MS</vt:lpstr>
      <vt:lpstr>Verdana</vt:lpstr>
      <vt:lpstr>Wingdings 2</vt:lpstr>
      <vt:lpstr>Urban</vt:lpstr>
      <vt:lpstr>Session 6:  Lower Bound of Sorting, Bucket Sort </vt:lpstr>
      <vt:lpstr>Agenda</vt:lpstr>
      <vt:lpstr>Lower bound on runtime of comparison sorts</vt:lpstr>
      <vt:lpstr>Decision trees</vt:lpstr>
      <vt:lpstr>Decision trees…</vt:lpstr>
      <vt:lpstr>Lower bound</vt:lpstr>
      <vt:lpstr>Stirling's approximation</vt:lpstr>
      <vt:lpstr>Bucket Sort</vt:lpstr>
      <vt:lpstr>Example 1</vt:lpstr>
      <vt:lpstr>Example 2</vt:lpstr>
      <vt:lpstr>Variation (Reducing No. of Buckets) </vt:lpstr>
      <vt:lpstr>Pseudo Code</vt:lpstr>
      <vt:lpstr>Bucket Sort Algorithm</vt:lpstr>
      <vt:lpstr>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DIVIDE &amp; CONUQER</dc:title>
  <dc:creator>Nandagopalan</dc:creator>
  <cp:lastModifiedBy>Windows User</cp:lastModifiedBy>
  <cp:revision>85</cp:revision>
  <dcterms:created xsi:type="dcterms:W3CDTF">2009-10-08T14:14:44Z</dcterms:created>
  <dcterms:modified xsi:type="dcterms:W3CDTF">2022-12-01T04:11:51Z</dcterms:modified>
</cp:coreProperties>
</file>