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5"/>
  </p:notesMasterIdLst>
  <p:sldIdLst>
    <p:sldId id="256" r:id="rId2"/>
    <p:sldId id="259" r:id="rId3"/>
    <p:sldId id="260" r:id="rId4"/>
    <p:sldId id="261" r:id="rId5"/>
    <p:sldId id="262" r:id="rId6"/>
    <p:sldId id="263" r:id="rId7"/>
    <p:sldId id="264" r:id="rId8"/>
    <p:sldId id="265" r:id="rId9"/>
    <p:sldId id="266" r:id="rId10"/>
    <p:sldId id="267" r:id="rId11"/>
    <p:sldId id="285" r:id="rId12"/>
    <p:sldId id="268" r:id="rId13"/>
    <p:sldId id="278" r:id="rId14"/>
    <p:sldId id="269" r:id="rId15"/>
    <p:sldId id="279" r:id="rId16"/>
    <p:sldId id="280" r:id="rId17"/>
    <p:sldId id="281" r:id="rId18"/>
    <p:sldId id="289" r:id="rId19"/>
    <p:sldId id="290" r:id="rId20"/>
    <p:sldId id="282" r:id="rId21"/>
    <p:sldId id="283" r:id="rId22"/>
    <p:sldId id="284" r:id="rId23"/>
    <p:sldId id="287" r:id="rId24"/>
    <p:sldId id="288" r:id="rId25"/>
    <p:sldId id="270" r:id="rId26"/>
    <p:sldId id="286" r:id="rId27"/>
    <p:sldId id="272" r:id="rId28"/>
    <p:sldId id="273" r:id="rId29"/>
    <p:sldId id="271" r:id="rId30"/>
    <p:sldId id="274" r:id="rId31"/>
    <p:sldId id="275" r:id="rId32"/>
    <p:sldId id="276" r:id="rId33"/>
    <p:sldId id="27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11" autoAdjust="0"/>
    <p:restoredTop sz="94660"/>
  </p:normalViewPr>
  <p:slideViewPr>
    <p:cSldViewPr>
      <p:cViewPr varScale="1">
        <p:scale>
          <a:sx n="60" d="100"/>
          <a:sy n="60" d="100"/>
        </p:scale>
        <p:origin x="1156"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60BD3-2F46-4397-A3CB-8123B800638D}" type="datetimeFigureOut">
              <a:rPr lang="en-US" smtClean="0"/>
              <a:t>15-Dec-22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D19B1-855E-4593-885F-91943B982E4A}" type="slidenum">
              <a:rPr lang="en-US" smtClean="0"/>
              <a:t>‹#›</a:t>
            </a:fld>
            <a:endParaRPr lang="en-US"/>
          </a:p>
        </p:txBody>
      </p:sp>
    </p:spTree>
    <p:extLst>
      <p:ext uri="{BB962C8B-B14F-4D97-AF65-F5344CB8AC3E}">
        <p14:creationId xmlns:p14="http://schemas.microsoft.com/office/powerpoint/2010/main" val="1184902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8D19B1-855E-4593-885F-91943B982E4A}" type="slidenum">
              <a:rPr lang="en-US" smtClean="0"/>
              <a:t>9</a:t>
            </a:fld>
            <a:endParaRPr lang="en-US"/>
          </a:p>
        </p:txBody>
      </p:sp>
    </p:spTree>
    <p:extLst>
      <p:ext uri="{BB962C8B-B14F-4D97-AF65-F5344CB8AC3E}">
        <p14:creationId xmlns:p14="http://schemas.microsoft.com/office/powerpoint/2010/main" val="100383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81FC0B1-45A8-4D17-BA5C-8D955EA485A7}" type="datetime1">
              <a:rPr lang="en-US" smtClean="0"/>
              <a:t>15-Dec-22</a:t>
            </a:fld>
            <a:endParaRPr lang="en-US"/>
          </a:p>
        </p:txBody>
      </p:sp>
      <p:sp>
        <p:nvSpPr>
          <p:cNvPr id="5" name="Footer Placeholder 4"/>
          <p:cNvSpPr>
            <a:spLocks noGrp="1"/>
          </p:cNvSpPr>
          <p:nvPr>
            <p:ph type="ftr" sz="quarter" idx="11"/>
          </p:nvPr>
        </p:nvSpPr>
        <p:spPr>
          <a:xfrm>
            <a:off x="3632200" y="6470704"/>
            <a:ext cx="4426094" cy="274320"/>
          </a:xfrm>
          <a:prstGeom prst="rect">
            <a:avLst/>
          </a:prstGeom>
        </p:spPr>
        <p:txBody>
          <a:bodyPr/>
          <a:lstStyle/>
          <a:p>
            <a:r>
              <a:rPr lang="en-US" smtClean="0"/>
              <a:t>Dr. S. Nandagopalan, BIT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355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49AC8C-7C20-4FD1-B1B7-E1131DA85B20}" type="datetime1">
              <a:rPr lang="en-US" smtClean="0"/>
              <a:t>15-Dec-22</a:t>
            </a:fld>
            <a:endParaRPr lang="en-US"/>
          </a:p>
        </p:txBody>
      </p:sp>
      <p:sp>
        <p:nvSpPr>
          <p:cNvPr id="5" name="Footer Placeholder 4"/>
          <p:cNvSpPr>
            <a:spLocks noGrp="1"/>
          </p:cNvSpPr>
          <p:nvPr>
            <p:ph type="ftr" sz="quarter" idx="11"/>
          </p:nvPr>
        </p:nvSpPr>
        <p:spPr>
          <a:xfrm>
            <a:off x="3632200" y="6470704"/>
            <a:ext cx="4426094" cy="274320"/>
          </a:xfrm>
          <a:prstGeom prst="rect">
            <a:avLst/>
          </a:prstGeom>
        </p:spPr>
        <p:txBody>
          <a:bodyPr/>
          <a:lstStyle/>
          <a:p>
            <a:r>
              <a:rPr lang="en-US" smtClean="0"/>
              <a:t>Dr. S. Nandagopalan, BIT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543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B4041-95EE-4413-8C80-B5E4DBF68BCE}" type="datetime1">
              <a:rPr lang="en-US" smtClean="0"/>
              <a:t>15-Dec-22</a:t>
            </a:fld>
            <a:endParaRPr lang="en-US"/>
          </a:p>
        </p:txBody>
      </p:sp>
      <p:sp>
        <p:nvSpPr>
          <p:cNvPr id="5" name="Footer Placeholder 4"/>
          <p:cNvSpPr>
            <a:spLocks noGrp="1"/>
          </p:cNvSpPr>
          <p:nvPr>
            <p:ph type="ftr" sz="quarter" idx="11"/>
          </p:nvPr>
        </p:nvSpPr>
        <p:spPr>
          <a:xfrm>
            <a:off x="3632200" y="6470704"/>
            <a:ext cx="4426094" cy="274320"/>
          </a:xfrm>
          <a:prstGeom prst="rect">
            <a:avLst/>
          </a:prstGeom>
        </p:spPr>
        <p:txBody>
          <a:bodyPr/>
          <a:lstStyle/>
          <a:p>
            <a:r>
              <a:rPr lang="en-US" smtClean="0"/>
              <a:t>Dr. S. Nandagopalan, BIT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79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091184"/>
          </a:xfrm>
        </p:spPr>
        <p:txBody>
          <a:bodyPr>
            <a:normAutofit/>
          </a:bodyPr>
          <a:lstStyle>
            <a:lvl1pPr>
              <a:defRPr sz="4800">
                <a:solidFill>
                  <a:srgbClr val="7030A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768096" y="1752600"/>
            <a:ext cx="7690104" cy="4718104"/>
          </a:xfrm>
        </p:spPr>
        <p:txBody>
          <a:bodyPr/>
          <a:lstStyle>
            <a:lvl1pPr marL="342900" indent="-342900">
              <a:buFont typeface="Arial" panose="020B0604020202020204" pitchFamily="34" charset="0"/>
              <a:buChar char="•"/>
              <a:defRPr sz="2200">
                <a:latin typeface="Lucida Bright" panose="02040602050505020304" pitchFamily="18" charset="0"/>
              </a:defRPr>
            </a:lvl1pPr>
            <a:lvl2pPr>
              <a:buClr>
                <a:srgbClr val="C00000"/>
              </a:buCl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C937A0D-3DAE-4FA0-AD0B-BB156FDE24E9}" type="datetime1">
              <a:rPr lang="en-US" smtClean="0"/>
              <a:t>15-Dec-22</a:t>
            </a:fld>
            <a:endParaRPr lang="en-US"/>
          </a:p>
        </p:txBody>
      </p:sp>
      <p:sp>
        <p:nvSpPr>
          <p:cNvPr id="6" name="Slide Number Placeholder 5"/>
          <p:cNvSpPr>
            <a:spLocks noGrp="1"/>
          </p:cNvSpPr>
          <p:nvPr>
            <p:ph type="sldNum" sz="quarter" idx="12"/>
          </p:nvPr>
        </p:nvSpPr>
        <p:spPr>
          <a:xfrm>
            <a:off x="8128000" y="6507480"/>
            <a:ext cx="730250" cy="274320"/>
          </a:xfrm>
        </p:spPr>
        <p:txBody>
          <a:bodyPr/>
          <a:lstStyle/>
          <a:p>
            <a:fld id="{B6F15528-21DE-4FAA-801E-634DDDAF4B2B}" type="slidenum">
              <a:rPr lang="en-US" smtClean="0"/>
              <a:pPr/>
              <a:t>‹#›</a:t>
            </a:fld>
            <a:endParaRPr lang="en-US"/>
          </a:p>
        </p:txBody>
      </p:sp>
      <p:sp>
        <p:nvSpPr>
          <p:cNvPr id="8" name="Rectangle 7"/>
          <p:cNvSpPr/>
          <p:nvPr userDrawn="1"/>
        </p:nvSpPr>
        <p:spPr>
          <a:xfrm>
            <a:off x="0" y="479612"/>
            <a:ext cx="457200" cy="762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0" name="TextBox 9"/>
          <p:cNvSpPr txBox="1"/>
          <p:nvPr userDrawn="1"/>
        </p:nvSpPr>
        <p:spPr>
          <a:xfrm>
            <a:off x="2112304" y="65227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11" name="Group 10"/>
          <p:cNvGrpSpPr/>
          <p:nvPr userDrawn="1"/>
        </p:nvGrpSpPr>
        <p:grpSpPr>
          <a:xfrm>
            <a:off x="2133600" y="64770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userDrawn="1"/>
        </p:nvGrpSpPr>
        <p:grpSpPr>
          <a:xfrm>
            <a:off x="0" y="1524000"/>
            <a:ext cx="7010400" cy="45719"/>
            <a:chOff x="1905000" y="6553200"/>
            <a:chExt cx="7010400" cy="45719"/>
          </a:xfrm>
        </p:grpSpPr>
        <p:sp>
          <p:nvSpPr>
            <p:cNvPr id="16" name="Rectangle 1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27105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3F25FF-9CD5-4A35-965C-64297950A906}" type="datetime1">
              <a:rPr lang="en-US" smtClean="0"/>
              <a:t>15-Dec-22</a:t>
            </a:fld>
            <a:endParaRPr lang="en-US"/>
          </a:p>
        </p:txBody>
      </p:sp>
      <p:sp>
        <p:nvSpPr>
          <p:cNvPr id="5" name="Footer Placeholder 4"/>
          <p:cNvSpPr>
            <a:spLocks noGrp="1"/>
          </p:cNvSpPr>
          <p:nvPr>
            <p:ph type="ftr" sz="quarter" idx="11"/>
          </p:nvPr>
        </p:nvSpPr>
        <p:spPr>
          <a:xfrm>
            <a:off x="3632200" y="6470704"/>
            <a:ext cx="4426094" cy="274320"/>
          </a:xfrm>
          <a:prstGeom prst="rect">
            <a:avLst/>
          </a:prstGeom>
        </p:spPr>
        <p:txBody>
          <a:bodyPr/>
          <a:lstStyle/>
          <a:p>
            <a:r>
              <a:rPr lang="en-US" smtClean="0"/>
              <a:t>Dr. S. Nandagopalan, BIT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48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32B86D-77BD-4488-9189-65CB34D0916B}" type="datetime1">
              <a:rPr lang="en-US" smtClean="0"/>
              <a:t>15-Dec-22</a:t>
            </a:fld>
            <a:endParaRPr lang="en-US"/>
          </a:p>
        </p:txBody>
      </p:sp>
      <p:sp>
        <p:nvSpPr>
          <p:cNvPr id="6" name="Footer Placeholder 5"/>
          <p:cNvSpPr>
            <a:spLocks noGrp="1"/>
          </p:cNvSpPr>
          <p:nvPr>
            <p:ph type="ftr" sz="quarter" idx="11"/>
          </p:nvPr>
        </p:nvSpPr>
        <p:spPr>
          <a:xfrm>
            <a:off x="3632200" y="6470704"/>
            <a:ext cx="4426094" cy="274320"/>
          </a:xfrm>
          <a:prstGeom prst="rect">
            <a:avLst/>
          </a:prstGeom>
        </p:spPr>
        <p:txBody>
          <a:bodyPr/>
          <a:lstStyle/>
          <a:p>
            <a:r>
              <a:rPr lang="en-US" smtClean="0"/>
              <a:t>Dr. S. Nandagopalan, BIT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790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00A9A9-6B12-4FF0-9829-FE5DDA0B8FCB}" type="datetime1">
              <a:rPr lang="en-US" smtClean="0"/>
              <a:t>15-Dec-22</a:t>
            </a:fld>
            <a:endParaRPr lang="en-US"/>
          </a:p>
        </p:txBody>
      </p:sp>
      <p:sp>
        <p:nvSpPr>
          <p:cNvPr id="8" name="Footer Placeholder 7"/>
          <p:cNvSpPr>
            <a:spLocks noGrp="1"/>
          </p:cNvSpPr>
          <p:nvPr>
            <p:ph type="ftr" sz="quarter" idx="11"/>
          </p:nvPr>
        </p:nvSpPr>
        <p:spPr>
          <a:xfrm>
            <a:off x="3632200" y="6470704"/>
            <a:ext cx="4426094" cy="274320"/>
          </a:xfrm>
          <a:prstGeom prst="rect">
            <a:avLst/>
          </a:prstGeom>
        </p:spPr>
        <p:txBody>
          <a:bodyPr/>
          <a:lstStyle/>
          <a:p>
            <a:r>
              <a:rPr lang="en-US" smtClean="0"/>
              <a:t>Dr. S. Nandagopalan, BIT</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0760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133616-8C45-4BB2-B1BA-63F506788323}" type="datetime1">
              <a:rPr lang="en-US" smtClean="0"/>
              <a:t>15-Dec-22</a:t>
            </a:fld>
            <a:endParaRPr lang="en-US"/>
          </a:p>
        </p:txBody>
      </p:sp>
      <p:sp>
        <p:nvSpPr>
          <p:cNvPr id="4" name="Footer Placeholder 3"/>
          <p:cNvSpPr>
            <a:spLocks noGrp="1"/>
          </p:cNvSpPr>
          <p:nvPr>
            <p:ph type="ftr" sz="quarter" idx="11"/>
          </p:nvPr>
        </p:nvSpPr>
        <p:spPr>
          <a:xfrm>
            <a:off x="3632200" y="6470704"/>
            <a:ext cx="4426094" cy="274320"/>
          </a:xfrm>
          <a:prstGeom prst="rect">
            <a:avLst/>
          </a:prstGeom>
        </p:spPr>
        <p:txBody>
          <a:bodyPr/>
          <a:lstStyle/>
          <a:p>
            <a:r>
              <a:rPr lang="en-US" smtClean="0"/>
              <a:t>Dr. S. Nandagopalan, BIT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4424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23C80-E2CB-4E7E-87B4-A6DEC2E5CA74}" type="datetime1">
              <a:rPr lang="en-US" smtClean="0"/>
              <a:t>15-Dec-22</a:t>
            </a:fld>
            <a:endParaRPr lang="en-US"/>
          </a:p>
        </p:txBody>
      </p:sp>
      <p:sp>
        <p:nvSpPr>
          <p:cNvPr id="3" name="Footer Placeholder 2"/>
          <p:cNvSpPr>
            <a:spLocks noGrp="1"/>
          </p:cNvSpPr>
          <p:nvPr>
            <p:ph type="ftr" sz="quarter" idx="11"/>
          </p:nvPr>
        </p:nvSpPr>
        <p:spPr>
          <a:xfrm>
            <a:off x="3632200" y="6470704"/>
            <a:ext cx="4426094" cy="274320"/>
          </a:xfrm>
          <a:prstGeom prst="rect">
            <a:avLst/>
          </a:prstGeom>
        </p:spPr>
        <p:txBody>
          <a:bodyPr/>
          <a:lstStyle/>
          <a:p>
            <a:r>
              <a:rPr lang="en-US" smtClean="0"/>
              <a:t>Dr. S. Nandagopalan, BIT</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599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DA75AC-52A8-4DBF-AD32-6A29CED25E60}" type="datetime1">
              <a:rPr lang="en-US" smtClean="0"/>
              <a:t>15-Dec-22</a:t>
            </a:fld>
            <a:endParaRPr lang="en-US"/>
          </a:p>
        </p:txBody>
      </p:sp>
      <p:sp>
        <p:nvSpPr>
          <p:cNvPr id="6" name="Footer Placeholder 5"/>
          <p:cNvSpPr>
            <a:spLocks noGrp="1"/>
          </p:cNvSpPr>
          <p:nvPr>
            <p:ph type="ftr" sz="quarter" idx="11"/>
          </p:nvPr>
        </p:nvSpPr>
        <p:spPr>
          <a:xfrm>
            <a:off x="3632200" y="6470704"/>
            <a:ext cx="4426094" cy="274320"/>
          </a:xfrm>
          <a:prstGeom prst="rect">
            <a:avLst/>
          </a:prstGeom>
        </p:spPr>
        <p:txBody>
          <a:bodyPr/>
          <a:lstStyle/>
          <a:p>
            <a:r>
              <a:rPr lang="en-US" smtClean="0"/>
              <a:t>Dr. S. Nandagopalan, BIT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446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42326-47E3-4EF6-B549-253EF934C9B2}" type="datetime1">
              <a:rPr lang="en-US" smtClean="0"/>
              <a:t>15-Dec-22</a:t>
            </a:fld>
            <a:endParaRPr lang="en-US"/>
          </a:p>
        </p:txBody>
      </p:sp>
      <p:sp>
        <p:nvSpPr>
          <p:cNvPr id="6" name="Footer Placeholder 5"/>
          <p:cNvSpPr>
            <a:spLocks noGrp="1"/>
          </p:cNvSpPr>
          <p:nvPr>
            <p:ph type="ftr" sz="quarter" idx="11"/>
          </p:nvPr>
        </p:nvSpPr>
        <p:spPr>
          <a:xfrm>
            <a:off x="3632200" y="6470704"/>
            <a:ext cx="4426094" cy="274320"/>
          </a:xfrm>
          <a:prstGeom prst="rect">
            <a:avLst/>
          </a:prstGeom>
        </p:spPr>
        <p:txBody>
          <a:bodyPr/>
          <a:lstStyle/>
          <a:p>
            <a:r>
              <a:rPr lang="en-US" smtClean="0"/>
              <a:t>Dr. S. Nandagopalan, BIT</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10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CBB7DF-9468-4343-AE06-058048EC4497}" type="datetime1">
              <a:rPr lang="en-US" smtClean="0"/>
              <a:t>15-Dec-22</a:t>
            </a:fld>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1316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gif"/><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Hashing</a:t>
            </a:r>
            <a:endParaRPr lang="en-US" sz="5400" dirty="0"/>
          </a:p>
        </p:txBody>
      </p:sp>
      <p:sp>
        <p:nvSpPr>
          <p:cNvPr id="3" name="Subtitle 2"/>
          <p:cNvSpPr>
            <a:spLocks noGrp="1"/>
          </p:cNvSpPr>
          <p:nvPr>
            <p:ph type="subTitle" idx="1"/>
          </p:nvPr>
        </p:nvSpPr>
        <p:spPr/>
        <p:txBody>
          <a:bodyPr>
            <a:normAutofit/>
          </a:bodyPr>
          <a:lstStyle/>
          <a:p>
            <a:r>
              <a:rPr lang="en-US" sz="3600" b="1" dirty="0" smtClean="0">
                <a:solidFill>
                  <a:srgbClr val="FF0000"/>
                </a:solidFill>
              </a:rPr>
              <a:t>Session 7</a:t>
            </a:r>
            <a:endParaRPr lang="en-US" sz="3600" b="1" dirty="0">
              <a:solidFill>
                <a:srgbClr val="FF0000"/>
              </a:solidFill>
            </a:endParaRPr>
          </a:p>
        </p:txBody>
      </p:sp>
    </p:spTree>
    <p:extLst>
      <p:ext uri="{BB962C8B-B14F-4D97-AF65-F5344CB8AC3E}">
        <p14:creationId xmlns:p14="http://schemas.microsoft.com/office/powerpoint/2010/main" val="4290365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Collision Resolution Techniques</a:t>
            </a:r>
          </a:p>
        </p:txBody>
      </p:sp>
      <p:sp>
        <p:nvSpPr>
          <p:cNvPr id="3" name="Content Placeholder 2"/>
          <p:cNvSpPr>
            <a:spLocks noGrp="1"/>
          </p:cNvSpPr>
          <p:nvPr>
            <p:ph idx="1"/>
          </p:nvPr>
        </p:nvSpPr>
        <p:spPr>
          <a:xfrm>
            <a:off x="768096" y="2286000"/>
            <a:ext cx="7690104" cy="4184704"/>
          </a:xfrm>
        </p:spPr>
        <p:txBody>
          <a:bodyPr>
            <a:normAutofit/>
          </a:bodyPr>
          <a:lstStyle/>
          <a:p>
            <a:pPr>
              <a:spcBef>
                <a:spcPts val="1800"/>
              </a:spcBef>
              <a:buClr>
                <a:srgbClr val="C00000"/>
              </a:buClr>
            </a:pPr>
            <a:r>
              <a:rPr lang="en-US" sz="3200" b="1" dirty="0" smtClean="0"/>
              <a:t>Open Addressing (Rehashing)</a:t>
            </a:r>
          </a:p>
          <a:p>
            <a:pPr marL="914400" lvl="0" indent="-514350">
              <a:spcBef>
                <a:spcPts val="1800"/>
              </a:spcBef>
              <a:buClr>
                <a:srgbClr val="C00000"/>
              </a:buClr>
              <a:buFont typeface="+mj-lt"/>
              <a:buAutoNum type="arabicPeriod"/>
            </a:pPr>
            <a:r>
              <a:rPr lang="en-US" sz="3200" b="1" dirty="0" smtClean="0"/>
              <a:t>Linear Probing</a:t>
            </a:r>
          </a:p>
          <a:p>
            <a:pPr marL="914400" indent="-514350">
              <a:spcBef>
                <a:spcPts val="1800"/>
              </a:spcBef>
              <a:buClr>
                <a:srgbClr val="C00000"/>
              </a:buClr>
              <a:buFont typeface="+mj-lt"/>
              <a:buAutoNum type="arabicPeriod"/>
            </a:pPr>
            <a:r>
              <a:rPr lang="en-US" sz="3200" b="1" dirty="0"/>
              <a:t>Double </a:t>
            </a:r>
            <a:r>
              <a:rPr lang="en-US" sz="3200" b="1" dirty="0" smtClean="0"/>
              <a:t>Hashing</a:t>
            </a:r>
          </a:p>
          <a:p>
            <a:pPr marL="914400" indent="-514350">
              <a:spcBef>
                <a:spcPts val="1800"/>
              </a:spcBef>
              <a:buClr>
                <a:srgbClr val="C00000"/>
              </a:buClr>
              <a:buFont typeface="+mj-lt"/>
              <a:buAutoNum type="arabicPeriod"/>
            </a:pPr>
            <a:r>
              <a:rPr lang="en-US" sz="3200" b="1" dirty="0" smtClean="0"/>
              <a:t>Quadratic Probing</a:t>
            </a:r>
            <a:endParaRPr lang="en-US" sz="3200" b="1" dirty="0"/>
          </a:p>
          <a:p>
            <a:pPr>
              <a:buClr>
                <a:srgbClr val="C00000"/>
              </a:buClr>
            </a:pPr>
            <a:r>
              <a:rPr lang="en-US" sz="3200" b="1" dirty="0"/>
              <a:t>Hashing with </a:t>
            </a:r>
            <a:r>
              <a:rPr lang="en-US" sz="3200" b="1" dirty="0" smtClean="0"/>
              <a:t>Chains</a:t>
            </a:r>
            <a:endParaRPr lang="en-US" sz="3200" b="1" dirty="0"/>
          </a:p>
          <a:p>
            <a:endParaRPr lang="en-US" sz="3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22738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Taxonomy</a:t>
            </a:r>
            <a:endParaRPr lang="en-US" dirty="0"/>
          </a:p>
        </p:txBody>
      </p:sp>
      <p:pic>
        <p:nvPicPr>
          <p:cNvPr id="6" name="Content Placeholder 5"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05310" y="1371600"/>
            <a:ext cx="6400800" cy="4804531"/>
          </a:xfrm>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041515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Open Addressing</a:t>
            </a:r>
            <a:endParaRPr lang="en-US" sz="4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70339670"/>
              </p:ext>
            </p:extLst>
          </p:nvPr>
        </p:nvGraphicFramePr>
        <p:xfrm>
          <a:off x="1142998" y="2286000"/>
          <a:ext cx="6915152" cy="864235"/>
        </p:xfrm>
        <a:graphic>
          <a:graphicData uri="http://schemas.openxmlformats.org/drawingml/2006/table">
            <a:tbl>
              <a:tblPr/>
              <a:tblGrid>
                <a:gridCol w="641612">
                  <a:extLst>
                    <a:ext uri="{9D8B030D-6E8A-4147-A177-3AD203B41FA5}">
                      <a16:colId xmlns:a16="http://schemas.microsoft.com/office/drawing/2014/main" val="20000"/>
                    </a:ext>
                  </a:extLst>
                </a:gridCol>
                <a:gridCol w="627354">
                  <a:extLst>
                    <a:ext uri="{9D8B030D-6E8A-4147-A177-3AD203B41FA5}">
                      <a16:colId xmlns:a16="http://schemas.microsoft.com/office/drawing/2014/main" val="20001"/>
                    </a:ext>
                  </a:extLst>
                </a:gridCol>
                <a:gridCol w="627354">
                  <a:extLst>
                    <a:ext uri="{9D8B030D-6E8A-4147-A177-3AD203B41FA5}">
                      <a16:colId xmlns:a16="http://schemas.microsoft.com/office/drawing/2014/main" val="20002"/>
                    </a:ext>
                  </a:extLst>
                </a:gridCol>
                <a:gridCol w="627354">
                  <a:extLst>
                    <a:ext uri="{9D8B030D-6E8A-4147-A177-3AD203B41FA5}">
                      <a16:colId xmlns:a16="http://schemas.microsoft.com/office/drawing/2014/main" val="20003"/>
                    </a:ext>
                  </a:extLst>
                </a:gridCol>
                <a:gridCol w="627354">
                  <a:extLst>
                    <a:ext uri="{9D8B030D-6E8A-4147-A177-3AD203B41FA5}">
                      <a16:colId xmlns:a16="http://schemas.microsoft.com/office/drawing/2014/main" val="20004"/>
                    </a:ext>
                  </a:extLst>
                </a:gridCol>
                <a:gridCol w="627354">
                  <a:extLst>
                    <a:ext uri="{9D8B030D-6E8A-4147-A177-3AD203B41FA5}">
                      <a16:colId xmlns:a16="http://schemas.microsoft.com/office/drawing/2014/main" val="20005"/>
                    </a:ext>
                  </a:extLst>
                </a:gridCol>
                <a:gridCol w="627354">
                  <a:extLst>
                    <a:ext uri="{9D8B030D-6E8A-4147-A177-3AD203B41FA5}">
                      <a16:colId xmlns:a16="http://schemas.microsoft.com/office/drawing/2014/main" val="20006"/>
                    </a:ext>
                  </a:extLst>
                </a:gridCol>
                <a:gridCol w="627354">
                  <a:extLst>
                    <a:ext uri="{9D8B030D-6E8A-4147-A177-3AD203B41FA5}">
                      <a16:colId xmlns:a16="http://schemas.microsoft.com/office/drawing/2014/main" val="20007"/>
                    </a:ext>
                  </a:extLst>
                </a:gridCol>
                <a:gridCol w="627354">
                  <a:extLst>
                    <a:ext uri="{9D8B030D-6E8A-4147-A177-3AD203B41FA5}">
                      <a16:colId xmlns:a16="http://schemas.microsoft.com/office/drawing/2014/main" val="20008"/>
                    </a:ext>
                  </a:extLst>
                </a:gridCol>
                <a:gridCol w="627354">
                  <a:extLst>
                    <a:ext uri="{9D8B030D-6E8A-4147-A177-3AD203B41FA5}">
                      <a16:colId xmlns:a16="http://schemas.microsoft.com/office/drawing/2014/main" val="20009"/>
                    </a:ext>
                  </a:extLst>
                </a:gridCol>
                <a:gridCol w="627354">
                  <a:extLst>
                    <a:ext uri="{9D8B030D-6E8A-4147-A177-3AD203B41FA5}">
                      <a16:colId xmlns:a16="http://schemas.microsoft.com/office/drawing/2014/main" val="20010"/>
                    </a:ext>
                  </a:extLst>
                </a:gridCol>
              </a:tblGrid>
              <a:tr h="413330">
                <a:tc>
                  <a:txBody>
                    <a:bodyPr/>
                    <a:lstStyle/>
                    <a:p>
                      <a:pPr algn="ctr">
                        <a:spcAft>
                          <a:spcPts val="0"/>
                        </a:spcAft>
                      </a:pPr>
                      <a:r>
                        <a:rPr lang="en-US" sz="2400" i="1" dirty="0">
                          <a:effectLst/>
                          <a:latin typeface="Times New Roman" panose="02020603050405020304" pitchFamily="18" charset="0"/>
                          <a:ea typeface="Times New Roman" panose="02020603050405020304" pitchFamily="18" charset="0"/>
                        </a:rPr>
                        <a:t>h</a:t>
                      </a:r>
                    </a:p>
                  </a:txBody>
                  <a:tcPr marL="68580" marR="68580" marT="0" marB="0">
                    <a:lnL>
                      <a:noFill/>
                    </a:lnL>
                    <a:lnR>
                      <a:noFill/>
                    </a:lnR>
                    <a:lnT>
                      <a:noFill/>
                    </a:lnT>
                    <a:lnB>
                      <a:noFill/>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0</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dirty="0">
                          <a:effectLst/>
                          <a:latin typeface="Times New Roman" panose="02020603050405020304" pitchFamily="18" charset="0"/>
                          <a:ea typeface="Times New Roman" panose="02020603050405020304" pitchFamily="18" charset="0"/>
                        </a:rPr>
                        <a:t>1</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2</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3</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4</a:t>
                      </a:r>
                      <a:endParaRPr lang="en-US" sz="2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5</a:t>
                      </a:r>
                      <a:endParaRPr lang="en-US" sz="2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6</a:t>
                      </a:r>
                      <a:endParaRPr lang="en-US" sz="2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7</a:t>
                      </a:r>
                      <a:endParaRPr lang="en-US" sz="2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8</a:t>
                      </a:r>
                      <a:endParaRPr lang="en-US" sz="2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9</a:t>
                      </a:r>
                      <a:endParaRPr lang="en-US" sz="2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0905">
                <a:tc>
                  <a:txBody>
                    <a:bodyPr/>
                    <a:lstStyle/>
                    <a:p>
                      <a:pPr algn="r">
                        <a:spcAft>
                          <a:spcPts val="0"/>
                        </a:spcAft>
                      </a:pPr>
                      <a:r>
                        <a:rPr lang="en-US" sz="2400" i="1">
                          <a:effectLst/>
                          <a:latin typeface="Times New Roman" panose="02020603050405020304" pitchFamily="18" charset="0"/>
                          <a:ea typeface="Times New Roman" panose="02020603050405020304" pitchFamily="18" charset="0"/>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200</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111</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 </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23</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b="1" dirty="0" smtClean="0">
                          <a:solidFill>
                            <a:srgbClr val="FFFF00"/>
                          </a:solidFill>
                          <a:effectLst/>
                          <a:latin typeface="Times New Roman" panose="02020603050405020304" pitchFamily="18" charset="0"/>
                          <a:ea typeface="Times New Roman" panose="02020603050405020304" pitchFamily="18" charset="0"/>
                        </a:rPr>
                        <a:t> </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 </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56</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 </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 </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9 </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8" name="Content Placeholder 2"/>
          <p:cNvSpPr txBox="1">
            <a:spLocks/>
          </p:cNvSpPr>
          <p:nvPr/>
        </p:nvSpPr>
        <p:spPr>
          <a:xfrm>
            <a:off x="768096" y="1752600"/>
            <a:ext cx="7690104" cy="4718104"/>
          </a:xfrm>
          <a:prstGeom prst="rect">
            <a:avLst/>
          </a:prstGeom>
        </p:spPr>
        <p:txBody>
          <a:bodyPr vert="horz" lIns="45720" tIns="45720" rIns="45720" bIns="45720" rtlCol="0">
            <a:normAutofit/>
          </a:bodyPr>
          <a:lstStyle>
            <a:lvl1pPr marL="342900" indent="-3429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200" kern="1200">
                <a:solidFill>
                  <a:schemeClr val="tx1"/>
                </a:solidFill>
                <a:latin typeface="Lucida Bright" panose="02040602050505020304" pitchFamily="18" charset="0"/>
                <a:ea typeface="+mn-ea"/>
                <a:cs typeface="+mn-cs"/>
              </a:defRPr>
            </a:lvl1pPr>
            <a:lvl2pPr marL="265176" indent="-137160" algn="l" defTabSz="914400" rtl="0" eaLnBrk="1" latinLnBrk="0" hangingPunct="1">
              <a:lnSpc>
                <a:spcPct val="90000"/>
              </a:lnSpc>
              <a:spcBef>
                <a:spcPts val="200"/>
              </a:spcBef>
              <a:spcAft>
                <a:spcPts val="400"/>
              </a:spcAft>
              <a:buClr>
                <a:srgbClr val="C00000"/>
              </a:buClr>
              <a:buFont typeface="Wingdings 3" pitchFamily="18" charset="2"/>
              <a:buChar char=""/>
              <a:defRPr sz="20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spcBef>
                <a:spcPts val="1800"/>
              </a:spcBef>
            </a:pPr>
            <a:r>
              <a:rPr lang="en-US" sz="2400" dirty="0" smtClean="0"/>
              <a:t> Initial Hash table</a:t>
            </a:r>
            <a:endParaRPr lang="en-IN" sz="2400" dirty="0"/>
          </a:p>
          <a:p>
            <a:pPr>
              <a:spcBef>
                <a:spcPts val="1800"/>
              </a:spcBef>
            </a:pPr>
            <a:endParaRPr lang="en-US" sz="2400" dirty="0" smtClean="0"/>
          </a:p>
          <a:p>
            <a:endParaRPr lang="en-IN" sz="2400" dirty="0" smtClean="0"/>
          </a:p>
          <a:p>
            <a:r>
              <a:rPr lang="en-US" sz="2400" dirty="0"/>
              <a:t>Insert </a:t>
            </a:r>
            <a:r>
              <a:rPr lang="en-US" sz="2400" dirty="0" smtClean="0"/>
              <a:t>83, collision with 23, probe next available location and insert.</a:t>
            </a:r>
          </a:p>
          <a:p>
            <a:endParaRPr lang="en-IN" sz="2400" dirty="0"/>
          </a:p>
          <a:p>
            <a:endParaRPr lang="en-IN" sz="2400" dirty="0" smtClean="0"/>
          </a:p>
          <a:p>
            <a:r>
              <a:rPr lang="en-IN" sz="2400" dirty="0" smtClean="0"/>
              <a:t>Insert 104, what happens?</a:t>
            </a:r>
            <a:endParaRPr lang="en-US" sz="2400" dirty="0"/>
          </a:p>
          <a:p>
            <a:endParaRPr lang="en-US" sz="2400" dirty="0"/>
          </a:p>
        </p:txBody>
      </p:sp>
      <p:graphicFrame>
        <p:nvGraphicFramePr>
          <p:cNvPr id="9" name="Content Placeholder 6"/>
          <p:cNvGraphicFramePr>
            <a:graphicFrameLocks noGrp="1"/>
          </p:cNvGraphicFramePr>
          <p:nvPr>
            <p:ph idx="1"/>
            <p:extLst>
              <p:ext uri="{D42A27DB-BD31-4B8C-83A1-F6EECF244321}">
                <p14:modId xmlns:p14="http://schemas.microsoft.com/office/powerpoint/2010/main" val="1830117043"/>
              </p:ext>
            </p:extLst>
          </p:nvPr>
        </p:nvGraphicFramePr>
        <p:xfrm>
          <a:off x="955547" y="4165971"/>
          <a:ext cx="6915152" cy="864235"/>
        </p:xfrm>
        <a:graphic>
          <a:graphicData uri="http://schemas.openxmlformats.org/drawingml/2006/table">
            <a:tbl>
              <a:tblPr/>
              <a:tblGrid>
                <a:gridCol w="641612">
                  <a:extLst>
                    <a:ext uri="{9D8B030D-6E8A-4147-A177-3AD203B41FA5}">
                      <a16:colId xmlns:a16="http://schemas.microsoft.com/office/drawing/2014/main" val="20000"/>
                    </a:ext>
                  </a:extLst>
                </a:gridCol>
                <a:gridCol w="627354">
                  <a:extLst>
                    <a:ext uri="{9D8B030D-6E8A-4147-A177-3AD203B41FA5}">
                      <a16:colId xmlns:a16="http://schemas.microsoft.com/office/drawing/2014/main" val="20001"/>
                    </a:ext>
                  </a:extLst>
                </a:gridCol>
                <a:gridCol w="627354">
                  <a:extLst>
                    <a:ext uri="{9D8B030D-6E8A-4147-A177-3AD203B41FA5}">
                      <a16:colId xmlns:a16="http://schemas.microsoft.com/office/drawing/2014/main" val="20002"/>
                    </a:ext>
                  </a:extLst>
                </a:gridCol>
                <a:gridCol w="627354">
                  <a:extLst>
                    <a:ext uri="{9D8B030D-6E8A-4147-A177-3AD203B41FA5}">
                      <a16:colId xmlns:a16="http://schemas.microsoft.com/office/drawing/2014/main" val="20003"/>
                    </a:ext>
                  </a:extLst>
                </a:gridCol>
                <a:gridCol w="627354">
                  <a:extLst>
                    <a:ext uri="{9D8B030D-6E8A-4147-A177-3AD203B41FA5}">
                      <a16:colId xmlns:a16="http://schemas.microsoft.com/office/drawing/2014/main" val="20004"/>
                    </a:ext>
                  </a:extLst>
                </a:gridCol>
                <a:gridCol w="627354">
                  <a:extLst>
                    <a:ext uri="{9D8B030D-6E8A-4147-A177-3AD203B41FA5}">
                      <a16:colId xmlns:a16="http://schemas.microsoft.com/office/drawing/2014/main" val="20005"/>
                    </a:ext>
                  </a:extLst>
                </a:gridCol>
                <a:gridCol w="627354">
                  <a:extLst>
                    <a:ext uri="{9D8B030D-6E8A-4147-A177-3AD203B41FA5}">
                      <a16:colId xmlns:a16="http://schemas.microsoft.com/office/drawing/2014/main" val="20006"/>
                    </a:ext>
                  </a:extLst>
                </a:gridCol>
                <a:gridCol w="627354">
                  <a:extLst>
                    <a:ext uri="{9D8B030D-6E8A-4147-A177-3AD203B41FA5}">
                      <a16:colId xmlns:a16="http://schemas.microsoft.com/office/drawing/2014/main" val="20007"/>
                    </a:ext>
                  </a:extLst>
                </a:gridCol>
                <a:gridCol w="627354">
                  <a:extLst>
                    <a:ext uri="{9D8B030D-6E8A-4147-A177-3AD203B41FA5}">
                      <a16:colId xmlns:a16="http://schemas.microsoft.com/office/drawing/2014/main" val="20008"/>
                    </a:ext>
                  </a:extLst>
                </a:gridCol>
                <a:gridCol w="627354">
                  <a:extLst>
                    <a:ext uri="{9D8B030D-6E8A-4147-A177-3AD203B41FA5}">
                      <a16:colId xmlns:a16="http://schemas.microsoft.com/office/drawing/2014/main" val="20009"/>
                    </a:ext>
                  </a:extLst>
                </a:gridCol>
                <a:gridCol w="627354">
                  <a:extLst>
                    <a:ext uri="{9D8B030D-6E8A-4147-A177-3AD203B41FA5}">
                      <a16:colId xmlns:a16="http://schemas.microsoft.com/office/drawing/2014/main" val="20010"/>
                    </a:ext>
                  </a:extLst>
                </a:gridCol>
              </a:tblGrid>
              <a:tr h="413330">
                <a:tc>
                  <a:txBody>
                    <a:bodyPr/>
                    <a:lstStyle/>
                    <a:p>
                      <a:pPr algn="ctr">
                        <a:spcAft>
                          <a:spcPts val="0"/>
                        </a:spcAft>
                      </a:pPr>
                      <a:r>
                        <a:rPr lang="en-US" sz="2400" i="1" dirty="0">
                          <a:effectLst/>
                          <a:latin typeface="Times New Roman" panose="02020603050405020304" pitchFamily="18" charset="0"/>
                          <a:ea typeface="Times New Roman" panose="02020603050405020304" pitchFamily="18" charset="0"/>
                        </a:rPr>
                        <a:t>h</a:t>
                      </a:r>
                    </a:p>
                  </a:txBody>
                  <a:tcPr marL="68580" marR="68580" marT="0" marB="0">
                    <a:lnL>
                      <a:noFill/>
                    </a:lnL>
                    <a:lnR>
                      <a:noFill/>
                    </a:lnR>
                    <a:lnT>
                      <a:noFill/>
                    </a:lnT>
                    <a:lnB>
                      <a:noFill/>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0</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dirty="0">
                          <a:effectLst/>
                          <a:latin typeface="Times New Roman" panose="02020603050405020304" pitchFamily="18" charset="0"/>
                          <a:ea typeface="Times New Roman" panose="02020603050405020304" pitchFamily="18" charset="0"/>
                        </a:rPr>
                        <a:t>1</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2</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3</a:t>
                      </a:r>
                      <a:endParaRPr lang="en-US" sz="2800">
                        <a:effectLst/>
                        <a:latin typeface="Times New Roman" panose="02020603050405020304" pitchFamily="18" charset="0"/>
                        <a:ea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4</a:t>
                      </a:r>
                      <a:endParaRPr lang="en-US" sz="2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dirty="0">
                          <a:effectLst/>
                          <a:latin typeface="Times New Roman" panose="02020603050405020304" pitchFamily="18" charset="0"/>
                          <a:ea typeface="Times New Roman" panose="02020603050405020304" pitchFamily="18" charset="0"/>
                        </a:rPr>
                        <a:t>5</a:t>
                      </a:r>
                      <a:endParaRPr lang="en-US" sz="28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dirty="0">
                          <a:effectLst/>
                          <a:latin typeface="Times New Roman" panose="02020603050405020304" pitchFamily="18" charset="0"/>
                          <a:ea typeface="Times New Roman" panose="02020603050405020304" pitchFamily="18" charset="0"/>
                        </a:rPr>
                        <a:t>6</a:t>
                      </a:r>
                      <a:endParaRPr lang="en-US" sz="28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7</a:t>
                      </a:r>
                      <a:endParaRPr lang="en-US" sz="2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8</a:t>
                      </a:r>
                      <a:endParaRPr lang="en-US" sz="2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a:effectLst/>
                          <a:latin typeface="Times New Roman" panose="02020603050405020304" pitchFamily="18" charset="0"/>
                          <a:ea typeface="Times New Roman" panose="02020603050405020304" pitchFamily="18" charset="0"/>
                        </a:rPr>
                        <a:t>9</a:t>
                      </a:r>
                      <a:endParaRPr lang="en-US" sz="280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0905">
                <a:tc>
                  <a:txBody>
                    <a:bodyPr/>
                    <a:lstStyle/>
                    <a:p>
                      <a:pPr algn="r">
                        <a:spcAft>
                          <a:spcPts val="0"/>
                        </a:spcAft>
                      </a:pPr>
                      <a:r>
                        <a:rPr lang="en-US" sz="2400" i="1">
                          <a:effectLst/>
                          <a:latin typeface="Times New Roman" panose="02020603050405020304" pitchFamily="18" charset="0"/>
                          <a:ea typeface="Times New Roman" panose="02020603050405020304" pitchFamily="18" charset="0"/>
                        </a:rPr>
                        <a:t> </a:t>
                      </a: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200</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111</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 </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23</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b="1" dirty="0">
                          <a:solidFill>
                            <a:srgbClr val="FFFF00"/>
                          </a:solidFill>
                          <a:effectLst/>
                          <a:latin typeface="Times New Roman" panose="02020603050405020304" pitchFamily="18" charset="0"/>
                          <a:ea typeface="Times New Roman" panose="02020603050405020304" pitchFamily="18" charset="0"/>
                        </a:rPr>
                        <a:t>83</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 </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56</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 </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 </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a:spcAft>
                          <a:spcPts val="0"/>
                        </a:spcAft>
                      </a:pPr>
                      <a:r>
                        <a:rPr lang="en-US" sz="2400" dirty="0">
                          <a:solidFill>
                            <a:srgbClr val="FFFF00"/>
                          </a:solidFill>
                          <a:effectLst/>
                          <a:latin typeface="Times New Roman" panose="02020603050405020304" pitchFamily="18" charset="0"/>
                          <a:ea typeface="Times New Roman" panose="02020603050405020304" pitchFamily="18" charset="0"/>
                        </a:rPr>
                        <a:t>9 </a:t>
                      </a:r>
                      <a:endParaRPr lang="en-US" sz="2800" dirty="0">
                        <a:solidFill>
                          <a:srgbClr val="FFFF00"/>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427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Addressing…</a:t>
            </a:r>
            <a:endParaRPr lang="en-US" dirty="0"/>
          </a:p>
        </p:txBody>
      </p:sp>
      <p:sp>
        <p:nvSpPr>
          <p:cNvPr id="3" name="Content Placeholder 2"/>
          <p:cNvSpPr>
            <a:spLocks noGrp="1"/>
          </p:cNvSpPr>
          <p:nvPr>
            <p:ph idx="1"/>
          </p:nvPr>
        </p:nvSpPr>
        <p:spPr>
          <a:xfrm>
            <a:off x="768096" y="1524000"/>
            <a:ext cx="7690104" cy="5105400"/>
          </a:xfrm>
        </p:spPr>
        <p:txBody>
          <a:bodyPr>
            <a:normAutofit fontScale="92500" lnSpcReduction="20000"/>
          </a:bodyPr>
          <a:lstStyle/>
          <a:p>
            <a:pPr>
              <a:lnSpc>
                <a:spcPct val="110000"/>
              </a:lnSpc>
            </a:pPr>
            <a:r>
              <a:rPr lang="en-US" dirty="0"/>
              <a:t>In open addressing, each position in the array is in one of three states, EMPTY, DELETED, or OCCUPIED. </a:t>
            </a:r>
            <a:endParaRPr lang="en-US" dirty="0" smtClean="0"/>
          </a:p>
          <a:p>
            <a:pPr>
              <a:lnSpc>
                <a:spcPct val="110000"/>
              </a:lnSpc>
            </a:pPr>
            <a:r>
              <a:rPr lang="en-US" dirty="0" smtClean="0"/>
              <a:t>If </a:t>
            </a:r>
            <a:r>
              <a:rPr lang="en-US" dirty="0"/>
              <a:t>a position is OCCUPIED, it contains a legitimate value (key and data); otherwise, it contains no value. Positions are initially EMPTY. </a:t>
            </a:r>
            <a:endParaRPr lang="en-US" dirty="0" smtClean="0"/>
          </a:p>
          <a:p>
            <a:pPr>
              <a:lnSpc>
                <a:spcPct val="110000"/>
              </a:lnSpc>
            </a:pPr>
            <a:r>
              <a:rPr lang="en-US" dirty="0" smtClean="0"/>
              <a:t>If </a:t>
            </a:r>
            <a:r>
              <a:rPr lang="en-US" dirty="0"/>
              <a:t>the value in a position is deleted, the position is marked as DELETED, not EMPTY: the need for this distinction is explained below</a:t>
            </a:r>
            <a:r>
              <a:rPr lang="en-US" dirty="0" smtClean="0"/>
              <a:t>.</a:t>
            </a:r>
          </a:p>
          <a:p>
            <a:pPr marL="0" indent="0">
              <a:lnSpc>
                <a:spcPct val="110000"/>
              </a:lnSpc>
              <a:buNone/>
            </a:pPr>
            <a:r>
              <a:rPr lang="en-US" b="1" dirty="0" smtClean="0">
                <a:solidFill>
                  <a:srgbClr val="002060"/>
                </a:solidFill>
              </a:rPr>
              <a:t>Step 1: Compute </a:t>
            </a:r>
            <a:r>
              <a:rPr lang="en-US" b="1" dirty="0">
                <a:solidFill>
                  <a:srgbClr val="002060"/>
                </a:solidFill>
              </a:rPr>
              <a:t>the position at which V ought to be </a:t>
            </a:r>
            <a:r>
              <a:rPr lang="en-US" b="1" dirty="0" smtClean="0">
                <a:solidFill>
                  <a:srgbClr val="002060"/>
                </a:solidFill>
              </a:rPr>
              <a:t>     	stored</a:t>
            </a:r>
            <a:r>
              <a:rPr lang="en-US" b="1" dirty="0">
                <a:solidFill>
                  <a:srgbClr val="002060"/>
                </a:solidFill>
              </a:rPr>
              <a:t>, </a:t>
            </a:r>
            <a:r>
              <a:rPr lang="en-US" b="1" dirty="0" smtClean="0">
                <a:solidFill>
                  <a:srgbClr val="002060"/>
                </a:solidFill>
              </a:rPr>
              <a:t>P </a:t>
            </a:r>
            <a:r>
              <a:rPr lang="en-US" b="1" dirty="0">
                <a:solidFill>
                  <a:srgbClr val="002060"/>
                </a:solidFill>
              </a:rPr>
              <a:t>= H(key(V)).</a:t>
            </a:r>
          </a:p>
          <a:p>
            <a:pPr marL="0" indent="0">
              <a:lnSpc>
                <a:spcPct val="110000"/>
              </a:lnSpc>
              <a:buNone/>
            </a:pPr>
            <a:r>
              <a:rPr lang="en-US" b="1" dirty="0" smtClean="0">
                <a:solidFill>
                  <a:srgbClr val="002060"/>
                </a:solidFill>
              </a:rPr>
              <a:t>Step 2: If </a:t>
            </a:r>
            <a:r>
              <a:rPr lang="en-US" b="1" dirty="0">
                <a:solidFill>
                  <a:srgbClr val="002060"/>
                </a:solidFill>
              </a:rPr>
              <a:t>position P is not OCCUPIED, store V there.</a:t>
            </a:r>
          </a:p>
          <a:p>
            <a:pPr marL="0" indent="0">
              <a:lnSpc>
                <a:spcPct val="110000"/>
              </a:lnSpc>
              <a:buNone/>
            </a:pPr>
            <a:r>
              <a:rPr lang="en-US" b="1" dirty="0" smtClean="0">
                <a:solidFill>
                  <a:srgbClr val="002060"/>
                </a:solidFill>
              </a:rPr>
              <a:t>Step 3: If </a:t>
            </a:r>
            <a:r>
              <a:rPr lang="en-US" b="1" dirty="0">
                <a:solidFill>
                  <a:srgbClr val="002060"/>
                </a:solidFill>
              </a:rPr>
              <a:t>position P is OCCUPIED, compute another </a:t>
            </a:r>
            <a:r>
              <a:rPr lang="en-US" b="1" dirty="0" smtClean="0">
                <a:solidFill>
                  <a:srgbClr val="002060"/>
                </a:solidFill>
              </a:rPr>
              <a:t>	position </a:t>
            </a:r>
            <a:r>
              <a:rPr lang="en-US" b="1" dirty="0">
                <a:solidFill>
                  <a:srgbClr val="002060"/>
                </a:solidFill>
              </a:rPr>
              <a:t>in the table; set P to this value </a:t>
            </a:r>
            <a:r>
              <a:rPr lang="en-US" b="1" dirty="0" smtClean="0">
                <a:solidFill>
                  <a:srgbClr val="002060"/>
                </a:solidFill>
              </a:rPr>
              <a:t>               	and </a:t>
            </a:r>
            <a:r>
              <a:rPr lang="en-US" b="1" dirty="0">
                <a:solidFill>
                  <a:srgbClr val="002060"/>
                </a:solidFill>
              </a:rPr>
              <a:t>repeat (2)-(3).</a:t>
            </a:r>
          </a:p>
          <a:p>
            <a:pPr>
              <a:lnSpc>
                <a:spcPct val="110000"/>
              </a:lnSpc>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99150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Getting next empty location</a:t>
            </a:r>
            <a:endParaRPr lang="en-US" dirty="0"/>
          </a:p>
        </p:txBody>
      </p:sp>
      <p:sp>
        <p:nvSpPr>
          <p:cNvPr id="3" name="Content Placeholder 2"/>
          <p:cNvSpPr>
            <a:spLocks noGrp="1"/>
          </p:cNvSpPr>
          <p:nvPr>
            <p:ph idx="1"/>
          </p:nvPr>
        </p:nvSpPr>
        <p:spPr>
          <a:xfrm>
            <a:off x="768096" y="1752600"/>
            <a:ext cx="8090154" cy="4718104"/>
          </a:xfrm>
        </p:spPr>
        <p:txBody>
          <a:bodyPr>
            <a:normAutofit/>
          </a:bodyPr>
          <a:lstStyle/>
          <a:p>
            <a:r>
              <a:rPr lang="en-US" sz="2500" dirty="0"/>
              <a:t>If the hash address is </a:t>
            </a:r>
            <a:r>
              <a:rPr lang="en-US" sz="2500" i="1" dirty="0"/>
              <a:t>empty</a:t>
            </a:r>
            <a:r>
              <a:rPr lang="en-US" sz="2500" dirty="0"/>
              <a:t> we can insert the key, else rehash the key using the following formula,</a:t>
            </a:r>
          </a:p>
          <a:p>
            <a:pPr marL="0" indent="0">
              <a:buNone/>
            </a:pPr>
            <a:r>
              <a:rPr lang="en-US" sz="2500" b="1" dirty="0"/>
              <a:t> </a:t>
            </a:r>
            <a:r>
              <a:rPr lang="en-US" sz="2500" dirty="0"/>
              <a:t>		</a:t>
            </a:r>
            <a:r>
              <a:rPr lang="en-US" sz="2500" i="1" dirty="0"/>
              <a:t>f</a:t>
            </a:r>
            <a:r>
              <a:rPr lang="en-US" sz="2500" dirty="0"/>
              <a:t> (</a:t>
            </a:r>
            <a:r>
              <a:rPr lang="en-US" sz="2500" i="1" dirty="0"/>
              <a:t>k</a:t>
            </a:r>
            <a:r>
              <a:rPr lang="en-US" sz="2500" dirty="0"/>
              <a:t>) = </a:t>
            </a:r>
            <a:r>
              <a:rPr lang="en-US" sz="2500" i="1" dirty="0"/>
              <a:t>k</a:t>
            </a:r>
            <a:r>
              <a:rPr lang="en-US" sz="2500" dirty="0"/>
              <a:t> % M </a:t>
            </a:r>
          </a:p>
          <a:p>
            <a:pPr marL="0" indent="0">
              <a:buNone/>
            </a:pPr>
            <a:r>
              <a:rPr lang="en-US" sz="2500" dirty="0"/>
              <a:t>		</a:t>
            </a:r>
            <a:r>
              <a:rPr lang="en-US" sz="2500" i="1" dirty="0"/>
              <a:t>f’</a:t>
            </a:r>
            <a:r>
              <a:rPr lang="en-US" sz="2500" dirty="0"/>
              <a:t> (</a:t>
            </a:r>
            <a:r>
              <a:rPr lang="en-US" sz="2500" i="1" dirty="0"/>
              <a:t>k</a:t>
            </a:r>
            <a:r>
              <a:rPr lang="en-US" sz="2500" dirty="0"/>
              <a:t>) = (</a:t>
            </a:r>
            <a:r>
              <a:rPr lang="en-US" sz="2500" i="1" dirty="0"/>
              <a:t>f</a:t>
            </a:r>
            <a:r>
              <a:rPr lang="en-US" sz="2500" dirty="0"/>
              <a:t> (</a:t>
            </a:r>
            <a:r>
              <a:rPr lang="en-US" sz="2500" i="1" dirty="0"/>
              <a:t>k</a:t>
            </a:r>
            <a:r>
              <a:rPr lang="en-US" sz="2500" dirty="0"/>
              <a:t>) + 1) % </a:t>
            </a:r>
            <a:r>
              <a:rPr lang="en-US" sz="2500" dirty="0" smtClean="0"/>
              <a:t>M</a:t>
            </a:r>
          </a:p>
          <a:p>
            <a:r>
              <a:rPr lang="en-US" sz="2500" dirty="0" smtClean="0"/>
              <a:t>For </a:t>
            </a:r>
            <a:r>
              <a:rPr lang="en-US" sz="2500" dirty="0"/>
              <a:t>example, let us assume </a:t>
            </a:r>
            <a:r>
              <a:rPr lang="en-US" sz="2500" i="1" dirty="0"/>
              <a:t>k</a:t>
            </a:r>
            <a:r>
              <a:rPr lang="en-US" sz="2500" dirty="0"/>
              <a:t> = 83.</a:t>
            </a:r>
          </a:p>
          <a:p>
            <a:pPr marL="0" indent="0">
              <a:buNone/>
            </a:pPr>
            <a:r>
              <a:rPr lang="en-US" sz="2500" dirty="0"/>
              <a:t>		</a:t>
            </a:r>
            <a:r>
              <a:rPr lang="en-US" sz="2500" i="1" dirty="0"/>
              <a:t>f</a:t>
            </a:r>
            <a:r>
              <a:rPr lang="en-US" sz="2500" dirty="0"/>
              <a:t> (83) = 83 % 10 = 3</a:t>
            </a:r>
          </a:p>
          <a:p>
            <a:pPr marL="0" indent="0">
              <a:buNone/>
            </a:pPr>
            <a:r>
              <a:rPr lang="en-US" sz="2500" dirty="0"/>
              <a:t>		</a:t>
            </a:r>
            <a:r>
              <a:rPr lang="en-US" sz="2500" i="1" dirty="0"/>
              <a:t>f’</a:t>
            </a:r>
            <a:r>
              <a:rPr lang="en-US" sz="2500" dirty="0"/>
              <a:t> (</a:t>
            </a:r>
            <a:r>
              <a:rPr lang="en-US" sz="2500" i="1" dirty="0"/>
              <a:t>k</a:t>
            </a:r>
            <a:r>
              <a:rPr lang="en-US" sz="2500" dirty="0"/>
              <a:t>) = (3 + 1) % 10 = 4</a:t>
            </a:r>
          </a:p>
          <a:p>
            <a:r>
              <a:rPr lang="en-US" sz="2500" dirty="0" smtClean="0"/>
              <a:t>Therefore</a:t>
            </a:r>
            <a:r>
              <a:rPr lang="en-US" sz="2500" dirty="0"/>
              <a:t>, we can insert element 83 in the location </a:t>
            </a:r>
            <a:r>
              <a:rPr lang="en-US" sz="2500" i="1" dirty="0"/>
              <a:t>h</a:t>
            </a:r>
            <a:r>
              <a:rPr lang="en-US" sz="2500" dirty="0"/>
              <a:t>[4].</a:t>
            </a:r>
          </a:p>
          <a:p>
            <a:endParaRPr lang="en-US" sz="2500" dirty="0"/>
          </a:p>
          <a:p>
            <a:endParaRPr lang="en-US" sz="25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137395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Linear Probing</a:t>
            </a:r>
            <a:endParaRPr lang="en-US" dirty="0"/>
          </a:p>
        </p:txBody>
      </p:sp>
      <p:sp>
        <p:nvSpPr>
          <p:cNvPr id="3" name="Content Placeholder 2"/>
          <p:cNvSpPr>
            <a:spLocks noGrp="1"/>
          </p:cNvSpPr>
          <p:nvPr>
            <p:ph idx="1"/>
          </p:nvPr>
        </p:nvSpPr>
        <p:spPr/>
        <p:txBody>
          <a:bodyPr/>
          <a:lstStyle/>
          <a:p>
            <a:r>
              <a:rPr lang="en-US" dirty="0"/>
              <a:t>H(k) = k mod 10</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1026" name="Picture 2" descr="https://webdocs.cs.ualberta.ca/~holte/T26/Lecture11Fig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862" y="2285999"/>
            <a:ext cx="7315200" cy="5493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ebdocs.cs.ualberta.ca/~holte/T26/Lecture11Fig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406" y="3140101"/>
            <a:ext cx="7315200" cy="54936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ebdocs.cs.ualberta.ca/~holte/T26/Lecture11Fig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862" y="3964346"/>
            <a:ext cx="7315200" cy="5493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ebdocs.cs.ualberta.ca/~holte/T26/Lecture11Fig5.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191" y="4697771"/>
            <a:ext cx="7406640" cy="556231"/>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5562600" y="4169942"/>
            <a:ext cx="381000" cy="40205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782442" y="4875937"/>
            <a:ext cx="381000" cy="40205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https://webdocs.cs.ualberta.ca/~holte/T26/Lecture11Fig6.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5597" y="5525429"/>
            <a:ext cx="7315200" cy="549363"/>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1174899" y="5715000"/>
            <a:ext cx="381000" cy="40205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647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Double hashing</a:t>
            </a:r>
            <a:endParaRPr lang="en-US" dirty="0"/>
          </a:p>
        </p:txBody>
      </p:sp>
      <p:sp>
        <p:nvSpPr>
          <p:cNvPr id="3" name="Content Placeholder 2"/>
          <p:cNvSpPr>
            <a:spLocks noGrp="1"/>
          </p:cNvSpPr>
          <p:nvPr>
            <p:ph idx="1"/>
          </p:nvPr>
        </p:nvSpPr>
        <p:spPr>
          <a:xfrm>
            <a:off x="685800" y="1676400"/>
            <a:ext cx="7848600" cy="5181600"/>
          </a:xfrm>
        </p:spPr>
        <p:txBody>
          <a:bodyPr>
            <a:normAutofit/>
          </a:bodyPr>
          <a:lstStyle/>
          <a:p>
            <a:pPr>
              <a:spcBef>
                <a:spcPts val="0"/>
              </a:spcBef>
            </a:pPr>
            <a:r>
              <a:rPr lang="en-US" sz="2400" dirty="0">
                <a:latin typeface="Arial" panose="020B0604020202020204" pitchFamily="34" charset="0"/>
                <a:cs typeface="Arial" panose="020B0604020202020204" pitchFamily="34" charset="0"/>
              </a:rPr>
              <a:t>In </a:t>
            </a:r>
            <a:r>
              <a:rPr lang="en-US" sz="2400" b="1" dirty="0">
                <a:latin typeface="Arial" panose="020B0604020202020204" pitchFamily="34" charset="0"/>
                <a:cs typeface="Arial" panose="020B0604020202020204" pitchFamily="34" charset="0"/>
              </a:rPr>
              <a:t>double hashing</a:t>
            </a:r>
            <a:r>
              <a:rPr lang="en-US" sz="2400" dirty="0">
                <a:latin typeface="Arial" panose="020B0604020202020204" pitchFamily="34" charset="0"/>
                <a:cs typeface="Arial" panose="020B0604020202020204" pitchFamily="34" charset="0"/>
              </a:rPr>
              <a:t>, there are two </a:t>
            </a:r>
            <a:r>
              <a:rPr lang="en-US" sz="2400" b="1" dirty="0">
                <a:latin typeface="Arial" panose="020B0604020202020204" pitchFamily="34" charset="0"/>
                <a:cs typeface="Arial" panose="020B0604020202020204" pitchFamily="34" charset="0"/>
              </a:rPr>
              <a:t>hash</a:t>
            </a:r>
            <a:r>
              <a:rPr lang="en-US" sz="2400" dirty="0">
                <a:latin typeface="Arial" panose="020B0604020202020204" pitchFamily="34" charset="0"/>
                <a:cs typeface="Arial" panose="020B0604020202020204" pitchFamily="34" charset="0"/>
              </a:rPr>
              <a:t> functions. The second </a:t>
            </a:r>
            <a:r>
              <a:rPr lang="en-US" sz="2400" b="1" dirty="0">
                <a:latin typeface="Arial" panose="020B0604020202020204" pitchFamily="34" charset="0"/>
                <a:cs typeface="Arial" panose="020B0604020202020204" pitchFamily="34" charset="0"/>
              </a:rPr>
              <a:t>hash</a:t>
            </a:r>
            <a:r>
              <a:rPr lang="en-US" sz="2400" dirty="0">
                <a:latin typeface="Arial" panose="020B0604020202020204" pitchFamily="34" charset="0"/>
                <a:cs typeface="Arial" panose="020B0604020202020204" pitchFamily="34" charset="0"/>
              </a:rPr>
              <a:t> function is used to provide an offset value in case the first function causes a collision. </a:t>
            </a:r>
            <a:endParaRPr lang="en-US" sz="2400" dirty="0" smtClean="0">
              <a:latin typeface="Arial" panose="020B0604020202020204" pitchFamily="34" charset="0"/>
              <a:cs typeface="Arial" panose="020B0604020202020204" pitchFamily="34" charset="0"/>
            </a:endParaRPr>
          </a:p>
          <a:p>
            <a:pPr>
              <a:spcBef>
                <a:spcPts val="600"/>
              </a:spcBef>
              <a:spcAft>
                <a:spcPts val="600"/>
              </a:spcAft>
            </a:pPr>
            <a:r>
              <a:rPr lang="pt-BR" sz="2400" b="1" dirty="0" smtClean="0">
                <a:latin typeface="Arial" panose="020B0604020202020204" pitchFamily="34" charset="0"/>
                <a:cs typeface="Arial" panose="020B0604020202020204" pitchFamily="34" charset="0"/>
              </a:rPr>
              <a:t>h(k</a:t>
            </a:r>
            <a:r>
              <a:rPr lang="pt-BR" sz="2400" b="1" dirty="0">
                <a:latin typeface="Arial" panose="020B0604020202020204" pitchFamily="34" charset="0"/>
                <a:cs typeface="Arial" panose="020B0604020202020204" pitchFamily="34" charset="0"/>
              </a:rPr>
              <a:t>, i) = ( h</a:t>
            </a:r>
            <a:r>
              <a:rPr lang="pt-BR" sz="2400" b="1" baseline="-25000" dirty="0">
                <a:latin typeface="Arial" panose="020B0604020202020204" pitchFamily="34" charset="0"/>
                <a:cs typeface="Arial" panose="020B0604020202020204" pitchFamily="34" charset="0"/>
              </a:rPr>
              <a:t>1</a:t>
            </a:r>
            <a:r>
              <a:rPr lang="pt-BR" sz="2400" b="1" dirty="0">
                <a:latin typeface="Arial" panose="020B0604020202020204" pitchFamily="34" charset="0"/>
                <a:cs typeface="Arial" panose="020B0604020202020204" pitchFamily="34" charset="0"/>
              </a:rPr>
              <a:t>​(k) + i * h</a:t>
            </a:r>
            <a:r>
              <a:rPr lang="pt-BR" sz="2400" b="1" baseline="-25000" dirty="0">
                <a:latin typeface="Arial" panose="020B0604020202020204" pitchFamily="34" charset="0"/>
                <a:cs typeface="Arial" panose="020B0604020202020204" pitchFamily="34" charset="0"/>
              </a:rPr>
              <a:t>2</a:t>
            </a:r>
            <a:r>
              <a:rPr lang="pt-BR" sz="2400" b="1" dirty="0">
                <a:latin typeface="Arial" panose="020B0604020202020204" pitchFamily="34" charset="0"/>
                <a:cs typeface="Arial" panose="020B0604020202020204" pitchFamily="34" charset="0"/>
              </a:rPr>
              <a:t>​(k) ) % m</a:t>
            </a:r>
          </a:p>
          <a:p>
            <a:pPr>
              <a:spcBef>
                <a:spcPts val="0"/>
              </a:spcBef>
            </a:pPr>
            <a:r>
              <a:rPr lang="en-US" sz="2400" dirty="0">
                <a:latin typeface="Arial" panose="020B0604020202020204" pitchFamily="34" charset="0"/>
                <a:cs typeface="Arial" panose="020B0604020202020204" pitchFamily="34" charset="0"/>
              </a:rPr>
              <a:t>Suppose </a:t>
            </a:r>
            <a:r>
              <a:rPr lang="en-US" sz="2400" dirty="0" smtClean="0">
                <a:latin typeface="Arial" panose="020B0604020202020204" pitchFamily="34" charset="0"/>
                <a:cs typeface="Arial" panose="020B0604020202020204" pitchFamily="34" charset="0"/>
              </a:rPr>
              <a:t>h</a:t>
            </a:r>
            <a:r>
              <a:rPr lang="en-US" sz="2400" baseline="-25000" dirty="0" smtClean="0">
                <a:latin typeface="Arial" panose="020B0604020202020204" pitchFamily="34" charset="0"/>
                <a:cs typeface="Arial" panose="020B0604020202020204" pitchFamily="34" charset="0"/>
              </a:rPr>
              <a:t>1</a:t>
            </a:r>
            <a:r>
              <a:rPr lang="en-US" sz="2400" dirty="0" smtClean="0">
                <a:latin typeface="Arial" panose="020B0604020202020204" pitchFamily="34" charset="0"/>
                <a:cs typeface="Arial" panose="020B0604020202020204" pitchFamily="34" charset="0"/>
              </a:rPr>
              <a:t>(k</a:t>
            </a:r>
            <a:r>
              <a:rPr lang="en-US" sz="2400" dirty="0">
                <a:latin typeface="Arial" panose="020B0604020202020204" pitchFamily="34" charset="0"/>
                <a:cs typeface="Arial" panose="020B0604020202020204" pitchFamily="34" charset="0"/>
              </a:rPr>
              <a:t>) = </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k mod </a:t>
            </a:r>
            <a:r>
              <a:rPr lang="en-US" sz="2400" dirty="0" smtClean="0">
                <a:latin typeface="Arial" panose="020B0604020202020204" pitchFamily="34" charset="0"/>
                <a:cs typeface="Arial" panose="020B0604020202020204" pitchFamily="34" charset="0"/>
              </a:rPr>
              <a:t>10) &amp; h</a:t>
            </a:r>
            <a:r>
              <a:rPr lang="en-US" sz="2400" baseline="-25000" dirty="0" smtClean="0">
                <a:latin typeface="Arial" panose="020B0604020202020204" pitchFamily="34" charset="0"/>
                <a:cs typeface="Arial" panose="020B0604020202020204" pitchFamily="34" charset="0"/>
              </a:rPr>
              <a:t>2</a:t>
            </a:r>
            <a:r>
              <a:rPr lang="en-US" sz="2400" dirty="0" smtClean="0">
                <a:latin typeface="Arial" panose="020B0604020202020204" pitchFamily="34" charset="0"/>
                <a:cs typeface="Arial" panose="020B0604020202020204" pitchFamily="34" charset="0"/>
              </a:rPr>
              <a:t>(k) </a:t>
            </a:r>
            <a:r>
              <a:rPr lang="en-US" sz="2400" dirty="0">
                <a:latin typeface="Arial" panose="020B0604020202020204" pitchFamily="34" charset="0"/>
                <a:cs typeface="Arial" panose="020B0604020202020204" pitchFamily="34" charset="0"/>
              </a:rPr>
              <a:t>= 1 + </a:t>
            </a:r>
            <a:r>
              <a:rPr lang="en-US" sz="2400" dirty="0" smtClean="0">
                <a:latin typeface="Arial" panose="020B0604020202020204" pitchFamily="34" charset="0"/>
                <a:cs typeface="Arial" panose="020B0604020202020204" pitchFamily="34" charset="0"/>
              </a:rPr>
              <a:t>(k </a:t>
            </a:r>
            <a:r>
              <a:rPr lang="en-US" sz="2400" dirty="0">
                <a:latin typeface="Arial" panose="020B0604020202020204" pitchFamily="34" charset="0"/>
                <a:cs typeface="Arial" panose="020B0604020202020204" pitchFamily="34" charset="0"/>
              </a:rPr>
              <a:t>mod 7)</a:t>
            </a:r>
          </a:p>
          <a:p>
            <a:pPr marL="0" indent="0">
              <a:spcBef>
                <a:spcPts val="0"/>
              </a:spcBef>
              <a:buNone/>
            </a:pPr>
            <a:r>
              <a:rPr lang="en-US" sz="2400" dirty="0" smtClean="0">
                <a:solidFill>
                  <a:schemeClr val="tx1">
                    <a:lumMod val="50000"/>
                    <a:lumOff val="50000"/>
                  </a:schemeClr>
                </a:solidFill>
              </a:rPr>
              <a:t> </a:t>
            </a:r>
            <a:endParaRPr lang="en-US" sz="2400" dirty="0"/>
          </a:p>
          <a:p>
            <a:endParaRPr lang="da-DK" sz="700" b="1" dirty="0" smtClean="0"/>
          </a:p>
          <a:p>
            <a:endParaRPr lang="da-DK" sz="2400" b="1" dirty="0" smtClean="0">
              <a:latin typeface="Arial" panose="020B0604020202020204" pitchFamily="34" charset="0"/>
              <a:cs typeface="Arial" panose="020B0604020202020204" pitchFamily="34" charset="0"/>
            </a:endParaRPr>
          </a:p>
          <a:p>
            <a:r>
              <a:rPr lang="da-DK" sz="2400" b="1" dirty="0" smtClean="0">
                <a:latin typeface="Arial" panose="020B0604020202020204" pitchFamily="34" charset="0"/>
                <a:cs typeface="Arial" panose="020B0604020202020204" pitchFamily="34" charset="0"/>
              </a:rPr>
              <a:t>Insert </a:t>
            </a:r>
            <a:r>
              <a:rPr lang="da-DK" sz="2400" b="1" dirty="0">
                <a:latin typeface="Arial" panose="020B0604020202020204" pitchFamily="34" charset="0"/>
                <a:cs typeface="Arial" panose="020B0604020202020204" pitchFamily="34" charset="0"/>
              </a:rPr>
              <a:t>35</a:t>
            </a:r>
            <a:r>
              <a:rPr lang="da-DK" sz="2400" b="1" dirty="0" smtClean="0">
                <a:latin typeface="Arial" panose="020B0604020202020204" pitchFamily="34" charset="0"/>
                <a:cs typeface="Arial" panose="020B0604020202020204" pitchFamily="34" charset="0"/>
              </a:rPr>
              <a:t>: h(k)</a:t>
            </a:r>
            <a:r>
              <a:rPr lang="da-DK" sz="2400" dirty="0" smtClean="0">
                <a:latin typeface="Arial" panose="020B0604020202020204" pitchFamily="34" charset="0"/>
                <a:cs typeface="Arial" panose="020B0604020202020204" pitchFamily="34" charset="0"/>
              </a:rPr>
              <a:t> </a:t>
            </a:r>
            <a:r>
              <a:rPr lang="da-DK" sz="2400" dirty="0">
                <a:latin typeface="Arial" panose="020B0604020202020204" pitchFamily="34" charset="0"/>
                <a:cs typeface="Arial" panose="020B0604020202020204" pitchFamily="34" charset="0"/>
              </a:rPr>
              <a:t>= </a:t>
            </a:r>
            <a:r>
              <a:rPr lang="da-DK" sz="2400" dirty="0" smtClean="0">
                <a:latin typeface="Arial" panose="020B0604020202020204" pitchFamily="34" charset="0"/>
                <a:cs typeface="Arial" panose="020B0604020202020204" pitchFamily="34" charset="0"/>
              </a:rPr>
              <a:t>35%10 </a:t>
            </a:r>
            <a:r>
              <a:rPr lang="da-DK" sz="2400" dirty="0">
                <a:latin typeface="Arial" panose="020B0604020202020204" pitchFamily="34" charset="0"/>
                <a:cs typeface="Arial" panose="020B0604020202020204" pitchFamily="34" charset="0"/>
              </a:rPr>
              <a:t>= </a:t>
            </a:r>
            <a:r>
              <a:rPr lang="da-DK" sz="2400" dirty="0" smtClean="0">
                <a:latin typeface="Arial" panose="020B0604020202020204" pitchFamily="34" charset="0"/>
                <a:cs typeface="Arial" panose="020B0604020202020204" pitchFamily="34" charset="0"/>
              </a:rPr>
              <a:t>5, Collision! </a:t>
            </a:r>
          </a:p>
          <a:p>
            <a:r>
              <a:rPr lang="da-DK" sz="2400" dirty="0">
                <a:latin typeface="Arial" panose="020B0604020202020204" pitchFamily="34" charset="0"/>
                <a:cs typeface="Arial" panose="020B0604020202020204" pitchFamily="34" charset="0"/>
              </a:rPr>
              <a:t>h</a:t>
            </a:r>
            <a:r>
              <a:rPr lang="da-DK" sz="2400" dirty="0" smtClean="0">
                <a:latin typeface="Arial" panose="020B0604020202020204" pitchFamily="34" charset="0"/>
                <a:cs typeface="Arial" panose="020B0604020202020204" pitchFamily="34" charset="0"/>
              </a:rPr>
              <a:t>(35,1) </a:t>
            </a:r>
            <a:r>
              <a:rPr lang="da-DK" sz="2400" dirty="0">
                <a:latin typeface="Arial" panose="020B0604020202020204" pitchFamily="34" charset="0"/>
                <a:cs typeface="Arial" panose="020B0604020202020204" pitchFamily="34" charset="0"/>
              </a:rPr>
              <a:t>= (5 + </a:t>
            </a:r>
            <a:r>
              <a:rPr lang="da-DK" sz="2400" dirty="0" smtClean="0">
                <a:latin typeface="Arial" panose="020B0604020202020204" pitchFamily="34" charset="0"/>
                <a:cs typeface="Arial" panose="020B0604020202020204" pitchFamily="34" charset="0"/>
              </a:rPr>
              <a:t>1*(1 </a:t>
            </a:r>
            <a:r>
              <a:rPr lang="da-DK" sz="2400" dirty="0">
                <a:latin typeface="Arial" panose="020B0604020202020204" pitchFamily="34" charset="0"/>
                <a:cs typeface="Arial" panose="020B0604020202020204" pitchFamily="34" charset="0"/>
              </a:rPr>
              <a:t>+ 35 mod 7)) mod 10 = 6</a:t>
            </a:r>
            <a:r>
              <a:rPr lang="da-DK"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6" name="Picture 4" descr="https://webdocs.cs.ualberta.ca/~holte/T26/Lecture11Fig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412" y="3817258"/>
            <a:ext cx="7315200" cy="54936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ebdocs.cs.ualberta.ca/~holte/T26/Lecture11Fig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5921340"/>
            <a:ext cx="7315200" cy="54936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5410200" y="6172200"/>
            <a:ext cx="533400" cy="2746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7928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1"/>
          <p:cNvSpPr>
            <a:spLocks noChangeArrowheads="1"/>
          </p:cNvSpPr>
          <p:nvPr/>
        </p:nvSpPr>
        <p:spPr bwMode="auto">
          <a:xfrm>
            <a:off x="1095374" y="1846048"/>
            <a:ext cx="728662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Insert 25:</a:t>
            </a:r>
            <a:endParaRPr kumimoji="0" lang="en-US" altLang="en-US" sz="2400" b="1" i="0" u="none" strike="noStrike" cap="none" normalizeH="0" baseline="0" dirty="0" smtClean="0">
              <a:ln>
                <a:noFill/>
              </a:ln>
              <a:solidFill>
                <a:schemeClr val="tx1"/>
              </a:solidFill>
              <a:effectLst/>
            </a:endParaRPr>
          </a:p>
          <a:p>
            <a:r>
              <a:rPr lang="da-DK" sz="2400" dirty="0" smtClean="0"/>
              <a:t>h(25,1</a:t>
            </a:r>
            <a:r>
              <a:rPr lang="da-DK" sz="2400" dirty="0"/>
              <a:t>) = (5 + 1*(1 + </a:t>
            </a:r>
            <a:r>
              <a:rPr lang="da-DK" sz="2400" dirty="0" smtClean="0"/>
              <a:t>25 </a:t>
            </a:r>
            <a:r>
              <a:rPr lang="da-DK" sz="2400" dirty="0"/>
              <a:t>mod 7)) mod 10 = </a:t>
            </a:r>
            <a:r>
              <a:rPr lang="da-DK" sz="2400" dirty="0" smtClean="0"/>
              <a:t>0.</a:t>
            </a:r>
            <a:endParaRPr lang="en-US" sz="2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Arial Unicode MS"/>
              </a:rPr>
              <a:t>  </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Insert 75:</a:t>
            </a:r>
            <a:endParaRPr kumimoji="0" lang="en-US" altLang="en-US" sz="2400" b="1" i="0" u="none" strike="noStrike" cap="none" normalizeH="0" baseline="0" dirty="0" smtClean="0">
              <a:ln>
                <a:noFill/>
              </a:ln>
              <a:solidFill>
                <a:schemeClr val="tx1"/>
              </a:solidFill>
              <a:effectLst/>
            </a:endParaRPr>
          </a:p>
          <a:p>
            <a:r>
              <a:rPr lang="da-DK" sz="2400" dirty="0" smtClean="0"/>
              <a:t>h(75,1</a:t>
            </a:r>
            <a:r>
              <a:rPr lang="da-DK" sz="2400" dirty="0"/>
              <a:t>) = (5 + 1*(1 + </a:t>
            </a:r>
            <a:r>
              <a:rPr lang="da-DK" sz="2400" dirty="0" smtClean="0"/>
              <a:t>75 </a:t>
            </a:r>
            <a:r>
              <a:rPr lang="da-DK" sz="2400" dirty="0"/>
              <a:t>mod 7)) mod 10 = </a:t>
            </a:r>
            <a:r>
              <a:rPr lang="da-DK" sz="2400" dirty="0" smtClean="0"/>
              <a:t>1.</a:t>
            </a:r>
            <a:endParaRPr lang="en-US" sz="2400" dirty="0"/>
          </a:p>
        </p:txBody>
      </p:sp>
      <p:pic>
        <p:nvPicPr>
          <p:cNvPr id="3074" name="Picture 2" descr="https://webdocs.cs.ualberta.ca/~holte/T26/Lecture11Fig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4" y="2658985"/>
            <a:ext cx="7102642" cy="533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webdocs.cs.ualberta.ca/~holte/T26/Lecture11Fig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358" y="4664947"/>
            <a:ext cx="710264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28800" y="4876800"/>
            <a:ext cx="533400" cy="369332"/>
          </a:xfrm>
          <a:prstGeom prst="rect">
            <a:avLst/>
          </a:prstGeom>
          <a:solidFill>
            <a:schemeClr val="accent2"/>
          </a:solidFill>
        </p:spPr>
        <p:txBody>
          <a:bodyPr wrap="square" rtlCol="0">
            <a:spAutoFit/>
          </a:bodyPr>
          <a:lstStyle/>
          <a:p>
            <a:r>
              <a:rPr lang="en-US" b="1" dirty="0" smtClean="0">
                <a:solidFill>
                  <a:schemeClr val="bg1"/>
                </a:solidFill>
              </a:rPr>
              <a:t>75</a:t>
            </a:r>
            <a:endParaRPr lang="en-US" b="1" dirty="0">
              <a:solidFill>
                <a:schemeClr val="bg1"/>
              </a:solidFill>
            </a:endParaRPr>
          </a:p>
        </p:txBody>
      </p:sp>
    </p:spTree>
    <p:extLst>
      <p:ext uri="{BB962C8B-B14F-4D97-AF65-F5344CB8AC3E}">
        <p14:creationId xmlns:p14="http://schemas.microsoft.com/office/powerpoint/2010/main" val="2368468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hashing…</a:t>
            </a:r>
            <a:endParaRPr lang="en-US" dirty="0"/>
          </a:p>
        </p:txBody>
      </p:sp>
      <p:sp>
        <p:nvSpPr>
          <p:cNvPr id="3" name="Content Placeholder 2"/>
          <p:cNvSpPr>
            <a:spLocks noGrp="1"/>
          </p:cNvSpPr>
          <p:nvPr>
            <p:ph idx="1"/>
          </p:nvPr>
        </p:nvSpPr>
        <p:spPr/>
        <p:txBody>
          <a:bodyPr/>
          <a:lstStyle/>
          <a:p>
            <a:pPr>
              <a:spcBef>
                <a:spcPts val="600"/>
              </a:spcBef>
            </a:pPr>
            <a:r>
              <a:rPr lang="en-US" dirty="0" smtClean="0"/>
              <a:t>Alternate formula:</a:t>
            </a:r>
          </a:p>
          <a:p>
            <a:pPr>
              <a:spcBef>
                <a:spcPts val="600"/>
              </a:spcBef>
            </a:pPr>
            <a:r>
              <a:rPr lang="pt-BR" b="1" dirty="0"/>
              <a:t>h(k</a:t>
            </a:r>
            <a:r>
              <a:rPr lang="pt-BR" b="1" dirty="0" smtClean="0"/>
              <a:t>, i</a:t>
            </a:r>
            <a:r>
              <a:rPr lang="pt-BR" b="1" dirty="0"/>
              <a:t>) = </a:t>
            </a:r>
            <a:r>
              <a:rPr lang="pt-BR" b="1" dirty="0" smtClean="0"/>
              <a:t>( h</a:t>
            </a:r>
            <a:r>
              <a:rPr lang="pt-BR" b="1" baseline="-25000" dirty="0" smtClean="0"/>
              <a:t>1</a:t>
            </a:r>
            <a:r>
              <a:rPr lang="pt-BR" b="1" dirty="0"/>
              <a:t>​(k) + i * </a:t>
            </a:r>
            <a:r>
              <a:rPr lang="pt-BR" b="1" dirty="0" smtClean="0"/>
              <a:t>h</a:t>
            </a:r>
            <a:r>
              <a:rPr lang="pt-BR" b="1" baseline="-25000" dirty="0" smtClean="0"/>
              <a:t>2</a:t>
            </a:r>
            <a:r>
              <a:rPr lang="pt-BR" b="1" dirty="0"/>
              <a:t>​(k</a:t>
            </a:r>
            <a:r>
              <a:rPr lang="pt-BR" b="1" dirty="0" smtClean="0"/>
              <a:t>) ) % m</a:t>
            </a:r>
          </a:p>
          <a:p>
            <a:pPr>
              <a:spcBef>
                <a:spcPts val="600"/>
              </a:spcBef>
            </a:pPr>
            <a:r>
              <a:rPr lang="pt-BR" dirty="0" smtClean="0"/>
              <a:t>h</a:t>
            </a:r>
            <a:r>
              <a:rPr lang="pt-BR" baseline="-25000" dirty="0" smtClean="0"/>
              <a:t>1</a:t>
            </a:r>
            <a:r>
              <a:rPr lang="pt-BR" dirty="0" smtClean="0"/>
              <a:t> - first hash function &amp; h</a:t>
            </a:r>
            <a:r>
              <a:rPr lang="pt-BR" baseline="-25000" dirty="0" smtClean="0"/>
              <a:t>2</a:t>
            </a:r>
            <a:r>
              <a:rPr lang="pt-BR" dirty="0" smtClean="0"/>
              <a:t> - second hash function</a:t>
            </a:r>
          </a:p>
          <a:p>
            <a:pPr>
              <a:spcBef>
                <a:spcPts val="600"/>
              </a:spcBef>
            </a:pPr>
            <a:r>
              <a:rPr lang="pt-BR" dirty="0" smtClean="0"/>
              <a:t>i = 1, 2, 3, .... (collision number)</a:t>
            </a:r>
          </a:p>
          <a:p>
            <a:pPr>
              <a:spcBef>
                <a:spcPts val="600"/>
              </a:spcBef>
            </a:pPr>
            <a:r>
              <a:rPr lang="pt-BR" dirty="0" smtClean="0"/>
              <a:t>m – hash table size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5" name="Picture 4"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484551" y="4069080"/>
            <a:ext cx="5338940" cy="2438400"/>
          </a:xfrm>
          <a:prstGeom prst="rect">
            <a:avLst/>
          </a:prstGeom>
        </p:spPr>
      </p:pic>
      <p:sp>
        <p:nvSpPr>
          <p:cNvPr id="6" name="Rectangle 5"/>
          <p:cNvSpPr/>
          <p:nvPr/>
        </p:nvSpPr>
        <p:spPr>
          <a:xfrm>
            <a:off x="984574" y="3757709"/>
            <a:ext cx="5404104" cy="707886"/>
          </a:xfrm>
          <a:prstGeom prst="rect">
            <a:avLst/>
          </a:prstGeom>
        </p:spPr>
        <p:txBody>
          <a:bodyPr wrap="square">
            <a:spAutoFit/>
          </a:bodyPr>
          <a:lstStyle/>
          <a:p>
            <a:r>
              <a:rPr lang="en-US" sz="2000" dirty="0">
                <a:solidFill>
                  <a:srgbClr val="FF0000"/>
                </a:solidFill>
                <a:latin typeface="Source Sans Pro"/>
              </a:rPr>
              <a:t>New Location of </a:t>
            </a:r>
            <a:r>
              <a:rPr lang="en-US" sz="2000" b="1" dirty="0">
                <a:solidFill>
                  <a:srgbClr val="FF0000"/>
                </a:solidFill>
                <a:latin typeface="Source Sans Pro"/>
              </a:rPr>
              <a:t>key 15 = </a:t>
            </a:r>
            <a:r>
              <a:rPr lang="en-US" sz="2000" b="1" dirty="0" smtClean="0">
                <a:solidFill>
                  <a:srgbClr val="FF0000"/>
                </a:solidFill>
                <a:latin typeface="KaTeX_Main"/>
              </a:rPr>
              <a:t>h</a:t>
            </a:r>
            <a:r>
              <a:rPr lang="en-US" sz="2000" b="1" baseline="-25000" dirty="0" smtClean="0">
                <a:solidFill>
                  <a:srgbClr val="FF0000"/>
                </a:solidFill>
                <a:latin typeface="KaTeX_Main"/>
              </a:rPr>
              <a:t>1</a:t>
            </a:r>
            <a:r>
              <a:rPr lang="en-US" sz="2000" b="1" dirty="0">
                <a:solidFill>
                  <a:srgbClr val="FF0000"/>
                </a:solidFill>
                <a:latin typeface="KaTeX_Main"/>
              </a:rPr>
              <a:t>​</a:t>
            </a:r>
            <a:r>
              <a:rPr lang="en-US" sz="2000" b="1" dirty="0">
                <a:solidFill>
                  <a:srgbClr val="FF0000"/>
                </a:solidFill>
                <a:latin typeface="Source Sans Pro"/>
              </a:rPr>
              <a:t>(15) + </a:t>
            </a:r>
            <a:r>
              <a:rPr lang="en-US" sz="2000" b="1" dirty="0" err="1">
                <a:solidFill>
                  <a:srgbClr val="FF0000"/>
                </a:solidFill>
                <a:latin typeface="Source Sans Pro"/>
              </a:rPr>
              <a:t>i</a:t>
            </a:r>
            <a:r>
              <a:rPr lang="en-US" sz="2000" b="1" dirty="0">
                <a:solidFill>
                  <a:srgbClr val="FF0000"/>
                </a:solidFill>
                <a:latin typeface="Source Sans Pro"/>
              </a:rPr>
              <a:t> * </a:t>
            </a:r>
            <a:r>
              <a:rPr lang="en-US" sz="2000" b="1" dirty="0" smtClean="0">
                <a:solidFill>
                  <a:srgbClr val="FF0000"/>
                </a:solidFill>
                <a:latin typeface="KaTeX_Main"/>
              </a:rPr>
              <a:t>h</a:t>
            </a:r>
            <a:r>
              <a:rPr lang="en-US" sz="2000" b="1" baseline="-25000" dirty="0" smtClean="0">
                <a:solidFill>
                  <a:srgbClr val="FF0000"/>
                </a:solidFill>
                <a:latin typeface="KaTeX_Main"/>
              </a:rPr>
              <a:t>2</a:t>
            </a:r>
            <a:r>
              <a:rPr lang="en-US" sz="2000" b="1" dirty="0">
                <a:solidFill>
                  <a:srgbClr val="FF0000"/>
                </a:solidFill>
                <a:latin typeface="KaTeX_Main"/>
              </a:rPr>
              <a:t>​</a:t>
            </a:r>
            <a:r>
              <a:rPr lang="en-US" sz="2000" b="1" dirty="0">
                <a:solidFill>
                  <a:srgbClr val="FF0000"/>
                </a:solidFill>
                <a:latin typeface="Source Sans Pro"/>
              </a:rPr>
              <a:t>(15) </a:t>
            </a:r>
            <a:endParaRPr lang="en-US" sz="2000" b="1" dirty="0" smtClean="0">
              <a:solidFill>
                <a:srgbClr val="FF0000"/>
              </a:solidFill>
              <a:latin typeface="Source Sans Pro"/>
            </a:endParaRPr>
          </a:p>
          <a:p>
            <a:r>
              <a:rPr lang="en-US" sz="2000" b="1" dirty="0" smtClean="0">
                <a:solidFill>
                  <a:srgbClr val="FF0000"/>
                </a:solidFill>
                <a:latin typeface="Source Sans Pro"/>
              </a:rPr>
              <a:t>= 0 </a:t>
            </a:r>
            <a:r>
              <a:rPr lang="en-US" sz="2000" b="1" dirty="0">
                <a:solidFill>
                  <a:srgbClr val="FF0000"/>
                </a:solidFill>
                <a:latin typeface="Source Sans Pro"/>
              </a:rPr>
              <a:t>+ (1 * 15 % 7) = </a:t>
            </a:r>
            <a:r>
              <a:rPr lang="en-US" sz="2000" dirty="0" smtClean="0">
                <a:solidFill>
                  <a:srgbClr val="FF0000"/>
                </a:solidFill>
                <a:latin typeface="Source Sans Pro"/>
              </a:rPr>
              <a:t>location </a:t>
            </a:r>
            <a:r>
              <a:rPr lang="en-US" sz="2000" b="1" dirty="0" smtClean="0">
                <a:solidFill>
                  <a:srgbClr val="FF0000"/>
                </a:solidFill>
                <a:latin typeface="Source Sans Pro"/>
              </a:rPr>
              <a:t>1</a:t>
            </a:r>
            <a:endParaRPr lang="en-US" sz="2000" b="1" dirty="0">
              <a:solidFill>
                <a:srgbClr val="FF0000"/>
              </a:solidFill>
            </a:endParaRPr>
          </a:p>
        </p:txBody>
      </p:sp>
    </p:spTree>
    <p:extLst>
      <p:ext uri="{BB962C8B-B14F-4D97-AF65-F5344CB8AC3E}">
        <p14:creationId xmlns:p14="http://schemas.microsoft.com/office/powerpoint/2010/main" val="1040383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768096" y="1752600"/>
            <a:ext cx="4870704" cy="4718104"/>
          </a:xfrm>
        </p:spPr>
        <p:txBody>
          <a:bodyPr/>
          <a:lstStyle/>
          <a:p>
            <a:r>
              <a:rPr lang="en-US" dirty="0"/>
              <a:t>Insert the keys 79, 69, 98, </a:t>
            </a:r>
            <a:r>
              <a:rPr lang="en-US" dirty="0">
                <a:solidFill>
                  <a:srgbClr val="FF0000"/>
                </a:solidFill>
              </a:rPr>
              <a:t>72</a:t>
            </a:r>
            <a:r>
              <a:rPr lang="en-US" dirty="0"/>
              <a:t>, 14, 50 into the </a:t>
            </a:r>
            <a:r>
              <a:rPr lang="en-US" b="1" dirty="0"/>
              <a:t>Hash Table of size 13</a:t>
            </a:r>
            <a:r>
              <a:rPr lang="en-US" dirty="0"/>
              <a:t>. Resolve all collisions using Double Hashing where first hash-function is </a:t>
            </a:r>
            <a:endParaRPr lang="en-US" dirty="0" smtClean="0"/>
          </a:p>
          <a:p>
            <a:r>
              <a:rPr lang="pt-BR" b="1" dirty="0"/>
              <a:t>h(k, i) = ( h</a:t>
            </a:r>
            <a:r>
              <a:rPr lang="pt-BR" b="1" baseline="-25000" dirty="0"/>
              <a:t>1</a:t>
            </a:r>
            <a:r>
              <a:rPr lang="pt-BR" b="1" dirty="0"/>
              <a:t>​(k) + i * h</a:t>
            </a:r>
            <a:r>
              <a:rPr lang="pt-BR" b="1" baseline="-25000" dirty="0"/>
              <a:t>2</a:t>
            </a:r>
            <a:r>
              <a:rPr lang="pt-BR" b="1" dirty="0"/>
              <a:t>​(k) ) % m</a:t>
            </a:r>
          </a:p>
          <a:p>
            <a:r>
              <a:rPr lang="en-US" b="1" dirty="0" smtClean="0"/>
              <a:t>h</a:t>
            </a:r>
            <a:r>
              <a:rPr lang="en-US" b="1" baseline="-25000" dirty="0" smtClean="0"/>
              <a:t>1</a:t>
            </a:r>
            <a:r>
              <a:rPr lang="en-US" b="1" dirty="0"/>
              <a:t>​(k) = k mod 13</a:t>
            </a:r>
            <a:r>
              <a:rPr lang="en-US" dirty="0"/>
              <a:t> </a:t>
            </a:r>
            <a:r>
              <a:rPr lang="en-US" dirty="0" smtClean="0"/>
              <a:t> </a:t>
            </a:r>
            <a:r>
              <a:rPr lang="en-US" dirty="0"/>
              <a:t> </a:t>
            </a:r>
            <a:endParaRPr lang="en-US" dirty="0" smtClean="0"/>
          </a:p>
          <a:p>
            <a:r>
              <a:rPr lang="en-US" b="1" dirty="0" smtClean="0"/>
              <a:t>h</a:t>
            </a:r>
            <a:r>
              <a:rPr lang="en-US" b="1" baseline="-25000" dirty="0" smtClean="0"/>
              <a:t>2</a:t>
            </a:r>
            <a:r>
              <a:rPr lang="en-US" b="1" dirty="0"/>
              <a:t>​(k) = 1 + (k mod 11)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43738602"/>
              </p:ext>
            </p:extLst>
          </p:nvPr>
        </p:nvGraphicFramePr>
        <p:xfrm>
          <a:off x="6172200" y="1143000"/>
          <a:ext cx="1447800" cy="5043650"/>
        </p:xfrm>
        <a:graphic>
          <a:graphicData uri="http://schemas.openxmlformats.org/drawingml/2006/table">
            <a:tbl>
              <a:tblPr firstRow="1" firstCol="1" bandRow="1">
                <a:tableStyleId>{5C22544A-7EE6-4342-B048-85BDC9FD1C3A}</a:tableStyleId>
              </a:tblPr>
              <a:tblGrid>
                <a:gridCol w="661755">
                  <a:extLst>
                    <a:ext uri="{9D8B030D-6E8A-4147-A177-3AD203B41FA5}">
                      <a16:colId xmlns:a16="http://schemas.microsoft.com/office/drawing/2014/main" val="1908375330"/>
                    </a:ext>
                  </a:extLst>
                </a:gridCol>
                <a:gridCol w="786045">
                  <a:extLst>
                    <a:ext uri="{9D8B030D-6E8A-4147-A177-3AD203B41FA5}">
                      <a16:colId xmlns:a16="http://schemas.microsoft.com/office/drawing/2014/main" val="1910039182"/>
                    </a:ext>
                  </a:extLst>
                </a:gridCol>
              </a:tblGrid>
              <a:tr h="400278">
                <a:tc>
                  <a:txBody>
                    <a:bodyPr/>
                    <a:lstStyle/>
                    <a:p>
                      <a:pPr marL="0" marR="0" algn="ctr">
                        <a:lnSpc>
                          <a:spcPct val="107000"/>
                        </a:lnSpc>
                        <a:spcBef>
                          <a:spcPts val="0"/>
                        </a:spcBef>
                        <a:spcAft>
                          <a:spcPts val="0"/>
                        </a:spcAft>
                      </a:pPr>
                      <a:r>
                        <a:rPr lang="en-IN" sz="2400">
                          <a:effectLst/>
                          <a:latin typeface="Arial Narrow" panose="020B0606020202030204" pitchFamily="34" charset="0"/>
                        </a:rPr>
                        <a:t>0</a:t>
                      </a:r>
                      <a:endParaRPr lang="en-US" sz="20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400">
                          <a:effectLst/>
                          <a:latin typeface="Arial Narrow" panose="020B0606020202030204" pitchFamily="34" charset="0"/>
                        </a:rPr>
                        <a:t> </a:t>
                      </a:r>
                      <a:endParaRPr lang="en-US" sz="20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21253"/>
                  </a:ext>
                </a:extLst>
              </a:tr>
              <a:tr h="400278">
                <a:tc>
                  <a:txBody>
                    <a:bodyPr/>
                    <a:lstStyle/>
                    <a:p>
                      <a:pPr marL="0" marR="0" algn="ctr">
                        <a:lnSpc>
                          <a:spcPct val="107000"/>
                        </a:lnSpc>
                        <a:spcBef>
                          <a:spcPts val="0"/>
                        </a:spcBef>
                        <a:spcAft>
                          <a:spcPts val="0"/>
                        </a:spcAft>
                      </a:pPr>
                      <a:r>
                        <a:rPr lang="en-IN" sz="2400">
                          <a:effectLst/>
                          <a:latin typeface="Arial Narrow" panose="020B0606020202030204" pitchFamily="34" charset="0"/>
                        </a:rPr>
                        <a:t>1</a:t>
                      </a:r>
                      <a:endParaRPr lang="en-US" sz="20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400" dirty="0" smtClean="0">
                          <a:effectLst/>
                          <a:latin typeface="Arial Narrow" panose="020B0606020202030204" pitchFamily="34" charset="0"/>
                        </a:rPr>
                        <a:t>79</a:t>
                      </a:r>
                      <a:r>
                        <a:rPr lang="en-IN" sz="2400" dirty="0">
                          <a:effectLst/>
                          <a:latin typeface="Arial Narrow" panose="020B0606020202030204" pitchFamily="34" charset="0"/>
                        </a:rPr>
                        <a:t> </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760387"/>
                  </a:ext>
                </a:extLst>
              </a:tr>
              <a:tr h="400278">
                <a:tc>
                  <a:txBody>
                    <a:bodyPr/>
                    <a:lstStyle/>
                    <a:p>
                      <a:pPr marL="0" marR="0" algn="ctr">
                        <a:lnSpc>
                          <a:spcPct val="107000"/>
                        </a:lnSpc>
                        <a:spcBef>
                          <a:spcPts val="0"/>
                        </a:spcBef>
                        <a:spcAft>
                          <a:spcPts val="0"/>
                        </a:spcAft>
                      </a:pPr>
                      <a:r>
                        <a:rPr lang="en-IN" sz="2400">
                          <a:effectLst/>
                          <a:latin typeface="Arial Narrow" panose="020B0606020202030204" pitchFamily="34" charset="0"/>
                        </a:rPr>
                        <a:t>2</a:t>
                      </a:r>
                      <a:endParaRPr lang="en-US" sz="20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400" dirty="0" smtClean="0">
                          <a:effectLst/>
                          <a:latin typeface="Arial Narrow" panose="020B0606020202030204" pitchFamily="34" charset="0"/>
                        </a:rPr>
                        <a:t> </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3227474"/>
                  </a:ext>
                </a:extLst>
              </a:tr>
              <a:tr h="400278">
                <a:tc>
                  <a:txBody>
                    <a:bodyPr/>
                    <a:lstStyle/>
                    <a:p>
                      <a:pPr marL="0" marR="0" algn="ctr">
                        <a:lnSpc>
                          <a:spcPct val="107000"/>
                        </a:lnSpc>
                        <a:spcBef>
                          <a:spcPts val="0"/>
                        </a:spcBef>
                        <a:spcAft>
                          <a:spcPts val="0"/>
                        </a:spcAft>
                      </a:pPr>
                      <a:r>
                        <a:rPr lang="en-IN" sz="2400">
                          <a:effectLst/>
                          <a:latin typeface="Arial Narrow" panose="020B0606020202030204" pitchFamily="34" charset="0"/>
                        </a:rPr>
                        <a:t>3</a:t>
                      </a:r>
                      <a:endParaRPr lang="en-US" sz="20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400" dirty="0" smtClean="0">
                          <a:effectLst/>
                          <a:latin typeface="Arial Narrow" panose="020B0606020202030204" pitchFamily="34" charset="0"/>
                        </a:rPr>
                        <a:t> </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2868117"/>
                  </a:ext>
                </a:extLst>
              </a:tr>
              <a:tr h="400278">
                <a:tc>
                  <a:txBody>
                    <a:bodyPr/>
                    <a:lstStyle/>
                    <a:p>
                      <a:pPr marL="0" marR="0" algn="ctr">
                        <a:lnSpc>
                          <a:spcPct val="107000"/>
                        </a:lnSpc>
                        <a:spcBef>
                          <a:spcPts val="0"/>
                        </a:spcBef>
                        <a:spcAft>
                          <a:spcPts val="0"/>
                        </a:spcAft>
                      </a:pPr>
                      <a:r>
                        <a:rPr lang="en-IN" sz="2400">
                          <a:effectLst/>
                          <a:latin typeface="Arial Narrow" panose="020B0606020202030204" pitchFamily="34" charset="0"/>
                        </a:rPr>
                        <a:t>4</a:t>
                      </a:r>
                      <a:endParaRPr lang="en-US" sz="20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400" dirty="0" smtClean="0">
                          <a:effectLst/>
                          <a:latin typeface="Arial Narrow" panose="020B0606020202030204" pitchFamily="34" charset="0"/>
                        </a:rPr>
                        <a:t>69 </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9924963"/>
                  </a:ext>
                </a:extLst>
              </a:tr>
              <a:tr h="400278">
                <a:tc>
                  <a:txBody>
                    <a:bodyPr/>
                    <a:lstStyle/>
                    <a:p>
                      <a:pPr marL="0" marR="0" algn="ctr">
                        <a:lnSpc>
                          <a:spcPct val="107000"/>
                        </a:lnSpc>
                        <a:spcBef>
                          <a:spcPts val="0"/>
                        </a:spcBef>
                        <a:spcAft>
                          <a:spcPts val="0"/>
                        </a:spcAft>
                      </a:pPr>
                      <a:r>
                        <a:rPr lang="en-IN" sz="2400">
                          <a:effectLst/>
                          <a:latin typeface="Arial Narrow" panose="020B0606020202030204" pitchFamily="34" charset="0"/>
                        </a:rPr>
                        <a:t>5</a:t>
                      </a:r>
                      <a:endParaRPr lang="en-US" sz="20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400" dirty="0" smtClean="0">
                          <a:effectLst/>
                          <a:latin typeface="Arial Narrow" panose="020B0606020202030204" pitchFamily="34" charset="0"/>
                        </a:rPr>
                        <a:t>98</a:t>
                      </a:r>
                      <a:r>
                        <a:rPr lang="en-IN" sz="2400" dirty="0">
                          <a:effectLst/>
                          <a:latin typeface="Arial Narrow" panose="020B0606020202030204" pitchFamily="34" charset="0"/>
                        </a:rPr>
                        <a:t> </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5696908"/>
                  </a:ext>
                </a:extLst>
              </a:tr>
              <a:tr h="400278">
                <a:tc>
                  <a:txBody>
                    <a:bodyPr/>
                    <a:lstStyle/>
                    <a:p>
                      <a:pPr marL="0" marR="0" algn="ctr">
                        <a:lnSpc>
                          <a:spcPct val="107000"/>
                        </a:lnSpc>
                        <a:spcBef>
                          <a:spcPts val="0"/>
                        </a:spcBef>
                        <a:spcAft>
                          <a:spcPts val="0"/>
                        </a:spcAft>
                      </a:pPr>
                      <a:r>
                        <a:rPr lang="en-IN" sz="2400">
                          <a:effectLst/>
                          <a:latin typeface="Arial Narrow" panose="020B0606020202030204" pitchFamily="34" charset="0"/>
                        </a:rPr>
                        <a:t>6</a:t>
                      </a:r>
                      <a:endParaRPr lang="en-US" sz="20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400" dirty="0" smtClean="0">
                          <a:effectLst/>
                          <a:latin typeface="Arial Narrow" panose="020B0606020202030204" pitchFamily="34" charset="0"/>
                        </a:rPr>
                        <a:t> </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9462012"/>
                  </a:ext>
                </a:extLst>
              </a:tr>
              <a:tr h="400278">
                <a:tc>
                  <a:txBody>
                    <a:bodyPr/>
                    <a:lstStyle/>
                    <a:p>
                      <a:pPr marL="0" marR="0" algn="ctr">
                        <a:lnSpc>
                          <a:spcPct val="107000"/>
                        </a:lnSpc>
                        <a:spcBef>
                          <a:spcPts val="0"/>
                        </a:spcBef>
                        <a:spcAft>
                          <a:spcPts val="0"/>
                        </a:spcAft>
                      </a:pPr>
                      <a:r>
                        <a:rPr lang="en-IN" sz="2400">
                          <a:effectLst/>
                          <a:latin typeface="Arial Narrow" panose="020B0606020202030204" pitchFamily="34" charset="0"/>
                        </a:rPr>
                        <a:t>7</a:t>
                      </a:r>
                      <a:endParaRPr lang="en-US" sz="20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400" b="1" dirty="0" smtClean="0">
                          <a:solidFill>
                            <a:srgbClr val="FF0000"/>
                          </a:solidFill>
                          <a:effectLst/>
                          <a:latin typeface="Arial Narrow" panose="020B0606020202030204" pitchFamily="34" charset="0"/>
                        </a:rPr>
                        <a:t>72</a:t>
                      </a:r>
                      <a:r>
                        <a:rPr lang="en-IN" sz="2400" dirty="0">
                          <a:effectLst/>
                          <a:latin typeface="Arial Narrow" panose="020B0606020202030204" pitchFamily="34" charset="0"/>
                        </a:rPr>
                        <a:t> </a:t>
                      </a:r>
                      <a:r>
                        <a:rPr lang="en-IN" sz="2400" dirty="0" smtClean="0">
                          <a:effectLst/>
                          <a:latin typeface="Arial Narrow" panose="020B0606020202030204" pitchFamily="34" charset="0"/>
                        </a:rPr>
                        <a:t> </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6504240"/>
                  </a:ext>
                </a:extLst>
              </a:tr>
              <a:tr h="400278">
                <a:tc>
                  <a:txBody>
                    <a:bodyPr/>
                    <a:lstStyle/>
                    <a:p>
                      <a:pPr marL="0" marR="0" algn="ctr">
                        <a:lnSpc>
                          <a:spcPct val="107000"/>
                        </a:lnSpc>
                        <a:spcBef>
                          <a:spcPts val="0"/>
                        </a:spcBef>
                        <a:spcAft>
                          <a:spcPts val="0"/>
                        </a:spcAft>
                      </a:pPr>
                      <a:r>
                        <a:rPr lang="en-IN" sz="2400">
                          <a:effectLst/>
                          <a:latin typeface="Arial Narrow" panose="020B0606020202030204" pitchFamily="34" charset="0"/>
                        </a:rPr>
                        <a:t>8</a:t>
                      </a:r>
                      <a:endParaRPr lang="en-US" sz="200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400" dirty="0" smtClean="0">
                          <a:effectLst/>
                          <a:latin typeface="Arial Narrow" panose="020B0606020202030204" pitchFamily="34" charset="0"/>
                        </a:rPr>
                        <a:t> </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1039703"/>
                  </a:ext>
                </a:extLst>
              </a:tr>
              <a:tr h="400278">
                <a:tc>
                  <a:txBody>
                    <a:bodyPr/>
                    <a:lstStyle/>
                    <a:p>
                      <a:pPr marL="0" marR="0" algn="ctr">
                        <a:lnSpc>
                          <a:spcPct val="107000"/>
                        </a:lnSpc>
                        <a:spcBef>
                          <a:spcPts val="0"/>
                        </a:spcBef>
                        <a:spcAft>
                          <a:spcPts val="0"/>
                        </a:spcAft>
                      </a:pPr>
                      <a:r>
                        <a:rPr lang="en-IN" sz="2400" dirty="0">
                          <a:effectLst/>
                          <a:latin typeface="Arial Narrow" panose="020B0606020202030204" pitchFamily="34" charset="0"/>
                        </a:rPr>
                        <a:t>9</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2400" b="1" dirty="0" smtClean="0">
                          <a:solidFill>
                            <a:srgbClr val="FF0000"/>
                          </a:solidFill>
                          <a:effectLst/>
                          <a:latin typeface="Arial Narrow" panose="020B0606020202030204" pitchFamily="34" charset="0"/>
                        </a:rPr>
                        <a:t>14</a:t>
                      </a:r>
                      <a:r>
                        <a:rPr lang="en-IN" sz="2400" dirty="0">
                          <a:effectLst/>
                          <a:latin typeface="Arial Narrow" panose="020B0606020202030204" pitchFamily="34" charset="0"/>
                        </a:rPr>
                        <a:t> </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7025886"/>
                  </a:ext>
                </a:extLst>
              </a:tr>
              <a:tr h="346424">
                <a:tc>
                  <a:txBody>
                    <a:bodyPr/>
                    <a:lstStyle/>
                    <a:p>
                      <a:pPr marL="0" marR="0" algn="ctr">
                        <a:lnSpc>
                          <a:spcPct val="107000"/>
                        </a:lnSpc>
                        <a:spcBef>
                          <a:spcPts val="0"/>
                        </a:spcBef>
                        <a:spcAft>
                          <a:spcPts val="0"/>
                        </a:spcAft>
                      </a:pPr>
                      <a:r>
                        <a:rPr lang="en-US" sz="2000" dirty="0" smtClean="0">
                          <a:effectLst/>
                          <a:latin typeface="Arial Narrow" panose="020B0606020202030204" pitchFamily="34" charset="0"/>
                          <a:ea typeface="Calibri" panose="020F0502020204030204" pitchFamily="34" charset="0"/>
                          <a:cs typeface="Times New Roman" panose="02020603050405020304" pitchFamily="18" charset="0"/>
                        </a:rPr>
                        <a:t>10</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0119743"/>
                  </a:ext>
                </a:extLst>
              </a:tr>
              <a:tr h="346424">
                <a:tc>
                  <a:txBody>
                    <a:bodyPr/>
                    <a:lstStyle/>
                    <a:p>
                      <a:pPr marL="0" marR="0" algn="ctr">
                        <a:lnSpc>
                          <a:spcPct val="107000"/>
                        </a:lnSpc>
                        <a:spcBef>
                          <a:spcPts val="0"/>
                        </a:spcBef>
                        <a:spcAft>
                          <a:spcPts val="0"/>
                        </a:spcAft>
                      </a:pPr>
                      <a:r>
                        <a:rPr lang="en-US" sz="2000" dirty="0" smtClean="0">
                          <a:effectLst/>
                          <a:latin typeface="Arial Narrow" panose="020B0606020202030204" pitchFamily="34" charset="0"/>
                          <a:ea typeface="Calibri" panose="020F0502020204030204" pitchFamily="34" charset="0"/>
                          <a:cs typeface="Times New Roman" panose="02020603050405020304" pitchFamily="18" charset="0"/>
                        </a:rPr>
                        <a:t>11</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b="1" dirty="0" smtClean="0">
                          <a:solidFill>
                            <a:srgbClr val="FF0000"/>
                          </a:solidFill>
                          <a:effectLst/>
                          <a:latin typeface="Arial Narrow" panose="020B0606020202030204" pitchFamily="34" charset="0"/>
                          <a:ea typeface="Calibri" panose="020F0502020204030204" pitchFamily="34" charset="0"/>
                          <a:cs typeface="Times New Roman" panose="02020603050405020304" pitchFamily="18" charset="0"/>
                        </a:rPr>
                        <a:t>50</a:t>
                      </a:r>
                      <a:endParaRPr lang="en-US" sz="2400" b="1" dirty="0">
                        <a:solidFill>
                          <a:srgbClr val="FF0000"/>
                        </a:solidFill>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4047045"/>
                  </a:ext>
                </a:extLst>
              </a:tr>
              <a:tr h="333575">
                <a:tc>
                  <a:txBody>
                    <a:bodyPr/>
                    <a:lstStyle/>
                    <a:p>
                      <a:pPr marL="0" marR="0" algn="ctr">
                        <a:lnSpc>
                          <a:spcPct val="107000"/>
                        </a:lnSpc>
                        <a:spcBef>
                          <a:spcPts val="0"/>
                        </a:spcBef>
                        <a:spcAft>
                          <a:spcPts val="0"/>
                        </a:spcAft>
                      </a:pPr>
                      <a:r>
                        <a:rPr lang="en-US" sz="2000" dirty="0" smtClean="0">
                          <a:effectLst/>
                          <a:latin typeface="Arial Narrow" panose="020B0606020202030204" pitchFamily="34" charset="0"/>
                          <a:ea typeface="Calibri" panose="020F0502020204030204" pitchFamily="34" charset="0"/>
                          <a:cs typeface="Times New Roman" panose="02020603050405020304" pitchFamily="18" charset="0"/>
                        </a:rPr>
                        <a:t>12</a:t>
                      </a: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200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9173432"/>
                  </a:ext>
                </a:extLst>
              </a:tr>
            </a:tbl>
          </a:graphicData>
        </a:graphic>
      </p:graphicFrame>
    </p:spTree>
    <p:extLst>
      <p:ext uri="{BB962C8B-B14F-4D97-AF65-F5344CB8AC3E}">
        <p14:creationId xmlns:p14="http://schemas.microsoft.com/office/powerpoint/2010/main" val="737069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p:txBody>
          <a:bodyPr>
            <a:normAutofit/>
          </a:bodyPr>
          <a:lstStyle/>
          <a:p>
            <a:r>
              <a:rPr lang="en-IN" sz="3200" b="1" dirty="0" smtClean="0"/>
              <a:t>Introduction</a:t>
            </a:r>
          </a:p>
          <a:p>
            <a:pPr>
              <a:spcAft>
                <a:spcPts val="1200"/>
              </a:spcAft>
            </a:pPr>
            <a:r>
              <a:rPr lang="en-IN" sz="3200" b="1" dirty="0" smtClean="0"/>
              <a:t>Static Hashing</a:t>
            </a:r>
          </a:p>
          <a:p>
            <a:pPr marL="548640" lvl="1"/>
            <a:r>
              <a:rPr lang="en-IN" sz="3200" b="1" dirty="0" smtClean="0"/>
              <a:t> Hash Table, Hash Function</a:t>
            </a:r>
          </a:p>
          <a:p>
            <a:pPr marL="0"/>
            <a:r>
              <a:rPr lang="en-IN" sz="3400" b="1" dirty="0" smtClean="0"/>
              <a:t>Collision resolution techniques</a:t>
            </a:r>
          </a:p>
          <a:p>
            <a:r>
              <a:rPr lang="en-IN" sz="3200" b="1" dirty="0" smtClean="0"/>
              <a:t>Dynamic Hashing</a:t>
            </a:r>
          </a:p>
          <a:p>
            <a:r>
              <a:rPr lang="en-IN" sz="3200" b="1" dirty="0" smtClean="0"/>
              <a:t>Summary</a:t>
            </a:r>
            <a:endParaRPr lang="en-US" sz="3200"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881126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Quadratic probing</a:t>
            </a:r>
            <a:endParaRPr lang="en-US" dirty="0"/>
          </a:p>
        </p:txBody>
      </p:sp>
      <p:sp>
        <p:nvSpPr>
          <p:cNvPr id="3" name="Content Placeholder 2"/>
          <p:cNvSpPr>
            <a:spLocks noGrp="1"/>
          </p:cNvSpPr>
          <p:nvPr>
            <p:ph idx="1"/>
          </p:nvPr>
        </p:nvSpPr>
        <p:spPr>
          <a:xfrm>
            <a:off x="768096" y="1752600"/>
            <a:ext cx="4794504" cy="4718104"/>
          </a:xfrm>
        </p:spPr>
        <p:txBody>
          <a:bodyPr>
            <a:normAutofit/>
          </a:bodyPr>
          <a:lstStyle/>
          <a:p>
            <a:r>
              <a:rPr lang="en-US" b="1" dirty="0"/>
              <a:t>Primary </a:t>
            </a:r>
            <a:r>
              <a:rPr lang="en-US" b="1" dirty="0" smtClean="0"/>
              <a:t>Clustering</a:t>
            </a:r>
          </a:p>
          <a:p>
            <a:r>
              <a:rPr lang="en-US" dirty="0"/>
              <a:t>A </a:t>
            </a:r>
            <a:r>
              <a:rPr lang="en-US" b="1" dirty="0"/>
              <a:t>cluster </a:t>
            </a:r>
            <a:r>
              <a:rPr lang="en-US" dirty="0"/>
              <a:t>is a collection </a:t>
            </a:r>
            <a:r>
              <a:rPr lang="en-US" dirty="0" smtClean="0"/>
              <a:t>of consecutive </a:t>
            </a:r>
            <a:r>
              <a:rPr lang="en-US" dirty="0"/>
              <a:t>occupied </a:t>
            </a:r>
            <a:r>
              <a:rPr lang="en-US" dirty="0" smtClean="0"/>
              <a:t>slots.</a:t>
            </a:r>
            <a:endParaRPr lang="en-US" dirty="0"/>
          </a:p>
          <a:p>
            <a:r>
              <a:rPr lang="en-US" dirty="0" smtClean="0"/>
              <a:t>A </a:t>
            </a:r>
            <a:r>
              <a:rPr lang="en-US" dirty="0"/>
              <a:t>cluster that covers </a:t>
            </a:r>
            <a:r>
              <a:rPr lang="en-US" dirty="0" smtClean="0"/>
              <a:t>the home </a:t>
            </a:r>
            <a:r>
              <a:rPr lang="en-US" dirty="0"/>
              <a:t>address of a key </a:t>
            </a:r>
            <a:r>
              <a:rPr lang="en-US" dirty="0" smtClean="0"/>
              <a:t>is called </a:t>
            </a:r>
            <a:r>
              <a:rPr lang="en-US" dirty="0"/>
              <a:t>the </a:t>
            </a:r>
            <a:r>
              <a:rPr lang="en-US" b="1" dirty="0"/>
              <a:t>primary </a:t>
            </a:r>
            <a:r>
              <a:rPr lang="en-US" b="1" dirty="0" smtClean="0"/>
              <a:t>cluster </a:t>
            </a:r>
            <a:r>
              <a:rPr lang="en-US" dirty="0" smtClean="0"/>
              <a:t>of </a:t>
            </a:r>
            <a:r>
              <a:rPr lang="en-US" dirty="0"/>
              <a:t>the key</a:t>
            </a:r>
          </a:p>
          <a:p>
            <a:r>
              <a:rPr lang="en-US" dirty="0" smtClean="0"/>
              <a:t>Linear </a:t>
            </a:r>
            <a:r>
              <a:rPr lang="en-US" dirty="0"/>
              <a:t>probing can </a:t>
            </a:r>
            <a:r>
              <a:rPr lang="en-US" dirty="0" smtClean="0"/>
              <a:t>create large </a:t>
            </a:r>
            <a:r>
              <a:rPr lang="en-US" dirty="0"/>
              <a:t>primary clusters </a:t>
            </a:r>
            <a:r>
              <a:rPr lang="en-US" dirty="0" smtClean="0"/>
              <a:t>that will </a:t>
            </a:r>
            <a:r>
              <a:rPr lang="en-US" dirty="0"/>
              <a:t>increase the </a:t>
            </a:r>
            <a:r>
              <a:rPr lang="en-US" dirty="0" smtClean="0"/>
              <a:t>running time </a:t>
            </a:r>
            <a:r>
              <a:rPr lang="en-US" dirty="0"/>
              <a:t>of </a:t>
            </a:r>
            <a:r>
              <a:rPr lang="en-US" dirty="0" smtClean="0"/>
              <a:t>find/insert/delete operations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247" y="1702981"/>
            <a:ext cx="2521080" cy="3721291"/>
          </a:xfrm>
          <a:prstGeom prst="rect">
            <a:avLst/>
          </a:prstGeom>
        </p:spPr>
      </p:pic>
    </p:spTree>
    <p:extLst>
      <p:ext uri="{BB962C8B-B14F-4D97-AF65-F5344CB8AC3E}">
        <p14:creationId xmlns:p14="http://schemas.microsoft.com/office/powerpoint/2010/main" val="16743117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a:t>
            </a:r>
            <a:r>
              <a:rPr lang="en-US" dirty="0" smtClean="0"/>
              <a:t>probing…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a:t>probe sequence </a:t>
            </a:r>
            <a:r>
              <a:rPr lang="en-US" dirty="0"/>
              <a:t>of this </a:t>
            </a:r>
            <a:r>
              <a:rPr lang="en-US" b="1" dirty="0">
                <a:solidFill>
                  <a:srgbClr val="FF0000"/>
                </a:solidFill>
              </a:rPr>
              <a:t>linear probing </a:t>
            </a:r>
            <a:r>
              <a:rPr lang="en-US" dirty="0" smtClean="0"/>
              <a:t>is hash(key</a:t>
            </a:r>
            <a:r>
              <a:rPr lang="en-US" dirty="0"/>
              <a:t>)</a:t>
            </a:r>
          </a:p>
          <a:p>
            <a:r>
              <a:rPr lang="en-US" dirty="0"/>
              <a:t>( hash(key) + </a:t>
            </a:r>
            <a:r>
              <a:rPr lang="en-US" b="1" dirty="0"/>
              <a:t>1 </a:t>
            </a:r>
            <a:r>
              <a:rPr lang="en-US" dirty="0"/>
              <a:t>) % </a:t>
            </a:r>
            <a:r>
              <a:rPr lang="en-US" i="1" dirty="0" smtClean="0"/>
              <a:t>TABLE_SIZE</a:t>
            </a:r>
            <a:endParaRPr lang="en-US" i="1" dirty="0"/>
          </a:p>
          <a:p>
            <a:r>
              <a:rPr lang="en-US" dirty="0"/>
              <a:t>( hash(key) + </a:t>
            </a:r>
            <a:r>
              <a:rPr lang="en-US" b="1" dirty="0"/>
              <a:t>2 </a:t>
            </a:r>
            <a:r>
              <a:rPr lang="en-US" dirty="0"/>
              <a:t>) % </a:t>
            </a:r>
            <a:r>
              <a:rPr lang="en-US" i="1" dirty="0"/>
              <a:t>TABLE_SIZE</a:t>
            </a:r>
          </a:p>
          <a:p>
            <a:r>
              <a:rPr lang="en-US" dirty="0" smtClean="0"/>
              <a:t>( </a:t>
            </a:r>
            <a:r>
              <a:rPr lang="en-US" dirty="0"/>
              <a:t>hash(key) + </a:t>
            </a:r>
            <a:r>
              <a:rPr lang="en-US" b="1" dirty="0"/>
              <a:t>3 </a:t>
            </a:r>
            <a:r>
              <a:rPr lang="en-US" dirty="0"/>
              <a:t>) % </a:t>
            </a:r>
            <a:r>
              <a:rPr lang="en-US" i="1" dirty="0"/>
              <a:t>TABLE_SIZE</a:t>
            </a:r>
          </a:p>
          <a:p>
            <a:r>
              <a:rPr lang="en-US" dirty="0" smtClean="0"/>
              <a:t>….</a:t>
            </a:r>
          </a:p>
          <a:p>
            <a:r>
              <a:rPr lang="en-US" dirty="0"/>
              <a:t>The probe sequence of </a:t>
            </a:r>
            <a:r>
              <a:rPr lang="en-US" b="1" dirty="0">
                <a:solidFill>
                  <a:srgbClr val="FF0000"/>
                </a:solidFill>
              </a:rPr>
              <a:t>quadratic probing </a:t>
            </a:r>
            <a:r>
              <a:rPr lang="en-US" dirty="0" smtClean="0"/>
              <a:t>is hash(key</a:t>
            </a:r>
            <a:r>
              <a:rPr lang="en-US" dirty="0"/>
              <a:t>)</a:t>
            </a:r>
          </a:p>
          <a:p>
            <a:r>
              <a:rPr lang="en-US" dirty="0"/>
              <a:t>( hash(key) + </a:t>
            </a:r>
            <a:r>
              <a:rPr lang="en-US" b="1" dirty="0"/>
              <a:t>1 </a:t>
            </a:r>
            <a:r>
              <a:rPr lang="en-US" dirty="0"/>
              <a:t>) % </a:t>
            </a:r>
            <a:r>
              <a:rPr lang="en-US" i="1" dirty="0"/>
              <a:t>TABLE_SIZE</a:t>
            </a:r>
          </a:p>
          <a:p>
            <a:r>
              <a:rPr lang="en-US" dirty="0" smtClean="0"/>
              <a:t>( </a:t>
            </a:r>
            <a:r>
              <a:rPr lang="en-US" dirty="0"/>
              <a:t>hash(key) + </a:t>
            </a:r>
            <a:r>
              <a:rPr lang="en-US" b="1" dirty="0"/>
              <a:t>4 </a:t>
            </a:r>
            <a:r>
              <a:rPr lang="en-US" dirty="0"/>
              <a:t>) % </a:t>
            </a:r>
            <a:r>
              <a:rPr lang="en-US" i="1" dirty="0"/>
              <a:t>TABLE_SIZE</a:t>
            </a:r>
          </a:p>
          <a:p>
            <a:r>
              <a:rPr lang="en-US" dirty="0" smtClean="0"/>
              <a:t>( </a:t>
            </a:r>
            <a:r>
              <a:rPr lang="en-US" dirty="0"/>
              <a:t>hash(key) + </a:t>
            </a:r>
            <a:r>
              <a:rPr lang="en-US" b="1" dirty="0"/>
              <a:t>9 </a:t>
            </a:r>
            <a:r>
              <a:rPr lang="en-US" dirty="0"/>
              <a:t>) % </a:t>
            </a:r>
            <a:r>
              <a:rPr lang="en-US" i="1" dirty="0"/>
              <a:t>TABLE_SIZE</a:t>
            </a:r>
          </a:p>
          <a:p>
            <a:r>
              <a:rPr lang="en-US" dirty="0" smtClean="0"/>
              <a:t>…..</a:t>
            </a:r>
            <a:endParaRPr lang="en-US" dirty="0"/>
          </a:p>
          <a:p>
            <a:r>
              <a:rPr lang="en-US" dirty="0" smtClean="0"/>
              <a:t>(hash(key</a:t>
            </a:r>
            <a:r>
              <a:rPr lang="en-US" dirty="0"/>
              <a:t>) + </a:t>
            </a:r>
            <a:r>
              <a:rPr lang="en-US" b="1" i="1" dirty="0"/>
              <a:t>k</a:t>
            </a:r>
            <a:r>
              <a:rPr lang="en-US" b="1" baseline="30000" dirty="0"/>
              <a:t>2</a:t>
            </a:r>
            <a:r>
              <a:rPr lang="en-US" b="1" dirty="0"/>
              <a:t> </a:t>
            </a:r>
            <a:r>
              <a:rPr lang="en-US" dirty="0"/>
              <a:t>) % </a:t>
            </a:r>
            <a:r>
              <a:rPr lang="en-US" i="1" dirty="0"/>
              <a:t>TABLE_SIZE</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086835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Insert 18, </a:t>
            </a:r>
            <a:r>
              <a:rPr lang="en-US" dirty="0" smtClean="0"/>
              <a:t>3</a:t>
            </a:r>
          </a:p>
          <a:p>
            <a:r>
              <a:rPr lang="en-US" b="1" dirty="0"/>
              <a:t>hash(</a:t>
            </a:r>
            <a:r>
              <a:rPr lang="en-US" b="1" i="1" dirty="0"/>
              <a:t>k</a:t>
            </a:r>
            <a:r>
              <a:rPr lang="en-US" b="1" dirty="0"/>
              <a:t>) = </a:t>
            </a:r>
            <a:r>
              <a:rPr lang="en-US" b="1" i="1" dirty="0"/>
              <a:t>k </a:t>
            </a:r>
            <a:r>
              <a:rPr lang="en-US" b="1" dirty="0"/>
              <a:t>mod 7</a:t>
            </a:r>
          </a:p>
          <a:p>
            <a:r>
              <a:rPr lang="en-US" dirty="0"/>
              <a:t>hash(18) = 4</a:t>
            </a:r>
          </a:p>
          <a:p>
            <a:r>
              <a:rPr lang="en-US" dirty="0"/>
              <a:t>hash(3) = </a:t>
            </a:r>
            <a:r>
              <a:rPr lang="en-US" dirty="0" smtClean="0"/>
              <a:t>3</a:t>
            </a:r>
          </a:p>
          <a:p>
            <a:endParaRPr lang="en-US" dirty="0"/>
          </a:p>
          <a:p>
            <a:endParaRPr lang="en-US" dirty="0" smtClean="0"/>
          </a:p>
          <a:p>
            <a:r>
              <a:rPr lang="en-US" dirty="0" smtClean="0"/>
              <a:t>Insert 38</a:t>
            </a:r>
          </a:p>
          <a:p>
            <a:r>
              <a:rPr lang="en-US" b="1" dirty="0"/>
              <a:t>hash(</a:t>
            </a:r>
            <a:r>
              <a:rPr lang="en-US" b="1" i="1" dirty="0"/>
              <a:t>k</a:t>
            </a:r>
            <a:r>
              <a:rPr lang="en-US" b="1" dirty="0"/>
              <a:t>) = </a:t>
            </a:r>
            <a:r>
              <a:rPr lang="en-US" b="1" i="1" dirty="0"/>
              <a:t>k </a:t>
            </a:r>
            <a:r>
              <a:rPr lang="en-US" b="1" dirty="0"/>
              <a:t>mod 7</a:t>
            </a:r>
          </a:p>
          <a:p>
            <a:r>
              <a:rPr lang="en-US" dirty="0"/>
              <a:t>hash(38) = 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577" y="914400"/>
            <a:ext cx="1289116" cy="3562533"/>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374" y="3055484"/>
            <a:ext cx="3422826" cy="3689540"/>
          </a:xfrm>
          <a:prstGeom prst="rect">
            <a:avLst/>
          </a:prstGeom>
        </p:spPr>
      </p:pic>
      <p:sp>
        <p:nvSpPr>
          <p:cNvPr id="8" name="Rectangle 7"/>
          <p:cNvSpPr/>
          <p:nvPr/>
        </p:nvSpPr>
        <p:spPr>
          <a:xfrm>
            <a:off x="5263996" y="2034710"/>
            <a:ext cx="3594254" cy="369332"/>
          </a:xfrm>
          <a:prstGeom prst="rect">
            <a:avLst/>
          </a:prstGeom>
        </p:spPr>
        <p:txBody>
          <a:bodyPr wrap="none">
            <a:spAutoFit/>
          </a:bodyPr>
          <a:lstStyle/>
          <a:p>
            <a:r>
              <a:rPr lang="en-US" b="1" dirty="0">
                <a:solidFill>
                  <a:srgbClr val="0070C0"/>
                </a:solidFill>
              </a:rPr>
              <a:t>(hash(key) + </a:t>
            </a:r>
            <a:r>
              <a:rPr lang="en-US" b="1" i="1" dirty="0">
                <a:solidFill>
                  <a:srgbClr val="0070C0"/>
                </a:solidFill>
              </a:rPr>
              <a:t>k</a:t>
            </a:r>
            <a:r>
              <a:rPr lang="en-US" b="1" baseline="30000" dirty="0">
                <a:solidFill>
                  <a:srgbClr val="0070C0"/>
                </a:solidFill>
              </a:rPr>
              <a:t>2</a:t>
            </a:r>
            <a:r>
              <a:rPr lang="en-US" b="1" dirty="0">
                <a:solidFill>
                  <a:srgbClr val="0070C0"/>
                </a:solidFill>
              </a:rPr>
              <a:t> ) % </a:t>
            </a:r>
            <a:r>
              <a:rPr lang="en-US" b="1" i="1" dirty="0">
                <a:solidFill>
                  <a:srgbClr val="0070C0"/>
                </a:solidFill>
              </a:rPr>
              <a:t>TABLE_SIZE</a:t>
            </a:r>
            <a:endParaRPr lang="en-US" b="1" dirty="0">
              <a:solidFill>
                <a:srgbClr val="0070C0"/>
              </a:solidFill>
            </a:endParaRPr>
          </a:p>
        </p:txBody>
      </p:sp>
    </p:spTree>
    <p:extLst>
      <p:ext uri="{BB962C8B-B14F-4D97-AF65-F5344CB8AC3E}">
        <p14:creationId xmlns:p14="http://schemas.microsoft.com/office/powerpoint/2010/main" val="273765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1000"/>
                                        <p:tgtEl>
                                          <p:spTgt spid="3">
                                            <p:txEl>
                                              <p:pRg st="7" end="7"/>
                                            </p:txEl>
                                          </p:spTgt>
                                        </p:tgtEl>
                                      </p:cBhvr>
                                    </p:animEffect>
                                    <p:anim calcmode="lin" valueType="num">
                                      <p:cBhvr>
                                        <p:cTn id="1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6" name="Content Placeholder 5"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381000" y="1702981"/>
            <a:ext cx="6248400" cy="4595205"/>
          </a:xfrm>
        </p:spPr>
      </p:pic>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7" name="Rectangle 6"/>
          <p:cNvSpPr/>
          <p:nvPr/>
        </p:nvSpPr>
        <p:spPr>
          <a:xfrm>
            <a:off x="4953000" y="2133600"/>
            <a:ext cx="4572000" cy="923330"/>
          </a:xfrm>
          <a:prstGeom prst="rect">
            <a:avLst/>
          </a:prstGeom>
        </p:spPr>
        <p:txBody>
          <a:bodyPr>
            <a:spAutoFit/>
          </a:bodyPr>
          <a:lstStyle/>
          <a:p>
            <a:r>
              <a:rPr lang="en-US" dirty="0">
                <a:solidFill>
                  <a:srgbClr val="FF0000"/>
                </a:solidFill>
              </a:rPr>
              <a:t>( hash(key) + </a:t>
            </a:r>
            <a:r>
              <a:rPr lang="en-US" b="1" dirty="0">
                <a:solidFill>
                  <a:srgbClr val="FF0000"/>
                </a:solidFill>
              </a:rPr>
              <a:t>1 </a:t>
            </a:r>
            <a:r>
              <a:rPr lang="en-US" dirty="0">
                <a:solidFill>
                  <a:srgbClr val="FF0000"/>
                </a:solidFill>
              </a:rPr>
              <a:t>) % </a:t>
            </a:r>
            <a:r>
              <a:rPr lang="en-US" i="1" dirty="0">
                <a:solidFill>
                  <a:srgbClr val="FF0000"/>
                </a:solidFill>
              </a:rPr>
              <a:t>TABLE_SIZE</a:t>
            </a:r>
          </a:p>
          <a:p>
            <a:r>
              <a:rPr lang="en-US" dirty="0">
                <a:solidFill>
                  <a:srgbClr val="FF0000"/>
                </a:solidFill>
              </a:rPr>
              <a:t>( hash(key) + </a:t>
            </a:r>
            <a:r>
              <a:rPr lang="en-US" b="1" dirty="0">
                <a:solidFill>
                  <a:srgbClr val="FF0000"/>
                </a:solidFill>
              </a:rPr>
              <a:t>4 </a:t>
            </a:r>
            <a:r>
              <a:rPr lang="en-US" dirty="0">
                <a:solidFill>
                  <a:srgbClr val="FF0000"/>
                </a:solidFill>
              </a:rPr>
              <a:t>) % </a:t>
            </a:r>
            <a:r>
              <a:rPr lang="en-US" i="1" dirty="0">
                <a:solidFill>
                  <a:srgbClr val="FF0000"/>
                </a:solidFill>
              </a:rPr>
              <a:t>TABLE_SIZE</a:t>
            </a:r>
          </a:p>
          <a:p>
            <a:r>
              <a:rPr lang="en-US" dirty="0">
                <a:solidFill>
                  <a:srgbClr val="FF0000"/>
                </a:solidFill>
              </a:rPr>
              <a:t>( hash(key) + </a:t>
            </a:r>
            <a:r>
              <a:rPr lang="en-US" b="1" dirty="0">
                <a:solidFill>
                  <a:srgbClr val="FF0000"/>
                </a:solidFill>
              </a:rPr>
              <a:t>9 </a:t>
            </a:r>
            <a:r>
              <a:rPr lang="en-US" dirty="0">
                <a:solidFill>
                  <a:srgbClr val="FF0000"/>
                </a:solidFill>
              </a:rPr>
              <a:t>) % </a:t>
            </a:r>
            <a:r>
              <a:rPr lang="en-US" i="1" dirty="0">
                <a:solidFill>
                  <a:srgbClr val="FF0000"/>
                </a:solidFill>
              </a:rPr>
              <a:t>TABLE_SIZE</a:t>
            </a:r>
            <a:endParaRPr lang="en-US" dirty="0">
              <a:solidFill>
                <a:srgbClr val="FF0000"/>
              </a:solidFill>
            </a:endParaRPr>
          </a:p>
        </p:txBody>
      </p:sp>
    </p:spTree>
    <p:extLst>
      <p:ext uri="{BB962C8B-B14F-4D97-AF65-F5344CB8AC3E}">
        <p14:creationId xmlns:p14="http://schemas.microsoft.com/office/powerpoint/2010/main" val="1810738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with Chains</a:t>
            </a:r>
          </a:p>
        </p:txBody>
      </p:sp>
      <p:pic>
        <p:nvPicPr>
          <p:cNvPr id="5" name="Content Placeholder 4" descr="Screen Clipping"/>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533400" y="1905000"/>
            <a:ext cx="7802558" cy="3352800"/>
          </a:xfrm>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756425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Hashing </a:t>
            </a:r>
            <a:r>
              <a:rPr lang="en-US" dirty="0"/>
              <a:t>with </a:t>
            </a:r>
            <a:r>
              <a:rPr lang="en-US" dirty="0" smtClean="0"/>
              <a:t>Chains</a:t>
            </a:r>
            <a:endParaRPr lang="en-US" dirty="0"/>
          </a:p>
        </p:txBody>
      </p:sp>
      <p:sp>
        <p:nvSpPr>
          <p:cNvPr id="3" name="Content Placeholder 2"/>
          <p:cNvSpPr>
            <a:spLocks noGrp="1"/>
          </p:cNvSpPr>
          <p:nvPr>
            <p:ph idx="1"/>
          </p:nvPr>
        </p:nvSpPr>
        <p:spPr>
          <a:xfrm>
            <a:off x="504243" y="1648047"/>
            <a:ext cx="7690104" cy="4718104"/>
          </a:xfrm>
        </p:spPr>
        <p:txBody>
          <a:bodyPr>
            <a:normAutofit/>
          </a:bodyPr>
          <a:lstStyle/>
          <a:p>
            <a:r>
              <a:rPr lang="en-US" sz="2000" dirty="0"/>
              <a:t>When a collision occurs we don’t need to probe the hash table, instead of a chain or a linked list of elements are </a:t>
            </a:r>
            <a:r>
              <a:rPr lang="en-US" sz="2000" dirty="0" smtClean="0"/>
              <a:t>created.</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2353340"/>
            <a:ext cx="4800600" cy="4001916"/>
          </a:xfrm>
          <a:prstGeom prst="rect">
            <a:avLst/>
          </a:prstGeom>
        </p:spPr>
      </p:pic>
      <p:sp>
        <p:nvSpPr>
          <p:cNvPr id="7" name="Rectangle 6"/>
          <p:cNvSpPr/>
          <p:nvPr/>
        </p:nvSpPr>
        <p:spPr>
          <a:xfrm>
            <a:off x="304800" y="4359880"/>
            <a:ext cx="3962400" cy="1938992"/>
          </a:xfrm>
          <a:prstGeom prst="rect">
            <a:avLst/>
          </a:prstGeom>
          <a:ln>
            <a:solidFill>
              <a:schemeClr val="accent1"/>
            </a:solidFill>
          </a:ln>
        </p:spPr>
        <p:txBody>
          <a:bodyPr wrap="square">
            <a:spAutoFit/>
          </a:bodyPr>
          <a:lstStyle/>
          <a:p>
            <a:r>
              <a:rPr lang="en-US" sz="2000" dirty="0">
                <a:latin typeface="Times New Roman" panose="02020603050405020304" pitchFamily="18" charset="0"/>
                <a:cs typeface="Times New Roman" panose="02020603050405020304" pitchFamily="18" charset="0"/>
              </a:rPr>
              <a:t>In a hash table in which collisions are resolved by chaining, a successful </a:t>
            </a:r>
            <a:r>
              <a:rPr lang="en-US" sz="2000" dirty="0" smtClean="0">
                <a:latin typeface="Times New Roman" panose="02020603050405020304" pitchFamily="18" charset="0"/>
                <a:cs typeface="Times New Roman" panose="02020603050405020304" pitchFamily="18" charset="0"/>
              </a:rPr>
              <a:t>search takes </a:t>
            </a:r>
            <a:r>
              <a:rPr lang="en-US" sz="2000" dirty="0">
                <a:latin typeface="Times New Roman" panose="02020603050405020304" pitchFamily="18" charset="0"/>
                <a:cs typeface="Times New Roman" panose="02020603050405020304" pitchFamily="18" charset="0"/>
              </a:rPr>
              <a:t>average-case time </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(1+)</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under the assumption of simple uniform hashing</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sym typeface="Symbol" panose="05050102010706020507" pitchFamily="18" charset="2"/>
              </a:rPr>
              <a:t> = </a:t>
            </a:r>
            <a:r>
              <a:rPr lang="en-US" sz="2000" i="1" dirty="0" smtClean="0">
                <a:latin typeface="Times New Roman" panose="02020603050405020304" pitchFamily="18" charset="0"/>
                <a:cs typeface="Times New Roman" panose="02020603050405020304" pitchFamily="18" charset="0"/>
                <a:sym typeface="Symbol" panose="05050102010706020507" pitchFamily="18" charset="2"/>
              </a:rPr>
              <a:t>n</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sz="2000" i="1" dirty="0" smtClean="0">
                <a:latin typeface="Times New Roman" panose="02020603050405020304" pitchFamily="18" charset="0"/>
                <a:cs typeface="Times New Roman" panose="02020603050405020304" pitchFamily="18" charset="0"/>
                <a:sym typeface="Symbol" panose="05050102010706020507" pitchFamily="18" charset="2"/>
              </a:rPr>
              <a:t>m</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 = O(</a:t>
            </a:r>
            <a:r>
              <a:rPr lang="en-US" sz="2000" i="1" dirty="0" smtClean="0">
                <a:latin typeface="Times New Roman" panose="02020603050405020304" pitchFamily="18" charset="0"/>
                <a:cs typeface="Times New Roman" panose="02020603050405020304" pitchFamily="18" charset="0"/>
                <a:sym typeface="Symbol" panose="05050102010706020507" pitchFamily="18" charset="2"/>
              </a:rPr>
              <a:t>m</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000" i="1" dirty="0" smtClean="0">
                <a:latin typeface="Times New Roman" panose="02020603050405020304" pitchFamily="18" charset="0"/>
                <a:cs typeface="Times New Roman" panose="02020603050405020304" pitchFamily="18" charset="0"/>
                <a:sym typeface="Symbol" panose="05050102010706020507" pitchFamily="18" charset="2"/>
              </a:rPr>
              <a:t>m</a:t>
            </a:r>
            <a:r>
              <a:rPr lang="en-US" sz="2000" dirty="0" smtClean="0">
                <a:latin typeface="Times New Roman" panose="02020603050405020304" pitchFamily="18" charset="0"/>
                <a:cs typeface="Times New Roman" panose="02020603050405020304" pitchFamily="18" charset="0"/>
                <a:sym typeface="Symbol" panose="05050102010706020507" pitchFamily="18" charset="2"/>
              </a:rPr>
              <a:t> = O(1)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23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Load factor</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678136"/>
            <a:ext cx="5931205" cy="1244664"/>
          </a:xfrm>
        </p:spPr>
      </p:pic>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11" name="Rectangle 10"/>
          <p:cNvSpPr/>
          <p:nvPr/>
        </p:nvSpPr>
        <p:spPr>
          <a:xfrm>
            <a:off x="768096" y="3200400"/>
            <a:ext cx="7613904" cy="2400657"/>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In open addressing, the value of load factor always lie between 0 and 1</a:t>
            </a:r>
            <a:r>
              <a:rPr lang="en-US" sz="2000" b="1" dirty="0" smtClean="0">
                <a:latin typeface="Arial" panose="020B0604020202020204" pitchFamily="34" charset="0"/>
                <a:cs typeface="Arial" panose="020B0604020202020204" pitchFamily="34" charset="0"/>
              </a:rPr>
              <a:t>.</a:t>
            </a:r>
          </a:p>
          <a:p>
            <a:pPr fontAlgn="base"/>
            <a:endParaRPr lang="en-US" dirty="0" smtClean="0">
              <a:latin typeface="Arial" panose="020B0604020202020204" pitchFamily="34" charset="0"/>
              <a:cs typeface="Arial" panose="020B0604020202020204" pitchFamily="34" charset="0"/>
            </a:endParaRPr>
          </a:p>
          <a:p>
            <a:pPr fontAlgn="base"/>
            <a:r>
              <a:rPr lang="en-US" dirty="0" smtClean="0">
                <a:latin typeface="Arial" panose="020B0604020202020204" pitchFamily="34" charset="0"/>
                <a:cs typeface="Arial" panose="020B0604020202020204" pitchFamily="34" charset="0"/>
              </a:rPr>
              <a:t>This </a:t>
            </a:r>
            <a:r>
              <a:rPr lang="en-US" dirty="0">
                <a:latin typeface="Arial" panose="020B0604020202020204" pitchFamily="34" charset="0"/>
                <a:cs typeface="Arial" panose="020B0604020202020204" pitchFamily="34" charset="0"/>
              </a:rPr>
              <a:t>is because-</a:t>
            </a: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In open addressing, all the keys are stored inside the hash table.</a:t>
            </a:r>
          </a:p>
          <a:p>
            <a:pPr marL="285750" indent="-285750" fontAlgn="base">
              <a:buFont typeface="Arial" panose="020B0604020202020204" pitchFamily="34" charset="0"/>
              <a:buChar char="•"/>
            </a:pPr>
            <a:r>
              <a:rPr lang="en-US" dirty="0">
                <a:latin typeface="Arial" panose="020B0604020202020204" pitchFamily="34" charset="0"/>
                <a:cs typeface="Arial" panose="020B0604020202020204" pitchFamily="34" charset="0"/>
              </a:rPr>
              <a:t>So, size of the table is always greater or at least equal to the number of keys stored in the table.</a:t>
            </a:r>
          </a:p>
          <a:p>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006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insert</a:t>
            </a:r>
            <a:endParaRPr lang="en-US" dirty="0"/>
          </a:p>
        </p:txBody>
      </p:sp>
      <p:sp>
        <p:nvSpPr>
          <p:cNvPr id="3" name="Content Placeholder 2"/>
          <p:cNvSpPr>
            <a:spLocks noGrp="1"/>
          </p:cNvSpPr>
          <p:nvPr>
            <p:ph idx="1"/>
          </p:nvPr>
        </p:nvSpPr>
        <p:spPr/>
        <p:txBody>
          <a:bodyPr>
            <a:normAutofit/>
          </a:bodyPr>
          <a:lstStyle/>
          <a:p>
            <a:pPr marL="0" indent="0">
              <a:spcBef>
                <a:spcPts val="600"/>
              </a:spcBef>
              <a:buNone/>
            </a:pPr>
            <a:r>
              <a:rPr lang="en-US" dirty="0" err="1">
                <a:latin typeface="Comic Sans MS" panose="030F0702030302020204" pitchFamily="66" charset="0"/>
              </a:rPr>
              <a:t>int</a:t>
            </a:r>
            <a:r>
              <a:rPr lang="en-US" dirty="0">
                <a:latin typeface="Comic Sans MS" panose="030F0702030302020204" pitchFamily="66" charset="0"/>
              </a:rPr>
              <a:t> Insert (</a:t>
            </a:r>
            <a:r>
              <a:rPr lang="en-US" dirty="0" err="1">
                <a:latin typeface="Comic Sans MS" panose="030F0702030302020204" pitchFamily="66" charset="0"/>
              </a:rPr>
              <a:t>int</a:t>
            </a:r>
            <a:r>
              <a:rPr lang="en-US" dirty="0">
                <a:latin typeface="Comic Sans MS" panose="030F0702030302020204" pitchFamily="66" charset="0"/>
              </a:rPr>
              <a:t> h [], </a:t>
            </a:r>
            <a:r>
              <a:rPr lang="en-US" dirty="0" err="1">
                <a:latin typeface="Comic Sans MS" panose="030F0702030302020204" pitchFamily="66" charset="0"/>
              </a:rPr>
              <a:t>int</a:t>
            </a:r>
            <a:r>
              <a:rPr lang="en-US" dirty="0">
                <a:latin typeface="Comic Sans MS" panose="030F0702030302020204" pitchFamily="66" charset="0"/>
              </a:rPr>
              <a:t> k)</a:t>
            </a:r>
          </a:p>
          <a:p>
            <a:pPr marL="0" indent="0">
              <a:spcBef>
                <a:spcPts val="600"/>
              </a:spcBef>
              <a:buNone/>
            </a:pPr>
            <a:r>
              <a:rPr lang="en-US" dirty="0">
                <a:latin typeface="Comic Sans MS" panose="030F0702030302020204" pitchFamily="66" charset="0"/>
              </a:rPr>
              <a:t>{</a:t>
            </a:r>
          </a:p>
          <a:p>
            <a:pPr marL="0" indent="0">
              <a:spcBef>
                <a:spcPts val="600"/>
              </a:spcBef>
              <a:buNone/>
            </a:pPr>
            <a:r>
              <a:rPr lang="en-US" dirty="0">
                <a:latin typeface="Comic Sans MS" panose="030F0702030302020204" pitchFamily="66" charset="0"/>
              </a:rPr>
              <a:t>	</a:t>
            </a:r>
            <a:r>
              <a:rPr lang="en-US" dirty="0" err="1">
                <a:latin typeface="Comic Sans MS" panose="030F0702030302020204" pitchFamily="66" charset="0"/>
              </a:rPr>
              <a:t>int</a:t>
            </a:r>
            <a:r>
              <a:rPr lang="en-US" dirty="0">
                <a:latin typeface="Comic Sans MS" panose="030F0702030302020204" pitchFamily="66" charset="0"/>
              </a:rPr>
              <a:t> j = </a:t>
            </a:r>
            <a:r>
              <a:rPr lang="en-US" dirty="0" err="1">
                <a:latin typeface="Comic Sans MS" panose="030F0702030302020204" pitchFamily="66" charset="0"/>
              </a:rPr>
              <a:t>HSearch</a:t>
            </a:r>
            <a:r>
              <a:rPr lang="en-US" dirty="0">
                <a:latin typeface="Comic Sans MS" panose="030F0702030302020204" pitchFamily="66" charset="0"/>
              </a:rPr>
              <a:t>(h, k);</a:t>
            </a:r>
          </a:p>
          <a:p>
            <a:pPr marL="0" indent="0">
              <a:spcBef>
                <a:spcPts val="600"/>
              </a:spcBef>
              <a:buNone/>
            </a:pPr>
            <a:r>
              <a:rPr lang="en-US" dirty="0">
                <a:latin typeface="Comic Sans MS" panose="030F0702030302020204" pitchFamily="66" charset="0"/>
              </a:rPr>
              <a:t>	if (h[j] == empty)</a:t>
            </a:r>
          </a:p>
          <a:p>
            <a:pPr marL="0" indent="0">
              <a:spcBef>
                <a:spcPts val="600"/>
              </a:spcBef>
              <a:buNone/>
            </a:pPr>
            <a:r>
              <a:rPr lang="en-US" dirty="0">
                <a:latin typeface="Comic Sans MS" panose="030F0702030302020204" pitchFamily="66" charset="0"/>
              </a:rPr>
              <a:t>	{</a:t>
            </a:r>
          </a:p>
          <a:p>
            <a:pPr marL="0" indent="0">
              <a:spcBef>
                <a:spcPts val="600"/>
              </a:spcBef>
              <a:buNone/>
            </a:pPr>
            <a:r>
              <a:rPr lang="en-US" dirty="0">
                <a:latin typeface="Comic Sans MS" panose="030F0702030302020204" pitchFamily="66" charset="0"/>
              </a:rPr>
              <a:t>	</a:t>
            </a:r>
            <a:r>
              <a:rPr lang="en-US" dirty="0" smtClean="0">
                <a:latin typeface="Comic Sans MS" panose="030F0702030302020204" pitchFamily="66" charset="0"/>
              </a:rPr>
              <a:t>    h[j</a:t>
            </a:r>
            <a:r>
              <a:rPr lang="en-US" dirty="0">
                <a:latin typeface="Comic Sans MS" panose="030F0702030302020204" pitchFamily="66" charset="0"/>
              </a:rPr>
              <a:t>] = k; 	  </a:t>
            </a:r>
            <a:r>
              <a:rPr lang="en-US" dirty="0" smtClean="0">
                <a:latin typeface="Comic Sans MS" panose="030F0702030302020204" pitchFamily="66" charset="0"/>
              </a:rPr>
              <a:t>       /* </a:t>
            </a:r>
            <a:r>
              <a:rPr lang="en-US" dirty="0">
                <a:latin typeface="Comic Sans MS" panose="030F0702030302020204" pitchFamily="66" charset="0"/>
              </a:rPr>
              <a:t>insert */</a:t>
            </a:r>
          </a:p>
          <a:p>
            <a:pPr marL="0" indent="0">
              <a:spcBef>
                <a:spcPts val="600"/>
              </a:spcBef>
              <a:buNone/>
            </a:pPr>
            <a:r>
              <a:rPr lang="en-US" dirty="0">
                <a:latin typeface="Comic Sans MS" panose="030F0702030302020204" pitchFamily="66" charset="0"/>
              </a:rPr>
              <a:t>	</a:t>
            </a:r>
            <a:r>
              <a:rPr lang="en-US" dirty="0" smtClean="0">
                <a:latin typeface="Comic Sans MS" panose="030F0702030302020204" pitchFamily="66" charset="0"/>
              </a:rPr>
              <a:t>    return </a:t>
            </a:r>
            <a:r>
              <a:rPr lang="en-US" dirty="0">
                <a:latin typeface="Comic Sans MS" panose="030F0702030302020204" pitchFamily="66" charset="0"/>
              </a:rPr>
              <a:t>true;</a:t>
            </a:r>
          </a:p>
          <a:p>
            <a:pPr marL="0" indent="0">
              <a:spcBef>
                <a:spcPts val="600"/>
              </a:spcBef>
              <a:buNone/>
            </a:pPr>
            <a:r>
              <a:rPr lang="en-US" dirty="0">
                <a:latin typeface="Comic Sans MS" panose="030F0702030302020204" pitchFamily="66" charset="0"/>
              </a:rPr>
              <a:t>	}</a:t>
            </a:r>
          </a:p>
          <a:p>
            <a:pPr marL="0" indent="0">
              <a:spcBef>
                <a:spcPts val="600"/>
              </a:spcBef>
              <a:buNone/>
            </a:pPr>
            <a:r>
              <a:rPr lang="en-US" dirty="0">
                <a:latin typeface="Comic Sans MS" panose="030F0702030302020204" pitchFamily="66" charset="0"/>
              </a:rPr>
              <a:t>	if (h[j] == k || j == empty)</a:t>
            </a:r>
          </a:p>
          <a:p>
            <a:pPr marL="0" indent="0">
              <a:spcBef>
                <a:spcPts val="600"/>
              </a:spcBef>
              <a:buNone/>
            </a:pPr>
            <a:r>
              <a:rPr lang="en-US" dirty="0">
                <a:latin typeface="Comic Sans MS" panose="030F0702030302020204" pitchFamily="66" charset="0"/>
              </a:rPr>
              <a:t>	</a:t>
            </a:r>
            <a:r>
              <a:rPr lang="en-US" dirty="0" smtClean="0">
                <a:latin typeface="Comic Sans MS" panose="030F0702030302020204" pitchFamily="66" charset="0"/>
              </a:rPr>
              <a:t>    return </a:t>
            </a:r>
            <a:r>
              <a:rPr lang="en-US" dirty="0">
                <a:latin typeface="Comic Sans MS" panose="030F0702030302020204" pitchFamily="66" charset="0"/>
              </a:rPr>
              <a:t>false; </a:t>
            </a:r>
            <a:r>
              <a:rPr lang="en-US" dirty="0" smtClean="0">
                <a:latin typeface="Comic Sans MS" panose="030F0702030302020204" pitchFamily="66" charset="0"/>
              </a:rPr>
              <a:t>   /* </a:t>
            </a:r>
            <a:r>
              <a:rPr lang="en-US" dirty="0">
                <a:latin typeface="Comic Sans MS" panose="030F0702030302020204" pitchFamily="66" charset="0"/>
              </a:rPr>
              <a:t>duplicate or table full */</a:t>
            </a:r>
          </a:p>
          <a:p>
            <a:pPr marL="0" indent="0">
              <a:spcBef>
                <a:spcPts val="600"/>
              </a:spcBef>
              <a:buNone/>
            </a:pPr>
            <a:r>
              <a:rPr lang="en-US" dirty="0">
                <a:latin typeface="Comic Sans MS" panose="030F0702030302020204" pitchFamily="66" charset="0"/>
              </a:rPr>
              <a:t>}</a:t>
            </a:r>
          </a:p>
          <a:p>
            <a:pPr marL="0" indent="0">
              <a:spcBef>
                <a:spcPts val="600"/>
              </a:spcBef>
              <a:buNone/>
            </a:pPr>
            <a:endParaRPr lang="en-US" dirty="0">
              <a:latin typeface="Comic Sans MS" panose="030F0702030302020204" pitchFamily="66"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134496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search</a:t>
            </a:r>
            <a:endParaRPr lang="en-US" dirty="0"/>
          </a:p>
        </p:txBody>
      </p:sp>
      <p:sp>
        <p:nvSpPr>
          <p:cNvPr id="3" name="Content Placeholder 2"/>
          <p:cNvSpPr>
            <a:spLocks noGrp="1"/>
          </p:cNvSpPr>
          <p:nvPr>
            <p:ph idx="1"/>
          </p:nvPr>
        </p:nvSpPr>
        <p:spPr/>
        <p:txBody>
          <a:bodyPr>
            <a:normAutofit lnSpcReduction="10000"/>
          </a:bodyPr>
          <a:lstStyle/>
          <a:p>
            <a:pPr marL="0" indent="0">
              <a:spcBef>
                <a:spcPts val="600"/>
              </a:spcBef>
              <a:buNone/>
            </a:pPr>
            <a:r>
              <a:rPr lang="en-US" dirty="0" err="1">
                <a:latin typeface="Comic Sans MS" panose="030F0702030302020204" pitchFamily="66" charset="0"/>
              </a:rPr>
              <a:t>int</a:t>
            </a:r>
            <a:r>
              <a:rPr lang="en-US" dirty="0">
                <a:latin typeface="Comic Sans MS" panose="030F0702030302020204" pitchFamily="66" charset="0"/>
              </a:rPr>
              <a:t> </a:t>
            </a:r>
            <a:r>
              <a:rPr lang="en-US" dirty="0" err="1">
                <a:latin typeface="Comic Sans MS" panose="030F0702030302020204" pitchFamily="66" charset="0"/>
              </a:rPr>
              <a:t>HSearch</a:t>
            </a:r>
            <a:r>
              <a:rPr lang="en-US" dirty="0">
                <a:latin typeface="Comic Sans MS" panose="030F0702030302020204" pitchFamily="66" charset="0"/>
              </a:rPr>
              <a:t> (</a:t>
            </a:r>
            <a:r>
              <a:rPr lang="en-US" dirty="0" err="1">
                <a:latin typeface="Comic Sans MS" panose="030F0702030302020204" pitchFamily="66" charset="0"/>
              </a:rPr>
              <a:t>int</a:t>
            </a:r>
            <a:r>
              <a:rPr lang="en-US" dirty="0">
                <a:latin typeface="Comic Sans MS" panose="030F0702030302020204" pitchFamily="66" charset="0"/>
              </a:rPr>
              <a:t> h [], </a:t>
            </a:r>
            <a:r>
              <a:rPr lang="en-US" dirty="0" err="1">
                <a:latin typeface="Comic Sans MS" panose="030F0702030302020204" pitchFamily="66" charset="0"/>
              </a:rPr>
              <a:t>int</a:t>
            </a:r>
            <a:r>
              <a:rPr lang="en-US" dirty="0">
                <a:latin typeface="Comic Sans MS" panose="030F0702030302020204" pitchFamily="66" charset="0"/>
              </a:rPr>
              <a:t> k)</a:t>
            </a:r>
          </a:p>
          <a:p>
            <a:pPr marL="0" indent="0">
              <a:spcBef>
                <a:spcPts val="600"/>
              </a:spcBef>
              <a:buNone/>
            </a:pPr>
            <a:r>
              <a:rPr lang="en-US" dirty="0">
                <a:latin typeface="Comic Sans MS" panose="030F0702030302020204" pitchFamily="66" charset="0"/>
              </a:rPr>
              <a:t>{</a:t>
            </a:r>
          </a:p>
          <a:p>
            <a:pPr marL="0" indent="0">
              <a:spcBef>
                <a:spcPts val="600"/>
              </a:spcBef>
              <a:buNone/>
            </a:pPr>
            <a:r>
              <a:rPr lang="en-US" dirty="0">
                <a:latin typeface="Comic Sans MS" panose="030F0702030302020204" pitchFamily="66" charset="0"/>
              </a:rPr>
              <a:t>	</a:t>
            </a:r>
            <a:r>
              <a:rPr lang="en-US" dirty="0" err="1">
                <a:latin typeface="Comic Sans MS" panose="030F0702030302020204" pitchFamily="66" charset="0"/>
              </a:rPr>
              <a:t>int</a:t>
            </a:r>
            <a:r>
              <a:rPr lang="en-US" dirty="0">
                <a:latin typeface="Comic Sans MS" panose="030F0702030302020204" pitchFamily="66" charset="0"/>
              </a:rPr>
              <a:t> </a:t>
            </a:r>
            <a:r>
              <a:rPr lang="en-US" dirty="0" err="1">
                <a:latin typeface="Comic Sans MS" panose="030F0702030302020204" pitchFamily="66" charset="0"/>
              </a:rPr>
              <a:t>i</a:t>
            </a:r>
            <a:r>
              <a:rPr lang="en-US" dirty="0">
                <a:latin typeface="Comic Sans MS" panose="030F0702030302020204" pitchFamily="66" charset="0"/>
              </a:rPr>
              <a:t> = k % Size; </a:t>
            </a:r>
            <a:r>
              <a:rPr lang="en-US" dirty="0" smtClean="0">
                <a:latin typeface="Comic Sans MS" panose="030F0702030302020204" pitchFamily="66" charset="0"/>
              </a:rPr>
              <a:t>	/* </a:t>
            </a:r>
            <a:r>
              <a:rPr lang="en-US" dirty="0">
                <a:latin typeface="Comic Sans MS" panose="030F0702030302020204" pitchFamily="66" charset="0"/>
              </a:rPr>
              <a:t>hash function */</a:t>
            </a:r>
          </a:p>
          <a:p>
            <a:pPr marL="0" indent="0">
              <a:spcBef>
                <a:spcPts val="600"/>
              </a:spcBef>
              <a:buNone/>
            </a:pPr>
            <a:r>
              <a:rPr lang="en-US" dirty="0">
                <a:latin typeface="Comic Sans MS" panose="030F0702030302020204" pitchFamily="66" charset="0"/>
              </a:rPr>
              <a:t>	</a:t>
            </a:r>
            <a:r>
              <a:rPr lang="en-US" dirty="0" err="1">
                <a:latin typeface="Comic Sans MS" panose="030F0702030302020204" pitchFamily="66" charset="0"/>
              </a:rPr>
              <a:t>int</a:t>
            </a:r>
            <a:r>
              <a:rPr lang="en-US" dirty="0">
                <a:latin typeface="Comic Sans MS" panose="030F0702030302020204" pitchFamily="66" charset="0"/>
              </a:rPr>
              <a:t> j = </a:t>
            </a:r>
            <a:r>
              <a:rPr lang="en-US" dirty="0" err="1">
                <a:latin typeface="Comic Sans MS" panose="030F0702030302020204" pitchFamily="66" charset="0"/>
              </a:rPr>
              <a:t>i</a:t>
            </a:r>
            <a:r>
              <a:rPr lang="en-US" dirty="0">
                <a:latin typeface="Comic Sans MS" panose="030F0702030302020204" pitchFamily="66" charset="0"/>
              </a:rPr>
              <a:t>;</a:t>
            </a:r>
          </a:p>
          <a:p>
            <a:pPr marL="0" indent="0">
              <a:spcBef>
                <a:spcPts val="600"/>
              </a:spcBef>
              <a:buNone/>
            </a:pPr>
            <a:r>
              <a:rPr lang="en-US" dirty="0">
                <a:latin typeface="Comic Sans MS" panose="030F0702030302020204" pitchFamily="66" charset="0"/>
              </a:rPr>
              <a:t>	do </a:t>
            </a:r>
          </a:p>
          <a:p>
            <a:pPr marL="0" indent="0">
              <a:spcBef>
                <a:spcPts val="600"/>
              </a:spcBef>
              <a:buNone/>
            </a:pPr>
            <a:r>
              <a:rPr lang="en-US" dirty="0">
                <a:latin typeface="Comic Sans MS" panose="030F0702030302020204" pitchFamily="66" charset="0"/>
              </a:rPr>
              <a:t>	{</a:t>
            </a:r>
          </a:p>
          <a:p>
            <a:pPr marL="0" indent="0">
              <a:spcBef>
                <a:spcPts val="600"/>
              </a:spcBef>
              <a:buNone/>
            </a:pPr>
            <a:r>
              <a:rPr lang="en-US" dirty="0">
                <a:latin typeface="Comic Sans MS" panose="030F0702030302020204" pitchFamily="66" charset="0"/>
              </a:rPr>
              <a:t>		if (h[j] == empty || h[j] == k) </a:t>
            </a:r>
          </a:p>
          <a:p>
            <a:pPr marL="0" indent="0">
              <a:spcBef>
                <a:spcPts val="600"/>
              </a:spcBef>
              <a:buNone/>
            </a:pPr>
            <a:r>
              <a:rPr lang="en-US" dirty="0">
                <a:latin typeface="Comic Sans MS" panose="030F0702030302020204" pitchFamily="66" charset="0"/>
              </a:rPr>
              <a:t>		</a:t>
            </a:r>
            <a:r>
              <a:rPr lang="en-US" dirty="0" smtClean="0">
                <a:latin typeface="Comic Sans MS" panose="030F0702030302020204" pitchFamily="66" charset="0"/>
              </a:rPr>
              <a:t>    return </a:t>
            </a:r>
            <a:r>
              <a:rPr lang="en-US" dirty="0">
                <a:latin typeface="Comic Sans MS" panose="030F0702030302020204" pitchFamily="66" charset="0"/>
              </a:rPr>
              <a:t>j;</a:t>
            </a:r>
          </a:p>
          <a:p>
            <a:pPr marL="0" indent="0">
              <a:spcBef>
                <a:spcPts val="600"/>
              </a:spcBef>
              <a:buNone/>
            </a:pPr>
            <a:r>
              <a:rPr lang="en-US" dirty="0">
                <a:latin typeface="Comic Sans MS" panose="030F0702030302020204" pitchFamily="66" charset="0"/>
              </a:rPr>
              <a:t>		j = (j + 1) % Size; </a:t>
            </a:r>
            <a:r>
              <a:rPr lang="en-US" dirty="0" smtClean="0">
                <a:latin typeface="Comic Sans MS" panose="030F0702030302020204" pitchFamily="66" charset="0"/>
              </a:rPr>
              <a:t>/* </a:t>
            </a:r>
            <a:r>
              <a:rPr lang="en-US" dirty="0">
                <a:latin typeface="Comic Sans MS" panose="030F0702030302020204" pitchFamily="66" charset="0"/>
              </a:rPr>
              <a:t>rehash function    */</a:t>
            </a:r>
          </a:p>
          <a:p>
            <a:pPr marL="0" indent="0">
              <a:spcBef>
                <a:spcPts val="600"/>
              </a:spcBef>
              <a:buNone/>
            </a:pPr>
            <a:r>
              <a:rPr lang="en-US" dirty="0">
                <a:latin typeface="Comic Sans MS" panose="030F0702030302020204" pitchFamily="66" charset="0"/>
              </a:rPr>
              <a:t>	} while (j != </a:t>
            </a:r>
            <a:r>
              <a:rPr lang="en-US" dirty="0" err="1">
                <a:latin typeface="Comic Sans MS" panose="030F0702030302020204" pitchFamily="66" charset="0"/>
              </a:rPr>
              <a:t>i</a:t>
            </a:r>
            <a:r>
              <a:rPr lang="en-US" dirty="0">
                <a:latin typeface="Comic Sans MS" panose="030F0702030302020204" pitchFamily="66" charset="0"/>
              </a:rPr>
              <a:t>); 	  </a:t>
            </a:r>
            <a:r>
              <a:rPr lang="en-US" dirty="0" smtClean="0">
                <a:latin typeface="Comic Sans MS" panose="030F0702030302020204" pitchFamily="66" charset="0"/>
              </a:rPr>
              <a:t>  /* </a:t>
            </a:r>
            <a:r>
              <a:rPr lang="en-US" dirty="0">
                <a:latin typeface="Comic Sans MS" panose="030F0702030302020204" pitchFamily="66" charset="0"/>
              </a:rPr>
              <a:t>search wrap around */</a:t>
            </a:r>
          </a:p>
          <a:p>
            <a:pPr marL="0" indent="0">
              <a:spcBef>
                <a:spcPts val="600"/>
              </a:spcBef>
              <a:buNone/>
            </a:pPr>
            <a:r>
              <a:rPr lang="en-US" dirty="0">
                <a:latin typeface="Comic Sans MS" panose="030F0702030302020204" pitchFamily="66" charset="0"/>
              </a:rPr>
              <a:t>	return false; 		  </a:t>
            </a:r>
            <a:r>
              <a:rPr lang="en-US" dirty="0" smtClean="0">
                <a:latin typeface="Comic Sans MS" panose="030F0702030302020204" pitchFamily="66" charset="0"/>
              </a:rPr>
              <a:t> /* </a:t>
            </a:r>
            <a:r>
              <a:rPr lang="en-US" dirty="0">
                <a:latin typeface="Comic Sans MS" panose="030F0702030302020204" pitchFamily="66" charset="0"/>
              </a:rPr>
              <a:t>table full         */</a:t>
            </a:r>
          </a:p>
          <a:p>
            <a:pPr marL="0" indent="0">
              <a:spcBef>
                <a:spcPts val="600"/>
              </a:spcBef>
              <a:buNone/>
            </a:pPr>
            <a:r>
              <a:rPr lang="en-US" dirty="0">
                <a:latin typeface="Comic Sans MS" panose="030F0702030302020204" pitchFamily="66" charset="0"/>
              </a:rPr>
              <a:t>}</a:t>
            </a:r>
          </a:p>
          <a:p>
            <a:pPr marL="0" indent="0">
              <a:spcBef>
                <a:spcPts val="600"/>
              </a:spcBef>
              <a:buNone/>
            </a:pPr>
            <a:endParaRPr lang="en-US" dirty="0">
              <a:latin typeface="Comic Sans MS" panose="030F0702030302020204" pitchFamily="66"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8655888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Hashing</a:t>
            </a:r>
          </a:p>
        </p:txBody>
      </p:sp>
      <p:sp>
        <p:nvSpPr>
          <p:cNvPr id="3" name="Content Placeholder 2"/>
          <p:cNvSpPr>
            <a:spLocks noGrp="1"/>
          </p:cNvSpPr>
          <p:nvPr>
            <p:ph idx="1"/>
          </p:nvPr>
        </p:nvSpPr>
        <p:spPr>
          <a:xfrm>
            <a:off x="768096" y="1752600"/>
            <a:ext cx="7994904" cy="4718104"/>
          </a:xfrm>
        </p:spPr>
        <p:txBody>
          <a:bodyPr/>
          <a:lstStyle/>
          <a:p>
            <a:pPr>
              <a:spcAft>
                <a:spcPts val="1200"/>
              </a:spcAft>
            </a:pPr>
            <a:r>
              <a:rPr lang="en-US" dirty="0"/>
              <a:t>In static hashing, function </a:t>
            </a:r>
            <a:r>
              <a:rPr lang="en-US" i="1" dirty="0"/>
              <a:t>h</a:t>
            </a:r>
            <a:r>
              <a:rPr lang="en-US" dirty="0"/>
              <a:t> maps search-key values to a fixed set </a:t>
            </a:r>
            <a:r>
              <a:rPr lang="en-US" i="1" dirty="0"/>
              <a:t>b</a:t>
            </a:r>
            <a:r>
              <a:rPr lang="en-US" dirty="0"/>
              <a:t> of bucket addresses. As the database grows over time, we have three options:</a:t>
            </a:r>
          </a:p>
          <a:p>
            <a:pPr marL="640080" lvl="1">
              <a:spcAft>
                <a:spcPts val="1200"/>
              </a:spcAft>
            </a:pPr>
            <a:r>
              <a:rPr lang="en-US" sz="2400" dirty="0">
                <a:solidFill>
                  <a:srgbClr val="002060"/>
                </a:solidFill>
              </a:rPr>
              <a:t>Choose hash function based on current file size. Get performance degradation as file grows.</a:t>
            </a:r>
          </a:p>
          <a:p>
            <a:pPr marL="640080" lvl="1">
              <a:spcAft>
                <a:spcPts val="1200"/>
              </a:spcAft>
            </a:pPr>
            <a:r>
              <a:rPr lang="en-US" sz="2400" dirty="0">
                <a:solidFill>
                  <a:srgbClr val="002060"/>
                </a:solidFill>
              </a:rPr>
              <a:t>Choose hash function based on anticipated file size. Space is wasted initially.</a:t>
            </a:r>
          </a:p>
          <a:p>
            <a:pPr marL="640080" lvl="1">
              <a:spcAft>
                <a:spcPts val="1200"/>
              </a:spcAft>
            </a:pPr>
            <a:r>
              <a:rPr lang="en-US" sz="2400" dirty="0">
                <a:solidFill>
                  <a:srgbClr val="002060"/>
                </a:solidFill>
              </a:rPr>
              <a:t>Periodically re-organize hash structure as file grows. Requires selecting new hash function, </a:t>
            </a:r>
            <a:r>
              <a:rPr lang="en-US" sz="2400" dirty="0" err="1">
                <a:solidFill>
                  <a:srgbClr val="002060"/>
                </a:solidFill>
              </a:rPr>
              <a:t>recomputing</a:t>
            </a:r>
            <a:r>
              <a:rPr lang="en-US" sz="2400" dirty="0">
                <a:solidFill>
                  <a:srgbClr val="002060"/>
                </a:solidFill>
              </a:rPr>
              <a:t> all addresses, and generating new bucket assignments. Costly, and shuts down database.</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752161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a:xfrm>
            <a:off x="768096" y="1524000"/>
            <a:ext cx="8071104" cy="5181600"/>
          </a:xfrm>
        </p:spPr>
        <p:txBody>
          <a:bodyPr>
            <a:normAutofit/>
          </a:bodyPr>
          <a:lstStyle/>
          <a:p>
            <a:r>
              <a:rPr lang="en-US" dirty="0"/>
              <a:t>Hashing is the transformation of a string of </a:t>
            </a:r>
            <a:r>
              <a:rPr lang="en-US" dirty="0" smtClean="0"/>
              <a:t>characters </a:t>
            </a:r>
            <a:r>
              <a:rPr lang="en-US" dirty="0"/>
              <a:t>into a usually shorter fixed-length value or key that represents the original string. </a:t>
            </a:r>
            <a:endParaRPr lang="en-US" dirty="0" smtClean="0"/>
          </a:p>
          <a:p>
            <a:r>
              <a:rPr lang="en-US" dirty="0" smtClean="0"/>
              <a:t>Hashing </a:t>
            </a:r>
            <a:r>
              <a:rPr lang="en-US" dirty="0"/>
              <a:t>is used to index and retrieve items in a </a:t>
            </a:r>
            <a:r>
              <a:rPr lang="en-US" dirty="0" smtClean="0"/>
              <a:t>database. </a:t>
            </a:r>
          </a:p>
          <a:p>
            <a:r>
              <a:rPr lang="en-US" dirty="0" smtClean="0"/>
              <a:t>Why? because </a:t>
            </a:r>
            <a:r>
              <a:rPr lang="en-US" dirty="0"/>
              <a:t>it is faster to find the item using the shorter hashed key than to find it using the original value. </a:t>
            </a:r>
            <a:endParaRPr lang="en-US" dirty="0" smtClean="0"/>
          </a:p>
          <a:p>
            <a:r>
              <a:rPr lang="en-US" dirty="0" smtClean="0"/>
              <a:t>It </a:t>
            </a:r>
            <a:r>
              <a:rPr lang="en-US" dirty="0"/>
              <a:t>is also used in many encryption algorithms</a:t>
            </a:r>
            <a:r>
              <a:rPr lang="en-US" dirty="0" smtClean="0"/>
              <a:t>.</a:t>
            </a:r>
          </a:p>
          <a:p>
            <a:r>
              <a:rPr lang="en-US" dirty="0" smtClean="0"/>
              <a:t>Dictionary operations.</a:t>
            </a:r>
          </a:p>
          <a:p>
            <a:r>
              <a:rPr lang="en-US" dirty="0" smtClean="0"/>
              <a:t>A </a:t>
            </a:r>
            <a:r>
              <a:rPr lang="en-US" dirty="0"/>
              <a:t>compiler maintains a symbol </a:t>
            </a:r>
            <a:r>
              <a:rPr lang="en-US" dirty="0" smtClean="0"/>
              <a:t>table - keys </a:t>
            </a:r>
            <a:r>
              <a:rPr lang="en-US" dirty="0"/>
              <a:t>are arbitrary character strings that correspond to identifiers in the </a:t>
            </a:r>
            <a:r>
              <a:rPr lang="en-US" dirty="0" smtClean="0"/>
              <a:t>language.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40130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a:t>
            </a:r>
            <a:endParaRPr lang="en-US" dirty="0"/>
          </a:p>
        </p:txBody>
      </p:sp>
      <p:sp>
        <p:nvSpPr>
          <p:cNvPr id="3" name="Content Placeholder 2"/>
          <p:cNvSpPr>
            <a:spLocks noGrp="1"/>
          </p:cNvSpPr>
          <p:nvPr>
            <p:ph idx="1"/>
          </p:nvPr>
        </p:nvSpPr>
        <p:spPr>
          <a:xfrm>
            <a:off x="768096" y="1752600"/>
            <a:ext cx="5620148" cy="4718104"/>
          </a:xfrm>
        </p:spPr>
        <p:txBody>
          <a:bodyPr>
            <a:normAutofit/>
          </a:bodyPr>
          <a:lstStyle/>
          <a:p>
            <a:r>
              <a:rPr lang="en-US" sz="2000" dirty="0"/>
              <a:t>Use a </a:t>
            </a:r>
            <a:r>
              <a:rPr lang="en-US" sz="2000" b="1" dirty="0">
                <a:ln>
                  <a:solidFill>
                    <a:schemeClr val="accent1"/>
                  </a:solidFill>
                  <a:prstDash val="dash"/>
                </a:ln>
              </a:rPr>
              <a:t>directory</a:t>
            </a:r>
            <a:r>
              <a:rPr lang="en-US" sz="2000" dirty="0"/>
              <a:t>, </a:t>
            </a:r>
            <a:r>
              <a:rPr lang="en-US" sz="2000" i="1" dirty="0"/>
              <a:t>d</a:t>
            </a:r>
            <a:r>
              <a:rPr lang="en-US" sz="2000" dirty="0"/>
              <a:t> of pointers to buckets. </a:t>
            </a:r>
            <a:r>
              <a:rPr lang="en-US" sz="2000" i="1" dirty="0"/>
              <a:t>s</a:t>
            </a:r>
            <a:r>
              <a:rPr lang="en-US" sz="2000" dirty="0"/>
              <a:t>, and double the size of the number of buckets by doubling just the directory and splitting only the bucket that </a:t>
            </a:r>
            <a:r>
              <a:rPr lang="en-US" sz="2000" dirty="0" smtClean="0"/>
              <a:t>overflowed.</a:t>
            </a:r>
          </a:p>
          <a:p>
            <a:r>
              <a:rPr lang="en-US" sz="2000" i="1" dirty="0"/>
              <a:t>h</a:t>
            </a:r>
            <a:r>
              <a:rPr lang="en-US" sz="2000" dirty="0"/>
              <a:t>(</a:t>
            </a:r>
            <a:r>
              <a:rPr lang="en-US" sz="2000" i="1" dirty="0"/>
              <a:t>k</a:t>
            </a:r>
            <a:r>
              <a:rPr lang="en-US" sz="2000" dirty="0"/>
              <a:t>, 2) for indexing where </a:t>
            </a:r>
            <a:r>
              <a:rPr lang="en-US" sz="2000" i="1" dirty="0"/>
              <a:t>k</a:t>
            </a:r>
            <a:r>
              <a:rPr lang="en-US" sz="2000" dirty="0"/>
              <a:t> refers to the key being hashed and 2 is the number of bits.</a:t>
            </a:r>
            <a:endParaRPr lang="en-US" sz="2000" dirty="0" smtClean="0"/>
          </a:p>
          <a:p>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04924509"/>
              </p:ext>
            </p:extLst>
          </p:nvPr>
        </p:nvGraphicFramePr>
        <p:xfrm>
          <a:off x="6438900" y="1762125"/>
          <a:ext cx="2400300" cy="3840480"/>
        </p:xfrm>
        <a:graphic>
          <a:graphicData uri="http://schemas.openxmlformats.org/drawingml/2006/table">
            <a:tbl>
              <a:tblPr firstRow="1" firstCol="1" bandRow="1">
                <a:tableStyleId>{5C22544A-7EE6-4342-B048-85BDC9FD1C3A}</a:tableStyleId>
              </a:tblPr>
              <a:tblGrid>
                <a:gridCol w="9144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tblGrid>
              <a:tr h="0">
                <a:tc>
                  <a:txBody>
                    <a:bodyPr/>
                    <a:lstStyle/>
                    <a:p>
                      <a:pPr marL="0" indent="0" algn="ctr">
                        <a:spcAft>
                          <a:spcPts val="0"/>
                        </a:spcAft>
                        <a:tabLst>
                          <a:tab pos="252095" algn="l"/>
                        </a:tabLst>
                      </a:pPr>
                      <a:r>
                        <a:rPr lang="en-US" sz="1800" dirty="0">
                          <a:effectLst/>
                        </a:rPr>
                        <a:t>key (k)</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0" algn="ctr">
                        <a:spcAft>
                          <a:spcPts val="0"/>
                        </a:spcAft>
                        <a:tabLst>
                          <a:tab pos="252095" algn="l"/>
                        </a:tabLst>
                      </a:pPr>
                      <a:r>
                        <a:rPr lang="en-US" sz="1800" dirty="0">
                          <a:effectLst/>
                        </a:rPr>
                        <a:t>Binary equivalent</a:t>
                      </a:r>
                    </a:p>
                    <a:p>
                      <a:pPr marL="0" indent="0" algn="ctr">
                        <a:spcAft>
                          <a:spcPts val="0"/>
                        </a:spcAft>
                        <a:tabLst>
                          <a:tab pos="252095" algn="l"/>
                        </a:tabLst>
                      </a:pPr>
                      <a:r>
                        <a:rPr lang="en-US" sz="1800" dirty="0">
                          <a:effectLst/>
                        </a:rPr>
                        <a:t>h(k)</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0">
                <a:tc>
                  <a:txBody>
                    <a:bodyPr/>
                    <a:lstStyle/>
                    <a:p>
                      <a:pPr marL="0" indent="228600" algn="ctr">
                        <a:spcAft>
                          <a:spcPts val="0"/>
                        </a:spcAft>
                        <a:tabLst>
                          <a:tab pos="252095" algn="l"/>
                        </a:tabLs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228600" algn="ctr">
                        <a:spcAft>
                          <a:spcPts val="0"/>
                        </a:spcAft>
                        <a:tabLst>
                          <a:tab pos="252095" algn="l"/>
                        </a:tabLst>
                      </a:pPr>
                      <a:r>
                        <a:rPr lang="en-US" sz="1800">
                          <a:effectLst/>
                        </a:rPr>
                        <a:t>0000</a:t>
                      </a:r>
                      <a:r>
                        <a:rPr lang="en-US" sz="1800" u="sng">
                          <a:effectLst/>
                        </a:rPr>
                        <a:t>01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72019">
                <a:tc>
                  <a:txBody>
                    <a:bodyPr/>
                    <a:lstStyle/>
                    <a:p>
                      <a:pPr marL="0" indent="228600" algn="ctr">
                        <a:spcAft>
                          <a:spcPts val="0"/>
                        </a:spcAft>
                        <a:tabLst>
                          <a:tab pos="252095" algn="l"/>
                        </a:tabLs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228600" algn="ctr">
                        <a:spcAft>
                          <a:spcPts val="0"/>
                        </a:spcAft>
                        <a:tabLst>
                          <a:tab pos="252095" algn="l"/>
                        </a:tabLst>
                      </a:pPr>
                      <a:r>
                        <a:rPr lang="en-US" sz="1800">
                          <a:effectLst/>
                        </a:rPr>
                        <a:t>0001</a:t>
                      </a:r>
                      <a:r>
                        <a:rPr lang="en-US" sz="1800" u="sng">
                          <a:effectLst/>
                        </a:rPr>
                        <a:t>00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0">
                <a:tc>
                  <a:txBody>
                    <a:bodyPr/>
                    <a:lstStyle/>
                    <a:p>
                      <a:pPr marL="0" indent="228600" algn="ctr">
                        <a:spcAft>
                          <a:spcPts val="0"/>
                        </a:spcAft>
                        <a:tabLst>
                          <a:tab pos="252095" algn="l"/>
                        </a:tabLst>
                      </a:pPr>
                      <a:r>
                        <a:rPr lang="en-US" sz="1800">
                          <a:effectLst/>
                        </a:rPr>
                        <a:t>5</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228600" algn="ctr">
                        <a:spcAft>
                          <a:spcPts val="0"/>
                        </a:spcAft>
                        <a:tabLst>
                          <a:tab pos="252095" algn="l"/>
                        </a:tabLst>
                      </a:pPr>
                      <a:r>
                        <a:rPr lang="en-US" sz="1800">
                          <a:effectLst/>
                        </a:rPr>
                        <a:t>0001</a:t>
                      </a:r>
                      <a:r>
                        <a:rPr lang="en-US" sz="1800" u="sng">
                          <a:effectLst/>
                        </a:rPr>
                        <a:t>01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0">
                <a:tc>
                  <a:txBody>
                    <a:bodyPr/>
                    <a:lstStyle/>
                    <a:p>
                      <a:pPr marL="0" indent="228600" algn="ctr">
                        <a:spcAft>
                          <a:spcPts val="0"/>
                        </a:spcAft>
                        <a:tabLst>
                          <a:tab pos="252095" algn="l"/>
                        </a:tabLst>
                      </a:pPr>
                      <a:r>
                        <a:rPr lang="en-US" sz="1800">
                          <a:effectLst/>
                        </a:rPr>
                        <a:t>7</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228600" algn="ctr">
                        <a:spcAft>
                          <a:spcPts val="0"/>
                        </a:spcAft>
                        <a:tabLst>
                          <a:tab pos="252095" algn="l"/>
                        </a:tabLst>
                      </a:pPr>
                      <a:r>
                        <a:rPr lang="en-US" sz="1800">
                          <a:effectLst/>
                        </a:rPr>
                        <a:t>0001</a:t>
                      </a:r>
                      <a:r>
                        <a:rPr lang="en-US" sz="1800" u="sng">
                          <a:effectLst/>
                        </a:rPr>
                        <a:t>11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0">
                <a:tc>
                  <a:txBody>
                    <a:bodyPr/>
                    <a:lstStyle/>
                    <a:p>
                      <a:pPr marL="0" indent="228600" algn="ctr">
                        <a:spcAft>
                          <a:spcPts val="0"/>
                        </a:spcAft>
                        <a:tabLst>
                          <a:tab pos="252095" algn="l"/>
                        </a:tabLst>
                      </a:pPr>
                      <a:r>
                        <a:rPr lang="en-US" sz="1800">
                          <a:effectLst/>
                        </a:rPr>
                        <a:t>10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228600" algn="ctr">
                        <a:spcAft>
                          <a:spcPts val="0"/>
                        </a:spcAft>
                        <a:tabLst>
                          <a:tab pos="252095" algn="l"/>
                        </a:tabLst>
                      </a:pPr>
                      <a:r>
                        <a:rPr lang="en-US" sz="1800" dirty="0">
                          <a:effectLst/>
                        </a:rPr>
                        <a:t>0010</a:t>
                      </a:r>
                      <a:r>
                        <a:rPr lang="en-US" sz="1800" u="sng" dirty="0">
                          <a:effectLst/>
                        </a:rPr>
                        <a:t>10</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0">
                <a:tc>
                  <a:txBody>
                    <a:bodyPr/>
                    <a:lstStyle/>
                    <a:p>
                      <a:pPr marL="0" indent="228600" algn="ctr">
                        <a:spcAft>
                          <a:spcPts val="0"/>
                        </a:spcAft>
                        <a:tabLst>
                          <a:tab pos="252095" algn="l"/>
                        </a:tabLst>
                      </a:pPr>
                      <a:r>
                        <a:rPr lang="en-US" sz="1800">
                          <a:effectLst/>
                        </a:rPr>
                        <a:t>12</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228600" algn="ctr">
                        <a:spcAft>
                          <a:spcPts val="0"/>
                        </a:spcAft>
                        <a:tabLst>
                          <a:tab pos="252095" algn="l"/>
                        </a:tabLst>
                      </a:pPr>
                      <a:r>
                        <a:rPr lang="en-US" sz="1800">
                          <a:effectLst/>
                        </a:rPr>
                        <a:t>0011</a:t>
                      </a:r>
                      <a:r>
                        <a:rPr lang="en-US" sz="1800" u="sng">
                          <a:effectLst/>
                        </a:rPr>
                        <a:t>00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0">
                <a:tc>
                  <a:txBody>
                    <a:bodyPr/>
                    <a:lstStyle/>
                    <a:p>
                      <a:pPr marL="0" indent="228600" algn="ctr">
                        <a:spcAft>
                          <a:spcPts val="0"/>
                        </a:spcAft>
                        <a:tabLst>
                          <a:tab pos="252095" algn="l"/>
                        </a:tabLst>
                      </a:pPr>
                      <a:r>
                        <a:rPr lang="en-US" sz="1800">
                          <a:effectLst/>
                        </a:rPr>
                        <a:t>15</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228600" algn="ctr">
                        <a:spcAft>
                          <a:spcPts val="0"/>
                        </a:spcAft>
                        <a:tabLst>
                          <a:tab pos="252095" algn="l"/>
                        </a:tabLst>
                      </a:pPr>
                      <a:r>
                        <a:rPr lang="en-US" sz="1800">
                          <a:effectLst/>
                        </a:rPr>
                        <a:t>0011</a:t>
                      </a:r>
                      <a:r>
                        <a:rPr lang="en-US" sz="1800" u="sng">
                          <a:effectLst/>
                        </a:rPr>
                        <a:t>11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0">
                <a:tc>
                  <a:txBody>
                    <a:bodyPr/>
                    <a:lstStyle/>
                    <a:p>
                      <a:pPr marL="0" indent="228600" algn="ctr">
                        <a:spcAft>
                          <a:spcPts val="0"/>
                        </a:spcAft>
                        <a:tabLst>
                          <a:tab pos="252095" algn="l"/>
                        </a:tabLst>
                      </a:pPr>
                      <a:r>
                        <a:rPr lang="en-US" sz="1800">
                          <a:effectLst/>
                        </a:rPr>
                        <a:t>16</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228600" algn="ctr">
                        <a:spcAft>
                          <a:spcPts val="0"/>
                        </a:spcAft>
                        <a:tabLst>
                          <a:tab pos="252095" algn="l"/>
                        </a:tabLst>
                      </a:pPr>
                      <a:r>
                        <a:rPr lang="en-US" sz="1800">
                          <a:effectLst/>
                        </a:rPr>
                        <a:t>0100</a:t>
                      </a:r>
                      <a:r>
                        <a:rPr lang="en-US" sz="1800" u="sng">
                          <a:effectLst/>
                        </a:rPr>
                        <a:t>00</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0">
                <a:tc>
                  <a:txBody>
                    <a:bodyPr/>
                    <a:lstStyle/>
                    <a:p>
                      <a:pPr marL="0" indent="228600" algn="ctr">
                        <a:spcAft>
                          <a:spcPts val="0"/>
                        </a:spcAft>
                        <a:tabLst>
                          <a:tab pos="252095" algn="l"/>
                        </a:tabLst>
                      </a:pPr>
                      <a:r>
                        <a:rPr lang="en-US" sz="1800">
                          <a:effectLst/>
                        </a:rPr>
                        <a:t>19</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228600" algn="ctr">
                        <a:spcAft>
                          <a:spcPts val="0"/>
                        </a:spcAft>
                        <a:tabLst>
                          <a:tab pos="252095" algn="l"/>
                        </a:tabLst>
                      </a:pPr>
                      <a:r>
                        <a:rPr lang="en-US" sz="1800">
                          <a:effectLst/>
                        </a:rPr>
                        <a:t>0100</a:t>
                      </a:r>
                      <a:r>
                        <a:rPr lang="en-US" sz="1800" u="sng">
                          <a:effectLst/>
                        </a:rPr>
                        <a:t>11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0">
                <a:tc>
                  <a:txBody>
                    <a:bodyPr/>
                    <a:lstStyle/>
                    <a:p>
                      <a:pPr marL="0" indent="228600" algn="ctr">
                        <a:spcAft>
                          <a:spcPts val="0"/>
                        </a:spcAft>
                        <a:tabLst>
                          <a:tab pos="252095" algn="l"/>
                        </a:tabLst>
                      </a:pPr>
                      <a:r>
                        <a:rPr lang="en-US" sz="1800">
                          <a:effectLst/>
                        </a:rPr>
                        <a:t>21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228600" algn="ctr">
                        <a:spcAft>
                          <a:spcPts val="0"/>
                        </a:spcAft>
                        <a:tabLst>
                          <a:tab pos="252095" algn="l"/>
                        </a:tabLst>
                      </a:pPr>
                      <a:r>
                        <a:rPr lang="en-US" sz="1800">
                          <a:effectLst/>
                        </a:rPr>
                        <a:t>0101</a:t>
                      </a:r>
                      <a:r>
                        <a:rPr lang="en-US" sz="1800" u="sng">
                          <a:effectLst/>
                        </a:rPr>
                        <a:t>01</a:t>
                      </a:r>
                      <a:endParaRPr lang="en-US" sz="1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r h="0">
                <a:tc>
                  <a:txBody>
                    <a:bodyPr/>
                    <a:lstStyle/>
                    <a:p>
                      <a:pPr marL="0" indent="228600" algn="ctr">
                        <a:spcAft>
                          <a:spcPts val="0"/>
                        </a:spcAft>
                        <a:tabLst>
                          <a:tab pos="252095" algn="l"/>
                        </a:tabLst>
                      </a:pPr>
                      <a:r>
                        <a:rPr lang="en-US" sz="1800" dirty="0">
                          <a:effectLst/>
                        </a:rPr>
                        <a:t>32</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indent="228600" algn="ctr">
                        <a:spcAft>
                          <a:spcPts val="0"/>
                        </a:spcAft>
                        <a:tabLst>
                          <a:tab pos="252095" algn="l"/>
                        </a:tabLst>
                      </a:pPr>
                      <a:r>
                        <a:rPr lang="en-US" sz="1800" dirty="0">
                          <a:effectLst/>
                        </a:rPr>
                        <a:t>1000</a:t>
                      </a:r>
                      <a:r>
                        <a:rPr lang="en-US" sz="1800" u="sng" dirty="0">
                          <a:effectLst/>
                        </a:rPr>
                        <a:t>00</a:t>
                      </a:r>
                      <a:endParaRPr lang="en-US" sz="1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11"/>
                  </a:ext>
                </a:extLst>
              </a:tr>
            </a:tbl>
          </a:graphicData>
        </a:graphic>
      </p:graphicFrame>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472" y="4248231"/>
            <a:ext cx="5247455" cy="2136748"/>
          </a:xfrm>
          <a:prstGeom prst="rect">
            <a:avLst/>
          </a:prstGeom>
          <a:ln w="28575">
            <a:solidFill>
              <a:schemeClr val="accent1"/>
            </a:solidFill>
          </a:ln>
        </p:spPr>
      </p:pic>
    </p:spTree>
    <p:extLst>
      <p:ext uri="{BB962C8B-B14F-4D97-AF65-F5344CB8AC3E}">
        <p14:creationId xmlns:p14="http://schemas.microsoft.com/office/powerpoint/2010/main" val="1066730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Insertion</a:t>
            </a:r>
            <a:endParaRPr lang="en-US" dirty="0"/>
          </a:p>
        </p:txBody>
      </p:sp>
      <p:sp>
        <p:nvSpPr>
          <p:cNvPr id="3" name="Content Placeholder 2"/>
          <p:cNvSpPr>
            <a:spLocks noGrp="1"/>
          </p:cNvSpPr>
          <p:nvPr>
            <p:ph idx="1"/>
          </p:nvPr>
        </p:nvSpPr>
        <p:spPr/>
        <p:txBody>
          <a:bodyPr/>
          <a:lstStyle/>
          <a:p>
            <a:r>
              <a:rPr lang="en-US" dirty="0"/>
              <a:t>What happens when a data is inserted into a full bucket? </a:t>
            </a:r>
            <a:endParaRPr lang="en-US" dirty="0" smtClean="0"/>
          </a:p>
          <a:p>
            <a:r>
              <a:rPr lang="en-US" dirty="0" smtClean="0"/>
              <a:t>Consider </a:t>
            </a:r>
            <a:r>
              <a:rPr lang="en-US" dirty="0"/>
              <a:t>the insertion of data entry 20 (binary 101</a:t>
            </a:r>
            <a:r>
              <a:rPr lang="en-US" b="1" u="sng" dirty="0"/>
              <a:t>00</a:t>
            </a:r>
            <a:r>
              <a:rPr lang="en-US" dirty="0"/>
              <a:t>). </a:t>
            </a:r>
            <a:endParaRPr lang="en-US" dirty="0" smtClean="0"/>
          </a:p>
          <a:p>
            <a:r>
              <a:rPr lang="en-US" dirty="0" smtClean="0"/>
              <a:t>Looking </a:t>
            </a:r>
            <a:r>
              <a:rPr lang="en-US" dirty="0"/>
              <a:t>at directory clement 00, </a:t>
            </a:r>
            <a:r>
              <a:rPr lang="en-US" dirty="0" smtClean="0"/>
              <a:t>the </a:t>
            </a:r>
            <a:r>
              <a:rPr lang="en-US" dirty="0"/>
              <a:t>arc led to bucket A, which is already full. </a:t>
            </a:r>
            <a:endParaRPr lang="en-US" dirty="0" smtClean="0"/>
          </a:p>
          <a:p>
            <a:r>
              <a:rPr lang="en-US" dirty="0" smtClean="0"/>
              <a:t>We </a:t>
            </a:r>
            <a:r>
              <a:rPr lang="en-US" dirty="0"/>
              <a:t>must first split the bucket by creating a new bucket, E and redistribute the existing elements. </a:t>
            </a:r>
            <a:endParaRPr lang="en-US" dirty="0" smtClean="0"/>
          </a:p>
          <a:p>
            <a:r>
              <a:rPr lang="en-US" dirty="0" smtClean="0"/>
              <a:t>Now </a:t>
            </a:r>
            <a:r>
              <a:rPr lang="en-US" dirty="0"/>
              <a:t>the overflowed bucket A is split using </a:t>
            </a:r>
            <a:r>
              <a:rPr lang="en-US" i="1" dirty="0"/>
              <a:t>h</a:t>
            </a:r>
            <a:r>
              <a:rPr lang="en-US" dirty="0"/>
              <a:t>(</a:t>
            </a:r>
            <a:r>
              <a:rPr lang="en-US" i="1" dirty="0"/>
              <a:t>k</a:t>
            </a:r>
            <a:r>
              <a:rPr lang="en-US" dirty="0"/>
              <a:t>, </a:t>
            </a:r>
            <a:r>
              <a:rPr lang="en-US" i="1" dirty="0"/>
              <a:t>u</a:t>
            </a:r>
            <a:r>
              <a:rPr lang="en-US" dirty="0"/>
              <a:t>), thus increasing the directory depth </a:t>
            </a:r>
            <a:r>
              <a:rPr lang="en-US" dirty="0" smtClean="0"/>
              <a:t>by 3. </a:t>
            </a:r>
          </a:p>
          <a:p>
            <a:r>
              <a:rPr lang="en-US" dirty="0" smtClean="0"/>
              <a:t>In </a:t>
            </a:r>
            <a:r>
              <a:rPr lang="en-US" dirty="0"/>
              <a:t>our case </a:t>
            </a:r>
            <a:r>
              <a:rPr lang="en-US" i="1" dirty="0"/>
              <a:t>u</a:t>
            </a:r>
            <a:r>
              <a:rPr lang="en-US" dirty="0"/>
              <a:t> = 3, getting 8 directory </a:t>
            </a:r>
            <a:r>
              <a:rPr lang="en-US" dirty="0" smtClean="0"/>
              <a:t>entries.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301676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557784"/>
          </a:xfrm>
        </p:spPr>
        <p:txBody>
          <a:bodyPr>
            <a:normAutofit fontScale="90000"/>
          </a:bodyPr>
          <a:lstStyle/>
          <a:p>
            <a:r>
              <a:rPr lang="en-IN" dirty="0" smtClean="0"/>
              <a:t>Example</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0546" y="2819400"/>
            <a:ext cx="5304034" cy="2667000"/>
          </a:xfrm>
        </p:spPr>
      </p:pic>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7" name="Rectangle 6"/>
          <p:cNvSpPr/>
          <p:nvPr/>
        </p:nvSpPr>
        <p:spPr>
          <a:xfrm>
            <a:off x="450723" y="1600200"/>
            <a:ext cx="7924800" cy="4832092"/>
          </a:xfrm>
          <a:prstGeom prst="rect">
            <a:avLst/>
          </a:prstGeom>
        </p:spPr>
        <p:txBody>
          <a:bodyPr wrap="square">
            <a:spAutoFit/>
          </a:bodyPr>
          <a:lstStyle/>
          <a:p>
            <a:r>
              <a:rPr lang="en-US" sz="2000" dirty="0"/>
              <a:t>Now h(20, 3) would give us 101100. So 100 directory pointer should point to the new bucket E. But the existing data in bucket A may have to </a:t>
            </a:r>
            <a:r>
              <a:rPr lang="en-US" sz="2000" dirty="0" smtClean="0"/>
              <a:t>be redistributed</a:t>
            </a:r>
            <a:r>
              <a:rPr lang="en-US" sz="2000" dirty="0"/>
              <a:t>. </a:t>
            </a:r>
            <a:r>
              <a:rPr lang="en-US" sz="2000" dirty="0">
                <a:solidFill>
                  <a:srgbClr val="FF0000"/>
                </a:solidFill>
              </a:rPr>
              <a:t>We have 4, 12, 32, and 16 in bucket A</a:t>
            </a:r>
            <a:r>
              <a:rPr lang="en-US" sz="2000" dirty="0"/>
              <a:t>. Considering 3 bit hashing, we have:</a:t>
            </a:r>
          </a:p>
          <a:p>
            <a:endParaRPr lang="en-US" sz="2400" dirty="0"/>
          </a:p>
          <a:p>
            <a:r>
              <a:rPr lang="en-US" sz="2400" dirty="0"/>
              <a:t>4   : 000</a:t>
            </a:r>
            <a:r>
              <a:rPr lang="en-US" sz="2400" b="1" dirty="0">
                <a:solidFill>
                  <a:srgbClr val="FF0000"/>
                </a:solidFill>
              </a:rPr>
              <a:t>100</a:t>
            </a:r>
          </a:p>
          <a:p>
            <a:r>
              <a:rPr lang="en-US" sz="2400" dirty="0"/>
              <a:t>12 : 001</a:t>
            </a:r>
            <a:r>
              <a:rPr lang="en-US" sz="2400" b="1" dirty="0">
                <a:solidFill>
                  <a:srgbClr val="FF0000"/>
                </a:solidFill>
              </a:rPr>
              <a:t>100</a:t>
            </a:r>
          </a:p>
          <a:p>
            <a:r>
              <a:rPr lang="en-US" sz="2400" dirty="0"/>
              <a:t>32 : 100</a:t>
            </a:r>
            <a:r>
              <a:rPr lang="en-US" sz="2400" b="1" dirty="0">
                <a:solidFill>
                  <a:srgbClr val="FF0000"/>
                </a:solidFill>
              </a:rPr>
              <a:t>000</a:t>
            </a:r>
          </a:p>
          <a:p>
            <a:r>
              <a:rPr lang="en-US" sz="2400" dirty="0"/>
              <a:t>16 : </a:t>
            </a:r>
            <a:r>
              <a:rPr lang="en-US" sz="2400" dirty="0" smtClean="0"/>
              <a:t>010</a:t>
            </a:r>
            <a:r>
              <a:rPr lang="en-US" sz="2400" b="1" dirty="0" smtClean="0">
                <a:solidFill>
                  <a:srgbClr val="FF0000"/>
                </a:solidFill>
              </a:rPr>
              <a:t>000</a:t>
            </a:r>
          </a:p>
          <a:p>
            <a:r>
              <a:rPr lang="en-US" sz="2000" dirty="0" smtClean="0"/>
              <a:t>------------</a:t>
            </a:r>
          </a:p>
          <a:p>
            <a:r>
              <a:rPr lang="en-US" sz="2400" dirty="0"/>
              <a:t>20 : 101</a:t>
            </a:r>
            <a:r>
              <a:rPr lang="en-US" sz="2400" b="1" dirty="0">
                <a:solidFill>
                  <a:srgbClr val="FF0000"/>
                </a:solidFill>
              </a:rPr>
              <a:t>100</a:t>
            </a:r>
            <a:endParaRPr lang="en-US" sz="2400" b="1" dirty="0" smtClean="0">
              <a:solidFill>
                <a:srgbClr val="FF0000"/>
              </a:solidFill>
            </a:endParaRPr>
          </a:p>
          <a:p>
            <a:endParaRPr lang="en-US" sz="2000" dirty="0" smtClean="0"/>
          </a:p>
          <a:p>
            <a:r>
              <a:rPr lang="en-US" sz="2200" dirty="0" smtClean="0"/>
              <a:t>Out </a:t>
            </a:r>
            <a:r>
              <a:rPr lang="en-US" sz="2200" dirty="0"/>
              <a:t>of these four data, 4 and 12 should be pushed to bucket E and 32 and 16 can be retained in </a:t>
            </a:r>
            <a:r>
              <a:rPr lang="en-US" sz="2200" dirty="0" smtClean="0"/>
              <a:t>bucket. </a:t>
            </a:r>
            <a:endParaRPr lang="en-US" sz="2200" dirty="0"/>
          </a:p>
        </p:txBody>
      </p:sp>
    </p:spTree>
    <p:extLst>
      <p:ext uri="{BB962C8B-B14F-4D97-AF65-F5344CB8AC3E}">
        <p14:creationId xmlns:p14="http://schemas.microsoft.com/office/powerpoint/2010/main" val="2364543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Summary</a:t>
            </a:r>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030151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table</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i="1" dirty="0"/>
              <a:t>hash table</a:t>
            </a:r>
            <a:r>
              <a:rPr lang="en-US" dirty="0"/>
              <a:t> (</a:t>
            </a:r>
            <a:r>
              <a:rPr lang="en-US" i="1" dirty="0" err="1"/>
              <a:t>ht</a:t>
            </a:r>
            <a:r>
              <a:rPr lang="en-US" dirty="0"/>
              <a:t>) is an effective data structure for implementing </a:t>
            </a:r>
            <a:r>
              <a:rPr lang="en-US" i="1" dirty="0"/>
              <a:t>dictionaries</a:t>
            </a:r>
            <a:r>
              <a:rPr lang="en-US" dirty="0"/>
              <a:t>. </a:t>
            </a:r>
            <a:endParaRPr lang="en-US" dirty="0" smtClean="0"/>
          </a:p>
          <a:p>
            <a:r>
              <a:rPr lang="en-US" dirty="0" smtClean="0"/>
              <a:t>The </a:t>
            </a:r>
            <a:r>
              <a:rPr lang="en-US" dirty="0"/>
              <a:t>hash table associates keys with values. </a:t>
            </a:r>
            <a:endParaRPr lang="en-US" dirty="0" smtClean="0"/>
          </a:p>
          <a:p>
            <a:r>
              <a:rPr lang="en-US" dirty="0" smtClean="0"/>
              <a:t>Supports </a:t>
            </a:r>
            <a:r>
              <a:rPr lang="en-US" dirty="0"/>
              <a:t>efficiently what is known as a </a:t>
            </a:r>
            <a:r>
              <a:rPr lang="en-US" i="1" dirty="0"/>
              <a:t>lookup</a:t>
            </a:r>
            <a:r>
              <a:rPr lang="en-US" dirty="0"/>
              <a:t>: given a key (e.g. a person's name), find the corresponding value (e.g. that person's telephone number). </a:t>
            </a:r>
            <a:endParaRPr lang="en-US" dirty="0" smtClean="0"/>
          </a:p>
          <a:p>
            <a:r>
              <a:rPr lang="en-US" dirty="0" smtClean="0"/>
              <a:t>It </a:t>
            </a:r>
            <a:r>
              <a:rPr lang="en-US" dirty="0"/>
              <a:t>works by transforming the key using a hash function into a hash </a:t>
            </a:r>
            <a:r>
              <a:rPr lang="en-US" dirty="0" smtClean="0"/>
              <a:t>vale</a:t>
            </a:r>
          </a:p>
          <a:p>
            <a:r>
              <a:rPr lang="en-US" dirty="0" smtClean="0"/>
              <a:t>This </a:t>
            </a:r>
            <a:r>
              <a:rPr lang="en-US" dirty="0"/>
              <a:t>hash value maps directly to a bucket in the array of key/value pairs.  </a:t>
            </a:r>
          </a:p>
          <a:p>
            <a:r>
              <a:rPr lang="en-US" dirty="0"/>
              <a:t>The hash table is </a:t>
            </a:r>
            <a:r>
              <a:rPr lang="en-US" dirty="0" smtClean="0"/>
              <a:t>partitioned </a:t>
            </a:r>
            <a:r>
              <a:rPr lang="en-US" dirty="0"/>
              <a:t>into </a:t>
            </a:r>
            <a:r>
              <a:rPr lang="en-US" b="1" i="1" dirty="0"/>
              <a:t>b</a:t>
            </a:r>
            <a:r>
              <a:rPr lang="en-US" dirty="0"/>
              <a:t> buckets </a:t>
            </a:r>
            <a:r>
              <a:rPr lang="en-US" dirty="0" smtClean="0"/>
              <a:t>       </a:t>
            </a:r>
            <a:r>
              <a:rPr lang="en-US" b="1" i="1" dirty="0" err="1" smtClean="0"/>
              <a:t>ht</a:t>
            </a:r>
            <a:r>
              <a:rPr lang="en-US" b="1" dirty="0" smtClean="0"/>
              <a:t>[0</a:t>
            </a:r>
            <a:r>
              <a:rPr lang="en-US" b="1" dirty="0"/>
              <a:t>], </a:t>
            </a:r>
            <a:r>
              <a:rPr lang="en-US" b="1" i="1" dirty="0" err="1"/>
              <a:t>ht</a:t>
            </a:r>
            <a:r>
              <a:rPr lang="en-US" b="1" dirty="0"/>
              <a:t>[1],….., </a:t>
            </a:r>
            <a:r>
              <a:rPr lang="en-US" b="1" i="1" dirty="0" err="1"/>
              <a:t>ht</a:t>
            </a:r>
            <a:r>
              <a:rPr lang="en-US" b="1" dirty="0"/>
              <a:t>[</a:t>
            </a:r>
            <a:r>
              <a:rPr lang="en-US" b="1" i="1" dirty="0"/>
              <a:t>b</a:t>
            </a:r>
            <a:r>
              <a:rPr lang="en-US" b="1" dirty="0"/>
              <a:t>-1].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8696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table…</a:t>
            </a:r>
            <a:endParaRPr lang="en-US" dirty="0"/>
          </a:p>
        </p:txBody>
      </p:sp>
      <p:sp>
        <p:nvSpPr>
          <p:cNvPr id="3" name="Content Placeholder 2"/>
          <p:cNvSpPr>
            <a:spLocks noGrp="1"/>
          </p:cNvSpPr>
          <p:nvPr>
            <p:ph idx="1"/>
          </p:nvPr>
        </p:nvSpPr>
        <p:spPr/>
        <p:txBody>
          <a:bodyPr/>
          <a:lstStyle/>
          <a:p>
            <a:r>
              <a:rPr lang="en-US" dirty="0"/>
              <a:t>A </a:t>
            </a:r>
            <a:r>
              <a:rPr lang="en-US" i="1" dirty="0"/>
              <a:t>bucket</a:t>
            </a:r>
            <a:r>
              <a:rPr lang="en-US" dirty="0"/>
              <a:t> is a unit of storage containing one or more records (a bucket is typically a disk block). </a:t>
            </a:r>
            <a:endParaRPr lang="en-US" dirty="0" smtClean="0"/>
          </a:p>
          <a:p>
            <a:r>
              <a:rPr lang="en-US" dirty="0" smtClean="0"/>
              <a:t>Each </a:t>
            </a:r>
            <a:r>
              <a:rPr lang="en-US" dirty="0"/>
              <a:t>bucket can consist of </a:t>
            </a:r>
            <a:r>
              <a:rPr lang="en-US" i="1" dirty="0"/>
              <a:t>s</a:t>
            </a:r>
            <a:r>
              <a:rPr lang="en-US" dirty="0"/>
              <a:t> slots and in a slot you can store one key/value pair. </a:t>
            </a:r>
            <a:endParaRPr lang="en-US" dirty="0" smtClean="0"/>
          </a:p>
          <a:p>
            <a:pPr>
              <a:spcAft>
                <a:spcPts val="0"/>
              </a:spcAft>
            </a:pPr>
            <a:r>
              <a:rPr lang="en-US" sz="2000" dirty="0" smtClean="0"/>
              <a:t>If </a:t>
            </a:r>
            <a:r>
              <a:rPr lang="en-US" sz="2000" i="1" dirty="0"/>
              <a:t>s</a:t>
            </a:r>
            <a:r>
              <a:rPr lang="en-US" sz="2000" dirty="0"/>
              <a:t> = 1, essentially hash table </a:t>
            </a:r>
            <a:endParaRPr lang="en-US" sz="2000" dirty="0" smtClean="0"/>
          </a:p>
          <a:p>
            <a:pPr marL="0" indent="0">
              <a:spcBef>
                <a:spcPts val="0"/>
              </a:spcBef>
              <a:buNone/>
            </a:pPr>
            <a:r>
              <a:rPr lang="en-US" sz="2000" dirty="0"/>
              <a:t> </a:t>
            </a:r>
            <a:r>
              <a:rPr lang="en-US" sz="2000" dirty="0" smtClean="0"/>
              <a:t>    becomes </a:t>
            </a:r>
            <a:r>
              <a:rPr lang="en-US" sz="2000" dirty="0"/>
              <a:t>a one dimensional </a:t>
            </a:r>
            <a:r>
              <a:rPr lang="en-US" sz="2000" dirty="0" smtClean="0"/>
              <a:t>array.</a:t>
            </a:r>
          </a:p>
          <a:p>
            <a:r>
              <a:rPr lang="en-IN" sz="2000" dirty="0" smtClean="0"/>
              <a:t>Example shows for </a:t>
            </a:r>
            <a:r>
              <a:rPr lang="en-IN" sz="2000" i="1" dirty="0" smtClean="0"/>
              <a:t>s</a:t>
            </a:r>
            <a:r>
              <a:rPr lang="en-IN" sz="2000" dirty="0" smtClean="0"/>
              <a:t> = 2.</a:t>
            </a:r>
            <a:endParaRPr lang="en-US"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971800"/>
            <a:ext cx="3610479" cy="329611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33755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function</a:t>
            </a:r>
            <a:endParaRPr lang="en-US" dirty="0"/>
          </a:p>
        </p:txBody>
      </p:sp>
      <p:sp>
        <p:nvSpPr>
          <p:cNvPr id="3" name="Content Placeholder 2"/>
          <p:cNvSpPr>
            <a:spLocks noGrp="1"/>
          </p:cNvSpPr>
          <p:nvPr>
            <p:ph idx="1"/>
          </p:nvPr>
        </p:nvSpPr>
        <p:spPr>
          <a:xfrm>
            <a:off x="766324" y="1447800"/>
            <a:ext cx="7690104" cy="4718104"/>
          </a:xfrm>
        </p:spPr>
        <p:txBody>
          <a:bodyPr>
            <a:noAutofit/>
          </a:bodyPr>
          <a:lstStyle/>
          <a:p>
            <a:r>
              <a:rPr lang="en-US" sz="2500" dirty="0"/>
              <a:t>A hash table stores the keys that are mapped using a </a:t>
            </a:r>
            <a:r>
              <a:rPr lang="en-US" sz="2500" i="1" dirty="0"/>
              <a:t>hash function</a:t>
            </a:r>
            <a:r>
              <a:rPr lang="en-US" sz="2500" dirty="0"/>
              <a:t>, </a:t>
            </a:r>
            <a:r>
              <a:rPr lang="en-US" sz="2500" i="1" dirty="0"/>
              <a:t>h</a:t>
            </a:r>
            <a:r>
              <a:rPr lang="en-US" sz="2500" dirty="0"/>
              <a:t>.</a:t>
            </a:r>
          </a:p>
          <a:p>
            <a:r>
              <a:rPr lang="en-US" sz="2500" dirty="0"/>
              <a:t>Assuming, </a:t>
            </a:r>
            <a:r>
              <a:rPr lang="en-US" sz="2500" i="1" dirty="0"/>
              <a:t>k</a:t>
            </a:r>
            <a:r>
              <a:rPr lang="en-US" sz="2500" dirty="0"/>
              <a:t> is the key to be stored in the hash table,</a:t>
            </a:r>
            <a:r>
              <a:rPr lang="en-US" sz="2500" i="1" dirty="0"/>
              <a:t> h </a:t>
            </a:r>
            <a:r>
              <a:rPr lang="en-US" sz="2500" dirty="0"/>
              <a:t>is the hash function and </a:t>
            </a:r>
            <a:r>
              <a:rPr lang="en-US" sz="2500" i="1" dirty="0"/>
              <a:t>b</a:t>
            </a:r>
            <a:r>
              <a:rPr lang="en-US" sz="2500" dirty="0"/>
              <a:t> is the number of buckets, then </a:t>
            </a:r>
            <a:r>
              <a:rPr lang="en-US" sz="2500" i="1" dirty="0"/>
              <a:t>k</a:t>
            </a:r>
            <a:r>
              <a:rPr lang="en-US" sz="2500" dirty="0"/>
              <a:t> is stored in position </a:t>
            </a:r>
            <a:r>
              <a:rPr lang="en-US" sz="2500" i="1" dirty="0"/>
              <a:t>h</a:t>
            </a:r>
            <a:r>
              <a:rPr lang="en-US" sz="2500" dirty="0"/>
              <a:t>(</a:t>
            </a:r>
            <a:r>
              <a:rPr lang="en-US" sz="2500" i="1" dirty="0"/>
              <a:t>k</a:t>
            </a:r>
            <a:r>
              <a:rPr lang="en-US" sz="2500" dirty="0"/>
              <a:t>). </a:t>
            </a:r>
            <a:endParaRPr lang="en-US" sz="2500" dirty="0" smtClean="0"/>
          </a:p>
          <a:p>
            <a:r>
              <a:rPr lang="en-US" sz="2500" dirty="0" smtClean="0"/>
              <a:t>To </a:t>
            </a:r>
            <a:r>
              <a:rPr lang="en-US" sz="2500" dirty="0"/>
              <a:t>search for the key </a:t>
            </a:r>
            <a:r>
              <a:rPr lang="en-US" sz="2500" i="1" dirty="0"/>
              <a:t>k</a:t>
            </a:r>
            <a:r>
              <a:rPr lang="en-US" sz="2500" dirty="0"/>
              <a:t>, first it is mapped using the hash function. </a:t>
            </a:r>
            <a:endParaRPr lang="en-US" sz="2500" dirty="0" smtClean="0"/>
          </a:p>
          <a:p>
            <a:r>
              <a:rPr lang="en-US" sz="2500" dirty="0" smtClean="0"/>
              <a:t>Then </a:t>
            </a:r>
            <a:r>
              <a:rPr lang="en-US" sz="2500" dirty="0"/>
              <a:t>we see if there is an element at </a:t>
            </a:r>
            <a:r>
              <a:rPr lang="en-US" sz="2500" i="1" dirty="0"/>
              <a:t>h</a:t>
            </a:r>
            <a:r>
              <a:rPr lang="en-US" sz="2500" dirty="0"/>
              <a:t>(</a:t>
            </a:r>
            <a:r>
              <a:rPr lang="en-US" sz="2500" i="1" dirty="0"/>
              <a:t>k</a:t>
            </a:r>
            <a:r>
              <a:rPr lang="en-US" sz="2500" dirty="0"/>
              <a:t>) bucket. </a:t>
            </a:r>
            <a:endParaRPr lang="en-US" sz="2500" dirty="0" smtClean="0"/>
          </a:p>
          <a:p>
            <a:r>
              <a:rPr lang="en-US" sz="2500" dirty="0" smtClean="0"/>
              <a:t>If </a:t>
            </a:r>
            <a:r>
              <a:rPr lang="en-US" sz="2500" dirty="0"/>
              <a:t>so, we have found the element, otherwise the element is not found.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95669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a:xfrm>
            <a:off x="768096" y="1600200"/>
            <a:ext cx="7690104" cy="4641904"/>
          </a:xfrm>
        </p:spPr>
        <p:txBody>
          <a:bodyPr/>
          <a:lstStyle/>
          <a:p>
            <a:r>
              <a:rPr lang="en-IN" dirty="0" smtClean="0"/>
              <a:t>Assume Hash function as </a:t>
            </a:r>
          </a:p>
          <a:p>
            <a:r>
              <a:rPr lang="en-US" i="1" dirty="0"/>
              <a:t>h</a:t>
            </a:r>
            <a:r>
              <a:rPr lang="en-US" dirty="0"/>
              <a:t> (</a:t>
            </a:r>
            <a:r>
              <a:rPr lang="en-US" i="1" dirty="0"/>
              <a:t>k</a:t>
            </a:r>
            <a:r>
              <a:rPr lang="en-US" dirty="0"/>
              <a:t>) = </a:t>
            </a:r>
            <a:r>
              <a:rPr lang="en-US" i="1" dirty="0"/>
              <a:t>k</a:t>
            </a:r>
            <a:r>
              <a:rPr lang="en-US" dirty="0"/>
              <a:t> % </a:t>
            </a:r>
            <a:r>
              <a:rPr lang="en-US" dirty="0" smtClean="0"/>
              <a:t>M	and s = 1</a:t>
            </a:r>
          </a:p>
          <a:p>
            <a:r>
              <a:rPr lang="en-US" dirty="0"/>
              <a:t>The hash table is a simple array, </a:t>
            </a:r>
            <a:r>
              <a:rPr lang="en-US" i="1" dirty="0"/>
              <a:t>h</a:t>
            </a:r>
            <a:r>
              <a:rPr lang="en-US" dirty="0"/>
              <a:t>[0 : M] in which the hashed key </a:t>
            </a:r>
            <a:r>
              <a:rPr lang="en-US" i="1" dirty="0"/>
              <a:t>k</a:t>
            </a:r>
            <a:r>
              <a:rPr lang="en-US" dirty="0"/>
              <a:t> will be stored. </a:t>
            </a:r>
            <a:endParaRPr lang="en-US" dirty="0" smtClean="0"/>
          </a:p>
          <a:p>
            <a:pPr>
              <a:spcBef>
                <a:spcPts val="0"/>
              </a:spcBef>
            </a:pPr>
            <a:r>
              <a:rPr lang="en-US" i="1" dirty="0"/>
              <a:t>f</a:t>
            </a:r>
            <a:r>
              <a:rPr lang="en-US" dirty="0"/>
              <a:t> (23) 	= 23 % 10 	= 3</a:t>
            </a:r>
          </a:p>
          <a:p>
            <a:pPr>
              <a:spcBef>
                <a:spcPts val="0"/>
              </a:spcBef>
            </a:pPr>
            <a:r>
              <a:rPr lang="en-US" i="1" dirty="0"/>
              <a:t>f</a:t>
            </a:r>
            <a:r>
              <a:rPr lang="en-US" dirty="0"/>
              <a:t> (56) 	= 56 % 10 	= 6</a:t>
            </a:r>
          </a:p>
          <a:p>
            <a:pPr>
              <a:spcBef>
                <a:spcPts val="0"/>
              </a:spcBef>
            </a:pPr>
            <a:r>
              <a:rPr lang="en-US" i="1" dirty="0"/>
              <a:t>f</a:t>
            </a:r>
            <a:r>
              <a:rPr lang="en-US" dirty="0"/>
              <a:t> (111) 	= 111 % 10 	= 1</a:t>
            </a:r>
          </a:p>
          <a:p>
            <a:pPr>
              <a:spcBef>
                <a:spcPts val="0"/>
              </a:spcBef>
            </a:pPr>
            <a:r>
              <a:rPr lang="en-US" i="1" dirty="0"/>
              <a:t>f</a:t>
            </a:r>
            <a:r>
              <a:rPr lang="en-US" dirty="0"/>
              <a:t> (9) 	= 9 % 10 	= 9</a:t>
            </a:r>
          </a:p>
          <a:p>
            <a:pPr>
              <a:spcBef>
                <a:spcPts val="0"/>
              </a:spcBef>
            </a:pPr>
            <a:r>
              <a:rPr lang="en-US" i="1" dirty="0"/>
              <a:t>f</a:t>
            </a:r>
            <a:r>
              <a:rPr lang="en-US" dirty="0"/>
              <a:t> (200)  </a:t>
            </a:r>
            <a:r>
              <a:rPr lang="en-US" dirty="0" smtClean="0"/>
              <a:t> 	= </a:t>
            </a:r>
            <a:r>
              <a:rPr lang="en-US" dirty="0"/>
              <a:t>200 % 10 	= 0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50442343"/>
              </p:ext>
            </p:extLst>
          </p:nvPr>
        </p:nvGraphicFramePr>
        <p:xfrm>
          <a:off x="-33336" y="5257800"/>
          <a:ext cx="9143994" cy="1136704"/>
        </p:xfrm>
        <a:graphic>
          <a:graphicData uri="http://schemas.openxmlformats.org/drawingml/2006/table">
            <a:tbl>
              <a:tblPr>
                <a:tableStyleId>{306799F8-075E-4A3A-A7F6-7FBC6576F1A4}</a:tableStyleId>
              </a:tblPr>
              <a:tblGrid>
                <a:gridCol w="848414">
                  <a:extLst>
                    <a:ext uri="{9D8B030D-6E8A-4147-A177-3AD203B41FA5}">
                      <a16:colId xmlns:a16="http://schemas.microsoft.com/office/drawing/2014/main" val="20000"/>
                    </a:ext>
                  </a:extLst>
                </a:gridCol>
                <a:gridCol w="829558">
                  <a:extLst>
                    <a:ext uri="{9D8B030D-6E8A-4147-A177-3AD203B41FA5}">
                      <a16:colId xmlns:a16="http://schemas.microsoft.com/office/drawing/2014/main" val="20001"/>
                    </a:ext>
                  </a:extLst>
                </a:gridCol>
                <a:gridCol w="829558">
                  <a:extLst>
                    <a:ext uri="{9D8B030D-6E8A-4147-A177-3AD203B41FA5}">
                      <a16:colId xmlns:a16="http://schemas.microsoft.com/office/drawing/2014/main" val="20002"/>
                    </a:ext>
                  </a:extLst>
                </a:gridCol>
                <a:gridCol w="829558">
                  <a:extLst>
                    <a:ext uri="{9D8B030D-6E8A-4147-A177-3AD203B41FA5}">
                      <a16:colId xmlns:a16="http://schemas.microsoft.com/office/drawing/2014/main" val="20003"/>
                    </a:ext>
                  </a:extLst>
                </a:gridCol>
                <a:gridCol w="829558">
                  <a:extLst>
                    <a:ext uri="{9D8B030D-6E8A-4147-A177-3AD203B41FA5}">
                      <a16:colId xmlns:a16="http://schemas.microsoft.com/office/drawing/2014/main" val="20004"/>
                    </a:ext>
                  </a:extLst>
                </a:gridCol>
                <a:gridCol w="829558">
                  <a:extLst>
                    <a:ext uri="{9D8B030D-6E8A-4147-A177-3AD203B41FA5}">
                      <a16:colId xmlns:a16="http://schemas.microsoft.com/office/drawing/2014/main" val="20005"/>
                    </a:ext>
                  </a:extLst>
                </a:gridCol>
                <a:gridCol w="829558">
                  <a:extLst>
                    <a:ext uri="{9D8B030D-6E8A-4147-A177-3AD203B41FA5}">
                      <a16:colId xmlns:a16="http://schemas.microsoft.com/office/drawing/2014/main" val="20006"/>
                    </a:ext>
                  </a:extLst>
                </a:gridCol>
                <a:gridCol w="829558">
                  <a:extLst>
                    <a:ext uri="{9D8B030D-6E8A-4147-A177-3AD203B41FA5}">
                      <a16:colId xmlns:a16="http://schemas.microsoft.com/office/drawing/2014/main" val="20007"/>
                    </a:ext>
                  </a:extLst>
                </a:gridCol>
                <a:gridCol w="829558">
                  <a:extLst>
                    <a:ext uri="{9D8B030D-6E8A-4147-A177-3AD203B41FA5}">
                      <a16:colId xmlns:a16="http://schemas.microsoft.com/office/drawing/2014/main" val="20008"/>
                    </a:ext>
                  </a:extLst>
                </a:gridCol>
                <a:gridCol w="829558">
                  <a:extLst>
                    <a:ext uri="{9D8B030D-6E8A-4147-A177-3AD203B41FA5}">
                      <a16:colId xmlns:a16="http://schemas.microsoft.com/office/drawing/2014/main" val="20009"/>
                    </a:ext>
                  </a:extLst>
                </a:gridCol>
                <a:gridCol w="829558">
                  <a:extLst>
                    <a:ext uri="{9D8B030D-6E8A-4147-A177-3AD203B41FA5}">
                      <a16:colId xmlns:a16="http://schemas.microsoft.com/office/drawing/2014/main" val="20010"/>
                    </a:ext>
                  </a:extLst>
                </a:gridCol>
              </a:tblGrid>
              <a:tr h="543641">
                <a:tc rowSpan="2">
                  <a:txBody>
                    <a:bodyPr/>
                    <a:lstStyle/>
                    <a:p>
                      <a:pPr algn="ctr">
                        <a:spcAft>
                          <a:spcPts val="0"/>
                        </a:spcAft>
                      </a:pPr>
                      <a:r>
                        <a:rPr lang="en-US" sz="3200" dirty="0" smtClean="0">
                          <a:effectLst/>
                        </a:rPr>
                        <a:t>h </a:t>
                      </a:r>
                      <a:endParaRPr lang="en-US" sz="3200" i="1"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3200" dirty="0">
                          <a:effectLst/>
                        </a:rPr>
                        <a:t>0</a:t>
                      </a:r>
                      <a:endParaRPr lang="en-US" sz="3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spcAft>
                          <a:spcPts val="0"/>
                        </a:spcAft>
                      </a:pPr>
                      <a:r>
                        <a:rPr lang="en-US" sz="3200" dirty="0">
                          <a:effectLst/>
                        </a:rPr>
                        <a:t>1</a:t>
                      </a:r>
                      <a:endParaRPr lang="en-US" sz="3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spcAft>
                          <a:spcPts val="0"/>
                        </a:spcAft>
                      </a:pPr>
                      <a:r>
                        <a:rPr lang="en-US" sz="3200" dirty="0">
                          <a:effectLst/>
                        </a:rPr>
                        <a:t>2</a:t>
                      </a:r>
                      <a:endParaRPr lang="en-US" sz="3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spcAft>
                          <a:spcPts val="0"/>
                        </a:spcAft>
                      </a:pPr>
                      <a:r>
                        <a:rPr lang="en-US" sz="3200" dirty="0">
                          <a:effectLst/>
                        </a:rPr>
                        <a:t>3</a:t>
                      </a:r>
                      <a:endParaRPr lang="en-US" sz="36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spcAft>
                          <a:spcPts val="0"/>
                        </a:spcAft>
                      </a:pPr>
                      <a:r>
                        <a:rPr lang="en-US" sz="3200" dirty="0">
                          <a:effectLst/>
                        </a:rPr>
                        <a:t>4</a:t>
                      </a:r>
                      <a:endParaRPr lang="en-US" sz="3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spcAft>
                          <a:spcPts val="0"/>
                        </a:spcAft>
                      </a:pPr>
                      <a:r>
                        <a:rPr lang="en-US" sz="3200" dirty="0">
                          <a:effectLst/>
                        </a:rPr>
                        <a:t>5</a:t>
                      </a:r>
                      <a:endParaRPr lang="en-US" sz="3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spcAft>
                          <a:spcPts val="0"/>
                        </a:spcAft>
                      </a:pPr>
                      <a:r>
                        <a:rPr lang="en-US" sz="3200" dirty="0">
                          <a:effectLst/>
                        </a:rPr>
                        <a:t>6</a:t>
                      </a:r>
                      <a:endParaRPr lang="en-US" sz="3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spcAft>
                          <a:spcPts val="0"/>
                        </a:spcAft>
                      </a:pPr>
                      <a:r>
                        <a:rPr lang="en-US" sz="3200" dirty="0">
                          <a:effectLst/>
                        </a:rPr>
                        <a:t>7</a:t>
                      </a:r>
                      <a:endParaRPr lang="en-US" sz="3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spcAft>
                          <a:spcPts val="0"/>
                        </a:spcAft>
                      </a:pPr>
                      <a:r>
                        <a:rPr lang="en-US" sz="3200" dirty="0">
                          <a:effectLst/>
                        </a:rPr>
                        <a:t>8</a:t>
                      </a:r>
                      <a:endParaRPr lang="en-US" sz="3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spcAft>
                          <a:spcPts val="0"/>
                        </a:spcAft>
                      </a:pPr>
                      <a:r>
                        <a:rPr lang="en-US" sz="3200" dirty="0">
                          <a:effectLst/>
                        </a:rPr>
                        <a:t>9</a:t>
                      </a:r>
                      <a:endParaRPr lang="en-US" sz="3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593063">
                <a:tc vMerge="1">
                  <a:txBody>
                    <a:bodyPr/>
                    <a:lstStyle/>
                    <a:p>
                      <a:pPr algn="r">
                        <a:spcAft>
                          <a:spcPts val="0"/>
                        </a:spcAft>
                      </a:pPr>
                      <a:endParaRPr lang="en-US" sz="3200" i="1"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spcAft>
                          <a:spcPts val="0"/>
                        </a:spcAft>
                      </a:pPr>
                      <a:r>
                        <a:rPr lang="en-US" sz="2800" dirty="0">
                          <a:effectLst/>
                        </a:rPr>
                        <a:t>200</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spcAft>
                          <a:spcPts val="0"/>
                        </a:spcAft>
                      </a:pPr>
                      <a:r>
                        <a:rPr lang="en-US" sz="2800" dirty="0">
                          <a:effectLst/>
                        </a:rPr>
                        <a:t>111</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spcAft>
                          <a:spcPts val="0"/>
                        </a:spcAft>
                      </a:pPr>
                      <a:r>
                        <a:rPr lang="en-US" sz="28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spcAft>
                          <a:spcPts val="0"/>
                        </a:spcAft>
                      </a:pPr>
                      <a:r>
                        <a:rPr lang="en-US" sz="2800" dirty="0">
                          <a:effectLst/>
                        </a:rPr>
                        <a:t>23</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spcAft>
                          <a:spcPts val="0"/>
                        </a:spcAft>
                      </a:pPr>
                      <a:r>
                        <a:rPr lang="en-US" sz="28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spcAft>
                          <a:spcPts val="0"/>
                        </a:spcAft>
                      </a:pPr>
                      <a:r>
                        <a:rPr lang="en-US" sz="28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spcAft>
                          <a:spcPts val="0"/>
                        </a:spcAft>
                      </a:pPr>
                      <a:r>
                        <a:rPr lang="en-US" sz="2800" dirty="0">
                          <a:effectLst/>
                        </a:rPr>
                        <a:t>56</a:t>
                      </a:r>
                      <a:endParaRPr lang="en-US" sz="3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spcAft>
                          <a:spcPts val="0"/>
                        </a:spcAft>
                      </a:pPr>
                      <a:r>
                        <a:rPr lang="en-US" sz="28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spcAft>
                          <a:spcPts val="0"/>
                        </a:spcAft>
                      </a:pPr>
                      <a:r>
                        <a:rPr lang="en-US" sz="28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spcAft>
                          <a:spcPts val="0"/>
                        </a:spcAft>
                      </a:pPr>
                      <a:r>
                        <a:rPr lang="en-US" sz="2800" dirty="0">
                          <a:effectLst/>
                        </a:rPr>
                        <a:t>9 </a:t>
                      </a:r>
                      <a:endParaRPr lang="en-US" sz="32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28962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Hash </a:t>
            </a:r>
            <a:r>
              <a:rPr lang="en-US" dirty="0" smtClean="0"/>
              <a:t>functions - Truncation</a:t>
            </a:r>
            <a:endParaRPr lang="en-US" dirty="0"/>
          </a:p>
        </p:txBody>
      </p:sp>
      <p:sp>
        <p:nvSpPr>
          <p:cNvPr id="3" name="Content Placeholder 2"/>
          <p:cNvSpPr>
            <a:spLocks noGrp="1"/>
          </p:cNvSpPr>
          <p:nvPr>
            <p:ph idx="1"/>
          </p:nvPr>
        </p:nvSpPr>
        <p:spPr/>
        <p:txBody>
          <a:bodyPr>
            <a:normAutofit lnSpcReduction="10000"/>
          </a:bodyPr>
          <a:lstStyle/>
          <a:p>
            <a:r>
              <a:rPr lang="en-US" dirty="0"/>
              <a:t>This method picks only few digits of the number and appends these digits to form the hash address. </a:t>
            </a:r>
            <a:endParaRPr lang="en-US" dirty="0" smtClean="0"/>
          </a:p>
          <a:p>
            <a:r>
              <a:rPr lang="en-US" dirty="0" smtClean="0"/>
              <a:t>For </a:t>
            </a:r>
            <a:r>
              <a:rPr lang="en-US" dirty="0"/>
              <a:t>example, we may wish to store the telephone numbers in the hash table. </a:t>
            </a:r>
            <a:endParaRPr lang="en-US" dirty="0" smtClean="0"/>
          </a:p>
          <a:p>
            <a:r>
              <a:rPr lang="en-US" dirty="0" smtClean="0"/>
              <a:t>Each </a:t>
            </a:r>
            <a:r>
              <a:rPr lang="en-US" dirty="0"/>
              <a:t>telephone number is a 7 digit number. </a:t>
            </a:r>
            <a:endParaRPr lang="en-US" dirty="0" smtClean="0"/>
          </a:p>
          <a:p>
            <a:r>
              <a:rPr lang="en-US" dirty="0" smtClean="0"/>
              <a:t>We </a:t>
            </a:r>
            <a:r>
              <a:rPr lang="en-US" dirty="0"/>
              <a:t>can extract the first, third and fifth digit from the beginning of the number and concatenate these digits to form the address. </a:t>
            </a:r>
            <a:endParaRPr lang="en-US" dirty="0" smtClean="0"/>
          </a:p>
          <a:p>
            <a:r>
              <a:rPr lang="en-IN" dirty="0" smtClean="0"/>
              <a:t>Example:</a:t>
            </a:r>
          </a:p>
          <a:p>
            <a:r>
              <a:rPr lang="en-US" i="1" dirty="0"/>
              <a:t>h</a:t>
            </a:r>
            <a:r>
              <a:rPr lang="en-US" dirty="0"/>
              <a:t>[6605789] = </a:t>
            </a:r>
            <a:r>
              <a:rPr lang="en-US" dirty="0" smtClean="0"/>
              <a:t>607</a:t>
            </a:r>
          </a:p>
          <a:p>
            <a:r>
              <a:rPr lang="en-US" i="1" dirty="0" smtClean="0"/>
              <a:t>h</a:t>
            </a:r>
            <a:r>
              <a:rPr lang="en-US" dirty="0" smtClean="0"/>
              <a:t>[6661890</a:t>
            </a:r>
            <a:r>
              <a:rPr lang="en-US" dirty="0"/>
              <a:t>] = </a:t>
            </a:r>
            <a:r>
              <a:rPr lang="en-US" dirty="0" smtClean="0"/>
              <a:t>668 </a:t>
            </a:r>
          </a:p>
          <a:p>
            <a:r>
              <a:rPr lang="en-US" i="1" dirty="0" smtClean="0"/>
              <a:t>h</a:t>
            </a:r>
            <a:r>
              <a:rPr lang="en-US" dirty="0" smtClean="0"/>
              <a:t>[3351834</a:t>
            </a:r>
            <a:r>
              <a:rPr lang="en-US" dirty="0"/>
              <a:t>] = 358</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28704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Folding</a:t>
            </a:r>
            <a:endParaRPr lang="en-US" dirty="0"/>
          </a:p>
        </p:txBody>
      </p:sp>
      <p:sp>
        <p:nvSpPr>
          <p:cNvPr id="3" name="Content Placeholder 2"/>
          <p:cNvSpPr>
            <a:spLocks noGrp="1"/>
          </p:cNvSpPr>
          <p:nvPr>
            <p:ph idx="1"/>
          </p:nvPr>
        </p:nvSpPr>
        <p:spPr/>
        <p:txBody>
          <a:bodyPr/>
          <a:lstStyle/>
          <a:p>
            <a:r>
              <a:rPr lang="en-US" dirty="0"/>
              <a:t>Another method is to pick group of digits, first two digits, second two digits and last three digits. Then, add these groups to get the final address. If the digits are numbered </a:t>
            </a:r>
            <a:r>
              <a:rPr lang="en-US" i="1" dirty="0"/>
              <a:t>d</a:t>
            </a:r>
            <a:r>
              <a:rPr lang="en-US" baseline="-25000" dirty="0"/>
              <a:t>1</a:t>
            </a:r>
            <a:r>
              <a:rPr lang="en-US" dirty="0"/>
              <a:t>, </a:t>
            </a:r>
            <a:r>
              <a:rPr lang="en-US" i="1" dirty="0"/>
              <a:t>d</a:t>
            </a:r>
            <a:r>
              <a:rPr lang="en-US" baseline="-25000" dirty="0"/>
              <a:t>2</a:t>
            </a:r>
            <a:r>
              <a:rPr lang="en-US" dirty="0"/>
              <a:t>,…,</a:t>
            </a:r>
            <a:r>
              <a:rPr lang="en-US" i="1" dirty="0"/>
              <a:t>d</a:t>
            </a:r>
            <a:r>
              <a:rPr lang="en-US" baseline="-25000" dirty="0"/>
              <a:t>7</a:t>
            </a:r>
            <a:r>
              <a:rPr lang="en-US" dirty="0"/>
              <a:t>, then the hash address is </a:t>
            </a:r>
          </a:p>
          <a:p>
            <a:pPr marL="0" indent="0">
              <a:buNone/>
            </a:pPr>
            <a:r>
              <a:rPr lang="en-US" dirty="0"/>
              <a:t> 	= </a:t>
            </a:r>
            <a:r>
              <a:rPr lang="en-US" i="1" dirty="0"/>
              <a:t>d</a:t>
            </a:r>
            <a:r>
              <a:rPr lang="en-US" baseline="-25000" dirty="0"/>
              <a:t>1</a:t>
            </a:r>
            <a:r>
              <a:rPr lang="en-US" dirty="0"/>
              <a:t> </a:t>
            </a:r>
            <a:r>
              <a:rPr lang="en-US" i="1" dirty="0"/>
              <a:t>d</a:t>
            </a:r>
            <a:r>
              <a:rPr lang="en-US" baseline="-25000" dirty="0"/>
              <a:t>2</a:t>
            </a:r>
            <a:r>
              <a:rPr lang="en-US" dirty="0"/>
              <a:t> + </a:t>
            </a:r>
            <a:r>
              <a:rPr lang="en-US" i="1" dirty="0"/>
              <a:t>d</a:t>
            </a:r>
            <a:r>
              <a:rPr lang="en-US" baseline="-25000" dirty="0"/>
              <a:t>3</a:t>
            </a:r>
            <a:r>
              <a:rPr lang="en-US" dirty="0"/>
              <a:t> </a:t>
            </a:r>
            <a:r>
              <a:rPr lang="en-US" i="1" dirty="0"/>
              <a:t>d</a:t>
            </a:r>
            <a:r>
              <a:rPr lang="en-US" baseline="-25000" dirty="0"/>
              <a:t>4</a:t>
            </a:r>
            <a:r>
              <a:rPr lang="en-US" dirty="0"/>
              <a:t> + </a:t>
            </a:r>
            <a:r>
              <a:rPr lang="en-US" i="1" dirty="0"/>
              <a:t>d</a:t>
            </a:r>
            <a:r>
              <a:rPr lang="en-US" baseline="-25000" dirty="0"/>
              <a:t>5</a:t>
            </a:r>
            <a:r>
              <a:rPr lang="en-US" dirty="0"/>
              <a:t> </a:t>
            </a:r>
            <a:r>
              <a:rPr lang="en-US" i="1" dirty="0"/>
              <a:t>d</a:t>
            </a:r>
            <a:r>
              <a:rPr lang="en-US" baseline="-25000" dirty="0"/>
              <a:t>6</a:t>
            </a:r>
            <a:r>
              <a:rPr lang="en-US" dirty="0"/>
              <a:t> </a:t>
            </a:r>
            <a:r>
              <a:rPr lang="en-US" i="1" dirty="0"/>
              <a:t>d</a:t>
            </a:r>
            <a:r>
              <a:rPr lang="en-US" baseline="-25000" dirty="0"/>
              <a:t>7</a:t>
            </a:r>
            <a:endParaRPr lang="en-US" dirty="0"/>
          </a:p>
          <a:p>
            <a:r>
              <a:rPr lang="en-IN" b="1" dirty="0" smtClean="0"/>
              <a:t>Example</a:t>
            </a:r>
          </a:p>
          <a:p>
            <a:r>
              <a:rPr lang="en-US" i="1" dirty="0"/>
              <a:t>h</a:t>
            </a:r>
            <a:r>
              <a:rPr lang="en-US" dirty="0"/>
              <a:t>[6605789] = 66 + 05 + 789 = </a:t>
            </a:r>
            <a:r>
              <a:rPr lang="en-US" dirty="0" smtClean="0"/>
              <a:t>860</a:t>
            </a:r>
          </a:p>
          <a:p>
            <a:r>
              <a:rPr lang="en-US" i="1" dirty="0"/>
              <a:t>h</a:t>
            </a:r>
            <a:r>
              <a:rPr lang="en-US" dirty="0"/>
              <a:t>[6661890] = 66 + 61 + 890 = 017</a:t>
            </a:r>
          </a:p>
          <a:p>
            <a:r>
              <a:rPr lang="en-US" i="1" dirty="0" smtClean="0"/>
              <a:t>h</a:t>
            </a:r>
            <a:r>
              <a:rPr lang="en-US" dirty="0" smtClean="0"/>
              <a:t>[3351834</a:t>
            </a:r>
            <a:r>
              <a:rPr lang="en-US" dirty="0"/>
              <a:t>] = 33 + 51 + 834 = 918</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93601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818</TotalTime>
  <Words>1622</Words>
  <Application>Microsoft Office PowerPoint</Application>
  <PresentationFormat>On-screen Show (4:3)</PresentationFormat>
  <Paragraphs>365</Paragraphs>
  <Slides>33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Arial</vt:lpstr>
      <vt:lpstr>Arial Narrow</vt:lpstr>
      <vt:lpstr>Arial Unicode MS</vt:lpstr>
      <vt:lpstr>Calibri</vt:lpstr>
      <vt:lpstr>Comic Sans MS</vt:lpstr>
      <vt:lpstr>KaTeX_Main</vt:lpstr>
      <vt:lpstr>Lucida Bright</vt:lpstr>
      <vt:lpstr>Source Sans Pro</vt:lpstr>
      <vt:lpstr>Symbol</vt:lpstr>
      <vt:lpstr>Times New Roman</vt:lpstr>
      <vt:lpstr>Tw Cen MT</vt:lpstr>
      <vt:lpstr>Tw Cen MT Condensed</vt:lpstr>
      <vt:lpstr>Wingdings 3</vt:lpstr>
      <vt:lpstr>Integral</vt:lpstr>
      <vt:lpstr>Hashing</vt:lpstr>
      <vt:lpstr>agenda</vt:lpstr>
      <vt:lpstr>Introduction</vt:lpstr>
      <vt:lpstr>Hash table</vt:lpstr>
      <vt:lpstr>Hash table…</vt:lpstr>
      <vt:lpstr>Hash function</vt:lpstr>
      <vt:lpstr>example</vt:lpstr>
      <vt:lpstr>Hash functions - Truncation</vt:lpstr>
      <vt:lpstr>Folding</vt:lpstr>
      <vt:lpstr>Collision Resolution Techniques</vt:lpstr>
      <vt:lpstr>Taxonomy</vt:lpstr>
      <vt:lpstr>Open Addressing</vt:lpstr>
      <vt:lpstr>Open Addressing…</vt:lpstr>
      <vt:lpstr>Getting next empty location</vt:lpstr>
      <vt:lpstr>1. Linear Probing</vt:lpstr>
      <vt:lpstr>2. Double hashing</vt:lpstr>
      <vt:lpstr>Contd…</vt:lpstr>
      <vt:lpstr>Double hashing…</vt:lpstr>
      <vt:lpstr>Example…</vt:lpstr>
      <vt:lpstr>3. Quadratic probing</vt:lpstr>
      <vt:lpstr>Quadratic probing…</vt:lpstr>
      <vt:lpstr>EXAMPLE</vt:lpstr>
      <vt:lpstr>Example 2</vt:lpstr>
      <vt:lpstr>Hashing with Chains</vt:lpstr>
      <vt:lpstr>Hashing with Chains</vt:lpstr>
      <vt:lpstr>Load factor</vt:lpstr>
      <vt:lpstr>Hash insert</vt:lpstr>
      <vt:lpstr>Hash search</vt:lpstr>
      <vt:lpstr>Dynamic Hashing</vt:lpstr>
      <vt:lpstr>Concept</vt:lpstr>
      <vt:lpstr>Insertion</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Computer</dc:creator>
  <cp:lastModifiedBy>Windows User</cp:lastModifiedBy>
  <cp:revision>61</cp:revision>
  <dcterms:created xsi:type="dcterms:W3CDTF">2006-08-16T00:00:00Z</dcterms:created>
  <dcterms:modified xsi:type="dcterms:W3CDTF">2022-12-15T06:33:57Z</dcterms:modified>
</cp:coreProperties>
</file>