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3"/>
  </p:notesMasterIdLst>
  <p:sldIdLst>
    <p:sldId id="322" r:id="rId2"/>
    <p:sldId id="256" r:id="rId3"/>
    <p:sldId id="258" r:id="rId4"/>
    <p:sldId id="274" r:id="rId5"/>
    <p:sldId id="275" r:id="rId6"/>
    <p:sldId id="300" r:id="rId7"/>
    <p:sldId id="276" r:id="rId8"/>
    <p:sldId id="277" r:id="rId9"/>
    <p:sldId id="278" r:id="rId10"/>
    <p:sldId id="280" r:id="rId11"/>
    <p:sldId id="281" r:id="rId12"/>
    <p:sldId id="282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2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8BBC"/>
    <a:srgbClr val="FAF0FE"/>
    <a:srgbClr val="FCA08E"/>
    <a:srgbClr val="F8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7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B0802-579C-44E6-B35D-F3E6F748CFAA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914F-F225-4464-9A9F-D1A8B33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8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2" y="4394042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90"/>
            <a:ext cx="2057400" cy="365125"/>
          </a:xfrm>
        </p:spPr>
        <p:txBody>
          <a:bodyPr/>
          <a:lstStyle/>
          <a:p>
            <a:fld id="{8B9AFE2E-4BEC-4F4E-A61E-0F26A01B617E}" type="datetime1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2" y="5936191"/>
            <a:ext cx="4021666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2750337"/>
            <a:ext cx="1370293" cy="1356442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82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4572002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4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40" y="609600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2" y="5256100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9507-C7CA-4A35-8ECA-B1A7C23D71B2}" type="datetime1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9" y="4711312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4572002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FB90-5815-468D-84BD-6C461FD5B526}" type="datetime1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9" y="4711618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4572002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2" y="616985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9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587-7269-4E40-862F-5375B7AABC35}" type="datetime1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9" y="4709928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5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1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4572002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40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5ED-2807-4C8E-975D-ED2C8433E2D7}" type="datetime1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9" y="4709928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40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2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8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7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E8C4-C76C-4CCE-8590-E7CE6FE339D9}" type="datetime1">
              <a:rPr lang="en-US" smtClean="0"/>
              <a:t>02-Feb-23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40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2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2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2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9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8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B509-4502-4DBE-A4C7-D60C9F13D565}" type="datetime1">
              <a:rPr lang="en-US" smtClean="0"/>
              <a:t>02-Feb-23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40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E27B-B2A1-460A-A498-ECE215A89B19}" type="datetime1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6" y="2747180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2" y="609600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90"/>
            <a:ext cx="2057400" cy="365125"/>
          </a:xfrm>
        </p:spPr>
        <p:txBody>
          <a:bodyPr/>
          <a:lstStyle/>
          <a:p>
            <a:fld id="{251FA8DE-2D77-48EE-904B-E337D4417761}" type="datetime1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2" y="5936191"/>
            <a:ext cx="4518959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9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46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rajan Pro" panose="02020502050506020301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4"/>
            <a:ext cx="8160026" cy="4116151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Berlin Sans FB" panose="020E0602020502020306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7881" y="6453027"/>
            <a:ext cx="2057400" cy="365125"/>
          </a:xfrm>
        </p:spPr>
        <p:txBody>
          <a:bodyPr/>
          <a:lstStyle/>
          <a:p>
            <a:fld id="{5B38E7C2-B78A-4B55-AFC0-68C2F176B43C}" type="datetime1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6453028"/>
            <a:ext cx="4834673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800"/>
            </a:lvl1pPr>
          </a:lstStyle>
          <a:p>
            <a:fld id="{5DB70CE4-BA80-43CB-B1DD-F8141BBEEA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3" name="Picture 12" descr="Picture 7.png"/>
          <p:cNvPicPr>
            <a:picLocks noChangeAspect="1"/>
          </p:cNvPicPr>
          <p:nvPr userDrawn="1"/>
        </p:nvPicPr>
        <p:blipFill>
          <a:blip r:embed="rId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" y="2061621"/>
            <a:ext cx="70104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64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2728434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4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90"/>
            <a:ext cx="2057400" cy="365125"/>
          </a:xfrm>
        </p:spPr>
        <p:txBody>
          <a:bodyPr/>
          <a:lstStyle/>
          <a:p>
            <a:fld id="{44AA9521-E084-4B0E-8137-3B2470F44636}" type="datetime1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91"/>
            <a:ext cx="4834673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9" y="2869898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753228"/>
            <a:ext cx="6887390" cy="1080938"/>
          </a:xfrm>
        </p:spPr>
        <p:txBody>
          <a:bodyPr>
            <a:normAutofit/>
          </a:bodyPr>
          <a:lstStyle>
            <a:lvl1pPr>
              <a:defRPr sz="3600">
                <a:latin typeface="Trajan Pro" panose="02020502050506020301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773557" cy="40631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2336873"/>
            <a:ext cx="4002157" cy="40631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16757" y="6436793"/>
            <a:ext cx="2057400" cy="365125"/>
          </a:xfrm>
        </p:spPr>
        <p:txBody>
          <a:bodyPr/>
          <a:lstStyle/>
          <a:p>
            <a:fld id="{306D21C6-7306-4078-84C0-EA577AF1BA2E}" type="datetime1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991" y="6400017"/>
            <a:ext cx="5791800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40" y="753232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6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9" y="3030011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11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B69-C1A8-4807-B4B2-5BC93E37D120}" type="datetime1">
              <a:rPr lang="en-US" smtClean="0"/>
              <a:t>02-Feb-23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451-7154-4F2C-BC8F-181CB9F025C1}" type="datetime1">
              <a:rPr lang="en-US" smtClean="0"/>
              <a:t>02-Feb-23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70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F644-73DD-4EAE-AC8A-E8012D3AF7E3}" type="datetime1">
              <a:rPr lang="en-US" smtClean="0"/>
              <a:t>02-Feb-23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5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5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40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6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5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2264-C789-48E4-B293-8317BDEC02F4}" type="datetime1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09602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40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6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EBAE-156B-4FA6-84F9-C6AE439E099D}" type="datetime1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629">
              <a:schemeClr val="tx1"/>
            </a:gs>
            <a:gs pos="37168">
              <a:schemeClr val="tx1"/>
            </a:gs>
            <a:gs pos="81000">
              <a:srgbClr val="FAF0FE"/>
            </a:gs>
            <a:gs pos="92500">
              <a:schemeClr val="accent3">
                <a:lumMod val="20000"/>
                <a:lumOff val="80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40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39DE-55B8-4522-8CA0-38A885061E5D}" type="datetime1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1" y="5936191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30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86" userDrawn="1">
          <p15:clr>
            <a:srgbClr val="F26B43"/>
          </p15:clr>
        </p15:guide>
        <p15:guide id="2" orient="horz" pos="3960" userDrawn="1">
          <p15:clr>
            <a:srgbClr val="F26B43"/>
          </p15:clr>
        </p15:guide>
        <p15:guide id="3" orient="horz" pos="1536" userDrawn="1">
          <p15:clr>
            <a:srgbClr val="F26B43"/>
          </p15:clr>
        </p15:guide>
        <p15:guide id="4" orient="horz" pos="3840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3600" userDrawn="1">
          <p15:clr>
            <a:srgbClr val="F26B43"/>
          </p15:clr>
        </p15:guide>
        <p15:guide id="7" orient="horz" pos="360" userDrawn="1">
          <p15:clr>
            <a:srgbClr val="F26B43"/>
          </p15:clr>
        </p15:guide>
        <p15:guide id="8" pos="5526" userDrawn="1">
          <p15:clr>
            <a:srgbClr val="F26B43"/>
          </p15:clr>
        </p15:guide>
        <p15:guide id="9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Course Name :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 Structures &amp; Algorithms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EDIT YOUR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Science &amp; Information Systems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-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Preorder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</a:t>
            </a:r>
            <a:r>
              <a:rPr lang="en-US" dirty="0"/>
              <a:t> "Node visited: ",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Preorder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Preorder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da-DK" b="1" dirty="0"/>
              <a:t>end</a:t>
            </a:r>
            <a:r>
              <a:rPr lang="da-DK" dirty="0"/>
              <a:t> </a:t>
            </a:r>
            <a:r>
              <a:rPr lang="da-DK" i="1" dirty="0"/>
              <a:t>Preorder</a:t>
            </a:r>
            <a:r>
              <a:rPr lang="da-DK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da-DK" b="1" dirty="0"/>
              <a:t>Algorithm</a:t>
            </a:r>
            <a:r>
              <a:rPr lang="da-DK" dirty="0"/>
              <a:t> </a:t>
            </a:r>
            <a:r>
              <a:rPr lang="da-DK" i="1" dirty="0">
                <a:solidFill>
                  <a:srgbClr val="FF0000"/>
                </a:solidFill>
              </a:rPr>
              <a:t>Inorder</a:t>
            </a:r>
            <a:r>
              <a:rPr lang="da-DK" b="1" dirty="0">
                <a:solidFill>
                  <a:srgbClr val="FF0000"/>
                </a:solidFill>
              </a:rPr>
              <a:t>(</a:t>
            </a:r>
            <a:r>
              <a:rPr lang="da-DK" b="1" i="1" dirty="0">
                <a:solidFill>
                  <a:srgbClr val="FF0000"/>
                </a:solidFill>
              </a:rPr>
              <a:t>p</a:t>
            </a:r>
            <a:r>
              <a:rPr lang="da-DK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</a:t>
            </a:r>
            <a:r>
              <a:rPr lang="en-US" dirty="0"/>
              <a:t> "Node visited: ",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Inorder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Postorder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Postorder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Postorder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</a:t>
            </a:r>
            <a:r>
              <a:rPr lang="en-US" dirty="0"/>
              <a:t> "Node visited: ",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Postorder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218" name="Picture 2" descr="Image result for preorder tree travers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1" y="2145329"/>
            <a:ext cx="7924340" cy="42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5" y="2117173"/>
            <a:ext cx="7313584" cy="44163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" y="2213702"/>
            <a:ext cx="7528304" cy="39806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Case </a:t>
            </a:r>
            <a:r>
              <a:rPr lang="en-US" b="1" dirty="0"/>
              <a:t>1: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Deleting a leaf</a:t>
            </a:r>
          </a:p>
          <a:p>
            <a:r>
              <a:rPr lang="en-US" dirty="0"/>
              <a:t>Deleting a node with no children (leaf node) is easy, as you can simply remove it from the tree. No additional statements for linking are needed.</a:t>
            </a:r>
          </a:p>
          <a:p>
            <a:r>
              <a:rPr lang="en-US" b="1" dirty="0" smtClean="0"/>
              <a:t>Case </a:t>
            </a:r>
            <a:r>
              <a:rPr lang="en-US" b="1" dirty="0"/>
              <a:t>2: </a:t>
            </a:r>
            <a:r>
              <a:rPr lang="en-US" dirty="0">
                <a:solidFill>
                  <a:srgbClr val="FF0000"/>
                </a:solidFill>
              </a:rPr>
              <a:t>Deleting a node with one child</a:t>
            </a:r>
          </a:p>
          <a:p>
            <a:r>
              <a:rPr lang="en-US" dirty="0"/>
              <a:t>When a node Delete it and replace it with its child. </a:t>
            </a:r>
          </a:p>
          <a:p>
            <a:r>
              <a:rPr lang="en-US" b="1" dirty="0" smtClean="0"/>
              <a:t>Case </a:t>
            </a:r>
            <a:r>
              <a:rPr lang="en-US" b="1" dirty="0"/>
              <a:t>3: </a:t>
            </a:r>
            <a:r>
              <a:rPr lang="en-US" dirty="0">
                <a:solidFill>
                  <a:srgbClr val="FF0000"/>
                </a:solidFill>
              </a:rPr>
              <a:t>Deleting a node with two children</a:t>
            </a:r>
          </a:p>
          <a:p>
            <a:r>
              <a:rPr lang="en-US" dirty="0"/>
              <a:t>This case is the most difficult one. To handle this case, we first find the </a:t>
            </a:r>
            <a:r>
              <a:rPr lang="en-US" dirty="0" err="1"/>
              <a:t>inorder</a:t>
            </a:r>
            <a:r>
              <a:rPr lang="en-US" dirty="0"/>
              <a:t> successor of the key node and swap.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68486"/>
            <a:ext cx="7595419" cy="48895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08" y="2131764"/>
            <a:ext cx="6053975" cy="22500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8" y="4549466"/>
            <a:ext cx="5985314" cy="1777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5926" y="6327057"/>
            <a:ext cx="5359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(b) Case-2: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absent</a:t>
            </a:r>
          </a:p>
        </p:txBody>
      </p:sp>
    </p:spTree>
    <p:extLst>
      <p:ext uri="{BB962C8B-B14F-4D97-AF65-F5344CB8AC3E}">
        <p14:creationId xmlns:p14="http://schemas.microsoft.com/office/powerpoint/2010/main" val="16098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Deletion…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1" y="2263692"/>
            <a:ext cx="8304951" cy="3753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binary tree imag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320" y="2102162"/>
            <a:ext cx="8335360" cy="2499205"/>
          </a:xfrm>
        </p:spPr>
        <p:txBody>
          <a:bodyPr/>
          <a:lstStyle/>
          <a:p>
            <a:pPr algn="ctr"/>
            <a:r>
              <a:rPr lang="en-US" sz="5400" dirty="0">
                <a:latin typeface="Showcard Gothic" pitchFamily="82" charset="0"/>
              </a:rPr>
              <a:t/>
            </a:r>
            <a:br>
              <a:rPr lang="en-US" sz="5400" dirty="0">
                <a:latin typeface="Showcard Gothic" pitchFamily="82" charset="0"/>
              </a:rPr>
            </a:br>
            <a:r>
              <a:rPr lang="en-US" sz="5400" dirty="0">
                <a:latin typeface="Showcard Gothic" pitchFamily="82" charset="0"/>
              </a:rPr>
              <a:t> </a:t>
            </a:r>
            <a:br>
              <a:rPr lang="en-US" sz="5400" dirty="0">
                <a:latin typeface="Showcard Gothic" pitchFamily="82" charset="0"/>
              </a:rPr>
            </a:br>
            <a:r>
              <a:rPr lang="en-US" sz="5400" dirty="0">
                <a:latin typeface="Royal Acidbath" panose="02000000000000000000" pitchFamily="2" charset="0"/>
              </a:rPr>
              <a:t>Binary Search Trees (BST)</a:t>
            </a:r>
            <a:endParaRPr lang="en-US" sz="5400" dirty="0">
              <a:solidFill>
                <a:srgbClr val="FFC000"/>
              </a:solidFill>
              <a:latin typeface="Royal Acidbath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164" y="274427"/>
            <a:ext cx="8101534" cy="1958410"/>
          </a:xfrm>
        </p:spPr>
        <p:txBody>
          <a:bodyPr>
            <a:normAutofit/>
          </a:bodyPr>
          <a:lstStyle/>
          <a:p>
            <a:endParaRPr lang="en-IN" sz="3600" b="1" dirty="0">
              <a:solidFill>
                <a:srgbClr val="FF0000"/>
              </a:solidFill>
            </a:endParaRPr>
          </a:p>
          <a:p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3600" b="1" dirty="0">
                <a:solidFill>
                  <a:srgbClr val="66FF66"/>
                </a:solidFill>
              </a:rPr>
              <a:t>Session 9</a:t>
            </a:r>
            <a:endParaRPr lang="en-US" sz="36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a-DK" dirty="0"/>
              <a:t>TNODE DeleteBSTNode(TNODE p, int x) </a:t>
            </a:r>
            <a:endParaRPr 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TNODE k, </a:t>
            </a:r>
            <a:r>
              <a:rPr lang="en-US" dirty="0" err="1"/>
              <a:t>prev</a:t>
            </a:r>
            <a:r>
              <a:rPr lang="en-US" dirty="0"/>
              <a:t>; 		/* k points to key node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TNODE </a:t>
            </a:r>
            <a:r>
              <a:rPr lang="en-US" dirty="0" err="1"/>
              <a:t>pk</a:t>
            </a:r>
            <a:r>
              <a:rPr lang="en-US" dirty="0"/>
              <a:t>; 			</a:t>
            </a:r>
            <a:r>
              <a:rPr lang="en-US" dirty="0" smtClean="0"/>
              <a:t>/* </a:t>
            </a:r>
            <a:r>
              <a:rPr lang="en-US" dirty="0"/>
              <a:t>parent of k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TNODE temp;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k = p;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pk</a:t>
            </a:r>
            <a:r>
              <a:rPr lang="en-US" dirty="0"/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/* just one key node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if (p-&gt;info == x &amp;&amp; p-&gt;left == NULL &amp;&amp;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   p-</a:t>
            </a:r>
            <a:r>
              <a:rPr lang="en-US" dirty="0"/>
              <a:t>&gt;right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p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return p;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3" y="2071403"/>
            <a:ext cx="8160026" cy="456537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/* find the key node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while (k != NULL &amp;&amp; k-&gt;info !=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if (x &lt; k-&gt;info)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	</a:t>
            </a:r>
            <a:r>
              <a:rPr lang="en-US" sz="2000" dirty="0" err="1"/>
              <a:t>pk</a:t>
            </a:r>
            <a:r>
              <a:rPr lang="en-US" sz="2000" dirty="0"/>
              <a:t> =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	k = k-&gt;left;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	</a:t>
            </a:r>
            <a:r>
              <a:rPr lang="en-US" sz="2000" dirty="0" err="1"/>
              <a:t>pk</a:t>
            </a:r>
            <a:r>
              <a:rPr lang="en-US" sz="2000" dirty="0"/>
              <a:t> =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	k = k-&gt;right;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if (k == 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("Node not found\n");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return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7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76983"/>
            <a:ext cx="8404123" cy="627604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/* Case-1 and Case-2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temp =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(k-&gt;left == 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if (</a:t>
            </a:r>
            <a:r>
              <a:rPr lang="en-US" dirty="0" err="1"/>
              <a:t>pk</a:t>
            </a:r>
            <a:r>
              <a:rPr lang="en-US" dirty="0"/>
              <a:t> == NULL</a:t>
            </a:r>
            <a:r>
              <a:rPr lang="en-US" dirty="0" smtClean="0"/>
              <a:t>) /* </a:t>
            </a:r>
            <a:r>
              <a:rPr lang="en-US" dirty="0"/>
              <a:t>key is root with no left </a:t>
            </a:r>
            <a:r>
              <a:rPr lang="en-US" dirty="0" err="1"/>
              <a:t>subtree</a:t>
            </a:r>
            <a:r>
              <a:rPr lang="en-US" dirty="0"/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p = p-&gt;right;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if (k-&gt;info &lt; </a:t>
            </a:r>
            <a:r>
              <a:rPr lang="en-US" dirty="0" err="1"/>
              <a:t>pk</a:t>
            </a:r>
            <a:r>
              <a:rPr lang="en-US" dirty="0"/>
              <a:t>-&gt;info)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</a:t>
            </a:r>
            <a:r>
              <a:rPr lang="en-US" dirty="0" err="1" smtClean="0"/>
              <a:t>pk</a:t>
            </a:r>
            <a:r>
              <a:rPr lang="en-US" dirty="0" smtClean="0"/>
              <a:t>-</a:t>
            </a:r>
            <a:r>
              <a:rPr lang="en-US" dirty="0"/>
              <a:t>&gt;left = k-&gt;right;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</a:t>
            </a:r>
            <a:r>
              <a:rPr lang="en-US" dirty="0" err="1" smtClean="0"/>
              <a:t>pk</a:t>
            </a:r>
            <a:r>
              <a:rPr lang="en-US" dirty="0" smtClean="0"/>
              <a:t>-</a:t>
            </a:r>
            <a:r>
              <a:rPr lang="en-US" dirty="0"/>
              <a:t>&gt;right = k-&gt;right;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if (k-&gt;right == 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if (</a:t>
            </a:r>
            <a:r>
              <a:rPr lang="en-US" dirty="0" err="1"/>
              <a:t>pk</a:t>
            </a:r>
            <a:r>
              <a:rPr lang="en-US" dirty="0"/>
              <a:t> == NULL</a:t>
            </a:r>
            <a:r>
              <a:rPr lang="en-US" sz="1900" dirty="0"/>
              <a:t>)  /* key is root &amp; no right </a:t>
            </a:r>
            <a:r>
              <a:rPr lang="en-US" sz="1900" dirty="0" err="1"/>
              <a:t>subtree</a:t>
            </a:r>
            <a:r>
              <a:rPr lang="en-US" sz="1900" dirty="0"/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p </a:t>
            </a:r>
            <a:r>
              <a:rPr lang="en-US" dirty="0"/>
              <a:t>= p-&gt;left;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if </a:t>
            </a:r>
            <a:r>
              <a:rPr lang="en-US" dirty="0"/>
              <a:t>(k-&gt;info &gt; </a:t>
            </a:r>
            <a:r>
              <a:rPr lang="en-US" dirty="0" err="1"/>
              <a:t>pk</a:t>
            </a:r>
            <a:r>
              <a:rPr lang="en-US" dirty="0"/>
              <a:t>-&gt;info)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</a:t>
            </a:r>
            <a:r>
              <a:rPr lang="en-US" dirty="0" err="1"/>
              <a:t>pk</a:t>
            </a:r>
            <a:r>
              <a:rPr lang="en-US" dirty="0"/>
              <a:t>-&gt;right = k-&gt;left;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else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</a:t>
            </a:r>
            <a:r>
              <a:rPr lang="en-US" dirty="0" err="1" smtClean="0"/>
              <a:t>pk</a:t>
            </a:r>
            <a:r>
              <a:rPr lang="en-US" dirty="0" smtClean="0"/>
              <a:t>-</a:t>
            </a:r>
            <a:r>
              <a:rPr lang="en-US" dirty="0"/>
              <a:t>&gt;left = k-&gt;right;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4466"/>
            <a:ext cx="8160026" cy="612855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else  /* Case-3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Node has two children - get max of left </a:t>
            </a:r>
            <a:r>
              <a:rPr lang="en-US" dirty="0" err="1"/>
              <a:t>subtree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temp = k-&gt;left;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prev</a:t>
            </a:r>
            <a:r>
              <a:rPr lang="en-US" dirty="0"/>
              <a:t> =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while (temp-&gt;right != 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/>
              <a:t>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temp </a:t>
            </a:r>
            <a:r>
              <a:rPr lang="en-US" dirty="0"/>
              <a:t>= temp-&gt;right;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k-&gt;info = temp-&gt;info;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if (</a:t>
            </a:r>
            <a:r>
              <a:rPr lang="en-US" dirty="0" err="1"/>
              <a:t>prev</a:t>
            </a:r>
            <a:r>
              <a:rPr lang="en-US" dirty="0"/>
              <a:t> == 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dirty="0" smtClean="0"/>
              <a:t>   </a:t>
            </a:r>
            <a:r>
              <a:rPr lang="en-US" dirty="0" err="1" smtClean="0"/>
              <a:t>prev</a:t>
            </a:r>
            <a:r>
              <a:rPr lang="en-US" dirty="0" smtClean="0"/>
              <a:t>-</a:t>
            </a:r>
            <a:r>
              <a:rPr lang="en-US" dirty="0"/>
              <a:t>&gt;left = temp-&gt;left;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/>
              <a:t>	</a:t>
            </a:r>
            <a:r>
              <a:rPr lang="en-US" smtClean="0"/>
              <a:t>   prev</a:t>
            </a:r>
            <a:r>
              <a:rPr lang="en-US" dirty="0" smtClean="0"/>
              <a:t>-</a:t>
            </a:r>
            <a:r>
              <a:rPr lang="en-US" dirty="0"/>
              <a:t>&gt;right = temp-&gt;left;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free(temp);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912"/>
            <a:ext cx="9144000" cy="50377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Search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 err="1"/>
              <a:t>TreeSearch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, </a:t>
            </a:r>
            <a:r>
              <a:rPr lang="en-US" b="1" i="1" dirty="0"/>
              <a:t>x</a:t>
            </a:r>
            <a:r>
              <a:rPr lang="en-US" b="1" dirty="0" smtClean="0"/>
              <a:t>)</a:t>
            </a:r>
            <a:endParaRPr lang="en-US" b="1" dirty="0"/>
          </a:p>
          <a:p>
            <a:pPr marL="27432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= NIL </a:t>
            </a:r>
            <a:r>
              <a:rPr lang="en-US" b="1" dirty="0"/>
              <a:t>o</a:t>
            </a:r>
            <a:r>
              <a:rPr lang="en-US" dirty="0"/>
              <a:t>r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 </a:t>
            </a:r>
            <a:r>
              <a:rPr lang="en-US" b="1" dirty="0"/>
              <a:t>return</a:t>
            </a:r>
            <a:r>
              <a:rPr lang="en-US" dirty="0"/>
              <a:t> p</a:t>
            </a:r>
            <a:endParaRPr lang="en-US" b="1" dirty="0"/>
          </a:p>
          <a:p>
            <a:pPr marL="27432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</a:t>
            </a:r>
            <a:endParaRPr lang="en-US" b="1" dirty="0"/>
          </a:p>
          <a:p>
            <a:pPr marL="274320" indent="0">
              <a:buNone/>
            </a:pPr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 err="1"/>
              <a:t>TreeSearch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</a:t>
            </a:r>
            <a:r>
              <a:rPr lang="en-US" i="1" dirty="0"/>
              <a:t>x</a:t>
            </a:r>
            <a:r>
              <a:rPr lang="en-US" dirty="0"/>
              <a:t>)</a:t>
            </a:r>
            <a:endParaRPr lang="en-US" b="1" dirty="0"/>
          </a:p>
          <a:p>
            <a:pPr marL="274320" indent="0">
              <a:buNone/>
            </a:pPr>
            <a:r>
              <a:rPr lang="en-US" b="1" dirty="0"/>
              <a:t>else</a:t>
            </a:r>
          </a:p>
          <a:p>
            <a:pPr marL="274320" indent="0">
              <a:buNone/>
            </a:pPr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 err="1"/>
              <a:t>TreeSearch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</a:t>
            </a:r>
            <a:r>
              <a:rPr lang="en-US" i="1" dirty="0"/>
              <a:t>x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b="1" dirty="0"/>
              <a:t> </a:t>
            </a:r>
            <a:r>
              <a:rPr lang="en-US" b="1" i="1" dirty="0" err="1"/>
              <a:t>TreeSearch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34" y="3157554"/>
            <a:ext cx="3287040" cy="240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 err="1"/>
              <a:t>Iterative_TreeSearch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, </a:t>
            </a:r>
            <a:r>
              <a:rPr lang="en-US" b="1" i="1" dirty="0"/>
              <a:t>x</a:t>
            </a:r>
            <a:r>
              <a:rPr lang="en-US" b="1" dirty="0" smtClean="0"/>
              <a:t>)</a:t>
            </a:r>
            <a:endParaRPr lang="en-US" dirty="0"/>
          </a:p>
          <a:p>
            <a:pPr marL="274320" indent="0">
              <a:buNone/>
            </a:pPr>
            <a:r>
              <a:rPr lang="en-US" b="1" dirty="0"/>
              <a:t>while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and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</a:t>
            </a:r>
            <a:r>
              <a:rPr lang="en-US" b="1" dirty="0"/>
              <a:t>do</a:t>
            </a:r>
            <a:endParaRPr lang="en-US" dirty="0"/>
          </a:p>
          <a:p>
            <a:pPr marL="274320" indent="0">
              <a:buNone/>
            </a:pPr>
            <a:r>
              <a:rPr lang="en-US" b="1" dirty="0"/>
              <a:t>	if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/>
              <a:t>&lt;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</a:t>
            </a:r>
          </a:p>
          <a:p>
            <a:pPr marL="274320" indent="0"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274320" indent="0">
              <a:buNone/>
            </a:pPr>
            <a:r>
              <a:rPr lang="en-US" b="1" dirty="0"/>
              <a:t>	else</a:t>
            </a:r>
            <a:endParaRPr lang="en-US" dirty="0"/>
          </a:p>
          <a:p>
            <a:pPr marL="274320" indent="0"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274320" indent="0">
              <a:buNone/>
            </a:pPr>
            <a:r>
              <a:rPr lang="en-US" b="1" dirty="0"/>
              <a:t>return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Iterative_TreeSearch</a:t>
            </a:r>
            <a:r>
              <a:rPr lang="en-US" dirty="0"/>
              <a:t>.	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1" y="3263879"/>
            <a:ext cx="4172586" cy="305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5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Minimum and Maximum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7411" y="2336877"/>
            <a:ext cx="8160026" cy="41161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 err="1"/>
              <a:t>TreeMinimum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)</a:t>
            </a:r>
            <a:endParaRPr lang="en-US" dirty="0"/>
          </a:p>
          <a:p>
            <a:pPr marL="27432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27432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= NIL  </a:t>
            </a:r>
            <a:r>
              <a:rPr lang="en-US" b="1" dirty="0"/>
              <a:t>return</a:t>
            </a:r>
            <a:r>
              <a:rPr lang="en-US" dirty="0"/>
              <a:t> -</a:t>
            </a:r>
            <a:r>
              <a:rPr lang="en-US" dirty="0" smtClean="0"/>
              <a:t>1   // </a:t>
            </a:r>
            <a:r>
              <a:rPr lang="en-US" dirty="0"/>
              <a:t>empty tree</a:t>
            </a:r>
          </a:p>
          <a:p>
            <a:pPr marL="274320" indent="0">
              <a:buNone/>
            </a:pPr>
            <a:r>
              <a:rPr lang="en-US" b="1" dirty="0"/>
              <a:t>while 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</a:t>
            </a:r>
            <a:r>
              <a:rPr lang="en-US" b="1" dirty="0"/>
              <a:t>do</a:t>
            </a:r>
            <a:endParaRPr lang="en-US" dirty="0"/>
          </a:p>
          <a:p>
            <a:pPr marL="274320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i="1" dirty="0"/>
              <a:t>p</a:t>
            </a:r>
            <a:r>
              <a:rPr lang="en-US" dirty="0"/>
              <a:t> points left most </a:t>
            </a:r>
            <a:r>
              <a:rPr lang="en-US" dirty="0" smtClean="0"/>
              <a:t>node   </a:t>
            </a:r>
          </a:p>
          <a:p>
            <a:pPr marL="27432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p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</a:t>
            </a:r>
            <a:endParaRPr lang="en-US" dirty="0" smtClean="0"/>
          </a:p>
          <a:p>
            <a:pPr marL="274320" indent="0">
              <a:buNone/>
            </a:pPr>
            <a:r>
              <a:rPr lang="en-US" b="1" dirty="0" smtClean="0"/>
              <a:t>return</a:t>
            </a:r>
            <a:r>
              <a:rPr lang="en-US" i="1" dirty="0" smtClean="0"/>
              <a:t>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TreeMinimum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35" y="2755759"/>
            <a:ext cx="3409067" cy="28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Wingdings"/>
              </a:rPr>
              <a:t></a:t>
            </a:r>
            <a:r>
              <a:rPr lang="en-US" b="1" dirty="0"/>
              <a:t> Algorithm </a:t>
            </a:r>
            <a:r>
              <a:rPr lang="en-US" i="1" dirty="0" err="1"/>
              <a:t>TreeMaximum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)</a:t>
            </a:r>
          </a:p>
          <a:p>
            <a:pPr marL="27432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27432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= NIL  </a:t>
            </a:r>
            <a:r>
              <a:rPr lang="en-US" b="1" dirty="0"/>
              <a:t>return</a:t>
            </a:r>
            <a:r>
              <a:rPr lang="en-US" dirty="0"/>
              <a:t> -1		</a:t>
            </a:r>
            <a:r>
              <a:rPr lang="en-US" dirty="0" smtClean="0"/>
              <a:t> </a:t>
            </a:r>
            <a:endParaRPr lang="en-US" dirty="0"/>
          </a:p>
          <a:p>
            <a:pPr marL="274320" indent="0">
              <a:buNone/>
            </a:pPr>
            <a:r>
              <a:rPr lang="en-US" b="1" dirty="0"/>
              <a:t>while 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NIL </a:t>
            </a:r>
            <a:r>
              <a:rPr lang="en-US" b="1" dirty="0"/>
              <a:t>do</a:t>
            </a:r>
            <a:endParaRPr lang="en-US" dirty="0"/>
          </a:p>
          <a:p>
            <a:pPr marL="274320" indent="0">
              <a:buNone/>
            </a:pPr>
            <a:r>
              <a:rPr lang="en-US" i="1" dirty="0" smtClean="0"/>
              <a:t>    p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       </a:t>
            </a:r>
          </a:p>
          <a:p>
            <a:pPr marL="274320" indent="0">
              <a:buNone/>
            </a:pPr>
            <a:r>
              <a:rPr lang="en-US" b="1" dirty="0"/>
              <a:t>return</a:t>
            </a:r>
            <a:r>
              <a:rPr lang="en-US" i="1" dirty="0"/>
              <a:t> 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TreeMaximum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51" y="2163724"/>
            <a:ext cx="4129104" cy="32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 err="1"/>
              <a:t>TreeNodeCount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)</a:t>
            </a:r>
            <a:endParaRPr lang="en-US" dirty="0"/>
          </a:p>
          <a:p>
            <a:pPr marL="27432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274320" indent="0">
              <a:buNone/>
            </a:pPr>
            <a:r>
              <a:rPr lang="en-US" dirty="0"/>
              <a:t>// returns </a:t>
            </a:r>
            <a:r>
              <a:rPr lang="en-US" i="1" dirty="0"/>
              <a:t>n</a:t>
            </a:r>
            <a:r>
              <a:rPr lang="en-US" dirty="0"/>
              <a:t>+1 nodes</a:t>
            </a:r>
          </a:p>
          <a:p>
            <a:pPr marL="274320" indent="0">
              <a:buNone/>
            </a:pPr>
            <a:r>
              <a:rPr lang="en-US" b="1" dirty="0"/>
              <a:t>if </a:t>
            </a:r>
            <a:r>
              <a:rPr lang="en-US" i="1" dirty="0"/>
              <a:t>p</a:t>
            </a:r>
            <a:r>
              <a:rPr lang="en-US" dirty="0"/>
              <a:t> = NIL </a:t>
            </a:r>
          </a:p>
          <a:p>
            <a:pPr marL="27432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dirty="0"/>
              <a:t>1		 </a:t>
            </a:r>
          </a:p>
          <a:p>
            <a:pPr marL="274320" indent="0">
              <a:buNone/>
            </a:pPr>
            <a:r>
              <a:rPr lang="en-US" b="1" dirty="0"/>
              <a:t>else</a:t>
            </a:r>
            <a:endParaRPr lang="en-US" dirty="0"/>
          </a:p>
          <a:p>
            <a:pPr marL="274320" indent="0">
              <a:buNone/>
            </a:pPr>
            <a:r>
              <a:rPr lang="en-US" dirty="0"/>
              <a:t>	</a:t>
            </a:r>
            <a:r>
              <a:rPr lang="en-US" b="1" dirty="0" smtClean="0"/>
              <a:t>return</a:t>
            </a:r>
            <a:r>
              <a:rPr lang="en-US" i="1" dirty="0" smtClean="0"/>
              <a:t> </a:t>
            </a:r>
            <a:r>
              <a:rPr lang="en-US" i="1" dirty="0" err="1"/>
              <a:t>TreeNodeCount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 + </a:t>
            </a:r>
            <a:r>
              <a:rPr lang="en-US" i="1" dirty="0" err="1"/>
              <a:t>TreeNodeCount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TreeNodeCount</a:t>
            </a:r>
            <a:r>
              <a:rPr lang="en-US" dirty="0"/>
              <a:t>.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22" y="2379758"/>
            <a:ext cx="3439252" cy="25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/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/>
              <a:t>Binary Search Trees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70C0"/>
                </a:solidFill>
              </a:rPr>
              <a:t>Creation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70C0"/>
                </a:solidFill>
              </a:rPr>
              <a:t>Traversal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70C0"/>
                </a:solidFill>
              </a:rPr>
              <a:t>Deletion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/>
              <a:t> Summary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Leaf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4"/>
            <a:ext cx="8160026" cy="4481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ym typeface="Wingdings"/>
              </a:rPr>
              <a:t></a:t>
            </a:r>
            <a:r>
              <a:rPr lang="en-US" b="1" dirty="0"/>
              <a:t> Algorithm </a:t>
            </a:r>
            <a:r>
              <a:rPr lang="en-US" i="1" dirty="0" err="1"/>
              <a:t>TreeLeafCount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)</a:t>
            </a:r>
          </a:p>
          <a:p>
            <a:pPr marL="274320" indent="0"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274320" indent="0">
              <a:buNone/>
            </a:pPr>
            <a:r>
              <a:rPr lang="en-US" dirty="0"/>
              <a:t>// returns the number of leaf nodes</a:t>
            </a:r>
          </a:p>
          <a:p>
            <a:pPr marL="274320" indent="0">
              <a:buNone/>
            </a:pPr>
            <a:r>
              <a:rPr lang="en-US" b="1" dirty="0"/>
              <a:t>if </a:t>
            </a:r>
            <a:r>
              <a:rPr lang="en-US" i="1" dirty="0"/>
              <a:t>p</a:t>
            </a:r>
            <a:r>
              <a:rPr lang="en-US" dirty="0"/>
              <a:t> = NIL  </a:t>
            </a:r>
            <a:r>
              <a:rPr lang="en-US" b="1" dirty="0"/>
              <a:t>return </a:t>
            </a:r>
            <a:r>
              <a:rPr lang="en-US" dirty="0"/>
              <a:t>0		 </a:t>
            </a:r>
          </a:p>
          <a:p>
            <a:pPr marL="274320" indent="0">
              <a:buNone/>
            </a:pPr>
            <a:r>
              <a:rPr lang="en-US" b="1" dirty="0"/>
              <a:t>if 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p)</a:t>
            </a:r>
            <a:r>
              <a:rPr lang="en-US" dirty="0"/>
              <a:t> = NIL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= NIL 		 </a:t>
            </a:r>
          </a:p>
          <a:p>
            <a:pPr marL="274320" indent="0">
              <a:buNone/>
            </a:pPr>
            <a:r>
              <a:rPr lang="en-US" b="1" dirty="0" smtClean="0"/>
              <a:t>    return </a:t>
            </a:r>
            <a:r>
              <a:rPr lang="en-US" dirty="0"/>
              <a:t>1</a:t>
            </a:r>
          </a:p>
          <a:p>
            <a:pPr marL="274320" indent="0">
              <a:buNone/>
            </a:pPr>
            <a:r>
              <a:rPr lang="en-US" b="1" dirty="0"/>
              <a:t>else</a:t>
            </a:r>
            <a:endParaRPr lang="en-US" dirty="0"/>
          </a:p>
          <a:p>
            <a:pPr marL="274320" indent="0">
              <a:buNone/>
            </a:pPr>
            <a:r>
              <a:rPr lang="en-US" b="1" dirty="0" smtClean="0"/>
              <a:t>    return</a:t>
            </a:r>
            <a:r>
              <a:rPr lang="en-US" i="1" dirty="0" smtClean="0"/>
              <a:t> </a:t>
            </a:r>
            <a:r>
              <a:rPr lang="en-US" i="1" dirty="0" err="1"/>
              <a:t>TreeLeafCount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 + </a:t>
            </a:r>
            <a:r>
              <a:rPr lang="en-US" i="1" dirty="0" err="1"/>
              <a:t>TreeLeafCount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TreeLeafCount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74" y="2611141"/>
            <a:ext cx="3226772" cy="24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rgbClr val="FFFF00"/>
                </a:solidFill>
                <a:latin typeface="Harrington" panose="04040505050A02020702" pitchFamily="82" charset="0"/>
              </a:rPr>
              <a:t>Thank You</a:t>
            </a:r>
            <a:endParaRPr lang="en-US" sz="8000" dirty="0">
              <a:solidFill>
                <a:srgbClr val="FFFF00"/>
              </a:solidFill>
              <a:latin typeface="Harrington" panose="04040505050A02020702" pitchFamily="8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</a:t>
            </a:r>
            <a:r>
              <a:rPr lang="en-US" b="1" dirty="0"/>
              <a:t>of Binary Search Tree: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binary search tree </a:t>
            </a:r>
            <a:r>
              <a:rPr lang="en-US" dirty="0" smtClean="0"/>
              <a:t> </a:t>
            </a:r>
            <a:r>
              <a:rPr lang="en-US" dirty="0"/>
              <a:t>may be empty. A nonempty BST satisfies the following properties:</a:t>
            </a:r>
          </a:p>
          <a:p>
            <a:pPr lvl="0"/>
            <a:r>
              <a:rPr lang="en-US" dirty="0" smtClean="0"/>
              <a:t>All </a:t>
            </a:r>
            <a:r>
              <a:rPr lang="en-US" dirty="0"/>
              <a:t>key elements in the tree are distinct or unique.</a:t>
            </a:r>
          </a:p>
          <a:p>
            <a:pPr lvl="0"/>
            <a:r>
              <a:rPr lang="en-US" dirty="0"/>
              <a:t>The keys (if any) in the left </a:t>
            </a:r>
            <a:r>
              <a:rPr lang="en-US" dirty="0" err="1"/>
              <a:t>subtree</a:t>
            </a:r>
            <a:r>
              <a:rPr lang="en-US" dirty="0"/>
              <a:t> of the root are </a:t>
            </a:r>
            <a:r>
              <a:rPr lang="en-US" i="1" dirty="0"/>
              <a:t>smaller</a:t>
            </a:r>
            <a:r>
              <a:rPr lang="en-US" dirty="0"/>
              <a:t> than the key in the  </a:t>
            </a:r>
            <a:r>
              <a:rPr lang="en-US" dirty="0" smtClean="0"/>
              <a:t>root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keys (if any) in the right </a:t>
            </a:r>
            <a:r>
              <a:rPr lang="en-US" dirty="0" err="1"/>
              <a:t>subtree</a:t>
            </a:r>
            <a:r>
              <a:rPr lang="en-US" dirty="0"/>
              <a:t> of the root are </a:t>
            </a:r>
            <a:r>
              <a:rPr lang="en-US" i="1" dirty="0"/>
              <a:t>larger</a:t>
            </a:r>
            <a:r>
              <a:rPr lang="en-US" dirty="0"/>
              <a:t> than the key in the </a:t>
            </a:r>
            <a:r>
              <a:rPr lang="en-US" dirty="0" smtClean="0"/>
              <a:t>root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left and right </a:t>
            </a:r>
            <a:r>
              <a:rPr lang="en-US" dirty="0" err="1"/>
              <a:t>subtrees</a:t>
            </a:r>
            <a:r>
              <a:rPr lang="en-US" dirty="0"/>
              <a:t> of the root are also BSTs.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694" y="1967024"/>
            <a:ext cx="9048307" cy="489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inary search tre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41" y="2466753"/>
            <a:ext cx="3833488" cy="32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inary search 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1" y="2384375"/>
            <a:ext cx="3945142" cy="32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25, 8, 28, 20, 5, 47, 33, 21, 15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615399" y="5536952"/>
            <a:ext cx="626328" cy="56851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itchFamily="34" charset="0"/>
                <a:ea typeface="Times New Roman"/>
                <a:cs typeface="Courier New"/>
              </a:rPr>
              <a:t>21</a:t>
            </a:r>
            <a:endParaRPr lang="en-US" sz="1000" dirty="0">
              <a:latin typeface="Times New Roman"/>
              <a:ea typeface="Times New Roman"/>
              <a:cs typeface="Courier New"/>
            </a:endParaRPr>
          </a:p>
        </p:txBody>
      </p:sp>
      <p:cxnSp>
        <p:nvCxnSpPr>
          <p:cNvPr id="18" name="Line 3735"/>
          <p:cNvCxnSpPr>
            <a:cxnSpLocks noChangeShapeType="1"/>
          </p:cNvCxnSpPr>
          <p:nvPr/>
        </p:nvCxnSpPr>
        <p:spPr bwMode="auto">
          <a:xfrm>
            <a:off x="4411844" y="5230586"/>
            <a:ext cx="386235" cy="3411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Line 3737"/>
          <p:cNvCxnSpPr>
            <a:cxnSpLocks noChangeShapeType="1"/>
          </p:cNvCxnSpPr>
          <p:nvPr/>
        </p:nvCxnSpPr>
        <p:spPr bwMode="auto">
          <a:xfrm flipH="1">
            <a:off x="6035075" y="5210056"/>
            <a:ext cx="294026" cy="36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525314" y="5536952"/>
            <a:ext cx="626328" cy="56851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itchFamily="34" charset="0"/>
                <a:ea typeface="Times New Roman"/>
                <a:cs typeface="Courier New"/>
              </a:rPr>
              <a:t>33</a:t>
            </a:r>
            <a:endParaRPr lang="en-US" sz="1000" dirty="0">
              <a:latin typeface="Times New Roman"/>
              <a:ea typeface="Times New Roman"/>
              <a:cs typeface="Courier New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231672" y="4701547"/>
            <a:ext cx="626328" cy="56851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itchFamily="34" charset="0"/>
                <a:ea typeface="Times New Roman"/>
                <a:cs typeface="Courier New"/>
              </a:rPr>
              <a:t>47</a:t>
            </a:r>
            <a:endParaRPr lang="en-US" sz="1000" dirty="0">
              <a:latin typeface="Times New Roman"/>
              <a:ea typeface="Times New Roman"/>
              <a:cs typeface="Courier New"/>
            </a:endParaRPr>
          </a:p>
        </p:txBody>
      </p:sp>
      <p:cxnSp>
        <p:nvCxnSpPr>
          <p:cNvPr id="24" name="Line 3741"/>
          <p:cNvCxnSpPr>
            <a:cxnSpLocks noChangeShapeType="1"/>
          </p:cNvCxnSpPr>
          <p:nvPr/>
        </p:nvCxnSpPr>
        <p:spPr bwMode="auto">
          <a:xfrm>
            <a:off x="5812381" y="4384127"/>
            <a:ext cx="485404" cy="4216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3898601" y="4693651"/>
            <a:ext cx="626328" cy="56851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itchFamily="34" charset="0"/>
                <a:ea typeface="Times New Roman"/>
                <a:cs typeface="Courier New"/>
              </a:rPr>
              <a:t>20</a:t>
            </a:r>
            <a:endParaRPr lang="en-US" sz="1000" dirty="0">
              <a:latin typeface="Times New Roman"/>
              <a:ea typeface="Times New Roman"/>
              <a:cs typeface="Courier New"/>
            </a:endParaRPr>
          </a:p>
        </p:txBody>
      </p:sp>
      <p:cxnSp>
        <p:nvCxnSpPr>
          <p:cNvPr id="27" name="Line 3744"/>
          <p:cNvCxnSpPr>
            <a:cxnSpLocks noChangeShapeType="1"/>
          </p:cNvCxnSpPr>
          <p:nvPr/>
        </p:nvCxnSpPr>
        <p:spPr bwMode="auto">
          <a:xfrm>
            <a:off x="3533243" y="4317799"/>
            <a:ext cx="485404" cy="4216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257384" y="3892988"/>
            <a:ext cx="626328" cy="56851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itchFamily="34" charset="0"/>
                <a:ea typeface="Times New Roman"/>
                <a:cs typeface="Courier New"/>
              </a:rPr>
              <a:t>28</a:t>
            </a:r>
            <a:endParaRPr lang="en-US" sz="1000" dirty="0">
              <a:latin typeface="Times New Roman"/>
              <a:ea typeface="Times New Roman"/>
              <a:cs typeface="Courier New"/>
            </a:endParaRPr>
          </a:p>
        </p:txBody>
      </p:sp>
      <p:cxnSp>
        <p:nvCxnSpPr>
          <p:cNvPr id="30" name="Line 3747"/>
          <p:cNvCxnSpPr>
            <a:cxnSpLocks noChangeShapeType="1"/>
          </p:cNvCxnSpPr>
          <p:nvPr/>
        </p:nvCxnSpPr>
        <p:spPr bwMode="auto">
          <a:xfrm>
            <a:off x="4695431" y="3458704"/>
            <a:ext cx="662863" cy="4879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974768" y="3810869"/>
            <a:ext cx="626328" cy="56851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itchFamily="34" charset="0"/>
                <a:ea typeface="Times New Roman"/>
                <a:cs typeface="Courier New"/>
              </a:rPr>
              <a:t>8</a:t>
            </a:r>
            <a:endParaRPr lang="en-US" sz="1000" dirty="0">
              <a:latin typeface="Times New Roman"/>
              <a:ea typeface="Times New Roman"/>
              <a:cs typeface="Courier New"/>
            </a:endParaRPr>
          </a:p>
        </p:txBody>
      </p:sp>
      <p:cxnSp>
        <p:nvCxnSpPr>
          <p:cNvPr id="33" name="Line 3750"/>
          <p:cNvCxnSpPr>
            <a:cxnSpLocks noChangeShapeType="1"/>
          </p:cNvCxnSpPr>
          <p:nvPr/>
        </p:nvCxnSpPr>
        <p:spPr bwMode="auto">
          <a:xfrm flipH="1">
            <a:off x="3533246" y="3387639"/>
            <a:ext cx="706359" cy="500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187408" y="2958092"/>
            <a:ext cx="626328" cy="56851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itchFamily="34" charset="0"/>
                <a:ea typeface="Times New Roman"/>
                <a:cs typeface="Courier New"/>
              </a:rPr>
              <a:t>25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261835" y="5191106"/>
            <a:ext cx="715058" cy="908049"/>
            <a:chOff x="7451" y="11133"/>
            <a:chExt cx="411" cy="575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451" y="11348"/>
              <a:ext cx="360" cy="3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 Black" pitchFamily="34" charset="0"/>
                  <a:ea typeface="Times New Roman"/>
                  <a:cs typeface="Courier New"/>
                </a:rPr>
                <a:t>15</a:t>
              </a:r>
              <a:endParaRPr lang="en-US" sz="1000" dirty="0">
                <a:latin typeface="Times New Roman"/>
                <a:ea typeface="Times New Roman"/>
                <a:cs typeface="Courier New"/>
              </a:endParaRPr>
            </a:p>
          </p:txBody>
        </p:sp>
        <p:cxnSp>
          <p:nvCxnSpPr>
            <p:cNvPr id="16" name="Line 3754"/>
            <p:cNvCxnSpPr>
              <a:cxnSpLocks noChangeShapeType="1"/>
            </p:cNvCxnSpPr>
            <p:nvPr/>
          </p:nvCxnSpPr>
          <p:spPr bwMode="auto">
            <a:xfrm flipH="1">
              <a:off x="7730" y="11133"/>
              <a:ext cx="132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35277" y="4553100"/>
            <a:ext cx="626328" cy="56851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itchFamily="34" charset="0"/>
                <a:ea typeface="Times New Roman"/>
                <a:cs typeface="Courier New"/>
              </a:rPr>
              <a:t>5</a:t>
            </a:r>
            <a:endParaRPr lang="en-US" sz="1000" dirty="0">
              <a:latin typeface="Times New Roman"/>
              <a:ea typeface="Times New Roman"/>
              <a:cs typeface="Courier New"/>
            </a:endParaRPr>
          </a:p>
        </p:txBody>
      </p:sp>
      <p:cxnSp>
        <p:nvCxnSpPr>
          <p:cNvPr id="12" name="Line 3796"/>
          <p:cNvCxnSpPr>
            <a:cxnSpLocks noChangeShapeType="1"/>
          </p:cNvCxnSpPr>
          <p:nvPr/>
        </p:nvCxnSpPr>
        <p:spPr bwMode="auto">
          <a:xfrm flipH="1">
            <a:off x="2623329" y="4268841"/>
            <a:ext cx="396674" cy="3869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06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3" grpId="0" animBg="1"/>
      <p:bldP spid="26" grpId="0" animBg="1"/>
      <p:bldP spid="29" grpId="0" animBg="1"/>
      <p:bldP spid="32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Create?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6" y="2634495"/>
            <a:ext cx="7834685" cy="16155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6" y="4250023"/>
            <a:ext cx="7834685" cy="23411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952" y="2073450"/>
            <a:ext cx="7711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input elements are: 25, 8, 28, 20, 5, 47, 33, 21, 15</a:t>
            </a:r>
          </a:p>
        </p:txBody>
      </p:sp>
    </p:spTree>
    <p:extLst>
      <p:ext uri="{BB962C8B-B14F-4D97-AF65-F5344CB8AC3E}">
        <p14:creationId xmlns:p14="http://schemas.microsoft.com/office/powerpoint/2010/main" val="5532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</a:t>
            </a:r>
            <a:r>
              <a:rPr lang="en-US" dirty="0" smtClean="0"/>
              <a:t>?...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38" y="2093943"/>
            <a:ext cx="5753903" cy="212437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37" y="4242155"/>
            <a:ext cx="2667372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35276"/>
            <a:ext cx="8160026" cy="473423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Wingdings"/>
              </a:rPr>
              <a:t>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i="1" dirty="0" err="1"/>
              <a:t>CreateTree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, </a:t>
            </a:r>
            <a:r>
              <a:rPr lang="en-US" b="1" i="1" dirty="0"/>
              <a:t>e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// </a:t>
            </a:r>
            <a:r>
              <a:rPr lang="en-US" i="1" dirty="0"/>
              <a:t>p</a:t>
            </a:r>
            <a:r>
              <a:rPr lang="en-US" dirty="0"/>
              <a:t> – pointer to the root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// </a:t>
            </a:r>
            <a:r>
              <a:rPr lang="en-US" i="1" dirty="0"/>
              <a:t>e</a:t>
            </a:r>
            <a:r>
              <a:rPr lang="en-US" dirty="0"/>
              <a:t> – element to be inserted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= NIL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i="1" dirty="0" smtClean="0"/>
              <a:t>   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Getnode</a:t>
            </a:r>
            <a:r>
              <a:rPr lang="en-US" dirty="0"/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i="1" dirty="0" smtClean="0"/>
              <a:t>   info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/>
              <a:t>e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i="1" dirty="0" smtClean="0"/>
              <a:t>   left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else if </a:t>
            </a:r>
            <a:r>
              <a:rPr lang="en-US" i="1" dirty="0"/>
              <a:t>e</a:t>
            </a:r>
            <a:r>
              <a:rPr lang="en-US" dirty="0"/>
              <a:t> =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Write </a:t>
            </a:r>
            <a:r>
              <a:rPr lang="en-US" dirty="0"/>
              <a:t>"Duplicate element. Insertion can't be done"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   return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&lt;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i="1" dirty="0" smtClean="0"/>
              <a:t>   left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 err="1"/>
              <a:t>CreateTree</a:t>
            </a:r>
            <a:r>
              <a:rPr lang="en-US" dirty="0"/>
              <a:t>(</a:t>
            </a: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else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i="1" dirty="0" smtClean="0"/>
              <a:t>   right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 err="1"/>
              <a:t>CreateTree</a:t>
            </a:r>
            <a:r>
              <a:rPr lang="en-US" dirty="0"/>
              <a:t>(</a:t>
            </a: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CreateTree</a:t>
            </a:r>
            <a:r>
              <a:rPr lang="en-US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790</Words>
  <Application>Microsoft Office PowerPoint</Application>
  <PresentationFormat>On-screen Show (4:3)</PresentationFormat>
  <Paragraphs>286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Arial Black</vt:lpstr>
      <vt:lpstr>Berlin Sans FB</vt:lpstr>
      <vt:lpstr>Calibri</vt:lpstr>
      <vt:lpstr>Courier New</vt:lpstr>
      <vt:lpstr>Harrington</vt:lpstr>
      <vt:lpstr>Royal Acidbath</vt:lpstr>
      <vt:lpstr>Showcard Gothic</vt:lpstr>
      <vt:lpstr>Symbol</vt:lpstr>
      <vt:lpstr>Times New Roman</vt:lpstr>
      <vt:lpstr>Trajan Pro</vt:lpstr>
      <vt:lpstr>Trebuchet MS</vt:lpstr>
      <vt:lpstr>Wingdings</vt:lpstr>
      <vt:lpstr>Berlin</vt:lpstr>
      <vt:lpstr>Course Name :  Data Structures &amp; Algorithms</vt:lpstr>
      <vt:lpstr>   Binary Search Trees (BST)</vt:lpstr>
      <vt:lpstr>Agenda</vt:lpstr>
      <vt:lpstr>Introduction</vt:lpstr>
      <vt:lpstr>Example of BST</vt:lpstr>
      <vt:lpstr>BST CREATION</vt:lpstr>
      <vt:lpstr>How to Create?</vt:lpstr>
      <vt:lpstr>How to Create?...</vt:lpstr>
      <vt:lpstr>Algorithm</vt:lpstr>
      <vt:lpstr>Traversal - Algorithms</vt:lpstr>
      <vt:lpstr>Inorder</vt:lpstr>
      <vt:lpstr>Postorder</vt:lpstr>
      <vt:lpstr>Preorder Traversal</vt:lpstr>
      <vt:lpstr>Inorder Traversal</vt:lpstr>
      <vt:lpstr>Postorder Traversal</vt:lpstr>
      <vt:lpstr>Tree Deletion</vt:lpstr>
      <vt:lpstr>Concept</vt:lpstr>
      <vt:lpstr>Example</vt:lpstr>
      <vt:lpstr>Deletion…</vt:lpstr>
      <vt:lpstr>C Function</vt:lpstr>
      <vt:lpstr>Contd…</vt:lpstr>
      <vt:lpstr>PowerPoint Presentation</vt:lpstr>
      <vt:lpstr>PowerPoint Presentation</vt:lpstr>
      <vt:lpstr>Example</vt:lpstr>
      <vt:lpstr>Tree Search</vt:lpstr>
      <vt:lpstr>Iterative version</vt:lpstr>
      <vt:lpstr>Finding Minimum and Maximum</vt:lpstr>
      <vt:lpstr>Max</vt:lpstr>
      <vt:lpstr>Node Counting</vt:lpstr>
      <vt:lpstr>Counting Leaf Nodes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Nandagopalan S</dc:creator>
  <cp:lastModifiedBy>Windows User</cp:lastModifiedBy>
  <cp:revision>101</cp:revision>
  <dcterms:created xsi:type="dcterms:W3CDTF">2016-09-22T05:58:45Z</dcterms:created>
  <dcterms:modified xsi:type="dcterms:W3CDTF">2023-02-02T05:41:06Z</dcterms:modified>
</cp:coreProperties>
</file>