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3"/>
  </p:notesMasterIdLst>
  <p:sldIdLst>
    <p:sldId id="256" r:id="rId2"/>
    <p:sldId id="328" r:id="rId3"/>
    <p:sldId id="257" r:id="rId4"/>
    <p:sldId id="258" r:id="rId5"/>
    <p:sldId id="259" r:id="rId6"/>
    <p:sldId id="260" r:id="rId7"/>
    <p:sldId id="316" r:id="rId8"/>
    <p:sldId id="305" r:id="rId9"/>
    <p:sldId id="308" r:id="rId10"/>
    <p:sldId id="309" r:id="rId11"/>
    <p:sldId id="306" r:id="rId12"/>
    <p:sldId id="307" r:id="rId13"/>
    <p:sldId id="261" r:id="rId14"/>
    <p:sldId id="262" r:id="rId15"/>
    <p:sldId id="263" r:id="rId16"/>
    <p:sldId id="264" r:id="rId17"/>
    <p:sldId id="265" r:id="rId18"/>
    <p:sldId id="266" r:id="rId19"/>
    <p:sldId id="269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327" r:id="rId35"/>
    <p:sldId id="284" r:id="rId36"/>
    <p:sldId id="285" r:id="rId37"/>
    <p:sldId id="283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10" r:id="rId58"/>
    <p:sldId id="311" r:id="rId59"/>
    <p:sldId id="312" r:id="rId60"/>
    <p:sldId id="313" r:id="rId61"/>
    <p:sldId id="315" r:id="rId62"/>
    <p:sldId id="318" r:id="rId63"/>
    <p:sldId id="317" r:id="rId64"/>
    <p:sldId id="319" r:id="rId65"/>
    <p:sldId id="320" r:id="rId66"/>
    <p:sldId id="321" r:id="rId67"/>
    <p:sldId id="322" r:id="rId68"/>
    <p:sldId id="324" r:id="rId69"/>
    <p:sldId id="314" r:id="rId70"/>
    <p:sldId id="323" r:id="rId71"/>
    <p:sldId id="325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EBCB1-2AB6-4635-B4BE-E49BE9E1CD7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2E653A-A4DD-4482-851D-04D0ABBC97D4}">
      <dgm:prSet custT="1"/>
      <dgm:spPr/>
      <dgm:t>
        <a:bodyPr/>
        <a:lstStyle/>
        <a:p>
          <a:pPr rtl="0"/>
          <a:r>
            <a:rPr lang="en-US" sz="2400" b="1" smtClean="0"/>
            <a:t>Creating the business case for the system</a:t>
          </a:r>
          <a:endParaRPr lang="en-US" sz="2400" b="1"/>
        </a:p>
      </dgm:t>
    </dgm:pt>
    <dgm:pt modelId="{6FCB81F2-149B-4143-91C4-E349D93725AE}" type="parTrans" cxnId="{EC0A02BF-F764-4790-A43F-9CA8D5E8F980}">
      <dgm:prSet/>
      <dgm:spPr/>
      <dgm:t>
        <a:bodyPr/>
        <a:lstStyle/>
        <a:p>
          <a:endParaRPr lang="en-US" sz="2400" b="1"/>
        </a:p>
      </dgm:t>
    </dgm:pt>
    <dgm:pt modelId="{45F63026-EF8C-4091-9A98-8E853475A517}" type="sibTrans" cxnId="{EC0A02BF-F764-4790-A43F-9CA8D5E8F980}">
      <dgm:prSet/>
      <dgm:spPr/>
      <dgm:t>
        <a:bodyPr/>
        <a:lstStyle/>
        <a:p>
          <a:endParaRPr lang="en-US" sz="2400" b="1"/>
        </a:p>
      </dgm:t>
    </dgm:pt>
    <dgm:pt modelId="{8452DF5E-3CF3-4A2F-8729-8B644A798519}">
      <dgm:prSet custT="1"/>
      <dgm:spPr/>
      <dgm:t>
        <a:bodyPr/>
        <a:lstStyle/>
        <a:p>
          <a:pPr rtl="0"/>
          <a:r>
            <a:rPr lang="en-US" sz="2400" b="1" smtClean="0"/>
            <a:t>Understanding the requirements</a:t>
          </a:r>
          <a:endParaRPr lang="en-US" sz="2400" b="1"/>
        </a:p>
      </dgm:t>
    </dgm:pt>
    <dgm:pt modelId="{643E94E8-1D64-4434-A2E6-E0E11C9A21E7}" type="parTrans" cxnId="{1B68BAD7-A2EA-4D4C-8B58-C61BDC0A2DDB}">
      <dgm:prSet/>
      <dgm:spPr/>
      <dgm:t>
        <a:bodyPr/>
        <a:lstStyle/>
        <a:p>
          <a:endParaRPr lang="en-US" sz="2400" b="1"/>
        </a:p>
      </dgm:t>
    </dgm:pt>
    <dgm:pt modelId="{AC0DB624-68B6-4AC6-A496-43FA06E2BD4E}" type="sibTrans" cxnId="{1B68BAD7-A2EA-4D4C-8B58-C61BDC0A2DDB}">
      <dgm:prSet/>
      <dgm:spPr/>
      <dgm:t>
        <a:bodyPr/>
        <a:lstStyle/>
        <a:p>
          <a:endParaRPr lang="en-US" sz="2400" b="1"/>
        </a:p>
      </dgm:t>
    </dgm:pt>
    <dgm:pt modelId="{A168DBB5-A64C-465F-A85B-7DE773069CC9}">
      <dgm:prSet custT="1"/>
      <dgm:spPr/>
      <dgm:t>
        <a:bodyPr/>
        <a:lstStyle/>
        <a:p>
          <a:pPr rtl="0"/>
          <a:r>
            <a:rPr lang="en-US" sz="2400" b="1" smtClean="0"/>
            <a:t>Creating or selecting the architecture</a:t>
          </a:r>
          <a:endParaRPr lang="en-US" sz="2400" b="1"/>
        </a:p>
      </dgm:t>
    </dgm:pt>
    <dgm:pt modelId="{FAD59DE2-E4AF-44EC-A253-F3F9BC6AAF28}" type="parTrans" cxnId="{23EEAB57-79A2-4AFC-9FD3-03065B830CFE}">
      <dgm:prSet/>
      <dgm:spPr/>
      <dgm:t>
        <a:bodyPr/>
        <a:lstStyle/>
        <a:p>
          <a:endParaRPr lang="en-US" sz="2400" b="1"/>
        </a:p>
      </dgm:t>
    </dgm:pt>
    <dgm:pt modelId="{85033A23-D033-49B4-BBF2-1CCA7CB331AC}" type="sibTrans" cxnId="{23EEAB57-79A2-4AFC-9FD3-03065B830CFE}">
      <dgm:prSet/>
      <dgm:spPr/>
      <dgm:t>
        <a:bodyPr/>
        <a:lstStyle/>
        <a:p>
          <a:endParaRPr lang="en-US" sz="2400" b="1"/>
        </a:p>
      </dgm:t>
    </dgm:pt>
    <dgm:pt modelId="{87652C39-CFD9-4E25-B354-DAD2FDBC2EDB}">
      <dgm:prSet custT="1"/>
      <dgm:spPr/>
      <dgm:t>
        <a:bodyPr/>
        <a:lstStyle/>
        <a:p>
          <a:pPr rtl="0"/>
          <a:r>
            <a:rPr lang="en-US" sz="2400" b="1" smtClean="0"/>
            <a:t>Documenting and communicating the architecture</a:t>
          </a:r>
          <a:endParaRPr lang="en-US" sz="2400" b="1"/>
        </a:p>
      </dgm:t>
    </dgm:pt>
    <dgm:pt modelId="{1B4C65E2-3A44-410A-8BA2-B9BCA1E9BAA1}" type="parTrans" cxnId="{ECE29BB9-6FFE-4538-AB9B-8C1C4611BFE3}">
      <dgm:prSet/>
      <dgm:spPr/>
      <dgm:t>
        <a:bodyPr/>
        <a:lstStyle/>
        <a:p>
          <a:endParaRPr lang="en-US" sz="2400" b="1"/>
        </a:p>
      </dgm:t>
    </dgm:pt>
    <dgm:pt modelId="{7623CF1D-40FE-4CDD-982C-E3A0C91E23BD}" type="sibTrans" cxnId="{ECE29BB9-6FFE-4538-AB9B-8C1C4611BFE3}">
      <dgm:prSet/>
      <dgm:spPr/>
      <dgm:t>
        <a:bodyPr/>
        <a:lstStyle/>
        <a:p>
          <a:endParaRPr lang="en-US" sz="2400" b="1"/>
        </a:p>
      </dgm:t>
    </dgm:pt>
    <dgm:pt modelId="{8B0AED1A-F906-40F8-B879-C29E7960A335}">
      <dgm:prSet custT="1"/>
      <dgm:spPr/>
      <dgm:t>
        <a:bodyPr/>
        <a:lstStyle/>
        <a:p>
          <a:pPr rtl="0"/>
          <a:r>
            <a:rPr lang="en-US" sz="2400" b="1" smtClean="0"/>
            <a:t>Analyzing or evaluating the architecture</a:t>
          </a:r>
          <a:endParaRPr lang="en-US" sz="2400" b="1"/>
        </a:p>
      </dgm:t>
    </dgm:pt>
    <dgm:pt modelId="{6D501334-EDD3-46E3-B45E-8BB4AE95C612}" type="parTrans" cxnId="{329FF77C-45DA-4D1B-834F-EB111B0A5026}">
      <dgm:prSet/>
      <dgm:spPr/>
      <dgm:t>
        <a:bodyPr/>
        <a:lstStyle/>
        <a:p>
          <a:endParaRPr lang="en-US" sz="2400" b="1"/>
        </a:p>
      </dgm:t>
    </dgm:pt>
    <dgm:pt modelId="{27DB492A-FAC7-41E1-A548-A021375016DD}" type="sibTrans" cxnId="{329FF77C-45DA-4D1B-834F-EB111B0A5026}">
      <dgm:prSet/>
      <dgm:spPr/>
      <dgm:t>
        <a:bodyPr/>
        <a:lstStyle/>
        <a:p>
          <a:endParaRPr lang="en-US" sz="2400" b="1"/>
        </a:p>
      </dgm:t>
    </dgm:pt>
    <dgm:pt modelId="{6F823FC2-D8AA-4952-ABE9-38921C693462}">
      <dgm:prSet custT="1"/>
      <dgm:spPr/>
      <dgm:t>
        <a:bodyPr/>
        <a:lstStyle/>
        <a:p>
          <a:pPr rtl="0"/>
          <a:r>
            <a:rPr lang="en-US" sz="2400" b="1" smtClean="0"/>
            <a:t>Implementing the system based on the architecture</a:t>
          </a:r>
          <a:endParaRPr lang="en-US" sz="2400" b="1"/>
        </a:p>
      </dgm:t>
    </dgm:pt>
    <dgm:pt modelId="{AA6432CA-6E3E-412E-BE62-40B4C9B058D3}" type="parTrans" cxnId="{2FF70096-2B0B-41D8-B03E-E9C3B20184D0}">
      <dgm:prSet/>
      <dgm:spPr/>
      <dgm:t>
        <a:bodyPr/>
        <a:lstStyle/>
        <a:p>
          <a:endParaRPr lang="en-US" sz="2400" b="1"/>
        </a:p>
      </dgm:t>
    </dgm:pt>
    <dgm:pt modelId="{5C5B933D-0E20-4633-85E7-FF42585F18A3}" type="sibTrans" cxnId="{2FF70096-2B0B-41D8-B03E-E9C3B20184D0}">
      <dgm:prSet/>
      <dgm:spPr/>
      <dgm:t>
        <a:bodyPr/>
        <a:lstStyle/>
        <a:p>
          <a:endParaRPr lang="en-US" sz="2400" b="1"/>
        </a:p>
      </dgm:t>
    </dgm:pt>
    <dgm:pt modelId="{E4E748DF-8993-43EF-B0DA-A87AEF55B4E7}">
      <dgm:prSet custT="1"/>
      <dgm:spPr/>
      <dgm:t>
        <a:bodyPr/>
        <a:lstStyle/>
        <a:p>
          <a:pPr rtl="0"/>
          <a:r>
            <a:rPr lang="en-US" sz="2400" b="1" smtClean="0"/>
            <a:t>Ensuring that the implementation conforms to the architecture</a:t>
          </a:r>
          <a:endParaRPr lang="en-US" sz="2400" b="1"/>
        </a:p>
      </dgm:t>
    </dgm:pt>
    <dgm:pt modelId="{C56459C4-A0DF-4F89-91AB-E251E6DB191A}" type="parTrans" cxnId="{53ED183E-F237-45DB-8E7A-E4A5C422CB53}">
      <dgm:prSet/>
      <dgm:spPr/>
      <dgm:t>
        <a:bodyPr/>
        <a:lstStyle/>
        <a:p>
          <a:endParaRPr lang="en-US" sz="2400" b="1"/>
        </a:p>
      </dgm:t>
    </dgm:pt>
    <dgm:pt modelId="{84D08103-BF39-4879-A2CD-E81D5B4CD2E3}" type="sibTrans" cxnId="{53ED183E-F237-45DB-8E7A-E4A5C422CB53}">
      <dgm:prSet/>
      <dgm:spPr/>
      <dgm:t>
        <a:bodyPr/>
        <a:lstStyle/>
        <a:p>
          <a:endParaRPr lang="en-US" sz="2400" b="1"/>
        </a:p>
      </dgm:t>
    </dgm:pt>
    <dgm:pt modelId="{1260F0D3-8FDA-4999-9AB6-6D45333CECAA}" type="pres">
      <dgm:prSet presAssocID="{832EBCB1-2AB6-4635-B4BE-E49BE9E1CD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B52777-A6AB-4984-AFC6-35E87CA61AE9}" type="pres">
      <dgm:prSet presAssocID="{C92E653A-A4DD-4482-851D-04D0ABBC97D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8159F-154E-4FF3-AEB8-355CC117A58C}" type="pres">
      <dgm:prSet presAssocID="{45F63026-EF8C-4091-9A98-8E853475A517}" presName="spacer" presStyleCnt="0"/>
      <dgm:spPr/>
    </dgm:pt>
    <dgm:pt modelId="{769B338B-4676-4215-A741-AAFFF542BDF5}" type="pres">
      <dgm:prSet presAssocID="{8452DF5E-3CF3-4A2F-8729-8B644A79851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1EAAF0-4C4C-4958-98BA-55D8E2D12489}" type="pres">
      <dgm:prSet presAssocID="{AC0DB624-68B6-4AC6-A496-43FA06E2BD4E}" presName="spacer" presStyleCnt="0"/>
      <dgm:spPr/>
    </dgm:pt>
    <dgm:pt modelId="{138CBBF9-BB7E-4509-AC38-A9C453D8A361}" type="pres">
      <dgm:prSet presAssocID="{A168DBB5-A64C-465F-A85B-7DE773069CC9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E3DB1-0A10-406F-9FFB-6994AE99B3D3}" type="pres">
      <dgm:prSet presAssocID="{85033A23-D033-49B4-BBF2-1CCA7CB331AC}" presName="spacer" presStyleCnt="0"/>
      <dgm:spPr/>
    </dgm:pt>
    <dgm:pt modelId="{67C8A26C-8DEB-4A17-8EF3-522A7BA4FC3C}" type="pres">
      <dgm:prSet presAssocID="{87652C39-CFD9-4E25-B354-DAD2FDBC2ED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3879AD-C4B2-4FD5-97AA-BF8801A2B7E6}" type="pres">
      <dgm:prSet presAssocID="{7623CF1D-40FE-4CDD-982C-E3A0C91E23BD}" presName="spacer" presStyleCnt="0"/>
      <dgm:spPr/>
    </dgm:pt>
    <dgm:pt modelId="{7624C4A3-33AB-41C1-BEDC-078A0C0582CA}" type="pres">
      <dgm:prSet presAssocID="{8B0AED1A-F906-40F8-B879-C29E7960A335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1A67C-ED8D-40C6-9203-9AF5B565AC96}" type="pres">
      <dgm:prSet presAssocID="{27DB492A-FAC7-41E1-A548-A021375016DD}" presName="spacer" presStyleCnt="0"/>
      <dgm:spPr/>
    </dgm:pt>
    <dgm:pt modelId="{56C951EB-7AE0-4676-950B-F7F7F1335B2A}" type="pres">
      <dgm:prSet presAssocID="{6F823FC2-D8AA-4952-ABE9-38921C69346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3E68F-CC63-4119-9AD8-FA54446E6426}" type="pres">
      <dgm:prSet presAssocID="{5C5B933D-0E20-4633-85E7-FF42585F18A3}" presName="spacer" presStyleCnt="0"/>
      <dgm:spPr/>
    </dgm:pt>
    <dgm:pt modelId="{6D254DF1-1D7E-4D1D-BE9D-FB6D837CDCDB}" type="pres">
      <dgm:prSet presAssocID="{E4E748DF-8993-43EF-B0DA-A87AEF55B4E7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68BAD7-A2EA-4D4C-8B58-C61BDC0A2DDB}" srcId="{832EBCB1-2AB6-4635-B4BE-E49BE9E1CD72}" destId="{8452DF5E-3CF3-4A2F-8729-8B644A798519}" srcOrd="1" destOrd="0" parTransId="{643E94E8-1D64-4434-A2E6-E0E11C9A21E7}" sibTransId="{AC0DB624-68B6-4AC6-A496-43FA06E2BD4E}"/>
    <dgm:cxn modelId="{6D8D6907-8391-43ED-9B37-B0D69BF2A98B}" type="presOf" srcId="{C92E653A-A4DD-4482-851D-04D0ABBC97D4}" destId="{91B52777-A6AB-4984-AFC6-35E87CA61AE9}" srcOrd="0" destOrd="0" presId="urn:microsoft.com/office/officeart/2005/8/layout/vList2"/>
    <dgm:cxn modelId="{ECE29BB9-6FFE-4538-AB9B-8C1C4611BFE3}" srcId="{832EBCB1-2AB6-4635-B4BE-E49BE9E1CD72}" destId="{87652C39-CFD9-4E25-B354-DAD2FDBC2EDB}" srcOrd="3" destOrd="0" parTransId="{1B4C65E2-3A44-410A-8BA2-B9BCA1E9BAA1}" sibTransId="{7623CF1D-40FE-4CDD-982C-E3A0C91E23BD}"/>
    <dgm:cxn modelId="{467F153E-AE26-498D-9143-37F26B6CCA83}" type="presOf" srcId="{6F823FC2-D8AA-4952-ABE9-38921C693462}" destId="{56C951EB-7AE0-4676-950B-F7F7F1335B2A}" srcOrd="0" destOrd="0" presId="urn:microsoft.com/office/officeart/2005/8/layout/vList2"/>
    <dgm:cxn modelId="{342ED013-1329-456E-8AAB-154B320B5C37}" type="presOf" srcId="{8452DF5E-3CF3-4A2F-8729-8B644A798519}" destId="{769B338B-4676-4215-A741-AAFFF542BDF5}" srcOrd="0" destOrd="0" presId="urn:microsoft.com/office/officeart/2005/8/layout/vList2"/>
    <dgm:cxn modelId="{EC0A02BF-F764-4790-A43F-9CA8D5E8F980}" srcId="{832EBCB1-2AB6-4635-B4BE-E49BE9E1CD72}" destId="{C92E653A-A4DD-4482-851D-04D0ABBC97D4}" srcOrd="0" destOrd="0" parTransId="{6FCB81F2-149B-4143-91C4-E349D93725AE}" sibTransId="{45F63026-EF8C-4091-9A98-8E853475A517}"/>
    <dgm:cxn modelId="{B4944998-34CF-4C42-A0F7-ABDFFAAA57C6}" type="presOf" srcId="{87652C39-CFD9-4E25-B354-DAD2FDBC2EDB}" destId="{67C8A26C-8DEB-4A17-8EF3-522A7BA4FC3C}" srcOrd="0" destOrd="0" presId="urn:microsoft.com/office/officeart/2005/8/layout/vList2"/>
    <dgm:cxn modelId="{DD133059-6685-4AA8-8BDA-065B4359E576}" type="presOf" srcId="{A168DBB5-A64C-465F-A85B-7DE773069CC9}" destId="{138CBBF9-BB7E-4509-AC38-A9C453D8A361}" srcOrd="0" destOrd="0" presId="urn:microsoft.com/office/officeart/2005/8/layout/vList2"/>
    <dgm:cxn modelId="{23EEAB57-79A2-4AFC-9FD3-03065B830CFE}" srcId="{832EBCB1-2AB6-4635-B4BE-E49BE9E1CD72}" destId="{A168DBB5-A64C-465F-A85B-7DE773069CC9}" srcOrd="2" destOrd="0" parTransId="{FAD59DE2-E4AF-44EC-A253-F3F9BC6AAF28}" sibTransId="{85033A23-D033-49B4-BBF2-1CCA7CB331AC}"/>
    <dgm:cxn modelId="{2FF70096-2B0B-41D8-B03E-E9C3B20184D0}" srcId="{832EBCB1-2AB6-4635-B4BE-E49BE9E1CD72}" destId="{6F823FC2-D8AA-4952-ABE9-38921C693462}" srcOrd="5" destOrd="0" parTransId="{AA6432CA-6E3E-412E-BE62-40B4C9B058D3}" sibTransId="{5C5B933D-0E20-4633-85E7-FF42585F18A3}"/>
    <dgm:cxn modelId="{329FF77C-45DA-4D1B-834F-EB111B0A5026}" srcId="{832EBCB1-2AB6-4635-B4BE-E49BE9E1CD72}" destId="{8B0AED1A-F906-40F8-B879-C29E7960A335}" srcOrd="4" destOrd="0" parTransId="{6D501334-EDD3-46E3-B45E-8BB4AE95C612}" sibTransId="{27DB492A-FAC7-41E1-A548-A021375016DD}"/>
    <dgm:cxn modelId="{3507FDD2-948A-4863-97D4-26EE43E726B5}" type="presOf" srcId="{E4E748DF-8993-43EF-B0DA-A87AEF55B4E7}" destId="{6D254DF1-1D7E-4D1D-BE9D-FB6D837CDCDB}" srcOrd="0" destOrd="0" presId="urn:microsoft.com/office/officeart/2005/8/layout/vList2"/>
    <dgm:cxn modelId="{53ED183E-F237-45DB-8E7A-E4A5C422CB53}" srcId="{832EBCB1-2AB6-4635-B4BE-E49BE9E1CD72}" destId="{E4E748DF-8993-43EF-B0DA-A87AEF55B4E7}" srcOrd="6" destOrd="0" parTransId="{C56459C4-A0DF-4F89-91AB-E251E6DB191A}" sibTransId="{84D08103-BF39-4879-A2CD-E81D5B4CD2E3}"/>
    <dgm:cxn modelId="{076659D2-0FD2-40DF-994E-D164B995D0A3}" type="presOf" srcId="{8B0AED1A-F906-40F8-B879-C29E7960A335}" destId="{7624C4A3-33AB-41C1-BEDC-078A0C0582CA}" srcOrd="0" destOrd="0" presId="urn:microsoft.com/office/officeart/2005/8/layout/vList2"/>
    <dgm:cxn modelId="{A079D898-71D5-4627-817E-511DA21CA4AC}" type="presOf" srcId="{832EBCB1-2AB6-4635-B4BE-E49BE9E1CD72}" destId="{1260F0D3-8FDA-4999-9AB6-6D45333CECAA}" srcOrd="0" destOrd="0" presId="urn:microsoft.com/office/officeart/2005/8/layout/vList2"/>
    <dgm:cxn modelId="{0390308A-EF0B-466F-ABC8-0FDA2F504B8D}" type="presParOf" srcId="{1260F0D3-8FDA-4999-9AB6-6D45333CECAA}" destId="{91B52777-A6AB-4984-AFC6-35E87CA61AE9}" srcOrd="0" destOrd="0" presId="urn:microsoft.com/office/officeart/2005/8/layout/vList2"/>
    <dgm:cxn modelId="{2BFC4263-FB41-48DC-B084-A4B0B8075E84}" type="presParOf" srcId="{1260F0D3-8FDA-4999-9AB6-6D45333CECAA}" destId="{A6A8159F-154E-4FF3-AEB8-355CC117A58C}" srcOrd="1" destOrd="0" presId="urn:microsoft.com/office/officeart/2005/8/layout/vList2"/>
    <dgm:cxn modelId="{372C0FCF-7459-4C03-8CC7-4E9955DC36D4}" type="presParOf" srcId="{1260F0D3-8FDA-4999-9AB6-6D45333CECAA}" destId="{769B338B-4676-4215-A741-AAFFF542BDF5}" srcOrd="2" destOrd="0" presId="urn:microsoft.com/office/officeart/2005/8/layout/vList2"/>
    <dgm:cxn modelId="{EB3A2583-9AAF-46B5-9B46-28CBCC8DCCCD}" type="presParOf" srcId="{1260F0D3-8FDA-4999-9AB6-6D45333CECAA}" destId="{951EAAF0-4C4C-4958-98BA-55D8E2D12489}" srcOrd="3" destOrd="0" presId="urn:microsoft.com/office/officeart/2005/8/layout/vList2"/>
    <dgm:cxn modelId="{2510FE54-3EAE-41DB-A330-F49A81EFBE79}" type="presParOf" srcId="{1260F0D3-8FDA-4999-9AB6-6D45333CECAA}" destId="{138CBBF9-BB7E-4509-AC38-A9C453D8A361}" srcOrd="4" destOrd="0" presId="urn:microsoft.com/office/officeart/2005/8/layout/vList2"/>
    <dgm:cxn modelId="{37D25DC6-2F97-47BD-BE63-02D2D29B35E7}" type="presParOf" srcId="{1260F0D3-8FDA-4999-9AB6-6D45333CECAA}" destId="{EE4E3DB1-0A10-406F-9FFB-6994AE99B3D3}" srcOrd="5" destOrd="0" presId="urn:microsoft.com/office/officeart/2005/8/layout/vList2"/>
    <dgm:cxn modelId="{8E82BF0E-0D24-4600-92CB-AE78A20E058F}" type="presParOf" srcId="{1260F0D3-8FDA-4999-9AB6-6D45333CECAA}" destId="{67C8A26C-8DEB-4A17-8EF3-522A7BA4FC3C}" srcOrd="6" destOrd="0" presId="urn:microsoft.com/office/officeart/2005/8/layout/vList2"/>
    <dgm:cxn modelId="{02E92BA8-9A02-4F5C-94B5-1F49B6486D91}" type="presParOf" srcId="{1260F0D3-8FDA-4999-9AB6-6D45333CECAA}" destId="{C33879AD-C4B2-4FD5-97AA-BF8801A2B7E6}" srcOrd="7" destOrd="0" presId="urn:microsoft.com/office/officeart/2005/8/layout/vList2"/>
    <dgm:cxn modelId="{FB2F2343-0D48-4421-8D80-DCC1311B27BF}" type="presParOf" srcId="{1260F0D3-8FDA-4999-9AB6-6D45333CECAA}" destId="{7624C4A3-33AB-41C1-BEDC-078A0C0582CA}" srcOrd="8" destOrd="0" presId="urn:microsoft.com/office/officeart/2005/8/layout/vList2"/>
    <dgm:cxn modelId="{09CF86F8-5E58-4BA4-B7F8-64EFB7467C60}" type="presParOf" srcId="{1260F0D3-8FDA-4999-9AB6-6D45333CECAA}" destId="{0BA1A67C-ED8D-40C6-9203-9AF5B565AC96}" srcOrd="9" destOrd="0" presId="urn:microsoft.com/office/officeart/2005/8/layout/vList2"/>
    <dgm:cxn modelId="{3683C3FC-E3DA-4AB9-B9C5-540B2C1F9787}" type="presParOf" srcId="{1260F0D3-8FDA-4999-9AB6-6D45333CECAA}" destId="{56C951EB-7AE0-4676-950B-F7F7F1335B2A}" srcOrd="10" destOrd="0" presId="urn:microsoft.com/office/officeart/2005/8/layout/vList2"/>
    <dgm:cxn modelId="{D6780F3E-8D3F-47EC-B45E-89A2F1F7E36D}" type="presParOf" srcId="{1260F0D3-8FDA-4999-9AB6-6D45333CECAA}" destId="{B733E68F-CC63-4119-9AD8-FA54446E6426}" srcOrd="11" destOrd="0" presId="urn:microsoft.com/office/officeart/2005/8/layout/vList2"/>
    <dgm:cxn modelId="{829C3E78-77D9-4367-9BAD-40C54E1407F6}" type="presParOf" srcId="{1260F0D3-8FDA-4999-9AB6-6D45333CECAA}" destId="{6D254DF1-1D7E-4D1D-BE9D-FB6D837CDCD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52777-A6AB-4984-AFC6-35E87CA61AE9}">
      <dsp:nvSpPr>
        <dsp:cNvPr id="0" name=""/>
        <dsp:cNvSpPr/>
      </dsp:nvSpPr>
      <dsp:spPr>
        <a:xfrm>
          <a:off x="0" y="721"/>
          <a:ext cx="7985052" cy="6851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Creating the business case for the system</a:t>
          </a:r>
          <a:endParaRPr lang="en-US" sz="2400" b="1" kern="1200"/>
        </a:p>
      </dsp:txBody>
      <dsp:txXfrm>
        <a:off x="33445" y="34166"/>
        <a:ext cx="7918162" cy="618228"/>
      </dsp:txXfrm>
    </dsp:sp>
    <dsp:sp modelId="{769B338B-4676-4215-A741-AAFFF542BDF5}">
      <dsp:nvSpPr>
        <dsp:cNvPr id="0" name=""/>
        <dsp:cNvSpPr/>
      </dsp:nvSpPr>
      <dsp:spPr>
        <a:xfrm>
          <a:off x="0" y="696218"/>
          <a:ext cx="7985052" cy="6851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Understanding the requirements</a:t>
          </a:r>
          <a:endParaRPr lang="en-US" sz="2400" b="1" kern="1200"/>
        </a:p>
      </dsp:txBody>
      <dsp:txXfrm>
        <a:off x="33445" y="729663"/>
        <a:ext cx="7918162" cy="618228"/>
      </dsp:txXfrm>
    </dsp:sp>
    <dsp:sp modelId="{138CBBF9-BB7E-4509-AC38-A9C453D8A361}">
      <dsp:nvSpPr>
        <dsp:cNvPr id="0" name=""/>
        <dsp:cNvSpPr/>
      </dsp:nvSpPr>
      <dsp:spPr>
        <a:xfrm>
          <a:off x="0" y="1391714"/>
          <a:ext cx="7985052" cy="6851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Creating or selecting the architecture</a:t>
          </a:r>
          <a:endParaRPr lang="en-US" sz="2400" b="1" kern="1200"/>
        </a:p>
      </dsp:txBody>
      <dsp:txXfrm>
        <a:off x="33445" y="1425159"/>
        <a:ext cx="7918162" cy="618228"/>
      </dsp:txXfrm>
    </dsp:sp>
    <dsp:sp modelId="{67C8A26C-8DEB-4A17-8EF3-522A7BA4FC3C}">
      <dsp:nvSpPr>
        <dsp:cNvPr id="0" name=""/>
        <dsp:cNvSpPr/>
      </dsp:nvSpPr>
      <dsp:spPr>
        <a:xfrm>
          <a:off x="0" y="2087211"/>
          <a:ext cx="7985052" cy="6851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Documenting and communicating the architecture</a:t>
          </a:r>
          <a:endParaRPr lang="en-US" sz="2400" b="1" kern="1200"/>
        </a:p>
      </dsp:txBody>
      <dsp:txXfrm>
        <a:off x="33445" y="2120656"/>
        <a:ext cx="7918162" cy="618228"/>
      </dsp:txXfrm>
    </dsp:sp>
    <dsp:sp modelId="{7624C4A3-33AB-41C1-BEDC-078A0C0582CA}">
      <dsp:nvSpPr>
        <dsp:cNvPr id="0" name=""/>
        <dsp:cNvSpPr/>
      </dsp:nvSpPr>
      <dsp:spPr>
        <a:xfrm>
          <a:off x="0" y="2782707"/>
          <a:ext cx="7985052" cy="68511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Analyzing or evaluating the architecture</a:t>
          </a:r>
          <a:endParaRPr lang="en-US" sz="2400" b="1" kern="1200"/>
        </a:p>
      </dsp:txBody>
      <dsp:txXfrm>
        <a:off x="33445" y="2816152"/>
        <a:ext cx="7918162" cy="618228"/>
      </dsp:txXfrm>
    </dsp:sp>
    <dsp:sp modelId="{56C951EB-7AE0-4676-950B-F7F7F1335B2A}">
      <dsp:nvSpPr>
        <dsp:cNvPr id="0" name=""/>
        <dsp:cNvSpPr/>
      </dsp:nvSpPr>
      <dsp:spPr>
        <a:xfrm>
          <a:off x="0" y="3478204"/>
          <a:ext cx="7985052" cy="6851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Implementing the system based on the architecture</a:t>
          </a:r>
          <a:endParaRPr lang="en-US" sz="2400" b="1" kern="1200"/>
        </a:p>
      </dsp:txBody>
      <dsp:txXfrm>
        <a:off x="33445" y="3511649"/>
        <a:ext cx="7918162" cy="618228"/>
      </dsp:txXfrm>
    </dsp:sp>
    <dsp:sp modelId="{6D254DF1-1D7E-4D1D-BE9D-FB6D837CDCDB}">
      <dsp:nvSpPr>
        <dsp:cNvPr id="0" name=""/>
        <dsp:cNvSpPr/>
      </dsp:nvSpPr>
      <dsp:spPr>
        <a:xfrm>
          <a:off x="0" y="4173700"/>
          <a:ext cx="7985052" cy="6851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Ensuring that the implementation conforms to the architecture</a:t>
          </a:r>
          <a:endParaRPr lang="en-US" sz="2400" b="1" kern="1200"/>
        </a:p>
      </dsp:txBody>
      <dsp:txXfrm>
        <a:off x="33445" y="4207145"/>
        <a:ext cx="7918162" cy="618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3DBC-046E-48B8-B6F2-AC484227F69A}" type="datetimeFigureOut">
              <a:rPr lang="en-US" smtClean="0"/>
              <a:t>Tuesday, March 13, 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2C25B-6ABF-4C10-B8BB-1A4068B2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nl-NL" altLang="en-US"/>
              <a:t>© SE, Architecture, Hans van Vliet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5DEB4-DBCB-4600-9C8A-D95448CFA099}" type="slidenum">
              <a:rPr lang="nl-NL" altLang="en-US"/>
              <a:pPr/>
              <a:t>70</a:t>
            </a:fld>
            <a:endParaRPr lang="nl-NL" alt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3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4E0C-D7DD-4739-BBC0-DD813A33E748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E0E-20F8-4A2A-BA9E-C1E01721DA7C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B2FC-6F08-43C8-8248-4B0A3B11427D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379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78CB-A42F-4D14-B444-BEE96FED4CF4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46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1D9A-4CD9-4533-BF64-5DC7BB65D43E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343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4A754-136F-4C27-9E05-E1538DC72A9A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4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C505-3AB4-430C-AC3C-BA2856229B43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7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7AB0-7F94-4BED-91B0-95BCD28130B1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5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447" y="624110"/>
            <a:ext cx="7177330" cy="952900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4" y="1664094"/>
            <a:ext cx="7180365" cy="4577680"/>
          </a:xfrm>
        </p:spPr>
        <p:txBody>
          <a:bodyPr/>
          <a:lstStyle>
            <a:lvl1pPr>
              <a:buClr>
                <a:srgbClr val="0070C0"/>
              </a:buClr>
              <a:defRPr sz="2400">
                <a:solidFill>
                  <a:schemeClr val="tx1"/>
                </a:solidFill>
                <a:latin typeface="Bahnschrift SemiLight" panose="020B0502040204020203" pitchFamily="34" charset="0"/>
                <a:cs typeface="Calibri" panose="020F0502020204030204" pitchFamily="34" charset="0"/>
              </a:defRPr>
            </a:lvl1pPr>
            <a:lvl2pPr marL="742950" indent="-285750">
              <a:buClr>
                <a:srgbClr val="7030A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1472" y="6358294"/>
            <a:ext cx="2177306" cy="3283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334D460A-ADB9-487C-9F33-58BC4BD93B38}" type="datetime8">
              <a:rPr lang="en-US" smtClean="0"/>
              <a:pPr/>
              <a:t>Tuesday, March 13, 2018 11:10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2" y="6359014"/>
            <a:ext cx="5716488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A3E9-6675-485C-9982-3F2367309B31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FB3-84F2-4B60-9EFD-F8BD3767A30C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1FB6-1404-4680-8A61-5B73E9CB4184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6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48284" y="6135089"/>
            <a:ext cx="1990496" cy="365845"/>
          </a:xfrm>
        </p:spPr>
        <p:txBody>
          <a:bodyPr/>
          <a:lstStyle/>
          <a:p>
            <a:fld id="{B8D4ADF0-2246-4624-9BD5-EEFD06E94767}" type="datetime8">
              <a:rPr lang="en-US" smtClean="0"/>
              <a:t>Tuesday, March 13, 2018 11:10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E1D2-2825-4D01-A6AE-6A2C1ED908E3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1663-F026-44FD-BF2C-57F47AADC3C1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0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B59C-6035-4E01-9CAA-E09CCAC894F1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D3B52-396E-4B2C-A085-02995F33DF25}" type="datetime8">
              <a:rPr lang="en-US" smtClean="0"/>
              <a:t>Tuesday, March 13, 2018 11:10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90433F-F18A-49A1-B82B-56970469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2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366" y="1734718"/>
            <a:ext cx="7000500" cy="22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Bahnschrift SemiBold" panose="020B0502040204020203" pitchFamily="34" charset="0"/>
              </a:rPr>
              <a:t>Software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5" y="622722"/>
            <a:ext cx="6600451" cy="112628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smtClean="0">
                <a:solidFill>
                  <a:srgbClr val="FF0000"/>
                </a:solidFill>
              </a:rPr>
              <a:t>UNIT 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9" y="3221665"/>
            <a:ext cx="7347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3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http://files.defcon.no/RUP/process/workers/images/wk_archt_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74" y="1664094"/>
            <a:ext cx="7180363" cy="453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C2A6-8611-4B7A-8AD5-9748D8DDFB4B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</a:t>
            </a:r>
            <a:r>
              <a:rPr lang="en-US" dirty="0"/>
              <a:t>of a </a:t>
            </a:r>
            <a:r>
              <a:rPr lang="en-US" dirty="0" smtClean="0"/>
              <a:t>Software </a:t>
            </a:r>
            <a:r>
              <a:rPr lang="en-US" dirty="0"/>
              <a:t>A</a:t>
            </a:r>
            <a:r>
              <a:rPr lang="en-US" dirty="0" smtClean="0"/>
              <a:t>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Broad and deep technical </a:t>
            </a:r>
            <a:r>
              <a:rPr lang="en-US" i="1" dirty="0" smtClean="0"/>
              <a:t>knowledge – several technologies</a:t>
            </a:r>
          </a:p>
          <a:p>
            <a:r>
              <a:rPr lang="en-US" i="1" dirty="0" smtClean="0"/>
              <a:t>Responsibility – decision making</a:t>
            </a:r>
          </a:p>
          <a:p>
            <a:r>
              <a:rPr lang="en-US" i="1" dirty="0"/>
              <a:t>Communicability</a:t>
            </a:r>
            <a:r>
              <a:rPr lang="en-US" dirty="0"/>
              <a:t>. </a:t>
            </a:r>
            <a:r>
              <a:rPr lang="en-US" sz="2000" dirty="0"/>
              <a:t>A good specialist should be able to talk with customers in the language of business, managers of all levels, business analysts and developers in their </a:t>
            </a:r>
            <a:r>
              <a:rPr lang="en-US" sz="2000" dirty="0" smtClean="0"/>
              <a:t>languages.</a:t>
            </a:r>
          </a:p>
          <a:p>
            <a:r>
              <a:rPr lang="en-US" i="1" dirty="0"/>
              <a:t>Management skills</a:t>
            </a:r>
            <a:r>
              <a:rPr lang="en-US" dirty="0"/>
              <a:t>. This includes both organizational and leadership </a:t>
            </a:r>
            <a:r>
              <a:rPr lang="en-US" dirty="0" smtClean="0"/>
              <a:t>skills.</a:t>
            </a:r>
          </a:p>
          <a:p>
            <a:r>
              <a:rPr lang="en-US" i="1" dirty="0"/>
              <a:t>Stress resistance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i="1" dirty="0"/>
              <a:t>Analytic skills</a:t>
            </a:r>
            <a:r>
              <a:rPr lang="en-US" dirty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F58A-414B-45ED-8F05-7369974BB9BE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esponsibilities </a:t>
            </a:r>
            <a:r>
              <a:rPr lang="en-US" dirty="0"/>
              <a:t>of a </a:t>
            </a:r>
            <a:r>
              <a:rPr lang="en-US" dirty="0" smtClean="0"/>
              <a:t>Software </a:t>
            </a:r>
            <a:r>
              <a:rPr lang="en-US" dirty="0"/>
              <a:t>A</a:t>
            </a:r>
            <a:r>
              <a:rPr lang="en-US" dirty="0" smtClean="0"/>
              <a:t>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2" y="1876745"/>
            <a:ext cx="7180365" cy="457768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Identifying business requirements and requirements of the stakeholders on the project</a:t>
            </a:r>
          </a:p>
          <a:p>
            <a:r>
              <a:rPr lang="en-US" dirty="0" smtClean="0">
                <a:latin typeface="Bahnschrift SemiLight" panose="020B0502040204020203" pitchFamily="34" charset="0"/>
              </a:rPr>
              <a:t>Designing </a:t>
            </a:r>
            <a:r>
              <a:rPr lang="en-US" dirty="0">
                <a:latin typeface="Bahnschrift SemiLight" panose="020B0502040204020203" pitchFamily="34" charset="0"/>
              </a:rPr>
              <a:t>the entire system based on the received requirements</a:t>
            </a:r>
          </a:p>
          <a:p>
            <a:r>
              <a:rPr lang="en-US" dirty="0" smtClean="0">
                <a:latin typeface="Bahnschrift SemiLight" panose="020B0502040204020203" pitchFamily="34" charset="0"/>
              </a:rPr>
              <a:t>Choosing </a:t>
            </a:r>
            <a:r>
              <a:rPr lang="en-US" dirty="0">
                <a:latin typeface="Bahnschrift SemiLight" panose="020B0502040204020203" pitchFamily="34" charset="0"/>
              </a:rPr>
              <a:t>the system architecture and each individual component of this system at a high level</a:t>
            </a:r>
          </a:p>
          <a:p>
            <a:r>
              <a:rPr lang="en-US" dirty="0" smtClean="0">
                <a:latin typeface="Bahnschrift SemiLight" panose="020B0502040204020203" pitchFamily="34" charset="0"/>
              </a:rPr>
              <a:t>Choosing </a:t>
            </a:r>
            <a:r>
              <a:rPr lang="en-US" dirty="0">
                <a:latin typeface="Bahnschrift SemiLight" panose="020B0502040204020203" pitchFamily="34" charset="0"/>
              </a:rPr>
              <a:t>the technologies for the implementation of each component and connections between the components</a:t>
            </a:r>
          </a:p>
          <a:p>
            <a:r>
              <a:rPr lang="en-US" dirty="0" smtClean="0">
                <a:latin typeface="Bahnschrift SemiLight" panose="020B0502040204020203" pitchFamily="34" charset="0"/>
              </a:rPr>
              <a:t>Architectural </a:t>
            </a:r>
            <a:r>
              <a:rPr lang="en-US" dirty="0">
                <a:latin typeface="Bahnschrift SemiLight" panose="020B0502040204020203" pitchFamily="34" charset="0"/>
              </a:rPr>
              <a:t>review</a:t>
            </a:r>
          </a:p>
          <a:p>
            <a:r>
              <a:rPr lang="en-US" dirty="0" smtClean="0">
                <a:latin typeface="Bahnschrift SemiLight" panose="020B0502040204020203" pitchFamily="34" charset="0"/>
              </a:rPr>
              <a:t>Code-review</a:t>
            </a:r>
            <a:endParaRPr lang="en-US" dirty="0">
              <a:latin typeface="Bahnschrift SemiLight" panose="020B0502040204020203" pitchFamily="34" charset="0"/>
            </a:endParaRPr>
          </a:p>
          <a:p>
            <a:r>
              <a:rPr lang="en-US" dirty="0" smtClean="0">
                <a:latin typeface="Bahnschrift SemiLight" panose="020B0502040204020203" pitchFamily="34" charset="0"/>
              </a:rPr>
              <a:t>Writing </a:t>
            </a:r>
            <a:r>
              <a:rPr lang="en-US" dirty="0">
                <a:latin typeface="Bahnschrift SemiLight" panose="020B0502040204020203" pitchFamily="34" charset="0"/>
              </a:rPr>
              <a:t>project documentation and its support</a:t>
            </a:r>
          </a:p>
          <a:p>
            <a:r>
              <a:rPr lang="en-US" dirty="0" smtClean="0">
                <a:latin typeface="Bahnschrift SemiLight" panose="020B0502040204020203" pitchFamily="34" charset="0"/>
              </a:rPr>
              <a:t>Creating </a:t>
            </a:r>
            <a:r>
              <a:rPr lang="en-US" dirty="0">
                <a:latin typeface="Bahnschrift SemiLight" panose="020B0502040204020203" pitchFamily="34" charset="0"/>
              </a:rPr>
              <a:t>unified development standards in the company</a:t>
            </a:r>
          </a:p>
          <a:p>
            <a:r>
              <a:rPr lang="en-US" dirty="0" smtClean="0">
                <a:latin typeface="Bahnschrift SemiLight" panose="020B0502040204020203" pitchFamily="34" charset="0"/>
              </a:rPr>
              <a:t>Controlling </a:t>
            </a:r>
            <a:r>
              <a:rPr lang="en-US" dirty="0">
                <a:latin typeface="Bahnschrift SemiLight" panose="020B0502040204020203" pitchFamily="34" charset="0"/>
              </a:rPr>
              <a:t>the architecture during the next iteration of the system release</a:t>
            </a:r>
          </a:p>
          <a:p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2C3-5FEF-40C8-BE4C-3B87CAE677BE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Architecture Important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4" y="1664094"/>
            <a:ext cx="7180365" cy="4885562"/>
          </a:xfrm>
        </p:spPr>
        <p:txBody>
          <a:bodyPr>
            <a:normAutofit fontScale="92500"/>
          </a:bodyPr>
          <a:lstStyle/>
          <a:p>
            <a:r>
              <a:rPr lang="en-US" dirty="0"/>
              <a:t>Like any other complex structure, software must be built on a solid foundation. Failing to consider key scenarios,</a:t>
            </a:r>
            <a:r>
              <a:rPr lang="en-US" dirty="0">
                <a:solidFill>
                  <a:srgbClr val="0070C0"/>
                </a:solidFill>
              </a:rPr>
              <a:t> failing to design for common problems</a:t>
            </a:r>
            <a:r>
              <a:rPr lang="en-US" dirty="0"/>
              <a:t>, or failing to appreciate the long term consequences of key decisions can put your application at risk.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Modern </a:t>
            </a:r>
            <a:r>
              <a:rPr lang="en-US" dirty="0">
                <a:solidFill>
                  <a:srgbClr val="0070C0"/>
                </a:solidFill>
              </a:rPr>
              <a:t>tools and platforms</a:t>
            </a:r>
            <a:r>
              <a:rPr lang="en-US" dirty="0"/>
              <a:t> help to simplify the task of building applications, but they do not replace the need to design your application carefully, based on your specific scenarios and requirements.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risks exposed by poor architecture include </a:t>
            </a:r>
            <a:r>
              <a:rPr lang="en-US" dirty="0">
                <a:solidFill>
                  <a:srgbClr val="0070C0"/>
                </a:solidFill>
              </a:rPr>
              <a:t>software that is unstable</a:t>
            </a:r>
            <a:r>
              <a:rPr lang="en-US" dirty="0"/>
              <a:t>, is unable to support existing or future business requirements, or is difficult to deploy or manage in a production environment.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0797-A5CA-4F93-BEB0-2E578D012AD6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093" y="1486570"/>
            <a:ext cx="4617086" cy="45776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Systems should be designed with consideration for the </a:t>
            </a:r>
            <a:r>
              <a:rPr lang="en-US" dirty="0">
                <a:solidFill>
                  <a:srgbClr val="0070C0"/>
                </a:solidFill>
              </a:rPr>
              <a:t>user</a:t>
            </a:r>
            <a:r>
              <a:rPr lang="en-US" dirty="0"/>
              <a:t>, the </a:t>
            </a:r>
            <a:r>
              <a:rPr lang="en-US" dirty="0">
                <a:solidFill>
                  <a:srgbClr val="0070C0"/>
                </a:solidFill>
              </a:rPr>
              <a:t>system</a:t>
            </a:r>
            <a:r>
              <a:rPr lang="en-US" dirty="0"/>
              <a:t> (the IT infrastructure), and the </a:t>
            </a:r>
            <a:r>
              <a:rPr lang="en-US" dirty="0">
                <a:solidFill>
                  <a:srgbClr val="0070C0"/>
                </a:solidFill>
              </a:rPr>
              <a:t>business</a:t>
            </a:r>
            <a:r>
              <a:rPr lang="en-US" dirty="0"/>
              <a:t> goals.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of these areas, you should outline key scenarios and identify important quality attributes (for example, </a:t>
            </a:r>
            <a:r>
              <a:rPr lang="en-US" b="1" dirty="0">
                <a:solidFill>
                  <a:srgbClr val="FF0000"/>
                </a:solidFill>
              </a:rPr>
              <a:t>reliability or scalability</a:t>
            </a:r>
            <a:r>
              <a:rPr lang="en-US" dirty="0"/>
              <a:t>) and key areas of satisfaction and dissatisfaction.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possible, develop and consider </a:t>
            </a:r>
            <a:r>
              <a:rPr lang="en-US" b="1" dirty="0">
                <a:solidFill>
                  <a:srgbClr val="FF0000"/>
                </a:solidFill>
              </a:rPr>
              <a:t>metrics</a:t>
            </a:r>
            <a:r>
              <a:rPr lang="en-US" dirty="0"/>
              <a:t> that measure success in each of these areas.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Ee658098.e4676123-5766-4852-929e-58ec77997928(en-us,PandP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78" y="1881316"/>
            <a:ext cx="24384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91FB-A3B1-4E99-943E-E7719A008375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Vs.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4" y="1536499"/>
            <a:ext cx="7180365" cy="506004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Architecture</a:t>
            </a:r>
            <a:r>
              <a:rPr lang="en-US" dirty="0"/>
              <a:t> focuses on how the major </a:t>
            </a:r>
            <a:r>
              <a:rPr lang="en-US" dirty="0">
                <a:solidFill>
                  <a:srgbClr val="0070C0"/>
                </a:solidFill>
              </a:rPr>
              <a:t>elements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components</a:t>
            </a:r>
            <a:r>
              <a:rPr lang="en-US" dirty="0"/>
              <a:t> within an application are used by, or interact with, other major elements and components within the application.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selection of data structures and algorithms or the implementation details of individual components are </a:t>
            </a:r>
            <a:r>
              <a:rPr lang="en-US" b="1" dirty="0">
                <a:solidFill>
                  <a:srgbClr val="FF0000"/>
                </a:solidFill>
              </a:rPr>
              <a:t>design</a:t>
            </a:r>
            <a:r>
              <a:rPr lang="en-US" dirty="0"/>
              <a:t> concerns. </a:t>
            </a:r>
            <a:endParaRPr lang="en-US" dirty="0" smtClean="0"/>
          </a:p>
          <a:p>
            <a:r>
              <a:rPr lang="en-US" dirty="0" smtClean="0"/>
              <a:t>Architecture </a:t>
            </a:r>
            <a:r>
              <a:rPr lang="en-US" dirty="0"/>
              <a:t>and design concerns very often </a:t>
            </a:r>
            <a:r>
              <a:rPr lang="en-US" dirty="0">
                <a:solidFill>
                  <a:srgbClr val="0070C0"/>
                </a:solidFill>
              </a:rPr>
              <a:t>overlap</a:t>
            </a:r>
            <a:r>
              <a:rPr lang="en-US" dirty="0"/>
              <a:t>. Rather than use hard and fast rules to distinguish between architecture and design, it makes sense to </a:t>
            </a:r>
            <a:r>
              <a:rPr lang="en-US" dirty="0">
                <a:solidFill>
                  <a:srgbClr val="0070C0"/>
                </a:solidFill>
              </a:rPr>
              <a:t>combine</a:t>
            </a:r>
            <a:r>
              <a:rPr lang="en-US" dirty="0"/>
              <a:t> these two areas.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some cases, decisions are clearly more architectural in nature. In other cases, the decisions are more about design, and how they help you to realize that architecture.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2AD3-6111-439A-A1F0-50084ABEB53D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Architecture Business Cycle (</a:t>
            </a:r>
            <a:r>
              <a:rPr lang="en-US" altLang="en-US" dirty="0" smtClean="0"/>
              <a:t>ABC)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-400050"/>
            <a:r>
              <a:rPr lang="en-US" altLang="en-US" sz="2800" dirty="0"/>
              <a:t>What is the relationship of a system’s software architecture to the environment in which the system will be constructed and exist?</a:t>
            </a:r>
          </a:p>
          <a:p>
            <a:r>
              <a:rPr lang="en-US" altLang="en-US" sz="2800" dirty="0"/>
              <a:t>Software architecture is a result of </a:t>
            </a:r>
            <a:r>
              <a:rPr lang="en-US" altLang="en-US" sz="2800" i="1" dirty="0">
                <a:solidFill>
                  <a:srgbClr val="C00000"/>
                </a:solidFill>
              </a:rPr>
              <a:t>technical</a:t>
            </a:r>
            <a:r>
              <a:rPr lang="en-US" altLang="en-US" sz="2800" dirty="0">
                <a:solidFill>
                  <a:srgbClr val="C00000"/>
                </a:solidFill>
              </a:rPr>
              <a:t>, </a:t>
            </a:r>
            <a:r>
              <a:rPr lang="en-US" altLang="en-US" sz="2800" i="1" dirty="0">
                <a:solidFill>
                  <a:srgbClr val="C00000"/>
                </a:solidFill>
              </a:rPr>
              <a:t>business</a:t>
            </a:r>
            <a:r>
              <a:rPr lang="en-US" altLang="en-US" sz="2800" dirty="0">
                <a:solidFill>
                  <a:srgbClr val="C00000"/>
                </a:solidFill>
              </a:rPr>
              <a:t>, and </a:t>
            </a:r>
            <a:r>
              <a:rPr lang="en-US" altLang="en-US" sz="2800" i="1" dirty="0">
                <a:solidFill>
                  <a:srgbClr val="C00000"/>
                </a:solidFill>
              </a:rPr>
              <a:t>social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influences</a:t>
            </a:r>
            <a:r>
              <a:rPr lang="en-US" altLang="en-US" sz="2800" dirty="0" smtClean="0"/>
              <a:t>.</a:t>
            </a:r>
          </a:p>
          <a:p>
            <a:r>
              <a:rPr lang="en-US" sz="2800" dirty="0"/>
              <a:t>These influences and feedback loops form the Architecture Business Cycle (ABC).</a:t>
            </a:r>
            <a:endParaRPr lang="en-US" altLang="en-US" sz="2800" dirty="0"/>
          </a:p>
          <a:p>
            <a:r>
              <a:rPr lang="en-US" altLang="en-US" sz="2800" dirty="0"/>
              <a:t>In turn, it affects each of these environments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272A-F1EB-41F1-B2D9-F7426FFFD84F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level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will the </a:t>
            </a:r>
            <a:r>
              <a:rPr lang="en-US" dirty="0">
                <a:solidFill>
                  <a:srgbClr val="C00000"/>
                </a:solidFill>
              </a:rPr>
              <a:t>users be using the application</a:t>
            </a:r>
            <a:r>
              <a:rPr lang="en-US" dirty="0"/>
              <a:t>?</a:t>
            </a:r>
          </a:p>
          <a:p>
            <a:r>
              <a:rPr lang="en-US" dirty="0"/>
              <a:t>How will the application be </a:t>
            </a:r>
            <a:r>
              <a:rPr lang="en-US" dirty="0">
                <a:solidFill>
                  <a:srgbClr val="C00000"/>
                </a:solidFill>
              </a:rPr>
              <a:t>deployed</a:t>
            </a:r>
            <a:r>
              <a:rPr lang="en-US" dirty="0"/>
              <a:t> into production and managed?</a:t>
            </a:r>
          </a:p>
          <a:p>
            <a:r>
              <a:rPr lang="en-US" dirty="0"/>
              <a:t>What are the </a:t>
            </a:r>
            <a:r>
              <a:rPr lang="en-US" dirty="0">
                <a:solidFill>
                  <a:srgbClr val="C00000"/>
                </a:solidFill>
              </a:rPr>
              <a:t>quality attribute requirements </a:t>
            </a:r>
            <a:r>
              <a:rPr lang="en-US" dirty="0"/>
              <a:t>for the application, such as security, performance, concurrency, internationalization, and configuration?</a:t>
            </a:r>
          </a:p>
          <a:p>
            <a:r>
              <a:rPr lang="en-US" dirty="0"/>
              <a:t>How can the application be designed to be </a:t>
            </a:r>
            <a:r>
              <a:rPr lang="en-US" dirty="0">
                <a:solidFill>
                  <a:srgbClr val="C00000"/>
                </a:solidFill>
              </a:rPr>
              <a:t>flexible</a:t>
            </a:r>
            <a:r>
              <a:rPr lang="en-US" dirty="0"/>
              <a:t> and maintainable over time?</a:t>
            </a:r>
          </a:p>
          <a:p>
            <a:r>
              <a:rPr lang="en-US" dirty="0"/>
              <a:t>What are the architectural trends that might </a:t>
            </a:r>
            <a:r>
              <a:rPr lang="en-US" dirty="0">
                <a:solidFill>
                  <a:srgbClr val="C00000"/>
                </a:solidFill>
              </a:rPr>
              <a:t>impact</a:t>
            </a:r>
            <a:r>
              <a:rPr lang="en-US" dirty="0"/>
              <a:t> your application now or after it has been deployed?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92FE-1DCE-46A3-B5DD-0261F9369523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Where do Architectures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set of business and technical decisions.</a:t>
            </a:r>
          </a:p>
          <a:p>
            <a:r>
              <a:rPr lang="en-US" dirty="0"/>
              <a:t>In any development effort, the requirements make explicit some - but only some - of the desired properties of the final system.</a:t>
            </a:r>
          </a:p>
          <a:p>
            <a:r>
              <a:rPr lang="en-US" dirty="0"/>
              <a:t>Failure to satisfy non-documented constraints can cause as many problems as if it functioned </a:t>
            </a:r>
            <a:r>
              <a:rPr lang="en-US" dirty="0" smtClean="0"/>
              <a:t>poorly.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09777" y="6313957"/>
            <a:ext cx="5716488" cy="365125"/>
          </a:xfrm>
        </p:spPr>
        <p:txBody>
          <a:bodyPr/>
          <a:lstStyle/>
          <a:p>
            <a:r>
              <a:rPr lang="en-US" dirty="0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A2D8-ADD1-4FE1-846F-C791B3F30479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2" y="1152908"/>
            <a:ext cx="7180365" cy="457768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Keep in mind that the architecture should:</a:t>
            </a:r>
          </a:p>
          <a:p>
            <a:pPr marL="548640"/>
            <a:r>
              <a:rPr lang="en-US" dirty="0"/>
              <a:t>Expose the structure of the system but hide the implementation details.</a:t>
            </a:r>
          </a:p>
          <a:p>
            <a:pPr marL="548640"/>
            <a:r>
              <a:rPr lang="en-US" dirty="0"/>
              <a:t>Realize all of the use cases and scenarios.</a:t>
            </a:r>
          </a:p>
          <a:p>
            <a:pPr marL="548640"/>
            <a:r>
              <a:rPr lang="en-US" dirty="0"/>
              <a:t>Try to address the requirements of various stakeholders.</a:t>
            </a:r>
          </a:p>
          <a:p>
            <a:pPr marL="548640"/>
            <a:r>
              <a:rPr lang="en-US" dirty="0"/>
              <a:t>Handle </a:t>
            </a:r>
            <a:r>
              <a:rPr lang="en-US" dirty="0" smtClean="0"/>
              <a:t>functional, design </a:t>
            </a:r>
            <a:r>
              <a:rPr lang="en-US" dirty="0"/>
              <a:t>and quality requirements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10" y="4380869"/>
            <a:ext cx="8109367" cy="2343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19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C31B-38E3-47D7-8913-A2FE6A14F7C3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37" y="711076"/>
            <a:ext cx="4177154" cy="5185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sites.google.com/view/</a:t>
            </a:r>
            <a:r>
              <a:rPr lang="en-US" dirty="0" err="1" smtClean="0"/>
              <a:t>snandagopalan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60A-ADB9-487C-9F33-58BC4BD93B38}" type="datetime8">
              <a:rPr lang="en-US" smtClean="0"/>
              <a:pPr/>
              <a:t>Tuesday, March 13, 2018 11:10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2</a:t>
            </a:fld>
            <a:endParaRPr lang="en-US"/>
          </a:p>
        </p:txBody>
      </p:sp>
      <p:pic>
        <p:nvPicPr>
          <p:cNvPr id="4098" name="Picture 2" descr="Image result for len bass paul clements rick kazman software architecture in practice 2nd edition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793" y="2228842"/>
            <a:ext cx="2640697" cy="412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1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Stakeholders</a:t>
            </a:r>
          </a:p>
          <a:p>
            <a:pPr lvl="1"/>
            <a:r>
              <a:rPr lang="en-US" altLang="en-US" dirty="0"/>
              <a:t>each stakeholder has different concerns &amp; goals, some contradictory</a:t>
            </a:r>
          </a:p>
          <a:p>
            <a:r>
              <a:rPr lang="en-US" altLang="en-US" sz="2800" dirty="0"/>
              <a:t>Development Organization</a:t>
            </a:r>
          </a:p>
          <a:p>
            <a:pPr lvl="1"/>
            <a:r>
              <a:rPr lang="en-US" altLang="en-US" dirty="0"/>
              <a:t>immediate business, long-term business, and organizational (staff skills, schedule, &amp; budget)</a:t>
            </a:r>
          </a:p>
          <a:p>
            <a:r>
              <a:rPr lang="en-US" altLang="en-US" sz="2800" dirty="0"/>
              <a:t>Background &amp; Experience of the Architects</a:t>
            </a:r>
          </a:p>
          <a:p>
            <a:pPr lvl="1"/>
            <a:r>
              <a:rPr lang="en-US" altLang="en-US" dirty="0"/>
              <a:t>repeat good results, avoid duplicating disasters</a:t>
            </a:r>
          </a:p>
          <a:p>
            <a:r>
              <a:rPr lang="en-US" altLang="en-US" sz="2800" dirty="0"/>
              <a:t>The Technical Environment</a:t>
            </a:r>
          </a:p>
          <a:p>
            <a:pPr lvl="1"/>
            <a:r>
              <a:rPr lang="en-US" altLang="en-US" dirty="0"/>
              <a:t>standard industry practices or common SE techniques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D334-E07B-46D1-9BB1-36294C1303BF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System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The </a:t>
            </a:r>
            <a:r>
              <a:rPr lang="en-US" dirty="0"/>
              <a:t>customer, the end users, the developers, the project manager, the maintainers, and even those who market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 descr="C:\WINDOWS\Profiles\Elizabeth Sisley\Desktop\figure1-2.t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86" y="2815585"/>
            <a:ext cx="5053019" cy="404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2F2-6DCE-472F-8D1F-BB09471ACD67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2. Development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4" y="1664094"/>
            <a:ext cx="7180365" cy="49599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the organization </a:t>
            </a:r>
            <a:r>
              <a:rPr lang="en-US" dirty="0" smtClean="0"/>
              <a:t>has programmers </a:t>
            </a:r>
            <a:r>
              <a:rPr lang="en-US" dirty="0"/>
              <a:t>skilled in client-server communications, then a </a:t>
            </a:r>
            <a:r>
              <a:rPr lang="en-US" dirty="0">
                <a:solidFill>
                  <a:srgbClr val="0070C0"/>
                </a:solidFill>
              </a:rPr>
              <a:t>client-server </a:t>
            </a:r>
            <a:r>
              <a:rPr lang="en-US" dirty="0"/>
              <a:t>architecture might be the approach supported by management. </a:t>
            </a:r>
            <a:r>
              <a:rPr lang="en-US" dirty="0" smtClean="0"/>
              <a:t>If </a:t>
            </a:r>
            <a:r>
              <a:rPr lang="en-US" dirty="0"/>
              <a:t>not, </a:t>
            </a:r>
            <a:r>
              <a:rPr lang="en-US" dirty="0" smtClean="0"/>
              <a:t>reject. </a:t>
            </a:r>
          </a:p>
          <a:p>
            <a:r>
              <a:rPr lang="en-US" dirty="0" smtClean="0"/>
              <a:t>Staff </a:t>
            </a:r>
            <a:r>
              <a:rPr lang="en-US" dirty="0"/>
              <a:t>skills are one additional influence, but </a:t>
            </a:r>
            <a:r>
              <a:rPr lang="en-US" dirty="0" smtClean="0"/>
              <a:t>development </a:t>
            </a:r>
            <a:r>
              <a:rPr lang="en-US" dirty="0"/>
              <a:t>schedule and </a:t>
            </a:r>
            <a:r>
              <a:rPr lang="en-US" dirty="0" smtClean="0"/>
              <a:t>budget are also important.</a:t>
            </a:r>
          </a:p>
          <a:p>
            <a:r>
              <a:rPr lang="en-US" b="1" dirty="0" smtClean="0"/>
              <a:t>Immediate business</a:t>
            </a:r>
            <a:r>
              <a:rPr lang="en-US" b="1" dirty="0"/>
              <a:t> </a:t>
            </a:r>
            <a:r>
              <a:rPr lang="en-US" b="1" dirty="0" smtClean="0"/>
              <a:t>- </a:t>
            </a:r>
            <a:r>
              <a:rPr lang="en-US" dirty="0"/>
              <a:t>immediate business investment in certain assets</a:t>
            </a:r>
            <a:endParaRPr lang="en-US" b="1" dirty="0" smtClean="0"/>
          </a:p>
          <a:p>
            <a:r>
              <a:rPr lang="en-US" b="1" dirty="0"/>
              <a:t>L</a:t>
            </a:r>
            <a:r>
              <a:rPr lang="en-US" b="1" dirty="0" smtClean="0"/>
              <a:t>ong-term business</a:t>
            </a:r>
            <a:r>
              <a:rPr lang="en-US" b="1" dirty="0"/>
              <a:t> </a:t>
            </a:r>
            <a:r>
              <a:rPr lang="en-US" b="1" dirty="0" smtClean="0"/>
              <a:t>- </a:t>
            </a:r>
            <a:r>
              <a:rPr lang="en-US" dirty="0"/>
              <a:t>infrastructure to pursue strategic goals and may view the proposed system as one means of financing and extending that infrastructure.</a:t>
            </a:r>
            <a:endParaRPr lang="en-US" b="1" dirty="0" smtClean="0"/>
          </a:p>
          <a:p>
            <a:r>
              <a:rPr lang="en-US" b="1" dirty="0"/>
              <a:t>O</a:t>
            </a:r>
            <a:r>
              <a:rPr lang="en-US" b="1" dirty="0" smtClean="0"/>
              <a:t>rganizational structure</a:t>
            </a:r>
            <a:r>
              <a:rPr lang="en-US" b="1" dirty="0"/>
              <a:t> </a:t>
            </a:r>
            <a:r>
              <a:rPr lang="en-US" b="1" dirty="0" smtClean="0"/>
              <a:t>- </a:t>
            </a:r>
            <a:r>
              <a:rPr lang="en-US" dirty="0"/>
              <a:t>the development of some of the subsystems was </a:t>
            </a:r>
            <a:r>
              <a:rPr lang="en-US" dirty="0" smtClean="0">
                <a:solidFill>
                  <a:srgbClr val="0070C0"/>
                </a:solidFill>
              </a:rPr>
              <a:t>subcontracted</a:t>
            </a:r>
            <a:r>
              <a:rPr lang="en-US" dirty="0" smtClean="0"/>
              <a:t> (they are expertized)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1580-E5A7-408E-A65F-3F73194F157F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3. Background </a:t>
            </a:r>
            <a:r>
              <a:rPr lang="en-US" altLang="en-US" dirty="0"/>
              <a:t>&amp; Experience of the Architects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4" y="1770424"/>
            <a:ext cx="7180365" cy="4577680"/>
          </a:xfrm>
        </p:spPr>
        <p:txBody>
          <a:bodyPr/>
          <a:lstStyle/>
          <a:p>
            <a:r>
              <a:rPr lang="en-US" dirty="0"/>
              <a:t>If the architects for a system have had good results using a particular architectural approach, </a:t>
            </a:r>
            <a:r>
              <a:rPr lang="en-US" dirty="0" smtClean="0"/>
              <a:t>chances </a:t>
            </a:r>
            <a:r>
              <a:rPr lang="en-US" dirty="0"/>
              <a:t>are that they will try that same approach on a new development effort. </a:t>
            </a:r>
            <a:endParaRPr lang="en-US" dirty="0" smtClean="0"/>
          </a:p>
          <a:p>
            <a:r>
              <a:rPr lang="en-US" dirty="0" smtClean="0"/>
              <a:t>Otherwise they will not try!</a:t>
            </a:r>
          </a:p>
          <a:p>
            <a:r>
              <a:rPr lang="en-US" dirty="0" smtClean="0"/>
              <a:t>They may try some other patterns.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736D7-100D-46CC-A631-7F95EF8C5B16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4. The </a:t>
            </a:r>
            <a:r>
              <a:rPr lang="en-US" altLang="en-US" dirty="0"/>
              <a:t>Technical </a:t>
            </a:r>
            <a:r>
              <a:rPr lang="en-US" alt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oriented, </a:t>
            </a:r>
            <a:endParaRPr lang="en-US" dirty="0" smtClean="0"/>
          </a:p>
          <a:p>
            <a:r>
              <a:rPr lang="en-US" dirty="0" smtClean="0"/>
              <a:t>WWW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intelligent </a:t>
            </a:r>
            <a:r>
              <a:rPr lang="en-US" dirty="0"/>
              <a:t>agents, </a:t>
            </a:r>
            <a:endParaRPr lang="en-US" dirty="0" smtClean="0"/>
          </a:p>
          <a:p>
            <a:r>
              <a:rPr lang="en-US" dirty="0" smtClean="0"/>
              <a:t>EJB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service </a:t>
            </a:r>
            <a:r>
              <a:rPr lang="en-US" dirty="0"/>
              <a:t>oriented, </a:t>
            </a:r>
            <a:endParaRPr lang="en-US" dirty="0" smtClean="0"/>
          </a:p>
          <a:p>
            <a:r>
              <a:rPr lang="en-US" dirty="0" smtClean="0"/>
              <a:t>J2EE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thin client (?), </a:t>
            </a:r>
          </a:p>
          <a:p>
            <a:r>
              <a:rPr lang="en-US" dirty="0" smtClean="0"/>
              <a:t>.</a:t>
            </a:r>
            <a:r>
              <a:rPr lang="en-US" dirty="0"/>
              <a:t>NET, </a:t>
            </a: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0E01-CD14-4BEC-8B34-95FD825C0C52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Ramifications </a:t>
            </a:r>
            <a:r>
              <a:rPr lang="en-US" altLang="en-US" dirty="0" smtClean="0"/>
              <a:t>(Subdivision) of </a:t>
            </a:r>
            <a:r>
              <a:rPr lang="en-US" altLang="en-US" dirty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Almost never are the properties </a:t>
            </a:r>
            <a:r>
              <a:rPr lang="en-US" altLang="en-US" sz="2800" i="1" dirty="0"/>
              <a:t>required</a:t>
            </a:r>
            <a:r>
              <a:rPr lang="en-US" altLang="en-US" sz="2800" dirty="0"/>
              <a:t> by the business &amp; organizational goals consciously understood, let alone fully articulated.</a:t>
            </a:r>
          </a:p>
          <a:p>
            <a:pPr lvl="1"/>
            <a:r>
              <a:rPr lang="en-US" altLang="en-US" sz="2400" dirty="0"/>
              <a:t>Architects need to know &amp; understand the nature, source, and </a:t>
            </a:r>
            <a:r>
              <a:rPr lang="en-US" altLang="en-US" sz="2400" b="1" dirty="0">
                <a:solidFill>
                  <a:srgbClr val="C00000"/>
                </a:solidFill>
              </a:rPr>
              <a:t>priority of constraints </a:t>
            </a:r>
            <a:r>
              <a:rPr lang="en-US" altLang="en-US" sz="2400" dirty="0"/>
              <a:t>on the project as early as possible.</a:t>
            </a:r>
          </a:p>
          <a:p>
            <a:r>
              <a:rPr lang="en-US" altLang="en-US" sz="2800" dirty="0"/>
              <a:t>Architects must identify &amp; </a:t>
            </a:r>
            <a:r>
              <a:rPr lang="en-US" altLang="en-US" sz="2800" i="1" dirty="0"/>
              <a:t>actively engage</a:t>
            </a:r>
            <a:r>
              <a:rPr lang="en-US" altLang="en-US" sz="2800" dirty="0"/>
              <a:t> the </a:t>
            </a:r>
            <a:r>
              <a:rPr lang="en-US" altLang="en-US" sz="2800" dirty="0">
                <a:solidFill>
                  <a:srgbClr val="0070C0"/>
                </a:solidFill>
              </a:rPr>
              <a:t>stakeholders</a:t>
            </a:r>
            <a:r>
              <a:rPr lang="en-US" altLang="en-US" sz="2800" dirty="0"/>
              <a:t> to solicit their </a:t>
            </a:r>
            <a:r>
              <a:rPr lang="en-US" altLang="en-US" sz="2800" dirty="0">
                <a:solidFill>
                  <a:srgbClr val="0070C0"/>
                </a:solidFill>
              </a:rPr>
              <a:t>needs</a:t>
            </a:r>
            <a:r>
              <a:rPr lang="en-US" altLang="en-US" sz="2800" dirty="0"/>
              <a:t> &amp; expectations.</a:t>
            </a:r>
          </a:p>
          <a:p>
            <a:pPr lvl="1"/>
            <a:r>
              <a:rPr lang="en-US" altLang="en-US" sz="2400" dirty="0"/>
              <a:t>Use architecture reviews &amp; iterative prototyping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315B-5557-4F01-AE29-93E40ECA5D60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 on the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t="6180" r="7169" b="5344"/>
          <a:stretch/>
        </p:blipFill>
        <p:spPr bwMode="auto">
          <a:xfrm>
            <a:off x="1358415" y="1536078"/>
            <a:ext cx="7180362" cy="479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52A6-31B2-4397-B4E2-68021484CCAC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Architectures affect the factors that influence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relationships among business goals, product requirements, architects’ experience, architectures, and fielded systems form a cycle with </a:t>
            </a:r>
            <a:r>
              <a:rPr lang="en-US" sz="2000" dirty="0">
                <a:solidFill>
                  <a:srgbClr val="C00000"/>
                </a:solidFill>
              </a:rPr>
              <a:t>feedback loops</a:t>
            </a:r>
            <a:r>
              <a:rPr lang="en-US" sz="2000" dirty="0"/>
              <a:t> that a business can manage:</a:t>
            </a:r>
          </a:p>
          <a:p>
            <a:pPr lvl="1"/>
            <a:r>
              <a:rPr lang="en-US" sz="1800" dirty="0"/>
              <a:t>to handle growth, to expand enterprise area, and to take advantage of previous investments in architecture &amp; system building.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99" y="3676102"/>
            <a:ext cx="4135587" cy="286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3E8F-D78F-4DB1-BAF2-B56C577E1E45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this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4" y="1664094"/>
            <a:ext cx="7180365" cy="4694200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lin Sans FB" panose="020E0602020502020306" pitchFamily="34" charset="0"/>
              </a:rPr>
              <a:t>1.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 </a:t>
            </a:r>
            <a:r>
              <a:rPr lang="en-US" dirty="0"/>
              <a:t>architecture prescribes a </a:t>
            </a:r>
            <a:r>
              <a:rPr lang="en-US" dirty="0">
                <a:solidFill>
                  <a:srgbClr val="C00000"/>
                </a:solidFill>
              </a:rPr>
              <a:t>structure</a:t>
            </a:r>
            <a:r>
              <a:rPr lang="en-US" dirty="0"/>
              <a:t> for a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It prescribes </a:t>
            </a:r>
            <a:r>
              <a:rPr lang="en-US" dirty="0"/>
              <a:t>the units of software that must be implemented (or </a:t>
            </a:r>
            <a:r>
              <a:rPr lang="en-US" dirty="0">
                <a:solidFill>
                  <a:srgbClr val="C00000"/>
                </a:solidFill>
              </a:rPr>
              <a:t>otherwise obtained</a:t>
            </a:r>
            <a:r>
              <a:rPr lang="en-US" dirty="0"/>
              <a:t>) and integrated to form the system.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units are the basis for the development project's structure.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Teams </a:t>
            </a:r>
            <a:r>
              <a:rPr lang="en-US" dirty="0">
                <a:solidFill>
                  <a:srgbClr val="0070C0"/>
                </a:solidFill>
              </a:rPr>
              <a:t>are formed </a:t>
            </a:r>
            <a:r>
              <a:rPr lang="en-US" dirty="0"/>
              <a:t>for individual software units; and the development, test, and integration activities all revolve around the units.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Schedules</a:t>
            </a:r>
            <a:r>
              <a:rPr lang="en-US" dirty="0" smtClean="0"/>
              <a:t> </a:t>
            </a:r>
            <a:r>
              <a:rPr lang="en-US" dirty="0"/>
              <a:t>and budgets </a:t>
            </a:r>
            <a:r>
              <a:rPr lang="en-US" dirty="0" smtClean="0"/>
              <a:t>allocation also take place.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45929-CAF8-40E6-8A1E-CC8CF41689CF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architecture can affect the goals of the developing organization.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successful system built from it can enable a company to establish a foothold in a particular market area.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architecture can provide opportunities for the efficient production and deployment of similar </a:t>
            </a:r>
            <a:r>
              <a:rPr lang="en-US" dirty="0" smtClean="0"/>
              <a:t>systems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BF7-7858-438B-8087-C6F9A329A8B9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4" y="1664093"/>
            <a:ext cx="7180365" cy="5060045"/>
          </a:xfrm>
        </p:spPr>
        <p:txBody>
          <a:bodyPr>
            <a:norm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The Architecture Business Cycle: Where do architectures come from? </a:t>
            </a:r>
            <a:endParaRPr lang="en-US" b="1" dirty="0" smtClean="0">
              <a:latin typeface="Bahnschrift SemiBold" panose="020B0502040204020203" pitchFamily="34" charset="0"/>
            </a:endParaRPr>
          </a:p>
          <a:p>
            <a:r>
              <a:rPr lang="en-US" b="1" dirty="0" smtClean="0">
                <a:latin typeface="Bahnschrift SemiBold" panose="020B0502040204020203" pitchFamily="34" charset="0"/>
              </a:rPr>
              <a:t>Software </a:t>
            </a:r>
            <a:r>
              <a:rPr lang="en-US" b="1" dirty="0">
                <a:latin typeface="Bahnschrift SemiBold" panose="020B0502040204020203" pitchFamily="34" charset="0"/>
              </a:rPr>
              <a:t>processes and the architecture business </a:t>
            </a:r>
            <a:r>
              <a:rPr lang="en-US" b="1" dirty="0" smtClean="0">
                <a:latin typeface="Bahnschrift SemiBold" panose="020B0502040204020203" pitchFamily="34" charset="0"/>
              </a:rPr>
              <a:t>cycle</a:t>
            </a:r>
          </a:p>
          <a:p>
            <a:r>
              <a:rPr lang="en-US" b="1" dirty="0" smtClean="0">
                <a:latin typeface="Bahnschrift SemiBold" panose="020B0502040204020203" pitchFamily="34" charset="0"/>
              </a:rPr>
              <a:t>What </a:t>
            </a:r>
            <a:r>
              <a:rPr lang="en-US" b="1" dirty="0">
                <a:latin typeface="Bahnschrift SemiBold" panose="020B0502040204020203" pitchFamily="34" charset="0"/>
              </a:rPr>
              <a:t>makes a “good” architecture?  </a:t>
            </a:r>
            <a:endParaRPr lang="en-US" b="1" dirty="0" smtClean="0">
              <a:latin typeface="Bahnschrift SemiBold" panose="020B0502040204020203" pitchFamily="34" charset="0"/>
            </a:endParaRPr>
          </a:p>
          <a:p>
            <a:r>
              <a:rPr lang="en-US" b="1" dirty="0" smtClean="0">
                <a:latin typeface="Bahnschrift SemiBold" panose="020B0502040204020203" pitchFamily="34" charset="0"/>
              </a:rPr>
              <a:t>What </a:t>
            </a:r>
            <a:r>
              <a:rPr lang="en-US" b="1" dirty="0">
                <a:latin typeface="Bahnschrift SemiBold" panose="020B0502040204020203" pitchFamily="34" charset="0"/>
              </a:rPr>
              <a:t>software architecture is and what it is </a:t>
            </a:r>
            <a:r>
              <a:rPr lang="en-US" b="1" dirty="0" smtClean="0">
                <a:latin typeface="Bahnschrift SemiBold" panose="020B0502040204020203" pitchFamily="34" charset="0"/>
              </a:rPr>
              <a:t>not Other </a:t>
            </a:r>
            <a:r>
              <a:rPr lang="en-US" b="1" dirty="0">
                <a:latin typeface="Bahnschrift SemiBold" panose="020B0502040204020203" pitchFamily="34" charset="0"/>
              </a:rPr>
              <a:t>points of </a:t>
            </a:r>
            <a:r>
              <a:rPr lang="en-US" b="1" dirty="0" smtClean="0">
                <a:latin typeface="Bahnschrift SemiBold" panose="020B0502040204020203" pitchFamily="34" charset="0"/>
              </a:rPr>
              <a:t>view</a:t>
            </a:r>
          </a:p>
          <a:p>
            <a:r>
              <a:rPr lang="en-US" b="1" dirty="0" smtClean="0">
                <a:latin typeface="Bahnschrift SemiBold" panose="020B0502040204020203" pitchFamily="34" charset="0"/>
              </a:rPr>
              <a:t>Architectural </a:t>
            </a:r>
            <a:r>
              <a:rPr lang="en-US" b="1" dirty="0">
                <a:latin typeface="Bahnschrift SemiBold" panose="020B0502040204020203" pitchFamily="34" charset="0"/>
              </a:rPr>
              <a:t>patterns, reference models and reference </a:t>
            </a:r>
            <a:r>
              <a:rPr lang="en-US" b="1" dirty="0" smtClean="0">
                <a:latin typeface="Bahnschrift SemiBold" panose="020B0502040204020203" pitchFamily="34" charset="0"/>
              </a:rPr>
              <a:t>architectures</a:t>
            </a:r>
          </a:p>
          <a:p>
            <a:r>
              <a:rPr lang="en-US" b="1" dirty="0" smtClean="0">
                <a:latin typeface="Bahnschrift SemiBold" panose="020B0502040204020203" pitchFamily="34" charset="0"/>
              </a:rPr>
              <a:t>Importance </a:t>
            </a:r>
            <a:r>
              <a:rPr lang="en-US" b="1" dirty="0">
                <a:latin typeface="Bahnschrift SemiBold" panose="020B0502040204020203" pitchFamily="34" charset="0"/>
              </a:rPr>
              <a:t>of software architecture; Architectural structures and views.</a:t>
            </a:r>
          </a:p>
          <a:p>
            <a:endParaRPr lang="en-US" sz="3200" b="1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AE8B-ED16-4E3D-803C-B167F195C72C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2.</a:t>
            </a:r>
            <a:r>
              <a:rPr lang="en-US" dirty="0" smtClean="0"/>
              <a:t> The </a:t>
            </a:r>
            <a:r>
              <a:rPr lang="en-US" dirty="0"/>
              <a:t>architecture can affect customer requirements for the next system by giving the customer the opportunity to receive a system (based on the same architecture) in a more reliable, timely, and economical manner than if the </a:t>
            </a:r>
            <a:r>
              <a:rPr lang="en-US" dirty="0">
                <a:solidFill>
                  <a:srgbClr val="0070C0"/>
                </a:solidFill>
              </a:rPr>
              <a:t>subsequent system were to be built from scratch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product line </a:t>
            </a:r>
            <a:r>
              <a:rPr lang="en-US" dirty="0"/>
              <a:t>architecture caused customers to happily compromise their requirements because they could get high-quality software that fit their basic needs quickly, reliably, and at lower cost.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F93B-AA8A-4782-8CB6-292EA205AD7D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3.</a:t>
            </a:r>
          </a:p>
          <a:p>
            <a:r>
              <a:rPr lang="en-US" dirty="0"/>
              <a:t>The process of system building will affect the architect's experience with subsequent systems by adding to the </a:t>
            </a:r>
            <a:r>
              <a:rPr lang="en-US" dirty="0" smtClean="0"/>
              <a:t>corporate experience </a:t>
            </a:r>
            <a:r>
              <a:rPr lang="en-US" dirty="0"/>
              <a:t>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.NET based systems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DB5B-01F1-4CF8-8320-581746AEF6B3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.</a:t>
            </a:r>
          </a:p>
          <a:p>
            <a:r>
              <a:rPr lang="en-US" dirty="0"/>
              <a:t>A few systems will influence and actually change the software engineering culture, </a:t>
            </a:r>
            <a:r>
              <a:rPr lang="en-US" dirty="0" smtClean="0"/>
              <a:t>That </a:t>
            </a:r>
            <a:r>
              <a:rPr lang="en-US" dirty="0"/>
              <a:t>is, the technical environment in </a:t>
            </a:r>
            <a:r>
              <a:rPr lang="en-US" dirty="0" smtClean="0"/>
              <a:t>which system </a:t>
            </a:r>
            <a:r>
              <a:rPr lang="en-US" dirty="0"/>
              <a:t>builders operate and </a:t>
            </a:r>
            <a:r>
              <a:rPr lang="en-US" dirty="0" smtClean="0"/>
              <a:t>learn.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RDBMS 	– in 1960s</a:t>
            </a:r>
          </a:p>
          <a:p>
            <a:pPr lvl="1"/>
            <a:r>
              <a:rPr lang="en-US" dirty="0" smtClean="0"/>
              <a:t>Windows 	– in 1980s</a:t>
            </a:r>
          </a:p>
          <a:p>
            <a:pPr lvl="1"/>
            <a:r>
              <a:rPr lang="en-US" dirty="0" smtClean="0"/>
              <a:t>WWW 	– in 1990s</a:t>
            </a:r>
          </a:p>
          <a:p>
            <a:pPr lvl="1"/>
            <a:r>
              <a:rPr lang="en-US" dirty="0" smtClean="0"/>
              <a:t>J2EE 		–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FD33-7DE3-4B29-8448-2200CBE24B03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 Processes &amp; the ABC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</a:t>
            </a:r>
            <a:r>
              <a:rPr lang="en-US" sz="2800" dirty="0">
                <a:solidFill>
                  <a:srgbClr val="C00000"/>
                </a:solidFill>
              </a:rPr>
              <a:t>activities</a:t>
            </a:r>
            <a:r>
              <a:rPr lang="en-US" sz="2800" dirty="0"/>
              <a:t> are involved in creating a software architecture, using that architecture to realize a design, and then implementing or managing the evolution of a target system or application</a:t>
            </a:r>
            <a:r>
              <a:rPr lang="en-US" sz="2800" dirty="0" smtClean="0"/>
              <a:t>?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29FE-4CC6-48A7-AE2C-40E32A3C475E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Software Processes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514110"/>
              </p:ext>
            </p:extLst>
          </p:nvPr>
        </p:nvGraphicFramePr>
        <p:xfrm>
          <a:off x="967563" y="1382233"/>
          <a:ext cx="7985052" cy="4859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460A-ADB9-487C-9F33-58BC4BD93B38}" type="datetime8">
              <a:rPr lang="en-US" smtClean="0"/>
              <a:pPr/>
              <a:t>Tuesday, March 13, 2018 11:10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4" y="1664093"/>
            <a:ext cx="7180365" cy="48749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Creating the business case for the </a:t>
            </a:r>
            <a:r>
              <a:rPr lang="en-US" dirty="0" smtClean="0">
                <a:solidFill>
                  <a:srgbClr val="FF0000"/>
                </a:solidFill>
              </a:rPr>
              <a:t>system 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Arial Narrow" panose="020B0606020202030204" pitchFamily="34" charset="0"/>
              </a:rPr>
              <a:t>How </a:t>
            </a:r>
            <a:r>
              <a:rPr lang="en-US" dirty="0">
                <a:latin typeface="Arial Narrow" panose="020B0606020202030204" pitchFamily="34" charset="0"/>
              </a:rPr>
              <a:t>much should the product cost?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Arial Narrow" panose="020B0606020202030204" pitchFamily="34" charset="0"/>
              </a:rPr>
              <a:t>What </a:t>
            </a:r>
            <a:r>
              <a:rPr lang="en-US" dirty="0">
                <a:latin typeface="Arial Narrow" panose="020B0606020202030204" pitchFamily="34" charset="0"/>
              </a:rPr>
              <a:t>is its targeted market?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Arial Narrow" panose="020B0606020202030204" pitchFamily="34" charset="0"/>
              </a:rPr>
              <a:t>What </a:t>
            </a:r>
            <a:r>
              <a:rPr lang="en-US" dirty="0">
                <a:latin typeface="Arial Narrow" panose="020B0606020202030204" pitchFamily="34" charset="0"/>
              </a:rPr>
              <a:t>is its targeted time </a:t>
            </a:r>
            <a:r>
              <a:rPr lang="en-US" dirty="0" smtClean="0">
                <a:latin typeface="Arial Narrow" panose="020B0606020202030204" pitchFamily="34" charset="0"/>
              </a:rPr>
              <a:t>to market</a:t>
            </a:r>
            <a:r>
              <a:rPr lang="en-US" dirty="0">
                <a:latin typeface="Arial Narrow" panose="020B0606020202030204" pitchFamily="34" charset="0"/>
              </a:rPr>
              <a:t>?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Arial Narrow" panose="020B0606020202030204" pitchFamily="34" charset="0"/>
              </a:rPr>
              <a:t>Will </a:t>
            </a:r>
            <a:r>
              <a:rPr lang="en-US" dirty="0">
                <a:latin typeface="Arial Narrow" panose="020B0606020202030204" pitchFamily="34" charset="0"/>
              </a:rPr>
              <a:t>it need to interface with other systems?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Arial Narrow" panose="020B0606020202030204" pitchFamily="34" charset="0"/>
              </a:rPr>
              <a:t>Are </a:t>
            </a:r>
            <a:r>
              <a:rPr lang="en-US" dirty="0">
                <a:latin typeface="Arial Narrow" panose="020B0606020202030204" pitchFamily="34" charset="0"/>
              </a:rPr>
              <a:t>there system limitations that it must work within</a:t>
            </a:r>
            <a:r>
              <a:rPr lang="en-US" dirty="0" smtClean="0">
                <a:latin typeface="Arial Narrow" panose="020B0606020202030204" pitchFamily="34" charset="0"/>
              </a:rPr>
              <a:t>?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Understanding the </a:t>
            </a:r>
            <a:r>
              <a:rPr lang="en-US" dirty="0" smtClean="0">
                <a:solidFill>
                  <a:srgbClr val="FF0000"/>
                </a:solidFill>
              </a:rPr>
              <a:t>requirements </a:t>
            </a:r>
          </a:p>
          <a:p>
            <a:pPr lvl="1"/>
            <a:r>
              <a:rPr lang="en-US" dirty="0"/>
              <a:t>object-oriented analysis uses scenarios</a:t>
            </a:r>
            <a:r>
              <a:rPr lang="en-US" dirty="0" smtClean="0"/>
              <a:t>, or </a:t>
            </a:r>
            <a:r>
              <a:rPr lang="en-US" dirty="0"/>
              <a:t>"use cases" to embody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prototypes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Creating or selecting the </a:t>
            </a:r>
            <a:r>
              <a:rPr lang="en-US" dirty="0" smtClean="0">
                <a:solidFill>
                  <a:srgbClr val="FF0000"/>
                </a:solidFill>
              </a:rPr>
              <a:t>architecture </a:t>
            </a:r>
          </a:p>
          <a:p>
            <a:pPr lvl="1"/>
            <a:r>
              <a:rPr lang="en-US" dirty="0"/>
              <a:t>Achieving </a:t>
            </a:r>
            <a:r>
              <a:rPr lang="en-US" dirty="0" smtClean="0"/>
              <a:t>Qualities and </a:t>
            </a:r>
            <a:r>
              <a:rPr lang="en-US" dirty="0"/>
              <a:t>Designing the </a:t>
            </a:r>
            <a:r>
              <a:rPr lang="en-US" dirty="0" smtClean="0"/>
              <a:t>Architecture </a:t>
            </a:r>
            <a:r>
              <a:rPr lang="en-US" dirty="0"/>
              <a:t>show how to create an architecture to achieve </a:t>
            </a:r>
            <a:r>
              <a:rPr lang="en-US" dirty="0" smtClean="0"/>
              <a:t>its </a:t>
            </a:r>
            <a:r>
              <a:rPr lang="en-US" dirty="0"/>
              <a:t>behavioral and quality requirements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B77E-795C-4E8B-93B3-0108392EFCC0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477" y="1664093"/>
            <a:ext cx="7668628" cy="506004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Documenting and communicating the </a:t>
            </a:r>
            <a:r>
              <a:rPr lang="en-US" dirty="0" smtClean="0">
                <a:solidFill>
                  <a:srgbClr val="FF0000"/>
                </a:solidFill>
              </a:rPr>
              <a:t>architecture</a:t>
            </a:r>
          </a:p>
          <a:p>
            <a:pPr lvl="1"/>
            <a:r>
              <a:rPr lang="en-US" dirty="0"/>
              <a:t>behavioral and quality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must understand the work assignments it requires of them, testers must understand the task structure </a:t>
            </a:r>
            <a:r>
              <a:rPr lang="en-US" dirty="0" smtClean="0"/>
              <a:t>it imposes </a:t>
            </a:r>
            <a:r>
              <a:rPr lang="en-US" dirty="0"/>
              <a:t>on them, management must understand the scheduling implications it suggests, and so forth</a:t>
            </a:r>
          </a:p>
          <a:p>
            <a:r>
              <a:rPr lang="en-US" dirty="0">
                <a:solidFill>
                  <a:srgbClr val="FF0000"/>
                </a:solidFill>
              </a:rPr>
              <a:t>Analyzing or evaluating the </a:t>
            </a:r>
            <a:r>
              <a:rPr lang="en-US" dirty="0" smtClean="0">
                <a:solidFill>
                  <a:srgbClr val="FF0000"/>
                </a:solidFill>
              </a:rPr>
              <a:t>architecture</a:t>
            </a:r>
          </a:p>
          <a:p>
            <a:pPr lvl="1"/>
            <a:r>
              <a:rPr lang="en-US" dirty="0"/>
              <a:t>Choosing among </a:t>
            </a:r>
            <a:r>
              <a:rPr lang="en-US" dirty="0" smtClean="0"/>
              <a:t>competing </a:t>
            </a:r>
            <a:r>
              <a:rPr lang="en-US" dirty="0"/>
              <a:t>designs in a rational way is one of the architect's greatest challenges</a:t>
            </a:r>
          </a:p>
          <a:p>
            <a:r>
              <a:rPr lang="en-US" dirty="0">
                <a:solidFill>
                  <a:srgbClr val="FF0000"/>
                </a:solidFill>
              </a:rPr>
              <a:t>Implementing the system based on the </a:t>
            </a:r>
            <a:r>
              <a:rPr lang="en-US" dirty="0" smtClean="0">
                <a:solidFill>
                  <a:srgbClr val="FF0000"/>
                </a:solidFill>
              </a:rPr>
              <a:t>architecture</a:t>
            </a:r>
          </a:p>
          <a:p>
            <a:pPr lvl="1"/>
            <a:r>
              <a:rPr lang="en-US" dirty="0"/>
              <a:t>Having an explicit and well-communicated architecture is the first step toward ensuring architectural conformance</a:t>
            </a:r>
          </a:p>
          <a:p>
            <a:r>
              <a:rPr lang="en-US" dirty="0">
                <a:solidFill>
                  <a:srgbClr val="FF0000"/>
                </a:solidFill>
              </a:rPr>
              <a:t>Ensuring that the implementation conforms to the </a:t>
            </a:r>
            <a:r>
              <a:rPr lang="en-US" dirty="0" smtClean="0">
                <a:solidFill>
                  <a:srgbClr val="FF0000"/>
                </a:solidFill>
              </a:rPr>
              <a:t>architecture</a:t>
            </a:r>
          </a:p>
          <a:p>
            <a:pPr lvl="1"/>
            <a:r>
              <a:rPr lang="en-US" dirty="0"/>
              <a:t>when an architecture is created and used, it goes into a maintenance phase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makes a Good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such thing as an inherently </a:t>
            </a:r>
            <a:r>
              <a:rPr lang="en-US" dirty="0">
                <a:solidFill>
                  <a:srgbClr val="00B0F0"/>
                </a:solidFill>
              </a:rPr>
              <a:t>good</a:t>
            </a:r>
            <a:r>
              <a:rPr lang="en-US" dirty="0"/>
              <a:t> or bad architecture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distributed </a:t>
            </a:r>
            <a:r>
              <a:rPr lang="en-US" dirty="0"/>
              <a:t>three-tier client-server architecture may be just the ticket for a large enterprise's financial management system but </a:t>
            </a:r>
            <a:r>
              <a:rPr lang="en-US" dirty="0" smtClean="0"/>
              <a:t>completely wrong </a:t>
            </a:r>
            <a:r>
              <a:rPr lang="en-US" dirty="0"/>
              <a:t>for an avionics application.</a:t>
            </a:r>
          </a:p>
          <a:p>
            <a:r>
              <a:rPr lang="en-US" dirty="0" smtClean="0"/>
              <a:t>Architectures </a:t>
            </a:r>
            <a:r>
              <a:rPr lang="en-US" dirty="0"/>
              <a:t>are more or less fit for some stated purpose.</a:t>
            </a:r>
          </a:p>
          <a:p>
            <a:r>
              <a:rPr lang="en-US" dirty="0"/>
              <a:t>Architectures can be </a:t>
            </a:r>
            <a:r>
              <a:rPr lang="en-US" dirty="0">
                <a:solidFill>
                  <a:srgbClr val="00B0F0"/>
                </a:solidFill>
              </a:rPr>
              <a:t>evaluated</a:t>
            </a:r>
            <a:r>
              <a:rPr lang="en-US" dirty="0"/>
              <a:t> - one of the great benefits of paying attention to them - but only in the context of specific goals.</a:t>
            </a:r>
          </a:p>
          <a:p>
            <a:r>
              <a:rPr lang="en-US" dirty="0"/>
              <a:t>Rules of Thumb: </a:t>
            </a:r>
            <a:r>
              <a:rPr lang="en-US" dirty="0">
                <a:solidFill>
                  <a:srgbClr val="00B0F0"/>
                </a:solidFill>
              </a:rPr>
              <a:t>process</a:t>
            </a:r>
            <a:r>
              <a:rPr lang="en-US" dirty="0"/>
              <a:t> &amp; </a:t>
            </a:r>
            <a:r>
              <a:rPr lang="en-US" dirty="0">
                <a:solidFill>
                  <a:srgbClr val="00B0F0"/>
                </a:solidFill>
              </a:rPr>
              <a:t>product</a:t>
            </a:r>
            <a:r>
              <a:rPr lang="en-US" dirty="0"/>
              <a:t> (structural) recommendations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4B4B-5FD7-476A-9AD5-7C1344745AE9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Process Recommendations</a:t>
            </a:r>
            <a:br>
              <a:rPr lang="en-US" alt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Include functional requirements and a prioritized list of quality attributes the system must satisfy analyze &amp; formally evaluate before it is too late to change. </a:t>
            </a:r>
          </a:p>
          <a:p>
            <a:r>
              <a:rPr lang="en-US" altLang="en-US" dirty="0" smtClean="0"/>
              <a:t>Well documented. </a:t>
            </a:r>
          </a:p>
          <a:p>
            <a:r>
              <a:rPr lang="en-US" altLang="en-US" dirty="0" smtClean="0"/>
              <a:t>S</a:t>
            </a:r>
            <a:r>
              <a:rPr lang="en-US" dirty="0" smtClean="0"/>
              <a:t>hould </a:t>
            </a:r>
            <a:r>
              <a:rPr lang="en-US" dirty="0"/>
              <a:t>be circulated to the system's </a:t>
            </a:r>
            <a:r>
              <a:rPr lang="en-US" dirty="0" smtClean="0"/>
              <a:t>stakeholders</a:t>
            </a:r>
          </a:p>
          <a:p>
            <a:r>
              <a:rPr lang="en-US" altLang="en-US" dirty="0" smtClean="0"/>
              <a:t>Ex. Network utilization may be very important.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13D6-2F02-4FD9-BF83-67C802E6E8AB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</a:t>
            </a:r>
            <a:r>
              <a:rPr lang="en-US" dirty="0" smtClean="0"/>
              <a:t>ell-defined </a:t>
            </a:r>
            <a:r>
              <a:rPr lang="en-US" dirty="0"/>
              <a:t>modules whose </a:t>
            </a:r>
            <a:r>
              <a:rPr lang="en-US" dirty="0">
                <a:solidFill>
                  <a:srgbClr val="00B0F0"/>
                </a:solidFill>
              </a:rPr>
              <a:t>functional responsibilities</a:t>
            </a:r>
            <a:r>
              <a:rPr lang="en-US" dirty="0"/>
              <a:t> are allocated on the principles </a:t>
            </a:r>
            <a:r>
              <a:rPr lang="en-US" dirty="0" smtClean="0"/>
              <a:t>of information </a:t>
            </a:r>
            <a:r>
              <a:rPr lang="en-US" dirty="0"/>
              <a:t>hiding and separation of </a:t>
            </a:r>
            <a:r>
              <a:rPr lang="en-US" dirty="0" smtClean="0"/>
              <a:t>concerns</a:t>
            </a:r>
          </a:p>
          <a:p>
            <a:r>
              <a:rPr lang="en-US" dirty="0"/>
              <a:t>Each module should have a well-defined </a:t>
            </a:r>
            <a:r>
              <a:rPr lang="en-US" dirty="0">
                <a:solidFill>
                  <a:srgbClr val="00B0F0"/>
                </a:solidFill>
              </a:rPr>
              <a:t>interface</a:t>
            </a:r>
            <a:r>
              <a:rPr lang="en-US" dirty="0"/>
              <a:t> that encapsulates or "hides" changeable </a:t>
            </a:r>
            <a:r>
              <a:rPr lang="en-US" dirty="0" smtClean="0"/>
              <a:t>aspects</a:t>
            </a:r>
          </a:p>
          <a:p>
            <a:r>
              <a:rPr lang="en-US" dirty="0">
                <a:solidFill>
                  <a:srgbClr val="00B0F0"/>
                </a:solidFill>
              </a:rPr>
              <a:t>Quality attributes</a:t>
            </a:r>
            <a:r>
              <a:rPr lang="en-US" dirty="0"/>
              <a:t> should be achieved using well-known architectural </a:t>
            </a:r>
            <a:r>
              <a:rPr lang="en-US" dirty="0" smtClean="0"/>
              <a:t>tactics</a:t>
            </a:r>
          </a:p>
          <a:p>
            <a:r>
              <a:rPr lang="en-US" dirty="0"/>
              <a:t>The architecture should never depend on a particular </a:t>
            </a:r>
            <a:r>
              <a:rPr lang="en-US" dirty="0">
                <a:solidFill>
                  <a:srgbClr val="00B0F0"/>
                </a:solidFill>
              </a:rPr>
              <a:t>version</a:t>
            </a:r>
            <a:r>
              <a:rPr lang="en-US" dirty="0"/>
              <a:t> of a commercial product or </a:t>
            </a:r>
            <a:r>
              <a:rPr lang="en-US" dirty="0" smtClean="0"/>
              <a:t>tool</a:t>
            </a:r>
          </a:p>
          <a:p>
            <a:r>
              <a:rPr lang="en-US" dirty="0"/>
              <a:t>Modules that </a:t>
            </a:r>
            <a:r>
              <a:rPr lang="en-US" dirty="0">
                <a:solidFill>
                  <a:srgbClr val="00B0F0"/>
                </a:solidFill>
              </a:rPr>
              <a:t>produce</a:t>
            </a:r>
            <a:r>
              <a:rPr lang="en-US" dirty="0"/>
              <a:t> data should be separate from modules that </a:t>
            </a:r>
            <a:r>
              <a:rPr lang="en-US" dirty="0">
                <a:solidFill>
                  <a:srgbClr val="00B0F0"/>
                </a:solidFill>
              </a:rPr>
              <a:t>consume</a:t>
            </a:r>
            <a:r>
              <a:rPr lang="en-US" dirty="0"/>
              <a:t> </a:t>
            </a:r>
            <a:r>
              <a:rPr lang="en-US" dirty="0" smtClean="0"/>
              <a:t>data. Interaction pattern.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E8C7-CC2E-4B3E-AD2D-19559AF708B8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application architecture is the process of defining a structured solution that meets all of the </a:t>
            </a:r>
            <a:r>
              <a:rPr lang="en-US" dirty="0" smtClean="0"/>
              <a:t>technical </a:t>
            </a:r>
            <a:r>
              <a:rPr lang="en-US" dirty="0"/>
              <a:t>and operational requirements, while optimizing common quality attributes such as performance, security, and manageability.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involves a series of </a:t>
            </a:r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impact </a:t>
            </a:r>
            <a:r>
              <a:rPr lang="en-US" dirty="0"/>
              <a:t>on the quality, performance, maintainability, and overall success of the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7750-4378-4949-9ACC-E4A547AEF534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26224" y="1878750"/>
            <a:ext cx="6589200" cy="4086113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What is Software Architecture? </a:t>
            </a:r>
            <a:endParaRPr lang="en-US" sz="48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40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13-C267-40DC-B639-0B91164203A2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 </a:t>
            </a:r>
            <a:r>
              <a:rPr lang="en-US" dirty="0"/>
              <a:t>plays a pivotal role in allowing an organization to meet its business </a:t>
            </a:r>
            <a:r>
              <a:rPr lang="en-US" dirty="0" smtClean="0"/>
              <a:t>goals</a:t>
            </a:r>
          </a:p>
          <a:p>
            <a:r>
              <a:rPr lang="en-US" dirty="0" smtClean="0"/>
              <a:t>SA is </a:t>
            </a:r>
            <a:r>
              <a:rPr lang="en-US" dirty="0"/>
              <a:t>an asset that holds tangible value to the developing </a:t>
            </a:r>
            <a:r>
              <a:rPr lang="en-US" dirty="0" smtClean="0"/>
              <a:t>organization beyond </a:t>
            </a:r>
            <a:r>
              <a:rPr lang="en-US" dirty="0"/>
              <a:t>the project for which it was created.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41</a:t>
            </a:fld>
            <a:endParaRPr 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4306100" y="3349114"/>
            <a:ext cx="1066800" cy="1066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Control </a:t>
            </a:r>
            <a:b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Process </a:t>
            </a:r>
            <a:b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(CP)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020100" y="5270948"/>
            <a:ext cx="5638800" cy="1066800"/>
            <a:chOff x="912" y="3144"/>
            <a:chExt cx="3552" cy="672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912" y="3144"/>
              <a:ext cx="672" cy="6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Prop Loss </a:t>
              </a:r>
              <a:b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</a:b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Model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(MODP)</a:t>
              </a: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352" y="3144"/>
              <a:ext cx="672" cy="6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Reverb</a:t>
              </a:r>
              <a:b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</a:b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Model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(MODR)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792" y="3144"/>
              <a:ext cx="672" cy="6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Noise</a:t>
              </a:r>
              <a:b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</a:b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Model</a:t>
              </a:r>
              <a:b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</a:b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(MODN)</a:t>
              </a:r>
            </a:p>
          </p:txBody>
        </p:sp>
      </p:grp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4839500" y="44159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7125500" y="4949314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2553500" y="4949314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553500" y="4949314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8681" y="437626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underwater acoustic simulation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83246" y="432736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Is it a SA?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968D-1E57-4591-97CB-B35F34A904C8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What’s Missing?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is the nature of the elements?</a:t>
            </a:r>
          </a:p>
          <a:p>
            <a:r>
              <a:rPr lang="en-US" altLang="en-US" dirty="0" smtClean="0"/>
              <a:t>What are the responsibilities of the elements?</a:t>
            </a:r>
          </a:p>
          <a:p>
            <a:r>
              <a:rPr lang="en-US" altLang="en-US" dirty="0" smtClean="0"/>
              <a:t>What is the significance of the connections?</a:t>
            </a:r>
          </a:p>
          <a:p>
            <a:r>
              <a:rPr lang="en-US" altLang="en-US" dirty="0" smtClean="0"/>
              <a:t>What is the significance of the layout?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Unless we know precisely what the elements are &amp; how they cooperate to accomplish the purpose of the system, this diagram is unhelpful!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42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7CFF-4A1E-495E-984D-FB7105B28D7D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 Again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7030A0"/>
                </a:solidFill>
              </a:rPr>
              <a:t>The software architecture of a program or computing system is the structure or structures of the system, which comprise software elements, the externally visible properties of those elements, and the relationships between them.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We see the elements (CP, MODP, MODR, MODN), but what properties do they or their relationships have?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43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E32E-DEFA-499A-B921-5117C9F7108D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Externally Visible Properties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assumptions that other elements can make of an element, such as:</a:t>
            </a:r>
          </a:p>
          <a:p>
            <a:pPr lvl="1"/>
            <a:r>
              <a:rPr lang="en-US" altLang="en-US" smtClean="0"/>
              <a:t> its provided services, </a:t>
            </a:r>
          </a:p>
          <a:p>
            <a:pPr lvl="1"/>
            <a:r>
              <a:rPr lang="en-US" altLang="en-US" smtClean="0"/>
              <a:t>performance characteristics, </a:t>
            </a:r>
          </a:p>
          <a:p>
            <a:pPr lvl="1"/>
            <a:r>
              <a:rPr lang="en-US" altLang="en-US" smtClean="0"/>
              <a:t>fault handling, </a:t>
            </a:r>
          </a:p>
          <a:p>
            <a:pPr lvl="1"/>
            <a:r>
              <a:rPr lang="en-US" altLang="en-US" smtClean="0"/>
              <a:t>shared resource usage, </a:t>
            </a:r>
          </a:p>
          <a:p>
            <a:pPr lvl="1"/>
            <a:r>
              <a:rPr lang="en-US" altLang="en-US" smtClean="0"/>
              <a:t>etc.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44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2FDA-4651-48DB-A2B1-F05DD6C6AD57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 Implications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1 - architecture defines software elements.</a:t>
            </a:r>
          </a:p>
          <a:p>
            <a:r>
              <a:rPr lang="en-US" altLang="en-US" dirty="0" smtClean="0"/>
              <a:t>2 - systems can and do comprise more than one structure, all are part of the architecture.</a:t>
            </a:r>
          </a:p>
          <a:p>
            <a:r>
              <a:rPr lang="en-US" altLang="en-US" dirty="0" smtClean="0"/>
              <a:t>3 - every computing system with software has an architecture.</a:t>
            </a:r>
          </a:p>
          <a:p>
            <a:r>
              <a:rPr lang="en-US" altLang="en-US" dirty="0" smtClean="0"/>
              <a:t>4 - the behavior of each element is part of the architecture as far as its behavior can be observed from the point of view of another element.</a:t>
            </a:r>
          </a:p>
          <a:p>
            <a:r>
              <a:rPr lang="en-US" altLang="en-US" dirty="0" smtClean="0"/>
              <a:t>5 - the definition doesn’t judge goodness or badness.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45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A623-6D4D-422A-89D5-A9C039CD725B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study of software architecture has evolved by </a:t>
            </a:r>
            <a:r>
              <a:rPr lang="en-US" i="1" dirty="0"/>
              <a:t>observation of the design principles </a:t>
            </a:r>
            <a:r>
              <a:rPr lang="en-US" dirty="0"/>
              <a:t>that designers follow and the actions that </a:t>
            </a:r>
            <a:r>
              <a:rPr lang="en-US" dirty="0" smtClean="0"/>
              <a:t>they take </a:t>
            </a:r>
            <a:r>
              <a:rPr lang="en-US" dirty="0"/>
              <a:t>when working on real systems</a:t>
            </a:r>
            <a:r>
              <a:rPr lang="en-US" dirty="0" smtClean="0"/>
              <a:t>.</a:t>
            </a:r>
          </a:p>
          <a:p>
            <a:r>
              <a:rPr lang="en-US" i="1" dirty="0"/>
              <a:t>Architecture is high-level </a:t>
            </a:r>
            <a:r>
              <a:rPr lang="en-US" i="1" dirty="0" smtClean="0"/>
              <a:t>design</a:t>
            </a:r>
          </a:p>
          <a:p>
            <a:r>
              <a:rPr lang="en-US" i="1" dirty="0"/>
              <a:t>Architecture is the overall structure of the </a:t>
            </a:r>
            <a:r>
              <a:rPr lang="en-US" i="1" dirty="0" smtClean="0"/>
              <a:t>system</a:t>
            </a:r>
          </a:p>
          <a:p>
            <a:r>
              <a:rPr lang="en-US" i="1" dirty="0"/>
              <a:t>Architecture is the structure of the components of a program or system, their interrelationships, and the principles </a:t>
            </a:r>
            <a:r>
              <a:rPr lang="en-US" i="1" dirty="0" smtClean="0"/>
              <a:t>and guidelines </a:t>
            </a:r>
            <a:r>
              <a:rPr lang="en-US" i="1" dirty="0"/>
              <a:t>governing their design and evolution over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65785-07D7-4286-96C7-87957533B3AE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1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Useful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stages that capture characteristics of an architecture, on the way from box-and-arrow to full software architectures:</a:t>
            </a:r>
          </a:p>
          <a:p>
            <a:pPr lvl="1"/>
            <a:r>
              <a:rPr lang="en-US" sz="2400" dirty="0"/>
              <a:t>Architectural Patterns</a:t>
            </a:r>
          </a:p>
          <a:p>
            <a:pPr lvl="1"/>
            <a:r>
              <a:rPr lang="en-US" sz="2400" dirty="0"/>
              <a:t>Reference Models</a:t>
            </a:r>
          </a:p>
          <a:p>
            <a:pPr lvl="1"/>
            <a:r>
              <a:rPr lang="en-US" sz="2400" dirty="0"/>
              <a:t>Reference Architectures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47</a:t>
            </a:fld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524000" y="4800600"/>
            <a:ext cx="1828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Reference Model</a:t>
            </a:r>
            <a:endParaRPr lang="en-US" altLang="en-US" sz="24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76400" y="57912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Architectural</a:t>
            </a:r>
            <a:br>
              <a:rPr lang="en-US" altLang="en-US" sz="1800">
                <a:solidFill>
                  <a:schemeClr val="bg1"/>
                </a:solidFill>
              </a:rPr>
            </a:br>
            <a:r>
              <a:rPr lang="en-US" altLang="en-US" sz="1800">
                <a:solidFill>
                  <a:schemeClr val="bg1"/>
                </a:solidFill>
              </a:rPr>
              <a:t>Pattern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114800" y="51816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Reference</a:t>
            </a:r>
            <a:br>
              <a:rPr lang="en-US" altLang="en-US" sz="1800">
                <a:solidFill>
                  <a:schemeClr val="bg1"/>
                </a:solidFill>
              </a:rPr>
            </a:br>
            <a:r>
              <a:rPr lang="en-US" altLang="en-US" sz="180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05600" y="51816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Software </a:t>
            </a:r>
            <a:br>
              <a:rPr lang="en-US" altLang="en-US" sz="1800">
                <a:solidFill>
                  <a:schemeClr val="bg1"/>
                </a:solidFill>
              </a:rPr>
            </a:br>
            <a:r>
              <a:rPr lang="en-US" altLang="en-US" sz="180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352800" y="51054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352800" y="57150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791200" y="5486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28600" y="6324600"/>
            <a:ext cx="1020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Figure 2.2</a:t>
            </a:r>
            <a:endParaRPr lang="en-US" altLang="en-US" sz="24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335-873E-4DBB-A3AB-1B78D7B34B03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</a:t>
            </a:r>
            <a:r>
              <a:rPr lang="en-US" dirty="0"/>
              <a:t>commonly </a:t>
            </a:r>
            <a:r>
              <a:rPr lang="en-US" dirty="0" smtClean="0"/>
              <a:t>associate architecture </a:t>
            </a:r>
            <a:r>
              <a:rPr lang="en-US" dirty="0"/>
              <a:t>with physical structure (buildings, streets, hardware) and physical arrangement.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C00000"/>
                </a:solidFill>
              </a:rPr>
              <a:t>building architect </a:t>
            </a:r>
            <a:r>
              <a:rPr lang="en-US" dirty="0"/>
              <a:t>must design a building </a:t>
            </a:r>
            <a:r>
              <a:rPr lang="en-US" dirty="0" smtClean="0"/>
              <a:t>that provides </a:t>
            </a:r>
            <a:r>
              <a:rPr lang="en-US" dirty="0"/>
              <a:t>accessibility, aesthetics, light, maintainability, and so 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>
                <a:solidFill>
                  <a:srgbClr val="C00000"/>
                </a:solidFill>
              </a:rPr>
              <a:t>software architect </a:t>
            </a:r>
            <a:r>
              <a:rPr lang="en-US" dirty="0"/>
              <a:t>must design a system that provides concurrency</a:t>
            </a:r>
            <a:r>
              <a:rPr lang="en-US" dirty="0" smtClean="0"/>
              <a:t>, portability</a:t>
            </a:r>
            <a:r>
              <a:rPr lang="en-US" dirty="0"/>
              <a:t>, modifiability, usability, security, and the like, and that reflects consideration of the tradeoffs among these needs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E8D-AD2F-4AF7-AB63-63FC812F5B04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108" y="554815"/>
            <a:ext cx="7177330" cy="9529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Software Architecture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378" y="1949741"/>
            <a:ext cx="7442790" cy="45776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</a:t>
            </a:r>
            <a:r>
              <a:rPr lang="en-US" sz="2800" dirty="0"/>
              <a:t>architecture matters from a </a:t>
            </a:r>
            <a:r>
              <a:rPr lang="en-US" sz="2800" dirty="0" smtClean="0"/>
              <a:t>technical perspective?</a:t>
            </a:r>
          </a:p>
          <a:p>
            <a:r>
              <a:rPr lang="en-US" sz="2800" i="1" dirty="0"/>
              <a:t>Communication among </a:t>
            </a:r>
            <a:r>
              <a:rPr lang="en-US" sz="2800" i="1" dirty="0" smtClean="0"/>
              <a:t>stakeholders</a:t>
            </a:r>
          </a:p>
          <a:p>
            <a:r>
              <a:rPr lang="en-US" sz="2800" i="1" dirty="0"/>
              <a:t>Early design </a:t>
            </a:r>
            <a:r>
              <a:rPr lang="en-US" sz="2800" i="1" dirty="0" smtClean="0"/>
              <a:t>decisions – </a:t>
            </a:r>
            <a:r>
              <a:rPr lang="en-US" sz="2800" dirty="0" smtClean="0"/>
              <a:t>for development, deployment, and maintenance</a:t>
            </a:r>
          </a:p>
          <a:p>
            <a:r>
              <a:rPr lang="en-US" sz="2800" i="1" dirty="0"/>
              <a:t>Transferable abstraction of a </a:t>
            </a:r>
            <a:r>
              <a:rPr lang="en-US" sz="2800" i="1" dirty="0" smtClean="0"/>
              <a:t>system - </a:t>
            </a:r>
            <a:r>
              <a:rPr lang="en-US" sz="2800" dirty="0"/>
              <a:t>can be applied to other systems exhibiting similar quality attribute and functional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BB84-968A-4602-972E-3244F0EC6EC9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For decades, software designers have been taught to build systems based exclusively on the technical requirements.</a:t>
            </a:r>
          </a:p>
          <a:p>
            <a:r>
              <a:rPr lang="en-US" altLang="en-US" sz="2800" i="1" dirty="0"/>
              <a:t>Software </a:t>
            </a:r>
            <a:r>
              <a:rPr lang="en-US" altLang="en-US" sz="2800" i="1" dirty="0" smtClean="0"/>
              <a:t>Architecture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encompasses the structures of large software systems:</a:t>
            </a:r>
          </a:p>
          <a:p>
            <a:pPr lvl="1"/>
            <a:r>
              <a:rPr lang="en-US" altLang="en-US" sz="2400" dirty="0"/>
              <a:t>abstract </a:t>
            </a:r>
            <a:r>
              <a:rPr lang="en-US" altLang="en-US" sz="2400" dirty="0" smtClean="0"/>
              <a:t>view.</a:t>
            </a:r>
            <a:endParaRPr lang="en-US" altLang="en-US" sz="2400" dirty="0"/>
          </a:p>
          <a:p>
            <a:pPr lvl="1"/>
            <a:r>
              <a:rPr lang="en-US" altLang="en-US" sz="2400" dirty="0"/>
              <a:t>eliminates details of implementation, algorithm, &amp; data </a:t>
            </a:r>
            <a:r>
              <a:rPr lang="en-US" altLang="en-US" sz="2400" dirty="0" smtClean="0"/>
              <a:t>representation.</a:t>
            </a:r>
            <a:endParaRPr lang="en-US" altLang="en-US" sz="2400" dirty="0"/>
          </a:p>
          <a:p>
            <a:pPr lvl="1"/>
            <a:r>
              <a:rPr lang="en-US" altLang="en-US" sz="2400" dirty="0"/>
              <a:t>concentrates on the behavior &amp; interaction of “black box” </a:t>
            </a:r>
            <a:r>
              <a:rPr lang="en-US" altLang="en-US" sz="2400" dirty="0" smtClean="0"/>
              <a:t>elements.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4B05-F632-4DA1-BA7A-704A732C7695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2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ARCHITECTURE IS THE VEHICLE FOR STAKEHOLDER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stakeholder of a software system—customer, user, project manager, coder, tester, and so on—is concerned with different </a:t>
            </a:r>
            <a:r>
              <a:rPr lang="en-US" dirty="0" smtClean="0"/>
              <a:t>system characteristics </a:t>
            </a:r>
            <a:r>
              <a:rPr lang="en-US" dirty="0"/>
              <a:t>that are affected by the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Architecture provides a common language in which different concerns can be expressed, negotiated, and resolved even for large, complex systems</a:t>
            </a:r>
          </a:p>
          <a:p>
            <a:r>
              <a:rPr lang="en-US" b="1" dirty="0" smtClean="0"/>
              <a:t>"</a:t>
            </a:r>
            <a:r>
              <a:rPr lang="en-US" b="1" dirty="0"/>
              <a:t>What Happens When I Push This Button?"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3D6F-B46D-4E17-A8D3-2D3EFEFE46C4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MANIFESTS THE EARLIEST SET OF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early decisions are the most difficult to get </a:t>
            </a:r>
            <a:r>
              <a:rPr lang="en-US" dirty="0" smtClean="0"/>
              <a:t>correct and </a:t>
            </a:r>
            <a:r>
              <a:rPr lang="en-US" dirty="0"/>
              <a:t>the hardest to change later in the development process, and they have the most far-reaching </a:t>
            </a:r>
            <a:r>
              <a:rPr lang="en-US" dirty="0" smtClean="0"/>
              <a:t>effects</a:t>
            </a:r>
          </a:p>
          <a:p>
            <a:r>
              <a:rPr lang="en-US" b="1" dirty="0"/>
              <a:t>The Architecture Defines Constraints on </a:t>
            </a:r>
            <a:r>
              <a:rPr lang="en-US" b="1" dirty="0" smtClean="0"/>
              <a:t>Implementation – 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implementation exhibits an architecture if it conforms to the structural design decisions described by the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Resource allocation decisions also constrain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D57-1C71-4028-93FA-84234450A038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4" y="1664093"/>
            <a:ext cx="7180365" cy="506004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Architecture Dictates Organizational </a:t>
            </a:r>
            <a:r>
              <a:rPr lang="en-US" b="1" dirty="0" smtClean="0"/>
              <a:t>Structure –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normal method </a:t>
            </a:r>
            <a:r>
              <a:rPr lang="en-US" dirty="0" smtClean="0"/>
              <a:t>for dividing </a:t>
            </a:r>
            <a:r>
              <a:rPr lang="en-US" dirty="0"/>
              <a:t>up the labor in a large system is to assign different groups different portions of the system to construct. </a:t>
            </a:r>
            <a:r>
              <a:rPr lang="en-US" dirty="0" smtClean="0"/>
              <a:t>–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called the </a:t>
            </a:r>
            <a:r>
              <a:rPr lang="en-US" dirty="0" smtClean="0"/>
              <a:t>work breakdown </a:t>
            </a:r>
            <a:r>
              <a:rPr lang="en-US" dirty="0"/>
              <a:t>structure of a system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Once the architecture has been agreed on, then, it becomes almost impossible, for managerial and business reasons, to modify it</a:t>
            </a:r>
            <a:r>
              <a:rPr lang="en-US" dirty="0" smtClean="0"/>
              <a:t>.</a:t>
            </a:r>
          </a:p>
          <a:p>
            <a:r>
              <a:rPr lang="en-US" b="1" dirty="0"/>
              <a:t>The Architecture Inhibits or Enables a System's Quality </a:t>
            </a:r>
            <a:r>
              <a:rPr lang="en-US" b="1" dirty="0" smtClean="0"/>
              <a:t>Attributes</a:t>
            </a:r>
          </a:p>
          <a:p>
            <a:pPr lvl="1"/>
            <a:r>
              <a:rPr lang="en-US" dirty="0" smtClean="0"/>
              <a:t>For high </a:t>
            </a:r>
            <a:r>
              <a:rPr lang="en-US" dirty="0"/>
              <a:t>performance, </a:t>
            </a:r>
            <a:r>
              <a:rPr lang="en-US" dirty="0" smtClean="0"/>
              <a:t>manage </a:t>
            </a:r>
            <a:r>
              <a:rPr lang="en-US" dirty="0"/>
              <a:t>the time-based behavior of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For modifiability, </a:t>
            </a:r>
            <a:r>
              <a:rPr lang="en-US" dirty="0"/>
              <a:t>you need to assign responsibilities to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For security, </a:t>
            </a:r>
            <a:r>
              <a:rPr lang="en-US" dirty="0"/>
              <a:t>manage and protect inter-element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For scalability, </a:t>
            </a:r>
            <a:r>
              <a:rPr lang="en-US" dirty="0"/>
              <a:t>localize the use of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For re-usability, restrict </a:t>
            </a:r>
            <a:r>
              <a:rPr lang="en-US" dirty="0"/>
              <a:t>inter-element coupling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AC30-34E4-47A6-8E2E-D07863F09710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4" y="1664094"/>
            <a:ext cx="7180365" cy="485366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Predicting System Qualities by Studying the </a:t>
            </a:r>
            <a:r>
              <a:rPr lang="en-US" b="1" dirty="0" smtClean="0"/>
              <a:t>Architecture - </a:t>
            </a:r>
            <a:r>
              <a:rPr lang="en-US" dirty="0"/>
              <a:t>it </a:t>
            </a:r>
            <a:r>
              <a:rPr lang="en-US" i="1" dirty="0"/>
              <a:t>is </a:t>
            </a:r>
            <a:r>
              <a:rPr lang="en-US" dirty="0"/>
              <a:t>possible to make quality </a:t>
            </a:r>
            <a:r>
              <a:rPr lang="en-US" dirty="0" smtClean="0"/>
              <a:t>predictions about </a:t>
            </a:r>
            <a:r>
              <a:rPr lang="en-US" dirty="0"/>
              <a:t>a system based solely on an evaluation of its </a:t>
            </a:r>
            <a:r>
              <a:rPr lang="en-US" dirty="0" smtClean="0"/>
              <a:t>architecture</a:t>
            </a:r>
          </a:p>
          <a:p>
            <a:r>
              <a:rPr lang="en-US" b="1" dirty="0"/>
              <a:t>The Architecture Makes It Easier to Reason about and Manage </a:t>
            </a:r>
            <a:r>
              <a:rPr lang="en-US" b="1" dirty="0" smtClean="0"/>
              <a:t>Change - </a:t>
            </a:r>
            <a:r>
              <a:rPr lang="en-US" dirty="0"/>
              <a:t>roughly 80 percent of a typical software system's cost </a:t>
            </a:r>
            <a:r>
              <a:rPr lang="en-US" dirty="0" smtClean="0"/>
              <a:t>occurs </a:t>
            </a:r>
            <a:r>
              <a:rPr lang="en-US" i="1" dirty="0" smtClean="0"/>
              <a:t>after </a:t>
            </a:r>
            <a:r>
              <a:rPr lang="en-US" dirty="0"/>
              <a:t>initial deployment</a:t>
            </a:r>
            <a:r>
              <a:rPr lang="en-US" dirty="0" smtClean="0"/>
              <a:t>. Software systems </a:t>
            </a:r>
            <a:r>
              <a:rPr lang="en-US" dirty="0"/>
              <a:t>change over their lifetimes; they do so often and </a:t>
            </a:r>
            <a:r>
              <a:rPr lang="en-US" dirty="0" smtClean="0"/>
              <a:t>often </a:t>
            </a:r>
            <a:r>
              <a:rPr lang="en-US" dirty="0"/>
              <a:t>with difficulty</a:t>
            </a:r>
            <a:r>
              <a:rPr lang="en-US" dirty="0" smtClean="0"/>
              <a:t>.</a:t>
            </a:r>
          </a:p>
          <a:p>
            <a:r>
              <a:rPr lang="en-US" b="1" dirty="0"/>
              <a:t>The Architecture Helps in Evolutionary </a:t>
            </a:r>
            <a:r>
              <a:rPr lang="en-US" b="1" dirty="0" smtClean="0"/>
              <a:t>Prototyping</a:t>
            </a:r>
            <a:r>
              <a:rPr lang="en-US" dirty="0" smtClean="0"/>
              <a:t> - </a:t>
            </a:r>
            <a:r>
              <a:rPr lang="en-US" dirty="0"/>
              <a:t>Once an architecture has been defined, it can be analyzed and prototyped as a skeletal system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D8E6-4C10-41FA-B470-5348E0AFAF2A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Architecture Enables More Accurate Cost and Schedule </a:t>
            </a:r>
            <a:r>
              <a:rPr lang="en-US" b="1" dirty="0" smtClean="0"/>
              <a:t>Estimates - </a:t>
            </a:r>
            <a:r>
              <a:rPr lang="en-US" dirty="0"/>
              <a:t>Cost and schedule estimates are an important management tool to enable the manager to acquire the necessary resources and </a:t>
            </a:r>
            <a:r>
              <a:rPr lang="en-US" dirty="0" smtClean="0"/>
              <a:t>to understand </a:t>
            </a:r>
            <a:r>
              <a:rPr lang="en-US" dirty="0"/>
              <a:t>whether a project is in trouble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54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07B3-4C1C-4AE1-B283-D7A6F94E7B34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AS A TRANSFERABLE, RE-USABLE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earlier in the life cycle re-use is applied, the greater the benefit that can be </a:t>
            </a:r>
            <a:r>
              <a:rPr lang="en-US" dirty="0" smtClean="0"/>
              <a:t>achieved</a:t>
            </a:r>
          </a:p>
          <a:p>
            <a:r>
              <a:rPr lang="en-US" b="1" dirty="0"/>
              <a:t>Software Product Lines Share a Common </a:t>
            </a:r>
            <a:r>
              <a:rPr lang="en-US" b="1" dirty="0" smtClean="0"/>
              <a:t>Architecture -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55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42412" y="3455329"/>
            <a:ext cx="600739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A product line is a set of products that together address a particular market segment or fulfill a particular mission.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Product lines are, of course, nothing new in manufacturing. Airbus builds one, and so do Ford, Dell, and even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McDonald’s.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2845" y="5038987"/>
            <a:ext cx="69390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A software product line is a set of software-intensive systems sharing a common, managed set of features that satisfy the specific needs of a particular market segment or mission and that are developed from a common set of core assets in a prescribed way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5493-5854-48B1-AEA3-DE227AA20D30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Systems Can Be Built Using Large, Externally Developed </a:t>
            </a:r>
            <a:r>
              <a:rPr lang="en-US" b="1" dirty="0" smtClean="0"/>
              <a:t>Elements</a:t>
            </a:r>
          </a:p>
          <a:p>
            <a:pPr lvl="1"/>
            <a:r>
              <a:rPr lang="en-US" sz="2200" dirty="0"/>
              <a:t>E</a:t>
            </a:r>
            <a:r>
              <a:rPr lang="en-US" sz="2200" dirty="0" smtClean="0"/>
              <a:t>arlier </a:t>
            </a:r>
            <a:r>
              <a:rPr lang="en-US" sz="2200" dirty="0"/>
              <a:t>software paradigms focused on </a:t>
            </a:r>
            <a:r>
              <a:rPr lang="en-US" sz="2200" i="1" dirty="0"/>
              <a:t>programming </a:t>
            </a:r>
            <a:r>
              <a:rPr lang="en-US" sz="2200" dirty="0"/>
              <a:t>as the prime activity, with progress measured in lines of </a:t>
            </a:r>
            <a:r>
              <a:rPr lang="en-US" sz="2200" dirty="0" smtClean="0"/>
              <a:t>code</a:t>
            </a:r>
          </a:p>
          <a:p>
            <a:pPr lvl="1"/>
            <a:r>
              <a:rPr lang="en-US" sz="2200" dirty="0" smtClean="0"/>
              <a:t>Architecture-based </a:t>
            </a:r>
            <a:r>
              <a:rPr lang="en-US" sz="2200" dirty="0"/>
              <a:t>development </a:t>
            </a:r>
            <a:r>
              <a:rPr lang="en-US" sz="2200" dirty="0" smtClean="0"/>
              <a:t>focuses </a:t>
            </a:r>
            <a:r>
              <a:rPr lang="en-US" sz="2200" dirty="0"/>
              <a:t>on composing or assembling elements that are likely to have been developed separately</a:t>
            </a:r>
            <a:r>
              <a:rPr lang="en-US" sz="2200" dirty="0" smtClean="0"/>
              <a:t>, even </a:t>
            </a:r>
            <a:r>
              <a:rPr lang="en-US" sz="2200" dirty="0"/>
              <a:t>independently, from each </a:t>
            </a:r>
            <a:r>
              <a:rPr lang="en-US" sz="2200" dirty="0" smtClean="0"/>
              <a:t>other</a:t>
            </a:r>
          </a:p>
          <a:p>
            <a:pPr lvl="1"/>
            <a:r>
              <a:rPr lang="en-US" sz="2200" dirty="0" smtClean="0"/>
              <a:t>Replacement, interchangeability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56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7699-DB67-41D4-900E-62D53224D7E5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 Architecture Permits Template-Based </a:t>
            </a:r>
            <a:r>
              <a:rPr lang="en-US" b="1" dirty="0" smtClean="0"/>
              <a:t>Development</a:t>
            </a:r>
            <a:endParaRPr lang="en-US" b="1" dirty="0"/>
          </a:p>
          <a:p>
            <a:pPr lvl="1"/>
            <a:r>
              <a:rPr lang="en-US" sz="2200" dirty="0"/>
              <a:t>An architecture embodies design decisions about how elements interact that, while reflected in each element's implementation, can </a:t>
            </a:r>
            <a:r>
              <a:rPr lang="en-US" sz="2200" dirty="0" smtClean="0"/>
              <a:t>be localized </a:t>
            </a:r>
            <a:r>
              <a:rPr lang="en-US" sz="2200" dirty="0"/>
              <a:t>and written just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3A7B-1186-410D-86B6-5E400CB890B1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Architectural Structures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neurologist, the orthopedist, the hematologist, and the dermatologist all have a different view of the structure of a human </a:t>
            </a:r>
            <a:r>
              <a:rPr lang="en-US" sz="2200" dirty="0" smtClean="0"/>
              <a:t>body.</a:t>
            </a:r>
          </a:p>
          <a:p>
            <a:r>
              <a:rPr lang="en-US" sz="2200" dirty="0"/>
              <a:t>T</a:t>
            </a:r>
            <a:r>
              <a:rPr lang="en-US" sz="2200" dirty="0" smtClean="0"/>
              <a:t>hese </a:t>
            </a:r>
            <a:r>
              <a:rPr lang="en-US" sz="2200" dirty="0"/>
              <a:t>views </a:t>
            </a:r>
            <a:r>
              <a:rPr lang="en-US" sz="2200" dirty="0" smtClean="0"/>
              <a:t>have </a:t>
            </a:r>
            <a:r>
              <a:rPr lang="en-US" sz="2200" dirty="0"/>
              <a:t>very different </a:t>
            </a:r>
            <a:r>
              <a:rPr lang="en-US" sz="2200" dirty="0" smtClean="0"/>
              <a:t>properties, but </a:t>
            </a:r>
            <a:r>
              <a:rPr lang="en-US" sz="2200" dirty="0"/>
              <a:t>all </a:t>
            </a:r>
            <a:r>
              <a:rPr lang="en-US" sz="2200" dirty="0" smtClean="0"/>
              <a:t>are inherently related. </a:t>
            </a:r>
            <a:r>
              <a:rPr lang="en-US" sz="2200" dirty="0"/>
              <a:t>Together they describe the architecture of the human body</a:t>
            </a:r>
            <a:r>
              <a:rPr lang="en-US" sz="2200" dirty="0" smtClean="0"/>
              <a:t>.</a:t>
            </a:r>
          </a:p>
          <a:p>
            <a:r>
              <a:rPr lang="en-US" sz="2200" dirty="0">
                <a:solidFill>
                  <a:srgbClr val="0070C0"/>
                </a:solidFill>
              </a:rPr>
              <a:t>Modern systems are more than complex enough to make it difficult to grasp them all at once. </a:t>
            </a:r>
            <a:endParaRPr lang="en-US" sz="2200" dirty="0" smtClean="0">
              <a:solidFill>
                <a:srgbClr val="0070C0"/>
              </a:solidFill>
            </a:endParaRPr>
          </a:p>
          <a:p>
            <a:r>
              <a:rPr lang="en-US" sz="2200" dirty="0" smtClean="0">
                <a:solidFill>
                  <a:srgbClr val="0070C0"/>
                </a:solidFill>
              </a:rPr>
              <a:t>Instead</a:t>
            </a:r>
            <a:r>
              <a:rPr lang="en-US" sz="2200" dirty="0">
                <a:solidFill>
                  <a:srgbClr val="0070C0"/>
                </a:solidFill>
              </a:rPr>
              <a:t>, we restrict </a:t>
            </a:r>
            <a:r>
              <a:rPr lang="en-US" sz="2200" dirty="0" smtClean="0">
                <a:solidFill>
                  <a:srgbClr val="0070C0"/>
                </a:solidFill>
              </a:rPr>
              <a:t>our attention </a:t>
            </a:r>
            <a:r>
              <a:rPr lang="en-US" sz="2200" dirty="0">
                <a:solidFill>
                  <a:srgbClr val="0070C0"/>
                </a:solidFill>
              </a:rPr>
              <a:t>at any one moment to one (or a small number) of the software system's </a:t>
            </a:r>
            <a:r>
              <a:rPr lang="en-US" sz="2200" dirty="0" smtClean="0">
                <a:solidFill>
                  <a:srgbClr val="0070C0"/>
                </a:solidFill>
              </a:rPr>
              <a:t>structures and its views.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58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A413-2FA4-4CB7-AFE7-92052631177A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Structure</a:t>
            </a:r>
            <a:r>
              <a:rPr lang="en-US" dirty="0"/>
              <a:t>: The set of elements itself, as they exist in software or </a:t>
            </a:r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View</a:t>
            </a:r>
            <a:r>
              <a:rPr lang="en-US" dirty="0"/>
              <a:t>: a representation of a coherent set of architectural elements and their relationships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59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27D3-BB27-4ED8-98E5-5E75FDD35947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 software architecture of a program or computing system is the structure or structures of the system, which comprise software elements, the externally visible properties of those elements, and the relationships among them.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127A-2DA9-4765-81EC-866D288AB380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09" y="1546854"/>
            <a:ext cx="6293173" cy="44769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0E31-F8CD-4E0F-B587-3FB62C1C3598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4" y="1350335"/>
            <a:ext cx="7180365" cy="4891439"/>
          </a:xfrm>
        </p:spPr>
        <p:txBody>
          <a:bodyPr>
            <a:no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Module structures. </a:t>
            </a:r>
            <a:r>
              <a:rPr lang="en-US" sz="2000" dirty="0"/>
              <a:t>Here the elements are modules, which are units of implementation. Modules represent a code-based </a:t>
            </a:r>
            <a:r>
              <a:rPr lang="en-US" sz="2000" dirty="0" smtClean="0"/>
              <a:t>way of </a:t>
            </a:r>
            <a:r>
              <a:rPr lang="en-US" sz="2000" dirty="0"/>
              <a:t>considering the system. They are assigned areas of functional responsibility</a:t>
            </a:r>
            <a:r>
              <a:rPr lang="en-US" sz="2000" dirty="0" smtClean="0"/>
              <a:t>. Software, generalization, specialization, etc.</a:t>
            </a:r>
          </a:p>
          <a:p>
            <a:r>
              <a:rPr lang="en-US" sz="2000" b="1" i="1" dirty="0">
                <a:solidFill>
                  <a:srgbClr val="C00000"/>
                </a:solidFill>
              </a:rPr>
              <a:t>Component-and-connector structures</a:t>
            </a:r>
            <a:r>
              <a:rPr lang="en-US" sz="2000" i="1" dirty="0"/>
              <a:t>. </a:t>
            </a:r>
            <a:r>
              <a:rPr lang="en-US" sz="2000" dirty="0"/>
              <a:t>Here the elements are runtime components (which are the principal units </a:t>
            </a:r>
            <a:r>
              <a:rPr lang="en-US" sz="2000" dirty="0" smtClean="0"/>
              <a:t>of computation</a:t>
            </a:r>
            <a:r>
              <a:rPr lang="en-US" sz="2000" dirty="0"/>
              <a:t>) and connectors (which are the communication vehicles among components</a:t>
            </a:r>
            <a:r>
              <a:rPr lang="en-US" sz="2000" dirty="0" smtClean="0"/>
              <a:t>). Data store, parallelism, replication, etc.</a:t>
            </a:r>
          </a:p>
          <a:p>
            <a:r>
              <a:rPr lang="en-US" sz="2000" b="1" i="1" dirty="0">
                <a:solidFill>
                  <a:srgbClr val="C00000"/>
                </a:solidFill>
              </a:rPr>
              <a:t>Allocation structures</a:t>
            </a:r>
            <a:r>
              <a:rPr lang="en-US" sz="2000" i="1" dirty="0"/>
              <a:t>. </a:t>
            </a:r>
            <a:r>
              <a:rPr lang="en-US" sz="2000" i="1" dirty="0" smtClean="0"/>
              <a:t>R</a:t>
            </a:r>
            <a:r>
              <a:rPr lang="en-US" sz="2000" dirty="0" smtClean="0"/>
              <a:t>elationship </a:t>
            </a:r>
            <a:r>
              <a:rPr lang="en-US" sz="2000" dirty="0"/>
              <a:t>between the software elements and the elements in one </a:t>
            </a:r>
            <a:r>
              <a:rPr lang="en-US" sz="2000" dirty="0" smtClean="0"/>
              <a:t>or more </a:t>
            </a:r>
            <a:r>
              <a:rPr lang="en-US" sz="2000" dirty="0"/>
              <a:t>external environments in which the software is created and </a:t>
            </a:r>
            <a:r>
              <a:rPr lang="en-US" sz="2000" dirty="0" smtClean="0"/>
              <a:t>executed. Processor, files, software element to dev. Teams, etc.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61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283842" y="6358294"/>
            <a:ext cx="2254935" cy="365845"/>
          </a:xfrm>
        </p:spPr>
        <p:txBody>
          <a:bodyPr/>
          <a:lstStyle/>
          <a:p>
            <a:fld id="{C8288684-4BBE-4263-A867-EE1A6B04BCA4}" type="datetime8">
              <a:rPr lang="en-US" smtClean="0"/>
              <a:t>Tuesday, March 13, 2018 11:10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14" y="1664094"/>
            <a:ext cx="7169796" cy="399242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6187-CBE1-40A4-B2C3-2944224C5A5D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the system to be structured as a set of code units (modules)?</a:t>
            </a:r>
          </a:p>
          <a:p>
            <a:r>
              <a:rPr lang="en-US" dirty="0"/>
              <a:t>How is the system to be structured as a set of elements that have runtime behavior (components) and </a:t>
            </a:r>
            <a:r>
              <a:rPr lang="en-US" dirty="0" smtClean="0"/>
              <a:t>interactions (</a:t>
            </a:r>
            <a:r>
              <a:rPr lang="en-US" dirty="0"/>
              <a:t>connectors)?</a:t>
            </a:r>
          </a:p>
          <a:p>
            <a:r>
              <a:rPr lang="en-US" dirty="0"/>
              <a:t>How is the system to relate to </a:t>
            </a:r>
            <a:r>
              <a:rPr lang="en-US" dirty="0" err="1"/>
              <a:t>nonsoftware</a:t>
            </a:r>
            <a:r>
              <a:rPr lang="en-US" dirty="0"/>
              <a:t> structures in its environment (i.e., CPUs, file systems, networks, </a:t>
            </a:r>
            <a:r>
              <a:rPr lang="en-US" dirty="0" smtClean="0"/>
              <a:t>development teams</a:t>
            </a:r>
            <a:r>
              <a:rPr lang="en-US" dirty="0"/>
              <a:t>, etc.)?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63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71C4-FAB3-4D10-9330-E6480B17252F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473" y="1408913"/>
            <a:ext cx="7180365" cy="457768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Decomposition.</a:t>
            </a:r>
            <a:r>
              <a:rPr lang="en-US" i="1" dirty="0"/>
              <a:t> </a:t>
            </a:r>
            <a:r>
              <a:rPr lang="en-US" dirty="0"/>
              <a:t>The units are modules related to each other by the "is a submodule of " relation, showing how larger </a:t>
            </a:r>
            <a:r>
              <a:rPr lang="en-US" dirty="0" smtClean="0"/>
              <a:t>modules are </a:t>
            </a:r>
            <a:r>
              <a:rPr lang="en-US" dirty="0"/>
              <a:t>decomposed into smaller ones recursively until they are small enough to be easily understood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Uses</a:t>
            </a:r>
            <a:r>
              <a:rPr lang="en-US" dirty="0" smtClean="0"/>
              <a:t>. </a:t>
            </a:r>
            <a:r>
              <a:rPr lang="en-US" dirty="0"/>
              <a:t>The </a:t>
            </a:r>
            <a:r>
              <a:rPr lang="en-US" dirty="0" smtClean="0"/>
              <a:t>uses structure </a:t>
            </a:r>
            <a:r>
              <a:rPr lang="en-US" dirty="0"/>
              <a:t>is used to engineer systems that can be easily extended to add functionality or from which useful functional </a:t>
            </a:r>
            <a:r>
              <a:rPr lang="en-US" dirty="0" smtClean="0"/>
              <a:t>subsets can </a:t>
            </a:r>
            <a:r>
              <a:rPr lang="en-US" dirty="0"/>
              <a:t>be easily extracted</a:t>
            </a:r>
            <a:r>
              <a:rPr lang="en-US" dirty="0" smtClean="0"/>
              <a:t>.</a:t>
            </a:r>
          </a:p>
          <a:p>
            <a:r>
              <a:rPr lang="en-US" i="1" dirty="0">
                <a:solidFill>
                  <a:srgbClr val="C00000"/>
                </a:solidFill>
              </a:rPr>
              <a:t>Layered</a:t>
            </a:r>
            <a:r>
              <a:rPr lang="en-US" i="1" dirty="0" smtClean="0">
                <a:solidFill>
                  <a:srgbClr val="C00000"/>
                </a:solidFill>
              </a:rPr>
              <a:t>. </a:t>
            </a:r>
            <a:r>
              <a:rPr lang="en-US" dirty="0"/>
              <a:t>layer </a:t>
            </a:r>
            <a:r>
              <a:rPr lang="en-US" i="1" dirty="0"/>
              <a:t>n </a:t>
            </a:r>
            <a:r>
              <a:rPr lang="en-US" dirty="0"/>
              <a:t>may only use the services of layer </a:t>
            </a:r>
            <a:r>
              <a:rPr lang="en-US" dirty="0" smtClean="0"/>
              <a:t>        </a:t>
            </a:r>
            <a:r>
              <a:rPr lang="en-US" i="1" dirty="0" smtClean="0"/>
              <a:t>n </a:t>
            </a:r>
            <a:r>
              <a:rPr lang="en-US" dirty="0" smtClean="0"/>
              <a:t>– </a:t>
            </a:r>
            <a:r>
              <a:rPr lang="en-US" dirty="0"/>
              <a:t>1</a:t>
            </a:r>
            <a:r>
              <a:rPr lang="en-US" dirty="0" smtClean="0"/>
              <a:t>.</a:t>
            </a:r>
          </a:p>
          <a:p>
            <a:r>
              <a:rPr lang="en-US" i="1" dirty="0">
                <a:solidFill>
                  <a:srgbClr val="C00000"/>
                </a:solidFill>
              </a:rPr>
              <a:t>Class</a:t>
            </a:r>
            <a:r>
              <a:rPr lang="en-US" dirty="0">
                <a:solidFill>
                  <a:srgbClr val="C00000"/>
                </a:solidFill>
              </a:rPr>
              <a:t>, or </a:t>
            </a:r>
            <a:r>
              <a:rPr lang="en-US" i="1" dirty="0">
                <a:solidFill>
                  <a:srgbClr val="C00000"/>
                </a:solidFill>
              </a:rPr>
              <a:t>generalization</a:t>
            </a:r>
            <a:r>
              <a:rPr lang="en-US" dirty="0"/>
              <a:t>. The module units in this structure are called classes. The relation is "inherits-from" </a:t>
            </a:r>
            <a:r>
              <a:rPr lang="en-US" dirty="0" smtClean="0"/>
              <a:t>or "</a:t>
            </a:r>
            <a:r>
              <a:rPr lang="en-US" dirty="0"/>
              <a:t>is-an-instance-of."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64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3E0C-64A5-45FB-853D-A0815AA52174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Component-and-Connector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Process</a:t>
            </a:r>
            <a:r>
              <a:rPr lang="en-US" dirty="0" smtClean="0"/>
              <a:t>: </a:t>
            </a:r>
            <a:r>
              <a:rPr lang="en-US" dirty="0"/>
              <a:t>The units here are processes or </a:t>
            </a:r>
            <a:r>
              <a:rPr lang="en-US" dirty="0" smtClean="0"/>
              <a:t>threads that </a:t>
            </a:r>
            <a:r>
              <a:rPr lang="en-US" dirty="0"/>
              <a:t>are connected with each other by communication, synchronization, and/or exclusion </a:t>
            </a:r>
            <a:r>
              <a:rPr lang="en-US" dirty="0" smtClean="0"/>
              <a:t>operations</a:t>
            </a:r>
          </a:p>
          <a:p>
            <a:r>
              <a:rPr lang="en-US" i="1" dirty="0" smtClean="0"/>
              <a:t>Concurrency: </a:t>
            </a:r>
            <a:r>
              <a:rPr lang="en-US" dirty="0" smtClean="0"/>
              <a:t>opportunities </a:t>
            </a:r>
            <a:r>
              <a:rPr lang="en-US" dirty="0"/>
              <a:t>for parallelism and </a:t>
            </a:r>
            <a:r>
              <a:rPr lang="en-US" dirty="0" smtClean="0"/>
              <a:t>the locations </a:t>
            </a:r>
            <a:r>
              <a:rPr lang="en-US" dirty="0"/>
              <a:t>where resource contention may </a:t>
            </a:r>
            <a:r>
              <a:rPr lang="en-US" dirty="0" smtClean="0"/>
              <a:t>occur</a:t>
            </a:r>
          </a:p>
          <a:p>
            <a:r>
              <a:rPr lang="en-US" i="1" dirty="0"/>
              <a:t>Shared data</a:t>
            </a:r>
            <a:r>
              <a:rPr lang="en-US" dirty="0"/>
              <a:t>, or </a:t>
            </a:r>
            <a:r>
              <a:rPr lang="en-US" i="1" dirty="0"/>
              <a:t>repository. </a:t>
            </a:r>
            <a:r>
              <a:rPr lang="en-US" dirty="0"/>
              <a:t>This structure comprises components and connectors that create, store, and access persistent </a:t>
            </a:r>
            <a:r>
              <a:rPr lang="en-US" dirty="0" smtClean="0"/>
              <a:t>data</a:t>
            </a:r>
          </a:p>
          <a:p>
            <a:r>
              <a:rPr lang="en-US" i="1" dirty="0"/>
              <a:t>Client-server.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65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F52C-7E60-423F-8C1B-651B2DD31680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Deployment</a:t>
            </a:r>
            <a:r>
              <a:rPr lang="en-US" i="1" dirty="0" smtClean="0"/>
              <a:t>. </a:t>
            </a:r>
            <a:r>
              <a:rPr lang="en-US" dirty="0" smtClean="0"/>
              <a:t>shows </a:t>
            </a:r>
            <a:r>
              <a:rPr lang="en-US" dirty="0"/>
              <a:t>how software is assigned to hardware-processing and communication </a:t>
            </a:r>
            <a:r>
              <a:rPr lang="en-US" dirty="0" smtClean="0"/>
              <a:t>elements.</a:t>
            </a:r>
          </a:p>
          <a:p>
            <a:r>
              <a:rPr lang="en-US" i="1" dirty="0"/>
              <a:t>Implementation. </a:t>
            </a:r>
            <a:r>
              <a:rPr lang="en-US" dirty="0" smtClean="0"/>
              <a:t>How </a:t>
            </a:r>
            <a:r>
              <a:rPr lang="en-US" dirty="0"/>
              <a:t>software elements (usually modules) are mapped to the file structure(s) in </a:t>
            </a:r>
            <a:r>
              <a:rPr lang="en-US" dirty="0" smtClean="0"/>
              <a:t>the system's </a:t>
            </a:r>
            <a:r>
              <a:rPr lang="en-US" dirty="0"/>
              <a:t>development, integration, or configuration control </a:t>
            </a:r>
            <a:r>
              <a:rPr lang="en-US" dirty="0" smtClean="0"/>
              <a:t>environments.</a:t>
            </a:r>
          </a:p>
          <a:p>
            <a:r>
              <a:rPr lang="en-US" i="1" dirty="0"/>
              <a:t>Work assignment. </a:t>
            </a:r>
            <a:r>
              <a:rPr lang="en-US" dirty="0" smtClean="0"/>
              <a:t>assigns </a:t>
            </a:r>
            <a:r>
              <a:rPr lang="en-US" dirty="0"/>
              <a:t>responsibility for implementing and integrating the modules to the </a:t>
            </a:r>
            <a:r>
              <a:rPr lang="en-US" dirty="0" smtClean="0"/>
              <a:t>appropriate development </a:t>
            </a:r>
            <a:r>
              <a:rPr lang="en-US" dirty="0"/>
              <a:t>teams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66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1FE-A933-49BA-B48F-2FA1093717C1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92" y="479317"/>
            <a:ext cx="7602751" cy="587969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67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549B-585B-45D0-B0FE-B256A8A01B03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47" y="1754664"/>
            <a:ext cx="7421374" cy="427399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68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View Model?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E2CF-CEB3-414A-A817-8BE3DEEF2C7D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Views (Viewpoint)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Functional/logic view</a:t>
            </a:r>
          </a:p>
          <a:p>
            <a:r>
              <a:rPr lang="en-US" dirty="0" smtClean="0"/>
              <a:t>Module/code </a:t>
            </a:r>
            <a:r>
              <a:rPr lang="en-US" dirty="0"/>
              <a:t>view</a:t>
            </a:r>
          </a:p>
          <a:p>
            <a:r>
              <a:rPr lang="en-US" dirty="0" smtClean="0"/>
              <a:t>Development/structural </a:t>
            </a:r>
            <a:r>
              <a:rPr lang="en-US" dirty="0"/>
              <a:t>view</a:t>
            </a:r>
          </a:p>
          <a:p>
            <a:r>
              <a:rPr lang="en-US" dirty="0" smtClean="0"/>
              <a:t> Concurrency/process/runtime/thread </a:t>
            </a:r>
            <a:r>
              <a:rPr lang="en-US" dirty="0"/>
              <a:t>view</a:t>
            </a:r>
          </a:p>
          <a:p>
            <a:r>
              <a:rPr lang="en-US" dirty="0" smtClean="0"/>
              <a:t> Physical/deployment/install </a:t>
            </a:r>
            <a:r>
              <a:rPr lang="en-US" dirty="0"/>
              <a:t>view</a:t>
            </a:r>
          </a:p>
          <a:p>
            <a:r>
              <a:rPr lang="en-US" dirty="0" smtClean="0"/>
              <a:t>User </a:t>
            </a:r>
            <a:r>
              <a:rPr lang="en-US" dirty="0"/>
              <a:t>action/feedback view</a:t>
            </a:r>
          </a:p>
          <a:p>
            <a:r>
              <a:rPr lang="en-US" dirty="0" smtClean="0"/>
              <a:t>Data </a:t>
            </a:r>
            <a:r>
              <a:rPr lang="en-US" dirty="0"/>
              <a:t>view/data model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69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A041-C398-4EDE-BB82-4EFD0C9B5E7F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Nutshell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The boundary between software design and software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59" y="2187154"/>
            <a:ext cx="5826880" cy="467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61446" y="1309991"/>
            <a:ext cx="7325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Fira Sans"/>
              </a:rPr>
              <a:t>Software design is </a:t>
            </a:r>
            <a:r>
              <a:rPr lang="en-US" sz="2000" i="1" dirty="0" smtClean="0">
                <a:solidFill>
                  <a:srgbClr val="C00000"/>
                </a:solidFill>
                <a:latin typeface="Fira Sans"/>
              </a:rPr>
              <a:t>concerned </a:t>
            </a:r>
            <a:r>
              <a:rPr lang="en-US" sz="2000" i="1" dirty="0">
                <a:solidFill>
                  <a:srgbClr val="C00000"/>
                </a:solidFill>
                <a:latin typeface="Fira Sans"/>
              </a:rPr>
              <a:t>with the internal design of a single software </a:t>
            </a:r>
            <a:r>
              <a:rPr lang="en-US" sz="2000" i="1" dirty="0" smtClean="0">
                <a:solidFill>
                  <a:srgbClr val="C00000"/>
                </a:solidFill>
                <a:latin typeface="Fira Sans"/>
              </a:rPr>
              <a:t>process. SA </a:t>
            </a:r>
            <a:r>
              <a:rPr lang="en-US" sz="2000" i="1" dirty="0">
                <a:solidFill>
                  <a:srgbClr val="C00000"/>
                </a:solidFill>
                <a:latin typeface="Fira Sans"/>
              </a:rPr>
              <a:t>is concerned with the design of how multiple software processes cooperate to carry out their tasks.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B71E-3E9A-4A7E-A450-385EBD180FF9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0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289862"/>
              </p:ext>
            </p:extLst>
          </p:nvPr>
        </p:nvGraphicFramePr>
        <p:xfrm>
          <a:off x="4748184" y="1679225"/>
          <a:ext cx="4277833" cy="35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Picture" r:id="rId4" imgW="3571920" imgH="2971800" progId="Word.Picture.8">
                  <p:embed/>
                </p:oleObj>
              </mc:Choice>
              <mc:Fallback>
                <p:oleObj name="Picture" r:id="rId4" imgW="3571920" imgH="2971800" progId="Word.Picture.8">
                  <p:embed/>
                  <p:pic>
                    <p:nvPicPr>
                      <p:cNvPr id="910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184" y="1679225"/>
                        <a:ext cx="4277833" cy="3551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2706" y="408982"/>
            <a:ext cx="6589200" cy="1280890"/>
          </a:xfrm>
        </p:spPr>
        <p:txBody>
          <a:bodyPr/>
          <a:lstStyle/>
          <a:p>
            <a:r>
              <a:rPr lang="en-US" altLang="en-US" b="1" dirty="0" err="1" smtClean="0">
                <a:solidFill>
                  <a:srgbClr val="C00000"/>
                </a:solidFill>
              </a:rPr>
              <a:t>Kruchten’s</a:t>
            </a:r>
            <a:r>
              <a:rPr lang="en-US" altLang="en-US" b="1" dirty="0" smtClean="0">
                <a:solidFill>
                  <a:srgbClr val="C00000"/>
                </a:solidFill>
              </a:rPr>
              <a:t> 4+1 view model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EB9C9-9710-4D4A-8052-C6663A916ECE}" type="slidenum">
              <a:rPr lang="nl-NL" altLang="en-US" smtClean="0"/>
              <a:pPr/>
              <a:t>70</a:t>
            </a:fld>
            <a:endParaRPr lang="nl-NL" altLang="en-US"/>
          </a:p>
        </p:txBody>
      </p:sp>
      <p:sp>
        <p:nvSpPr>
          <p:cNvPr id="910339" name="Rectangle 3"/>
          <p:cNvSpPr>
            <a:spLocks noChangeArrowheads="1"/>
          </p:cNvSpPr>
          <p:nvPr/>
        </p:nvSpPr>
        <p:spPr bwMode="auto">
          <a:xfrm>
            <a:off x="3224213" y="2309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7800" y="1059297"/>
            <a:ext cx="3978628" cy="59093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i="1" u="sng" dirty="0">
                <a:solidFill>
                  <a:schemeClr val="bg1"/>
                </a:solidFill>
                <a:latin typeface="Arial" panose="020B0604020202020204" pitchFamily="34" charset="0"/>
              </a:rPr>
              <a:t>Logical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The elements are "key abstractions," which are manifested in the object-oriented world as objects or object classes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. Functional requirements.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This is a module view.</a:t>
            </a:r>
          </a:p>
          <a:p>
            <a:r>
              <a:rPr lang="en-US" i="1" u="sng" dirty="0">
                <a:solidFill>
                  <a:schemeClr val="bg1"/>
                </a:solidFill>
                <a:latin typeface="Arial" panose="020B0604020202020204" pitchFamily="34" charset="0"/>
              </a:rPr>
              <a:t>Process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This view addresses concurrency and distribution of functionality. It is a component-and-connector view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. Non-functional requirements.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i="1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Implementation</a:t>
            </a:r>
            <a:r>
              <a:rPr lang="en-US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This view shows the organization of software modules, libraries, subsystems, and units of development. It is an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allocation view, mapping software to the development environment.</a:t>
            </a:r>
          </a:p>
          <a:p>
            <a:r>
              <a:rPr lang="en-US" i="1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Deployment/Physical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This view maps other elements onto processing and communication nodes and is also an allocation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view.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E771-AE5F-4236-8017-0C9450586CB6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71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C216-6FA0-45EC-9996-38728527F3EE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a </a:t>
            </a:r>
            <a:r>
              <a:rPr lang="en-US" dirty="0" smtClean="0"/>
              <a:t>Software </a:t>
            </a:r>
            <a:r>
              <a:rPr lang="en-US" dirty="0"/>
              <a:t>A</a:t>
            </a:r>
            <a:r>
              <a:rPr lang="en-US" dirty="0" smtClean="0"/>
              <a:t>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12" y="1302587"/>
            <a:ext cx="7180365" cy="4577680"/>
          </a:xfrm>
        </p:spPr>
        <p:txBody>
          <a:bodyPr>
            <a:noAutofit/>
          </a:bodyPr>
          <a:lstStyle/>
          <a:p>
            <a:r>
              <a:rPr lang="en-US" i="1" dirty="0" smtClean="0"/>
              <a:t>Interact </a:t>
            </a:r>
            <a:r>
              <a:rPr lang="en-US" i="1" dirty="0"/>
              <a:t>with clients</a:t>
            </a:r>
            <a:r>
              <a:rPr lang="en-US" dirty="0"/>
              <a:t>, product managers, and developers in order to </a:t>
            </a:r>
            <a:r>
              <a:rPr lang="en-US" i="1" dirty="0"/>
              <a:t>envision, model and provide initial models</a:t>
            </a:r>
            <a:r>
              <a:rPr lang="en-US" dirty="0"/>
              <a:t> and designs that can be built.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Constantly</a:t>
            </a:r>
            <a:r>
              <a:rPr lang="en-US" dirty="0"/>
              <a:t> </a:t>
            </a:r>
            <a:r>
              <a:rPr lang="en-US" i="1" dirty="0"/>
              <a:t>review the code</a:t>
            </a:r>
            <a:r>
              <a:rPr lang="en-US" dirty="0"/>
              <a:t> to ensure the quality of the design by avoiding complexity, advocating clarity and to do this with the team. </a:t>
            </a:r>
            <a:r>
              <a:rPr lang="en-US" dirty="0" smtClean="0"/>
              <a:t>Develop prototypes…</a:t>
            </a:r>
            <a:endParaRPr lang="en-US" dirty="0"/>
          </a:p>
          <a:p>
            <a:r>
              <a:rPr lang="en-US" dirty="0" smtClean="0"/>
              <a:t> C</a:t>
            </a:r>
            <a:r>
              <a:rPr lang="en-US" i="1" dirty="0" smtClean="0"/>
              <a:t>ollaborative </a:t>
            </a:r>
            <a:r>
              <a:rPr lang="en-US" i="1" dirty="0"/>
              <a:t>working</a:t>
            </a:r>
            <a:r>
              <a:rPr lang="en-US" dirty="0"/>
              <a:t> with a degree of humility and providing mentoring as required. </a:t>
            </a:r>
            <a:r>
              <a:rPr lang="en-US" dirty="0" smtClean="0"/>
              <a:t>Teams and specific works assigned.</a:t>
            </a:r>
          </a:p>
          <a:p>
            <a:r>
              <a:rPr lang="en-US" dirty="0" smtClean="0"/>
              <a:t>An architect should </a:t>
            </a:r>
            <a:r>
              <a:rPr lang="en-US" dirty="0"/>
              <a:t>have knowledge in programming, management, psychology, communication and even finance.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D3A5-CB5F-4289-BAB3-E9E1CF4B7E3E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433F-F18A-49A1-B82B-56970469452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3973"/>
              </p:ext>
            </p:extLst>
          </p:nvPr>
        </p:nvGraphicFramePr>
        <p:xfrm>
          <a:off x="1416850" y="1664094"/>
          <a:ext cx="7131558" cy="439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Document" r:id="rId3" imgW="3848760" imgH="2190240" progId="Word.Document.8">
                  <p:embed/>
                </p:oleObj>
              </mc:Choice>
              <mc:Fallback>
                <p:oleObj name="Document" r:id="rId3" imgW="3848760" imgH="2190240" progId="Word.Document.8">
                  <p:embed/>
                  <p:pic>
                    <p:nvPicPr>
                      <p:cNvPr id="66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850" y="1664094"/>
                        <a:ext cx="7131558" cy="4396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1CC0-ACA2-44F4-94B2-8AE329E63CEA}" type="datetime8">
              <a:rPr lang="en-US" smtClean="0"/>
              <a:t>Tuesday, March 13, 2018 11:10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1666</TotalTime>
  <Words>4418</Words>
  <Application>Microsoft Office PowerPoint</Application>
  <PresentationFormat>On-screen Show (4:3)</PresentationFormat>
  <Paragraphs>554</Paragraphs>
  <Slides>71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4" baseType="lpstr">
      <vt:lpstr>Arial</vt:lpstr>
      <vt:lpstr>Arial Narrow</vt:lpstr>
      <vt:lpstr>Bahnschrift SemiBold</vt:lpstr>
      <vt:lpstr>Bahnschrift SemiLight</vt:lpstr>
      <vt:lpstr>Berlin Sans FB</vt:lpstr>
      <vt:lpstr>Calibri</vt:lpstr>
      <vt:lpstr>Century Gothic</vt:lpstr>
      <vt:lpstr>Fira Sans</vt:lpstr>
      <vt:lpstr>Times New Roman</vt:lpstr>
      <vt:lpstr>Wingdings 3</vt:lpstr>
      <vt:lpstr>Wisp</vt:lpstr>
      <vt:lpstr>Picture</vt:lpstr>
      <vt:lpstr>Document</vt:lpstr>
      <vt:lpstr> Software Architecture Introduction</vt:lpstr>
      <vt:lpstr>Reference</vt:lpstr>
      <vt:lpstr>Agenda</vt:lpstr>
      <vt:lpstr>Introduction to SA</vt:lpstr>
      <vt:lpstr>Contd.</vt:lpstr>
      <vt:lpstr>Defn.</vt:lpstr>
      <vt:lpstr>In a Nutshell</vt:lpstr>
      <vt:lpstr>The role of a Software Architect</vt:lpstr>
      <vt:lpstr>Contd.</vt:lpstr>
      <vt:lpstr>Contd.</vt:lpstr>
      <vt:lpstr>Characteristics of a Software Architect</vt:lpstr>
      <vt:lpstr>Responsibilities of a Software Architect</vt:lpstr>
      <vt:lpstr>Why is Architecture Important?</vt:lpstr>
      <vt:lpstr>Contd.</vt:lpstr>
      <vt:lpstr>Architecture Vs. Design</vt:lpstr>
      <vt:lpstr>Architecture Business Cycle (ABC)</vt:lpstr>
      <vt:lpstr>High level concerns</vt:lpstr>
      <vt:lpstr>Where do Architectures Come From?</vt:lpstr>
      <vt:lpstr>Contd.</vt:lpstr>
      <vt:lpstr>Contd.</vt:lpstr>
      <vt:lpstr>1. System Stakeholders</vt:lpstr>
      <vt:lpstr>2. Development Organization</vt:lpstr>
      <vt:lpstr>3. Background &amp; Experience of the Architects </vt:lpstr>
      <vt:lpstr>4. The Technical Environment</vt:lpstr>
      <vt:lpstr>Ramifications (Subdivision) of Influences</vt:lpstr>
      <vt:lpstr>Influences on the Architect</vt:lpstr>
      <vt:lpstr>Architectures affect the factors that influence them</vt:lpstr>
      <vt:lpstr>Working of this cycle</vt:lpstr>
      <vt:lpstr>Contd.</vt:lpstr>
      <vt:lpstr>Contd.</vt:lpstr>
      <vt:lpstr>Contd.</vt:lpstr>
      <vt:lpstr>Contd.</vt:lpstr>
      <vt:lpstr>Software Processes &amp; the ABC</vt:lpstr>
      <vt:lpstr>Software Processes</vt:lpstr>
      <vt:lpstr>Activities</vt:lpstr>
      <vt:lpstr>Contd.</vt:lpstr>
      <vt:lpstr>What makes a Good Architecture?</vt:lpstr>
      <vt:lpstr>Process Recommendations </vt:lpstr>
      <vt:lpstr>Product Recommendations</vt:lpstr>
      <vt:lpstr>What is Software Architecture? </vt:lpstr>
      <vt:lpstr>Product Recommendations</vt:lpstr>
      <vt:lpstr>What’s Missing?</vt:lpstr>
      <vt:lpstr>Definition Again</vt:lpstr>
      <vt:lpstr>Externally Visible Properties</vt:lpstr>
      <vt:lpstr>Definition Implications</vt:lpstr>
      <vt:lpstr>More Points</vt:lpstr>
      <vt:lpstr>Useful Concepts</vt:lpstr>
      <vt:lpstr>Analogy</vt:lpstr>
      <vt:lpstr>Why Is Software Architecture Important?</vt:lpstr>
      <vt:lpstr>ARCHITECTURE IS THE VEHICLE FOR STAKEHOLDER COMMUNICATION</vt:lpstr>
      <vt:lpstr>ARCHITECTURE MANIFESTS THE EARLIEST SET OF DESIGN DECISIONS</vt:lpstr>
      <vt:lpstr>Contd.</vt:lpstr>
      <vt:lpstr>Contd.</vt:lpstr>
      <vt:lpstr>Contd.</vt:lpstr>
      <vt:lpstr>ARCHITECTURE AS A TRANSFERABLE, RE-USABLE MODEL</vt:lpstr>
      <vt:lpstr>Contd.</vt:lpstr>
      <vt:lpstr>Contd.</vt:lpstr>
      <vt:lpstr>Architectural Structures and Views</vt:lpstr>
      <vt:lpstr>Defn.</vt:lpstr>
      <vt:lpstr>Views</vt:lpstr>
      <vt:lpstr>Architectural structures</vt:lpstr>
      <vt:lpstr>Contd.</vt:lpstr>
      <vt:lpstr>Architectural design decisions</vt:lpstr>
      <vt:lpstr>Module</vt:lpstr>
      <vt:lpstr>Component-and-Connector</vt:lpstr>
      <vt:lpstr>Allocation</vt:lpstr>
      <vt:lpstr>PowerPoint Presentation</vt:lpstr>
      <vt:lpstr>What is View Model?</vt:lpstr>
      <vt:lpstr>Possible Views (Viewpoint)</vt:lpstr>
      <vt:lpstr>Kruchten’s 4+1 view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2,4 Trees</dc:title>
  <dc:creator>Nandagopalan S</dc:creator>
  <cp:lastModifiedBy>Windows User</cp:lastModifiedBy>
  <cp:revision>110</cp:revision>
  <dcterms:created xsi:type="dcterms:W3CDTF">2016-11-24T03:58:57Z</dcterms:created>
  <dcterms:modified xsi:type="dcterms:W3CDTF">2018-03-13T05:41:33Z</dcterms:modified>
</cp:coreProperties>
</file>