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1"/>
  </p:notesMasterIdLst>
  <p:sldIdLst>
    <p:sldId id="256" r:id="rId2"/>
    <p:sldId id="258" r:id="rId3"/>
    <p:sldId id="314" r:id="rId4"/>
    <p:sldId id="333" r:id="rId5"/>
    <p:sldId id="315" r:id="rId6"/>
    <p:sldId id="317"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4" r:id="rId21"/>
    <p:sldId id="332" r:id="rId22"/>
    <p:sldId id="335" r:id="rId23"/>
    <p:sldId id="336" r:id="rId24"/>
    <p:sldId id="337" r:id="rId25"/>
    <p:sldId id="338" r:id="rId26"/>
    <p:sldId id="339" r:id="rId27"/>
    <p:sldId id="341" r:id="rId28"/>
    <p:sldId id="340"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60" r:id="rId43"/>
    <p:sldId id="357" r:id="rId44"/>
    <p:sldId id="359" r:id="rId45"/>
    <p:sldId id="358" r:id="rId46"/>
    <p:sldId id="361" r:id="rId47"/>
    <p:sldId id="362" r:id="rId48"/>
    <p:sldId id="363" r:id="rId49"/>
    <p:sldId id="364" r:id="rId50"/>
    <p:sldId id="365" r:id="rId51"/>
    <p:sldId id="366" r:id="rId52"/>
    <p:sldId id="367" r:id="rId53"/>
    <p:sldId id="369" r:id="rId54"/>
    <p:sldId id="368" r:id="rId55"/>
    <p:sldId id="370" r:id="rId56"/>
    <p:sldId id="371" r:id="rId57"/>
    <p:sldId id="372" r:id="rId58"/>
    <p:sldId id="373" r:id="rId59"/>
    <p:sldId id="37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7" autoAdjust="0"/>
    <p:restoredTop sz="94660"/>
  </p:normalViewPr>
  <p:slideViewPr>
    <p:cSldViewPr snapToGrid="0">
      <p:cViewPr varScale="1">
        <p:scale>
          <a:sx n="64" d="100"/>
          <a:sy n="64" d="100"/>
        </p:scale>
        <p:origin x="11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EACEC-18DA-4032-9A0B-D2DA0B425EB9}" type="datetimeFigureOut">
              <a:rPr lang="en-US" smtClean="0"/>
              <a:t>Thursday, March 22, 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BB5BE-7BC7-46F4-A36E-15E2654E4E4B}" type="slidenum">
              <a:rPr lang="en-US" smtClean="0"/>
              <a:t>‹#›</a:t>
            </a:fld>
            <a:endParaRPr lang="en-US"/>
          </a:p>
        </p:txBody>
      </p:sp>
    </p:spTree>
    <p:extLst>
      <p:ext uri="{BB962C8B-B14F-4D97-AF65-F5344CB8AC3E}">
        <p14:creationId xmlns:p14="http://schemas.microsoft.com/office/powerpoint/2010/main" val="111232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ABBDB7-D7C7-4F06-ABBD-5768DA1B341D}"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64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9BABDB-A77D-4805-81E0-55A875CA7F0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a:t>
            </a:fld>
            <a:endParaRPr lang="en-US"/>
          </a:p>
        </p:txBody>
      </p:sp>
    </p:spTree>
    <p:extLst>
      <p:ext uri="{BB962C8B-B14F-4D97-AF65-F5344CB8AC3E}">
        <p14:creationId xmlns:p14="http://schemas.microsoft.com/office/powerpoint/2010/main" val="20657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EBAA1-6013-48E1-9A43-C56178D9BF7D}"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a:t>
            </a:fld>
            <a:endParaRPr lang="en-US"/>
          </a:p>
        </p:txBody>
      </p:sp>
    </p:spTree>
    <p:extLst>
      <p:ext uri="{BB962C8B-B14F-4D97-AF65-F5344CB8AC3E}">
        <p14:creationId xmlns:p14="http://schemas.microsoft.com/office/powerpoint/2010/main" val="355714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latin typeface="Sitka Heading" panose="02000505000000020004"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sz="2400">
                <a:solidFill>
                  <a:schemeClr val="tx1"/>
                </a:solidFill>
                <a:latin typeface="Bahnschrift Light" panose="020B0502040204020203" pitchFamily="34" charset="0"/>
              </a:defRPr>
            </a:lvl1pPr>
            <a:lvl2pPr marL="658368" indent="-457200">
              <a:buClr>
                <a:srgbClr val="002060"/>
              </a:buClr>
              <a:buFont typeface="Wingdings" panose="05000000000000000000" pitchFamily="2" charset="2"/>
              <a:buChar char="Ø"/>
              <a:defRPr sz="2200">
                <a:solidFill>
                  <a:schemeClr val="tx1"/>
                </a:solidFill>
                <a:latin typeface="Berlin Sans FB" panose="020E0602020502020306" pitchFamily="34" charset="0"/>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a:t>
            </a:fld>
            <a:endParaRPr lang="en-US"/>
          </a:p>
        </p:txBody>
      </p:sp>
    </p:spTree>
    <p:extLst>
      <p:ext uri="{BB962C8B-B14F-4D97-AF65-F5344CB8AC3E}">
        <p14:creationId xmlns:p14="http://schemas.microsoft.com/office/powerpoint/2010/main" val="32862681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4EA0CE-0E20-4085-918B-CA2D1B077BF5}"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45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82FEDB-2792-415E-A16C-F240FB45F623}" type="datetime1">
              <a:rPr lang="en-US" smtClean="0"/>
              <a:t>Thursday, March 22, 2018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BA41BE1-189A-4DA6-98B3-579B40791977}" type="slidenum">
              <a:rPr lang="en-US" smtClean="0"/>
              <a:t>‹#›</a:t>
            </a:fld>
            <a:endParaRPr lang="en-US"/>
          </a:p>
        </p:txBody>
      </p:sp>
    </p:spTree>
    <p:extLst>
      <p:ext uri="{BB962C8B-B14F-4D97-AF65-F5344CB8AC3E}">
        <p14:creationId xmlns:p14="http://schemas.microsoft.com/office/powerpoint/2010/main" val="22760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6AE343-0B4E-44DC-85D8-20408E373C32}" type="datetime1">
              <a:rPr lang="en-US" smtClean="0"/>
              <a:t>Thursday, March 22, 2018</a:t>
            </a:fld>
            <a:endParaRPr lang="en-US"/>
          </a:p>
        </p:txBody>
      </p:sp>
      <p:sp>
        <p:nvSpPr>
          <p:cNvPr id="8" name="Footer Placeholder 7"/>
          <p:cNvSpPr>
            <a:spLocks noGrp="1"/>
          </p:cNvSpPr>
          <p:nvPr>
            <p:ph type="ftr" sz="quarter" idx="11"/>
          </p:nvPr>
        </p:nvSpPr>
        <p:spPr/>
        <p:txBody>
          <a:bodyPr/>
          <a:lstStyle/>
          <a:p>
            <a:r>
              <a:rPr lang="en-US" smtClean="0"/>
              <a:t>Dr. S. Nandagopalan</a:t>
            </a:r>
            <a:endParaRPr lang="en-US"/>
          </a:p>
        </p:txBody>
      </p:sp>
      <p:sp>
        <p:nvSpPr>
          <p:cNvPr id="9" name="Slide Number Placeholder 8"/>
          <p:cNvSpPr>
            <a:spLocks noGrp="1"/>
          </p:cNvSpPr>
          <p:nvPr>
            <p:ph type="sldNum" sz="quarter" idx="12"/>
          </p:nvPr>
        </p:nvSpPr>
        <p:spPr/>
        <p:txBody>
          <a:bodyPr/>
          <a:lstStyle/>
          <a:p>
            <a:fld id="{1BA41BE1-189A-4DA6-98B3-579B40791977}" type="slidenum">
              <a:rPr lang="en-US" smtClean="0"/>
              <a:t>‹#›</a:t>
            </a:fld>
            <a:endParaRPr lang="en-US"/>
          </a:p>
        </p:txBody>
      </p:sp>
    </p:spTree>
    <p:extLst>
      <p:ext uri="{BB962C8B-B14F-4D97-AF65-F5344CB8AC3E}">
        <p14:creationId xmlns:p14="http://schemas.microsoft.com/office/powerpoint/2010/main" val="378795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14417F-16B8-42E0-8A36-0469654DA401}" type="datetime1">
              <a:rPr lang="en-US" smtClean="0"/>
              <a:t>Thursday, March 22, 2018</a:t>
            </a:fld>
            <a:endParaRPr lang="en-US"/>
          </a:p>
        </p:txBody>
      </p:sp>
      <p:sp>
        <p:nvSpPr>
          <p:cNvPr id="4" name="Footer Placeholder 3"/>
          <p:cNvSpPr>
            <a:spLocks noGrp="1"/>
          </p:cNvSpPr>
          <p:nvPr>
            <p:ph type="ftr" sz="quarter" idx="11"/>
          </p:nvPr>
        </p:nvSpPr>
        <p:spPr/>
        <p:txBody>
          <a:bodyPr/>
          <a:lstStyle/>
          <a:p>
            <a:r>
              <a:rPr lang="en-US" smtClean="0"/>
              <a:t>Dr. S. Nandagopalan</a:t>
            </a:r>
            <a:endParaRPr lang="en-US"/>
          </a:p>
        </p:txBody>
      </p:sp>
      <p:sp>
        <p:nvSpPr>
          <p:cNvPr id="5" name="Slide Number Placeholder 4"/>
          <p:cNvSpPr>
            <a:spLocks noGrp="1"/>
          </p:cNvSpPr>
          <p:nvPr>
            <p:ph type="sldNum" sz="quarter" idx="12"/>
          </p:nvPr>
        </p:nvSpPr>
        <p:spPr/>
        <p:txBody>
          <a:bodyPr/>
          <a:lstStyle/>
          <a:p>
            <a:fld id="{1BA41BE1-189A-4DA6-98B3-579B40791977}" type="slidenum">
              <a:rPr lang="en-US" smtClean="0"/>
              <a:t>‹#›</a:t>
            </a:fld>
            <a:endParaRPr lang="en-US"/>
          </a:p>
        </p:txBody>
      </p:sp>
    </p:spTree>
    <p:extLst>
      <p:ext uri="{BB962C8B-B14F-4D97-AF65-F5344CB8AC3E}">
        <p14:creationId xmlns:p14="http://schemas.microsoft.com/office/powerpoint/2010/main" val="211604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E76EE0-51C4-4172-82FB-5909F31C1908}" type="datetime1">
              <a:rPr lang="en-US" smtClean="0"/>
              <a:t>Thursday, March 22, 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Dr. S. Nandagopalan</a:t>
            </a:r>
            <a:endParaRPr lang="en-US"/>
          </a:p>
        </p:txBody>
      </p:sp>
      <p:sp>
        <p:nvSpPr>
          <p:cNvPr id="9" name="Slide Number Placeholder 8"/>
          <p:cNvSpPr>
            <a:spLocks noGrp="1"/>
          </p:cNvSpPr>
          <p:nvPr>
            <p:ph type="sldNum" sz="quarter" idx="12"/>
          </p:nvPr>
        </p:nvSpPr>
        <p:spPr/>
        <p:txBody>
          <a:bodyPr/>
          <a:lstStyle/>
          <a:p>
            <a:fld id="{1BA41BE1-189A-4DA6-98B3-579B40791977}" type="slidenum">
              <a:rPr lang="en-US" smtClean="0"/>
              <a:t>‹#›</a:t>
            </a:fld>
            <a:endParaRPr lang="en-US"/>
          </a:p>
        </p:txBody>
      </p:sp>
    </p:spTree>
    <p:extLst>
      <p:ext uri="{BB962C8B-B14F-4D97-AF65-F5344CB8AC3E}">
        <p14:creationId xmlns:p14="http://schemas.microsoft.com/office/powerpoint/2010/main" val="262498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CBB5809-1FEB-4464-9813-C4878832B81C}" type="datetime1">
              <a:rPr lang="en-US" smtClean="0"/>
              <a:t>Thursday, March 22, 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Dr. S. Nandagopalan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A41BE1-189A-4DA6-98B3-579B40791977}" type="slidenum">
              <a:rPr lang="en-US" smtClean="0"/>
              <a:t>‹#›</a:t>
            </a:fld>
            <a:endParaRPr lang="en-US"/>
          </a:p>
        </p:txBody>
      </p:sp>
    </p:spTree>
    <p:extLst>
      <p:ext uri="{BB962C8B-B14F-4D97-AF65-F5344CB8AC3E}">
        <p14:creationId xmlns:p14="http://schemas.microsoft.com/office/powerpoint/2010/main" val="186887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CEECFA-F110-4312-82CE-115BFE43C0D4}" type="datetime1">
              <a:rPr lang="en-US" smtClean="0"/>
              <a:t>Thursday, March 22, 2018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BA41BE1-189A-4DA6-98B3-579B40791977}" type="slidenum">
              <a:rPr lang="en-US" smtClean="0"/>
              <a:t>‹#›</a:t>
            </a:fld>
            <a:endParaRPr lang="en-US"/>
          </a:p>
        </p:txBody>
      </p:sp>
    </p:spTree>
    <p:extLst>
      <p:ext uri="{BB962C8B-B14F-4D97-AF65-F5344CB8AC3E}">
        <p14:creationId xmlns:p14="http://schemas.microsoft.com/office/powerpoint/2010/main" val="219042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9F5B5D7-E06A-4000-ADE5-201150404E51}" type="datetime1">
              <a:rPr lang="en-US" smtClean="0"/>
              <a:t>Thursday, March 22, 2018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Dr. S. Nandagopalan</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BA41BE1-189A-4DA6-98B3-579B40791977}"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microsoft.com/office/2007/relationships/hdphoto" Target="../media/hdphoto4.wdp"/></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yQKTvBH0upQ&amp;feature=youtu.be" TargetMode="External"/><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hyperlink" Target="https://youtu.be/_luhn7TLfW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youtu.be/HYgKuYSL_hg" TargetMode="Externa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Architectural Styles </a:t>
            </a:r>
            <a:r>
              <a:rPr lang="en-US" b="1" dirty="0" smtClean="0"/>
              <a:t>–</a:t>
            </a:r>
            <a:br>
              <a:rPr lang="en-US" b="1" dirty="0" smtClean="0"/>
            </a:br>
            <a:r>
              <a:rPr lang="en-US" b="1" dirty="0" smtClean="0"/>
              <a:t>Case </a:t>
            </a:r>
            <a:r>
              <a:rPr lang="en-US" b="1" dirty="0"/>
              <a:t>Studies</a:t>
            </a:r>
            <a:endParaRPr lang="en-US" dirty="0"/>
          </a:p>
        </p:txBody>
      </p:sp>
      <p:sp>
        <p:nvSpPr>
          <p:cNvPr id="3" name="Subtitle 2"/>
          <p:cNvSpPr>
            <a:spLocks noGrp="1"/>
          </p:cNvSpPr>
          <p:nvPr>
            <p:ph type="subTitle" idx="1"/>
          </p:nvPr>
        </p:nvSpPr>
        <p:spPr>
          <a:solidFill>
            <a:schemeClr val="bg2">
              <a:lumMod val="90000"/>
            </a:schemeClr>
          </a:solidFill>
        </p:spPr>
        <p:txBody>
          <a:bodyPr>
            <a:normAutofit/>
          </a:bodyPr>
          <a:lstStyle/>
          <a:p>
            <a:r>
              <a:rPr lang="en-US" sz="3600" b="1" dirty="0" smtClean="0">
                <a:solidFill>
                  <a:srgbClr val="002060"/>
                </a:solidFill>
                <a:latin typeface="Arial Black" panose="020B0A04020102020204" pitchFamily="34" charset="0"/>
              </a:rPr>
              <a:t>UNIT 2</a:t>
            </a:r>
            <a:r>
              <a:rPr lang="en-US" sz="3600" b="1" cap="none" dirty="0" smtClean="0">
                <a:solidFill>
                  <a:srgbClr val="002060"/>
                </a:solidFill>
                <a:latin typeface="Arial Black" panose="020B0A04020102020204" pitchFamily="34" charset="0"/>
              </a:rPr>
              <a:t>b</a:t>
            </a:r>
            <a:endParaRPr lang="en-US" sz="3600" b="1" cap="none"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1755135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70C0"/>
                </a:solidFill>
              </a:rPr>
              <a:t>Advantages</a:t>
            </a:r>
            <a:r>
              <a:rPr lang="en-US" dirty="0" smtClean="0"/>
              <a:t>: Computations </a:t>
            </a:r>
            <a:r>
              <a:rPr lang="en-US" dirty="0"/>
              <a:t>can share the same storage. </a:t>
            </a:r>
            <a:endParaRPr lang="en-US" dirty="0" smtClean="0"/>
          </a:p>
          <a:p>
            <a:r>
              <a:rPr lang="en-US" dirty="0" smtClean="0"/>
              <a:t>The </a:t>
            </a:r>
            <a:r>
              <a:rPr lang="en-US" dirty="0"/>
              <a:t>solution also has a certain intuitive appeal, since distinct computational aspects are isolated in different modules. </a:t>
            </a:r>
            <a:endParaRPr lang="en-US" dirty="0" smtClean="0"/>
          </a:p>
          <a:p>
            <a:r>
              <a:rPr lang="en-US" dirty="0" smtClean="0">
                <a:solidFill>
                  <a:srgbClr val="0070C0"/>
                </a:solidFill>
              </a:rPr>
              <a:t>Drawbacks: </a:t>
            </a:r>
            <a:r>
              <a:rPr lang="en-US" dirty="0" smtClean="0"/>
              <a:t>A </a:t>
            </a:r>
            <a:r>
              <a:rPr lang="en-US" dirty="0"/>
              <a:t>change in data storage format will affect almost all of the modules. </a:t>
            </a:r>
            <a:endParaRPr lang="en-US" dirty="0" smtClean="0"/>
          </a:p>
          <a:p>
            <a:r>
              <a:rPr lang="en-US" dirty="0" smtClean="0"/>
              <a:t>Changes </a:t>
            </a:r>
            <a:r>
              <a:rPr lang="en-US" dirty="0"/>
              <a:t>in the overall processing algorithm and enhancements to system function are not easily </a:t>
            </a:r>
            <a:r>
              <a:rPr lang="en-US" dirty="0" smtClean="0"/>
              <a:t>accommodated. </a:t>
            </a:r>
          </a:p>
          <a:p>
            <a:r>
              <a:rPr lang="en-US" dirty="0" smtClean="0"/>
              <a:t>Decomposition </a:t>
            </a:r>
            <a:r>
              <a:rPr lang="en-US" dirty="0"/>
              <a:t>is not particularly supportive of reuse. </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10</a:t>
            </a:fld>
            <a:endParaRPr lang="en-US"/>
          </a:p>
        </p:txBody>
      </p:sp>
    </p:spTree>
    <p:extLst>
      <p:ext uri="{BB962C8B-B14F-4D97-AF65-F5344CB8AC3E}">
        <p14:creationId xmlns:p14="http://schemas.microsoft.com/office/powerpoint/2010/main" val="2696347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Solution 2: Abstract Data Types</a:t>
            </a:r>
          </a:p>
        </p:txBody>
      </p:sp>
      <p:sp>
        <p:nvSpPr>
          <p:cNvPr id="3" name="Content Placeholder 2"/>
          <p:cNvSpPr>
            <a:spLocks noGrp="1"/>
          </p:cNvSpPr>
          <p:nvPr>
            <p:ph idx="1"/>
          </p:nvPr>
        </p:nvSpPr>
        <p:spPr>
          <a:xfrm>
            <a:off x="163734" y="1877632"/>
            <a:ext cx="4163711" cy="4321150"/>
          </a:xfrm>
        </p:spPr>
        <p:txBody>
          <a:bodyPr>
            <a:normAutofit/>
          </a:bodyPr>
          <a:lstStyle/>
          <a:p>
            <a:r>
              <a:rPr lang="en-US" sz="2200" dirty="0" smtClean="0"/>
              <a:t>Decomposes </a:t>
            </a:r>
            <a:r>
              <a:rPr lang="en-US" sz="2200" dirty="0"/>
              <a:t>the system into a similar set of five modules. </a:t>
            </a:r>
            <a:endParaRPr lang="en-US" sz="2200" dirty="0" smtClean="0"/>
          </a:p>
          <a:p>
            <a:r>
              <a:rPr lang="en-US" sz="2200" dirty="0" smtClean="0"/>
              <a:t>Here </a:t>
            </a:r>
            <a:r>
              <a:rPr lang="en-US" sz="2200" dirty="0"/>
              <a:t>data is no longer directly shared by the computational components. </a:t>
            </a:r>
            <a:endParaRPr lang="en-US" sz="2200" dirty="0" smtClean="0"/>
          </a:p>
          <a:p>
            <a:r>
              <a:rPr lang="en-US" sz="2200" dirty="0" smtClean="0"/>
              <a:t>Instead</a:t>
            </a:r>
            <a:r>
              <a:rPr lang="en-US" sz="2200" dirty="0"/>
              <a:t>, each module provides an interface that permits other components to access data only by invoking procedures in that interface.</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11</a:t>
            </a:fld>
            <a:endParaRPr lang="en-US"/>
          </a:p>
        </p:txBody>
      </p:sp>
      <p:pic>
        <p:nvPicPr>
          <p:cNvPr id="7" name="Picture 6" descr="Screen Clipping"/>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4240205" y="1998365"/>
            <a:ext cx="4597636" cy="3079908"/>
          </a:xfrm>
          <a:prstGeom prst="rect">
            <a:avLst/>
          </a:prstGeom>
        </p:spPr>
      </p:pic>
    </p:spTree>
    <p:extLst>
      <p:ext uri="{BB962C8B-B14F-4D97-AF65-F5344CB8AC3E}">
        <p14:creationId xmlns:p14="http://schemas.microsoft.com/office/powerpoint/2010/main" val="666282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a:xfrm>
            <a:off x="823030" y="1779893"/>
            <a:ext cx="7543801" cy="4342415"/>
          </a:xfrm>
        </p:spPr>
        <p:txBody>
          <a:bodyPr>
            <a:normAutofit lnSpcReduction="10000"/>
          </a:bodyPr>
          <a:lstStyle/>
          <a:p>
            <a:r>
              <a:rPr lang="en-US" dirty="0" smtClean="0">
                <a:solidFill>
                  <a:srgbClr val="0070C0"/>
                </a:solidFill>
              </a:rPr>
              <a:t>Advantages</a:t>
            </a:r>
            <a:endParaRPr lang="en-US" dirty="0" smtClean="0"/>
          </a:p>
          <a:p>
            <a:r>
              <a:rPr lang="en-US" dirty="0" smtClean="0"/>
              <a:t>Both </a:t>
            </a:r>
            <a:r>
              <a:rPr lang="en-US" dirty="0"/>
              <a:t>algorithms and data representations can be changed in individual modules without affecting </a:t>
            </a:r>
            <a:r>
              <a:rPr lang="en-US" dirty="0" smtClean="0"/>
              <a:t>others</a:t>
            </a:r>
          </a:p>
          <a:p>
            <a:r>
              <a:rPr lang="en-US" dirty="0" smtClean="0"/>
              <a:t>Reuse </a:t>
            </a:r>
            <a:r>
              <a:rPr lang="en-US" dirty="0"/>
              <a:t>is better </a:t>
            </a:r>
            <a:r>
              <a:rPr lang="en-US" dirty="0" smtClean="0"/>
              <a:t>supported</a:t>
            </a:r>
          </a:p>
          <a:p>
            <a:r>
              <a:rPr lang="en-US" dirty="0" smtClean="0">
                <a:solidFill>
                  <a:srgbClr val="0070C0"/>
                </a:solidFill>
              </a:rPr>
              <a:t>Drawbacks</a:t>
            </a:r>
            <a:endParaRPr lang="en-US" dirty="0" smtClean="0"/>
          </a:p>
          <a:p>
            <a:r>
              <a:rPr lang="en-US" dirty="0" smtClean="0"/>
              <a:t>The </a:t>
            </a:r>
            <a:r>
              <a:rPr lang="en-US" dirty="0"/>
              <a:t>solution is not particularly well-suited to enhancements. </a:t>
            </a:r>
            <a:endParaRPr lang="en-US" dirty="0" smtClean="0"/>
          </a:p>
          <a:p>
            <a:r>
              <a:rPr lang="en-US" dirty="0" smtClean="0"/>
              <a:t>To </a:t>
            </a:r>
            <a:r>
              <a:rPr lang="en-US" dirty="0"/>
              <a:t>add new functions to the system, the </a:t>
            </a:r>
            <a:r>
              <a:rPr lang="en-US" dirty="0" smtClean="0"/>
              <a:t>implementer </a:t>
            </a:r>
            <a:r>
              <a:rPr lang="en-US" dirty="0"/>
              <a:t>must either modify the existing </a:t>
            </a:r>
            <a:r>
              <a:rPr lang="en-US" dirty="0" smtClean="0"/>
              <a:t>modules or </a:t>
            </a:r>
            <a:r>
              <a:rPr lang="en-US" dirty="0"/>
              <a:t>add new modules that lead to performance penalties.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12</a:t>
            </a:fld>
            <a:endParaRPr lang="en-US"/>
          </a:p>
        </p:txBody>
      </p:sp>
    </p:spTree>
    <p:extLst>
      <p:ext uri="{BB962C8B-B14F-4D97-AF65-F5344CB8AC3E}">
        <p14:creationId xmlns:p14="http://schemas.microsoft.com/office/powerpoint/2010/main" val="1035506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Solution 3: Implicit Invocation</a:t>
            </a:r>
          </a:p>
        </p:txBody>
      </p:sp>
      <p:sp>
        <p:nvSpPr>
          <p:cNvPr id="3" name="Content Placeholder 2"/>
          <p:cNvSpPr>
            <a:spLocks noGrp="1"/>
          </p:cNvSpPr>
          <p:nvPr>
            <p:ph idx="1"/>
          </p:nvPr>
        </p:nvSpPr>
        <p:spPr/>
        <p:txBody>
          <a:bodyPr/>
          <a:lstStyle/>
          <a:p>
            <a:r>
              <a:rPr lang="en-US" dirty="0" smtClean="0"/>
              <a:t>Same as Solution 1.</a:t>
            </a:r>
          </a:p>
          <a:p>
            <a:r>
              <a:rPr lang="en-US" dirty="0" smtClean="0"/>
              <a:t>Differences: </a:t>
            </a:r>
            <a:r>
              <a:rPr lang="en-US" dirty="0"/>
              <a:t>the interface to the data is more </a:t>
            </a:r>
            <a:r>
              <a:rPr lang="en-US" dirty="0" smtClean="0"/>
              <a:t>abstract</a:t>
            </a:r>
          </a:p>
          <a:p>
            <a:r>
              <a:rPr lang="en-US" dirty="0" smtClean="0"/>
              <a:t>Computations </a:t>
            </a:r>
            <a:r>
              <a:rPr lang="en-US" dirty="0"/>
              <a:t>are invoked implicitly as </a:t>
            </a:r>
            <a:r>
              <a:rPr lang="en-US" dirty="0" smtClean="0"/>
              <a:t>data is </a:t>
            </a:r>
            <a:r>
              <a:rPr lang="en-US" dirty="0"/>
              <a:t>modified</a:t>
            </a:r>
            <a:r>
              <a:rPr lang="en-US" dirty="0" smtClean="0"/>
              <a:t>.</a:t>
            </a:r>
          </a:p>
          <a:p>
            <a:r>
              <a:rPr lang="en-US" dirty="0" smtClean="0"/>
              <a:t>The </a:t>
            </a:r>
            <a:r>
              <a:rPr lang="en-US" dirty="0"/>
              <a:t>alphabetizer </a:t>
            </a:r>
            <a:r>
              <a:rPr lang="en-US" dirty="0" smtClean="0"/>
              <a:t>is implicitly invoked </a:t>
            </a:r>
            <a:r>
              <a:rPr lang="en-US" dirty="0"/>
              <a:t>so that it can alphabetize the lines.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13</a:t>
            </a:fld>
            <a:endParaRPr lang="en-US"/>
          </a:p>
        </p:txBody>
      </p:sp>
    </p:spTree>
    <p:extLst>
      <p:ext uri="{BB962C8B-B14F-4D97-AF65-F5344CB8AC3E}">
        <p14:creationId xmlns:p14="http://schemas.microsoft.com/office/powerpoint/2010/main" val="2030099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pic>
        <p:nvPicPr>
          <p:cNvPr id="7" name="Content Placeholder 6"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202005" y="2077111"/>
            <a:ext cx="6738021" cy="3728265"/>
          </a:xfrm>
        </p:spPr>
      </p:pic>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14</a:t>
            </a:fld>
            <a:endParaRPr lang="en-US"/>
          </a:p>
        </p:txBody>
      </p:sp>
    </p:spTree>
    <p:extLst>
      <p:ext uri="{BB962C8B-B14F-4D97-AF65-F5344CB8AC3E}">
        <p14:creationId xmlns:p14="http://schemas.microsoft.com/office/powerpoint/2010/main" val="1321342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 And </a:t>
            </a:r>
            <a:r>
              <a:rPr lang="en-US" dirty="0" err="1" smtClean="0"/>
              <a:t>DisAdv</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This solution </a:t>
            </a:r>
            <a:r>
              <a:rPr lang="en-US" dirty="0" smtClean="0"/>
              <a:t>supports </a:t>
            </a:r>
            <a:r>
              <a:rPr lang="en-US" dirty="0"/>
              <a:t>functional enhancements to the </a:t>
            </a:r>
            <a:r>
              <a:rPr lang="en-US" dirty="0" smtClean="0"/>
              <a:t>system - additional </a:t>
            </a:r>
            <a:r>
              <a:rPr lang="en-US" dirty="0"/>
              <a:t>modules can be </a:t>
            </a:r>
            <a:r>
              <a:rPr lang="en-US" dirty="0" smtClean="0"/>
              <a:t>attached </a:t>
            </a:r>
            <a:endParaRPr lang="en-US" dirty="0"/>
          </a:p>
          <a:p>
            <a:r>
              <a:rPr lang="en-US" dirty="0" smtClean="0"/>
              <a:t>Because </a:t>
            </a:r>
            <a:r>
              <a:rPr lang="en-US" dirty="0"/>
              <a:t>data is accessed abstractly, </a:t>
            </a:r>
            <a:r>
              <a:rPr lang="en-US" dirty="0" smtClean="0"/>
              <a:t>reuse </a:t>
            </a:r>
            <a:r>
              <a:rPr lang="en-US" dirty="0"/>
              <a:t>is </a:t>
            </a:r>
            <a:r>
              <a:rPr lang="en-US" dirty="0" smtClean="0"/>
              <a:t>also supported</a:t>
            </a:r>
            <a:r>
              <a:rPr lang="en-US" dirty="0"/>
              <a:t>, </a:t>
            </a:r>
            <a:r>
              <a:rPr lang="en-US" dirty="0" smtClean="0"/>
              <a:t> </a:t>
            </a:r>
          </a:p>
          <a:p>
            <a:r>
              <a:rPr lang="en-US" dirty="0" smtClean="0">
                <a:solidFill>
                  <a:srgbClr val="C00000"/>
                </a:solidFill>
              </a:rPr>
              <a:t>Difficult </a:t>
            </a:r>
            <a:r>
              <a:rPr lang="en-US" dirty="0">
                <a:solidFill>
                  <a:srgbClr val="C00000"/>
                </a:solidFill>
              </a:rPr>
              <a:t>to </a:t>
            </a:r>
            <a:r>
              <a:rPr lang="en-US" dirty="0" smtClean="0">
                <a:solidFill>
                  <a:srgbClr val="C00000"/>
                </a:solidFill>
              </a:rPr>
              <a:t>control the </a:t>
            </a:r>
            <a:r>
              <a:rPr lang="en-US" dirty="0">
                <a:solidFill>
                  <a:srgbClr val="C00000"/>
                </a:solidFill>
              </a:rPr>
              <a:t>order of processing of the implicitly invoked </a:t>
            </a:r>
            <a:r>
              <a:rPr lang="en-US" dirty="0" smtClean="0">
                <a:solidFill>
                  <a:srgbClr val="C00000"/>
                </a:solidFill>
              </a:rPr>
              <a:t>modules</a:t>
            </a:r>
          </a:p>
          <a:p>
            <a:r>
              <a:rPr lang="en-US" dirty="0" smtClean="0">
                <a:solidFill>
                  <a:srgbClr val="C00000"/>
                </a:solidFill>
              </a:rPr>
              <a:t>Because invocations </a:t>
            </a:r>
            <a:r>
              <a:rPr lang="en-US" dirty="0">
                <a:solidFill>
                  <a:srgbClr val="C00000"/>
                </a:solidFill>
              </a:rPr>
              <a:t>are data driven, the </a:t>
            </a:r>
            <a:r>
              <a:rPr lang="en-US" dirty="0" smtClean="0">
                <a:solidFill>
                  <a:srgbClr val="C00000"/>
                </a:solidFill>
              </a:rPr>
              <a:t>decomposition </a:t>
            </a:r>
            <a:r>
              <a:rPr lang="en-US" dirty="0">
                <a:solidFill>
                  <a:srgbClr val="C00000"/>
                </a:solidFill>
              </a:rPr>
              <a:t>tend to use more space than the previously </a:t>
            </a:r>
            <a:r>
              <a:rPr lang="en-US" dirty="0" smtClean="0">
                <a:solidFill>
                  <a:srgbClr val="C00000"/>
                </a:solidFill>
              </a:rPr>
              <a:t>considered decompositions</a:t>
            </a:r>
            <a:r>
              <a:rPr lang="en-US" dirty="0">
                <a:solidFill>
                  <a:srgbClr val="C00000"/>
                </a:solidFill>
              </a:rPr>
              <a:t>.</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15</a:t>
            </a:fld>
            <a:endParaRPr lang="en-US"/>
          </a:p>
        </p:txBody>
      </p:sp>
    </p:spTree>
    <p:extLst>
      <p:ext uri="{BB962C8B-B14F-4D97-AF65-F5344CB8AC3E}">
        <p14:creationId xmlns:p14="http://schemas.microsoft.com/office/powerpoint/2010/main" val="3888312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4: Pipes and Filters</a:t>
            </a:r>
          </a:p>
        </p:txBody>
      </p:sp>
      <p:sp>
        <p:nvSpPr>
          <p:cNvPr id="3" name="Content Placeholder 2"/>
          <p:cNvSpPr>
            <a:spLocks noGrp="1"/>
          </p:cNvSpPr>
          <p:nvPr>
            <p:ph idx="1"/>
          </p:nvPr>
        </p:nvSpPr>
        <p:spPr/>
        <p:txBody>
          <a:bodyPr/>
          <a:lstStyle/>
          <a:p>
            <a:r>
              <a:rPr lang="en-US" dirty="0" smtClean="0"/>
              <a:t>Four </a:t>
            </a:r>
            <a:r>
              <a:rPr lang="en-US" dirty="0"/>
              <a:t>filters</a:t>
            </a:r>
            <a:r>
              <a:rPr lang="en-US" dirty="0" smtClean="0"/>
              <a:t>: input</a:t>
            </a:r>
            <a:r>
              <a:rPr lang="en-US" dirty="0"/>
              <a:t>, shift, alphabetize, and output. Each filter processes the data and sends </a:t>
            </a:r>
            <a:r>
              <a:rPr lang="en-US" dirty="0" smtClean="0"/>
              <a:t>it to </a:t>
            </a:r>
            <a:r>
              <a:rPr lang="en-US" dirty="0"/>
              <a:t>the next filter.</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16</a:t>
            </a:fld>
            <a:endParaRPr lang="en-US"/>
          </a:p>
        </p:txBody>
      </p:sp>
      <p:pic>
        <p:nvPicPr>
          <p:cNvPr id="7" name="Picture 6"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076549" y="2916753"/>
            <a:ext cx="7036619" cy="2059285"/>
          </a:xfrm>
          <a:prstGeom prst="rect">
            <a:avLst/>
          </a:prstGeom>
        </p:spPr>
      </p:pic>
    </p:spTree>
    <p:extLst>
      <p:ext uri="{BB962C8B-B14F-4D97-AF65-F5344CB8AC3E}">
        <p14:creationId xmlns:p14="http://schemas.microsoft.com/office/powerpoint/2010/main" val="4000420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maintains the </a:t>
            </a:r>
            <a:r>
              <a:rPr lang="en-US" dirty="0" smtClean="0"/>
              <a:t>intuitive flow </a:t>
            </a:r>
            <a:r>
              <a:rPr lang="en-US" dirty="0"/>
              <a:t>of processing. </a:t>
            </a:r>
            <a:endParaRPr lang="en-US" dirty="0" smtClean="0"/>
          </a:p>
          <a:p>
            <a:r>
              <a:rPr lang="en-US" dirty="0" smtClean="0"/>
              <a:t>It </a:t>
            </a:r>
            <a:r>
              <a:rPr lang="en-US" dirty="0"/>
              <a:t>supports reuse, since each filter can function </a:t>
            </a:r>
            <a:r>
              <a:rPr lang="en-US" dirty="0" smtClean="0"/>
              <a:t>in isolation.</a:t>
            </a:r>
          </a:p>
          <a:p>
            <a:r>
              <a:rPr lang="en-US" dirty="0" smtClean="0"/>
              <a:t>New functions </a:t>
            </a:r>
            <a:r>
              <a:rPr lang="en-US" dirty="0"/>
              <a:t>are easily added to the system by inserting filters at the </a:t>
            </a:r>
            <a:r>
              <a:rPr lang="en-US" dirty="0" smtClean="0"/>
              <a:t>appropriate point </a:t>
            </a:r>
            <a:r>
              <a:rPr lang="en-US" dirty="0"/>
              <a:t>in the processing sequence. </a:t>
            </a:r>
            <a:endParaRPr lang="en-US" dirty="0" smtClean="0"/>
          </a:p>
          <a:p>
            <a:r>
              <a:rPr lang="en-US" dirty="0" smtClean="0"/>
              <a:t>It </a:t>
            </a:r>
            <a:r>
              <a:rPr lang="en-US" dirty="0"/>
              <a:t>supports ease of modification, </a:t>
            </a:r>
            <a:r>
              <a:rPr lang="en-US" dirty="0" smtClean="0"/>
              <a:t>since filters </a:t>
            </a:r>
            <a:r>
              <a:rPr lang="en-US" dirty="0"/>
              <a:t>are logically independent of other filters.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17</a:t>
            </a:fld>
            <a:endParaRPr lang="en-US"/>
          </a:p>
        </p:txBody>
      </p:sp>
    </p:spTree>
    <p:extLst>
      <p:ext uri="{BB962C8B-B14F-4D97-AF65-F5344CB8AC3E}">
        <p14:creationId xmlns:p14="http://schemas.microsoft.com/office/powerpoint/2010/main" val="200987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is </a:t>
            </a:r>
            <a:r>
              <a:rPr lang="en-US" dirty="0" smtClean="0"/>
              <a:t>virtually impossible </a:t>
            </a:r>
            <a:r>
              <a:rPr lang="en-US" dirty="0"/>
              <a:t>to modify the design to support an interactive system. </a:t>
            </a:r>
            <a:r>
              <a:rPr lang="en-US" dirty="0" smtClean="0"/>
              <a:t> </a:t>
            </a:r>
          </a:p>
          <a:p>
            <a:r>
              <a:rPr lang="en-US" dirty="0" smtClean="0"/>
              <a:t>The </a:t>
            </a:r>
            <a:r>
              <a:rPr lang="en-US" dirty="0"/>
              <a:t>solution is inefficient </a:t>
            </a:r>
            <a:r>
              <a:rPr lang="en-US" dirty="0" smtClean="0"/>
              <a:t>in terms </a:t>
            </a:r>
            <a:r>
              <a:rPr lang="en-US" dirty="0"/>
              <a:t>of its use of space, since each filter must copy all of the data to its </a:t>
            </a:r>
            <a:r>
              <a:rPr lang="en-US" dirty="0" smtClean="0"/>
              <a:t>output ports</a:t>
            </a:r>
            <a:r>
              <a:rPr lang="en-US" dirty="0"/>
              <a:t>.</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18</a:t>
            </a:fld>
            <a:endParaRPr lang="en-US"/>
          </a:p>
        </p:txBody>
      </p:sp>
    </p:spTree>
    <p:extLst>
      <p:ext uri="{BB962C8B-B14F-4D97-AF65-F5344CB8AC3E}">
        <p14:creationId xmlns:p14="http://schemas.microsoft.com/office/powerpoint/2010/main" val="2664137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KWIC – Comparison of Solutions</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389" y="1969326"/>
            <a:ext cx="6636276" cy="3336320"/>
          </a:xfrm>
        </p:spPr>
      </p:pic>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19</a:t>
            </a:fld>
            <a:endParaRPr lang="en-US"/>
          </a:p>
        </p:txBody>
      </p:sp>
    </p:spTree>
    <p:extLst>
      <p:ext uri="{BB962C8B-B14F-4D97-AF65-F5344CB8AC3E}">
        <p14:creationId xmlns:p14="http://schemas.microsoft.com/office/powerpoint/2010/main" val="4284851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endParaRPr lang="en-US"/>
          </a:p>
        </p:txBody>
      </p:sp>
      <p:pic>
        <p:nvPicPr>
          <p:cNvPr id="1032" name="Picture 8" descr="Image result for Software Architecture: Perspectives on an Emerging Discip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593" y="1845733"/>
            <a:ext cx="3395699" cy="446802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0F66383D-A920-49BF-A48D-F618559A27D8}" type="datetime1">
              <a:rPr lang="en-US" smtClean="0"/>
              <a:t>Thursday, March 22, 2018</a:t>
            </a:fld>
            <a:endParaRPr lang="en-US"/>
          </a:p>
        </p:txBody>
      </p:sp>
      <p:sp>
        <p:nvSpPr>
          <p:cNvPr id="7" name="Footer Placeholder 6"/>
          <p:cNvSpPr>
            <a:spLocks noGrp="1"/>
          </p:cNvSpPr>
          <p:nvPr>
            <p:ph type="ftr" sz="quarter" idx="11"/>
          </p:nvPr>
        </p:nvSpPr>
        <p:spPr/>
        <p:txBody>
          <a:bodyPr/>
          <a:lstStyle/>
          <a:p>
            <a:r>
              <a:rPr lang="en-US" smtClean="0"/>
              <a:t>Dr. S. Nandagopalan</a:t>
            </a:r>
            <a:endParaRPr lang="en-US"/>
          </a:p>
        </p:txBody>
      </p:sp>
      <p:sp>
        <p:nvSpPr>
          <p:cNvPr id="8" name="Slide Number Placeholder 7"/>
          <p:cNvSpPr>
            <a:spLocks noGrp="1"/>
          </p:cNvSpPr>
          <p:nvPr>
            <p:ph type="sldNum" sz="quarter" idx="12"/>
          </p:nvPr>
        </p:nvSpPr>
        <p:spPr/>
        <p:txBody>
          <a:bodyPr/>
          <a:lstStyle/>
          <a:p>
            <a:fld id="{1BA41BE1-189A-4DA6-98B3-579B40791977}" type="slidenum">
              <a:rPr lang="en-US" smtClean="0"/>
              <a:t>2</a:t>
            </a:fld>
            <a:endParaRPr lang="en-US"/>
          </a:p>
        </p:txBody>
      </p:sp>
    </p:spTree>
    <p:extLst>
      <p:ext uri="{BB962C8B-B14F-4D97-AF65-F5344CB8AC3E}">
        <p14:creationId xmlns:p14="http://schemas.microsoft.com/office/powerpoint/2010/main" val="282372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49CEECFA-F110-4312-82CE-115BFE43C0D4}" type="datetime1">
              <a:rPr lang="en-US" smtClean="0"/>
              <a:t>Thursday, March 22, 2018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BA41BE1-189A-4DA6-98B3-579B40791977}" type="slidenum">
              <a:rPr lang="en-US" smtClean="0"/>
              <a:t>20</a:t>
            </a:fld>
            <a:endParaRPr lang="en-US"/>
          </a:p>
        </p:txBody>
      </p:sp>
      <p:sp>
        <p:nvSpPr>
          <p:cNvPr id="8" name="Rounded Rectangle 7"/>
          <p:cNvSpPr/>
          <p:nvPr/>
        </p:nvSpPr>
        <p:spPr>
          <a:xfrm>
            <a:off x="1084521" y="882502"/>
            <a:ext cx="6709144" cy="3200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rgbClr val="C00000"/>
                </a:solidFill>
                <a:latin typeface="Californian FB" panose="0207040306080B030204" pitchFamily="18" charset="0"/>
              </a:rPr>
              <a:t>(2</a:t>
            </a:r>
            <a:r>
              <a:rPr lang="en-US" sz="5400" b="1" dirty="0">
                <a:solidFill>
                  <a:srgbClr val="C00000"/>
                </a:solidFill>
                <a:latin typeface="Californian FB" panose="0207040306080B030204" pitchFamily="18" charset="0"/>
              </a:rPr>
              <a:t>) Instrumentation Software</a:t>
            </a:r>
          </a:p>
        </p:txBody>
      </p:sp>
    </p:spTree>
    <p:extLst>
      <p:ext uri="{BB962C8B-B14F-4D97-AF65-F5344CB8AC3E}">
        <p14:creationId xmlns:p14="http://schemas.microsoft.com/office/powerpoint/2010/main" val="499019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Purpose</a:t>
            </a:r>
            <a:endParaRPr lang="en-US" dirty="0"/>
          </a:p>
        </p:txBody>
      </p:sp>
      <p:sp>
        <p:nvSpPr>
          <p:cNvPr id="3" name="Content Placeholder 2"/>
          <p:cNvSpPr>
            <a:spLocks noGrp="1"/>
          </p:cNvSpPr>
          <p:nvPr>
            <p:ph idx="1"/>
          </p:nvPr>
        </p:nvSpPr>
        <p:spPr>
          <a:xfrm>
            <a:off x="822959" y="1845734"/>
            <a:ext cx="7895739" cy="4023360"/>
          </a:xfrm>
        </p:spPr>
        <p:txBody>
          <a:bodyPr>
            <a:normAutofit/>
          </a:bodyPr>
          <a:lstStyle/>
          <a:p>
            <a:r>
              <a:rPr lang="en-US" dirty="0"/>
              <a:t>The purpose of the project was to develop a reusable system </a:t>
            </a:r>
            <a:r>
              <a:rPr lang="en-US" dirty="0" smtClean="0"/>
              <a:t>architecture for </a:t>
            </a:r>
            <a:r>
              <a:rPr lang="en-US" dirty="0" smtClean="0">
                <a:solidFill>
                  <a:srgbClr val="0070C0"/>
                </a:solidFill>
              </a:rPr>
              <a:t>oscilloscopes</a:t>
            </a:r>
            <a:r>
              <a:rPr lang="en-US" dirty="0" smtClean="0"/>
              <a:t>.</a:t>
            </a:r>
          </a:p>
          <a:p>
            <a:r>
              <a:rPr lang="en-US" dirty="0"/>
              <a:t>It is not uncommon for </a:t>
            </a:r>
            <a:r>
              <a:rPr lang="en-US" dirty="0" smtClean="0"/>
              <a:t>a modern </a:t>
            </a:r>
            <a:r>
              <a:rPr lang="en-US" dirty="0"/>
              <a:t>oscilloscope to perform </a:t>
            </a:r>
            <a:endParaRPr lang="en-US" dirty="0" smtClean="0"/>
          </a:p>
          <a:p>
            <a:pPr lvl="1"/>
            <a:r>
              <a:rPr lang="en-US" dirty="0" smtClean="0"/>
              <a:t>dozens </a:t>
            </a:r>
            <a:r>
              <a:rPr lang="en-US" dirty="0"/>
              <a:t>of </a:t>
            </a:r>
            <a:r>
              <a:rPr lang="en-US" dirty="0" smtClean="0"/>
              <a:t>measurements</a:t>
            </a:r>
          </a:p>
          <a:p>
            <a:pPr lvl="1"/>
            <a:r>
              <a:rPr lang="en-US" dirty="0" smtClean="0"/>
              <a:t>supply </a:t>
            </a:r>
            <a:r>
              <a:rPr lang="en-US" dirty="0"/>
              <a:t>megabytes </a:t>
            </a:r>
            <a:r>
              <a:rPr lang="en-US" dirty="0" smtClean="0"/>
              <a:t>of internal storage</a:t>
            </a:r>
          </a:p>
          <a:p>
            <a:pPr lvl="1"/>
            <a:r>
              <a:rPr lang="en-US" dirty="0" smtClean="0"/>
              <a:t>interface </a:t>
            </a:r>
            <a:r>
              <a:rPr lang="en-US" dirty="0"/>
              <a:t>to a network of workstations and other </a:t>
            </a:r>
            <a:r>
              <a:rPr lang="en-US" dirty="0" smtClean="0"/>
              <a:t>instruments</a:t>
            </a:r>
            <a:endParaRPr lang="en-US" dirty="0"/>
          </a:p>
          <a:p>
            <a:pPr lvl="1"/>
            <a:r>
              <a:rPr lang="en-US" dirty="0" smtClean="0"/>
              <a:t>provide </a:t>
            </a:r>
            <a:r>
              <a:rPr lang="en-US" dirty="0"/>
              <a:t>sophisticated user interface including a touch panel screen </a:t>
            </a:r>
            <a:r>
              <a:rPr lang="en-US" dirty="0" smtClean="0"/>
              <a:t>with menus</a:t>
            </a:r>
          </a:p>
          <a:p>
            <a:pPr lvl="1"/>
            <a:r>
              <a:rPr lang="en-US" dirty="0" smtClean="0"/>
              <a:t>built-in </a:t>
            </a:r>
            <a:r>
              <a:rPr lang="en-US" dirty="0"/>
              <a:t>help </a:t>
            </a:r>
            <a:r>
              <a:rPr lang="en-US" dirty="0" smtClean="0"/>
              <a:t>facilities</a:t>
            </a:r>
          </a:p>
          <a:p>
            <a:pPr lvl="1"/>
            <a:r>
              <a:rPr lang="en-US" dirty="0" smtClean="0"/>
              <a:t>color displays</a:t>
            </a:r>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21</a:t>
            </a:fld>
            <a:endParaRPr lang="en-US"/>
          </a:p>
        </p:txBody>
      </p:sp>
    </p:spTree>
    <p:extLst>
      <p:ext uri="{BB962C8B-B14F-4D97-AF65-F5344CB8AC3E}">
        <p14:creationId xmlns:p14="http://schemas.microsoft.com/office/powerpoint/2010/main" val="3793580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An Object-Oriented </a:t>
            </a:r>
            <a:r>
              <a:rPr lang="en-US" dirty="0"/>
              <a:t>model</a:t>
            </a:r>
          </a:p>
        </p:txBody>
      </p:sp>
      <p:sp>
        <p:nvSpPr>
          <p:cNvPr id="3" name="Content Placeholder 2"/>
          <p:cNvSpPr>
            <a:spLocks noGrp="1"/>
          </p:cNvSpPr>
          <p:nvPr>
            <p:ph idx="1"/>
          </p:nvPr>
        </p:nvSpPr>
        <p:spPr>
          <a:xfrm>
            <a:off x="822959" y="1739404"/>
            <a:ext cx="7543801" cy="4023360"/>
          </a:xfrm>
        </p:spPr>
        <p:txBody>
          <a:bodyPr>
            <a:normAutofit fontScale="92500" lnSpcReduction="10000"/>
          </a:bodyPr>
          <a:lstStyle/>
          <a:p>
            <a:r>
              <a:rPr lang="en-US" dirty="0" smtClean="0"/>
              <a:t>Data </a:t>
            </a:r>
            <a:r>
              <a:rPr lang="en-US" dirty="0"/>
              <a:t>types used in oscilloscopes: waveforms, signals, measurements, </a:t>
            </a:r>
            <a:r>
              <a:rPr lang="en-US" dirty="0" smtClean="0"/>
              <a:t>trigger modes</a:t>
            </a:r>
            <a:r>
              <a:rPr lang="en-US" dirty="0"/>
              <a:t>, etc</a:t>
            </a:r>
            <a:r>
              <a:rPr lang="en-US" dirty="0" smtClean="0"/>
              <a:t>.</a:t>
            </a:r>
          </a:p>
          <a:p>
            <a:endParaRPr lang="en-US" dirty="0"/>
          </a:p>
          <a:p>
            <a:endParaRPr lang="en-US" dirty="0" smtClean="0"/>
          </a:p>
          <a:p>
            <a:endParaRPr lang="en-US" dirty="0"/>
          </a:p>
          <a:p>
            <a:endParaRPr lang="en-US" dirty="0" smtClean="0"/>
          </a:p>
          <a:p>
            <a:r>
              <a:rPr lang="en-US" dirty="0" smtClean="0"/>
              <a:t>Partitioning </a:t>
            </a:r>
            <a:r>
              <a:rPr lang="en-US" dirty="0"/>
              <a:t>of </a:t>
            </a:r>
            <a:r>
              <a:rPr lang="en-US" dirty="0" smtClean="0"/>
              <a:t>functionality is not clear.</a:t>
            </a:r>
          </a:p>
          <a:p>
            <a:r>
              <a:rPr lang="en-US" dirty="0" smtClean="0"/>
              <a:t>Should </a:t>
            </a:r>
            <a:r>
              <a:rPr lang="en-US" dirty="0"/>
              <a:t>measurements </a:t>
            </a:r>
            <a:r>
              <a:rPr lang="en-US" dirty="0" smtClean="0"/>
              <a:t>be associated </a:t>
            </a:r>
            <a:r>
              <a:rPr lang="en-US" dirty="0"/>
              <a:t>with the types of data being measured, or represented externally?</a:t>
            </a:r>
          </a:p>
          <a:p>
            <a:r>
              <a:rPr lang="en-US" dirty="0"/>
              <a:t>Which objects should the user interface talk to?</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22</a:t>
            </a:fld>
            <a:endParaRPr lang="en-US"/>
          </a:p>
        </p:txBody>
      </p:sp>
      <p:pic>
        <p:nvPicPr>
          <p:cNvPr id="7" name="Picture 6" descr="Screen Clipping"/>
          <p:cNvPicPr>
            <a:picLocks noChangeAspect="1"/>
          </p:cNvPicPr>
          <p:nvPr/>
        </p:nvPicPr>
        <p:blipFill>
          <a:blip r:embed="rId2">
            <a:graysc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55575" y="2468088"/>
            <a:ext cx="4357741" cy="1578236"/>
          </a:xfrm>
          <a:prstGeom prst="rect">
            <a:avLst/>
          </a:prstGeom>
        </p:spPr>
      </p:pic>
      <p:pic>
        <p:nvPicPr>
          <p:cNvPr id="1026" name="Picture 2" descr="Image result for Layered model for oscillosco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9676" y="2065148"/>
            <a:ext cx="3101000" cy="222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954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Layered model</a:t>
            </a:r>
            <a:endParaRPr lang="en-US" dirty="0"/>
          </a:p>
        </p:txBody>
      </p:sp>
      <p:sp>
        <p:nvSpPr>
          <p:cNvPr id="3" name="Content Placeholder 2"/>
          <p:cNvSpPr>
            <a:spLocks noGrp="1"/>
          </p:cNvSpPr>
          <p:nvPr>
            <p:ph idx="1"/>
          </p:nvPr>
        </p:nvSpPr>
        <p:spPr>
          <a:xfrm>
            <a:off x="259435" y="1856366"/>
            <a:ext cx="5184436" cy="4023360"/>
          </a:xfrm>
        </p:spPr>
        <p:txBody>
          <a:bodyPr>
            <a:normAutofit fontScale="85000" lnSpcReduction="20000"/>
          </a:bodyPr>
          <a:lstStyle/>
          <a:p>
            <a:r>
              <a:rPr lang="en-US" dirty="0" smtClean="0"/>
              <a:t>Core layer: Signal </a:t>
            </a:r>
            <a:r>
              <a:rPr lang="en-US" dirty="0"/>
              <a:t>manipulation functions that filter signals as they </a:t>
            </a:r>
            <a:r>
              <a:rPr lang="en-US" dirty="0" smtClean="0"/>
              <a:t>enter the </a:t>
            </a:r>
            <a:r>
              <a:rPr lang="en-US" dirty="0"/>
              <a:t>oscilloscope. </a:t>
            </a:r>
            <a:r>
              <a:rPr lang="en-US" dirty="0" smtClean="0">
                <a:solidFill>
                  <a:srgbClr val="0070C0"/>
                </a:solidFill>
              </a:rPr>
              <a:t>Hardware</a:t>
            </a:r>
            <a:r>
              <a:rPr lang="en-US" dirty="0" smtClean="0"/>
              <a:t> implementation. </a:t>
            </a:r>
            <a:endParaRPr lang="en-US" dirty="0"/>
          </a:p>
          <a:p>
            <a:r>
              <a:rPr lang="en-US" dirty="0" smtClean="0"/>
              <a:t>Second Layer:  Waveform </a:t>
            </a:r>
            <a:r>
              <a:rPr lang="en-US" dirty="0"/>
              <a:t>acquisition. </a:t>
            </a:r>
            <a:r>
              <a:rPr lang="en-US" dirty="0" smtClean="0"/>
              <a:t>(layer </a:t>
            </a:r>
            <a:r>
              <a:rPr lang="en-US" dirty="0"/>
              <a:t>signals </a:t>
            </a:r>
            <a:r>
              <a:rPr lang="en-US" dirty="0" smtClean="0"/>
              <a:t>are </a:t>
            </a:r>
            <a:r>
              <a:rPr lang="en-US" dirty="0" smtClean="0">
                <a:solidFill>
                  <a:srgbClr val="0070C0"/>
                </a:solidFill>
              </a:rPr>
              <a:t>digitized</a:t>
            </a:r>
            <a:r>
              <a:rPr lang="en-US" dirty="0" smtClean="0"/>
              <a:t> </a:t>
            </a:r>
            <a:r>
              <a:rPr lang="en-US" dirty="0"/>
              <a:t>and stored internally for later processing. </a:t>
            </a:r>
            <a:endParaRPr lang="en-US" dirty="0" smtClean="0"/>
          </a:p>
          <a:p>
            <a:r>
              <a:rPr lang="en-US" dirty="0" smtClean="0"/>
              <a:t>Third layer: Waveform </a:t>
            </a:r>
            <a:r>
              <a:rPr lang="en-US" dirty="0">
                <a:solidFill>
                  <a:srgbClr val="0070C0"/>
                </a:solidFill>
              </a:rPr>
              <a:t>manipulation</a:t>
            </a:r>
            <a:r>
              <a:rPr lang="en-US" dirty="0"/>
              <a:t>, including measurement, waveform addition</a:t>
            </a:r>
            <a:r>
              <a:rPr lang="en-US" dirty="0" smtClean="0"/>
              <a:t>, Fourier </a:t>
            </a:r>
            <a:r>
              <a:rPr lang="en-US" dirty="0"/>
              <a:t>transformation, etc. </a:t>
            </a:r>
            <a:endParaRPr lang="en-US" dirty="0" smtClean="0"/>
          </a:p>
          <a:p>
            <a:r>
              <a:rPr lang="en-US" dirty="0" smtClean="0"/>
              <a:t>Fourth layer:  Display </a:t>
            </a:r>
            <a:r>
              <a:rPr lang="en-US" dirty="0"/>
              <a:t>functions</a:t>
            </a:r>
            <a:r>
              <a:rPr lang="en-US" dirty="0" smtClean="0"/>
              <a:t>. mapping </a:t>
            </a:r>
            <a:r>
              <a:rPr lang="en-US" dirty="0"/>
              <a:t>digitized waveforms </a:t>
            </a:r>
            <a:r>
              <a:rPr lang="en-US" dirty="0" smtClean="0"/>
              <a:t>and measurements </a:t>
            </a:r>
            <a:r>
              <a:rPr lang="en-US" dirty="0"/>
              <a:t>to </a:t>
            </a:r>
            <a:r>
              <a:rPr lang="en-US" dirty="0">
                <a:solidFill>
                  <a:srgbClr val="0070C0"/>
                </a:solidFill>
              </a:rPr>
              <a:t>visual</a:t>
            </a:r>
            <a:r>
              <a:rPr lang="en-US" dirty="0"/>
              <a:t> representations. </a:t>
            </a:r>
            <a:endParaRPr lang="en-US" dirty="0" smtClean="0"/>
          </a:p>
          <a:p>
            <a:r>
              <a:rPr lang="en-US" dirty="0" smtClean="0"/>
              <a:t>Outermost layer: </a:t>
            </a:r>
            <a:r>
              <a:rPr lang="en-US" dirty="0" smtClean="0">
                <a:solidFill>
                  <a:srgbClr val="0070C0"/>
                </a:solidFill>
              </a:rPr>
              <a:t>User interface</a:t>
            </a:r>
            <a:r>
              <a:rPr lang="en-US" dirty="0"/>
              <a:t>. </a:t>
            </a:r>
            <a:r>
              <a:rPr lang="en-US" dirty="0" smtClean="0"/>
              <a:t>which </a:t>
            </a:r>
            <a:r>
              <a:rPr lang="en-US" dirty="0"/>
              <a:t>data should be shown on the screen.</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23</a:t>
            </a:fld>
            <a:endParaRPr lang="en-US"/>
          </a:p>
        </p:txBody>
      </p:sp>
      <p:pic>
        <p:nvPicPr>
          <p:cNvPr id="2050" name="Picture 2" descr="Image result for Layered model for instrumentation software"/>
          <p:cNvPicPr>
            <a:picLocks noChangeAspect="1" noChangeArrowheads="1"/>
          </p:cNvPicPr>
          <p:nvPr/>
        </p:nvPicPr>
        <p:blipFill rotWithShape="1">
          <a:blip r:embed="rId2">
            <a:extLst>
              <a:ext uri="{28A0092B-C50C-407E-A947-70E740481C1C}">
                <a14:useLocalDpi xmlns:a14="http://schemas.microsoft.com/office/drawing/2010/main" val="0"/>
              </a:ext>
            </a:extLst>
          </a:blip>
          <a:srcRect l="12662" t="29036" r="14473" b="20151"/>
          <a:stretch/>
        </p:blipFill>
        <p:spPr bwMode="auto">
          <a:xfrm>
            <a:off x="5156791" y="2317422"/>
            <a:ext cx="3413051" cy="1946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582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Adv</a:t>
            </a:r>
            <a:r>
              <a:rPr lang="en-US" dirty="0" smtClean="0"/>
              <a:t> &amp; </a:t>
            </a:r>
            <a:r>
              <a:rPr lang="en-US" dirty="0" err="1" smtClean="0"/>
              <a:t>DisAdv</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This layered model was intuitively appealing since it partitioned </a:t>
            </a:r>
            <a:r>
              <a:rPr lang="en-US" dirty="0" smtClean="0"/>
              <a:t>the functions </a:t>
            </a:r>
            <a:r>
              <a:rPr lang="en-US" dirty="0"/>
              <a:t>of an oscilloscope into well-defined groupings. </a:t>
            </a:r>
            <a:endParaRPr lang="en-US" dirty="0" smtClean="0"/>
          </a:p>
          <a:p>
            <a:r>
              <a:rPr lang="en-US" dirty="0" smtClean="0"/>
              <a:t>Unfortunately </a:t>
            </a:r>
            <a:r>
              <a:rPr lang="en-US" dirty="0"/>
              <a:t>it </a:t>
            </a:r>
            <a:r>
              <a:rPr lang="en-US" dirty="0" smtClean="0"/>
              <a:t>was the </a:t>
            </a:r>
            <a:r>
              <a:rPr lang="en-US" dirty="0"/>
              <a:t>wrong model for the application </a:t>
            </a:r>
            <a:r>
              <a:rPr lang="en-US" dirty="0" smtClean="0"/>
              <a:t>domain.</a:t>
            </a:r>
          </a:p>
          <a:p>
            <a:r>
              <a:rPr lang="en-US" dirty="0" smtClean="0"/>
              <a:t>In </a:t>
            </a:r>
            <a:r>
              <a:rPr lang="en-US" dirty="0"/>
              <a:t>practice real oscilloscope users need to directly </a:t>
            </a:r>
            <a:r>
              <a:rPr lang="en-US" dirty="0" smtClean="0"/>
              <a:t>affect the </a:t>
            </a:r>
            <a:r>
              <a:rPr lang="en-US" dirty="0"/>
              <a:t>functions in all layers, </a:t>
            </a:r>
            <a:endParaRPr lang="en-US" dirty="0" smtClean="0"/>
          </a:p>
          <a:p>
            <a:pPr lvl="1"/>
            <a:r>
              <a:rPr lang="en-US" dirty="0" smtClean="0"/>
              <a:t>setting </a:t>
            </a:r>
            <a:r>
              <a:rPr lang="en-US" dirty="0"/>
              <a:t>attenuation in the </a:t>
            </a:r>
            <a:r>
              <a:rPr lang="en-US" dirty="0" smtClean="0"/>
              <a:t>signal manipulation layer</a:t>
            </a:r>
          </a:p>
          <a:p>
            <a:pPr lvl="1"/>
            <a:r>
              <a:rPr lang="en-US" dirty="0" smtClean="0"/>
              <a:t>choosing </a:t>
            </a:r>
            <a:r>
              <a:rPr lang="en-US" dirty="0"/>
              <a:t>acquisition mode and parameters in </a:t>
            </a:r>
            <a:r>
              <a:rPr lang="en-US" dirty="0" smtClean="0"/>
              <a:t>the acquisition layer</a:t>
            </a:r>
          </a:p>
          <a:p>
            <a:pPr lvl="1"/>
            <a:r>
              <a:rPr lang="en-US" dirty="0" smtClean="0"/>
              <a:t>creating </a:t>
            </a:r>
            <a:r>
              <a:rPr lang="en-US" dirty="0"/>
              <a:t>derived waveforms in the </a:t>
            </a:r>
            <a:r>
              <a:rPr lang="en-US" dirty="0" smtClean="0"/>
              <a:t>waveform manipulation </a:t>
            </a:r>
            <a:r>
              <a:rPr lang="en-US" dirty="0"/>
              <a:t>layer.</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24</a:t>
            </a:fld>
            <a:endParaRPr lang="en-US"/>
          </a:p>
        </p:txBody>
      </p:sp>
    </p:spTree>
    <p:extLst>
      <p:ext uri="{BB962C8B-B14F-4D97-AF65-F5344CB8AC3E}">
        <p14:creationId xmlns:p14="http://schemas.microsoft.com/office/powerpoint/2010/main" val="3150855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Pipe and Filter Model</a:t>
            </a:r>
          </a:p>
        </p:txBody>
      </p:sp>
      <p:sp>
        <p:nvSpPr>
          <p:cNvPr id="3" name="Content Placeholder 2"/>
          <p:cNvSpPr>
            <a:spLocks noGrp="1"/>
          </p:cNvSpPr>
          <p:nvPr>
            <p:ph idx="1"/>
          </p:nvPr>
        </p:nvSpPr>
        <p:spPr/>
        <p:txBody>
          <a:bodyPr/>
          <a:lstStyle/>
          <a:p>
            <a:r>
              <a:rPr lang="en-US" sz="2200" dirty="0" smtClean="0"/>
              <a:t>Oscilloscope </a:t>
            </a:r>
            <a:r>
              <a:rPr lang="en-US" sz="2200" dirty="0"/>
              <a:t>functions </a:t>
            </a:r>
            <a:r>
              <a:rPr lang="en-US" sz="2200" dirty="0" smtClean="0"/>
              <a:t>were viewed </a:t>
            </a:r>
            <a:r>
              <a:rPr lang="en-US" sz="2200" dirty="0"/>
              <a:t>as incremental transformers of data</a:t>
            </a:r>
            <a:r>
              <a:rPr lang="en-US" sz="2200" dirty="0" smtClean="0"/>
              <a:t>.</a:t>
            </a:r>
          </a:p>
          <a:p>
            <a:r>
              <a:rPr lang="en-US" sz="2200" dirty="0"/>
              <a:t>Signal </a:t>
            </a:r>
            <a:r>
              <a:rPr lang="en-US" sz="2200" dirty="0" smtClean="0"/>
              <a:t>transformers - </a:t>
            </a:r>
            <a:r>
              <a:rPr lang="fr-FR" sz="2200" dirty="0" smtClean="0"/>
              <a:t>condition </a:t>
            </a:r>
            <a:r>
              <a:rPr lang="fr-FR" sz="2200" dirty="0" err="1"/>
              <a:t>external</a:t>
            </a:r>
            <a:r>
              <a:rPr lang="fr-FR" sz="2200" dirty="0"/>
              <a:t> </a:t>
            </a:r>
            <a:r>
              <a:rPr lang="fr-FR" sz="2200" dirty="0" err="1"/>
              <a:t>signals</a:t>
            </a:r>
            <a:r>
              <a:rPr lang="fr-FR" sz="2200" dirty="0"/>
              <a:t>. </a:t>
            </a:r>
            <a:endParaRPr lang="fr-FR" sz="2200" dirty="0" smtClean="0"/>
          </a:p>
          <a:p>
            <a:r>
              <a:rPr lang="fr-FR" sz="2200" dirty="0" smtClean="0"/>
              <a:t>Acquisition </a:t>
            </a:r>
            <a:r>
              <a:rPr lang="fr-FR" sz="2200" dirty="0" err="1"/>
              <a:t>transformers</a:t>
            </a:r>
            <a:r>
              <a:rPr lang="fr-FR" sz="2200" dirty="0"/>
              <a:t> </a:t>
            </a:r>
            <a:r>
              <a:rPr lang="fr-FR" sz="2200" dirty="0" smtClean="0"/>
              <a:t> - </a:t>
            </a:r>
            <a:r>
              <a:rPr lang="fr-FR" sz="2200" dirty="0" err="1" smtClean="0"/>
              <a:t>derive</a:t>
            </a:r>
            <a:r>
              <a:rPr lang="fr-FR" sz="2200" dirty="0" smtClean="0"/>
              <a:t> </a:t>
            </a:r>
            <a:r>
              <a:rPr lang="fr-FR" sz="2200" dirty="0" err="1" smtClean="0"/>
              <a:t>digitized</a:t>
            </a:r>
            <a:r>
              <a:rPr lang="fr-FR" sz="2200" dirty="0" smtClean="0"/>
              <a:t> </a:t>
            </a:r>
            <a:r>
              <a:rPr lang="en-US" sz="2200" dirty="0" smtClean="0"/>
              <a:t>waveforms </a:t>
            </a:r>
            <a:r>
              <a:rPr lang="en-US" sz="2200" dirty="0"/>
              <a:t>from these signals. </a:t>
            </a:r>
            <a:endParaRPr lang="en-US" sz="2200" dirty="0" smtClean="0"/>
          </a:p>
          <a:p>
            <a:r>
              <a:rPr lang="en-US" sz="2200" dirty="0" smtClean="0"/>
              <a:t>Display </a:t>
            </a:r>
            <a:r>
              <a:rPr lang="en-US" sz="2200" dirty="0"/>
              <a:t>transformers </a:t>
            </a:r>
            <a:r>
              <a:rPr lang="en-US" sz="2200" dirty="0" smtClean="0"/>
              <a:t>- convert </a:t>
            </a:r>
            <a:r>
              <a:rPr lang="en-US" sz="2200" dirty="0"/>
              <a:t>these </a:t>
            </a:r>
            <a:r>
              <a:rPr lang="en-US" sz="2200" dirty="0" smtClean="0"/>
              <a:t>waveforms into </a:t>
            </a:r>
            <a:r>
              <a:rPr lang="en-US" sz="2200" dirty="0"/>
              <a:t>visual </a:t>
            </a:r>
            <a:r>
              <a:rPr lang="en-US" sz="2200" dirty="0" smtClean="0"/>
              <a:t>data.</a:t>
            </a:r>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25</a:t>
            </a:fld>
            <a:endParaRPr lang="en-US"/>
          </a:p>
        </p:txBody>
      </p:sp>
      <p:pic>
        <p:nvPicPr>
          <p:cNvPr id="7" name="Picture 6" descr="Screen Clipping"/>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111535" y="4620750"/>
            <a:ext cx="6501465" cy="1543690"/>
          </a:xfrm>
          <a:prstGeom prst="rect">
            <a:avLst/>
          </a:prstGeom>
        </p:spPr>
      </p:pic>
    </p:spTree>
    <p:extLst>
      <p:ext uri="{BB962C8B-B14F-4D97-AF65-F5344CB8AC3E}">
        <p14:creationId xmlns:p14="http://schemas.microsoft.com/office/powerpoint/2010/main" val="2452132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 and </a:t>
            </a:r>
            <a:r>
              <a:rPr lang="en-US" dirty="0" err="1" smtClean="0"/>
              <a:t>DisAdv</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Nothing </a:t>
            </a:r>
            <a:r>
              <a:rPr lang="en-US" dirty="0"/>
              <a:t>in this model would prevent signal data directly feeding </a:t>
            </a:r>
            <a:r>
              <a:rPr lang="en-US" dirty="0" smtClean="0"/>
              <a:t>into display </a:t>
            </a:r>
            <a:r>
              <a:rPr lang="en-US" dirty="0"/>
              <a:t>filters. </a:t>
            </a:r>
            <a:endParaRPr lang="en-US" dirty="0" smtClean="0"/>
          </a:p>
          <a:p>
            <a:r>
              <a:rPr lang="en-US" dirty="0" smtClean="0"/>
              <a:t>The </a:t>
            </a:r>
            <a:r>
              <a:rPr lang="en-US" dirty="0"/>
              <a:t>model corresponded well to the engineers' view </a:t>
            </a:r>
            <a:r>
              <a:rPr lang="en-US" dirty="0" smtClean="0"/>
              <a:t>of signal </a:t>
            </a:r>
            <a:r>
              <a:rPr lang="en-US" dirty="0"/>
              <a:t>processing as a dataflow problem. </a:t>
            </a:r>
            <a:endParaRPr lang="en-US" dirty="0" smtClean="0"/>
          </a:p>
          <a:p>
            <a:r>
              <a:rPr lang="en-US" dirty="0" smtClean="0">
                <a:solidFill>
                  <a:srgbClr val="FF0000"/>
                </a:solidFill>
              </a:rPr>
              <a:t>The </a:t>
            </a:r>
            <a:r>
              <a:rPr lang="en-US" dirty="0">
                <a:solidFill>
                  <a:srgbClr val="FF0000"/>
                </a:solidFill>
              </a:rPr>
              <a:t>main problem with the </a:t>
            </a:r>
            <a:r>
              <a:rPr lang="en-US" dirty="0" smtClean="0">
                <a:solidFill>
                  <a:srgbClr val="FF0000"/>
                </a:solidFill>
              </a:rPr>
              <a:t>model was </a:t>
            </a:r>
            <a:r>
              <a:rPr lang="en-US" dirty="0">
                <a:solidFill>
                  <a:srgbClr val="FF0000"/>
                </a:solidFill>
              </a:rPr>
              <a:t>that it was not clear how the user should interact with it. </a:t>
            </a:r>
            <a:endParaRPr lang="en-US" dirty="0" smtClean="0">
              <a:solidFill>
                <a:srgbClr val="FF0000"/>
              </a:solidFill>
            </a:endParaRPr>
          </a:p>
          <a:p>
            <a:r>
              <a:rPr lang="en-US" dirty="0" smtClean="0">
                <a:solidFill>
                  <a:srgbClr val="FF0000"/>
                </a:solidFill>
              </a:rPr>
              <a:t>If </a:t>
            </a:r>
            <a:r>
              <a:rPr lang="en-US" dirty="0">
                <a:solidFill>
                  <a:srgbClr val="FF0000"/>
                </a:solidFill>
              </a:rPr>
              <a:t>the user </a:t>
            </a:r>
            <a:r>
              <a:rPr lang="en-US" dirty="0" smtClean="0">
                <a:solidFill>
                  <a:srgbClr val="FF0000"/>
                </a:solidFill>
              </a:rPr>
              <a:t>were simply </a:t>
            </a:r>
            <a:r>
              <a:rPr lang="en-US" dirty="0">
                <a:solidFill>
                  <a:srgbClr val="FF0000"/>
                </a:solidFill>
              </a:rPr>
              <a:t>at one end of the system, then this would represent an even </a:t>
            </a:r>
            <a:r>
              <a:rPr lang="en-US" dirty="0" smtClean="0">
                <a:solidFill>
                  <a:srgbClr val="FF0000"/>
                </a:solidFill>
              </a:rPr>
              <a:t>worse decomposition </a:t>
            </a:r>
            <a:r>
              <a:rPr lang="en-US" dirty="0">
                <a:solidFill>
                  <a:srgbClr val="FF0000"/>
                </a:solidFill>
              </a:rPr>
              <a:t>than the layered system</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26</a:t>
            </a:fld>
            <a:endParaRPr lang="en-US"/>
          </a:p>
        </p:txBody>
      </p:sp>
    </p:spTree>
    <p:extLst>
      <p:ext uri="{BB962C8B-B14F-4D97-AF65-F5344CB8AC3E}">
        <p14:creationId xmlns:p14="http://schemas.microsoft.com/office/powerpoint/2010/main" val="3650276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49CEECFA-F110-4312-82CE-115BFE43C0D4}" type="datetime1">
              <a:rPr lang="en-US" smtClean="0"/>
              <a:t>Thursday, March 22, 2018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BA41BE1-189A-4DA6-98B3-579B40791977}" type="slidenum">
              <a:rPr lang="en-US" smtClean="0"/>
              <a:t>27</a:t>
            </a:fld>
            <a:endParaRPr lang="en-US"/>
          </a:p>
        </p:txBody>
      </p:sp>
      <p:sp>
        <p:nvSpPr>
          <p:cNvPr id="8" name="Rounded Rectangle 7"/>
          <p:cNvSpPr/>
          <p:nvPr/>
        </p:nvSpPr>
        <p:spPr>
          <a:xfrm>
            <a:off x="1297173" y="902978"/>
            <a:ext cx="6709144" cy="3200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rgbClr val="C00000"/>
                </a:solidFill>
                <a:latin typeface="Californian FB" panose="0207040306080B030204" pitchFamily="18" charset="0"/>
              </a:rPr>
              <a:t>(3) Mobile Robotics</a:t>
            </a:r>
          </a:p>
          <a:p>
            <a:pPr algn="ctr"/>
            <a:endParaRPr lang="en-US" sz="5400" b="1" dirty="0">
              <a:solidFill>
                <a:srgbClr val="C00000"/>
              </a:solidFill>
              <a:latin typeface="Californian FB" panose="0207040306080B030204" pitchFamily="18" charset="0"/>
            </a:endParaRPr>
          </a:p>
          <a:p>
            <a:pPr algn="ctr"/>
            <a:endParaRPr lang="en-US" sz="5400" b="1" dirty="0">
              <a:solidFill>
                <a:srgbClr val="C00000"/>
              </a:solidFill>
              <a:latin typeface="Californian FB" panose="0207040306080B030204" pitchFamily="18" charset="0"/>
            </a:endParaRPr>
          </a:p>
        </p:txBody>
      </p:sp>
      <p:pic>
        <p:nvPicPr>
          <p:cNvPr id="1026" name="Picture 2" descr="Image result for mobile rob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283" y="2084070"/>
            <a:ext cx="2448503" cy="279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972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22959" y="1845734"/>
            <a:ext cx="7895739" cy="4023360"/>
          </a:xfrm>
        </p:spPr>
        <p:txBody>
          <a:bodyPr>
            <a:normAutofit fontScale="92500"/>
          </a:bodyPr>
          <a:lstStyle/>
          <a:p>
            <a:r>
              <a:rPr lang="en-US" dirty="0"/>
              <a:t>Typical software functions.</a:t>
            </a:r>
          </a:p>
          <a:p>
            <a:pPr lvl="1"/>
            <a:r>
              <a:rPr lang="en-US" dirty="0" smtClean="0"/>
              <a:t>Acquiring </a:t>
            </a:r>
            <a:r>
              <a:rPr lang="en-US" dirty="0"/>
              <a:t>and interpreting input provided by sensors.</a:t>
            </a:r>
          </a:p>
          <a:p>
            <a:pPr lvl="1"/>
            <a:r>
              <a:rPr lang="en-US" dirty="0" smtClean="0"/>
              <a:t>Controlling </a:t>
            </a:r>
            <a:r>
              <a:rPr lang="en-US" dirty="0"/>
              <a:t>the motion of wheels and other movable parts.</a:t>
            </a:r>
          </a:p>
          <a:p>
            <a:pPr lvl="1"/>
            <a:r>
              <a:rPr lang="en-US" dirty="0" smtClean="0"/>
              <a:t>Planning </a:t>
            </a:r>
            <a:r>
              <a:rPr lang="en-US" dirty="0"/>
              <a:t>future paths.</a:t>
            </a:r>
          </a:p>
          <a:p>
            <a:r>
              <a:rPr lang="en-US" dirty="0"/>
              <a:t>Examples of complications.</a:t>
            </a:r>
          </a:p>
          <a:p>
            <a:pPr lvl="1"/>
            <a:r>
              <a:rPr lang="en-US" dirty="0" smtClean="0"/>
              <a:t>Obstacles </a:t>
            </a:r>
            <a:r>
              <a:rPr lang="en-US" dirty="0"/>
              <a:t>may block path.</a:t>
            </a:r>
          </a:p>
          <a:p>
            <a:pPr lvl="1"/>
            <a:r>
              <a:rPr lang="en-US" dirty="0" smtClean="0"/>
              <a:t>Sensor </a:t>
            </a:r>
            <a:r>
              <a:rPr lang="en-US" dirty="0"/>
              <a:t>input may be imperfect.</a:t>
            </a:r>
          </a:p>
          <a:p>
            <a:pPr lvl="1"/>
            <a:r>
              <a:rPr lang="en-US" dirty="0" smtClean="0"/>
              <a:t>Robot </a:t>
            </a:r>
            <a:r>
              <a:rPr lang="en-US" dirty="0"/>
              <a:t>may run out of power.</a:t>
            </a:r>
          </a:p>
          <a:p>
            <a:pPr lvl="1"/>
            <a:r>
              <a:rPr lang="en-US" dirty="0" smtClean="0"/>
              <a:t>Mechanical </a:t>
            </a:r>
            <a:r>
              <a:rPr lang="en-US" dirty="0"/>
              <a:t>limitations may restrict accuracy of movement.</a:t>
            </a:r>
          </a:p>
          <a:p>
            <a:pPr lvl="1"/>
            <a:r>
              <a:rPr lang="en-US" dirty="0" smtClean="0"/>
              <a:t>Robot </a:t>
            </a:r>
            <a:r>
              <a:rPr lang="en-US" dirty="0"/>
              <a:t>may manipulate hazardous materials.</a:t>
            </a:r>
          </a:p>
          <a:p>
            <a:pPr lvl="1"/>
            <a:r>
              <a:rPr lang="en-US" dirty="0" smtClean="0"/>
              <a:t>Unpredictable </a:t>
            </a:r>
            <a:r>
              <a:rPr lang="en-US" dirty="0"/>
              <a:t>events may demand a rapid (autonomous) response.</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28</a:t>
            </a:fld>
            <a:endParaRPr lang="en-US"/>
          </a:p>
        </p:txBody>
      </p:sp>
    </p:spTree>
    <p:extLst>
      <p:ext uri="{BB962C8B-B14F-4D97-AF65-F5344CB8AC3E}">
        <p14:creationId xmlns:p14="http://schemas.microsoft.com/office/powerpoint/2010/main" val="3851523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Considerations</a:t>
            </a:r>
            <a:endParaRPr lang="en-US" dirty="0"/>
          </a:p>
        </p:txBody>
      </p:sp>
      <p:sp>
        <p:nvSpPr>
          <p:cNvPr id="3" name="Content Placeholder 2"/>
          <p:cNvSpPr>
            <a:spLocks noGrp="1"/>
          </p:cNvSpPr>
          <p:nvPr>
            <p:ph idx="1"/>
          </p:nvPr>
        </p:nvSpPr>
        <p:spPr>
          <a:xfrm>
            <a:off x="822959" y="1845734"/>
            <a:ext cx="7543801" cy="4289252"/>
          </a:xfrm>
        </p:spPr>
        <p:txBody>
          <a:bodyPr>
            <a:normAutofit fontScale="92500"/>
          </a:bodyPr>
          <a:lstStyle/>
          <a:p>
            <a:pPr marL="457200" indent="-457200">
              <a:buClr>
                <a:srgbClr val="FF0000"/>
              </a:buClr>
              <a:buFont typeface="+mj-lt"/>
              <a:buAutoNum type="arabicPeriod"/>
            </a:pPr>
            <a:r>
              <a:rPr lang="en-US" dirty="0">
                <a:solidFill>
                  <a:srgbClr val="0070C0"/>
                </a:solidFill>
              </a:rPr>
              <a:t>Accommodation of deliberate and reactive behavior</a:t>
            </a:r>
            <a:r>
              <a:rPr lang="en-US" dirty="0"/>
              <a:t>. Robot </a:t>
            </a:r>
            <a:r>
              <a:rPr lang="en-US" dirty="0" smtClean="0"/>
              <a:t>must coordinate </a:t>
            </a:r>
            <a:r>
              <a:rPr lang="en-US" dirty="0"/>
              <a:t>actions to achieve assigned objectives with the </a:t>
            </a:r>
            <a:r>
              <a:rPr lang="en-US" dirty="0" smtClean="0"/>
              <a:t>reactions imposed </a:t>
            </a:r>
            <a:r>
              <a:rPr lang="en-US" dirty="0"/>
              <a:t>by the environment.</a:t>
            </a:r>
          </a:p>
          <a:p>
            <a:pPr marL="457200" indent="-457200">
              <a:buClr>
                <a:srgbClr val="FF0000"/>
              </a:buClr>
              <a:buFont typeface="+mj-lt"/>
              <a:buAutoNum type="arabicPeriod"/>
            </a:pPr>
            <a:r>
              <a:rPr lang="en-US" dirty="0" smtClean="0">
                <a:solidFill>
                  <a:srgbClr val="0070C0"/>
                </a:solidFill>
              </a:rPr>
              <a:t>Allowance </a:t>
            </a:r>
            <a:r>
              <a:rPr lang="en-US" dirty="0">
                <a:solidFill>
                  <a:srgbClr val="0070C0"/>
                </a:solidFill>
              </a:rPr>
              <a:t>for uncertainty</a:t>
            </a:r>
            <a:r>
              <a:rPr lang="en-US" dirty="0"/>
              <a:t>. Robot must function in the context </a:t>
            </a:r>
            <a:r>
              <a:rPr lang="en-US" dirty="0" smtClean="0"/>
              <a:t>of incomplete</a:t>
            </a:r>
            <a:r>
              <a:rPr lang="en-US" dirty="0"/>
              <a:t>, unreliable and contradictory information.</a:t>
            </a:r>
          </a:p>
          <a:p>
            <a:pPr marL="457200" indent="-457200">
              <a:buClr>
                <a:srgbClr val="FF0000"/>
              </a:buClr>
              <a:buFont typeface="+mj-lt"/>
              <a:buAutoNum type="arabicPeriod"/>
            </a:pPr>
            <a:r>
              <a:rPr lang="en-US" dirty="0" smtClean="0">
                <a:solidFill>
                  <a:srgbClr val="0070C0"/>
                </a:solidFill>
              </a:rPr>
              <a:t>Accounting </a:t>
            </a:r>
            <a:r>
              <a:rPr lang="en-US" dirty="0">
                <a:solidFill>
                  <a:srgbClr val="0070C0"/>
                </a:solidFill>
              </a:rPr>
              <a:t>of dangers </a:t>
            </a:r>
            <a:r>
              <a:rPr lang="en-US" dirty="0"/>
              <a:t>in the robot’s operations and </a:t>
            </a:r>
            <a:r>
              <a:rPr lang="en-US" dirty="0" smtClean="0"/>
              <a:t>its environment</a:t>
            </a:r>
            <a:r>
              <a:rPr lang="en-US" dirty="0"/>
              <a:t>. Relating to fault tolerance, safety and performance</a:t>
            </a:r>
            <a:r>
              <a:rPr lang="en-US" dirty="0" smtClean="0"/>
              <a:t>, problems </a:t>
            </a:r>
            <a:r>
              <a:rPr lang="en-US" dirty="0"/>
              <a:t>like reduced power supply, unexpectedly open doors, etc</a:t>
            </a:r>
            <a:r>
              <a:rPr lang="en-US" dirty="0" smtClean="0"/>
              <a:t>., should </a:t>
            </a:r>
            <a:r>
              <a:rPr lang="en-US" dirty="0"/>
              <a:t>not lead to disaster.</a:t>
            </a:r>
          </a:p>
          <a:p>
            <a:pPr marL="457200" indent="-457200">
              <a:buClr>
                <a:srgbClr val="FF0000"/>
              </a:buClr>
              <a:buFont typeface="+mj-lt"/>
              <a:buAutoNum type="arabicPeriod"/>
            </a:pPr>
            <a:r>
              <a:rPr lang="en-US" dirty="0" smtClean="0">
                <a:solidFill>
                  <a:srgbClr val="0070C0"/>
                </a:solidFill>
              </a:rPr>
              <a:t>Flexibility</a:t>
            </a:r>
            <a:r>
              <a:rPr lang="en-US" dirty="0"/>
              <a:t>. Support for experimentation and reconfiguration.</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29</a:t>
            </a:fld>
            <a:endParaRPr lang="en-US"/>
          </a:p>
        </p:txBody>
      </p:sp>
    </p:spTree>
    <p:extLst>
      <p:ext uri="{BB962C8B-B14F-4D97-AF65-F5344CB8AC3E}">
        <p14:creationId xmlns:p14="http://schemas.microsoft.com/office/powerpoint/2010/main" val="8292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9" name="Text Placeholder 8"/>
          <p:cNvSpPr>
            <a:spLocks noGrp="1"/>
          </p:cNvSpPr>
          <p:nvPr>
            <p:ph type="body" sz="half" idx="2"/>
          </p:nvPr>
        </p:nvSpPr>
        <p:spPr/>
        <p:txBody>
          <a:bodyPr/>
          <a:lstStyle/>
          <a:p>
            <a:endParaRPr lang="en-US"/>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a:t>
            </a:fld>
            <a:endParaRPr lang="en-US"/>
          </a:p>
        </p:txBody>
      </p:sp>
      <p:pic>
        <p:nvPicPr>
          <p:cNvPr id="1032" name="Picture 8" descr="http://www.winaim.co/wp-content/uploads/2017/12/stud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6" y="-8237528"/>
            <a:ext cx="7100167"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www.winaim.co/wp-content/uploads/2017/12/study.jpg"/>
          <p:cNvPicPr>
            <a:picLocks noGrp="1" noChangeAspect="1" noChangeArrowheads="1"/>
          </p:cNvPicPr>
          <p:nvPr>
            <p:ph type="pic" idx="1"/>
          </p:nvPr>
        </p:nvPicPr>
        <p:blipFill>
          <a:blip r:embed="rId3" cstate="print">
            <a:extLst>
              <a:ext uri="{28A0092B-C50C-407E-A947-70E740481C1C}">
                <a14:useLocalDpi xmlns:a14="http://schemas.microsoft.com/office/drawing/2010/main" val="0"/>
              </a:ext>
            </a:extLst>
          </a:blip>
          <a:srcRect t="8264" b="8264"/>
          <a:stretch>
            <a:fillRect/>
          </a:stretch>
        </p:blipFill>
        <p:spPr bwMode="auto">
          <a:xfrm>
            <a:off x="11" y="15914"/>
            <a:ext cx="9143989" cy="491507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1" y="15914"/>
            <a:ext cx="3012926" cy="491507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lvl="0" indent="-457200">
              <a:spcAft>
                <a:spcPts val="2400"/>
              </a:spcAft>
              <a:buFont typeface="+mj-lt"/>
              <a:buAutoNum type="arabicPeriod"/>
            </a:pPr>
            <a:endParaRPr lang="en-US" sz="2400" dirty="0" smtClean="0"/>
          </a:p>
          <a:p>
            <a:pPr marL="457200" lvl="0" indent="-457200">
              <a:spcAft>
                <a:spcPts val="2400"/>
              </a:spcAft>
              <a:buFont typeface="+mj-lt"/>
              <a:buAutoNum type="arabicPeriod"/>
            </a:pPr>
            <a:r>
              <a:rPr lang="en-US" sz="2400" dirty="0" err="1" smtClean="0"/>
              <a:t>KeyWord</a:t>
            </a:r>
            <a:r>
              <a:rPr lang="en-US" sz="2400" dirty="0" smtClean="0"/>
              <a:t> In </a:t>
            </a:r>
            <a:r>
              <a:rPr lang="en-US" sz="2400" dirty="0"/>
              <a:t>Context </a:t>
            </a:r>
          </a:p>
          <a:p>
            <a:pPr marL="457200" lvl="0" indent="-457200">
              <a:spcAft>
                <a:spcPts val="2400"/>
              </a:spcAft>
              <a:buFont typeface="+mj-lt"/>
              <a:buAutoNum type="arabicPeriod"/>
            </a:pPr>
            <a:r>
              <a:rPr lang="en-US" sz="2400" dirty="0"/>
              <a:t>Instrumentation software</a:t>
            </a:r>
          </a:p>
          <a:p>
            <a:pPr marL="457200" lvl="0" indent="-457200">
              <a:spcAft>
                <a:spcPts val="2400"/>
              </a:spcAft>
              <a:buFont typeface="+mj-lt"/>
              <a:buAutoNum type="arabicPeriod"/>
            </a:pPr>
            <a:r>
              <a:rPr lang="en-US" sz="2400" dirty="0" smtClean="0"/>
              <a:t>Mobile </a:t>
            </a:r>
            <a:r>
              <a:rPr lang="en-US" sz="2400" dirty="0"/>
              <a:t>robotics</a:t>
            </a:r>
          </a:p>
          <a:p>
            <a:pPr marL="457200" lvl="0" indent="-457200">
              <a:spcAft>
                <a:spcPts val="2400"/>
              </a:spcAft>
              <a:buFont typeface="+mj-lt"/>
              <a:buAutoNum type="arabicPeriod"/>
            </a:pPr>
            <a:r>
              <a:rPr lang="en-US" sz="2400" dirty="0"/>
              <a:t>Cruise control</a:t>
            </a:r>
          </a:p>
          <a:p>
            <a:pPr marL="457200" lvl="0" indent="-457200">
              <a:spcAft>
                <a:spcPts val="2400"/>
              </a:spcAft>
              <a:buFont typeface="+mj-lt"/>
              <a:buAutoNum type="arabicPeriod"/>
            </a:pPr>
            <a:r>
              <a:rPr lang="en-US" sz="2400" dirty="0"/>
              <a:t>Three vignettes in mixed </a:t>
            </a:r>
            <a:r>
              <a:rPr lang="en-US" sz="2400" dirty="0" smtClean="0"/>
              <a:t>style</a:t>
            </a:r>
            <a:endParaRPr lang="en-US" sz="2400" dirty="0"/>
          </a:p>
        </p:txBody>
      </p:sp>
    </p:spTree>
    <p:extLst>
      <p:ext uri="{BB962C8B-B14F-4D97-AF65-F5344CB8AC3E}">
        <p14:creationId xmlns:p14="http://schemas.microsoft.com/office/powerpoint/2010/main" val="2118159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 Control loop</a:t>
            </a:r>
          </a:p>
        </p:txBody>
      </p:sp>
      <p:sp>
        <p:nvSpPr>
          <p:cNvPr id="3" name="Content Placeholder 2"/>
          <p:cNvSpPr>
            <a:spLocks noGrp="1"/>
          </p:cNvSpPr>
          <p:nvPr>
            <p:ph idx="1"/>
          </p:nvPr>
        </p:nvSpPr>
        <p:spPr>
          <a:xfrm>
            <a:off x="598749" y="1845734"/>
            <a:ext cx="4376365" cy="4448740"/>
          </a:xfrm>
        </p:spPr>
        <p:txBody>
          <a:bodyPr>
            <a:normAutofit/>
          </a:bodyPr>
          <a:lstStyle/>
          <a:p>
            <a:r>
              <a:rPr lang="en-US" sz="2200" dirty="0" smtClean="0"/>
              <a:t>Industrial Robots – tasks are fully predefined, Minimal handling of unpredicted events.</a:t>
            </a:r>
          </a:p>
          <a:p>
            <a:r>
              <a:rPr lang="en-US" sz="2200" dirty="0" smtClean="0"/>
              <a:t>Ex: Welding, assembly, packing, etc.</a:t>
            </a:r>
          </a:p>
          <a:p>
            <a:r>
              <a:rPr lang="en-US" sz="2200" dirty="0" smtClean="0"/>
              <a:t>Mobile Robots – closed loop architecture.</a:t>
            </a:r>
          </a:p>
          <a:p>
            <a:r>
              <a:rPr lang="en-US" sz="2200" dirty="0" smtClean="0"/>
              <a:t>Controller </a:t>
            </a:r>
            <a:r>
              <a:rPr lang="en-US" sz="2200" dirty="0"/>
              <a:t>initiates robot </a:t>
            </a:r>
            <a:r>
              <a:rPr lang="en-US" sz="2200" dirty="0" smtClean="0"/>
              <a:t>actions.</a:t>
            </a:r>
          </a:p>
          <a:p>
            <a:r>
              <a:rPr lang="en-US" sz="2200" dirty="0" smtClean="0"/>
              <a:t>Monitors </a:t>
            </a:r>
            <a:r>
              <a:rPr lang="en-US" sz="2200" dirty="0"/>
              <a:t>their </a:t>
            </a:r>
            <a:r>
              <a:rPr lang="en-US" sz="2200" dirty="0" smtClean="0"/>
              <a:t>  consequences</a:t>
            </a:r>
            <a:r>
              <a:rPr lang="en-US" sz="2200" dirty="0"/>
              <a:t>, adjusting </a:t>
            </a:r>
            <a:r>
              <a:rPr lang="en-US" sz="2200" dirty="0" smtClean="0"/>
              <a:t>future </a:t>
            </a:r>
            <a:r>
              <a:rPr lang="en-US" sz="2200" dirty="0"/>
              <a:t>plans based on this return information.</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30</a:t>
            </a:fld>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601" y="2012644"/>
            <a:ext cx="4215005" cy="3513513"/>
          </a:xfrm>
          <a:prstGeom prst="rect">
            <a:avLst/>
          </a:prstGeom>
        </p:spPr>
      </p:pic>
    </p:spTree>
    <p:extLst>
      <p:ext uri="{BB962C8B-B14F-4D97-AF65-F5344CB8AC3E}">
        <p14:creationId xmlns:p14="http://schemas.microsoft.com/office/powerpoint/2010/main" val="3265615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1. Accommodation </a:t>
            </a:r>
            <a:r>
              <a:rPr lang="en-US" dirty="0">
                <a:solidFill>
                  <a:srgbClr val="FF0000"/>
                </a:solidFill>
              </a:rPr>
              <a:t>of deliberate and reactive behavior. Robot </a:t>
            </a:r>
            <a:r>
              <a:rPr lang="en-US" dirty="0" smtClean="0">
                <a:solidFill>
                  <a:srgbClr val="FF0000"/>
                </a:solidFill>
              </a:rPr>
              <a:t>must coordinate </a:t>
            </a:r>
            <a:r>
              <a:rPr lang="en-US" dirty="0">
                <a:solidFill>
                  <a:srgbClr val="FF0000"/>
                </a:solidFill>
              </a:rPr>
              <a:t>actions to achieve assigned objectives with the </a:t>
            </a:r>
            <a:r>
              <a:rPr lang="en-US" dirty="0" smtClean="0">
                <a:solidFill>
                  <a:srgbClr val="FF0000"/>
                </a:solidFill>
              </a:rPr>
              <a:t>reactions imposed </a:t>
            </a:r>
            <a:r>
              <a:rPr lang="en-US" dirty="0">
                <a:solidFill>
                  <a:srgbClr val="FF0000"/>
                </a:solidFill>
              </a:rPr>
              <a:t>by the environment.</a:t>
            </a:r>
          </a:p>
          <a:p>
            <a:r>
              <a:rPr lang="en-US" b="1" dirty="0"/>
              <a:t>Simplicity</a:t>
            </a:r>
            <a:r>
              <a:rPr lang="en-US" dirty="0"/>
              <a:t>. Problem in more unpredictable environments since there </a:t>
            </a:r>
            <a:r>
              <a:rPr lang="en-US" dirty="0" smtClean="0"/>
              <a:t>is basic </a:t>
            </a:r>
            <a:r>
              <a:rPr lang="en-US" dirty="0"/>
              <a:t>assumption that changes in environment are continuous and </a:t>
            </a:r>
            <a:r>
              <a:rPr lang="en-US" dirty="0" smtClean="0"/>
              <a:t>require continuous </a:t>
            </a:r>
            <a:r>
              <a:rPr lang="en-US" dirty="0"/>
              <a:t>reactions. Basic changes in behavior may be needed </a:t>
            </a:r>
            <a:r>
              <a:rPr lang="en-US" dirty="0" smtClean="0"/>
              <a:t>when confronted </a:t>
            </a:r>
            <a:r>
              <a:rPr lang="en-US" dirty="0"/>
              <a:t>with disparate discrete events.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31</a:t>
            </a:fld>
            <a:endParaRPr lang="en-US"/>
          </a:p>
        </p:txBody>
      </p:sp>
    </p:spTree>
    <p:extLst>
      <p:ext uri="{BB962C8B-B14F-4D97-AF65-F5344CB8AC3E}">
        <p14:creationId xmlns:p14="http://schemas.microsoft.com/office/powerpoint/2010/main" val="27578388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rgbClr val="FF0000"/>
                </a:solidFill>
              </a:rPr>
              <a:t>2. Allowance </a:t>
            </a:r>
            <a:r>
              <a:rPr lang="en-US" dirty="0">
                <a:solidFill>
                  <a:srgbClr val="FF0000"/>
                </a:solidFill>
              </a:rPr>
              <a:t>for uncertainty. Robot must function in the context of incomplete, unreliable and contradictory information. </a:t>
            </a:r>
            <a:endParaRPr lang="en-US" dirty="0" smtClean="0">
              <a:solidFill>
                <a:srgbClr val="FF0000"/>
              </a:solidFill>
            </a:endParaRPr>
          </a:p>
          <a:p>
            <a:r>
              <a:rPr lang="en-US" dirty="0" smtClean="0"/>
              <a:t>Uncertainty </a:t>
            </a:r>
            <a:r>
              <a:rPr lang="en-US" dirty="0"/>
              <a:t>is resolved by reducing unknowns through iteration: a problem if more subtle steps are </a:t>
            </a:r>
            <a:r>
              <a:rPr lang="en-US" dirty="0" smtClean="0"/>
              <a:t>needed.</a:t>
            </a:r>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32</a:t>
            </a:fld>
            <a:endParaRPr lang="en-US"/>
          </a:p>
        </p:txBody>
      </p:sp>
    </p:spTree>
    <p:extLst>
      <p:ext uri="{BB962C8B-B14F-4D97-AF65-F5344CB8AC3E}">
        <p14:creationId xmlns:p14="http://schemas.microsoft.com/office/powerpoint/2010/main" val="3017685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solidFill>
                  <a:srgbClr val="FF0000"/>
                </a:solidFill>
              </a:rPr>
              <a:t>3. Accounting of dangers in the robot’s operations and its environment. Relating to fault tolerance, safety and performance, problems like reduced power supply, unexpectedly open doors, etc., should not lead to disaster</a:t>
            </a:r>
            <a:r>
              <a:rPr lang="en-US" dirty="0" smtClean="0">
                <a:solidFill>
                  <a:srgbClr val="FF0000"/>
                </a:solidFill>
              </a:rPr>
              <a:t>.</a:t>
            </a:r>
          </a:p>
          <a:p>
            <a:r>
              <a:rPr lang="en-US" dirty="0"/>
              <a:t>Fault tolerance and safety are enhanced by the simplicity of the architecture.</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33</a:t>
            </a:fld>
            <a:endParaRPr lang="en-US"/>
          </a:p>
        </p:txBody>
      </p:sp>
    </p:spTree>
    <p:extLst>
      <p:ext uri="{BB962C8B-B14F-4D97-AF65-F5344CB8AC3E}">
        <p14:creationId xmlns:p14="http://schemas.microsoft.com/office/powerpoint/2010/main" val="94342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solidFill>
                  <a:srgbClr val="FF0000"/>
                </a:solidFill>
              </a:rPr>
              <a:t>4. Flexibility. Support for experimentation and reconfiguration</a:t>
            </a:r>
            <a:r>
              <a:rPr lang="en-US" dirty="0" smtClean="0">
                <a:solidFill>
                  <a:srgbClr val="FF0000"/>
                </a:solidFill>
              </a:rPr>
              <a:t>.</a:t>
            </a:r>
          </a:p>
          <a:p>
            <a:r>
              <a:rPr lang="en-US" dirty="0"/>
              <a:t>Major components (supervisor, sensors, motors) can be easily replaced; more refined tuning must take place inside the modules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34</a:t>
            </a:fld>
            <a:endParaRPr lang="en-US"/>
          </a:p>
        </p:txBody>
      </p:sp>
    </p:spTree>
    <p:extLst>
      <p:ext uri="{BB962C8B-B14F-4D97-AF65-F5344CB8AC3E}">
        <p14:creationId xmlns:p14="http://schemas.microsoft.com/office/powerpoint/2010/main" val="21055803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 Layered</a:t>
            </a:r>
            <a:endParaRPr lang="en-US" dirty="0"/>
          </a:p>
        </p:txBody>
      </p:sp>
      <p:sp>
        <p:nvSpPr>
          <p:cNvPr id="3" name="Content Placeholder 2"/>
          <p:cNvSpPr>
            <a:spLocks noGrp="1"/>
          </p:cNvSpPr>
          <p:nvPr>
            <p:ph idx="1"/>
          </p:nvPr>
        </p:nvSpPr>
        <p:spPr>
          <a:xfrm>
            <a:off x="238170" y="1737361"/>
            <a:ext cx="3493860" cy="4023360"/>
          </a:xfrm>
        </p:spPr>
        <p:txBody>
          <a:bodyPr/>
          <a:lstStyle/>
          <a:p>
            <a:r>
              <a:rPr lang="en-US" dirty="0"/>
              <a:t>The figure shows Alberto </a:t>
            </a:r>
            <a:r>
              <a:rPr lang="en-US" dirty="0" err="1"/>
              <a:t>Elfes</a:t>
            </a:r>
            <a:r>
              <a:rPr lang="en-US" dirty="0"/>
              <a:t>' definition of the idealized layered architecture </a:t>
            </a:r>
            <a:r>
              <a:rPr lang="en-US" dirty="0" smtClean="0"/>
              <a:t>that </a:t>
            </a:r>
            <a:r>
              <a:rPr lang="en-US" dirty="0"/>
              <a:t>influenced the design of the Dolphin sonar and navigation system, implemented on the </a:t>
            </a:r>
            <a:r>
              <a:rPr lang="en-US" dirty="0" err="1"/>
              <a:t>Terregator</a:t>
            </a:r>
            <a:r>
              <a:rPr lang="en-US" dirty="0"/>
              <a:t> and Neptune mobile </a:t>
            </a:r>
            <a:r>
              <a:rPr lang="en-US" dirty="0" smtClean="0"/>
              <a:t>robots.</a:t>
            </a:r>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35</a:t>
            </a:fld>
            <a:endParaRPr lang="en-US"/>
          </a:p>
        </p:txBody>
      </p:sp>
      <p:pic>
        <p:nvPicPr>
          <p:cNvPr id="2050" name="Picture 2" descr="Image result for Neptune mobile robo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7080" y="3028341"/>
            <a:ext cx="2059235" cy="190669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6485861" y="3242930"/>
            <a:ext cx="939483" cy="4729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Screen Clippi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6053276" y="792026"/>
            <a:ext cx="2744136" cy="5116557"/>
          </a:xfrm>
          <a:prstGeom prst="rect">
            <a:avLst/>
          </a:prstGeom>
        </p:spPr>
      </p:pic>
      <p:sp>
        <p:nvSpPr>
          <p:cNvPr id="12" name="Rectangle 11"/>
          <p:cNvSpPr/>
          <p:nvPr/>
        </p:nvSpPr>
        <p:spPr>
          <a:xfrm>
            <a:off x="3886671" y="3242930"/>
            <a:ext cx="1005981" cy="369332"/>
          </a:xfrm>
          <a:prstGeom prst="rect">
            <a:avLst/>
          </a:prstGeom>
        </p:spPr>
        <p:txBody>
          <a:bodyPr wrap="none">
            <a:spAutoFit/>
          </a:bodyPr>
          <a:lstStyle/>
          <a:p>
            <a:r>
              <a:rPr lang="en-US" dirty="0">
                <a:solidFill>
                  <a:srgbClr val="FFFF00"/>
                </a:solidFill>
              </a:rPr>
              <a:t>Neptune</a:t>
            </a:r>
          </a:p>
        </p:txBody>
      </p:sp>
    </p:spTree>
    <p:extLst>
      <p:ext uri="{BB962C8B-B14F-4D97-AF65-F5344CB8AC3E}">
        <p14:creationId xmlns:p14="http://schemas.microsoft.com/office/powerpoint/2010/main" val="4004755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Layers</a:t>
            </a:r>
            <a:endParaRPr lang="en-US" dirty="0"/>
          </a:p>
        </p:txBody>
      </p:sp>
      <p:sp>
        <p:nvSpPr>
          <p:cNvPr id="3" name="Content Placeholder 2"/>
          <p:cNvSpPr>
            <a:spLocks noGrp="1"/>
          </p:cNvSpPr>
          <p:nvPr>
            <p:ph idx="1"/>
          </p:nvPr>
        </p:nvSpPr>
        <p:spPr>
          <a:xfrm>
            <a:off x="142475" y="1679798"/>
            <a:ext cx="6630465" cy="4614675"/>
          </a:xfrm>
        </p:spPr>
        <p:txBody>
          <a:bodyPr>
            <a:noAutofit/>
          </a:bodyPr>
          <a:lstStyle/>
          <a:p>
            <a:pPr>
              <a:lnSpc>
                <a:spcPct val="100000"/>
              </a:lnSpc>
            </a:pPr>
            <a:r>
              <a:rPr lang="en-US" sz="1700" dirty="0"/>
              <a:t>At level 1, the lowest level, reside the robot control routines (motors, joints,...).</a:t>
            </a:r>
          </a:p>
          <a:p>
            <a:pPr>
              <a:lnSpc>
                <a:spcPct val="100000"/>
              </a:lnSpc>
            </a:pPr>
            <a:r>
              <a:rPr lang="en-US" sz="1700" dirty="0"/>
              <a:t>Levels 2 and 3 deal with the input from the real world. They perform sensor interpretation (the analysis of the data from one sensor) and sensor integration (the combined analysis of different sensor inputs).</a:t>
            </a:r>
          </a:p>
          <a:p>
            <a:pPr>
              <a:lnSpc>
                <a:spcPct val="100000"/>
              </a:lnSpc>
            </a:pPr>
            <a:r>
              <a:rPr lang="en-US" sz="1700" dirty="0"/>
              <a:t>Level 4 is concerned with maintaining the robot's model of the world.</a:t>
            </a:r>
          </a:p>
          <a:p>
            <a:pPr>
              <a:lnSpc>
                <a:spcPct val="100000"/>
              </a:lnSpc>
            </a:pPr>
            <a:r>
              <a:rPr lang="en-US" sz="1700" dirty="0"/>
              <a:t>Level 5 manages the navigation of the robot.</a:t>
            </a:r>
          </a:p>
          <a:p>
            <a:pPr>
              <a:lnSpc>
                <a:spcPct val="100000"/>
              </a:lnSpc>
            </a:pPr>
            <a:r>
              <a:rPr lang="en-US" sz="1700" dirty="0"/>
              <a:t>The next two levels, 6 and 7, schedule and plan the robot's actions. Dealing with problems and </a:t>
            </a:r>
            <a:r>
              <a:rPr lang="en-US" sz="1700" dirty="0" err="1"/>
              <a:t>replanning</a:t>
            </a:r>
            <a:r>
              <a:rPr lang="en-US" sz="1700" dirty="0"/>
              <a:t> is also part of the level-7 responsibilities.</a:t>
            </a:r>
          </a:p>
          <a:p>
            <a:pPr>
              <a:lnSpc>
                <a:spcPct val="100000"/>
              </a:lnSpc>
            </a:pPr>
            <a:r>
              <a:rPr lang="en-US" sz="1700" dirty="0"/>
              <a:t>The top level provides the user interface and overall supervisory functions.</a:t>
            </a:r>
          </a:p>
          <a:p>
            <a:pPr>
              <a:lnSpc>
                <a:spcPct val="100000"/>
              </a:lnSpc>
            </a:pPr>
            <a:endParaRPr lang="en-US" sz="1700"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36</a:t>
            </a:fld>
            <a:endParaRPr lang="en-US"/>
          </a:p>
        </p:txBody>
      </p:sp>
      <p:pic>
        <p:nvPicPr>
          <p:cNvPr id="7" name="Picture 6"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696585" y="1883539"/>
            <a:ext cx="2276698" cy="4245000"/>
          </a:xfrm>
          <a:prstGeom prst="rect">
            <a:avLst/>
          </a:prstGeom>
        </p:spPr>
      </p:pic>
    </p:spTree>
    <p:extLst>
      <p:ext uri="{BB962C8B-B14F-4D97-AF65-F5344CB8AC3E}">
        <p14:creationId xmlns:p14="http://schemas.microsoft.com/office/powerpoint/2010/main" val="81226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 &amp; </a:t>
            </a:r>
            <a:r>
              <a:rPr lang="en-US" dirty="0" err="1" smtClean="0"/>
              <a:t>DisAdv</a:t>
            </a:r>
            <a:r>
              <a:rPr lang="en-US" dirty="0" smtClean="0"/>
              <a:t>.</a:t>
            </a:r>
            <a:endParaRPr lang="en-US" dirty="0"/>
          </a:p>
        </p:txBody>
      </p:sp>
      <p:sp>
        <p:nvSpPr>
          <p:cNvPr id="3" name="Content Placeholder 2"/>
          <p:cNvSpPr>
            <a:spLocks noGrp="1"/>
          </p:cNvSpPr>
          <p:nvPr>
            <p:ph idx="1"/>
          </p:nvPr>
        </p:nvSpPr>
        <p:spPr>
          <a:xfrm>
            <a:off x="822959" y="1845733"/>
            <a:ext cx="7543801" cy="4310517"/>
          </a:xfrm>
        </p:spPr>
        <p:txBody>
          <a:bodyPr>
            <a:normAutofit fontScale="92500" lnSpcReduction="10000"/>
          </a:bodyPr>
          <a:lstStyle/>
          <a:p>
            <a:r>
              <a:rPr lang="en-US" dirty="0" smtClean="0"/>
              <a:t>The </a:t>
            </a:r>
            <a:r>
              <a:rPr lang="en-US" dirty="0"/>
              <a:t>abstraction levels defined by the layered architecture provide what constitutes the goal for software architectures in </a:t>
            </a:r>
            <a:r>
              <a:rPr lang="en-US" dirty="0" smtClean="0"/>
              <a:t>general</a:t>
            </a:r>
            <a:r>
              <a:rPr lang="en-US" dirty="0"/>
              <a:t>.</a:t>
            </a:r>
            <a:endParaRPr lang="en-US" dirty="0" smtClean="0"/>
          </a:p>
          <a:p>
            <a:r>
              <a:rPr lang="en-US" dirty="0" smtClean="0"/>
              <a:t>A </a:t>
            </a:r>
            <a:r>
              <a:rPr lang="en-US" dirty="0"/>
              <a:t>framework for organizing the components. </a:t>
            </a:r>
            <a:endParaRPr lang="en-US" dirty="0" smtClean="0"/>
          </a:p>
          <a:p>
            <a:r>
              <a:rPr lang="en-US" dirty="0" smtClean="0"/>
              <a:t>It </a:t>
            </a:r>
            <a:r>
              <a:rPr lang="en-US" dirty="0"/>
              <a:t>achieves this objective by being precise about the role of the different layers.</a:t>
            </a:r>
          </a:p>
          <a:p>
            <a:r>
              <a:rPr lang="en-US" dirty="0"/>
              <a:t>The major </a:t>
            </a:r>
            <a:r>
              <a:rPr lang="en-US" dirty="0">
                <a:solidFill>
                  <a:srgbClr val="0070C0"/>
                </a:solidFill>
              </a:rPr>
              <a:t>drawback</a:t>
            </a:r>
            <a:r>
              <a:rPr lang="en-US" dirty="0"/>
              <a:t> of the model is that it breaks down when it is taken to the greater level of detail demanded by an actual implementation. </a:t>
            </a:r>
            <a:endParaRPr lang="en-US" dirty="0" smtClean="0"/>
          </a:p>
          <a:p>
            <a:r>
              <a:rPr lang="en-US" dirty="0" smtClean="0"/>
              <a:t>The </a:t>
            </a:r>
            <a:r>
              <a:rPr lang="en-US" dirty="0"/>
              <a:t>communications patterns in a robot do most probably not follow the very orderly scheme implied by the architecture.</a:t>
            </a:r>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37</a:t>
            </a:fld>
            <a:endParaRPr lang="en-US"/>
          </a:p>
        </p:txBody>
      </p:sp>
    </p:spTree>
    <p:extLst>
      <p:ext uri="{BB962C8B-B14F-4D97-AF65-F5344CB8AC3E}">
        <p14:creationId xmlns:p14="http://schemas.microsoft.com/office/powerpoint/2010/main" val="891844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Solution 3: Implicit Invocation with </a:t>
            </a:r>
            <a:r>
              <a:rPr lang="en-US" sz="4400" dirty="0" smtClean="0"/>
              <a:t>TCA (Task Controlled Architecture)</a:t>
            </a:r>
            <a:endParaRPr lang="en-US" sz="4400" dirty="0"/>
          </a:p>
        </p:txBody>
      </p:sp>
      <p:sp>
        <p:nvSpPr>
          <p:cNvPr id="3" name="Content Placeholder 2"/>
          <p:cNvSpPr>
            <a:spLocks noGrp="1"/>
          </p:cNvSpPr>
          <p:nvPr>
            <p:ph idx="1"/>
          </p:nvPr>
        </p:nvSpPr>
        <p:spPr>
          <a:xfrm>
            <a:off x="822959" y="1845734"/>
            <a:ext cx="7543801" cy="4331782"/>
          </a:xfrm>
        </p:spPr>
        <p:txBody>
          <a:bodyPr>
            <a:normAutofit fontScale="92500" lnSpcReduction="10000"/>
          </a:bodyPr>
          <a:lstStyle/>
          <a:p>
            <a:r>
              <a:rPr lang="en-US" dirty="0"/>
              <a:t>TCA organizes components as hierarchies of task called task trees.</a:t>
            </a:r>
          </a:p>
          <a:p>
            <a:r>
              <a:rPr lang="en-US" dirty="0"/>
              <a:t>Temporal constraints can also be associated with tasks occurring in </a:t>
            </a:r>
            <a:r>
              <a:rPr lang="en-US" dirty="0" smtClean="0"/>
              <a:t>a task </a:t>
            </a:r>
            <a:r>
              <a:rPr lang="en-US" dirty="0"/>
              <a:t>tree. </a:t>
            </a:r>
            <a:endParaRPr lang="en-US" dirty="0" smtClean="0"/>
          </a:p>
          <a:p>
            <a:r>
              <a:rPr lang="en-US" dirty="0" smtClean="0"/>
              <a:t>Tasks </a:t>
            </a:r>
            <a:r>
              <a:rPr lang="en-US" dirty="0"/>
              <a:t>communicate by multicasting messages via a </a:t>
            </a:r>
            <a:r>
              <a:rPr lang="en-US" dirty="0" smtClean="0"/>
              <a:t>message server</a:t>
            </a:r>
            <a:r>
              <a:rPr lang="en-US" dirty="0"/>
              <a:t>, which redirects those messages to (one or more) other </a:t>
            </a:r>
            <a:r>
              <a:rPr lang="en-US" dirty="0" smtClean="0"/>
              <a:t>tasks registered </a:t>
            </a:r>
            <a:r>
              <a:rPr lang="en-US" dirty="0"/>
              <a:t>to handle them</a:t>
            </a:r>
            <a:r>
              <a:rPr lang="en-US" dirty="0" smtClean="0"/>
              <a:t>.</a:t>
            </a:r>
          </a:p>
          <a:p>
            <a:r>
              <a:rPr lang="en-US" dirty="0" smtClean="0"/>
              <a:t>Specific </a:t>
            </a:r>
            <a:r>
              <a:rPr lang="en-US" dirty="0"/>
              <a:t>roles of </a:t>
            </a:r>
            <a:r>
              <a:rPr lang="en-US" dirty="0" smtClean="0"/>
              <a:t>tasks</a:t>
            </a:r>
          </a:p>
          <a:p>
            <a:pPr lvl="1"/>
            <a:r>
              <a:rPr lang="en-US" dirty="0"/>
              <a:t>Exception handlers: can change task trees, for example. </a:t>
            </a:r>
            <a:endParaRPr lang="en-US" dirty="0" smtClean="0"/>
          </a:p>
          <a:p>
            <a:pPr lvl="1"/>
            <a:r>
              <a:rPr lang="en-US" dirty="0" err="1" smtClean="0"/>
              <a:t>Wiretappers</a:t>
            </a:r>
            <a:r>
              <a:rPr lang="en-US" dirty="0"/>
              <a:t>: can see messages going to other tasks</a:t>
            </a:r>
            <a:r>
              <a:rPr lang="en-US" dirty="0" smtClean="0"/>
              <a:t>.</a:t>
            </a:r>
          </a:p>
          <a:p>
            <a:pPr lvl="1"/>
            <a:r>
              <a:rPr lang="en-US" dirty="0" smtClean="0"/>
              <a:t>Monitors</a:t>
            </a:r>
            <a:r>
              <a:rPr lang="en-US" dirty="0"/>
              <a:t>: are invoked when message data satisfies predefined conditions.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38</a:t>
            </a:fld>
            <a:endParaRPr lang="en-US"/>
          </a:p>
        </p:txBody>
      </p:sp>
    </p:spTree>
    <p:extLst>
      <p:ext uri="{BB962C8B-B14F-4D97-AF65-F5344CB8AC3E}">
        <p14:creationId xmlns:p14="http://schemas.microsoft.com/office/powerpoint/2010/main" val="3365249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Tree</a:t>
            </a:r>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123" y="2079240"/>
            <a:ext cx="4973574" cy="3864359"/>
          </a:xfrm>
        </p:spPr>
      </p:pic>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39</a:t>
            </a:fld>
            <a:endParaRPr lang="en-US"/>
          </a:p>
        </p:txBody>
      </p:sp>
      <p:sp>
        <p:nvSpPr>
          <p:cNvPr id="3" name="TextBox 2"/>
          <p:cNvSpPr txBox="1"/>
          <p:nvPr/>
        </p:nvSpPr>
        <p:spPr>
          <a:xfrm>
            <a:off x="725557" y="1967948"/>
            <a:ext cx="1361660" cy="461665"/>
          </a:xfrm>
          <a:prstGeom prst="rect">
            <a:avLst/>
          </a:prstGeom>
          <a:noFill/>
        </p:spPr>
        <p:txBody>
          <a:bodyPr wrap="square" rtlCol="0">
            <a:spAutoFit/>
          </a:bodyPr>
          <a:lstStyle/>
          <a:p>
            <a:r>
              <a:rPr lang="en-US" sz="2400" dirty="0" smtClean="0">
                <a:solidFill>
                  <a:srgbClr val="FF0000"/>
                </a:solidFill>
                <a:hlinkClick r:id="rId3"/>
              </a:rPr>
              <a:t>AMBLER</a:t>
            </a:r>
            <a:endParaRPr lang="en-US" sz="2400" dirty="0">
              <a:solidFill>
                <a:srgbClr val="FF0000"/>
              </a:solidFill>
            </a:endParaRPr>
          </a:p>
        </p:txBody>
      </p:sp>
      <p:sp>
        <p:nvSpPr>
          <p:cNvPr id="8" name="TextBox 7"/>
          <p:cNvSpPr txBox="1"/>
          <p:nvPr/>
        </p:nvSpPr>
        <p:spPr>
          <a:xfrm>
            <a:off x="695739" y="2660200"/>
            <a:ext cx="1361660" cy="461665"/>
          </a:xfrm>
          <a:prstGeom prst="rect">
            <a:avLst/>
          </a:prstGeom>
          <a:noFill/>
        </p:spPr>
        <p:txBody>
          <a:bodyPr wrap="square" rtlCol="0">
            <a:spAutoFit/>
          </a:bodyPr>
          <a:lstStyle/>
          <a:p>
            <a:r>
              <a:rPr lang="en-US" sz="2400" dirty="0" smtClean="0">
                <a:solidFill>
                  <a:srgbClr val="FF0000"/>
                </a:solidFill>
                <a:hlinkClick r:id="rId4"/>
              </a:rPr>
              <a:t>Cheetah</a:t>
            </a:r>
            <a:endParaRPr lang="en-US" sz="2400" dirty="0">
              <a:solidFill>
                <a:srgbClr val="FF0000"/>
              </a:solidFill>
            </a:endParaRPr>
          </a:p>
        </p:txBody>
      </p:sp>
    </p:spTree>
    <p:extLst>
      <p:ext uri="{BB962C8B-B14F-4D97-AF65-F5344CB8AC3E}">
        <p14:creationId xmlns:p14="http://schemas.microsoft.com/office/powerpoint/2010/main" val="923843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49CEECFA-F110-4312-82CE-115BFE43C0D4}" type="datetime1">
              <a:rPr lang="en-US" smtClean="0"/>
              <a:t>Thursday, March 22, 2018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BA41BE1-189A-4DA6-98B3-579B40791977}" type="slidenum">
              <a:rPr lang="en-US" smtClean="0"/>
              <a:t>4</a:t>
            </a:fld>
            <a:endParaRPr lang="en-US"/>
          </a:p>
        </p:txBody>
      </p:sp>
      <p:sp>
        <p:nvSpPr>
          <p:cNvPr id="8" name="Rounded Rectangle 7"/>
          <p:cNvSpPr/>
          <p:nvPr/>
        </p:nvSpPr>
        <p:spPr>
          <a:xfrm>
            <a:off x="1084521" y="882502"/>
            <a:ext cx="6709144" cy="3200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rgbClr val="C00000"/>
                </a:solidFill>
                <a:latin typeface="Californian FB" panose="0207040306080B030204" pitchFamily="18" charset="0"/>
              </a:rPr>
              <a:t>(1) KWIC</a:t>
            </a:r>
            <a:endParaRPr lang="en-US" sz="5400" b="1" dirty="0">
              <a:solidFill>
                <a:srgbClr val="C00000"/>
              </a:solidFill>
              <a:latin typeface="Californian FB" panose="0207040306080B030204" pitchFamily="18" charset="0"/>
            </a:endParaRPr>
          </a:p>
        </p:txBody>
      </p:sp>
    </p:spTree>
    <p:extLst>
      <p:ext uri="{BB962C8B-B14F-4D97-AF65-F5344CB8AC3E}">
        <p14:creationId xmlns:p14="http://schemas.microsoft.com/office/powerpoint/2010/main" val="1670890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Verdict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1. Accommodation of deliberate and reactive behavior</a:t>
            </a:r>
            <a:r>
              <a:rPr lang="en-US" dirty="0" smtClean="0"/>
              <a:t>.</a:t>
            </a:r>
          </a:p>
          <a:p>
            <a:pPr lvl="1"/>
            <a:r>
              <a:rPr lang="en-US" dirty="0"/>
              <a:t>Task trees and task roles permit a clear-cut separation of action and reaction. Explicit support for concurrent </a:t>
            </a:r>
            <a:r>
              <a:rPr lang="en-US" dirty="0" smtClean="0"/>
              <a:t>agents</a:t>
            </a:r>
          </a:p>
          <a:p>
            <a:r>
              <a:rPr lang="en-US" dirty="0"/>
              <a:t>2. Allowance for </a:t>
            </a:r>
            <a:r>
              <a:rPr lang="en-US" dirty="0" smtClean="0"/>
              <a:t>uncertainty</a:t>
            </a:r>
          </a:p>
          <a:p>
            <a:pPr lvl="1"/>
            <a:r>
              <a:rPr lang="en-US" dirty="0"/>
              <a:t>Often tentative task trees are created when an exceptional event happens</a:t>
            </a:r>
          </a:p>
          <a:p>
            <a:r>
              <a:rPr lang="en-US" dirty="0"/>
              <a:t>3. Accounting of dangers in the robot’s </a:t>
            </a:r>
            <a:r>
              <a:rPr lang="en-US" dirty="0" smtClean="0"/>
              <a:t>operations</a:t>
            </a:r>
          </a:p>
          <a:p>
            <a:pPr lvl="1"/>
            <a:r>
              <a:rPr lang="en-US" dirty="0"/>
              <a:t>TCA exception, wiretapping and monitoring features address needs for performance, safety and fault tolerance.</a:t>
            </a:r>
          </a:p>
          <a:p>
            <a:r>
              <a:rPr lang="en-US" dirty="0"/>
              <a:t>4. </a:t>
            </a:r>
            <a:r>
              <a:rPr lang="en-US" dirty="0" smtClean="0"/>
              <a:t>Flexibility</a:t>
            </a:r>
          </a:p>
          <a:p>
            <a:pPr lvl="1"/>
            <a:r>
              <a:rPr lang="en-US" dirty="0"/>
              <a:t>Implicit invocation style supports incremental development and replacement of components</a:t>
            </a:r>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40</a:t>
            </a:fld>
            <a:endParaRPr lang="en-US"/>
          </a:p>
        </p:txBody>
      </p:sp>
    </p:spTree>
    <p:extLst>
      <p:ext uri="{BB962C8B-B14F-4D97-AF65-F5344CB8AC3E}">
        <p14:creationId xmlns:p14="http://schemas.microsoft.com/office/powerpoint/2010/main" val="7504830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4: </a:t>
            </a:r>
            <a:r>
              <a:rPr lang="en-US" dirty="0" smtClean="0"/>
              <a:t/>
            </a:r>
            <a:br>
              <a:rPr lang="en-US" dirty="0" smtClean="0"/>
            </a:br>
            <a:r>
              <a:rPr lang="en-US" dirty="0" smtClean="0"/>
              <a:t>Blackboard Architecture</a:t>
            </a:r>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41</a:t>
            </a:fld>
            <a:endParaRPr lang="en-US"/>
          </a:p>
        </p:txBody>
      </p:sp>
      <p:sp>
        <p:nvSpPr>
          <p:cNvPr id="8" name="Content Placeholder 7"/>
          <p:cNvSpPr>
            <a:spLocks noGrp="1"/>
          </p:cNvSpPr>
          <p:nvPr>
            <p:ph idx="1"/>
          </p:nvPr>
        </p:nvSpPr>
        <p:spPr>
          <a:xfrm>
            <a:off x="395577" y="1845734"/>
            <a:ext cx="4285754" cy="4023360"/>
          </a:xfrm>
        </p:spPr>
        <p:txBody>
          <a:bodyPr/>
          <a:lstStyle/>
          <a:p>
            <a:r>
              <a:rPr lang="en-US" dirty="0" smtClean="0"/>
              <a:t>Captain-overall supervisor</a:t>
            </a:r>
          </a:p>
          <a:p>
            <a:r>
              <a:rPr lang="en-US" dirty="0" smtClean="0"/>
              <a:t>Map navigator-path planner</a:t>
            </a:r>
          </a:p>
          <a:p>
            <a:r>
              <a:rPr lang="en-US" dirty="0" smtClean="0"/>
              <a:t>Lookout-monitors environment</a:t>
            </a:r>
          </a:p>
          <a:p>
            <a:r>
              <a:rPr lang="en-US" dirty="0" smtClean="0"/>
              <a:t>Pilot-low level path planner</a:t>
            </a:r>
          </a:p>
          <a:p>
            <a:r>
              <a:rPr lang="en-US" dirty="0" smtClean="0"/>
              <a:t>Environment – inputs from sensors</a:t>
            </a:r>
            <a:endParaRPr lang="en-US" dirty="0"/>
          </a:p>
        </p:txBody>
      </p:sp>
      <p:pic>
        <p:nvPicPr>
          <p:cNvPr id="9" name="Content Placeholder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787" y="2455639"/>
            <a:ext cx="4576093" cy="2931370"/>
          </a:xfrm>
          <a:prstGeom prst="rect">
            <a:avLst/>
          </a:prstGeom>
        </p:spPr>
      </p:pic>
    </p:spTree>
    <p:extLst>
      <p:ext uri="{BB962C8B-B14F-4D97-AF65-F5344CB8AC3E}">
        <p14:creationId xmlns:p14="http://schemas.microsoft.com/office/powerpoint/2010/main" val="1825452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Experimental Robot</a:t>
            </a:r>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609" y="2164873"/>
            <a:ext cx="4252644" cy="3470446"/>
          </a:xfrm>
        </p:spPr>
      </p:pic>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42</a:t>
            </a:fld>
            <a:endParaRPr lang="en-US"/>
          </a:p>
        </p:txBody>
      </p:sp>
    </p:spTree>
    <p:extLst>
      <p:ext uri="{BB962C8B-B14F-4D97-AF65-F5344CB8AC3E}">
        <p14:creationId xmlns:p14="http://schemas.microsoft.com/office/powerpoint/2010/main" val="18116082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Verdict</a:t>
            </a:r>
            <a:endParaRPr lang="en-US" dirty="0"/>
          </a:p>
        </p:txBody>
      </p:sp>
      <p:sp>
        <p:nvSpPr>
          <p:cNvPr id="3" name="Content Placeholder 2"/>
          <p:cNvSpPr>
            <a:spLocks noGrp="1"/>
          </p:cNvSpPr>
          <p:nvPr>
            <p:ph idx="1"/>
          </p:nvPr>
        </p:nvSpPr>
        <p:spPr>
          <a:xfrm>
            <a:off x="822959" y="1845734"/>
            <a:ext cx="7543801" cy="4346344"/>
          </a:xfrm>
        </p:spPr>
        <p:txBody>
          <a:bodyPr>
            <a:normAutofit fontScale="92500" lnSpcReduction="10000"/>
          </a:bodyPr>
          <a:lstStyle/>
          <a:p>
            <a:r>
              <a:rPr lang="en-US" dirty="0"/>
              <a:t>1. Accommodation of deliberate and reactive behavior</a:t>
            </a:r>
            <a:r>
              <a:rPr lang="en-US" dirty="0" smtClean="0"/>
              <a:t>.</a:t>
            </a:r>
          </a:p>
          <a:p>
            <a:pPr lvl="1"/>
            <a:r>
              <a:rPr lang="en-US" dirty="0"/>
              <a:t>Components communicate via the shared repository: modules indicate their interest in certain types of information; the database returns relevant data either immediately or when some other module inserts the relevant data into the database</a:t>
            </a:r>
            <a:r>
              <a:rPr lang="en-US" dirty="0" smtClean="0"/>
              <a:t>. </a:t>
            </a:r>
          </a:p>
          <a:p>
            <a:r>
              <a:rPr lang="en-US" dirty="0" smtClean="0"/>
              <a:t>2. Allowance for uncertainty</a:t>
            </a:r>
          </a:p>
          <a:p>
            <a:pPr lvl="1"/>
            <a:r>
              <a:rPr lang="en-US" dirty="0"/>
              <a:t>The blackboard helps to resolve conflicts or uncertainty in the robot’s world </a:t>
            </a:r>
            <a:r>
              <a:rPr lang="en-US" dirty="0" smtClean="0"/>
              <a:t>view </a:t>
            </a:r>
          </a:p>
          <a:p>
            <a:r>
              <a:rPr lang="en-US" dirty="0" smtClean="0"/>
              <a:t>3</a:t>
            </a:r>
            <a:r>
              <a:rPr lang="en-US" dirty="0"/>
              <a:t>. Accounting of dangers in the robot’s </a:t>
            </a:r>
            <a:r>
              <a:rPr lang="en-US" dirty="0" smtClean="0"/>
              <a:t>operations</a:t>
            </a:r>
          </a:p>
          <a:p>
            <a:pPr lvl="1"/>
            <a:r>
              <a:rPr lang="en-US" dirty="0"/>
              <a:t>watch the database for exceptional </a:t>
            </a:r>
            <a:r>
              <a:rPr lang="en-US" dirty="0" smtClean="0"/>
              <a:t>circumstances </a:t>
            </a:r>
            <a:endParaRPr lang="en-US" dirty="0"/>
          </a:p>
          <a:p>
            <a:r>
              <a:rPr lang="en-US" dirty="0"/>
              <a:t>4. </a:t>
            </a:r>
            <a:r>
              <a:rPr lang="en-US" dirty="0" smtClean="0"/>
              <a:t>Flexibility</a:t>
            </a:r>
          </a:p>
          <a:p>
            <a:pPr lvl="1"/>
            <a:r>
              <a:rPr lang="en-US" dirty="0"/>
              <a:t>Supports concurrency and maintenance by decoupling senders from </a:t>
            </a:r>
            <a:r>
              <a:rPr lang="en-US" dirty="0" smtClean="0"/>
              <a:t>receivers </a:t>
            </a:r>
            <a:endParaRPr lang="en-US" dirty="0"/>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43</a:t>
            </a:fld>
            <a:endParaRPr lang="en-US"/>
          </a:p>
        </p:txBody>
      </p:sp>
    </p:spTree>
    <p:extLst>
      <p:ext uri="{BB962C8B-B14F-4D97-AF65-F5344CB8AC3E}">
        <p14:creationId xmlns:p14="http://schemas.microsoft.com/office/powerpoint/2010/main" val="2558904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49CEECFA-F110-4312-82CE-115BFE43C0D4}" type="datetime1">
              <a:rPr lang="en-US" smtClean="0"/>
              <a:t>Thursday, March 22, 2018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BA41BE1-189A-4DA6-98B3-579B40791977}" type="slidenum">
              <a:rPr lang="en-US" smtClean="0"/>
              <a:t>44</a:t>
            </a:fld>
            <a:endParaRPr lang="en-US"/>
          </a:p>
        </p:txBody>
      </p:sp>
      <p:sp>
        <p:nvSpPr>
          <p:cNvPr id="8" name="Rounded Rectangle 7"/>
          <p:cNvSpPr/>
          <p:nvPr/>
        </p:nvSpPr>
        <p:spPr>
          <a:xfrm>
            <a:off x="1208209" y="704195"/>
            <a:ext cx="6709144" cy="3200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dirty="0" smtClean="0">
              <a:solidFill>
                <a:srgbClr val="00B0F0"/>
              </a:solidFill>
              <a:latin typeface="Californian FB" panose="0207040306080B030204" pitchFamily="18" charset="0"/>
            </a:endParaRPr>
          </a:p>
          <a:p>
            <a:pPr algn="ctr"/>
            <a:endParaRPr lang="en-US" sz="5400" b="1" dirty="0">
              <a:solidFill>
                <a:srgbClr val="00B0F0"/>
              </a:solidFill>
              <a:latin typeface="Californian FB" panose="0207040306080B030204" pitchFamily="18" charset="0"/>
            </a:endParaRPr>
          </a:p>
          <a:p>
            <a:pPr algn="ctr"/>
            <a:r>
              <a:rPr lang="en-US" sz="5400" b="1" dirty="0" smtClean="0">
                <a:solidFill>
                  <a:srgbClr val="00B0F0"/>
                </a:solidFill>
                <a:latin typeface="Californian FB" panose="0207040306080B030204" pitchFamily="18" charset="0"/>
              </a:rPr>
              <a:t>(4) </a:t>
            </a:r>
            <a:r>
              <a:rPr lang="en-US" sz="5400" b="1" dirty="0" smtClean="0">
                <a:solidFill>
                  <a:srgbClr val="00B0F0"/>
                </a:solidFill>
                <a:latin typeface="Californian FB" panose="0207040306080B030204" pitchFamily="18" charset="0"/>
                <a:hlinkClick r:id="rId2"/>
              </a:rPr>
              <a:t>Cruise Control</a:t>
            </a:r>
            <a:endParaRPr lang="en-US" sz="5400" b="1" dirty="0" smtClean="0">
              <a:solidFill>
                <a:srgbClr val="00B0F0"/>
              </a:solidFill>
              <a:latin typeface="Californian FB" panose="0207040306080B030204" pitchFamily="18" charset="0"/>
            </a:endParaRPr>
          </a:p>
          <a:p>
            <a:pPr algn="ctr"/>
            <a:endParaRPr lang="en-US" sz="5400" b="1" dirty="0">
              <a:solidFill>
                <a:srgbClr val="00B0F0"/>
              </a:solidFill>
              <a:latin typeface="Californian FB" panose="0207040306080B030204" pitchFamily="18" charset="0"/>
            </a:endParaRPr>
          </a:p>
          <a:p>
            <a:pPr algn="ctr"/>
            <a:endParaRPr lang="en-US" sz="5400" b="1" dirty="0">
              <a:solidFill>
                <a:srgbClr val="00B0F0"/>
              </a:solidFill>
              <a:latin typeface="Californian FB" panose="0207040306080B030204" pitchFamily="18" charset="0"/>
            </a:endParaRPr>
          </a:p>
        </p:txBody>
      </p:sp>
    </p:spTree>
    <p:extLst>
      <p:ext uri="{BB962C8B-B14F-4D97-AF65-F5344CB8AC3E}">
        <p14:creationId xmlns:p14="http://schemas.microsoft.com/office/powerpoint/2010/main" val="7298473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On long car journeys drivers find it very tiring to keep up continuous pressure on the accelerator pedal. </a:t>
            </a:r>
            <a:endParaRPr lang="en-US" dirty="0" smtClean="0"/>
          </a:p>
          <a:p>
            <a:r>
              <a:rPr lang="en-US" dirty="0" smtClean="0"/>
              <a:t>To </a:t>
            </a:r>
            <a:r>
              <a:rPr lang="en-US" dirty="0"/>
              <a:t>avoid the need to do this many cars now have a system called </a:t>
            </a:r>
            <a:r>
              <a:rPr lang="en-US" dirty="0">
                <a:solidFill>
                  <a:srgbClr val="0070C0"/>
                </a:solidFill>
              </a:rPr>
              <a:t>cruise control</a:t>
            </a:r>
            <a:r>
              <a:rPr lang="en-US" dirty="0"/>
              <a:t>. </a:t>
            </a:r>
            <a:endParaRPr lang="en-US" dirty="0" smtClean="0"/>
          </a:p>
          <a:p>
            <a:r>
              <a:rPr lang="en-US" dirty="0" smtClean="0"/>
              <a:t>This </a:t>
            </a:r>
            <a:r>
              <a:rPr lang="en-US" dirty="0"/>
              <a:t>is a controller that sits between the </a:t>
            </a:r>
            <a:r>
              <a:rPr lang="en-US" dirty="0">
                <a:solidFill>
                  <a:srgbClr val="0070C0"/>
                </a:solidFill>
              </a:rPr>
              <a:t>driver and the controls of the car</a:t>
            </a:r>
            <a:r>
              <a:rPr lang="en-US" dirty="0"/>
              <a:t> (here the throttle that determines how fast the car travels). </a:t>
            </a:r>
            <a:endParaRPr lang="en-US" dirty="0" smtClean="0"/>
          </a:p>
          <a:p>
            <a:r>
              <a:rPr lang="en-US" dirty="0" smtClean="0"/>
              <a:t>The </a:t>
            </a:r>
            <a:r>
              <a:rPr lang="en-US" dirty="0"/>
              <a:t>cruise control system allows the driver to </a:t>
            </a:r>
            <a:r>
              <a:rPr lang="en-US" dirty="0">
                <a:solidFill>
                  <a:srgbClr val="0070C0"/>
                </a:solidFill>
              </a:rPr>
              <a:t>set a particular speed</a:t>
            </a:r>
            <a:r>
              <a:rPr lang="en-US" dirty="0"/>
              <a:t> and then the controller maintains that speed until the driver changes the speed, uses the brake, or switches the system off.</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45</a:t>
            </a:fld>
            <a:endParaRPr lang="en-US"/>
          </a:p>
        </p:txBody>
      </p:sp>
    </p:spTree>
    <p:extLst>
      <p:ext uri="{BB962C8B-B14F-4D97-AF65-F5344CB8AC3E}">
        <p14:creationId xmlns:p14="http://schemas.microsoft.com/office/powerpoint/2010/main" val="10276510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Booch</a:t>
            </a:r>
            <a:r>
              <a:rPr lang="en-US" dirty="0" smtClean="0"/>
              <a:t> Block Diagram</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46</a:t>
            </a:fld>
            <a:endParaRPr lang="en-US"/>
          </a:p>
        </p:txBody>
      </p:sp>
      <p:pic>
        <p:nvPicPr>
          <p:cNvPr id="1026" name="Picture 2" descr="Image result for block diagram cruise control mary shaw"/>
          <p:cNvPicPr>
            <a:picLocks noChangeAspect="1" noChangeArrowheads="1"/>
          </p:cNvPicPr>
          <p:nvPr/>
        </p:nvPicPr>
        <p:blipFill rotWithShape="1">
          <a:blip r:embed="rId2">
            <a:extLst>
              <a:ext uri="{28A0092B-C50C-407E-A947-70E740481C1C}">
                <a14:useLocalDpi xmlns:a14="http://schemas.microsoft.com/office/drawing/2010/main" val="0"/>
              </a:ext>
            </a:extLst>
          </a:blip>
          <a:srcRect l="11782" t="28973" r="15404" b="13693"/>
          <a:stretch/>
        </p:blipFill>
        <p:spPr bwMode="auto">
          <a:xfrm>
            <a:off x="1352496" y="1948070"/>
            <a:ext cx="5942825" cy="350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5950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sp>
        <p:nvSpPr>
          <p:cNvPr id="3" name="Content Placeholder 2"/>
          <p:cNvSpPr>
            <a:spLocks noGrp="1"/>
          </p:cNvSpPr>
          <p:nvPr>
            <p:ph idx="1"/>
          </p:nvPr>
        </p:nvSpPr>
        <p:spPr>
          <a:xfrm>
            <a:off x="822959" y="1845733"/>
            <a:ext cx="7586404" cy="4614053"/>
          </a:xfrm>
        </p:spPr>
        <p:txBody>
          <a:bodyPr>
            <a:normAutofit fontScale="62500" lnSpcReduction="20000"/>
          </a:bodyPr>
          <a:lstStyle/>
          <a:p>
            <a:r>
              <a:rPr lang="en-US" sz="3000" i="1" dirty="0"/>
              <a:t>System on/off:</a:t>
            </a:r>
            <a:r>
              <a:rPr lang="en-US" sz="3000" dirty="0"/>
              <a:t> If </a:t>
            </a:r>
            <a:r>
              <a:rPr lang="en-US" sz="3000" dirty="0" smtClean="0"/>
              <a:t>on - maintain </a:t>
            </a:r>
            <a:r>
              <a:rPr lang="en-US" sz="3000" dirty="0"/>
              <a:t>the car speed.</a:t>
            </a:r>
          </a:p>
          <a:p>
            <a:r>
              <a:rPr lang="en-US" sz="3000" i="1" dirty="0"/>
              <a:t>Engine on/off:</a:t>
            </a:r>
            <a:r>
              <a:rPr lang="en-US" sz="3000" dirty="0"/>
              <a:t> If on, denotes that the car engine is turned on; the cruise-control system is only active if the engine is on.</a:t>
            </a:r>
          </a:p>
          <a:p>
            <a:r>
              <a:rPr lang="en-US" sz="3000" i="1" dirty="0"/>
              <a:t>Pulses from wheel:</a:t>
            </a:r>
            <a:r>
              <a:rPr lang="en-US" sz="3000" dirty="0"/>
              <a:t> A pulse is sent for every revolution of the wheel.</a:t>
            </a:r>
          </a:p>
          <a:p>
            <a:r>
              <a:rPr lang="en-US" sz="3000" i="1" dirty="0"/>
              <a:t>Accelerator:</a:t>
            </a:r>
            <a:r>
              <a:rPr lang="en-US" sz="3000" dirty="0"/>
              <a:t> Indication of how far the accelerator has been pressed.</a:t>
            </a:r>
          </a:p>
          <a:p>
            <a:r>
              <a:rPr lang="en-US" sz="3000" i="1" dirty="0"/>
              <a:t>Brake:</a:t>
            </a:r>
            <a:r>
              <a:rPr lang="en-US" sz="3000" dirty="0"/>
              <a:t> On when the brake is pressed; the cruise-control system temporarily reverts to manual </a:t>
            </a:r>
            <a:r>
              <a:rPr lang="en-US" sz="3000" dirty="0" smtClean="0"/>
              <a:t>control.</a:t>
            </a:r>
            <a:endParaRPr lang="en-US" sz="3000" dirty="0"/>
          </a:p>
          <a:p>
            <a:r>
              <a:rPr lang="en-US" sz="3000" i="1" dirty="0"/>
              <a:t>Increase/Decrease Speed:</a:t>
            </a:r>
            <a:r>
              <a:rPr lang="en-US" sz="3000" dirty="0"/>
              <a:t> Increase or decrease the maintained speed; only applicable if the cruise-control system is on.</a:t>
            </a:r>
          </a:p>
          <a:p>
            <a:r>
              <a:rPr lang="en-US" sz="3000" i="1" dirty="0"/>
              <a:t>Resume:</a:t>
            </a:r>
            <a:r>
              <a:rPr lang="en-US" sz="3000" dirty="0"/>
              <a:t> Resume the last maintained speed; only applicable if the cruise-control system is on.</a:t>
            </a:r>
          </a:p>
          <a:p>
            <a:r>
              <a:rPr lang="en-US" sz="3000" i="1" dirty="0"/>
              <a:t>Clock:</a:t>
            </a:r>
            <a:r>
              <a:rPr lang="en-US" sz="3000" dirty="0"/>
              <a:t> Timing pulse every millisecond</a:t>
            </a:r>
            <a:r>
              <a:rPr lang="en-US" sz="3000" dirty="0" smtClean="0"/>
              <a:t>.</a:t>
            </a:r>
          </a:p>
          <a:p>
            <a:r>
              <a:rPr lang="en-US" sz="3000" dirty="0" smtClean="0">
                <a:solidFill>
                  <a:srgbClr val="0070C0"/>
                </a:solidFill>
              </a:rPr>
              <a:t>OUTPUT: </a:t>
            </a:r>
            <a:r>
              <a:rPr lang="en-US" sz="3000" i="1" dirty="0">
                <a:solidFill>
                  <a:srgbClr val="0070C0"/>
                </a:solidFill>
              </a:rPr>
              <a:t>Throttle:</a:t>
            </a:r>
            <a:r>
              <a:rPr lang="en-US" sz="3000" dirty="0">
                <a:solidFill>
                  <a:srgbClr val="0070C0"/>
                </a:solidFill>
              </a:rPr>
              <a:t> Digital value for the engineer throttle setting.</a:t>
            </a:r>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47</a:t>
            </a:fld>
            <a:endParaRPr lang="en-US"/>
          </a:p>
        </p:txBody>
      </p:sp>
    </p:spTree>
    <p:extLst>
      <p:ext uri="{BB962C8B-B14F-4D97-AF65-F5344CB8AC3E}">
        <p14:creationId xmlns:p14="http://schemas.microsoft.com/office/powerpoint/2010/main" val="25833568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Object View</a:t>
            </a:r>
            <a:endParaRPr lang="en-US" dirty="0"/>
          </a:p>
        </p:txBody>
      </p:sp>
      <p:sp>
        <p:nvSpPr>
          <p:cNvPr id="3" name="Content Placeholder 2"/>
          <p:cNvSpPr>
            <a:spLocks noGrp="1"/>
          </p:cNvSpPr>
          <p:nvPr>
            <p:ph idx="1"/>
          </p:nvPr>
        </p:nvSpPr>
        <p:spPr/>
        <p:txBody>
          <a:bodyPr/>
          <a:lstStyle/>
          <a:p>
            <a:r>
              <a:rPr lang="en-US" dirty="0" smtClean="0"/>
              <a:t>Blobs – objects</a:t>
            </a:r>
          </a:p>
          <a:p>
            <a:r>
              <a:rPr lang="en-US" dirty="0" smtClean="0"/>
              <a:t>Arrows - dependencies</a:t>
            </a:r>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48</a:t>
            </a:fld>
            <a:endParaRPr lang="en-US"/>
          </a:p>
        </p:txBody>
      </p:sp>
      <p:pic>
        <p:nvPicPr>
          <p:cNvPr id="2050" name="Picture 2" descr="Image result for booch object view of  cruise control mary sh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21" y="2802834"/>
            <a:ext cx="7009076" cy="2912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033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Control View of CC</a:t>
            </a:r>
            <a:endParaRPr lang="en-US" dirty="0"/>
          </a:p>
        </p:txBody>
      </p:sp>
      <p:sp>
        <p:nvSpPr>
          <p:cNvPr id="3" name="Content Placeholder 2"/>
          <p:cNvSpPr>
            <a:spLocks noGrp="1"/>
          </p:cNvSpPr>
          <p:nvPr>
            <p:ph idx="1"/>
          </p:nvPr>
        </p:nvSpPr>
        <p:spPr>
          <a:xfrm>
            <a:off x="644057" y="1845734"/>
            <a:ext cx="7993050" cy="4023360"/>
          </a:xfrm>
        </p:spPr>
        <p:txBody>
          <a:bodyPr>
            <a:normAutofit fontScale="92500" lnSpcReduction="20000"/>
          </a:bodyPr>
          <a:lstStyle/>
          <a:p>
            <a:r>
              <a:rPr lang="en-US" dirty="0" smtClean="0"/>
              <a:t>Computational </a:t>
            </a:r>
            <a:r>
              <a:rPr lang="en-US" dirty="0"/>
              <a:t>Elements </a:t>
            </a:r>
          </a:p>
          <a:p>
            <a:pPr lvl="1"/>
            <a:r>
              <a:rPr lang="en-US" dirty="0" smtClean="0"/>
              <a:t>Process </a:t>
            </a:r>
            <a:r>
              <a:rPr lang="en-US" dirty="0"/>
              <a:t>definition - take throttle setting as I/P &amp; control vehicle speed </a:t>
            </a:r>
          </a:p>
          <a:p>
            <a:pPr lvl="1"/>
            <a:r>
              <a:rPr lang="en-US" dirty="0" smtClean="0"/>
              <a:t>Control </a:t>
            </a:r>
            <a:r>
              <a:rPr lang="en-US" dirty="0"/>
              <a:t>algorithm - current speed (wheel pulses) compared to desired speed </a:t>
            </a:r>
          </a:p>
          <a:p>
            <a:pPr lvl="1"/>
            <a:r>
              <a:rPr lang="en-US" dirty="0" smtClean="0"/>
              <a:t>Change </a:t>
            </a:r>
            <a:r>
              <a:rPr lang="en-US" dirty="0"/>
              <a:t>throttle setting accordingly presents the issue: </a:t>
            </a:r>
          </a:p>
          <a:p>
            <a:pPr lvl="1"/>
            <a:r>
              <a:rPr lang="en-US" dirty="0" smtClean="0"/>
              <a:t>decide </a:t>
            </a:r>
            <a:r>
              <a:rPr lang="en-US" dirty="0"/>
              <a:t>how much to change setting for a given discrepancy </a:t>
            </a:r>
          </a:p>
          <a:p>
            <a:r>
              <a:rPr lang="en-US" b="1" dirty="0" smtClean="0"/>
              <a:t>Data </a:t>
            </a:r>
            <a:r>
              <a:rPr lang="en-US" b="1" dirty="0"/>
              <a:t>Elements </a:t>
            </a:r>
            <a:endParaRPr lang="en-US" dirty="0"/>
          </a:p>
          <a:p>
            <a:pPr lvl="1"/>
            <a:r>
              <a:rPr lang="en-US" dirty="0" smtClean="0"/>
              <a:t>Controlled </a:t>
            </a:r>
            <a:r>
              <a:rPr lang="en-US" dirty="0"/>
              <a:t>variable: current speed of vehicle </a:t>
            </a:r>
          </a:p>
          <a:p>
            <a:pPr lvl="1"/>
            <a:r>
              <a:rPr lang="en-US" dirty="0" smtClean="0"/>
              <a:t>Manipulated </a:t>
            </a:r>
            <a:r>
              <a:rPr lang="en-US" dirty="0"/>
              <a:t>variable: throttle setting </a:t>
            </a:r>
          </a:p>
          <a:p>
            <a:pPr lvl="1"/>
            <a:r>
              <a:rPr lang="en-US" dirty="0" smtClean="0"/>
              <a:t>Set </a:t>
            </a:r>
            <a:r>
              <a:rPr lang="en-US" dirty="0"/>
              <a:t>point: set by accelerator and increase/decrease speed inputs </a:t>
            </a:r>
          </a:p>
          <a:p>
            <a:pPr lvl="1"/>
            <a:r>
              <a:rPr lang="en-US" dirty="0" smtClean="0"/>
              <a:t>system </a:t>
            </a:r>
            <a:r>
              <a:rPr lang="en-US" dirty="0"/>
              <a:t>on/off, engine on/off, brake and resume inputs also have a bearing </a:t>
            </a:r>
          </a:p>
          <a:p>
            <a:pPr lvl="1"/>
            <a:r>
              <a:rPr lang="en-US" dirty="0" smtClean="0"/>
              <a:t>Controlled </a:t>
            </a:r>
            <a:r>
              <a:rPr lang="en-US" dirty="0"/>
              <a:t>variable sensor: modelled on data from wheel pulses and clock </a:t>
            </a:r>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49</a:t>
            </a:fld>
            <a:endParaRPr lang="en-US"/>
          </a:p>
        </p:txBody>
      </p:sp>
    </p:spTree>
    <p:extLst>
      <p:ext uri="{BB962C8B-B14F-4D97-AF65-F5344CB8AC3E}">
        <p14:creationId xmlns:p14="http://schemas.microsoft.com/office/powerpoint/2010/main" val="509829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KWIC</a:t>
            </a:r>
            <a:endParaRPr lang="en-US" dirty="0"/>
          </a:p>
        </p:txBody>
      </p:sp>
      <p:sp>
        <p:nvSpPr>
          <p:cNvPr id="3" name="Content Placeholder 2"/>
          <p:cNvSpPr>
            <a:spLocks noGrp="1"/>
          </p:cNvSpPr>
          <p:nvPr>
            <p:ph idx="1"/>
          </p:nvPr>
        </p:nvSpPr>
        <p:spPr/>
        <p:txBody>
          <a:bodyPr>
            <a:normAutofit/>
          </a:bodyPr>
          <a:lstStyle/>
          <a:p>
            <a:r>
              <a:rPr lang="en-US" dirty="0"/>
              <a:t>Keyword indexing is also known as </a:t>
            </a:r>
            <a:r>
              <a:rPr lang="en-US" dirty="0" smtClean="0"/>
              <a:t>Natural Language </a:t>
            </a:r>
            <a:r>
              <a:rPr lang="en-US" dirty="0"/>
              <a:t>or Free Text Indexing. </a:t>
            </a:r>
            <a:endParaRPr lang="en-US" dirty="0" smtClean="0"/>
          </a:p>
          <a:p>
            <a:r>
              <a:rPr lang="en-US" dirty="0" smtClean="0"/>
              <a:t>‘</a:t>
            </a:r>
            <a:r>
              <a:rPr lang="en-US" dirty="0"/>
              <a:t>Keyword’ means catchword </a:t>
            </a:r>
            <a:r>
              <a:rPr lang="en-US" dirty="0" smtClean="0"/>
              <a:t>or significant </a:t>
            </a:r>
            <a:r>
              <a:rPr lang="en-US" dirty="0"/>
              <a:t>word or subject denoting </a:t>
            </a:r>
            <a:r>
              <a:rPr lang="en-US" dirty="0">
                <a:solidFill>
                  <a:srgbClr val="0070C0"/>
                </a:solidFill>
              </a:rPr>
              <a:t>word taken mainly from </a:t>
            </a:r>
            <a:r>
              <a:rPr lang="en-US" dirty="0" smtClean="0">
                <a:solidFill>
                  <a:srgbClr val="0070C0"/>
                </a:solidFill>
              </a:rPr>
              <a:t>the titles</a:t>
            </a:r>
            <a:r>
              <a:rPr lang="en-US" dirty="0" smtClean="0"/>
              <a:t> </a:t>
            </a:r>
            <a:r>
              <a:rPr lang="en-US" dirty="0"/>
              <a:t>and / or sometimes from abstract or text of the </a:t>
            </a:r>
            <a:r>
              <a:rPr lang="en-US" dirty="0" smtClean="0"/>
              <a:t>document for </a:t>
            </a:r>
            <a:r>
              <a:rPr lang="en-US" dirty="0"/>
              <a:t>the purpose of indexing</a:t>
            </a:r>
            <a:r>
              <a:rPr lang="en-US" dirty="0" smtClean="0"/>
              <a:t>.</a:t>
            </a:r>
          </a:p>
          <a:p>
            <a:r>
              <a:rPr lang="en-US" dirty="0"/>
              <a:t>H P </a:t>
            </a:r>
            <a:r>
              <a:rPr lang="en-US" dirty="0" err="1"/>
              <a:t>Luhn</a:t>
            </a:r>
            <a:r>
              <a:rPr lang="en-US" dirty="0"/>
              <a:t> is credited for the development of KWIC index. </a:t>
            </a:r>
            <a:endParaRPr lang="en-US" dirty="0" smtClean="0"/>
          </a:p>
          <a:p>
            <a:r>
              <a:rPr lang="en-US" dirty="0" smtClean="0"/>
              <a:t>This index </a:t>
            </a:r>
            <a:r>
              <a:rPr lang="en-US" dirty="0"/>
              <a:t>was based on the </a:t>
            </a:r>
            <a:r>
              <a:rPr lang="en-US" dirty="0">
                <a:solidFill>
                  <a:srgbClr val="0070C0"/>
                </a:solidFill>
              </a:rPr>
              <a:t>keywords in the title </a:t>
            </a:r>
            <a:r>
              <a:rPr lang="en-US" dirty="0"/>
              <a:t>of a paper and </a:t>
            </a:r>
            <a:r>
              <a:rPr lang="en-US" dirty="0" smtClean="0"/>
              <a:t>was produced </a:t>
            </a:r>
            <a:r>
              <a:rPr lang="en-US" dirty="0"/>
              <a:t>with the help of computers.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a:t>
            </a:fld>
            <a:endParaRPr lang="en-US"/>
          </a:p>
        </p:txBody>
      </p:sp>
    </p:spTree>
    <p:extLst>
      <p:ext uri="{BB962C8B-B14F-4D97-AF65-F5344CB8AC3E}">
        <p14:creationId xmlns:p14="http://schemas.microsoft.com/office/powerpoint/2010/main" val="26961766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Architecture </a:t>
            </a:r>
            <a:r>
              <a:rPr lang="en-US" dirty="0"/>
              <a:t>for </a:t>
            </a:r>
            <a:r>
              <a:rPr lang="en-US" dirty="0" smtClean="0"/>
              <a:t>CC</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50</a:t>
            </a:fld>
            <a:endParaRPr lang="en-US"/>
          </a:p>
        </p:txBody>
      </p:sp>
      <p:pic>
        <p:nvPicPr>
          <p:cNvPr id="7" name="Picture 6"/>
          <p:cNvPicPr>
            <a:picLocks noChangeAspect="1"/>
          </p:cNvPicPr>
          <p:nvPr/>
        </p:nvPicPr>
        <p:blipFill>
          <a:blip r:embed="rId2"/>
          <a:stretch>
            <a:fillRect/>
          </a:stretch>
        </p:blipFill>
        <p:spPr>
          <a:xfrm>
            <a:off x="1286960" y="2328053"/>
            <a:ext cx="6349102" cy="2958718"/>
          </a:xfrm>
          <a:prstGeom prst="rect">
            <a:avLst/>
          </a:prstGeom>
        </p:spPr>
      </p:pic>
    </p:spTree>
    <p:extLst>
      <p:ext uri="{BB962C8B-B14F-4D97-AF65-F5344CB8AC3E}">
        <p14:creationId xmlns:p14="http://schemas.microsoft.com/office/powerpoint/2010/main" val="31420254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3" name="Content Placeholder 2"/>
          <p:cNvSpPr>
            <a:spLocks noGrp="1"/>
          </p:cNvSpPr>
          <p:nvPr>
            <p:ph idx="1"/>
          </p:nvPr>
        </p:nvSpPr>
        <p:spPr>
          <a:xfrm>
            <a:off x="394433" y="1865612"/>
            <a:ext cx="3669528" cy="4023360"/>
          </a:xfrm>
        </p:spPr>
        <p:txBody>
          <a:bodyPr>
            <a:normAutofit/>
          </a:bodyPr>
          <a:lstStyle/>
          <a:p>
            <a:r>
              <a:rPr lang="en-US" sz="2200" dirty="0"/>
              <a:t>The active/inactive toggle is triggered by a variety of events, so a state transition design is natural. </a:t>
            </a:r>
            <a:endParaRPr lang="en-US" sz="2200" dirty="0" smtClean="0"/>
          </a:p>
          <a:p>
            <a:r>
              <a:rPr lang="en-US" sz="2200" dirty="0" smtClean="0"/>
              <a:t>The </a:t>
            </a:r>
            <a:r>
              <a:rPr lang="en-US" sz="2200" dirty="0"/>
              <a:t>system is completely off whenever the engine is off. Otherwise there are three inactive and one active state. </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51</a:t>
            </a:fld>
            <a:endParaRPr lang="en-US"/>
          </a:p>
        </p:txBody>
      </p:sp>
      <p:pic>
        <p:nvPicPr>
          <p:cNvPr id="7" name="Picture 6"/>
          <p:cNvPicPr>
            <a:picLocks noChangeAspect="1"/>
          </p:cNvPicPr>
          <p:nvPr/>
        </p:nvPicPr>
        <p:blipFill>
          <a:blip r:embed="rId2"/>
          <a:stretch>
            <a:fillRect/>
          </a:stretch>
        </p:blipFill>
        <p:spPr>
          <a:xfrm>
            <a:off x="4052923" y="2230917"/>
            <a:ext cx="4852085" cy="2718769"/>
          </a:xfrm>
          <a:prstGeom prst="rect">
            <a:avLst/>
          </a:prstGeom>
        </p:spPr>
      </p:pic>
      <p:pic>
        <p:nvPicPr>
          <p:cNvPr id="8" name="Picture 7"/>
          <p:cNvPicPr>
            <a:picLocks noChangeAspect="1"/>
          </p:cNvPicPr>
          <p:nvPr/>
        </p:nvPicPr>
        <p:blipFill>
          <a:blip r:embed="rId3"/>
          <a:stretch>
            <a:fillRect/>
          </a:stretch>
        </p:blipFill>
        <p:spPr>
          <a:xfrm>
            <a:off x="415259" y="4922219"/>
            <a:ext cx="8359201" cy="1537567"/>
          </a:xfrm>
          <a:prstGeom prst="rect">
            <a:avLst/>
          </a:prstGeom>
        </p:spPr>
      </p:pic>
    </p:spTree>
    <p:extLst>
      <p:ext uri="{BB962C8B-B14F-4D97-AF65-F5344CB8AC3E}">
        <p14:creationId xmlns:p14="http://schemas.microsoft.com/office/powerpoint/2010/main" val="8747095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CC System</a:t>
            </a:r>
            <a:endParaRPr lang="en-US" dirty="0"/>
          </a:p>
        </p:txBody>
      </p:sp>
      <p:sp>
        <p:nvSpPr>
          <p:cNvPr id="3" name="Content Placeholder 2"/>
          <p:cNvSpPr>
            <a:spLocks noGrp="1"/>
          </p:cNvSpPr>
          <p:nvPr>
            <p:ph idx="1"/>
          </p:nvPr>
        </p:nvSpPr>
        <p:spPr/>
        <p:txBody>
          <a:bodyPr/>
          <a:lstStyle/>
          <a:p>
            <a:r>
              <a:rPr lang="en-US" dirty="0"/>
              <a:t>We can now combine the control architecture, the state machine for activation, and the event table for determining the set point into an entire system. </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52</a:t>
            </a:fld>
            <a:endParaRPr lang="en-US"/>
          </a:p>
        </p:txBody>
      </p:sp>
      <p:pic>
        <p:nvPicPr>
          <p:cNvPr id="7" name="Picture 6"/>
          <p:cNvPicPr>
            <a:picLocks noChangeAspect="1"/>
          </p:cNvPicPr>
          <p:nvPr/>
        </p:nvPicPr>
        <p:blipFill>
          <a:blip r:embed="rId2"/>
          <a:stretch>
            <a:fillRect/>
          </a:stretch>
        </p:blipFill>
        <p:spPr>
          <a:xfrm>
            <a:off x="1974539" y="3046470"/>
            <a:ext cx="5197301" cy="2930997"/>
          </a:xfrm>
          <a:prstGeom prst="rect">
            <a:avLst/>
          </a:prstGeom>
        </p:spPr>
      </p:pic>
    </p:spTree>
    <p:extLst>
      <p:ext uri="{BB962C8B-B14F-4D97-AF65-F5344CB8AC3E}">
        <p14:creationId xmlns:p14="http://schemas.microsoft.com/office/powerpoint/2010/main" val="1360229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49CEECFA-F110-4312-82CE-115BFE43C0D4}" type="datetime1">
              <a:rPr lang="en-US" smtClean="0"/>
              <a:t>Thursday, March 22, 2018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BA41BE1-189A-4DA6-98B3-579B40791977}" type="slidenum">
              <a:rPr lang="en-US" smtClean="0"/>
              <a:t>53</a:t>
            </a:fld>
            <a:endParaRPr lang="en-US"/>
          </a:p>
        </p:txBody>
      </p:sp>
      <p:sp>
        <p:nvSpPr>
          <p:cNvPr id="8" name="Rounded Rectangle 7"/>
          <p:cNvSpPr/>
          <p:nvPr/>
        </p:nvSpPr>
        <p:spPr>
          <a:xfrm>
            <a:off x="467140" y="704195"/>
            <a:ext cx="8279295" cy="3200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dirty="0" smtClean="0">
              <a:solidFill>
                <a:srgbClr val="00B0F0"/>
              </a:solidFill>
              <a:latin typeface="Californian FB" panose="0207040306080B030204" pitchFamily="18" charset="0"/>
            </a:endParaRPr>
          </a:p>
          <a:p>
            <a:pPr algn="ctr"/>
            <a:endParaRPr lang="en-US" sz="5400" b="1" dirty="0">
              <a:solidFill>
                <a:srgbClr val="00B0F0"/>
              </a:solidFill>
              <a:latin typeface="Californian FB" panose="0207040306080B030204" pitchFamily="18" charset="0"/>
            </a:endParaRPr>
          </a:p>
          <a:p>
            <a:pPr algn="ctr"/>
            <a:r>
              <a:rPr lang="en-US" sz="5400" b="1" dirty="0" smtClean="0">
                <a:solidFill>
                  <a:srgbClr val="FFFF00"/>
                </a:solidFill>
                <a:latin typeface="Californian FB" panose="0207040306080B030204" pitchFamily="18" charset="0"/>
              </a:rPr>
              <a:t>(5</a:t>
            </a:r>
            <a:r>
              <a:rPr lang="en-US" sz="5400" b="1" dirty="0">
                <a:solidFill>
                  <a:srgbClr val="FFFF00"/>
                </a:solidFill>
                <a:latin typeface="Californian FB" panose="0207040306080B030204" pitchFamily="18" charset="0"/>
              </a:rPr>
              <a:t>) THREE VIGNETTES IN MIXED STYLE</a:t>
            </a:r>
            <a:endParaRPr lang="en-US" sz="5400" b="1" dirty="0" smtClean="0">
              <a:solidFill>
                <a:srgbClr val="FFFF00"/>
              </a:solidFill>
              <a:latin typeface="Californian FB" panose="0207040306080B030204" pitchFamily="18" charset="0"/>
            </a:endParaRPr>
          </a:p>
          <a:p>
            <a:pPr algn="ctr"/>
            <a:endParaRPr lang="en-US" sz="5400" b="1" dirty="0">
              <a:solidFill>
                <a:srgbClr val="00B0F0"/>
              </a:solidFill>
              <a:latin typeface="Californian FB" panose="0207040306080B030204" pitchFamily="18" charset="0"/>
            </a:endParaRPr>
          </a:p>
          <a:p>
            <a:pPr algn="ctr"/>
            <a:endParaRPr lang="en-US" sz="5400" b="1" dirty="0">
              <a:solidFill>
                <a:srgbClr val="00B0F0"/>
              </a:solidFill>
              <a:latin typeface="Californian FB" panose="0207040306080B030204" pitchFamily="18" charset="0"/>
            </a:endParaRPr>
          </a:p>
        </p:txBody>
      </p:sp>
    </p:spTree>
    <p:extLst>
      <p:ext uri="{BB962C8B-B14F-4D97-AF65-F5344CB8AC3E}">
        <p14:creationId xmlns:p14="http://schemas.microsoft.com/office/powerpoint/2010/main" val="16887141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eaning of three vignetTES architectural sty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58" y="1845733"/>
            <a:ext cx="7543801" cy="42608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b="1" dirty="0" smtClean="0"/>
              <a:t>The Purpose </a:t>
            </a:r>
            <a:r>
              <a:rPr lang="en-US" sz="2800" b="1" dirty="0"/>
              <a:t>is to review three systems with mixed styles of architecture </a:t>
            </a:r>
            <a:endParaRPr lang="en-US" sz="2800" b="1" dirty="0" smtClean="0"/>
          </a:p>
          <a:p>
            <a:pPr marL="640080"/>
            <a:r>
              <a:rPr lang="en-US" sz="2800" b="1" dirty="0" smtClean="0">
                <a:latin typeface="Arial Black" panose="020B0A04020102020204" pitchFamily="34" charset="0"/>
              </a:rPr>
              <a:t>APROVOX </a:t>
            </a:r>
            <a:r>
              <a:rPr lang="en-US" sz="2800" b="1" dirty="0">
                <a:latin typeface="Arial Black" panose="020B0A04020102020204" pitchFamily="34" charset="0"/>
              </a:rPr>
              <a:t>process control system </a:t>
            </a:r>
            <a:endParaRPr lang="en-US" sz="2800" b="1" dirty="0" smtClean="0">
              <a:latin typeface="Arial Black" panose="020B0A04020102020204" pitchFamily="34" charset="0"/>
            </a:endParaRPr>
          </a:p>
          <a:p>
            <a:pPr marL="640080"/>
            <a:r>
              <a:rPr lang="en-US" sz="2800" b="1" dirty="0" smtClean="0">
                <a:latin typeface="Arial Black" panose="020B0A04020102020204" pitchFamily="34" charset="0"/>
              </a:rPr>
              <a:t>Hayes-Roth </a:t>
            </a:r>
            <a:r>
              <a:rPr lang="en-US" sz="2800" b="1" dirty="0">
                <a:latin typeface="Arial Black" panose="020B0A04020102020204" pitchFamily="34" charset="0"/>
              </a:rPr>
              <a:t>Rule Based system </a:t>
            </a:r>
            <a:endParaRPr lang="en-US" sz="2800" b="1" dirty="0" smtClean="0">
              <a:latin typeface="Arial Black" panose="020B0A04020102020204" pitchFamily="34" charset="0"/>
            </a:endParaRPr>
          </a:p>
          <a:p>
            <a:pPr marL="640080"/>
            <a:r>
              <a:rPr lang="en-US" sz="2800" b="1" dirty="0" smtClean="0">
                <a:latin typeface="Arial Black" panose="020B0A04020102020204" pitchFamily="34" charset="0"/>
              </a:rPr>
              <a:t>HEARSAY </a:t>
            </a:r>
            <a:r>
              <a:rPr lang="en-US" sz="2800" b="1" dirty="0">
                <a:latin typeface="Arial Black" panose="020B0A04020102020204" pitchFamily="34" charset="0"/>
              </a:rPr>
              <a:t>II speech recognition system</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54</a:t>
            </a:fld>
            <a:endParaRPr lang="en-US"/>
          </a:p>
        </p:txBody>
      </p:sp>
    </p:spTree>
    <p:extLst>
      <p:ext uri="{BB962C8B-B14F-4D97-AF65-F5344CB8AC3E}">
        <p14:creationId xmlns:p14="http://schemas.microsoft.com/office/powerpoint/2010/main" val="11000368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Design</a:t>
            </a:r>
            <a:endParaRPr lang="en-US" dirty="0"/>
          </a:p>
        </p:txBody>
      </p:sp>
      <p:sp>
        <p:nvSpPr>
          <p:cNvPr id="3" name="Content Placeholder 2"/>
          <p:cNvSpPr>
            <a:spLocks noGrp="1"/>
          </p:cNvSpPr>
          <p:nvPr>
            <p:ph idx="1"/>
          </p:nvPr>
        </p:nvSpPr>
        <p:spPr>
          <a:xfrm>
            <a:off x="377687" y="1845734"/>
            <a:ext cx="3677479" cy="4023360"/>
          </a:xfrm>
        </p:spPr>
        <p:txBody>
          <a:bodyPr>
            <a:normAutofit/>
          </a:bodyPr>
          <a:lstStyle/>
          <a:p>
            <a:r>
              <a:rPr lang="en-US" sz="2000" dirty="0"/>
              <a:t>The Fisher Controls PROVOX system offers distributed process control for chemical production processes: </a:t>
            </a:r>
            <a:endParaRPr lang="en-US" sz="2000" dirty="0" smtClean="0"/>
          </a:p>
          <a:p>
            <a:r>
              <a:rPr lang="en-US" sz="2000" dirty="0" smtClean="0"/>
              <a:t>Simple </a:t>
            </a:r>
            <a:r>
              <a:rPr lang="en-US" sz="2000" dirty="0"/>
              <a:t>control loops to control pressure, flow, levels </a:t>
            </a:r>
            <a:endParaRPr lang="en-US" sz="2000" dirty="0" smtClean="0"/>
          </a:p>
          <a:p>
            <a:r>
              <a:rPr lang="en-US" sz="2000" dirty="0" smtClean="0"/>
              <a:t>Complex </a:t>
            </a:r>
            <a:r>
              <a:rPr lang="en-US" sz="2000" dirty="0"/>
              <a:t>strategies involving interrelated control loops </a:t>
            </a:r>
            <a:endParaRPr lang="en-US" sz="2000" dirty="0" smtClean="0"/>
          </a:p>
          <a:p>
            <a:r>
              <a:rPr lang="en-US" sz="2000" dirty="0" smtClean="0"/>
              <a:t>Provisions </a:t>
            </a:r>
            <a:r>
              <a:rPr lang="en-US" sz="2000" dirty="0"/>
              <a:t>for integration with plant management and information systems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55</a:t>
            </a:fld>
            <a:endParaRPr lang="en-US"/>
          </a:p>
        </p:txBody>
      </p:sp>
      <p:pic>
        <p:nvPicPr>
          <p:cNvPr id="7" name="Picture 6"/>
          <p:cNvPicPr>
            <a:picLocks noChangeAspect="1"/>
          </p:cNvPicPr>
          <p:nvPr/>
        </p:nvPicPr>
        <p:blipFill>
          <a:blip r:embed="rId2"/>
          <a:stretch>
            <a:fillRect/>
          </a:stretch>
        </p:blipFill>
        <p:spPr>
          <a:xfrm>
            <a:off x="3969262" y="1845734"/>
            <a:ext cx="4440101" cy="3372309"/>
          </a:xfrm>
          <a:prstGeom prst="rect">
            <a:avLst/>
          </a:prstGeom>
        </p:spPr>
      </p:pic>
    </p:spTree>
    <p:extLst>
      <p:ext uri="{BB962C8B-B14F-4D97-AF65-F5344CB8AC3E}">
        <p14:creationId xmlns:p14="http://schemas.microsoft.com/office/powerpoint/2010/main" val="16770423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sp>
        <p:nvSpPr>
          <p:cNvPr id="3" name="Content Placeholder 2"/>
          <p:cNvSpPr>
            <a:spLocks noGrp="1"/>
          </p:cNvSpPr>
          <p:nvPr>
            <p:ph idx="1"/>
          </p:nvPr>
        </p:nvSpPr>
        <p:spPr/>
        <p:txBody>
          <a:bodyPr>
            <a:normAutofit lnSpcReduction="10000"/>
          </a:bodyPr>
          <a:lstStyle/>
          <a:p>
            <a:r>
              <a:rPr lang="en-US" b="1" dirty="0" smtClean="0"/>
              <a:t>Level </a:t>
            </a:r>
            <a:r>
              <a:rPr lang="en-US" b="1" dirty="0"/>
              <a:t>1: </a:t>
            </a:r>
            <a:r>
              <a:rPr lang="en-US" dirty="0"/>
              <a:t>Process measurement and control: direct adjustment of final control elements. </a:t>
            </a:r>
          </a:p>
          <a:p>
            <a:r>
              <a:rPr lang="en-US" b="1" dirty="0" smtClean="0"/>
              <a:t>Level </a:t>
            </a:r>
            <a:r>
              <a:rPr lang="en-US" b="1" dirty="0"/>
              <a:t>2: </a:t>
            </a:r>
            <a:r>
              <a:rPr lang="en-US" dirty="0"/>
              <a:t>Process supervision: operations console for monitoring and controlling Level 1. </a:t>
            </a:r>
          </a:p>
          <a:p>
            <a:r>
              <a:rPr lang="en-US" b="1" dirty="0" smtClean="0"/>
              <a:t>Level </a:t>
            </a:r>
            <a:r>
              <a:rPr lang="en-US" b="1" dirty="0"/>
              <a:t>3: </a:t>
            </a:r>
            <a:r>
              <a:rPr lang="en-US" dirty="0"/>
              <a:t>Process management: computer-based plant automation, including management reports, optimization strategies, and guidance to operations console </a:t>
            </a:r>
            <a:endParaRPr lang="en-US" dirty="0" smtClean="0"/>
          </a:p>
          <a:p>
            <a:r>
              <a:rPr lang="en-US" b="1" dirty="0" smtClean="0"/>
              <a:t>Levels </a:t>
            </a:r>
            <a:r>
              <a:rPr lang="en-US" b="1" dirty="0"/>
              <a:t>4 and 5: </a:t>
            </a:r>
            <a:r>
              <a:rPr lang="en-US" dirty="0"/>
              <a:t>Plant and corporate management: higher-level functions such as cost accounting, inventory control, and order processing/scheduling. </a:t>
            </a:r>
          </a:p>
          <a:p>
            <a:endParaRPr lang="en-US" dirty="0"/>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56</a:t>
            </a:fld>
            <a:endParaRPr lang="en-US"/>
          </a:p>
        </p:txBody>
      </p:sp>
    </p:spTree>
    <p:extLst>
      <p:ext uri="{BB962C8B-B14F-4D97-AF65-F5344CB8AC3E}">
        <p14:creationId xmlns:p14="http://schemas.microsoft.com/office/powerpoint/2010/main" val="2048578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PROVOX Architecture</a:t>
            </a:r>
          </a:p>
        </p:txBody>
      </p:sp>
      <p:sp>
        <p:nvSpPr>
          <p:cNvPr id="3" name="Content Placeholder 2"/>
          <p:cNvSpPr>
            <a:spLocks noGrp="1"/>
          </p:cNvSpPr>
          <p:nvPr>
            <p:ph idx="1"/>
          </p:nvPr>
        </p:nvSpPr>
        <p:spPr/>
        <p:txBody>
          <a:bodyPr/>
          <a:lstStyle/>
          <a:p>
            <a:r>
              <a:rPr lang="en-US" dirty="0"/>
              <a:t>Different computation and response times are required at the different levels of the system </a:t>
            </a:r>
            <a:endParaRPr lang="en-US" dirty="0" smtClean="0"/>
          </a:p>
          <a:p>
            <a:r>
              <a:rPr lang="en-US" dirty="0" smtClean="0"/>
              <a:t>Therefore </a:t>
            </a:r>
            <a:r>
              <a:rPr lang="en-US" dirty="0"/>
              <a:t>different computation models are used to achieve these results </a:t>
            </a:r>
            <a:endParaRPr lang="en-US" dirty="0" smtClean="0"/>
          </a:p>
          <a:p>
            <a:r>
              <a:rPr lang="en-US" dirty="0" smtClean="0"/>
              <a:t>Levels </a:t>
            </a:r>
            <a:r>
              <a:rPr lang="en-US" dirty="0"/>
              <a:t>1 - 3: </a:t>
            </a:r>
            <a:r>
              <a:rPr lang="en-US" dirty="0" smtClean="0"/>
              <a:t>object-oriented</a:t>
            </a:r>
          </a:p>
          <a:p>
            <a:r>
              <a:rPr lang="en-US" dirty="0" smtClean="0"/>
              <a:t>Levels </a:t>
            </a:r>
            <a:r>
              <a:rPr lang="en-US" dirty="0"/>
              <a:t>4 - 5: Largely based on conventional data processing repository (database) models</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57</a:t>
            </a:fld>
            <a:endParaRPr lang="en-US"/>
          </a:p>
        </p:txBody>
      </p:sp>
    </p:spTree>
    <p:extLst>
      <p:ext uri="{BB962C8B-B14F-4D97-AF65-F5344CB8AC3E}">
        <p14:creationId xmlns:p14="http://schemas.microsoft.com/office/powerpoint/2010/main" val="13791099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PROVOX-Object oriented elaboration</a:t>
            </a:r>
            <a:endParaRPr lang="en-US" dirty="0"/>
          </a:p>
        </p:txBody>
      </p:sp>
      <p:sp>
        <p:nvSpPr>
          <p:cNvPr id="3" name="Content Placeholder 2"/>
          <p:cNvSpPr>
            <a:spLocks noGrp="1"/>
          </p:cNvSpPr>
          <p:nvPr>
            <p:ph idx="1"/>
          </p:nvPr>
        </p:nvSpPr>
        <p:spPr>
          <a:xfrm>
            <a:off x="822959" y="1845734"/>
            <a:ext cx="7543801" cy="4326466"/>
          </a:xfrm>
        </p:spPr>
        <p:txBody>
          <a:bodyPr>
            <a:normAutofit fontScale="92500"/>
          </a:bodyPr>
          <a:lstStyle/>
          <a:p>
            <a:r>
              <a:rPr lang="en-US" dirty="0" smtClean="0"/>
              <a:t>Seven </a:t>
            </a:r>
            <a:r>
              <a:rPr lang="en-US" dirty="0"/>
              <a:t>specialized forms support the most common kinds of control. </a:t>
            </a:r>
            <a:endParaRPr lang="en-US" dirty="0" smtClean="0"/>
          </a:p>
          <a:p>
            <a:r>
              <a:rPr lang="en-US" dirty="0" smtClean="0"/>
              <a:t>Points </a:t>
            </a:r>
            <a:r>
              <a:rPr lang="en-US" dirty="0"/>
              <a:t>are, in essence, object-oriented design elements that encapsulate information about control points of the process. </a:t>
            </a:r>
            <a:endParaRPr lang="en-US" dirty="0" smtClean="0"/>
          </a:p>
          <a:p>
            <a:r>
              <a:rPr lang="en-US" dirty="0" smtClean="0"/>
              <a:t>Data </a:t>
            </a:r>
            <a:r>
              <a:rPr lang="en-US" dirty="0"/>
              <a:t>associated with a point includes: </a:t>
            </a:r>
            <a:endParaRPr lang="en-US" dirty="0" smtClean="0"/>
          </a:p>
          <a:p>
            <a:pPr lvl="1"/>
            <a:r>
              <a:rPr lang="en-US" dirty="0" smtClean="0"/>
              <a:t>Operating </a:t>
            </a:r>
            <a:r>
              <a:rPr lang="en-US" dirty="0"/>
              <a:t>parameters, including current process value, set point (target value), valve output, and mode (automatic or manual</a:t>
            </a:r>
            <a:r>
              <a:rPr lang="en-US" dirty="0" smtClean="0"/>
              <a:t>)</a:t>
            </a:r>
          </a:p>
          <a:p>
            <a:pPr lvl="1"/>
            <a:r>
              <a:rPr lang="en-US" dirty="0" smtClean="0"/>
              <a:t>Tuning </a:t>
            </a:r>
            <a:r>
              <a:rPr lang="en-US" dirty="0"/>
              <a:t>parameters, such as gain, reset, derivative, and alarm </a:t>
            </a:r>
            <a:r>
              <a:rPr lang="en-US" dirty="0" smtClean="0"/>
              <a:t>trip-points</a:t>
            </a:r>
          </a:p>
          <a:p>
            <a:pPr lvl="1"/>
            <a:r>
              <a:rPr lang="en-US" dirty="0" smtClean="0"/>
              <a:t>Configuration </a:t>
            </a:r>
            <a:r>
              <a:rPr lang="en-US" dirty="0"/>
              <a:t>parameters, including tag (name) and I/O channels. 	</a:t>
            </a:r>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58</a:t>
            </a:fld>
            <a:endParaRPr lang="en-US"/>
          </a:p>
        </p:txBody>
      </p:sp>
    </p:spTree>
    <p:extLst>
      <p:ext uri="{BB962C8B-B14F-4D97-AF65-F5344CB8AC3E}">
        <p14:creationId xmlns:p14="http://schemas.microsoft.com/office/powerpoint/2010/main" val="1469425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59</a:t>
            </a:fld>
            <a:endParaRPr lang="en-US"/>
          </a:p>
        </p:txBody>
      </p:sp>
    </p:spTree>
    <p:extLst>
      <p:ext uri="{BB962C8B-B14F-4D97-AF65-F5344CB8AC3E}">
        <p14:creationId xmlns:p14="http://schemas.microsoft.com/office/powerpoint/2010/main" val="67500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KWIC</a:t>
            </a:r>
            <a:endParaRPr lang="en-US" dirty="0"/>
          </a:p>
        </p:txBody>
      </p:sp>
      <p:sp>
        <p:nvSpPr>
          <p:cNvPr id="3" name="Content Placeholder 2"/>
          <p:cNvSpPr>
            <a:spLocks noGrp="1"/>
          </p:cNvSpPr>
          <p:nvPr>
            <p:ph idx="1"/>
          </p:nvPr>
        </p:nvSpPr>
        <p:spPr/>
        <p:txBody>
          <a:bodyPr>
            <a:normAutofit lnSpcReduction="10000"/>
          </a:bodyPr>
          <a:lstStyle/>
          <a:p>
            <a:r>
              <a:rPr lang="en-US" dirty="0">
                <a:latin typeface="Arial Black" panose="020B0A04020102020204" pitchFamily="34" charset="0"/>
              </a:rPr>
              <a:t>Keywords</a:t>
            </a:r>
          </a:p>
          <a:p>
            <a:r>
              <a:rPr lang="en-US" dirty="0"/>
              <a:t>Significant or subject denoting words which serve as </a:t>
            </a:r>
            <a:r>
              <a:rPr lang="en-US" dirty="0" smtClean="0"/>
              <a:t>approach terms.</a:t>
            </a:r>
          </a:p>
          <a:p>
            <a:r>
              <a:rPr lang="en-US" dirty="0" smtClean="0">
                <a:latin typeface="Arial Black" panose="020B0A04020102020204" pitchFamily="34" charset="0"/>
              </a:rPr>
              <a:t>Context</a:t>
            </a:r>
            <a:endParaRPr lang="en-US" dirty="0">
              <a:latin typeface="Arial Black" panose="020B0A04020102020204" pitchFamily="34" charset="0"/>
            </a:endParaRPr>
          </a:p>
          <a:p>
            <a:r>
              <a:rPr lang="en-US" dirty="0"/>
              <a:t>Keywords selected also specify the particular context of </a:t>
            </a:r>
            <a:r>
              <a:rPr lang="en-US" dirty="0" smtClean="0"/>
              <a:t>the document </a:t>
            </a:r>
            <a:r>
              <a:rPr lang="en-US" dirty="0"/>
              <a:t>(i.e. usually the rest of the terms of the title</a:t>
            </a:r>
            <a:r>
              <a:rPr lang="en-US" dirty="0" smtClean="0"/>
              <a:t>).</a:t>
            </a:r>
          </a:p>
          <a:p>
            <a:r>
              <a:rPr lang="en-US" dirty="0">
                <a:latin typeface="Arial Black" panose="020B0A04020102020204" pitchFamily="34" charset="0"/>
              </a:rPr>
              <a:t>Identification or Location </a:t>
            </a:r>
            <a:r>
              <a:rPr lang="en-US" dirty="0" smtClean="0">
                <a:latin typeface="Arial Black" panose="020B0A04020102020204" pitchFamily="34" charset="0"/>
              </a:rPr>
              <a:t>Code</a:t>
            </a:r>
            <a:endParaRPr lang="en-US" dirty="0">
              <a:latin typeface="Arial Black" panose="020B0A04020102020204" pitchFamily="34" charset="0"/>
            </a:endParaRPr>
          </a:p>
          <a:p>
            <a:r>
              <a:rPr lang="en-US" dirty="0"/>
              <a:t>Code used (usually the serial numbers of the entries in the </a:t>
            </a:r>
            <a:r>
              <a:rPr lang="en-US" dirty="0" smtClean="0"/>
              <a:t>main part</a:t>
            </a:r>
            <a:r>
              <a:rPr lang="en-US" dirty="0"/>
              <a:t>) to provide address of the document</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6</a:t>
            </a:fld>
            <a:endParaRPr lang="en-US"/>
          </a:p>
        </p:txBody>
      </p:sp>
    </p:spTree>
    <p:extLst>
      <p:ext uri="{BB962C8B-B14F-4D97-AF65-F5344CB8AC3E}">
        <p14:creationId xmlns:p14="http://schemas.microsoft.com/office/powerpoint/2010/main" val="3140056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KWIC Generation Steps</a:t>
            </a:r>
            <a:endParaRPr lang="en-US" dirty="0"/>
          </a:p>
        </p:txBody>
      </p:sp>
      <p:sp>
        <p:nvSpPr>
          <p:cNvPr id="3" name="Content Placeholder 2"/>
          <p:cNvSpPr>
            <a:spLocks noGrp="1"/>
          </p:cNvSpPr>
          <p:nvPr>
            <p:ph idx="1"/>
          </p:nvPr>
        </p:nvSpPr>
        <p:spPr>
          <a:xfrm>
            <a:off x="822959" y="1845733"/>
            <a:ext cx="7543801" cy="4299885"/>
          </a:xfrm>
        </p:spPr>
        <p:txBody>
          <a:bodyPr>
            <a:normAutofit fontScale="92500" lnSpcReduction="10000"/>
          </a:bodyPr>
          <a:lstStyle/>
          <a:p>
            <a:pPr marL="457200" indent="-457200">
              <a:buClr>
                <a:srgbClr val="7030A0"/>
              </a:buClr>
              <a:buFont typeface="+mj-lt"/>
              <a:buAutoNum type="alphaLcParenR"/>
            </a:pPr>
            <a:r>
              <a:rPr lang="en-US" dirty="0" smtClean="0"/>
              <a:t>Mark </a:t>
            </a:r>
            <a:r>
              <a:rPr lang="en-US" dirty="0"/>
              <a:t>the significant words or prepare the ‘stop list’ and </a:t>
            </a:r>
            <a:r>
              <a:rPr lang="en-US" dirty="0" smtClean="0"/>
              <a:t>keep it </a:t>
            </a:r>
            <a:r>
              <a:rPr lang="en-US" dirty="0"/>
              <a:t>in computer. </a:t>
            </a:r>
            <a:r>
              <a:rPr lang="en-US" i="1" dirty="0"/>
              <a:t>The ‘stop list’ refers to a list of words, which </a:t>
            </a:r>
            <a:r>
              <a:rPr lang="en-US" i="1" dirty="0" smtClean="0"/>
              <a:t>are considered </a:t>
            </a:r>
            <a:r>
              <a:rPr lang="en-US" i="1" dirty="0"/>
              <a:t>to have no value for indexing / </a:t>
            </a:r>
            <a:r>
              <a:rPr lang="en-US" i="1" dirty="0" smtClean="0"/>
              <a:t>retrieval. Ex: an, the, a, etc</a:t>
            </a:r>
            <a:r>
              <a:rPr lang="en-US" dirty="0" smtClean="0"/>
              <a:t>.</a:t>
            </a:r>
          </a:p>
          <a:p>
            <a:pPr marL="457200" indent="-457200">
              <a:buClr>
                <a:srgbClr val="7030A0"/>
              </a:buClr>
              <a:buFont typeface="+mj-lt"/>
              <a:buAutoNum type="alphaLcParenR"/>
            </a:pPr>
            <a:r>
              <a:rPr lang="en-US" dirty="0" smtClean="0"/>
              <a:t>Selection </a:t>
            </a:r>
            <a:r>
              <a:rPr lang="en-US" dirty="0"/>
              <a:t>of keywords from the title and / or </a:t>
            </a:r>
            <a:r>
              <a:rPr lang="en-US" dirty="0" smtClean="0"/>
              <a:t>abstract</a:t>
            </a:r>
          </a:p>
          <a:p>
            <a:pPr marL="457200" indent="-457200">
              <a:buClr>
                <a:srgbClr val="7030A0"/>
              </a:buClr>
              <a:buFont typeface="+mj-lt"/>
              <a:buAutoNum type="alphaLcParenR"/>
            </a:pPr>
            <a:r>
              <a:rPr lang="en-US" dirty="0" smtClean="0"/>
              <a:t>KWIC </a:t>
            </a:r>
            <a:r>
              <a:rPr lang="en-US" dirty="0"/>
              <a:t>routine serves to rotate the title to make it accessible from each significant </a:t>
            </a:r>
            <a:r>
              <a:rPr lang="en-US" dirty="0" smtClean="0"/>
              <a:t>term.</a:t>
            </a:r>
          </a:p>
          <a:p>
            <a:pPr marL="457200" indent="-457200">
              <a:buClr>
                <a:srgbClr val="7030A0"/>
              </a:buClr>
              <a:buFont typeface="+mj-lt"/>
              <a:buAutoNum type="alphaLcParenR"/>
            </a:pPr>
            <a:r>
              <a:rPr lang="en-US" dirty="0"/>
              <a:t>Separate the last word and first word of the title by using a symbol say, stroke </a:t>
            </a:r>
            <a:r>
              <a:rPr lang="en-US" dirty="0" smtClean="0"/>
              <a:t>[/].</a:t>
            </a:r>
          </a:p>
          <a:p>
            <a:pPr marL="457200" indent="-457200">
              <a:buClr>
                <a:srgbClr val="7030A0"/>
              </a:buClr>
              <a:buFont typeface="+mj-lt"/>
              <a:buAutoNum type="alphaLcParenR"/>
            </a:pPr>
            <a:r>
              <a:rPr lang="en-US" dirty="0"/>
              <a:t>Put the identification / location code at the right end of each entry; and </a:t>
            </a:r>
            <a:r>
              <a:rPr lang="en-US" dirty="0" smtClean="0"/>
              <a:t>finally </a:t>
            </a:r>
            <a:r>
              <a:rPr lang="en-US" dirty="0"/>
              <a:t>arrange the entries alphabetically by </a:t>
            </a:r>
            <a:r>
              <a:rPr lang="en-US" dirty="0" smtClean="0"/>
              <a:t>keywords.</a:t>
            </a:r>
            <a:endParaRPr lang="en-US" dirty="0"/>
          </a:p>
          <a:p>
            <a:pPr marL="457200" indent="-457200">
              <a:buClr>
                <a:srgbClr val="7030A0"/>
              </a:buClr>
              <a:buFont typeface="+mj-lt"/>
              <a:buAutoNum type="alphaLcParenR"/>
            </a:pPr>
            <a:endParaRPr lang="en-US" dirty="0" smtClean="0"/>
          </a:p>
          <a:p>
            <a:pPr marL="457200" indent="-457200">
              <a:buClr>
                <a:srgbClr val="7030A0"/>
              </a:buClr>
              <a:buFont typeface="+mj-lt"/>
              <a:buAutoNum type="alphaLcParenR"/>
            </a:pPr>
            <a:endParaRPr lang="en-US" dirty="0"/>
          </a:p>
          <a:p>
            <a:pPr marL="457200" indent="-457200">
              <a:buClr>
                <a:srgbClr val="7030A0"/>
              </a:buClr>
              <a:buFont typeface="+mj-lt"/>
              <a:buAutoNum type="alphaLcParenR"/>
            </a:pPr>
            <a:endParaRPr lang="en-US" dirty="0" smtClean="0"/>
          </a:p>
          <a:p>
            <a:endParaRPr lang="en-US"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7</a:t>
            </a:fld>
            <a:endParaRPr lang="en-US"/>
          </a:p>
        </p:txBody>
      </p:sp>
    </p:spTree>
    <p:extLst>
      <p:ext uri="{BB962C8B-B14F-4D97-AF65-F5344CB8AC3E}">
        <p14:creationId xmlns:p14="http://schemas.microsoft.com/office/powerpoint/2010/main" val="396575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946773"/>
          </a:xfrm>
        </p:spPr>
        <p:txBody>
          <a:bodyPr/>
          <a:lstStyle/>
          <a:p>
            <a:r>
              <a:rPr lang="en-US" dirty="0" smtClean="0"/>
              <a:t>Example</a:t>
            </a:r>
            <a:endParaRPr lang="en-US" dirty="0"/>
          </a:p>
        </p:txBody>
      </p:sp>
      <p:sp>
        <p:nvSpPr>
          <p:cNvPr id="3" name="Content Placeholder 2"/>
          <p:cNvSpPr>
            <a:spLocks noGrp="1"/>
          </p:cNvSpPr>
          <p:nvPr>
            <p:ph idx="1"/>
          </p:nvPr>
        </p:nvSpPr>
        <p:spPr>
          <a:xfrm>
            <a:off x="822959" y="1116419"/>
            <a:ext cx="8002064" cy="5178055"/>
          </a:xfrm>
        </p:spPr>
        <p:txBody>
          <a:bodyPr>
            <a:normAutofit fontScale="92500" lnSpcReduction="10000"/>
          </a:bodyPr>
          <a:lstStyle/>
          <a:p>
            <a:pPr>
              <a:spcBef>
                <a:spcPts val="600"/>
              </a:spcBef>
              <a:spcAft>
                <a:spcPts val="0"/>
              </a:spcAft>
            </a:pPr>
            <a:r>
              <a:rPr lang="en-US" dirty="0"/>
              <a:t>Title </a:t>
            </a:r>
            <a:endParaRPr lang="en-US" dirty="0" smtClean="0"/>
          </a:p>
          <a:p>
            <a:pPr>
              <a:spcBef>
                <a:spcPts val="600"/>
              </a:spcBef>
              <a:spcAft>
                <a:spcPts val="0"/>
              </a:spcAft>
            </a:pPr>
            <a:r>
              <a:rPr lang="en-US" b="1" dirty="0" smtClean="0">
                <a:solidFill>
                  <a:srgbClr val="7030A0"/>
                </a:solidFill>
                <a:latin typeface="Arial Narrow" panose="020B0606020202030204" pitchFamily="34" charset="0"/>
              </a:rPr>
              <a:t>Classification </a:t>
            </a:r>
            <a:r>
              <a:rPr lang="en-US" b="1" dirty="0">
                <a:solidFill>
                  <a:srgbClr val="7030A0"/>
                </a:solidFill>
                <a:latin typeface="Arial Narrow" panose="020B0606020202030204" pitchFamily="34" charset="0"/>
              </a:rPr>
              <a:t>of Books in a University </a:t>
            </a:r>
            <a:r>
              <a:rPr lang="en-US" b="1" dirty="0" smtClean="0">
                <a:solidFill>
                  <a:srgbClr val="7030A0"/>
                </a:solidFill>
                <a:latin typeface="Arial Narrow" panose="020B0606020202030204" pitchFamily="34" charset="0"/>
              </a:rPr>
              <a:t>Library</a:t>
            </a:r>
            <a:endParaRPr lang="en-US" b="1" dirty="0">
              <a:solidFill>
                <a:srgbClr val="7030A0"/>
              </a:solidFill>
              <a:latin typeface="Arial Narrow" panose="020B0606020202030204" pitchFamily="34" charset="0"/>
            </a:endParaRPr>
          </a:p>
          <a:p>
            <a:pPr>
              <a:spcBef>
                <a:spcPts val="600"/>
              </a:spcBef>
              <a:spcAft>
                <a:spcPts val="0"/>
              </a:spcAft>
            </a:pPr>
            <a:r>
              <a:rPr lang="en-US" dirty="0" smtClean="0"/>
              <a:t>Identification </a:t>
            </a:r>
            <a:r>
              <a:rPr lang="en-US" dirty="0"/>
              <a:t>code </a:t>
            </a:r>
            <a:r>
              <a:rPr lang="en-US" dirty="0" smtClean="0"/>
              <a:t>1279</a:t>
            </a:r>
          </a:p>
          <a:p>
            <a:pPr>
              <a:spcBef>
                <a:spcPts val="600"/>
              </a:spcBef>
              <a:spcAft>
                <a:spcPts val="0"/>
              </a:spcAft>
            </a:pPr>
            <a:r>
              <a:rPr lang="en-US" sz="2500" b="1" u="sng" dirty="0">
                <a:solidFill>
                  <a:srgbClr val="0070C0"/>
                </a:solidFill>
              </a:rPr>
              <a:t>Step I: </a:t>
            </a:r>
            <a:r>
              <a:rPr lang="en-US" sz="2500" b="1" dirty="0" smtClean="0">
                <a:latin typeface="Arial Narrow" panose="020B0606020202030204" pitchFamily="34" charset="0"/>
              </a:rPr>
              <a:t>Classification </a:t>
            </a:r>
            <a:r>
              <a:rPr lang="en-US" sz="2500" b="1" dirty="0">
                <a:latin typeface="Arial Narrow" panose="020B0606020202030204" pitchFamily="34" charset="0"/>
              </a:rPr>
              <a:t>Books University Library</a:t>
            </a:r>
          </a:p>
          <a:p>
            <a:pPr>
              <a:spcBef>
                <a:spcPts val="600"/>
              </a:spcBef>
              <a:spcAft>
                <a:spcPts val="0"/>
              </a:spcAft>
            </a:pPr>
            <a:r>
              <a:rPr lang="en-US" sz="2500" b="1" u="sng" dirty="0">
                <a:solidFill>
                  <a:srgbClr val="0070C0"/>
                </a:solidFill>
              </a:rPr>
              <a:t>Step II: </a:t>
            </a:r>
            <a:endParaRPr lang="en-US" sz="2500" b="1" u="sng" dirty="0" smtClean="0">
              <a:solidFill>
                <a:srgbClr val="0070C0"/>
              </a:solidFill>
            </a:endParaRPr>
          </a:p>
          <a:p>
            <a:pPr>
              <a:spcBef>
                <a:spcPts val="600"/>
              </a:spcBef>
              <a:spcAft>
                <a:spcPts val="0"/>
              </a:spcAft>
            </a:pPr>
            <a:r>
              <a:rPr lang="en-US" sz="2500" dirty="0" smtClean="0"/>
              <a:t>CLASSIFICATION </a:t>
            </a:r>
            <a:r>
              <a:rPr lang="en-US" sz="2500" dirty="0"/>
              <a:t>of Books in a University Library 1279</a:t>
            </a:r>
          </a:p>
          <a:p>
            <a:pPr>
              <a:spcBef>
                <a:spcPts val="600"/>
              </a:spcBef>
              <a:spcAft>
                <a:spcPts val="0"/>
              </a:spcAft>
            </a:pPr>
            <a:r>
              <a:rPr lang="en-US" sz="2500" dirty="0" smtClean="0"/>
              <a:t>BOOKS </a:t>
            </a:r>
            <a:r>
              <a:rPr lang="en-US" sz="2500" dirty="0"/>
              <a:t>in a University Library/Classification of </a:t>
            </a:r>
            <a:r>
              <a:rPr lang="en-US" sz="2500" dirty="0" smtClean="0"/>
              <a:t>1279</a:t>
            </a:r>
          </a:p>
          <a:p>
            <a:pPr>
              <a:spcBef>
                <a:spcPts val="600"/>
              </a:spcBef>
              <a:spcAft>
                <a:spcPts val="0"/>
              </a:spcAft>
            </a:pPr>
            <a:r>
              <a:rPr lang="en-US" sz="2500" dirty="0"/>
              <a:t>UNIVERSITY Library/Classification of Books in 1279</a:t>
            </a:r>
          </a:p>
          <a:p>
            <a:pPr>
              <a:spcBef>
                <a:spcPts val="600"/>
              </a:spcBef>
              <a:spcAft>
                <a:spcPts val="0"/>
              </a:spcAft>
            </a:pPr>
            <a:r>
              <a:rPr lang="en-US" sz="2500" dirty="0"/>
              <a:t>LIBRARY/Classification of Books in University </a:t>
            </a:r>
            <a:r>
              <a:rPr lang="en-US" sz="2500" dirty="0" smtClean="0"/>
              <a:t>1279</a:t>
            </a:r>
          </a:p>
          <a:p>
            <a:pPr>
              <a:spcBef>
                <a:spcPts val="0"/>
              </a:spcBef>
              <a:spcAft>
                <a:spcPts val="600"/>
              </a:spcAft>
            </a:pPr>
            <a:r>
              <a:rPr lang="en-US" sz="2500" b="1" u="sng" dirty="0" smtClean="0">
                <a:solidFill>
                  <a:srgbClr val="0070C0"/>
                </a:solidFill>
              </a:rPr>
              <a:t>Step III:</a:t>
            </a:r>
          </a:p>
          <a:p>
            <a:pPr>
              <a:spcBef>
                <a:spcPts val="0"/>
              </a:spcBef>
              <a:spcAft>
                <a:spcPts val="600"/>
              </a:spcAft>
            </a:pPr>
            <a:r>
              <a:rPr lang="en-US" sz="2500" dirty="0" smtClean="0"/>
              <a:t>BOOKS </a:t>
            </a:r>
            <a:r>
              <a:rPr lang="en-US" sz="2500" dirty="0"/>
              <a:t>in a University Library/Classification of 1279</a:t>
            </a:r>
          </a:p>
          <a:p>
            <a:pPr>
              <a:spcBef>
                <a:spcPts val="0"/>
              </a:spcBef>
              <a:spcAft>
                <a:spcPts val="600"/>
              </a:spcAft>
            </a:pPr>
            <a:r>
              <a:rPr lang="en-US" sz="2500" dirty="0"/>
              <a:t>CLASSIFICATION of Books in a University Library 1279</a:t>
            </a:r>
          </a:p>
          <a:p>
            <a:pPr>
              <a:spcBef>
                <a:spcPts val="0"/>
              </a:spcBef>
              <a:spcAft>
                <a:spcPts val="600"/>
              </a:spcAft>
            </a:pPr>
            <a:r>
              <a:rPr lang="en-US" sz="2500" dirty="0"/>
              <a:t>LIBRARY/Classification of Books in a University 1279</a:t>
            </a:r>
          </a:p>
          <a:p>
            <a:pPr>
              <a:spcBef>
                <a:spcPts val="0"/>
              </a:spcBef>
              <a:spcAft>
                <a:spcPts val="600"/>
              </a:spcAft>
            </a:pPr>
            <a:r>
              <a:rPr lang="en-US" sz="2500" dirty="0"/>
              <a:t>UNIVERSITY Library/Classification of Books in a 1279</a:t>
            </a:r>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8</a:t>
            </a:fld>
            <a:endParaRPr lang="en-US"/>
          </a:p>
        </p:txBody>
      </p:sp>
    </p:spTree>
    <p:extLst>
      <p:ext uri="{BB962C8B-B14F-4D97-AF65-F5344CB8AC3E}">
        <p14:creationId xmlns:p14="http://schemas.microsoft.com/office/powerpoint/2010/main" val="262403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095629"/>
          </a:xfrm>
        </p:spPr>
        <p:txBody>
          <a:bodyPr>
            <a:noAutofit/>
          </a:bodyPr>
          <a:lstStyle/>
          <a:p>
            <a:r>
              <a:rPr lang="en-US" sz="3600" dirty="0" smtClean="0"/>
              <a:t>Solution 1: Main Program/Subroutine with Shared Data</a:t>
            </a:r>
            <a:endParaRPr lang="en-US" sz="3600" dirty="0"/>
          </a:p>
        </p:txBody>
      </p:sp>
      <p:sp>
        <p:nvSpPr>
          <p:cNvPr id="3" name="Content Placeholder 2"/>
          <p:cNvSpPr>
            <a:spLocks noGrp="1"/>
          </p:cNvSpPr>
          <p:nvPr>
            <p:ph idx="1"/>
          </p:nvPr>
        </p:nvSpPr>
        <p:spPr>
          <a:xfrm>
            <a:off x="283257" y="1783270"/>
            <a:ext cx="3874073" cy="4489940"/>
          </a:xfrm>
        </p:spPr>
        <p:txBody>
          <a:bodyPr>
            <a:noAutofit/>
          </a:bodyPr>
          <a:lstStyle/>
          <a:p>
            <a:r>
              <a:rPr lang="en-US" sz="2200" dirty="0"/>
              <a:t>The </a:t>
            </a:r>
            <a:r>
              <a:rPr lang="en-US" sz="2200" dirty="0" smtClean="0"/>
              <a:t>problem is decomposed into four </a:t>
            </a:r>
            <a:r>
              <a:rPr lang="en-US" sz="2200" dirty="0"/>
              <a:t>basic functions performed: input, shift, alphabetize, and output. </a:t>
            </a:r>
            <a:endParaRPr lang="en-US" sz="2200" dirty="0" smtClean="0"/>
          </a:p>
          <a:p>
            <a:r>
              <a:rPr lang="en-US" sz="2200" dirty="0" smtClean="0"/>
              <a:t>These </a:t>
            </a:r>
            <a:r>
              <a:rPr lang="en-US" sz="2200" dirty="0"/>
              <a:t>computational components are </a:t>
            </a:r>
            <a:r>
              <a:rPr lang="en-US" sz="2200" dirty="0" smtClean="0"/>
              <a:t>   coordinated </a:t>
            </a:r>
            <a:r>
              <a:rPr lang="en-US" sz="2200" dirty="0"/>
              <a:t>as subroutines by a main program that sequences through them in turn. </a:t>
            </a:r>
            <a:endParaRPr lang="en-US" sz="2200" dirty="0" smtClean="0"/>
          </a:p>
          <a:p>
            <a:r>
              <a:rPr lang="en-US" sz="2200" dirty="0" smtClean="0"/>
              <a:t>Data </a:t>
            </a:r>
            <a:r>
              <a:rPr lang="en-US" sz="2200" dirty="0"/>
              <a:t>is communicated between the components through shared storage (“core storage</a:t>
            </a:r>
            <a:r>
              <a:rPr lang="en-US" sz="2200" dirty="0" smtClean="0"/>
              <a:t>”).</a:t>
            </a:r>
            <a:endParaRPr lang="en-US" sz="2200" dirty="0"/>
          </a:p>
        </p:txBody>
      </p:sp>
      <p:sp>
        <p:nvSpPr>
          <p:cNvPr id="4" name="Date Placeholder 3"/>
          <p:cNvSpPr>
            <a:spLocks noGrp="1"/>
          </p:cNvSpPr>
          <p:nvPr>
            <p:ph type="dt" sz="half" idx="10"/>
          </p:nvPr>
        </p:nvSpPr>
        <p:spPr/>
        <p:txBody>
          <a:bodyPr/>
          <a:lstStyle/>
          <a:p>
            <a:fld id="{D819DC27-9055-4FB4-858A-A5F7FEF58961}" type="datetime1">
              <a:rPr lang="en-US" smtClean="0"/>
              <a:t>Thursday, March 22, 2018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BA41BE1-189A-4DA6-98B3-579B40791977}" type="slidenum">
              <a:rPr lang="en-US" smtClean="0"/>
              <a:t>9</a:t>
            </a:fld>
            <a:endParaRPr lang="en-US"/>
          </a:p>
        </p:txBody>
      </p:sp>
      <p:pic>
        <p:nvPicPr>
          <p:cNvPr id="7" name="Picture 6" descr="Screen Clipping"/>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4151009" y="2071140"/>
            <a:ext cx="4926517" cy="2798572"/>
          </a:xfrm>
          <a:prstGeom prst="rect">
            <a:avLst/>
          </a:prstGeom>
        </p:spPr>
      </p:pic>
    </p:spTree>
    <p:extLst>
      <p:ext uri="{BB962C8B-B14F-4D97-AF65-F5344CB8AC3E}">
        <p14:creationId xmlns:p14="http://schemas.microsoft.com/office/powerpoint/2010/main" val="651108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3763</TotalTime>
  <Words>3215</Words>
  <Application>Microsoft Office PowerPoint</Application>
  <PresentationFormat>On-screen Show (4:3)</PresentationFormat>
  <Paragraphs>462</Paragraphs>
  <Slides>59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Arial Black</vt:lpstr>
      <vt:lpstr>Arial Narrow</vt:lpstr>
      <vt:lpstr>Bahnschrift Light</vt:lpstr>
      <vt:lpstr>Berlin Sans FB</vt:lpstr>
      <vt:lpstr>Calibri</vt:lpstr>
      <vt:lpstr>Calibri Light</vt:lpstr>
      <vt:lpstr>Californian FB</vt:lpstr>
      <vt:lpstr>Sitka Heading</vt:lpstr>
      <vt:lpstr>Wingdings</vt:lpstr>
      <vt:lpstr>Retrospect</vt:lpstr>
      <vt:lpstr>Architectural Styles – Case Studies</vt:lpstr>
      <vt:lpstr>Reference</vt:lpstr>
      <vt:lpstr>PowerPoint Presentation</vt:lpstr>
      <vt:lpstr>PowerPoint Presentation</vt:lpstr>
      <vt:lpstr>1. KWIC</vt:lpstr>
      <vt:lpstr>Parts of KWIC</vt:lpstr>
      <vt:lpstr>KWIC Generation Steps</vt:lpstr>
      <vt:lpstr>Example</vt:lpstr>
      <vt:lpstr>Solution 1: Main Program/Subroutine with Shared Data</vt:lpstr>
      <vt:lpstr>Comments</vt:lpstr>
      <vt:lpstr>Solution 2: Abstract Data Types</vt:lpstr>
      <vt:lpstr>Comments</vt:lpstr>
      <vt:lpstr>Solution 3: Implicit Invocation</vt:lpstr>
      <vt:lpstr>Model</vt:lpstr>
      <vt:lpstr>Adv. And DisAdv.</vt:lpstr>
      <vt:lpstr>Solution 4: Pipes and Filters</vt:lpstr>
      <vt:lpstr>Advantages</vt:lpstr>
      <vt:lpstr>Disadvantages</vt:lpstr>
      <vt:lpstr>KWIC – Comparison of Solutions</vt:lpstr>
      <vt:lpstr>PowerPoint Presentation</vt:lpstr>
      <vt:lpstr> Purpose</vt:lpstr>
      <vt:lpstr>(a) An Object-Oriented model</vt:lpstr>
      <vt:lpstr>(b) Layered model</vt:lpstr>
      <vt:lpstr>Adv &amp; DisAdv.</vt:lpstr>
      <vt:lpstr>(b) Pipe and Filter Model</vt:lpstr>
      <vt:lpstr>Adv. and DisAdv.</vt:lpstr>
      <vt:lpstr>PowerPoint Presentation</vt:lpstr>
      <vt:lpstr>Introduction</vt:lpstr>
      <vt:lpstr>Design Considerations</vt:lpstr>
      <vt:lpstr>Solution 1: Control loop</vt:lpstr>
      <vt:lpstr>Evaluation</vt:lpstr>
      <vt:lpstr>Contd…</vt:lpstr>
      <vt:lpstr>Contd.</vt:lpstr>
      <vt:lpstr>Contd.</vt:lpstr>
      <vt:lpstr>Solution 2: Layered</vt:lpstr>
      <vt:lpstr>Robot Layers</vt:lpstr>
      <vt:lpstr>Adv. &amp; DisAdv.</vt:lpstr>
      <vt:lpstr>Solution 3: Implicit Invocation with TCA (Task Controlled Architecture)</vt:lpstr>
      <vt:lpstr>Task Tree</vt:lpstr>
      <vt:lpstr>Verdict</vt:lpstr>
      <vt:lpstr>Solution 4:  Blackboard Architecture</vt:lpstr>
      <vt:lpstr>An Experimental Robot</vt:lpstr>
      <vt:lpstr>Verdict</vt:lpstr>
      <vt:lpstr>PowerPoint Presentation</vt:lpstr>
      <vt:lpstr>Introduction</vt:lpstr>
      <vt:lpstr>Booch Block Diagram</vt:lpstr>
      <vt:lpstr>Inputs</vt:lpstr>
      <vt:lpstr>Solution: Object View</vt:lpstr>
      <vt:lpstr>Process Control View of CC</vt:lpstr>
      <vt:lpstr>Control Architecture for CC</vt:lpstr>
      <vt:lpstr>State Diagram</vt:lpstr>
      <vt:lpstr>Complete CC System</vt:lpstr>
      <vt:lpstr>PowerPoint Presentation</vt:lpstr>
      <vt:lpstr>Introduction</vt:lpstr>
      <vt:lpstr>Layered Design</vt:lpstr>
      <vt:lpstr>Layers</vt:lpstr>
      <vt:lpstr>PROVOX Architecture</vt:lpstr>
      <vt:lpstr>PROVOX-Object oriented elaboration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Styles and       Case Studies</dc:title>
  <dc:creator>Nandagopalan S</dc:creator>
  <cp:lastModifiedBy>Windows User</cp:lastModifiedBy>
  <cp:revision>131</cp:revision>
  <dcterms:created xsi:type="dcterms:W3CDTF">2018-03-02T09:02:40Z</dcterms:created>
  <dcterms:modified xsi:type="dcterms:W3CDTF">2018-03-22T07:22:32Z</dcterms:modified>
</cp:coreProperties>
</file>