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58" r:id="rId4"/>
    <p:sldId id="259" r:id="rId5"/>
    <p:sldId id="261" r:id="rId6"/>
    <p:sldId id="265" r:id="rId7"/>
    <p:sldId id="266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9T10:10:18.582" idx="1">
    <p:pos x="4816" y="46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53FD9-7E0C-4116-8AF2-B331488637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14B29D-B1BC-4D9C-A04F-798D71234727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2000" baseline="0" dirty="0" smtClean="0"/>
            <a:t>A quality attribute scenario is a quality-attribute-specific requirement.  </a:t>
          </a:r>
          <a:endParaRPr lang="en-US" sz="2000" dirty="0"/>
        </a:p>
      </dgm:t>
    </dgm:pt>
    <dgm:pt modelId="{594F7142-DD50-4BCA-B657-AAB1D46F3D1E}" type="parTrans" cxnId="{D700DB0A-5784-4D34-A911-D4EDE5F5206F}">
      <dgm:prSet/>
      <dgm:spPr/>
      <dgm:t>
        <a:bodyPr/>
        <a:lstStyle/>
        <a:p>
          <a:endParaRPr lang="en-US" sz="2000"/>
        </a:p>
      </dgm:t>
    </dgm:pt>
    <dgm:pt modelId="{DB288949-8639-4D85-A990-0E167BA3C06F}" type="sibTrans" cxnId="{D700DB0A-5784-4D34-A911-D4EDE5F5206F}">
      <dgm:prSet/>
      <dgm:spPr/>
      <dgm:t>
        <a:bodyPr/>
        <a:lstStyle/>
        <a:p>
          <a:endParaRPr lang="en-US" sz="2000"/>
        </a:p>
      </dgm:t>
    </dgm:pt>
    <dgm:pt modelId="{04717329-6C1F-4A7F-A0EB-C62847FC065D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1600" i="1" baseline="0" dirty="0" smtClean="0">
              <a:solidFill>
                <a:schemeClr val="tx1"/>
              </a:solidFill>
            </a:rPr>
            <a:t>Source of stimulus. </a:t>
          </a:r>
          <a:r>
            <a:rPr lang="en-US" sz="1600" baseline="0" dirty="0" smtClean="0"/>
            <a:t>This is some entity (a human, a computer system, or any other actuator) that generated the stimulus.</a:t>
          </a:r>
          <a:endParaRPr lang="en-US" sz="1600" dirty="0"/>
        </a:p>
      </dgm:t>
    </dgm:pt>
    <dgm:pt modelId="{06B1AF03-9CCD-4C10-B70C-08F394FDF50C}" type="parTrans" cxnId="{D7055B80-AD10-4B57-9B1C-57B5105A8A31}">
      <dgm:prSet/>
      <dgm:spPr/>
      <dgm:t>
        <a:bodyPr/>
        <a:lstStyle/>
        <a:p>
          <a:endParaRPr lang="en-US" sz="2000"/>
        </a:p>
      </dgm:t>
    </dgm:pt>
    <dgm:pt modelId="{914D4304-C937-40D0-A600-2F6AC11B80C9}" type="sibTrans" cxnId="{D7055B80-AD10-4B57-9B1C-57B5105A8A31}">
      <dgm:prSet/>
      <dgm:spPr/>
      <dgm:t>
        <a:bodyPr/>
        <a:lstStyle/>
        <a:p>
          <a:endParaRPr lang="en-US" sz="2000"/>
        </a:p>
      </dgm:t>
    </dgm:pt>
    <dgm:pt modelId="{0A6F10B7-A700-4498-81A0-B828A4661168}">
      <dgm:prSet custT="1"/>
      <dgm:spPr/>
      <dgm:t>
        <a:bodyPr/>
        <a:lstStyle/>
        <a:p>
          <a:pPr rtl="0"/>
          <a:r>
            <a:rPr lang="en-US" sz="1600" i="1" baseline="0" dirty="0" smtClean="0">
              <a:solidFill>
                <a:schemeClr val="tx1"/>
              </a:solidFill>
            </a:rPr>
            <a:t>Stimulus.</a:t>
          </a:r>
          <a:r>
            <a:rPr lang="en-US" sz="1600" i="1" baseline="0" dirty="0" smtClean="0"/>
            <a:t> </a:t>
          </a:r>
          <a:r>
            <a:rPr lang="en-US" sz="1600" baseline="0" dirty="0" smtClean="0"/>
            <a:t>The stimulus is a condition that needs to be considered when it arrives at a system.</a:t>
          </a:r>
          <a:endParaRPr lang="en-US" sz="1600" dirty="0"/>
        </a:p>
      </dgm:t>
    </dgm:pt>
    <dgm:pt modelId="{C9BA605A-82FE-4E4E-9AAC-E2833EE467C5}" type="parTrans" cxnId="{73766314-E121-481A-95B8-AF0ADFEAC549}">
      <dgm:prSet/>
      <dgm:spPr/>
      <dgm:t>
        <a:bodyPr/>
        <a:lstStyle/>
        <a:p>
          <a:endParaRPr lang="en-US" sz="2000"/>
        </a:p>
      </dgm:t>
    </dgm:pt>
    <dgm:pt modelId="{D004DD82-E4B5-424A-A11B-DA0CE41819DD}" type="sibTrans" cxnId="{73766314-E121-481A-95B8-AF0ADFEAC549}">
      <dgm:prSet/>
      <dgm:spPr/>
      <dgm:t>
        <a:bodyPr/>
        <a:lstStyle/>
        <a:p>
          <a:endParaRPr lang="en-US" sz="2000"/>
        </a:p>
      </dgm:t>
    </dgm:pt>
    <dgm:pt modelId="{CD1675CF-E32B-40E2-9E3B-E5767921727D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1600" i="1" baseline="0" dirty="0" smtClean="0">
              <a:solidFill>
                <a:schemeClr val="tx1"/>
              </a:solidFill>
            </a:rPr>
            <a:t>Environment</a:t>
          </a:r>
          <a:r>
            <a:rPr lang="en-US" sz="1600" i="1" baseline="0" dirty="0" smtClean="0"/>
            <a:t>. </a:t>
          </a:r>
          <a:r>
            <a:rPr lang="en-US" sz="1600" baseline="0" dirty="0" smtClean="0"/>
            <a:t>The stimulus occurs within certain conditions. The system may be in an overload condition or may be running when the stimulus occurs, or some other condition may be true.</a:t>
          </a:r>
          <a:endParaRPr lang="en-US" sz="1600" dirty="0"/>
        </a:p>
      </dgm:t>
    </dgm:pt>
    <dgm:pt modelId="{9DB0D0C0-FF27-40C6-8914-D5E8AC997B34}" type="parTrans" cxnId="{30E8FAA4-FFA9-41C5-9C36-534834A776E6}">
      <dgm:prSet/>
      <dgm:spPr/>
      <dgm:t>
        <a:bodyPr/>
        <a:lstStyle/>
        <a:p>
          <a:endParaRPr lang="en-US" sz="2000"/>
        </a:p>
      </dgm:t>
    </dgm:pt>
    <dgm:pt modelId="{653A5244-5B1C-496F-8D46-05A30F8DA5CD}" type="sibTrans" cxnId="{30E8FAA4-FFA9-41C5-9C36-534834A776E6}">
      <dgm:prSet/>
      <dgm:spPr/>
      <dgm:t>
        <a:bodyPr/>
        <a:lstStyle/>
        <a:p>
          <a:endParaRPr lang="en-US" sz="2000"/>
        </a:p>
      </dgm:t>
    </dgm:pt>
    <dgm:pt modelId="{2B904A29-F91B-4CF5-AD09-06F840DC4524}">
      <dgm:prSet custT="1"/>
      <dgm:spPr/>
      <dgm:t>
        <a:bodyPr/>
        <a:lstStyle/>
        <a:p>
          <a:pPr rtl="0"/>
          <a:r>
            <a:rPr lang="en-US" sz="1600" i="1" baseline="0" dirty="0" smtClean="0">
              <a:solidFill>
                <a:schemeClr val="tx1"/>
              </a:solidFill>
            </a:rPr>
            <a:t>Artifact</a:t>
          </a:r>
          <a:r>
            <a:rPr lang="en-US" sz="1600" i="1" baseline="0" dirty="0" smtClean="0"/>
            <a:t>. </a:t>
          </a:r>
          <a:r>
            <a:rPr lang="en-US" sz="1600" baseline="0" dirty="0" smtClean="0"/>
            <a:t>Some artifact is stimulated. This may be the whole system or some pieces of it.</a:t>
          </a:r>
          <a:endParaRPr lang="en-US" sz="1600" dirty="0"/>
        </a:p>
      </dgm:t>
    </dgm:pt>
    <dgm:pt modelId="{F5231B4B-7193-4CDE-82F7-DA30FF0F5DA2}" type="parTrans" cxnId="{5C1A7D3F-3D6A-41E2-977C-65560F67F7C7}">
      <dgm:prSet/>
      <dgm:spPr/>
      <dgm:t>
        <a:bodyPr/>
        <a:lstStyle/>
        <a:p>
          <a:endParaRPr lang="en-US" sz="2000"/>
        </a:p>
      </dgm:t>
    </dgm:pt>
    <dgm:pt modelId="{EB6FE366-16DE-4FB7-A1AB-D56822141E77}" type="sibTrans" cxnId="{5C1A7D3F-3D6A-41E2-977C-65560F67F7C7}">
      <dgm:prSet/>
      <dgm:spPr/>
      <dgm:t>
        <a:bodyPr/>
        <a:lstStyle/>
        <a:p>
          <a:endParaRPr lang="en-US" sz="2000"/>
        </a:p>
      </dgm:t>
    </dgm:pt>
    <dgm:pt modelId="{7E949C65-F45A-479B-B05C-D13DA8CD3C5B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1600" i="1" baseline="0" dirty="0" smtClean="0">
              <a:solidFill>
                <a:schemeClr val="tx1"/>
              </a:solidFill>
            </a:rPr>
            <a:t>Response</a:t>
          </a:r>
          <a:r>
            <a:rPr lang="en-US" sz="1600" i="1" baseline="0" dirty="0" smtClean="0"/>
            <a:t>. </a:t>
          </a:r>
          <a:r>
            <a:rPr lang="en-US" sz="1600" baseline="0" dirty="0" smtClean="0"/>
            <a:t>The response is the activity undertaken after the arrival of the stimulus.</a:t>
          </a:r>
          <a:endParaRPr lang="en-US" sz="1600" dirty="0"/>
        </a:p>
      </dgm:t>
    </dgm:pt>
    <dgm:pt modelId="{4354CE07-0215-4ECB-B3C2-778221E6F9C0}" type="parTrans" cxnId="{BFE392B6-4268-4460-B1B5-1FB59731DBFC}">
      <dgm:prSet/>
      <dgm:spPr/>
      <dgm:t>
        <a:bodyPr/>
        <a:lstStyle/>
        <a:p>
          <a:endParaRPr lang="en-US" sz="2000"/>
        </a:p>
      </dgm:t>
    </dgm:pt>
    <dgm:pt modelId="{5397E170-F58A-4E66-93E9-4A35DEB9AF11}" type="sibTrans" cxnId="{BFE392B6-4268-4460-B1B5-1FB59731DBFC}">
      <dgm:prSet/>
      <dgm:spPr/>
      <dgm:t>
        <a:bodyPr/>
        <a:lstStyle/>
        <a:p>
          <a:endParaRPr lang="en-US" sz="2000"/>
        </a:p>
      </dgm:t>
    </dgm:pt>
    <dgm:pt modelId="{AD5BB72C-8512-47D0-8ED2-A7D890A31926}">
      <dgm:prSet custT="1"/>
      <dgm:spPr/>
      <dgm:t>
        <a:bodyPr/>
        <a:lstStyle/>
        <a:p>
          <a:pPr rtl="0"/>
          <a:r>
            <a:rPr lang="en-US" sz="1600" i="1" baseline="0" dirty="0" smtClean="0">
              <a:solidFill>
                <a:schemeClr val="tx1"/>
              </a:solidFill>
            </a:rPr>
            <a:t>Response measure</a:t>
          </a:r>
          <a:r>
            <a:rPr lang="en-US" sz="1600" i="1" baseline="0" dirty="0" smtClean="0"/>
            <a:t>. </a:t>
          </a:r>
          <a:r>
            <a:rPr lang="en-US" sz="1600" baseline="0" dirty="0" smtClean="0"/>
            <a:t>When the response occurs, it should be measurable in some fashion so that the requirement can be tested.</a:t>
          </a:r>
          <a:endParaRPr lang="en-US" sz="1600" dirty="0"/>
        </a:p>
      </dgm:t>
    </dgm:pt>
    <dgm:pt modelId="{1A3A9C25-329A-45B8-8F8F-D16451CCD01B}" type="parTrans" cxnId="{5FBE31E4-D059-4A68-93B6-94B9141F5AA1}">
      <dgm:prSet/>
      <dgm:spPr/>
      <dgm:t>
        <a:bodyPr/>
        <a:lstStyle/>
        <a:p>
          <a:endParaRPr lang="en-US" sz="2000"/>
        </a:p>
      </dgm:t>
    </dgm:pt>
    <dgm:pt modelId="{D633DAA0-BD50-4686-9E95-10542983DBFA}" type="sibTrans" cxnId="{5FBE31E4-D059-4A68-93B6-94B9141F5AA1}">
      <dgm:prSet/>
      <dgm:spPr/>
      <dgm:t>
        <a:bodyPr/>
        <a:lstStyle/>
        <a:p>
          <a:endParaRPr lang="en-US" sz="2000"/>
        </a:p>
      </dgm:t>
    </dgm:pt>
    <dgm:pt modelId="{CE2C10CC-05F1-4B54-84FD-16D493670558}" type="pres">
      <dgm:prSet presAssocID="{CEA53FD9-7E0C-4116-8AF2-B331488637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D74051-BF3B-4673-B4E6-21F7274E75D6}" type="pres">
      <dgm:prSet presAssocID="{7E14B29D-B1BC-4D9C-A04F-798D7123472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893D7-1346-4A44-B494-FA307F92E0EF}" type="pres">
      <dgm:prSet presAssocID="{DB288949-8639-4D85-A990-0E167BA3C06F}" presName="spacer" presStyleCnt="0"/>
      <dgm:spPr/>
    </dgm:pt>
    <dgm:pt modelId="{336D54F2-FB01-4E7B-A1BA-BAE99D137BEE}" type="pres">
      <dgm:prSet presAssocID="{04717329-6C1F-4A7F-A0EB-C62847FC065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DB5F0-E8F0-423E-B0F2-AD3B4697042D}" type="pres">
      <dgm:prSet presAssocID="{914D4304-C937-40D0-A600-2F6AC11B80C9}" presName="spacer" presStyleCnt="0"/>
      <dgm:spPr/>
    </dgm:pt>
    <dgm:pt modelId="{05C51662-DFC6-490B-A184-00C82E80769E}" type="pres">
      <dgm:prSet presAssocID="{0A6F10B7-A700-4498-81A0-B828A4661168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056C0-76AD-457F-9C37-7BA1C77E7656}" type="pres">
      <dgm:prSet presAssocID="{D004DD82-E4B5-424A-A11B-DA0CE41819DD}" presName="spacer" presStyleCnt="0"/>
      <dgm:spPr/>
    </dgm:pt>
    <dgm:pt modelId="{B0C92627-7654-414A-9794-5F1E59E0CA18}" type="pres">
      <dgm:prSet presAssocID="{CD1675CF-E32B-40E2-9E3B-E5767921727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46EEF-0E36-4CFF-9AB0-FF995FE85629}" type="pres">
      <dgm:prSet presAssocID="{653A5244-5B1C-496F-8D46-05A30F8DA5CD}" presName="spacer" presStyleCnt="0"/>
      <dgm:spPr/>
    </dgm:pt>
    <dgm:pt modelId="{EAE0086A-97D6-4E29-AB81-90943FF26697}" type="pres">
      <dgm:prSet presAssocID="{2B904A29-F91B-4CF5-AD09-06F840DC452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63E63-27C6-4256-9F91-90C94B8749B1}" type="pres">
      <dgm:prSet presAssocID="{EB6FE366-16DE-4FB7-A1AB-D56822141E77}" presName="spacer" presStyleCnt="0"/>
      <dgm:spPr/>
    </dgm:pt>
    <dgm:pt modelId="{9806E60B-D692-435C-9F9E-7020BD9B7B62}" type="pres">
      <dgm:prSet presAssocID="{7E949C65-F45A-479B-B05C-D13DA8CD3C5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E703E-5BD8-4AFD-BA13-66F1A5BE3006}" type="pres">
      <dgm:prSet presAssocID="{5397E170-F58A-4E66-93E9-4A35DEB9AF11}" presName="spacer" presStyleCnt="0"/>
      <dgm:spPr/>
    </dgm:pt>
    <dgm:pt modelId="{F325C402-B038-4544-A274-D91FE52821FB}" type="pres">
      <dgm:prSet presAssocID="{AD5BB72C-8512-47D0-8ED2-A7D890A31926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134F78-BE6F-4938-A602-F3D554086E53}" type="presOf" srcId="{AD5BB72C-8512-47D0-8ED2-A7D890A31926}" destId="{F325C402-B038-4544-A274-D91FE52821FB}" srcOrd="0" destOrd="0" presId="urn:microsoft.com/office/officeart/2005/8/layout/vList2"/>
    <dgm:cxn modelId="{BFE392B6-4268-4460-B1B5-1FB59731DBFC}" srcId="{CEA53FD9-7E0C-4116-8AF2-B33148863771}" destId="{7E949C65-F45A-479B-B05C-D13DA8CD3C5B}" srcOrd="5" destOrd="0" parTransId="{4354CE07-0215-4ECB-B3C2-778221E6F9C0}" sibTransId="{5397E170-F58A-4E66-93E9-4A35DEB9AF11}"/>
    <dgm:cxn modelId="{5FBE31E4-D059-4A68-93B6-94B9141F5AA1}" srcId="{CEA53FD9-7E0C-4116-8AF2-B33148863771}" destId="{AD5BB72C-8512-47D0-8ED2-A7D890A31926}" srcOrd="6" destOrd="0" parTransId="{1A3A9C25-329A-45B8-8F8F-D16451CCD01B}" sibTransId="{D633DAA0-BD50-4686-9E95-10542983DBFA}"/>
    <dgm:cxn modelId="{D700DB0A-5784-4D34-A911-D4EDE5F5206F}" srcId="{CEA53FD9-7E0C-4116-8AF2-B33148863771}" destId="{7E14B29D-B1BC-4D9C-A04F-798D71234727}" srcOrd="0" destOrd="0" parTransId="{594F7142-DD50-4BCA-B657-AAB1D46F3D1E}" sibTransId="{DB288949-8639-4D85-A990-0E167BA3C06F}"/>
    <dgm:cxn modelId="{D7055B80-AD10-4B57-9B1C-57B5105A8A31}" srcId="{CEA53FD9-7E0C-4116-8AF2-B33148863771}" destId="{04717329-6C1F-4A7F-A0EB-C62847FC065D}" srcOrd="1" destOrd="0" parTransId="{06B1AF03-9CCD-4C10-B70C-08F394FDF50C}" sibTransId="{914D4304-C937-40D0-A600-2F6AC11B80C9}"/>
    <dgm:cxn modelId="{90FC78B6-CDD3-43D2-B5B2-7495C4821967}" type="presOf" srcId="{7E14B29D-B1BC-4D9C-A04F-798D71234727}" destId="{7FD74051-BF3B-4673-B4E6-21F7274E75D6}" srcOrd="0" destOrd="0" presId="urn:microsoft.com/office/officeart/2005/8/layout/vList2"/>
    <dgm:cxn modelId="{8BE6659B-C25E-46B6-AF3C-C075FFC24232}" type="presOf" srcId="{04717329-6C1F-4A7F-A0EB-C62847FC065D}" destId="{336D54F2-FB01-4E7B-A1BA-BAE99D137BEE}" srcOrd="0" destOrd="0" presId="urn:microsoft.com/office/officeart/2005/8/layout/vList2"/>
    <dgm:cxn modelId="{73766314-E121-481A-95B8-AF0ADFEAC549}" srcId="{CEA53FD9-7E0C-4116-8AF2-B33148863771}" destId="{0A6F10B7-A700-4498-81A0-B828A4661168}" srcOrd="2" destOrd="0" parTransId="{C9BA605A-82FE-4E4E-9AAC-E2833EE467C5}" sibTransId="{D004DD82-E4B5-424A-A11B-DA0CE41819DD}"/>
    <dgm:cxn modelId="{29D628DB-406B-4A76-8FC1-B8B3944CBA75}" type="presOf" srcId="{CEA53FD9-7E0C-4116-8AF2-B33148863771}" destId="{CE2C10CC-05F1-4B54-84FD-16D493670558}" srcOrd="0" destOrd="0" presId="urn:microsoft.com/office/officeart/2005/8/layout/vList2"/>
    <dgm:cxn modelId="{C64AF836-EABD-4029-8931-C9B54821B841}" type="presOf" srcId="{CD1675CF-E32B-40E2-9E3B-E5767921727D}" destId="{B0C92627-7654-414A-9794-5F1E59E0CA18}" srcOrd="0" destOrd="0" presId="urn:microsoft.com/office/officeart/2005/8/layout/vList2"/>
    <dgm:cxn modelId="{4054D29C-1964-4A7A-9BE3-22E0621364C0}" type="presOf" srcId="{7E949C65-F45A-479B-B05C-D13DA8CD3C5B}" destId="{9806E60B-D692-435C-9F9E-7020BD9B7B62}" srcOrd="0" destOrd="0" presId="urn:microsoft.com/office/officeart/2005/8/layout/vList2"/>
    <dgm:cxn modelId="{358F7348-246C-4154-82B2-69DD770B242B}" type="presOf" srcId="{0A6F10B7-A700-4498-81A0-B828A4661168}" destId="{05C51662-DFC6-490B-A184-00C82E80769E}" srcOrd="0" destOrd="0" presId="urn:microsoft.com/office/officeart/2005/8/layout/vList2"/>
    <dgm:cxn modelId="{30E8FAA4-FFA9-41C5-9C36-534834A776E6}" srcId="{CEA53FD9-7E0C-4116-8AF2-B33148863771}" destId="{CD1675CF-E32B-40E2-9E3B-E5767921727D}" srcOrd="3" destOrd="0" parTransId="{9DB0D0C0-FF27-40C6-8914-D5E8AC997B34}" sibTransId="{653A5244-5B1C-496F-8D46-05A30F8DA5CD}"/>
    <dgm:cxn modelId="{08A78A63-1AC2-42A3-B298-F95DCAAE2820}" type="presOf" srcId="{2B904A29-F91B-4CF5-AD09-06F840DC4524}" destId="{EAE0086A-97D6-4E29-AB81-90943FF26697}" srcOrd="0" destOrd="0" presId="urn:microsoft.com/office/officeart/2005/8/layout/vList2"/>
    <dgm:cxn modelId="{5C1A7D3F-3D6A-41E2-977C-65560F67F7C7}" srcId="{CEA53FD9-7E0C-4116-8AF2-B33148863771}" destId="{2B904A29-F91B-4CF5-AD09-06F840DC4524}" srcOrd="4" destOrd="0" parTransId="{F5231B4B-7193-4CDE-82F7-DA30FF0F5DA2}" sibTransId="{EB6FE366-16DE-4FB7-A1AB-D56822141E77}"/>
    <dgm:cxn modelId="{49BF4729-FAB5-4AE9-9B5C-EB3E366C7436}" type="presParOf" srcId="{CE2C10CC-05F1-4B54-84FD-16D493670558}" destId="{7FD74051-BF3B-4673-B4E6-21F7274E75D6}" srcOrd="0" destOrd="0" presId="urn:microsoft.com/office/officeart/2005/8/layout/vList2"/>
    <dgm:cxn modelId="{2ED0C03D-1CFB-40A4-B50B-C93F4C66887B}" type="presParOf" srcId="{CE2C10CC-05F1-4B54-84FD-16D493670558}" destId="{C73893D7-1346-4A44-B494-FA307F92E0EF}" srcOrd="1" destOrd="0" presId="urn:microsoft.com/office/officeart/2005/8/layout/vList2"/>
    <dgm:cxn modelId="{329D30FF-AD2E-4382-82BC-8EB12658DA20}" type="presParOf" srcId="{CE2C10CC-05F1-4B54-84FD-16D493670558}" destId="{336D54F2-FB01-4E7B-A1BA-BAE99D137BEE}" srcOrd="2" destOrd="0" presId="urn:microsoft.com/office/officeart/2005/8/layout/vList2"/>
    <dgm:cxn modelId="{9E4F132F-B5E5-42D6-B118-E8676E8C0E48}" type="presParOf" srcId="{CE2C10CC-05F1-4B54-84FD-16D493670558}" destId="{667DB5F0-E8F0-423E-B0F2-AD3B4697042D}" srcOrd="3" destOrd="0" presId="urn:microsoft.com/office/officeart/2005/8/layout/vList2"/>
    <dgm:cxn modelId="{FA3B1EC6-A083-483A-A579-30D0D129CD8F}" type="presParOf" srcId="{CE2C10CC-05F1-4B54-84FD-16D493670558}" destId="{05C51662-DFC6-490B-A184-00C82E80769E}" srcOrd="4" destOrd="0" presId="urn:microsoft.com/office/officeart/2005/8/layout/vList2"/>
    <dgm:cxn modelId="{60258965-B6CE-467D-A4A6-CBEFECD86A54}" type="presParOf" srcId="{CE2C10CC-05F1-4B54-84FD-16D493670558}" destId="{098056C0-76AD-457F-9C37-7BA1C77E7656}" srcOrd="5" destOrd="0" presId="urn:microsoft.com/office/officeart/2005/8/layout/vList2"/>
    <dgm:cxn modelId="{9DD78EE6-35FB-4868-8589-54B3A3E18538}" type="presParOf" srcId="{CE2C10CC-05F1-4B54-84FD-16D493670558}" destId="{B0C92627-7654-414A-9794-5F1E59E0CA18}" srcOrd="6" destOrd="0" presId="urn:microsoft.com/office/officeart/2005/8/layout/vList2"/>
    <dgm:cxn modelId="{1C03008A-B1CF-47B7-9838-4E20FDF633BB}" type="presParOf" srcId="{CE2C10CC-05F1-4B54-84FD-16D493670558}" destId="{39746EEF-0E36-4CFF-9AB0-FF995FE85629}" srcOrd="7" destOrd="0" presId="urn:microsoft.com/office/officeart/2005/8/layout/vList2"/>
    <dgm:cxn modelId="{D43631F2-5AFE-46E6-AC11-59F20666A499}" type="presParOf" srcId="{CE2C10CC-05F1-4B54-84FD-16D493670558}" destId="{EAE0086A-97D6-4E29-AB81-90943FF26697}" srcOrd="8" destOrd="0" presId="urn:microsoft.com/office/officeart/2005/8/layout/vList2"/>
    <dgm:cxn modelId="{4C20D77E-661B-43B2-BA49-E0715D26E431}" type="presParOf" srcId="{CE2C10CC-05F1-4B54-84FD-16D493670558}" destId="{25863E63-27C6-4256-9F91-90C94B8749B1}" srcOrd="9" destOrd="0" presId="urn:microsoft.com/office/officeart/2005/8/layout/vList2"/>
    <dgm:cxn modelId="{214147EB-2AB1-4BB9-B227-9EAC25D695EC}" type="presParOf" srcId="{CE2C10CC-05F1-4B54-84FD-16D493670558}" destId="{9806E60B-D692-435C-9F9E-7020BD9B7B62}" srcOrd="10" destOrd="0" presId="urn:microsoft.com/office/officeart/2005/8/layout/vList2"/>
    <dgm:cxn modelId="{B04BF6AA-9E52-47FF-8A56-6521D820B39E}" type="presParOf" srcId="{CE2C10CC-05F1-4B54-84FD-16D493670558}" destId="{A60E703E-5BD8-4AFD-BA13-66F1A5BE3006}" srcOrd="11" destOrd="0" presId="urn:microsoft.com/office/officeart/2005/8/layout/vList2"/>
    <dgm:cxn modelId="{46E1C48B-0959-4D86-8290-7FF954E8444D}" type="presParOf" srcId="{CE2C10CC-05F1-4B54-84FD-16D493670558}" destId="{F325C402-B038-4544-A274-D91FE52821FB}" srcOrd="12" destOrd="0" presId="urn:microsoft.com/office/officeart/2005/8/layout/vList2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74051-BF3B-4673-B4E6-21F7274E75D6}">
      <dsp:nvSpPr>
        <dsp:cNvPr id="0" name=""/>
        <dsp:cNvSpPr/>
      </dsp:nvSpPr>
      <dsp:spPr>
        <a:xfrm>
          <a:off x="0" y="2314"/>
          <a:ext cx="7785691" cy="753865"/>
        </a:xfrm>
        <a:prstGeom prst="roundRect">
          <a:avLst/>
        </a:prstGeom>
        <a:solidFill>
          <a:schemeClr val="tx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A quality attribute scenario is a quality-attribute-specific requirement.  </a:t>
          </a:r>
          <a:endParaRPr lang="en-US" sz="2000" kern="1200" dirty="0"/>
        </a:p>
      </dsp:txBody>
      <dsp:txXfrm>
        <a:off x="36801" y="39115"/>
        <a:ext cx="7712089" cy="680263"/>
      </dsp:txXfrm>
    </dsp:sp>
    <dsp:sp modelId="{336D54F2-FB01-4E7B-A1BA-BAE99D137BEE}">
      <dsp:nvSpPr>
        <dsp:cNvPr id="0" name=""/>
        <dsp:cNvSpPr/>
      </dsp:nvSpPr>
      <dsp:spPr>
        <a:xfrm>
          <a:off x="0" y="769033"/>
          <a:ext cx="7785691" cy="753865"/>
        </a:xfrm>
        <a:prstGeom prst="roundRect">
          <a:avLst/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baseline="0" dirty="0" smtClean="0">
              <a:solidFill>
                <a:schemeClr val="tx1"/>
              </a:solidFill>
            </a:rPr>
            <a:t>Source of stimulus. </a:t>
          </a:r>
          <a:r>
            <a:rPr lang="en-US" sz="1600" kern="1200" baseline="0" dirty="0" smtClean="0"/>
            <a:t>This is some entity (a human, a computer system, or any other actuator) that generated the stimulus.</a:t>
          </a:r>
          <a:endParaRPr lang="en-US" sz="1600" kern="1200" dirty="0"/>
        </a:p>
      </dsp:txBody>
      <dsp:txXfrm>
        <a:off x="36801" y="805834"/>
        <a:ext cx="7712089" cy="680263"/>
      </dsp:txXfrm>
    </dsp:sp>
    <dsp:sp modelId="{05C51662-DFC6-490B-A184-00C82E80769E}">
      <dsp:nvSpPr>
        <dsp:cNvPr id="0" name=""/>
        <dsp:cNvSpPr/>
      </dsp:nvSpPr>
      <dsp:spPr>
        <a:xfrm>
          <a:off x="0" y="1535752"/>
          <a:ext cx="7785691" cy="753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baseline="0" dirty="0" smtClean="0">
              <a:solidFill>
                <a:schemeClr val="tx1"/>
              </a:solidFill>
            </a:rPr>
            <a:t>Stimulus.</a:t>
          </a:r>
          <a:r>
            <a:rPr lang="en-US" sz="1600" i="1" kern="1200" baseline="0" dirty="0" smtClean="0"/>
            <a:t> </a:t>
          </a:r>
          <a:r>
            <a:rPr lang="en-US" sz="1600" kern="1200" baseline="0" dirty="0" smtClean="0"/>
            <a:t>The stimulus is a condition that needs to be considered when it arrives at a system.</a:t>
          </a:r>
          <a:endParaRPr lang="en-US" sz="1600" kern="1200" dirty="0"/>
        </a:p>
      </dsp:txBody>
      <dsp:txXfrm>
        <a:off x="36801" y="1572553"/>
        <a:ext cx="7712089" cy="680263"/>
      </dsp:txXfrm>
    </dsp:sp>
    <dsp:sp modelId="{B0C92627-7654-414A-9794-5F1E59E0CA18}">
      <dsp:nvSpPr>
        <dsp:cNvPr id="0" name=""/>
        <dsp:cNvSpPr/>
      </dsp:nvSpPr>
      <dsp:spPr>
        <a:xfrm>
          <a:off x="0" y="2302471"/>
          <a:ext cx="7785691" cy="753865"/>
        </a:xfrm>
        <a:prstGeom prst="roundRect">
          <a:avLst/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baseline="0" dirty="0" smtClean="0">
              <a:solidFill>
                <a:schemeClr val="tx1"/>
              </a:solidFill>
            </a:rPr>
            <a:t>Environment</a:t>
          </a:r>
          <a:r>
            <a:rPr lang="en-US" sz="1600" i="1" kern="1200" baseline="0" dirty="0" smtClean="0"/>
            <a:t>. </a:t>
          </a:r>
          <a:r>
            <a:rPr lang="en-US" sz="1600" kern="1200" baseline="0" dirty="0" smtClean="0"/>
            <a:t>The stimulus occurs within certain conditions. The system may be in an overload condition or may be running when the stimulus occurs, or some other condition may be true.</a:t>
          </a:r>
          <a:endParaRPr lang="en-US" sz="1600" kern="1200" dirty="0"/>
        </a:p>
      </dsp:txBody>
      <dsp:txXfrm>
        <a:off x="36801" y="2339272"/>
        <a:ext cx="7712089" cy="680263"/>
      </dsp:txXfrm>
    </dsp:sp>
    <dsp:sp modelId="{EAE0086A-97D6-4E29-AB81-90943FF26697}">
      <dsp:nvSpPr>
        <dsp:cNvPr id="0" name=""/>
        <dsp:cNvSpPr/>
      </dsp:nvSpPr>
      <dsp:spPr>
        <a:xfrm>
          <a:off x="0" y="3069190"/>
          <a:ext cx="7785691" cy="753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baseline="0" dirty="0" smtClean="0">
              <a:solidFill>
                <a:schemeClr val="tx1"/>
              </a:solidFill>
            </a:rPr>
            <a:t>Artifact</a:t>
          </a:r>
          <a:r>
            <a:rPr lang="en-US" sz="1600" i="1" kern="1200" baseline="0" dirty="0" smtClean="0"/>
            <a:t>. </a:t>
          </a:r>
          <a:r>
            <a:rPr lang="en-US" sz="1600" kern="1200" baseline="0" dirty="0" smtClean="0"/>
            <a:t>Some artifact is stimulated. This may be the whole system or some pieces of it.</a:t>
          </a:r>
          <a:endParaRPr lang="en-US" sz="1600" kern="1200" dirty="0"/>
        </a:p>
      </dsp:txBody>
      <dsp:txXfrm>
        <a:off x="36801" y="3105991"/>
        <a:ext cx="7712089" cy="680263"/>
      </dsp:txXfrm>
    </dsp:sp>
    <dsp:sp modelId="{9806E60B-D692-435C-9F9E-7020BD9B7B62}">
      <dsp:nvSpPr>
        <dsp:cNvPr id="0" name=""/>
        <dsp:cNvSpPr/>
      </dsp:nvSpPr>
      <dsp:spPr>
        <a:xfrm>
          <a:off x="0" y="3835909"/>
          <a:ext cx="7785691" cy="753865"/>
        </a:xfrm>
        <a:prstGeom prst="roundRect">
          <a:avLst/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baseline="0" dirty="0" smtClean="0">
              <a:solidFill>
                <a:schemeClr val="tx1"/>
              </a:solidFill>
            </a:rPr>
            <a:t>Response</a:t>
          </a:r>
          <a:r>
            <a:rPr lang="en-US" sz="1600" i="1" kern="1200" baseline="0" dirty="0" smtClean="0"/>
            <a:t>. </a:t>
          </a:r>
          <a:r>
            <a:rPr lang="en-US" sz="1600" kern="1200" baseline="0" dirty="0" smtClean="0"/>
            <a:t>The response is the activity undertaken after the arrival of the stimulus.</a:t>
          </a:r>
          <a:endParaRPr lang="en-US" sz="1600" kern="1200" dirty="0"/>
        </a:p>
      </dsp:txBody>
      <dsp:txXfrm>
        <a:off x="36801" y="3872710"/>
        <a:ext cx="7712089" cy="680263"/>
      </dsp:txXfrm>
    </dsp:sp>
    <dsp:sp modelId="{F325C402-B038-4544-A274-D91FE52821FB}">
      <dsp:nvSpPr>
        <dsp:cNvPr id="0" name=""/>
        <dsp:cNvSpPr/>
      </dsp:nvSpPr>
      <dsp:spPr>
        <a:xfrm>
          <a:off x="0" y="4602628"/>
          <a:ext cx="7785691" cy="753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baseline="0" dirty="0" smtClean="0">
              <a:solidFill>
                <a:schemeClr val="tx1"/>
              </a:solidFill>
            </a:rPr>
            <a:t>Response measure</a:t>
          </a:r>
          <a:r>
            <a:rPr lang="en-US" sz="1600" i="1" kern="1200" baseline="0" dirty="0" smtClean="0"/>
            <a:t>. </a:t>
          </a:r>
          <a:r>
            <a:rPr lang="en-US" sz="1600" kern="1200" baseline="0" dirty="0" smtClean="0"/>
            <a:t>When the response occurs, it should be measurable in some fashion so that the requirement can be tested.</a:t>
          </a:r>
          <a:endParaRPr lang="en-US" sz="1600" kern="1200" dirty="0"/>
        </a:p>
      </dsp:txBody>
      <dsp:txXfrm>
        <a:off x="36801" y="4639429"/>
        <a:ext cx="7712089" cy="680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191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133168"/>
          </a:xfrm>
        </p:spPr>
        <p:txBody>
          <a:bodyPr>
            <a:noAutofit/>
          </a:bodyPr>
          <a:lstStyle>
            <a:lvl1pPr algn="ctr"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27123"/>
            <a:ext cx="7200900" cy="4454011"/>
          </a:xfrm>
        </p:spPr>
        <p:txBody>
          <a:bodyPr/>
          <a:lstStyle>
            <a:lvl1pPr>
              <a:buClr>
                <a:schemeClr val="accent5"/>
              </a:buCl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2152497" cy="404614"/>
          </a:xfrm>
        </p:spPr>
        <p:txBody>
          <a:bodyPr/>
          <a:lstStyle/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484" y="6453386"/>
            <a:ext cx="3685312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1227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4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37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14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FFEA2DD-1F8A-459D-AFEA-3D1733642D67}" type="datetimeFigureOut">
              <a:rPr lang="en-US" smtClean="0"/>
              <a:t>Thursday, April 12,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2801DD84-424C-4235-9B6F-9FDEF89853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9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07" y="1788454"/>
            <a:ext cx="7315199" cy="10862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UNIT 3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         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Modifiability</a:t>
            </a:r>
          </a:p>
          <a:p>
            <a:r>
              <a:rPr lang="en-US" dirty="0"/>
              <a:t>how functionality is </a:t>
            </a:r>
            <a:r>
              <a:rPr lang="en-US" dirty="0">
                <a:solidFill>
                  <a:srgbClr val="0070C0"/>
                </a:solidFill>
              </a:rPr>
              <a:t>divided</a:t>
            </a:r>
            <a:r>
              <a:rPr lang="en-US" dirty="0"/>
              <a:t> (architectural) and by </a:t>
            </a:r>
            <a:r>
              <a:rPr lang="en-US" dirty="0">
                <a:solidFill>
                  <a:srgbClr val="0070C0"/>
                </a:solidFill>
              </a:rPr>
              <a:t>coding</a:t>
            </a:r>
            <a:r>
              <a:rPr lang="en-US" dirty="0"/>
              <a:t> techniques within a </a:t>
            </a:r>
            <a:r>
              <a:rPr lang="en-US" dirty="0" smtClean="0"/>
              <a:t>module (</a:t>
            </a:r>
            <a:r>
              <a:rPr lang="en-US" dirty="0" err="1"/>
              <a:t>nonarchitectural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</a:t>
            </a:r>
            <a:r>
              <a:rPr lang="en-US" dirty="0"/>
              <a:t>system is modifiable if changes involve the fewest possible number of distinct </a:t>
            </a:r>
            <a:r>
              <a:rPr lang="en-US" dirty="0" smtClean="0"/>
              <a:t>elements.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Performance</a:t>
            </a:r>
          </a:p>
          <a:p>
            <a:r>
              <a:rPr lang="en-US" dirty="0" smtClean="0"/>
              <a:t>How much </a:t>
            </a:r>
            <a:r>
              <a:rPr lang="en-US" dirty="0" smtClean="0">
                <a:solidFill>
                  <a:srgbClr val="0070C0"/>
                </a:solidFill>
              </a:rPr>
              <a:t>communication</a:t>
            </a:r>
            <a:r>
              <a:rPr lang="en-US" dirty="0" smtClean="0"/>
              <a:t> </a:t>
            </a:r>
            <a:r>
              <a:rPr lang="en-US" dirty="0"/>
              <a:t>is necessary among components (architectural), partially on what functionality has been allocated to </a:t>
            </a:r>
            <a:r>
              <a:rPr lang="en-US" dirty="0" smtClean="0"/>
              <a:t>each component </a:t>
            </a:r>
            <a:r>
              <a:rPr lang="en-US" dirty="0"/>
              <a:t>(architectural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</a:t>
            </a:r>
            <a:r>
              <a:rPr lang="en-US" dirty="0">
                <a:solidFill>
                  <a:srgbClr val="0070C0"/>
                </a:solidFill>
              </a:rPr>
              <a:t>shared resources </a:t>
            </a:r>
            <a:r>
              <a:rPr lang="en-US" dirty="0"/>
              <a:t>are allocated (architectural), </a:t>
            </a:r>
            <a:r>
              <a:rPr lang="en-US" dirty="0" smtClean="0"/>
              <a:t>&amp; choice of </a:t>
            </a:r>
            <a:r>
              <a:rPr lang="en-US" dirty="0" smtClean="0">
                <a:solidFill>
                  <a:srgbClr val="0070C0"/>
                </a:solidFill>
              </a:rPr>
              <a:t>algorithms</a:t>
            </a:r>
            <a:r>
              <a:rPr lang="en-US" dirty="0" smtClean="0"/>
              <a:t> and its how they are </a:t>
            </a:r>
            <a:r>
              <a:rPr lang="en-US" dirty="0" smtClean="0">
                <a:solidFill>
                  <a:srgbClr val="0070C0"/>
                </a:solidFill>
              </a:rPr>
              <a:t>coded</a:t>
            </a:r>
            <a:r>
              <a:rPr lang="en-US" dirty="0" smtClean="0"/>
              <a:t> (</a:t>
            </a:r>
            <a:r>
              <a:rPr lang="en-US" dirty="0" err="1"/>
              <a:t>nonarchitectural</a:t>
            </a:r>
            <a:r>
              <a:rPr lang="en-US" dirty="0"/>
              <a:t>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Classes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8455" y="1818968"/>
            <a:ext cx="2671430" cy="340161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u="sng" dirty="0"/>
              <a:t>Qualities of the system.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availability, modifiability, performance, security, testability, and usability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98103" y="1818968"/>
            <a:ext cx="2671430" cy="3401618"/>
          </a:xfrm>
          <a:prstGeom prst="roundRect">
            <a:avLst/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u="sng" dirty="0"/>
              <a:t>Business qualities </a:t>
            </a:r>
            <a:endParaRPr lang="en-US" sz="2400" u="sng" dirty="0" smtClean="0"/>
          </a:p>
          <a:p>
            <a:r>
              <a:rPr lang="en-US" sz="2400" dirty="0" smtClean="0"/>
              <a:t>time </a:t>
            </a:r>
            <a:r>
              <a:rPr lang="en-US" sz="2400" dirty="0"/>
              <a:t>to </a:t>
            </a:r>
            <a:r>
              <a:rPr lang="en-US" sz="2400" dirty="0" smtClean="0"/>
              <a:t>market </a:t>
            </a:r>
            <a:r>
              <a:rPr lang="en-US" sz="2400" dirty="0"/>
              <a:t>that are affected by the architecture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323708" y="1818968"/>
            <a:ext cx="2671430" cy="3401618"/>
          </a:xfrm>
          <a:prstGeom prst="roundRect">
            <a:avLst/>
          </a:prstGeom>
          <a:solidFill>
            <a:srgbClr val="7A5D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u="sng" dirty="0"/>
              <a:t>conceptual integrity</a:t>
            </a:r>
            <a:r>
              <a:rPr lang="en-US" sz="2400" dirty="0"/>
              <a:t>, that are about the architecture itself although they indirectly affect other qualities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90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27123"/>
            <a:ext cx="7200900" cy="476075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Issues</a:t>
            </a:r>
          </a:p>
          <a:p>
            <a:r>
              <a:rPr lang="en-US" sz="2000" dirty="0"/>
              <a:t>The definitions provided for an attribute are not operational. It is meaningless to say that a system will be modifiable. </a:t>
            </a:r>
            <a:r>
              <a:rPr lang="en-US" sz="2000" dirty="0" smtClean="0"/>
              <a:t>Every system </a:t>
            </a:r>
            <a:r>
              <a:rPr lang="en-US" sz="2000" dirty="0"/>
              <a:t>is modifiable with respect to one set of changes and not modifiable with respect to </a:t>
            </a:r>
            <a:r>
              <a:rPr lang="en-US" sz="2000" dirty="0" smtClean="0"/>
              <a:t>another.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Is a system failure an aspect of availability, </a:t>
            </a:r>
            <a:r>
              <a:rPr lang="en-US" sz="2000" dirty="0" smtClean="0">
                <a:solidFill>
                  <a:srgbClr val="C00000"/>
                </a:solidFill>
              </a:rPr>
              <a:t>an aspect </a:t>
            </a:r>
            <a:r>
              <a:rPr lang="en-US" sz="2000" dirty="0">
                <a:solidFill>
                  <a:srgbClr val="C00000"/>
                </a:solidFill>
              </a:rPr>
              <a:t>of security, or an aspect of usability? All three attribute communities would claim ownership of a system </a:t>
            </a:r>
            <a:r>
              <a:rPr lang="en-US" sz="2000" dirty="0" smtClean="0">
                <a:solidFill>
                  <a:srgbClr val="C00000"/>
                </a:solidFill>
              </a:rPr>
              <a:t>failure.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performance </a:t>
            </a:r>
            <a:r>
              <a:rPr lang="en-US" sz="2000" dirty="0" smtClean="0">
                <a:solidFill>
                  <a:srgbClr val="0070C0"/>
                </a:solidFill>
              </a:rPr>
              <a:t>community – “events”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security community </a:t>
            </a:r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>
                <a:solidFill>
                  <a:srgbClr val="0070C0"/>
                </a:solidFill>
              </a:rPr>
              <a:t>"</a:t>
            </a:r>
            <a:r>
              <a:rPr lang="en-US" sz="2000" dirty="0" smtClean="0">
                <a:solidFill>
                  <a:srgbClr val="0070C0"/>
                </a:solidFill>
              </a:rPr>
              <a:t>attacks“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availability community </a:t>
            </a:r>
            <a:r>
              <a:rPr lang="en-US" sz="2000" dirty="0" smtClean="0">
                <a:solidFill>
                  <a:srgbClr val="0070C0"/>
                </a:solidFill>
              </a:rPr>
              <a:t>-"failures“</a:t>
            </a:r>
          </a:p>
          <a:p>
            <a:r>
              <a:rPr lang="en-US" sz="2000" dirty="0">
                <a:solidFill>
                  <a:srgbClr val="0070C0"/>
                </a:solidFill>
              </a:rPr>
              <a:t>usability community </a:t>
            </a:r>
            <a:r>
              <a:rPr lang="en-US" sz="2000" dirty="0" smtClean="0">
                <a:solidFill>
                  <a:srgbClr val="0070C0"/>
                </a:solidFill>
              </a:rPr>
              <a:t>-"user input”.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Solution - </a:t>
            </a:r>
            <a:r>
              <a:rPr lang="en-US" i="1" u="sng" dirty="0" smtClean="0">
                <a:solidFill>
                  <a:srgbClr val="FF0000"/>
                </a:solidFill>
              </a:rPr>
              <a:t>quality attribute scenarios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as a means of characterizing quality attributes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2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07065"/>
          </a:xfrm>
        </p:spPr>
        <p:txBody>
          <a:bodyPr/>
          <a:lstStyle/>
          <a:p>
            <a:r>
              <a:rPr lang="en-US" sz="3600" dirty="0"/>
              <a:t>QUALITY ATTRIBUTE SCENARIOS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174026"/>
              </p:ext>
            </p:extLst>
          </p:nvPr>
        </p:nvGraphicFramePr>
        <p:xfrm>
          <a:off x="1028699" y="1307805"/>
          <a:ext cx="7785691" cy="535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6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70" y="1912517"/>
            <a:ext cx="6464631" cy="270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88128" y="4998707"/>
            <a:ext cx="330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Quality attribute parts</a:t>
            </a:r>
          </a:p>
        </p:txBody>
      </p:sp>
    </p:spTree>
    <p:extLst>
      <p:ext uri="{BB962C8B-B14F-4D97-AF65-F5344CB8AC3E}">
        <p14:creationId xmlns:p14="http://schemas.microsoft.com/office/powerpoint/2010/main" val="10903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(a) Availability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8658"/>
            <a:ext cx="7200900" cy="44540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Availability </a:t>
            </a:r>
            <a:r>
              <a:rPr lang="en-US" sz="2000" dirty="0"/>
              <a:t>is concerned with </a:t>
            </a:r>
            <a:r>
              <a:rPr lang="en-US" sz="2000" dirty="0">
                <a:solidFill>
                  <a:srgbClr val="0070C0"/>
                </a:solidFill>
              </a:rPr>
              <a:t>system failure </a:t>
            </a:r>
            <a:r>
              <a:rPr lang="en-US" sz="2000" dirty="0"/>
              <a:t>and its associated consequences.</a:t>
            </a:r>
          </a:p>
          <a:p>
            <a:r>
              <a:rPr lang="en-US" sz="2000" dirty="0" smtClean="0"/>
              <a:t>Why system </a:t>
            </a:r>
            <a:r>
              <a:rPr lang="en-US" sz="2000" dirty="0"/>
              <a:t>failure </a:t>
            </a:r>
            <a:r>
              <a:rPr lang="en-US" sz="2000" dirty="0" smtClean="0"/>
              <a:t>occurs? </a:t>
            </a:r>
            <a:r>
              <a:rPr lang="en-US" sz="2000" dirty="0"/>
              <a:t>when </a:t>
            </a:r>
            <a:r>
              <a:rPr lang="en-US" sz="2000" dirty="0">
                <a:solidFill>
                  <a:srgbClr val="0070C0"/>
                </a:solidFill>
              </a:rPr>
              <a:t>the system no longer delivers</a:t>
            </a:r>
            <a:r>
              <a:rPr lang="en-US" sz="2000" dirty="0"/>
              <a:t> a service consistent with its specification.</a:t>
            </a:r>
          </a:p>
          <a:p>
            <a:r>
              <a:rPr lang="en-US" sz="2000" dirty="0" smtClean="0"/>
              <a:t>Such </a:t>
            </a:r>
            <a:r>
              <a:rPr lang="en-US" sz="2000" dirty="0"/>
              <a:t>a failure is </a:t>
            </a:r>
            <a:r>
              <a:rPr lang="en-US" sz="2000" dirty="0">
                <a:solidFill>
                  <a:srgbClr val="0070C0"/>
                </a:solidFill>
              </a:rPr>
              <a:t>observable</a:t>
            </a:r>
            <a:r>
              <a:rPr lang="en-US" sz="2000" dirty="0"/>
              <a:t> by the system's users—either humans or other systems</a:t>
            </a:r>
            <a:r>
              <a:rPr lang="en-US" sz="2000" dirty="0" smtClean="0"/>
              <a:t>.</a:t>
            </a:r>
          </a:p>
          <a:p>
            <a:r>
              <a:rPr lang="en-US" sz="2000" b="1" i="1" dirty="0"/>
              <a:t>Availability General Scenarios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79" y="3953562"/>
            <a:ext cx="5275075" cy="2637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8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96" y="3324788"/>
            <a:ext cx="6590885" cy="2969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28700" y="1448658"/>
            <a:ext cx="7700630" cy="445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accent5"/>
              </a:buClr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Availability scenarios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</a:t>
            </a:r>
            <a:r>
              <a:rPr lang="en-US" dirty="0" smtClean="0"/>
              <a:t>: while receiving an </a:t>
            </a:r>
            <a:r>
              <a:rPr lang="en-US" dirty="0" smtClean="0"/>
              <a:t>unanticipated </a:t>
            </a:r>
            <a:r>
              <a:rPr lang="en-US" dirty="0" smtClean="0"/>
              <a:t>external message. </a:t>
            </a:r>
          </a:p>
          <a:p>
            <a:r>
              <a:rPr lang="en-US" sz="2000" b="1" i="1" dirty="0" smtClean="0"/>
              <a:t>Sample Availability Scenarios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99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Modifiability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23086"/>
            <a:ext cx="7200900" cy="4454011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Book Antiqua" panose="02040602050305030304" pitchFamily="18" charset="0"/>
              </a:rPr>
              <a:t>A sample modifiability </a:t>
            </a:r>
            <a:r>
              <a:rPr lang="en-US" b="1" i="1" dirty="0" smtClean="0">
                <a:latin typeface="Book Antiqua" panose="02040602050305030304" pitchFamily="18" charset="0"/>
              </a:rPr>
              <a:t>scenario: "A developer wishes to change the user interface to make a screen's background color blue. This change </a:t>
            </a:r>
            <a:r>
              <a:rPr lang="en-US" b="1" i="1" dirty="0">
                <a:latin typeface="Book Antiqua" panose="02040602050305030304" pitchFamily="18" charset="0"/>
              </a:rPr>
              <a:t>will be made to the code at design time</a:t>
            </a:r>
            <a:r>
              <a:rPr lang="en-US" b="1" i="1" dirty="0" smtClean="0">
                <a:latin typeface="Book Antiqua" panose="02040602050305030304" pitchFamily="18" charset="0"/>
              </a:rPr>
              <a:t>. It </a:t>
            </a:r>
            <a:r>
              <a:rPr lang="en-US" b="1" i="1" dirty="0">
                <a:latin typeface="Book Antiqua" panose="02040602050305030304" pitchFamily="18" charset="0"/>
              </a:rPr>
              <a:t>will take less than three hours to make and test the change and no side effect </a:t>
            </a:r>
            <a:r>
              <a:rPr lang="en-US" b="1" i="1" dirty="0" smtClean="0">
                <a:latin typeface="Book Antiqua" panose="02040602050305030304" pitchFamily="18" charset="0"/>
              </a:rPr>
              <a:t>changes will </a:t>
            </a:r>
            <a:r>
              <a:rPr lang="en-US" b="1" i="1" dirty="0">
                <a:latin typeface="Book Antiqua" panose="02040602050305030304" pitchFamily="18" charset="0"/>
              </a:rPr>
              <a:t>occur in the behavior."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91" y="4026815"/>
            <a:ext cx="5582711" cy="2448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Scenarios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27123"/>
            <a:ext cx="7732528" cy="44540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 scenarios provide a framework for generating a large number of generic, system-independent, quality-attribute-specific scenarios.</a:t>
            </a:r>
          </a:p>
          <a:p>
            <a:r>
              <a:rPr lang="en-US" dirty="0"/>
              <a:t>Each is potentially but not necessarily relevant to the system you are concerned with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General scenario: </a:t>
            </a:r>
            <a:r>
              <a:rPr lang="en-US" dirty="0"/>
              <a:t>"</a:t>
            </a:r>
            <a:r>
              <a:rPr lang="en-US" dirty="0" smtClean="0"/>
              <a:t>A request </a:t>
            </a:r>
            <a:r>
              <a:rPr lang="en-US" dirty="0"/>
              <a:t>arrives for a change in functionality, and the change must be made at a particular time within the development process within </a:t>
            </a:r>
            <a:r>
              <a:rPr lang="en-US" dirty="0" smtClean="0"/>
              <a:t>a specified </a:t>
            </a:r>
            <a:r>
              <a:rPr lang="en-US" dirty="0"/>
              <a:t>period</a:t>
            </a:r>
            <a:r>
              <a:rPr lang="en-US" dirty="0" smtClean="0"/>
              <a:t>.</a:t>
            </a:r>
            <a:r>
              <a:rPr lang="en-US" dirty="0"/>
              <a:t> "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Specific: </a:t>
            </a:r>
            <a:r>
              <a:rPr lang="en-US" dirty="0"/>
              <a:t>"A request arrives to add support for a new browser to a Web-based system, and </a:t>
            </a:r>
            <a:r>
              <a:rPr lang="en-US" dirty="0" smtClean="0"/>
              <a:t>the change </a:t>
            </a:r>
            <a:r>
              <a:rPr lang="en-US" dirty="0"/>
              <a:t>must be made within two weeks."</a:t>
            </a:r>
          </a:p>
        </p:txBody>
      </p:sp>
    </p:spTree>
    <p:extLst>
      <p:ext uri="{BB962C8B-B14F-4D97-AF65-F5344CB8AC3E}">
        <p14:creationId xmlns:p14="http://schemas.microsoft.com/office/powerpoint/2010/main" val="3239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699" y="1456660"/>
            <a:ext cx="3638993" cy="4410741"/>
          </a:xfrm>
        </p:spPr>
        <p:txBody>
          <a:bodyPr numCol="1">
            <a:normAutofit fontScale="92500" lnSpcReduction="20000"/>
          </a:bodyPr>
          <a:lstStyle/>
          <a:p>
            <a:r>
              <a:rPr lang="en-US" sz="2600" dirty="0"/>
              <a:t>Availability </a:t>
            </a:r>
            <a:r>
              <a:rPr lang="en-US" sz="2600" dirty="0" smtClean="0"/>
              <a:t>means- </a:t>
            </a:r>
            <a:r>
              <a:rPr lang="en-US" sz="2600" dirty="0" smtClean="0">
                <a:solidFill>
                  <a:srgbClr val="0070C0"/>
                </a:solidFill>
              </a:rPr>
              <a:t>system </a:t>
            </a:r>
            <a:r>
              <a:rPr lang="en-US" sz="2600" dirty="0">
                <a:solidFill>
                  <a:srgbClr val="0070C0"/>
                </a:solidFill>
              </a:rPr>
              <a:t>failure </a:t>
            </a:r>
            <a:r>
              <a:rPr lang="en-US" sz="2600" dirty="0"/>
              <a:t>and its associated consequences. </a:t>
            </a:r>
            <a:endParaRPr lang="en-US" sz="2600" dirty="0" smtClean="0"/>
          </a:p>
          <a:p>
            <a:r>
              <a:rPr lang="en-US" sz="2600" dirty="0" smtClean="0"/>
              <a:t>It occurs </a:t>
            </a:r>
            <a:r>
              <a:rPr lang="en-US" sz="2600" dirty="0"/>
              <a:t>when the </a:t>
            </a:r>
            <a:r>
              <a:rPr lang="en-US" sz="2600" dirty="0">
                <a:solidFill>
                  <a:srgbClr val="0070C0"/>
                </a:solidFill>
              </a:rPr>
              <a:t>system no longer </a:t>
            </a:r>
            <a:r>
              <a:rPr lang="en-US" sz="2600" dirty="0" smtClean="0">
                <a:solidFill>
                  <a:srgbClr val="0070C0"/>
                </a:solidFill>
              </a:rPr>
              <a:t>delivers </a:t>
            </a:r>
            <a:r>
              <a:rPr lang="en-US" sz="2600" dirty="0" smtClean="0"/>
              <a:t>a </a:t>
            </a:r>
            <a:r>
              <a:rPr lang="en-US" sz="2600" dirty="0"/>
              <a:t>service consistent with its specification. </a:t>
            </a:r>
            <a:endParaRPr lang="en-US" sz="2600" dirty="0" smtClean="0"/>
          </a:p>
          <a:p>
            <a:r>
              <a:rPr lang="en-US" sz="2600" dirty="0" smtClean="0"/>
              <a:t>It is observable </a:t>
            </a:r>
            <a:r>
              <a:rPr lang="en-US" sz="2600" dirty="0"/>
              <a:t>by the system's </a:t>
            </a:r>
            <a:r>
              <a:rPr lang="en-US" sz="2600" dirty="0">
                <a:solidFill>
                  <a:srgbClr val="0070C0"/>
                </a:solidFill>
              </a:rPr>
              <a:t>users—either</a:t>
            </a:r>
            <a:r>
              <a:rPr lang="en-US" sz="2600" dirty="0"/>
              <a:t> humans or other </a:t>
            </a:r>
            <a:r>
              <a:rPr lang="en-US" sz="2600" dirty="0" smtClean="0"/>
              <a:t>systems.</a:t>
            </a:r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456660"/>
            <a:ext cx="3335840" cy="501856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How system failure is detected? </a:t>
            </a:r>
            <a:endParaRPr lang="en-US" i="1" dirty="0" smtClean="0"/>
          </a:p>
          <a:p>
            <a:r>
              <a:rPr lang="en-US" i="1" dirty="0" smtClean="0"/>
              <a:t>How </a:t>
            </a:r>
            <a:r>
              <a:rPr lang="en-US" i="1" dirty="0"/>
              <a:t>frequently system failure may </a:t>
            </a:r>
            <a:r>
              <a:rPr lang="en-US" i="1" dirty="0" smtClean="0"/>
              <a:t>occur</a:t>
            </a:r>
            <a:r>
              <a:rPr lang="en-US" i="1" dirty="0"/>
              <a:t>?</a:t>
            </a:r>
            <a:endParaRPr lang="en-US" i="1" dirty="0" smtClean="0"/>
          </a:p>
          <a:p>
            <a:r>
              <a:rPr lang="en-US" i="1" dirty="0" smtClean="0"/>
              <a:t>What </a:t>
            </a:r>
            <a:r>
              <a:rPr lang="en-US" i="1" dirty="0"/>
              <a:t>happens when a failure </a:t>
            </a:r>
            <a:r>
              <a:rPr lang="en-US" i="1" dirty="0" smtClean="0"/>
              <a:t>occurs</a:t>
            </a:r>
            <a:r>
              <a:rPr lang="en-US" i="1" dirty="0"/>
              <a:t>?</a:t>
            </a:r>
            <a:endParaRPr lang="en-US" i="1" dirty="0" smtClean="0"/>
          </a:p>
          <a:p>
            <a:r>
              <a:rPr lang="en-US" i="1" dirty="0" smtClean="0"/>
              <a:t>How </a:t>
            </a:r>
            <a:r>
              <a:rPr lang="en-US" i="1" dirty="0"/>
              <a:t>long a system is allowed to be out of operation, when failures may occur </a:t>
            </a:r>
            <a:r>
              <a:rPr lang="en-US" i="1" dirty="0" smtClean="0"/>
              <a:t>safely</a:t>
            </a:r>
            <a:r>
              <a:rPr lang="en-US" i="1" dirty="0"/>
              <a:t>?</a:t>
            </a:r>
            <a:endParaRPr lang="en-US" i="1" dirty="0" smtClean="0"/>
          </a:p>
          <a:p>
            <a:r>
              <a:rPr lang="en-US" i="1" dirty="0" smtClean="0"/>
              <a:t>How </a:t>
            </a:r>
            <a:r>
              <a:rPr lang="en-US" i="1" dirty="0"/>
              <a:t>failures can be prevented, and </a:t>
            </a:r>
            <a:endParaRPr lang="en-US" i="1" dirty="0" smtClean="0"/>
          </a:p>
          <a:p>
            <a:r>
              <a:rPr lang="en-US" i="1" dirty="0" smtClean="0"/>
              <a:t>What </a:t>
            </a:r>
            <a:r>
              <a:rPr lang="en-US" i="1" dirty="0"/>
              <a:t>kinds of notifications are required when a failure </a:t>
            </a:r>
            <a:r>
              <a:rPr lang="en-US" i="1" dirty="0" smtClean="0"/>
              <a:t>occurs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28701" y="1876137"/>
            <a:ext cx="6075852" cy="5653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37" y="711076"/>
            <a:ext cx="4177154" cy="5185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sites.google.com/view/</a:t>
            </a:r>
            <a:r>
              <a:rPr lang="en-US" sz="28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snandagopalan</a:t>
            </a:r>
            <a:endParaRPr lang="en-US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60A-ADB9-487C-9F33-58BC4BD93B38}" type="datetime8">
              <a:rPr lang="en-US" smtClean="0"/>
              <a:pPr/>
              <a:t>Thursday, April 12, 2018 11:37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</a:t>
            </a:fld>
            <a:endParaRPr lang="en-US"/>
          </a:p>
        </p:txBody>
      </p:sp>
      <p:pic>
        <p:nvPicPr>
          <p:cNvPr id="4098" name="Picture 2" descr="Image result for len bass paul clements rick kazman software architecture in practice 2nd edition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18" y="2420228"/>
            <a:ext cx="2473895" cy="38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Vs. Fault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446028"/>
                <a:ext cx="7200900" cy="50610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Fault </a:t>
                </a:r>
                <a:r>
                  <a:rPr lang="en-US" dirty="0"/>
                  <a:t>may become a failure if not corrected or masked. </a:t>
                </a:r>
                <a:endParaRPr lang="en-US" dirty="0" smtClean="0"/>
              </a:p>
              <a:p>
                <a:r>
                  <a:rPr lang="en-US" dirty="0" smtClean="0"/>
                  <a:t>That </a:t>
                </a:r>
                <a:r>
                  <a:rPr lang="en-US" dirty="0"/>
                  <a:t>is, a failure </a:t>
                </a:r>
                <a:r>
                  <a:rPr lang="en-US" dirty="0" smtClean="0"/>
                  <a:t>is observable </a:t>
                </a:r>
                <a:r>
                  <a:rPr lang="en-US" dirty="0"/>
                  <a:t>by the system's user and a </a:t>
                </a:r>
                <a:r>
                  <a:rPr lang="en-US" dirty="0">
                    <a:solidFill>
                      <a:srgbClr val="0070C0"/>
                    </a:solidFill>
                  </a:rPr>
                  <a:t>fault is not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When </a:t>
                </a:r>
                <a:r>
                  <a:rPr lang="en-US" dirty="0"/>
                  <a:t>a fault does become observable, it becomes a failure. </a:t>
                </a:r>
                <a:endParaRPr lang="en-US" dirty="0" smtClean="0"/>
              </a:p>
              <a:p>
                <a:r>
                  <a:rPr lang="en-US" b="1" dirty="0" smtClean="0"/>
                  <a:t>Example: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Fault</a:t>
                </a:r>
                <a:r>
                  <a:rPr lang="en-US" dirty="0" smtClean="0"/>
                  <a:t> - choosing </a:t>
                </a:r>
                <a:r>
                  <a:rPr lang="en-US" dirty="0"/>
                  <a:t>the wrong algorithm for a computation, </a:t>
                </a:r>
                <a:r>
                  <a:rPr lang="en-US" dirty="0" smtClean="0"/>
                  <a:t>resulting </a:t>
                </a:r>
                <a:r>
                  <a:rPr lang="en-US" dirty="0"/>
                  <a:t>in a miscalculation that causes the system to </a:t>
                </a:r>
                <a:r>
                  <a:rPr lang="en-US" dirty="0">
                    <a:solidFill>
                      <a:srgbClr val="0070C0"/>
                    </a:solidFill>
                  </a:rPr>
                  <a:t>fail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availability of a system is the probability that it will be operational when it is </a:t>
                </a:r>
                <a:r>
                  <a:rPr lang="en-US" dirty="0" smtClean="0"/>
                  <a:t>needed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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𝑓𝑎𝑖𝑙𝑢𝑟𝑒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𝑀𝑒𝑎𝑛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𝑓𝑎𝑖𝑙𝑢𝑟𝑒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𝑟𝑒𝑝𝑎𝑖𝑟</m:t>
                        </m:r>
                      </m:den>
                    </m:f>
                  </m:oMath>
                </a14:m>
                <a:r>
                  <a:rPr lang="en-US" dirty="0" smtClean="0"/>
                  <a:t> or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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𝑈𝑝𝑡𝑖𝑚𝑒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𝑈𝑝𝑡𝑖𝑚𝑒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𝐷𝑜𝑤𝑛𝑡𝑖𝑚𝑒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446028"/>
                <a:ext cx="7200900" cy="5061097"/>
              </a:xfrm>
              <a:blipFill>
                <a:blip r:embed="rId2"/>
                <a:stretch>
                  <a:fillRect l="-1016" t="-1928" r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9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430619"/>
            <a:ext cx="7200900" cy="845288"/>
          </a:xfrm>
        </p:spPr>
        <p:txBody>
          <a:bodyPr/>
          <a:lstStyle/>
          <a:p>
            <a:r>
              <a:rPr lang="en-US" sz="4000" dirty="0"/>
              <a:t>Availability General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275907"/>
            <a:ext cx="7668733" cy="544387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 of stimulus</a:t>
            </a:r>
            <a:r>
              <a:rPr lang="en-US" dirty="0"/>
              <a:t>. We differentiate between internal and external indications of faults or failure since the desired system response may be different. In our example, the unexpected message arrives from outside the system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Stimulus</a:t>
            </a:r>
            <a:r>
              <a:rPr lang="en-US" dirty="0"/>
              <a:t>. A fault of one of the following classes occurs. </a:t>
            </a:r>
            <a:endParaRPr lang="en-US" dirty="0" smtClean="0"/>
          </a:p>
          <a:p>
            <a:pPr lvl="1"/>
            <a:r>
              <a:rPr lang="en-US" b="1" dirty="0" smtClean="0"/>
              <a:t>omission</a:t>
            </a:r>
            <a:r>
              <a:rPr lang="en-US" dirty="0"/>
              <a:t>. A component fails to respond to an input. </a:t>
            </a:r>
            <a:endParaRPr lang="en-US" dirty="0" smtClean="0"/>
          </a:p>
          <a:p>
            <a:pPr lvl="1"/>
            <a:r>
              <a:rPr lang="en-US" b="1" dirty="0" smtClean="0"/>
              <a:t>crash</a:t>
            </a:r>
            <a:r>
              <a:rPr lang="en-US" dirty="0"/>
              <a:t>. The component repeatedly suffers omission faults. </a:t>
            </a:r>
            <a:endParaRPr lang="en-US" dirty="0" smtClean="0"/>
          </a:p>
          <a:p>
            <a:pPr lvl="1"/>
            <a:r>
              <a:rPr lang="en-US" b="1" dirty="0" smtClean="0"/>
              <a:t>timing</a:t>
            </a:r>
            <a:r>
              <a:rPr lang="en-US" dirty="0"/>
              <a:t>. A component responds but the response is early or late. </a:t>
            </a:r>
            <a:endParaRPr lang="en-US" dirty="0" smtClean="0"/>
          </a:p>
          <a:p>
            <a:pPr lvl="1"/>
            <a:r>
              <a:rPr lang="en-US" b="1" dirty="0" smtClean="0"/>
              <a:t>response</a:t>
            </a:r>
            <a:r>
              <a:rPr lang="en-US" dirty="0"/>
              <a:t>. A component responds with an incorrect value</a:t>
            </a:r>
          </a:p>
        </p:txBody>
      </p:sp>
    </p:spTree>
    <p:extLst>
      <p:ext uri="{BB962C8B-B14F-4D97-AF65-F5344CB8AC3E}">
        <p14:creationId xmlns:p14="http://schemas.microsoft.com/office/powerpoint/2010/main" val="39212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27123"/>
            <a:ext cx="7200900" cy="46331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Artifact</a:t>
            </a:r>
            <a:r>
              <a:rPr lang="en-US" dirty="0"/>
              <a:t>. </a:t>
            </a:r>
            <a:r>
              <a:rPr lang="en-US" dirty="0" smtClean="0"/>
              <a:t> processor</a:t>
            </a:r>
            <a:r>
              <a:rPr lang="en-US" dirty="0"/>
              <a:t>, communication channel, process, or storage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0070C0"/>
                </a:solidFill>
              </a:rPr>
              <a:t>Environment</a:t>
            </a:r>
            <a:r>
              <a:rPr lang="en-US" i="1" dirty="0"/>
              <a:t>. </a:t>
            </a:r>
            <a:r>
              <a:rPr lang="en-US" dirty="0"/>
              <a:t>The state of the system when the fault or failure occurs may also affect the desired system response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0070C0"/>
                </a:solidFill>
              </a:rPr>
              <a:t>Response</a:t>
            </a:r>
            <a:r>
              <a:rPr lang="en-US" i="1" dirty="0"/>
              <a:t>. </a:t>
            </a:r>
            <a:r>
              <a:rPr lang="en-US" dirty="0" smtClean="0"/>
              <a:t>logging </a:t>
            </a:r>
            <a:r>
              <a:rPr lang="en-US" dirty="0"/>
              <a:t>the failure, notifying </a:t>
            </a:r>
            <a:r>
              <a:rPr lang="en-US" dirty="0" smtClean="0"/>
              <a:t>selected users </a:t>
            </a:r>
            <a:r>
              <a:rPr lang="en-US" dirty="0"/>
              <a:t>or other systems, switching to a degraded </a:t>
            </a:r>
            <a:r>
              <a:rPr lang="en-US" dirty="0" smtClean="0"/>
              <a:t>mode, etc.</a:t>
            </a:r>
          </a:p>
          <a:p>
            <a:r>
              <a:rPr lang="en-US" i="1" dirty="0">
                <a:solidFill>
                  <a:srgbClr val="0070C0"/>
                </a:solidFill>
              </a:rPr>
              <a:t>Response measure</a:t>
            </a:r>
            <a:r>
              <a:rPr lang="en-US" i="1" dirty="0"/>
              <a:t>. </a:t>
            </a:r>
            <a:r>
              <a:rPr lang="en-US" dirty="0" smtClean="0"/>
              <a:t>Specify</a:t>
            </a:r>
            <a:r>
              <a:rPr lang="en-US" i="1" dirty="0" smtClean="0"/>
              <a:t> </a:t>
            </a:r>
            <a:r>
              <a:rPr lang="en-US" dirty="0" smtClean="0"/>
              <a:t>availability </a:t>
            </a:r>
            <a:r>
              <a:rPr lang="en-US" dirty="0"/>
              <a:t>percentage, or </a:t>
            </a:r>
            <a:r>
              <a:rPr lang="en-US" dirty="0" smtClean="0"/>
              <a:t>time </a:t>
            </a:r>
            <a:r>
              <a:rPr lang="en-US" dirty="0"/>
              <a:t>to repair, times </a:t>
            </a:r>
            <a:r>
              <a:rPr lang="en-US" dirty="0" smtClean="0"/>
              <a:t>during which </a:t>
            </a:r>
            <a:r>
              <a:rPr lang="en-US" dirty="0"/>
              <a:t>the system must be </a:t>
            </a:r>
            <a:r>
              <a:rPr lang="en-US" dirty="0" smtClean="0"/>
              <a:t>available,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597" y="313660"/>
            <a:ext cx="7200900" cy="643270"/>
          </a:xfrm>
        </p:spPr>
        <p:txBody>
          <a:bodyPr/>
          <a:lstStyle/>
          <a:p>
            <a:r>
              <a:rPr lang="en-US" dirty="0" smtClean="0"/>
              <a:t>Table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2"/>
          <a:stretch/>
        </p:blipFill>
        <p:spPr>
          <a:xfrm>
            <a:off x="1200058" y="1031358"/>
            <a:ext cx="6838155" cy="55983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65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27123"/>
            <a:ext cx="7392286" cy="4454011"/>
          </a:xfrm>
        </p:spPr>
        <p:txBody>
          <a:bodyPr/>
          <a:lstStyle/>
          <a:p>
            <a:r>
              <a:rPr lang="en-US" dirty="0"/>
              <a:t>Modifiability is about the cost of </a:t>
            </a:r>
            <a:r>
              <a:rPr lang="en-US" dirty="0" smtClean="0"/>
              <a:t>cha</a:t>
            </a:r>
          </a:p>
          <a:p>
            <a:r>
              <a:rPr lang="en-US" i="1" dirty="0">
                <a:solidFill>
                  <a:srgbClr val="0070C0"/>
                </a:solidFill>
              </a:rPr>
              <a:t>What can change (the artifact</a:t>
            </a:r>
            <a:r>
              <a:rPr lang="en-US" i="1" dirty="0" smtClean="0">
                <a:solidFill>
                  <a:srgbClr val="0070C0"/>
                </a:solidFill>
              </a:rPr>
              <a:t>)? </a:t>
            </a:r>
            <a:r>
              <a:rPr lang="en-US" i="1" dirty="0" smtClean="0"/>
              <a:t>- </a:t>
            </a:r>
            <a:r>
              <a:rPr lang="en-US" dirty="0"/>
              <a:t>functions that the </a:t>
            </a:r>
            <a:r>
              <a:rPr lang="en-US" dirty="0" smtClean="0"/>
              <a:t>system computes, </a:t>
            </a:r>
            <a:r>
              <a:rPr lang="en-US" dirty="0"/>
              <a:t>hardware, operating system, </a:t>
            </a:r>
            <a:r>
              <a:rPr lang="en-US" dirty="0" smtClean="0"/>
              <a:t>middleware, interoperability, protocols, </a:t>
            </a:r>
            <a:r>
              <a:rPr lang="en-US" dirty="0"/>
              <a:t>performance, </a:t>
            </a:r>
            <a:r>
              <a:rPr lang="en-US" dirty="0" smtClean="0"/>
              <a:t>reliability, etc.</a:t>
            </a:r>
          </a:p>
          <a:p>
            <a:r>
              <a:rPr lang="en-US" i="1" dirty="0"/>
              <a:t>When is the change made and who makes it (the environment</a:t>
            </a:r>
            <a:r>
              <a:rPr lang="en-US" i="1" dirty="0" smtClean="0"/>
              <a:t>)? - </a:t>
            </a:r>
            <a:r>
              <a:rPr lang="en-US" dirty="0"/>
              <a:t>to </a:t>
            </a:r>
            <a:r>
              <a:rPr lang="en-US" dirty="0" smtClean="0"/>
              <a:t>source code in the past, and which </a:t>
            </a:r>
            <a:r>
              <a:rPr lang="en-US" dirty="0"/>
              <a:t>was tested and then deployed in a new </a:t>
            </a:r>
            <a:r>
              <a:rPr lang="en-US" dirty="0" smtClean="0"/>
              <a:t>release. Takes time, man hours, money….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06" y="685800"/>
            <a:ext cx="7988568" cy="707065"/>
          </a:xfrm>
        </p:spPr>
        <p:txBody>
          <a:bodyPr/>
          <a:lstStyle/>
          <a:p>
            <a:r>
              <a:rPr lang="en-US" dirty="0"/>
              <a:t>Modifiability General Scenarios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7" y="1541722"/>
            <a:ext cx="8371341" cy="48378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3040912" y="2200942"/>
            <a:ext cx="765544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25099"/>
            <a:ext cx="7200900" cy="4633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 is about </a:t>
            </a:r>
            <a:r>
              <a:rPr lang="en-US" dirty="0">
                <a:solidFill>
                  <a:srgbClr val="0070C0"/>
                </a:solidFill>
              </a:rPr>
              <a:t>timing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Events</a:t>
            </a:r>
            <a:r>
              <a:rPr lang="en-US" dirty="0" smtClean="0"/>
              <a:t> - interrupts</a:t>
            </a:r>
            <a:r>
              <a:rPr lang="en-US" dirty="0"/>
              <a:t>, messages, </a:t>
            </a:r>
            <a:r>
              <a:rPr lang="en-US" dirty="0">
                <a:solidFill>
                  <a:srgbClr val="0070C0"/>
                </a:solidFill>
              </a:rPr>
              <a:t>requests</a:t>
            </a:r>
            <a:r>
              <a:rPr lang="en-US" dirty="0"/>
              <a:t> from users, or the passage of </a:t>
            </a:r>
            <a:r>
              <a:rPr lang="en-US" dirty="0" smtClean="0"/>
              <a:t>time </a:t>
            </a:r>
            <a:r>
              <a:rPr lang="en-US" dirty="0"/>
              <a:t>occur, and the system </a:t>
            </a:r>
            <a:r>
              <a:rPr lang="en-US" dirty="0" smtClean="0"/>
              <a:t>must respond </a:t>
            </a:r>
            <a:r>
              <a:rPr lang="en-US" dirty="0"/>
              <a:t>to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long it takes the system to respond when an event </a:t>
            </a:r>
            <a:r>
              <a:rPr lang="en-US" dirty="0" smtClean="0"/>
              <a:t>occurs?</a:t>
            </a:r>
          </a:p>
          <a:p>
            <a:r>
              <a:rPr lang="en-US" dirty="0"/>
              <a:t>Events can arrive from </a:t>
            </a:r>
            <a:r>
              <a:rPr lang="en-US" dirty="0" smtClean="0"/>
              <a:t>user requests</a:t>
            </a:r>
            <a:r>
              <a:rPr lang="en-US" dirty="0"/>
              <a:t>, from other systems, or from within the system.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Web-based </a:t>
            </a:r>
            <a:r>
              <a:rPr lang="en-US" dirty="0">
                <a:solidFill>
                  <a:srgbClr val="0070C0"/>
                </a:solidFill>
              </a:rPr>
              <a:t>financial services </a:t>
            </a:r>
            <a:r>
              <a:rPr lang="en-US" dirty="0"/>
              <a:t>system gets events from its users </a:t>
            </a:r>
            <a:r>
              <a:rPr lang="en-US" dirty="0" smtClean="0"/>
              <a:t>- tens </a:t>
            </a:r>
            <a:r>
              <a:rPr lang="en-US" dirty="0"/>
              <a:t>or hundreds of </a:t>
            </a:r>
            <a:r>
              <a:rPr lang="en-US" dirty="0" smtClean="0"/>
              <a:t>thousands.</a:t>
            </a:r>
          </a:p>
          <a:p>
            <a:r>
              <a:rPr lang="en-US" dirty="0" smtClean="0"/>
              <a:t>From students of </a:t>
            </a:r>
            <a:r>
              <a:rPr lang="en-US" dirty="0" smtClean="0">
                <a:solidFill>
                  <a:srgbClr val="0070C0"/>
                </a:solidFill>
              </a:rPr>
              <a:t>VTU</a:t>
            </a:r>
            <a:r>
              <a:rPr lang="en-US" dirty="0" smtClean="0"/>
              <a:t> (results) or banking s/w..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General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"/>
          <a:stretch/>
        </p:blipFill>
        <p:spPr>
          <a:xfrm>
            <a:off x="730367" y="2371059"/>
            <a:ext cx="8203125" cy="34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Performance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"Users initiate 1,000 transactions per minute stochastically under normal operations, and these transactions are processed with an average latency of two seconds."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4" y="3378611"/>
            <a:ext cx="6015035" cy="31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927123"/>
            <a:ext cx="7456081" cy="4454011"/>
          </a:xfrm>
        </p:spPr>
        <p:txBody>
          <a:bodyPr/>
          <a:lstStyle/>
          <a:p>
            <a:r>
              <a:rPr lang="en-US" dirty="0"/>
              <a:t>Security is a measure of the system's ability to </a:t>
            </a:r>
            <a:r>
              <a:rPr lang="en-US" dirty="0">
                <a:solidFill>
                  <a:srgbClr val="0070C0"/>
                </a:solidFill>
              </a:rPr>
              <a:t>resist unauthorized usage </a:t>
            </a:r>
            <a:r>
              <a:rPr lang="en-US" dirty="0"/>
              <a:t>while still providing its services to legitimate users.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attempt </a:t>
            </a:r>
            <a:r>
              <a:rPr lang="en-US" dirty="0" smtClean="0"/>
              <a:t>to breach </a:t>
            </a:r>
            <a:r>
              <a:rPr lang="en-US" dirty="0"/>
              <a:t>security is called an </a:t>
            </a:r>
            <a:r>
              <a:rPr lang="en-US" dirty="0" smtClean="0">
                <a:solidFill>
                  <a:srgbClr val="0070C0"/>
                </a:solidFill>
              </a:rPr>
              <a:t>attack or threat</a:t>
            </a:r>
            <a:r>
              <a:rPr lang="en-US" dirty="0" smtClean="0"/>
              <a:t> </a:t>
            </a:r>
            <a:r>
              <a:rPr lang="en-US" dirty="0"/>
              <a:t>and can take a number of </a:t>
            </a:r>
            <a:r>
              <a:rPr lang="en-US" dirty="0" smtClean="0"/>
              <a:t>forms.</a:t>
            </a:r>
          </a:p>
          <a:p>
            <a:r>
              <a:rPr lang="en-US" dirty="0" smtClean="0"/>
              <a:t>Attempt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access data or services </a:t>
            </a:r>
            <a:r>
              <a:rPr lang="en-US" dirty="0"/>
              <a:t>or </a:t>
            </a:r>
            <a:r>
              <a:rPr lang="en-US" dirty="0" smtClean="0"/>
              <a:t>to modify </a:t>
            </a:r>
            <a:r>
              <a:rPr lang="en-US" dirty="0"/>
              <a:t>data, or it may be intended to deny services to legitimate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Aadhar</a:t>
            </a:r>
            <a:r>
              <a:rPr lang="en-US" dirty="0" smtClean="0"/>
              <a:t> card, Online Banking, Online payment systems,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Quality…..</a:t>
            </a:r>
            <a:endParaRPr lang="en-US" dirty="0">
              <a:solidFill>
                <a:srgbClr val="C0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</a:t>
            </a:r>
            <a:r>
              <a:rPr lang="en-US" dirty="0"/>
              <a:t>and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Architecture </a:t>
            </a:r>
            <a:r>
              <a:rPr lang="en-US" dirty="0"/>
              <a:t>and quality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System </a:t>
            </a:r>
            <a:r>
              <a:rPr lang="en-US" dirty="0"/>
              <a:t>quality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Quality </a:t>
            </a:r>
            <a:r>
              <a:rPr lang="en-US" dirty="0"/>
              <a:t>attribute scenarios in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Other </a:t>
            </a:r>
            <a:r>
              <a:rPr lang="en-US" dirty="0"/>
              <a:t>system quality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Business qualities</a:t>
            </a:r>
          </a:p>
          <a:p>
            <a:r>
              <a:rPr lang="en-US" dirty="0" smtClean="0"/>
              <a:t>Architecture </a:t>
            </a:r>
            <a:r>
              <a:rPr lang="en-US" dirty="0"/>
              <a:t>qualities</a:t>
            </a:r>
          </a:p>
        </p:txBody>
      </p:sp>
    </p:spTree>
    <p:extLst>
      <p:ext uri="{BB962C8B-B14F-4D97-AF65-F5344CB8AC3E}">
        <p14:creationId xmlns:p14="http://schemas.microsoft.com/office/powerpoint/2010/main" val="3603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446029"/>
            <a:ext cx="7594305" cy="501856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Nonrepudiation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/>
              <a:t>cannot be </a:t>
            </a:r>
            <a:r>
              <a:rPr lang="en-US" dirty="0" smtClean="0"/>
              <a:t>denied. Ex: Online ordering.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Confidentiality</a:t>
            </a:r>
            <a:r>
              <a:rPr lang="en-US" dirty="0" smtClean="0"/>
              <a:t> - data </a:t>
            </a:r>
            <a:r>
              <a:rPr lang="en-US" dirty="0"/>
              <a:t>or services are protected from unauthorized access. </a:t>
            </a:r>
            <a:r>
              <a:rPr lang="en-US" dirty="0" smtClean="0"/>
              <a:t>Ex: Hacker cannot access </a:t>
            </a:r>
            <a:r>
              <a:rPr lang="en-US" dirty="0"/>
              <a:t>your income tax </a:t>
            </a:r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Integrity</a:t>
            </a:r>
            <a:r>
              <a:rPr lang="en-US" dirty="0" smtClean="0"/>
              <a:t> - data </a:t>
            </a:r>
            <a:r>
              <a:rPr lang="en-US" dirty="0"/>
              <a:t>or services are being delivered as intended. </a:t>
            </a:r>
            <a:r>
              <a:rPr lang="en-US" dirty="0" smtClean="0"/>
              <a:t> Ex: No change in IA marks as entered by the teacher. 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Assurance</a:t>
            </a:r>
            <a:r>
              <a:rPr lang="en-US" dirty="0" smtClean="0"/>
              <a:t> - the </a:t>
            </a:r>
            <a:r>
              <a:rPr lang="en-US" dirty="0"/>
              <a:t>parties to a transaction are who they </a:t>
            </a:r>
            <a:r>
              <a:rPr lang="en-US" dirty="0" smtClean="0"/>
              <a:t>belong to. Ex: </a:t>
            </a:r>
            <a:r>
              <a:rPr lang="en-US" dirty="0"/>
              <a:t>when a customer </a:t>
            </a:r>
            <a:r>
              <a:rPr lang="en-US" dirty="0" smtClean="0"/>
              <a:t>sends a </a:t>
            </a:r>
            <a:r>
              <a:rPr lang="en-US" dirty="0"/>
              <a:t>credit card number to an Internet merchant, the merchant is who the customer thinks they are.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Availability</a:t>
            </a:r>
            <a:r>
              <a:rPr lang="en-US" dirty="0" smtClean="0"/>
              <a:t> - system </a:t>
            </a:r>
            <a:r>
              <a:rPr lang="en-US" dirty="0"/>
              <a:t>will be available for legitimate use. </a:t>
            </a:r>
            <a:r>
              <a:rPr lang="en-US" dirty="0" smtClean="0"/>
              <a:t>   Ex: a </a:t>
            </a:r>
            <a:r>
              <a:rPr lang="en-US" dirty="0"/>
              <a:t>denial-of-service attack </a:t>
            </a:r>
            <a:r>
              <a:rPr lang="en-US" dirty="0" smtClean="0"/>
              <a:t>won't prevent </a:t>
            </a:r>
            <a:r>
              <a:rPr lang="en-US" dirty="0"/>
              <a:t>your ordering </a:t>
            </a:r>
            <a:r>
              <a:rPr lang="en-US" dirty="0" smtClean="0"/>
              <a:t>an item in online shopping.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Auditing</a:t>
            </a:r>
            <a:r>
              <a:rPr lang="en-US" dirty="0" smtClean="0"/>
              <a:t> - system </a:t>
            </a:r>
            <a:r>
              <a:rPr lang="en-US" dirty="0"/>
              <a:t>tracks activities within it at levels sufficient to reconstruct them. </a:t>
            </a:r>
            <a:r>
              <a:rPr lang="en-US" dirty="0" smtClean="0"/>
              <a:t>Ex: if you transfer </a:t>
            </a:r>
            <a:r>
              <a:rPr lang="en-US" dirty="0"/>
              <a:t>money out of one account to another account, in Switzerland, the system will maintain a record of that </a:t>
            </a:r>
            <a:r>
              <a:rPr lang="en-US" dirty="0" smtClean="0"/>
              <a:t>transfer.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67" y="377456"/>
            <a:ext cx="7200900" cy="643270"/>
          </a:xfrm>
        </p:spPr>
        <p:txBody>
          <a:bodyPr/>
          <a:lstStyle/>
          <a:p>
            <a:r>
              <a:rPr lang="en-US" sz="4000" dirty="0" smtClean="0"/>
              <a:t>General Scenario generation</a:t>
            </a:r>
            <a:endParaRPr lang="en-US" sz="40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0"/>
          <a:stretch/>
        </p:blipFill>
        <p:spPr>
          <a:xfrm>
            <a:off x="1305892" y="1020726"/>
            <a:ext cx="5902982" cy="5606093"/>
          </a:xfrm>
        </p:spPr>
      </p:pic>
    </p:spTree>
    <p:extLst>
      <p:ext uri="{BB962C8B-B14F-4D97-AF65-F5344CB8AC3E}">
        <p14:creationId xmlns:p14="http://schemas.microsoft.com/office/powerpoint/2010/main" val="40024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security scenario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71" y="1630281"/>
            <a:ext cx="7287381" cy="4100668"/>
          </a:xfrm>
        </p:spPr>
      </p:pic>
    </p:spTree>
    <p:extLst>
      <p:ext uri="{BB962C8B-B14F-4D97-AF65-F5344CB8AC3E}">
        <p14:creationId xmlns:p14="http://schemas.microsoft.com/office/powerpoint/2010/main" val="28956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testability </a:t>
            </a:r>
            <a:r>
              <a:rPr lang="en-US" dirty="0" smtClean="0"/>
              <a:t>- ease </a:t>
            </a:r>
            <a:r>
              <a:rPr lang="en-US" dirty="0"/>
              <a:t>with which software can be made to demonstrate its faults through </a:t>
            </a:r>
            <a:r>
              <a:rPr lang="en-US" dirty="0" smtClean="0"/>
              <a:t>execution.</a:t>
            </a:r>
            <a:endParaRPr lang="en-US" dirty="0"/>
          </a:p>
          <a:p>
            <a:r>
              <a:rPr lang="en-US" dirty="0" smtClean="0"/>
              <a:t>At </a:t>
            </a:r>
            <a:r>
              <a:rPr lang="en-US" dirty="0"/>
              <a:t>least 40% of the cost of developing well-engineered systems is taken up by </a:t>
            </a:r>
            <a:r>
              <a:rPr lang="en-US" dirty="0" smtClean="0"/>
              <a:t>testing.</a:t>
            </a:r>
          </a:p>
          <a:p>
            <a:r>
              <a:rPr lang="en-US" i="1" dirty="0"/>
              <a:t>control </a:t>
            </a:r>
            <a:r>
              <a:rPr lang="en-US" dirty="0"/>
              <a:t>each component's internal state and inputs and then </a:t>
            </a:r>
            <a:r>
              <a:rPr lang="en-US" i="1" dirty="0" smtClean="0"/>
              <a:t>observe </a:t>
            </a:r>
            <a:r>
              <a:rPr lang="en-US" dirty="0" smtClean="0"/>
              <a:t>its outputs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i="1" dirty="0" smtClean="0"/>
              <a:t>test harness -</a:t>
            </a:r>
            <a:r>
              <a:rPr lang="en-US" dirty="0" smtClean="0"/>
              <a:t> </a:t>
            </a:r>
            <a:r>
              <a:rPr lang="en-US" dirty="0"/>
              <a:t>specialized software designed to exercise the software under </a:t>
            </a:r>
            <a:r>
              <a:rPr lang="en-US" dirty="0" smtClean="0"/>
              <a:t>test.</a:t>
            </a:r>
          </a:p>
          <a:p>
            <a:r>
              <a:rPr lang="en-US" dirty="0"/>
              <a:t>Testing is done by various developers, testers, verifiers, or users and is the last step of various parts of the software life cycle</a:t>
            </a:r>
          </a:p>
        </p:txBody>
      </p:sp>
    </p:spTree>
    <p:extLst>
      <p:ext uri="{BB962C8B-B14F-4D97-AF65-F5344CB8AC3E}">
        <p14:creationId xmlns:p14="http://schemas.microsoft.com/office/powerpoint/2010/main" val="28690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303028"/>
            <a:ext cx="7200900" cy="770860"/>
          </a:xfrm>
        </p:spPr>
        <p:txBody>
          <a:bodyPr/>
          <a:lstStyle/>
          <a:p>
            <a:r>
              <a:rPr lang="en-US" sz="4000" dirty="0"/>
              <a:t>Testability General Scenarios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0"/>
          <a:stretch/>
        </p:blipFill>
        <p:spPr>
          <a:xfrm>
            <a:off x="1316107" y="967563"/>
            <a:ext cx="7397846" cy="5613990"/>
          </a:xfrm>
        </p:spPr>
      </p:pic>
    </p:spTree>
    <p:extLst>
      <p:ext uri="{BB962C8B-B14F-4D97-AF65-F5344CB8AC3E}">
        <p14:creationId xmlns:p14="http://schemas.microsoft.com/office/powerpoint/2010/main" val="28191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Testability scenario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00982"/>
            <a:ext cx="7401486" cy="3319603"/>
          </a:xfrm>
        </p:spPr>
      </p:pic>
    </p:spTree>
    <p:extLst>
      <p:ext uri="{BB962C8B-B14F-4D97-AF65-F5344CB8AC3E}">
        <p14:creationId xmlns:p14="http://schemas.microsoft.com/office/powerpoint/2010/main" val="35116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09823"/>
            <a:ext cx="7700630" cy="50823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- how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easy it is for the user to accomplish a desired task and the kind of </a:t>
            </a:r>
            <a:r>
              <a:rPr lang="en-US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support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system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provides.</a:t>
            </a:r>
          </a:p>
          <a:p>
            <a:pPr>
              <a:lnSpc>
                <a:spcPct val="80000"/>
              </a:lnSpc>
            </a:pP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Learning system features.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If the user is unfamiliar with a particular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system,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what can the system do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to make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task of learning easier?</a:t>
            </a:r>
          </a:p>
          <a:p>
            <a:pPr>
              <a:lnSpc>
                <a:spcPct val="80000"/>
              </a:lnSpc>
            </a:pP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Using a system efficiently.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What can the system do to make the user more efficient in its operation?</a:t>
            </a:r>
          </a:p>
          <a:p>
            <a:pPr>
              <a:lnSpc>
                <a:spcPct val="80000"/>
              </a:lnSpc>
            </a:pP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Minimizing the impact of errors.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What can the system do so that a user error has minimal impact?</a:t>
            </a:r>
          </a:p>
          <a:p>
            <a:pPr>
              <a:lnSpc>
                <a:spcPct val="80000"/>
              </a:lnSpc>
            </a:pP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Adapting the system to user needs.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can the user (or the system itself) adapt to make the user's task easier?</a:t>
            </a:r>
          </a:p>
          <a:p>
            <a:pPr>
              <a:lnSpc>
                <a:spcPct val="80000"/>
              </a:lnSpc>
            </a:pP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Increasing confidence and satisfaction.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What does the system do to give the user confidence that the correct action is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being taken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16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usability Scenario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43"/>
          <a:stretch/>
        </p:blipFill>
        <p:spPr>
          <a:xfrm>
            <a:off x="233877" y="1701209"/>
            <a:ext cx="8790546" cy="3955311"/>
          </a:xfrm>
        </p:spPr>
      </p:pic>
    </p:spTree>
    <p:extLst>
      <p:ext uri="{BB962C8B-B14F-4D97-AF65-F5344CB8AC3E}">
        <p14:creationId xmlns:p14="http://schemas.microsoft.com/office/powerpoint/2010/main" val="6009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3" y="2726960"/>
            <a:ext cx="7828433" cy="3789065"/>
          </a:xfrm>
        </p:spPr>
      </p:pic>
      <p:sp>
        <p:nvSpPr>
          <p:cNvPr id="5" name="Rectangle 4"/>
          <p:cNvSpPr/>
          <p:nvPr/>
        </p:nvSpPr>
        <p:spPr>
          <a:xfrm>
            <a:off x="1028700" y="1403521"/>
            <a:ext cx="7668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If you want to support the ability of a user to cancel an operation in progress, returning to the precise system state</a:t>
            </a:r>
          </a:p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in place before the operation was started, you need to plan for this capability in the architecture.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System 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i="1" dirty="0" smtClean="0"/>
              <a:t>calability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Portability</a:t>
            </a:r>
          </a:p>
          <a:p>
            <a:r>
              <a:rPr lang="en-US" i="1" dirty="0" smtClean="0"/>
              <a:t>Interoperability</a:t>
            </a:r>
          </a:p>
          <a:p>
            <a:r>
              <a:rPr lang="en-US" i="1" dirty="0" smtClean="0"/>
              <a:t>And so on…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41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Achieving Quality</a:t>
            </a:r>
            <a:r>
              <a:rPr lang="en-US" dirty="0" smtClean="0"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…..</a:t>
            </a:r>
            <a:endParaRPr lang="en-US" dirty="0">
              <a:solidFill>
                <a:srgbClr val="C0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smtClean="0"/>
              <a:t>tactics</a:t>
            </a:r>
          </a:p>
          <a:p>
            <a:r>
              <a:rPr lang="en-US" dirty="0" smtClean="0"/>
              <a:t>Availability tactics</a:t>
            </a:r>
          </a:p>
          <a:p>
            <a:r>
              <a:rPr lang="en-US" dirty="0" smtClean="0"/>
              <a:t>Modifiability tactics</a:t>
            </a:r>
          </a:p>
          <a:p>
            <a:r>
              <a:rPr lang="en-US" dirty="0" smtClean="0"/>
              <a:t>Performance tactics</a:t>
            </a:r>
          </a:p>
          <a:p>
            <a:r>
              <a:rPr lang="en-US" dirty="0" smtClean="0"/>
              <a:t>Security tactics</a:t>
            </a:r>
          </a:p>
          <a:p>
            <a:r>
              <a:rPr lang="en-US" dirty="0" smtClean="0"/>
              <a:t>Testability tactics</a:t>
            </a:r>
          </a:p>
          <a:p>
            <a:r>
              <a:rPr lang="en-US" dirty="0" smtClean="0"/>
              <a:t>Usability tactics</a:t>
            </a:r>
          </a:p>
          <a:p>
            <a:r>
              <a:rPr lang="en-US" dirty="0" smtClean="0"/>
              <a:t>Relationship </a:t>
            </a:r>
            <a:r>
              <a:rPr lang="en-US" dirty="0"/>
              <a:t>of tactics to architectural </a:t>
            </a:r>
            <a:r>
              <a:rPr lang="en-US" dirty="0" smtClean="0"/>
              <a:t>patterns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Time to </a:t>
            </a:r>
            <a:r>
              <a:rPr lang="en-US" i="1" dirty="0" smtClean="0"/>
              <a:t>market</a:t>
            </a:r>
          </a:p>
          <a:p>
            <a:r>
              <a:rPr lang="en-US" i="1" dirty="0"/>
              <a:t>Cost and </a:t>
            </a:r>
            <a:r>
              <a:rPr lang="en-US" i="1" dirty="0" smtClean="0"/>
              <a:t>benefit</a:t>
            </a:r>
          </a:p>
          <a:p>
            <a:r>
              <a:rPr lang="en-US" i="1" dirty="0"/>
              <a:t>Projected lifetime of the </a:t>
            </a:r>
            <a:r>
              <a:rPr lang="en-US" i="1" dirty="0" smtClean="0"/>
              <a:t>system</a:t>
            </a:r>
          </a:p>
          <a:p>
            <a:r>
              <a:rPr lang="en-US" i="1" dirty="0"/>
              <a:t>Targeted </a:t>
            </a:r>
            <a:r>
              <a:rPr lang="en-US" i="1" dirty="0" smtClean="0"/>
              <a:t>market</a:t>
            </a:r>
          </a:p>
          <a:p>
            <a:r>
              <a:rPr lang="en-US" i="1" dirty="0"/>
              <a:t>Rollout </a:t>
            </a:r>
            <a:r>
              <a:rPr lang="en-US" i="1" dirty="0" smtClean="0"/>
              <a:t>schedule</a:t>
            </a:r>
          </a:p>
          <a:p>
            <a:r>
              <a:rPr lang="en-US" i="1" dirty="0"/>
              <a:t>Integration with legacy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Conceptual integrity </a:t>
            </a:r>
            <a:r>
              <a:rPr lang="en-US" dirty="0"/>
              <a:t>is the underlying theme or vision that unifies the design of the system at all levels</a:t>
            </a:r>
            <a:r>
              <a:rPr lang="en-US" dirty="0" smtClean="0"/>
              <a:t>.</a:t>
            </a:r>
          </a:p>
          <a:p>
            <a:r>
              <a:rPr lang="en-US" i="1" dirty="0"/>
              <a:t>Correctness </a:t>
            </a:r>
            <a:r>
              <a:rPr lang="en-US" dirty="0"/>
              <a:t>and </a:t>
            </a:r>
            <a:r>
              <a:rPr lang="en-US" i="1" dirty="0"/>
              <a:t>completeness </a:t>
            </a:r>
            <a:r>
              <a:rPr lang="en-US" dirty="0"/>
              <a:t>are essential for the architecture to allow for all of the system's requirements and runtime </a:t>
            </a:r>
            <a:r>
              <a:rPr lang="en-US" dirty="0" smtClean="0"/>
              <a:t>resource constraints </a:t>
            </a:r>
            <a:r>
              <a:rPr lang="en-US" dirty="0"/>
              <a:t>to be </a:t>
            </a:r>
            <a:r>
              <a:rPr lang="en-US" dirty="0" smtClean="0"/>
              <a:t>met.</a:t>
            </a:r>
          </a:p>
          <a:p>
            <a:r>
              <a:rPr lang="en-US" i="1" dirty="0"/>
              <a:t>Buildability </a:t>
            </a:r>
            <a:r>
              <a:rPr lang="en-US" dirty="0"/>
              <a:t>allows the system to be completed by the available team in a timely manner and to be open to certain changes </a:t>
            </a:r>
            <a:r>
              <a:rPr lang="en-US" dirty="0" smtClean="0"/>
              <a:t>as development progresses.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Introduction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seen in the Architecture Business Cycle, </a:t>
            </a:r>
            <a:r>
              <a:rPr lang="en-US" dirty="0">
                <a:solidFill>
                  <a:srgbClr val="0070C0"/>
                </a:solidFill>
              </a:rPr>
              <a:t>business considerations determine qualities </a:t>
            </a:r>
            <a:r>
              <a:rPr lang="en-US" dirty="0"/>
              <a:t>that must be accommodated in </a:t>
            </a:r>
            <a:r>
              <a:rPr lang="en-US" dirty="0" smtClean="0"/>
              <a:t>a system's architecture.</a:t>
            </a:r>
          </a:p>
          <a:p>
            <a:r>
              <a:rPr lang="en-US" dirty="0" smtClean="0"/>
              <a:t>Functionality </a:t>
            </a:r>
            <a:r>
              <a:rPr lang="en-US" dirty="0"/>
              <a:t>and other qualities are closely </a:t>
            </a:r>
            <a:r>
              <a:rPr lang="en-US" dirty="0" smtClean="0"/>
              <a:t>related.</a:t>
            </a:r>
          </a:p>
          <a:p>
            <a:r>
              <a:rPr lang="en-US" dirty="0" smtClean="0"/>
              <a:t>The focus </a:t>
            </a:r>
            <a:r>
              <a:rPr lang="en-US" dirty="0"/>
              <a:t>is </a:t>
            </a:r>
            <a:r>
              <a:rPr lang="en-US" dirty="0" smtClean="0">
                <a:solidFill>
                  <a:srgbClr val="0070C0"/>
                </a:solidFill>
              </a:rPr>
              <a:t>how </a:t>
            </a:r>
            <a:r>
              <a:rPr lang="en-US" dirty="0">
                <a:solidFill>
                  <a:srgbClr val="0070C0"/>
                </a:solidFill>
              </a:rPr>
              <a:t>to express the qualities </a:t>
            </a:r>
            <a:r>
              <a:rPr lang="en-US" dirty="0"/>
              <a:t>we want our architecture to provide to the </a:t>
            </a:r>
            <a:r>
              <a:rPr lang="en-US" dirty="0" smtClean="0"/>
              <a:t>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attributes means…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27123"/>
            <a:ext cx="7200900" cy="46863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Quality attributes are the overall factors that affect </a:t>
            </a:r>
            <a:r>
              <a:rPr lang="en-US" dirty="0">
                <a:solidFill>
                  <a:srgbClr val="0070C0"/>
                </a:solidFill>
              </a:rPr>
              <a:t>run-time behavior, system design, and user experience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represent areas of concern that have the potential for </a:t>
            </a:r>
            <a:r>
              <a:rPr lang="en-US" dirty="0">
                <a:solidFill>
                  <a:srgbClr val="0070C0"/>
                </a:solidFill>
              </a:rPr>
              <a:t>application wide impact across layers </a:t>
            </a:r>
            <a:r>
              <a:rPr lang="en-US" dirty="0"/>
              <a:t>and tiers.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of these attributes are related to the overall </a:t>
            </a:r>
            <a:r>
              <a:rPr lang="en-US" dirty="0">
                <a:solidFill>
                  <a:srgbClr val="0070C0"/>
                </a:solidFill>
              </a:rPr>
              <a:t>system design</a:t>
            </a:r>
            <a:r>
              <a:rPr lang="en-US" dirty="0"/>
              <a:t>, while others are specific to </a:t>
            </a:r>
            <a:r>
              <a:rPr lang="en-US" dirty="0">
                <a:solidFill>
                  <a:srgbClr val="0070C0"/>
                </a:solidFill>
              </a:rPr>
              <a:t>run time, design time, or user centric issues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extent to which the application possesses a desired combination of quality attributes such as </a:t>
            </a:r>
            <a:r>
              <a:rPr lang="en-US" dirty="0">
                <a:solidFill>
                  <a:srgbClr val="0070C0"/>
                </a:solidFill>
              </a:rPr>
              <a:t>usability, performance, reliability, and security </a:t>
            </a:r>
            <a:r>
              <a:rPr lang="en-US" dirty="0"/>
              <a:t>indicates the success of the design and the overall quality of the software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988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Quality attributes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7" y="1417711"/>
            <a:ext cx="2365366" cy="366465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31" y="1502773"/>
            <a:ext cx="1957022" cy="502670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35" y="1502773"/>
            <a:ext cx="2535407" cy="26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Functionality and Architecture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Functionality and quality attributes are </a:t>
            </a:r>
            <a:r>
              <a:rPr lang="en-US" dirty="0" smtClean="0"/>
              <a:t>orthogonal</a:t>
            </a:r>
          </a:p>
          <a:p>
            <a:r>
              <a:rPr lang="en-US" dirty="0"/>
              <a:t>What is functionality?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ability of the system to do the work for which it was </a:t>
            </a:r>
            <a:r>
              <a:rPr lang="en-US" dirty="0" smtClean="0"/>
              <a:t>intended</a:t>
            </a:r>
          </a:p>
          <a:p>
            <a:r>
              <a:rPr lang="en-US" dirty="0"/>
              <a:t>A task requires that many </a:t>
            </a:r>
            <a:r>
              <a:rPr lang="en-US" dirty="0" smtClean="0"/>
              <a:t>system's </a:t>
            </a:r>
            <a:r>
              <a:rPr lang="en-US" dirty="0"/>
              <a:t>elements work in a coordinated manner to complete the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Ex: masons, electricians</a:t>
            </a:r>
            <a:r>
              <a:rPr lang="en-US" dirty="0"/>
              <a:t>, plumbers, </a:t>
            </a:r>
            <a:r>
              <a:rPr lang="en-US" dirty="0" smtClean="0"/>
              <a:t>painters, and carpenters </a:t>
            </a:r>
            <a:r>
              <a:rPr lang="en-US" dirty="0"/>
              <a:t>all come together to cooperatively build a house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Systems are frequently </a:t>
            </a:r>
            <a:r>
              <a:rPr lang="en-US" dirty="0"/>
              <a:t>divided so that several people can cooperatively build them</a:t>
            </a:r>
          </a:p>
        </p:txBody>
      </p:sp>
    </p:spTree>
    <p:extLst>
      <p:ext uri="{BB962C8B-B14F-4D97-AF65-F5344CB8AC3E}">
        <p14:creationId xmlns:p14="http://schemas.microsoft.com/office/powerpoint/2010/main" val="373244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Architecture and </a:t>
            </a:r>
            <a:r>
              <a:rPr lang="en-US" sz="4000" dirty="0" smtClean="0"/>
              <a:t>          Quality </a:t>
            </a:r>
            <a:r>
              <a:rPr lang="en-US" sz="4000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927123"/>
            <a:ext cx="7371021" cy="44540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Achieving quality attributes must be considered throughout design, implementation, and </a:t>
            </a:r>
            <a:r>
              <a:rPr lang="en-US" dirty="0" smtClean="0"/>
              <a:t>deployment</a:t>
            </a:r>
          </a:p>
          <a:p>
            <a:r>
              <a:rPr lang="en-US" b="1" dirty="0">
                <a:solidFill>
                  <a:srgbClr val="C00000"/>
                </a:solidFill>
              </a:rPr>
              <a:t>Usability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This involves </a:t>
            </a:r>
            <a:r>
              <a:rPr lang="en-US" dirty="0"/>
              <a:t>both architectural and </a:t>
            </a:r>
            <a:r>
              <a:rPr lang="en-US" dirty="0" err="1"/>
              <a:t>nonarchitectural</a:t>
            </a:r>
            <a:r>
              <a:rPr lang="en-US" dirty="0"/>
              <a:t> aspects.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rgbClr val="0070C0"/>
                </a:solidFill>
              </a:rPr>
              <a:t>nonarchitectural</a:t>
            </a:r>
            <a:r>
              <a:rPr lang="en-US" dirty="0"/>
              <a:t> aspects include making the </a:t>
            </a:r>
            <a:r>
              <a:rPr lang="en-US" dirty="0" smtClean="0"/>
              <a:t>user interface </a:t>
            </a:r>
            <a:r>
              <a:rPr lang="en-US" dirty="0"/>
              <a:t>clear and easy to use. 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you provide a radio button or a check box? What screen layout is </a:t>
            </a:r>
            <a:r>
              <a:rPr lang="en-US" dirty="0" smtClean="0"/>
              <a:t>most suitable?</a:t>
            </a:r>
          </a:p>
          <a:p>
            <a:r>
              <a:rPr lang="en-US" dirty="0"/>
              <a:t>Whether a system provides the user with the ability to </a:t>
            </a:r>
            <a:r>
              <a:rPr lang="en-US" dirty="0" smtClean="0"/>
              <a:t>cancel operations</a:t>
            </a:r>
            <a:r>
              <a:rPr lang="en-US" dirty="0"/>
              <a:t>, to undo operations, or to re-use data previously </a:t>
            </a:r>
            <a:r>
              <a:rPr lang="en-US" dirty="0" smtClean="0"/>
              <a:t>entered - </a:t>
            </a:r>
            <a:r>
              <a:rPr lang="en-US" dirty="0" smtClean="0">
                <a:solidFill>
                  <a:srgbClr val="0070C0"/>
                </a:solidFill>
              </a:rPr>
              <a:t>architectural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815</TotalTime>
  <Words>2188</Words>
  <Application>Microsoft Office PowerPoint</Application>
  <PresentationFormat>On-screen Show (4:3)</PresentationFormat>
  <Paragraphs>192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Baskerville Old Face</vt:lpstr>
      <vt:lpstr>Book Antiqua</vt:lpstr>
      <vt:lpstr>Cambria Math</vt:lpstr>
      <vt:lpstr>Franklin Gothic Book</vt:lpstr>
      <vt:lpstr>Symbol</vt:lpstr>
      <vt:lpstr>Crop</vt:lpstr>
      <vt:lpstr>Quality</vt:lpstr>
      <vt:lpstr>Reference</vt:lpstr>
      <vt:lpstr>Agenda Quality…..</vt:lpstr>
      <vt:lpstr>Agenda Achieving Quality…..</vt:lpstr>
      <vt:lpstr>Introduction</vt:lpstr>
      <vt:lpstr>Quality attributes means…</vt:lpstr>
      <vt:lpstr>Common Quality attributes</vt:lpstr>
      <vt:lpstr>Functionality and Architecture </vt:lpstr>
      <vt:lpstr>Architecture and           Quality Attributes</vt:lpstr>
      <vt:lpstr>Architecture and           Quality Attributes</vt:lpstr>
      <vt:lpstr>Three Classes of Quality</vt:lpstr>
      <vt:lpstr>System Quality Attributes</vt:lpstr>
      <vt:lpstr>QUALITY ATTRIBUTE SCENARIOS</vt:lpstr>
      <vt:lpstr>Contd.</vt:lpstr>
      <vt:lpstr>(a) Availability Scenario</vt:lpstr>
      <vt:lpstr>Example</vt:lpstr>
      <vt:lpstr>(b) Modifiability Scenario</vt:lpstr>
      <vt:lpstr>Quality Attribute Scenarios in Practice</vt:lpstr>
      <vt:lpstr>(1) Availability</vt:lpstr>
      <vt:lpstr>Failure Vs. Fault</vt:lpstr>
      <vt:lpstr>Availability General Scenarios</vt:lpstr>
      <vt:lpstr>General Scenario</vt:lpstr>
      <vt:lpstr>Table </vt:lpstr>
      <vt:lpstr>MODIFIABILITY</vt:lpstr>
      <vt:lpstr>Modifiability General Scenarios</vt:lpstr>
      <vt:lpstr>PERFORMANCE</vt:lpstr>
      <vt:lpstr>Performance General Scenarios</vt:lpstr>
      <vt:lpstr>Sample Performance Scenarios</vt:lpstr>
      <vt:lpstr>SECURITY</vt:lpstr>
      <vt:lpstr>Characterization</vt:lpstr>
      <vt:lpstr>General Scenario generation</vt:lpstr>
      <vt:lpstr>Sample security scenario</vt:lpstr>
      <vt:lpstr>TESTABILITY</vt:lpstr>
      <vt:lpstr>Testability General Scenarios</vt:lpstr>
      <vt:lpstr>Sample Testability scenario</vt:lpstr>
      <vt:lpstr>USABILITY</vt:lpstr>
      <vt:lpstr>General usability Scenario</vt:lpstr>
      <vt:lpstr>Sample</vt:lpstr>
      <vt:lpstr>Other System Quality Attributes</vt:lpstr>
      <vt:lpstr>Business Qualities</vt:lpstr>
      <vt:lpstr>Architecture Qualities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59</cp:revision>
  <dcterms:created xsi:type="dcterms:W3CDTF">2018-03-17T14:53:58Z</dcterms:created>
  <dcterms:modified xsi:type="dcterms:W3CDTF">2018-04-12T07:31:57Z</dcterms:modified>
</cp:coreProperties>
</file>