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51"/>
  </p:notesMasterIdLst>
  <p:sldIdLst>
    <p:sldId id="256" r:id="rId2"/>
    <p:sldId id="260" r:id="rId3"/>
    <p:sldId id="259" r:id="rId4"/>
    <p:sldId id="261" r:id="rId5"/>
    <p:sldId id="263" r:id="rId6"/>
    <p:sldId id="264"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6" r:id="rId38"/>
    <p:sldId id="297" r:id="rId39"/>
    <p:sldId id="295" r:id="rId40"/>
    <p:sldId id="298" r:id="rId41"/>
    <p:sldId id="299" r:id="rId42"/>
    <p:sldId id="300" r:id="rId43"/>
    <p:sldId id="301" r:id="rId44"/>
    <p:sldId id="302" r:id="rId45"/>
    <p:sldId id="303" r:id="rId46"/>
    <p:sldId id="304" r:id="rId47"/>
    <p:sldId id="305" r:id="rId48"/>
    <p:sldId id="306" r:id="rId49"/>
    <p:sldId id="30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5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94660"/>
  </p:normalViewPr>
  <p:slideViewPr>
    <p:cSldViewPr snapToGrid="0">
      <p:cViewPr varScale="1">
        <p:scale>
          <a:sx n="60" d="100"/>
          <a:sy n="60" d="100"/>
        </p:scale>
        <p:origin x="11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0D321-700B-4B78-9C26-57BFE36F61BD}" type="datetimeFigureOut">
              <a:rPr lang="en-US" smtClean="0"/>
              <a:t>Friday, April 20, 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F0303-D972-4698-A04D-C878A1CF65C7}" type="slidenum">
              <a:rPr lang="en-US" smtClean="0"/>
              <a:t>‹#›</a:t>
            </a:fld>
            <a:endParaRPr lang="en-US"/>
          </a:p>
        </p:txBody>
      </p:sp>
    </p:spTree>
    <p:extLst>
      <p:ext uri="{BB962C8B-B14F-4D97-AF65-F5344CB8AC3E}">
        <p14:creationId xmlns:p14="http://schemas.microsoft.com/office/powerpoint/2010/main" val="4882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a:t>
            </a:fld>
            <a:endParaRPr lang="en-US"/>
          </a:p>
        </p:txBody>
      </p:sp>
    </p:spTree>
    <p:extLst>
      <p:ext uri="{BB962C8B-B14F-4D97-AF65-F5344CB8AC3E}">
        <p14:creationId xmlns:p14="http://schemas.microsoft.com/office/powerpoint/2010/main" val="1901698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10</a:t>
            </a:fld>
            <a:endParaRPr lang="en-US"/>
          </a:p>
        </p:txBody>
      </p:sp>
    </p:spTree>
    <p:extLst>
      <p:ext uri="{BB962C8B-B14F-4D97-AF65-F5344CB8AC3E}">
        <p14:creationId xmlns:p14="http://schemas.microsoft.com/office/powerpoint/2010/main" val="3343414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11</a:t>
            </a:fld>
            <a:endParaRPr lang="en-US"/>
          </a:p>
        </p:txBody>
      </p:sp>
    </p:spTree>
    <p:extLst>
      <p:ext uri="{BB962C8B-B14F-4D97-AF65-F5344CB8AC3E}">
        <p14:creationId xmlns:p14="http://schemas.microsoft.com/office/powerpoint/2010/main" val="16715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12</a:t>
            </a:fld>
            <a:endParaRPr lang="en-US"/>
          </a:p>
        </p:txBody>
      </p:sp>
    </p:spTree>
    <p:extLst>
      <p:ext uri="{BB962C8B-B14F-4D97-AF65-F5344CB8AC3E}">
        <p14:creationId xmlns:p14="http://schemas.microsoft.com/office/powerpoint/2010/main" val="1209660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13</a:t>
            </a:fld>
            <a:endParaRPr lang="en-US"/>
          </a:p>
        </p:txBody>
      </p:sp>
    </p:spTree>
    <p:extLst>
      <p:ext uri="{BB962C8B-B14F-4D97-AF65-F5344CB8AC3E}">
        <p14:creationId xmlns:p14="http://schemas.microsoft.com/office/powerpoint/2010/main" val="3172604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14</a:t>
            </a:fld>
            <a:endParaRPr lang="en-US"/>
          </a:p>
        </p:txBody>
      </p:sp>
    </p:spTree>
    <p:extLst>
      <p:ext uri="{BB962C8B-B14F-4D97-AF65-F5344CB8AC3E}">
        <p14:creationId xmlns:p14="http://schemas.microsoft.com/office/powerpoint/2010/main" val="701817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15</a:t>
            </a:fld>
            <a:endParaRPr lang="en-US"/>
          </a:p>
        </p:txBody>
      </p:sp>
    </p:spTree>
    <p:extLst>
      <p:ext uri="{BB962C8B-B14F-4D97-AF65-F5344CB8AC3E}">
        <p14:creationId xmlns:p14="http://schemas.microsoft.com/office/powerpoint/2010/main" val="2964444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16</a:t>
            </a:fld>
            <a:endParaRPr lang="en-US"/>
          </a:p>
        </p:txBody>
      </p:sp>
    </p:spTree>
    <p:extLst>
      <p:ext uri="{BB962C8B-B14F-4D97-AF65-F5344CB8AC3E}">
        <p14:creationId xmlns:p14="http://schemas.microsoft.com/office/powerpoint/2010/main" val="3298642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17</a:t>
            </a:fld>
            <a:endParaRPr lang="en-US"/>
          </a:p>
        </p:txBody>
      </p:sp>
    </p:spTree>
    <p:extLst>
      <p:ext uri="{BB962C8B-B14F-4D97-AF65-F5344CB8AC3E}">
        <p14:creationId xmlns:p14="http://schemas.microsoft.com/office/powerpoint/2010/main" val="297642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18</a:t>
            </a:fld>
            <a:endParaRPr lang="en-US"/>
          </a:p>
        </p:txBody>
      </p:sp>
    </p:spTree>
    <p:extLst>
      <p:ext uri="{BB962C8B-B14F-4D97-AF65-F5344CB8AC3E}">
        <p14:creationId xmlns:p14="http://schemas.microsoft.com/office/powerpoint/2010/main" val="3892039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19</a:t>
            </a:fld>
            <a:endParaRPr lang="en-US"/>
          </a:p>
        </p:txBody>
      </p:sp>
    </p:spTree>
    <p:extLst>
      <p:ext uri="{BB962C8B-B14F-4D97-AF65-F5344CB8AC3E}">
        <p14:creationId xmlns:p14="http://schemas.microsoft.com/office/powerpoint/2010/main" val="389807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a:t>
            </a:fld>
            <a:endParaRPr lang="en-US"/>
          </a:p>
        </p:txBody>
      </p:sp>
    </p:spTree>
    <p:extLst>
      <p:ext uri="{BB962C8B-B14F-4D97-AF65-F5344CB8AC3E}">
        <p14:creationId xmlns:p14="http://schemas.microsoft.com/office/powerpoint/2010/main" val="960035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20</a:t>
            </a:fld>
            <a:endParaRPr lang="en-US"/>
          </a:p>
        </p:txBody>
      </p:sp>
    </p:spTree>
    <p:extLst>
      <p:ext uri="{BB962C8B-B14F-4D97-AF65-F5344CB8AC3E}">
        <p14:creationId xmlns:p14="http://schemas.microsoft.com/office/powerpoint/2010/main" val="1212973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21</a:t>
            </a:fld>
            <a:endParaRPr lang="en-US"/>
          </a:p>
        </p:txBody>
      </p:sp>
    </p:spTree>
    <p:extLst>
      <p:ext uri="{BB962C8B-B14F-4D97-AF65-F5344CB8AC3E}">
        <p14:creationId xmlns:p14="http://schemas.microsoft.com/office/powerpoint/2010/main" val="2588868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22</a:t>
            </a:fld>
            <a:endParaRPr lang="en-US"/>
          </a:p>
        </p:txBody>
      </p:sp>
    </p:spTree>
    <p:extLst>
      <p:ext uri="{BB962C8B-B14F-4D97-AF65-F5344CB8AC3E}">
        <p14:creationId xmlns:p14="http://schemas.microsoft.com/office/powerpoint/2010/main" val="3200479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23</a:t>
            </a:fld>
            <a:endParaRPr lang="en-US"/>
          </a:p>
        </p:txBody>
      </p:sp>
    </p:spTree>
    <p:extLst>
      <p:ext uri="{BB962C8B-B14F-4D97-AF65-F5344CB8AC3E}">
        <p14:creationId xmlns:p14="http://schemas.microsoft.com/office/powerpoint/2010/main" val="2706404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24</a:t>
            </a:fld>
            <a:endParaRPr lang="en-US"/>
          </a:p>
        </p:txBody>
      </p:sp>
    </p:spTree>
    <p:extLst>
      <p:ext uri="{BB962C8B-B14F-4D97-AF65-F5344CB8AC3E}">
        <p14:creationId xmlns:p14="http://schemas.microsoft.com/office/powerpoint/2010/main" val="2482058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25</a:t>
            </a:fld>
            <a:endParaRPr lang="en-US"/>
          </a:p>
        </p:txBody>
      </p:sp>
    </p:spTree>
    <p:extLst>
      <p:ext uri="{BB962C8B-B14F-4D97-AF65-F5344CB8AC3E}">
        <p14:creationId xmlns:p14="http://schemas.microsoft.com/office/powerpoint/2010/main" val="3818258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26</a:t>
            </a:fld>
            <a:endParaRPr lang="en-US"/>
          </a:p>
        </p:txBody>
      </p:sp>
    </p:spTree>
    <p:extLst>
      <p:ext uri="{BB962C8B-B14F-4D97-AF65-F5344CB8AC3E}">
        <p14:creationId xmlns:p14="http://schemas.microsoft.com/office/powerpoint/2010/main" val="2559900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27</a:t>
            </a:fld>
            <a:endParaRPr lang="en-US"/>
          </a:p>
        </p:txBody>
      </p:sp>
    </p:spTree>
    <p:extLst>
      <p:ext uri="{BB962C8B-B14F-4D97-AF65-F5344CB8AC3E}">
        <p14:creationId xmlns:p14="http://schemas.microsoft.com/office/powerpoint/2010/main" val="2578568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28</a:t>
            </a:fld>
            <a:endParaRPr lang="en-US"/>
          </a:p>
        </p:txBody>
      </p:sp>
    </p:spTree>
    <p:extLst>
      <p:ext uri="{BB962C8B-B14F-4D97-AF65-F5344CB8AC3E}">
        <p14:creationId xmlns:p14="http://schemas.microsoft.com/office/powerpoint/2010/main" val="627830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29</a:t>
            </a:fld>
            <a:endParaRPr lang="en-US"/>
          </a:p>
        </p:txBody>
      </p:sp>
    </p:spTree>
    <p:extLst>
      <p:ext uri="{BB962C8B-B14F-4D97-AF65-F5344CB8AC3E}">
        <p14:creationId xmlns:p14="http://schemas.microsoft.com/office/powerpoint/2010/main" val="2645942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3</a:t>
            </a:fld>
            <a:endParaRPr lang="en-US"/>
          </a:p>
        </p:txBody>
      </p:sp>
    </p:spTree>
    <p:extLst>
      <p:ext uri="{BB962C8B-B14F-4D97-AF65-F5344CB8AC3E}">
        <p14:creationId xmlns:p14="http://schemas.microsoft.com/office/powerpoint/2010/main" val="3921211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30</a:t>
            </a:fld>
            <a:endParaRPr lang="en-US"/>
          </a:p>
        </p:txBody>
      </p:sp>
    </p:spTree>
    <p:extLst>
      <p:ext uri="{BB962C8B-B14F-4D97-AF65-F5344CB8AC3E}">
        <p14:creationId xmlns:p14="http://schemas.microsoft.com/office/powerpoint/2010/main" val="2900830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31</a:t>
            </a:fld>
            <a:endParaRPr lang="en-US"/>
          </a:p>
        </p:txBody>
      </p:sp>
    </p:spTree>
    <p:extLst>
      <p:ext uri="{BB962C8B-B14F-4D97-AF65-F5344CB8AC3E}">
        <p14:creationId xmlns:p14="http://schemas.microsoft.com/office/powerpoint/2010/main" val="3889713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32</a:t>
            </a:fld>
            <a:endParaRPr lang="en-US"/>
          </a:p>
        </p:txBody>
      </p:sp>
    </p:spTree>
    <p:extLst>
      <p:ext uri="{BB962C8B-B14F-4D97-AF65-F5344CB8AC3E}">
        <p14:creationId xmlns:p14="http://schemas.microsoft.com/office/powerpoint/2010/main" val="236751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33</a:t>
            </a:fld>
            <a:endParaRPr lang="en-US"/>
          </a:p>
        </p:txBody>
      </p:sp>
    </p:spTree>
    <p:extLst>
      <p:ext uri="{BB962C8B-B14F-4D97-AF65-F5344CB8AC3E}">
        <p14:creationId xmlns:p14="http://schemas.microsoft.com/office/powerpoint/2010/main" val="1955185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34</a:t>
            </a:fld>
            <a:endParaRPr lang="en-US"/>
          </a:p>
        </p:txBody>
      </p:sp>
    </p:spTree>
    <p:extLst>
      <p:ext uri="{BB962C8B-B14F-4D97-AF65-F5344CB8AC3E}">
        <p14:creationId xmlns:p14="http://schemas.microsoft.com/office/powerpoint/2010/main" val="2700479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35</a:t>
            </a:fld>
            <a:endParaRPr lang="en-US"/>
          </a:p>
        </p:txBody>
      </p:sp>
    </p:spTree>
    <p:extLst>
      <p:ext uri="{BB962C8B-B14F-4D97-AF65-F5344CB8AC3E}">
        <p14:creationId xmlns:p14="http://schemas.microsoft.com/office/powerpoint/2010/main" val="1305202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38</a:t>
            </a:fld>
            <a:endParaRPr lang="en-US"/>
          </a:p>
        </p:txBody>
      </p:sp>
    </p:spTree>
    <p:extLst>
      <p:ext uri="{BB962C8B-B14F-4D97-AF65-F5344CB8AC3E}">
        <p14:creationId xmlns:p14="http://schemas.microsoft.com/office/powerpoint/2010/main" val="8172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4</a:t>
            </a:fld>
            <a:endParaRPr lang="en-US"/>
          </a:p>
        </p:txBody>
      </p:sp>
    </p:spTree>
    <p:extLst>
      <p:ext uri="{BB962C8B-B14F-4D97-AF65-F5344CB8AC3E}">
        <p14:creationId xmlns:p14="http://schemas.microsoft.com/office/powerpoint/2010/main" val="171058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5</a:t>
            </a:fld>
            <a:endParaRPr lang="en-US"/>
          </a:p>
        </p:txBody>
      </p:sp>
    </p:spTree>
    <p:extLst>
      <p:ext uri="{BB962C8B-B14F-4D97-AF65-F5344CB8AC3E}">
        <p14:creationId xmlns:p14="http://schemas.microsoft.com/office/powerpoint/2010/main" val="1189855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6</a:t>
            </a:fld>
            <a:endParaRPr lang="en-US"/>
          </a:p>
        </p:txBody>
      </p:sp>
    </p:spTree>
    <p:extLst>
      <p:ext uri="{BB962C8B-B14F-4D97-AF65-F5344CB8AC3E}">
        <p14:creationId xmlns:p14="http://schemas.microsoft.com/office/powerpoint/2010/main" val="342053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7</a:t>
            </a:fld>
            <a:endParaRPr lang="en-US"/>
          </a:p>
        </p:txBody>
      </p:sp>
    </p:spTree>
    <p:extLst>
      <p:ext uri="{BB962C8B-B14F-4D97-AF65-F5344CB8AC3E}">
        <p14:creationId xmlns:p14="http://schemas.microsoft.com/office/powerpoint/2010/main" val="86461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8</a:t>
            </a:fld>
            <a:endParaRPr lang="en-US"/>
          </a:p>
        </p:txBody>
      </p:sp>
    </p:spTree>
    <p:extLst>
      <p:ext uri="{BB962C8B-B14F-4D97-AF65-F5344CB8AC3E}">
        <p14:creationId xmlns:p14="http://schemas.microsoft.com/office/powerpoint/2010/main" val="171871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CF0303-D972-4698-A04D-C878A1CF65C7}" type="slidenum">
              <a:rPr lang="en-US" smtClean="0"/>
              <a:t>9</a:t>
            </a:fld>
            <a:endParaRPr lang="en-US"/>
          </a:p>
        </p:txBody>
      </p:sp>
    </p:spTree>
    <p:extLst>
      <p:ext uri="{BB962C8B-B14F-4D97-AF65-F5344CB8AC3E}">
        <p14:creationId xmlns:p14="http://schemas.microsoft.com/office/powerpoint/2010/main" val="44706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D3DB5B89-0887-428B-9DB1-8F5CFD486956}" type="datetime1">
              <a:rPr lang="en-US" smtClean="0"/>
              <a:t>Friday, April 20, 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smtClean="0"/>
              <a:t>Dr. S. Nandagopalan</a:t>
            </a:r>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2801DD84-424C-4235-9B6F-9FDEF8985324}"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rgbClr val="002060"/>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rgbClr val="002060"/>
            </a:solidFill>
            <a:ln w="0">
              <a:noFill/>
              <a:prstDash val="solid"/>
              <a:round/>
              <a:headEnd/>
              <a:tailEnd/>
            </a:ln>
          </p:spPr>
        </p:sp>
      </p:grpSp>
    </p:spTree>
    <p:extLst>
      <p:ext uri="{BB962C8B-B14F-4D97-AF65-F5344CB8AC3E}">
        <p14:creationId xmlns:p14="http://schemas.microsoft.com/office/powerpoint/2010/main" val="188191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5829B9-F31F-4E28-9712-56FAD78B65F9}" type="datetime1">
              <a:rPr lang="en-US" smtClean="0"/>
              <a:t>Friday, April 20,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2801DD84-424C-4235-9B6F-9FDEF8985324}" type="slidenum">
              <a:rPr lang="en-US" smtClean="0"/>
              <a:t>‹#›</a:t>
            </a:fld>
            <a:endParaRPr lang="en-US"/>
          </a:p>
        </p:txBody>
      </p:sp>
    </p:spTree>
    <p:extLst>
      <p:ext uri="{BB962C8B-B14F-4D97-AF65-F5344CB8AC3E}">
        <p14:creationId xmlns:p14="http://schemas.microsoft.com/office/powerpoint/2010/main" val="40996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470FA4-8DA1-4AA2-BE03-1D7F3287C102}" type="datetime1">
              <a:rPr lang="en-US" smtClean="0"/>
              <a:t>Friday, April 20,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2801DD84-424C-4235-9B6F-9FDEF8985324}" type="slidenum">
              <a:rPr lang="en-US" smtClean="0"/>
              <a:t>‹#›</a:t>
            </a:fld>
            <a:endParaRPr lang="en-US"/>
          </a:p>
        </p:txBody>
      </p:sp>
    </p:spTree>
    <p:extLst>
      <p:ext uri="{BB962C8B-B14F-4D97-AF65-F5344CB8AC3E}">
        <p14:creationId xmlns:p14="http://schemas.microsoft.com/office/powerpoint/2010/main" val="242624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133168"/>
          </a:xfrm>
        </p:spPr>
        <p:txBody>
          <a:bodyPr>
            <a:noAutofit/>
          </a:bodyPr>
          <a:lstStyle>
            <a:lvl1pPr algn="ctr">
              <a:defRPr sz="4400">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28700" y="1927123"/>
            <a:ext cx="7200900" cy="4454011"/>
          </a:xfrm>
        </p:spPr>
        <p:txBody>
          <a:bodyPr/>
          <a:lstStyle>
            <a:lvl1pPr algn="just">
              <a:buClr>
                <a:schemeClr val="accent5"/>
              </a:buClr>
              <a:defRPr sz="2400">
                <a:solidFill>
                  <a:schemeClr val="tx1"/>
                </a:solidFill>
                <a:latin typeface="Cambria" panose="02040503050406030204" pitchFamily="18" charset="0"/>
              </a:defRPr>
            </a:lvl1pPr>
            <a:lvl2pPr>
              <a:defRPr sz="22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42987" y="6453386"/>
            <a:ext cx="2152497" cy="404614"/>
          </a:xfrm>
        </p:spPr>
        <p:txBody>
          <a:bodyPr/>
          <a:lstStyle>
            <a:lvl1pPr>
              <a:defRPr>
                <a:solidFill>
                  <a:schemeClr val="accent2">
                    <a:lumMod val="75000"/>
                  </a:schemeClr>
                </a:solidFill>
              </a:defRPr>
            </a:lvl1pPr>
          </a:lstStyle>
          <a:p>
            <a:fld id="{7DA694EE-5CAE-433C-BCB8-E215CC1F21A1}" type="datetime1">
              <a:rPr lang="en-US" smtClean="0"/>
              <a:pPr/>
              <a:t>Friday, April 20, 2018</a:t>
            </a:fld>
            <a:endParaRPr lang="en-US" dirty="0"/>
          </a:p>
        </p:txBody>
      </p:sp>
      <p:sp>
        <p:nvSpPr>
          <p:cNvPr id="5" name="Footer Placeholder 4"/>
          <p:cNvSpPr>
            <a:spLocks noGrp="1"/>
          </p:cNvSpPr>
          <p:nvPr>
            <p:ph type="ftr" sz="quarter" idx="11"/>
          </p:nvPr>
        </p:nvSpPr>
        <p:spPr>
          <a:xfrm>
            <a:off x="3195484" y="6453386"/>
            <a:ext cx="3685312" cy="404614"/>
          </a:xfrm>
        </p:spPr>
        <p:txBody>
          <a:bodyPr/>
          <a:lstStyle>
            <a:lvl1pPr>
              <a:defRPr>
                <a:solidFill>
                  <a:schemeClr val="accent2">
                    <a:lumMod val="75000"/>
                  </a:schemeClr>
                </a:solidFill>
              </a:defRPr>
            </a:lvl1pPr>
          </a:lstStyle>
          <a:p>
            <a:r>
              <a:rPr lang="en-US" dirty="0" smtClean="0"/>
              <a:t>Dr. S. Nandagopalan</a:t>
            </a:r>
            <a:endParaRPr lang="en-US" dirty="0"/>
          </a:p>
        </p:txBody>
      </p:sp>
      <p:sp>
        <p:nvSpPr>
          <p:cNvPr id="6" name="Slide Number Placeholder 5"/>
          <p:cNvSpPr>
            <a:spLocks noGrp="1"/>
          </p:cNvSpPr>
          <p:nvPr>
            <p:ph type="sldNum" sz="quarter" idx="12"/>
          </p:nvPr>
        </p:nvSpPr>
        <p:spPr/>
        <p:txBody>
          <a:bodyPr/>
          <a:lstStyle>
            <a:lvl1pPr>
              <a:defRPr b="1">
                <a:solidFill>
                  <a:schemeClr val="accent2">
                    <a:lumMod val="75000"/>
                  </a:schemeClr>
                </a:solidFill>
              </a:defRPr>
            </a:lvl1pPr>
          </a:lstStyle>
          <a:p>
            <a:fld id="{2801DD84-424C-4235-9B6F-9FDEF8985324}" type="slidenum">
              <a:rPr lang="en-US" smtClean="0"/>
              <a:pPr/>
              <a:t>‹#›</a:t>
            </a:fld>
            <a:endParaRPr lang="en-US" dirty="0"/>
          </a:p>
        </p:txBody>
      </p:sp>
    </p:spTree>
    <p:extLst>
      <p:ext uri="{BB962C8B-B14F-4D97-AF65-F5344CB8AC3E}">
        <p14:creationId xmlns:p14="http://schemas.microsoft.com/office/powerpoint/2010/main" val="12682680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9841995-C3D6-4C0F-8D71-31557C4EFCE6}" type="datetime1">
              <a:rPr lang="en-US" smtClean="0"/>
              <a:t>Friday, April 20, 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smtClean="0"/>
              <a:t>Dr. S. Nandagopalan</a:t>
            </a:r>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2801DD84-424C-4235-9B6F-9FDEF8985324}"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912271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0B5264-89C4-43F5-98AB-583CF428E3F6}" type="datetime1">
              <a:rPr lang="en-US" smtClean="0"/>
              <a:t>Friday, April 20, 2018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2801DD84-424C-4235-9B6F-9FDEF8985324}" type="slidenum">
              <a:rPr lang="en-US" smtClean="0"/>
              <a:t>‹#›</a:t>
            </a:fld>
            <a:endParaRPr lang="en-US"/>
          </a:p>
        </p:txBody>
      </p:sp>
    </p:spTree>
    <p:extLst>
      <p:ext uri="{BB962C8B-B14F-4D97-AF65-F5344CB8AC3E}">
        <p14:creationId xmlns:p14="http://schemas.microsoft.com/office/powerpoint/2010/main" val="300354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F84241-5BB4-4B6C-868E-017A7E26DEBD}" type="datetime1">
              <a:rPr lang="en-US" smtClean="0"/>
              <a:t>Friday, April 20, 2018</a:t>
            </a:fld>
            <a:endParaRPr lang="en-US"/>
          </a:p>
        </p:txBody>
      </p:sp>
      <p:sp>
        <p:nvSpPr>
          <p:cNvPr id="8" name="Footer Placeholder 7"/>
          <p:cNvSpPr>
            <a:spLocks noGrp="1"/>
          </p:cNvSpPr>
          <p:nvPr>
            <p:ph type="ftr" sz="quarter" idx="11"/>
          </p:nvPr>
        </p:nvSpPr>
        <p:spPr/>
        <p:txBody>
          <a:bodyPr/>
          <a:lstStyle/>
          <a:p>
            <a:r>
              <a:rPr lang="en-US" smtClean="0"/>
              <a:t>Dr. S. Nandagopalan</a:t>
            </a:r>
            <a:endParaRPr lang="en-US"/>
          </a:p>
        </p:txBody>
      </p:sp>
      <p:sp>
        <p:nvSpPr>
          <p:cNvPr id="9" name="Slide Number Placeholder 8"/>
          <p:cNvSpPr>
            <a:spLocks noGrp="1"/>
          </p:cNvSpPr>
          <p:nvPr>
            <p:ph type="sldNum" sz="quarter" idx="12"/>
          </p:nvPr>
        </p:nvSpPr>
        <p:spPr/>
        <p:txBody>
          <a:bodyPr/>
          <a:lstStyle/>
          <a:p>
            <a:fld id="{2801DD84-424C-4235-9B6F-9FDEF8985324}" type="slidenum">
              <a:rPr lang="en-US" smtClean="0"/>
              <a:t>‹#›</a:t>
            </a:fld>
            <a:endParaRPr lang="en-US"/>
          </a:p>
        </p:txBody>
      </p:sp>
    </p:spTree>
    <p:extLst>
      <p:ext uri="{BB962C8B-B14F-4D97-AF65-F5344CB8AC3E}">
        <p14:creationId xmlns:p14="http://schemas.microsoft.com/office/powerpoint/2010/main" val="24909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678108-4891-4443-949A-8C88B90A4E43}" type="datetime1">
              <a:rPr lang="en-US" smtClean="0"/>
              <a:t>Friday, April 20, 2018</a:t>
            </a:fld>
            <a:endParaRPr lang="en-US"/>
          </a:p>
        </p:txBody>
      </p:sp>
      <p:sp>
        <p:nvSpPr>
          <p:cNvPr id="4" name="Footer Placeholder 3"/>
          <p:cNvSpPr>
            <a:spLocks noGrp="1"/>
          </p:cNvSpPr>
          <p:nvPr>
            <p:ph type="ftr" sz="quarter" idx="11"/>
          </p:nvPr>
        </p:nvSpPr>
        <p:spPr/>
        <p:txBody>
          <a:bodyPr/>
          <a:lstStyle/>
          <a:p>
            <a:r>
              <a:rPr lang="en-US" smtClean="0"/>
              <a:t>Dr. S. Nandagopalan</a:t>
            </a:r>
            <a:endParaRPr lang="en-US"/>
          </a:p>
        </p:txBody>
      </p:sp>
      <p:sp>
        <p:nvSpPr>
          <p:cNvPr id="5" name="Slide Number Placeholder 4"/>
          <p:cNvSpPr>
            <a:spLocks noGrp="1"/>
          </p:cNvSpPr>
          <p:nvPr>
            <p:ph type="sldNum" sz="quarter" idx="12"/>
          </p:nvPr>
        </p:nvSpPr>
        <p:spPr/>
        <p:txBody>
          <a:bodyPr/>
          <a:lstStyle/>
          <a:p>
            <a:fld id="{2801DD84-424C-4235-9B6F-9FDEF8985324}" type="slidenum">
              <a:rPr lang="en-US" smtClean="0"/>
              <a:t>‹#›</a:t>
            </a:fld>
            <a:endParaRPr lang="en-US"/>
          </a:p>
        </p:txBody>
      </p:sp>
    </p:spTree>
    <p:extLst>
      <p:ext uri="{BB962C8B-B14F-4D97-AF65-F5344CB8AC3E}">
        <p14:creationId xmlns:p14="http://schemas.microsoft.com/office/powerpoint/2010/main" val="199940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CE8FC-1015-4A61-B921-ADA90DD7131F}" type="datetime1">
              <a:rPr lang="en-US" smtClean="0"/>
              <a:t>Friday, April 20, 2018</a:t>
            </a:fld>
            <a:endParaRPr lang="en-US"/>
          </a:p>
        </p:txBody>
      </p:sp>
      <p:sp>
        <p:nvSpPr>
          <p:cNvPr id="3" name="Footer Placeholder 2"/>
          <p:cNvSpPr>
            <a:spLocks noGrp="1"/>
          </p:cNvSpPr>
          <p:nvPr>
            <p:ph type="ftr" sz="quarter" idx="11"/>
          </p:nvPr>
        </p:nvSpPr>
        <p:spPr/>
        <p:txBody>
          <a:bodyPr/>
          <a:lstStyle/>
          <a:p>
            <a:r>
              <a:rPr lang="en-US" smtClean="0"/>
              <a:t>Dr. S. Nandagopalan</a:t>
            </a:r>
            <a:endParaRPr lang="en-US"/>
          </a:p>
        </p:txBody>
      </p:sp>
      <p:sp>
        <p:nvSpPr>
          <p:cNvPr id="4" name="Slide Number Placeholder 3"/>
          <p:cNvSpPr>
            <a:spLocks noGrp="1"/>
          </p:cNvSpPr>
          <p:nvPr>
            <p:ph type="sldNum" sz="quarter" idx="12"/>
          </p:nvPr>
        </p:nvSpPr>
        <p:spPr/>
        <p:txBody>
          <a:bodyPr/>
          <a:lstStyle/>
          <a:p>
            <a:fld id="{2801DD84-424C-4235-9B6F-9FDEF8985324}" type="slidenum">
              <a:rPr lang="en-US" smtClean="0"/>
              <a:t>‹#›</a:t>
            </a:fld>
            <a:endParaRPr lang="en-US"/>
          </a:p>
        </p:txBody>
      </p:sp>
    </p:spTree>
    <p:extLst>
      <p:ext uri="{BB962C8B-B14F-4D97-AF65-F5344CB8AC3E}">
        <p14:creationId xmlns:p14="http://schemas.microsoft.com/office/powerpoint/2010/main" val="395425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40099343-7BF5-4DDE-96FA-D966CBCB0AD7}" type="datetime1">
              <a:rPr lang="en-US" smtClean="0"/>
              <a:t>Friday, April 20, 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smtClean="0"/>
              <a:t>Dr. S. Nandagopalan</a:t>
            </a:r>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801DD84-424C-4235-9B6F-9FDEF8985324}"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372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300B99E0-5949-438E-8090-096116670ED6}" type="datetime1">
              <a:rPr lang="en-US" smtClean="0"/>
              <a:t>Friday, April 20, 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smtClean="0"/>
              <a:t>Dr. S. Nandagopalan</a:t>
            </a:r>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801DD84-424C-4235-9B6F-9FDEF8985324}"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614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4AE2E44C-E10C-4A3C-8C38-4CEA0DF95C0C}" type="datetime1">
              <a:rPr lang="en-US" smtClean="0"/>
              <a:t>Friday, April 20, 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r>
              <a:rPr lang="en-US" smtClean="0"/>
              <a:t>Dr. S. Nandagopalan</a:t>
            </a:r>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2801DD84-424C-4235-9B6F-9FDEF8985324}"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280526" cy="685800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659866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iming>
    <p:tnLst>
      <p:par>
        <p:cTn id="1" dur="indefinite" restart="never" nodeType="tmRoot"/>
      </p:par>
    </p:tnLst>
  </p:timing>
  <p:hf hd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microsoft.com/office/2007/relationships/hdphoto" Target="../media/hdphoto3.wdp"/></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gif"/><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lumMod val="48000"/>
                <a:lumOff val="52000"/>
                <a:alpha val="93000"/>
              </a:srgbClr>
            </a:gs>
            <a:gs pos="7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solidFill>
                  <a:srgbClr val="002060"/>
                </a:solidFill>
              </a:rPr>
              <a:t>Achieving Quality</a:t>
            </a:r>
            <a:endParaRPr lang="en-US" cap="none" dirty="0">
              <a:solidFill>
                <a:srgbClr val="002060"/>
              </a:solidFill>
            </a:endParaRPr>
          </a:p>
        </p:txBody>
      </p:sp>
      <p:sp>
        <p:nvSpPr>
          <p:cNvPr id="3" name="Subtitle 2"/>
          <p:cNvSpPr>
            <a:spLocks noGrp="1"/>
          </p:cNvSpPr>
          <p:nvPr>
            <p:ph type="subTitle" idx="1"/>
          </p:nvPr>
        </p:nvSpPr>
        <p:spPr>
          <a:xfrm>
            <a:off x="2232644" y="565707"/>
            <a:ext cx="7315199" cy="1086237"/>
          </a:xfrm>
        </p:spPr>
        <p:txBody>
          <a:bodyPr>
            <a:normAutofit/>
          </a:bodyPr>
          <a:lstStyle/>
          <a:p>
            <a:r>
              <a:rPr lang="en-US" sz="4000" dirty="0" smtClean="0">
                <a:solidFill>
                  <a:srgbClr val="FFFF00"/>
                </a:solidFill>
                <a:latin typeface="Kristen ITC" panose="03050502040202030202" pitchFamily="66" charset="0"/>
              </a:rPr>
              <a:t>UNIT 3</a:t>
            </a:r>
            <a:endParaRPr lang="en-US" sz="4000" dirty="0">
              <a:solidFill>
                <a:srgbClr val="FFFF00"/>
              </a:solidFill>
              <a:latin typeface="Kristen ITC" panose="03050502040202030202" pitchFamily="66" charset="0"/>
            </a:endParaRPr>
          </a:p>
        </p:txBody>
      </p:sp>
    </p:spTree>
    <p:extLst>
      <p:ext uri="{BB962C8B-B14F-4D97-AF65-F5344CB8AC3E}">
        <p14:creationId xmlns:p14="http://schemas.microsoft.com/office/powerpoint/2010/main" val="112492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Recovery</a:t>
            </a:r>
            <a:endParaRPr lang="en-US" dirty="0"/>
          </a:p>
        </p:txBody>
      </p:sp>
      <p:sp>
        <p:nvSpPr>
          <p:cNvPr id="3" name="Content Placeholder 2"/>
          <p:cNvSpPr>
            <a:spLocks noGrp="1"/>
          </p:cNvSpPr>
          <p:nvPr>
            <p:ph idx="1"/>
          </p:nvPr>
        </p:nvSpPr>
        <p:spPr>
          <a:xfrm>
            <a:off x="1028700" y="1927123"/>
            <a:ext cx="7466714" cy="4454011"/>
          </a:xfrm>
        </p:spPr>
        <p:txBody>
          <a:bodyPr/>
          <a:lstStyle/>
          <a:p>
            <a:r>
              <a:rPr lang="en-US" i="1" dirty="0">
                <a:solidFill>
                  <a:srgbClr val="0070C0"/>
                </a:solidFill>
              </a:rPr>
              <a:t>Voting</a:t>
            </a:r>
            <a:r>
              <a:rPr lang="en-US" i="1" dirty="0"/>
              <a:t>. </a:t>
            </a:r>
            <a:r>
              <a:rPr lang="en-US" dirty="0"/>
              <a:t>Processes running on redundant processors each take equivalent input and compute a simple output value that is </a:t>
            </a:r>
            <a:r>
              <a:rPr lang="en-US" dirty="0" smtClean="0"/>
              <a:t>sent to </a:t>
            </a:r>
            <a:r>
              <a:rPr lang="en-US" dirty="0"/>
              <a:t>a voter. </a:t>
            </a:r>
            <a:endParaRPr lang="en-US" dirty="0" smtClean="0"/>
          </a:p>
          <a:p>
            <a:r>
              <a:rPr lang="en-US" dirty="0" smtClean="0"/>
              <a:t>Deviant </a:t>
            </a:r>
            <a:r>
              <a:rPr lang="en-US" dirty="0"/>
              <a:t>behavior from a single processor, it fails it. </a:t>
            </a:r>
            <a:endParaRPr lang="en-US" dirty="0" smtClean="0"/>
          </a:p>
          <a:p>
            <a:r>
              <a:rPr lang="en-US" dirty="0" smtClean="0"/>
              <a:t>The </a:t>
            </a:r>
            <a:r>
              <a:rPr lang="en-US" dirty="0"/>
              <a:t>voting algorithm can be </a:t>
            </a:r>
            <a:r>
              <a:rPr lang="en-US" dirty="0" smtClean="0"/>
              <a:t>"majority rules“</a:t>
            </a:r>
          </a:p>
          <a:p>
            <a:r>
              <a:rPr lang="en-US" dirty="0" smtClean="0"/>
              <a:t>Ex: </a:t>
            </a:r>
            <a:r>
              <a:rPr lang="en-US" dirty="0">
                <a:solidFill>
                  <a:srgbClr val="7030A0"/>
                </a:solidFill>
                <a:latin typeface="Bahnschrift SemiBold" panose="020B0502040204020203" pitchFamily="34" charset="0"/>
              </a:rPr>
              <a:t>An element that occurs repeatedly for more than half of the elements of the input</a:t>
            </a:r>
          </a:p>
          <a:p>
            <a:endParaRPr lang="en-US" dirty="0"/>
          </a:p>
        </p:txBody>
      </p:sp>
      <p:sp>
        <p:nvSpPr>
          <p:cNvPr id="4" name="Rectangle 1"/>
          <p:cNvSpPr>
            <a:spLocks noChangeArrowheads="1"/>
          </p:cNvSpPr>
          <p:nvPr/>
        </p:nvSpPr>
        <p:spPr bwMode="auto">
          <a:xfrm>
            <a:off x="1896582" y="5206235"/>
            <a:ext cx="57309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FF0000"/>
                </a:solidFill>
                <a:effectLst/>
                <a:latin typeface="Arial Unicode MS"/>
              </a:rPr>
              <a:t>A </a:t>
            </a:r>
            <a:r>
              <a:rPr kumimoji="0" lang="en-US" altLang="en-US" sz="3200" b="1" i="0" u="none" strike="noStrike" cap="none" normalizeH="0" baseline="0" dirty="0" err="1" smtClean="0">
                <a:ln>
                  <a:noFill/>
                </a:ln>
                <a:solidFill>
                  <a:srgbClr val="FF0000"/>
                </a:solidFill>
                <a:effectLst/>
                <a:latin typeface="Arial Unicode MS"/>
              </a:rPr>
              <a:t>A</a:t>
            </a:r>
            <a:r>
              <a:rPr kumimoji="0" lang="en-US" altLang="en-US" sz="3200" b="1" i="0" u="none" strike="noStrike" cap="none" normalizeH="0" baseline="0" dirty="0" smtClean="0">
                <a:ln>
                  <a:noFill/>
                </a:ln>
                <a:solidFill>
                  <a:srgbClr val="FF0000"/>
                </a:solidFill>
                <a:effectLst/>
                <a:latin typeface="Arial Unicode MS"/>
              </a:rPr>
              <a:t> </a:t>
            </a:r>
            <a:r>
              <a:rPr kumimoji="0" lang="en-US" altLang="en-US" sz="3200" b="1" i="0" u="none" strike="noStrike" cap="none" normalizeH="0" baseline="0" dirty="0" err="1" smtClean="0">
                <a:ln>
                  <a:noFill/>
                </a:ln>
                <a:solidFill>
                  <a:srgbClr val="FF0000"/>
                </a:solidFill>
                <a:effectLst/>
                <a:latin typeface="Arial Unicode MS"/>
              </a:rPr>
              <a:t>A</a:t>
            </a:r>
            <a:r>
              <a:rPr kumimoji="0" lang="en-US" altLang="en-US" sz="3200" b="1" i="0" u="none" strike="noStrike" cap="none" normalizeH="0" baseline="0" dirty="0" smtClean="0">
                <a:ln>
                  <a:noFill/>
                </a:ln>
                <a:solidFill>
                  <a:srgbClr val="FF0000"/>
                </a:solidFill>
                <a:effectLst/>
                <a:latin typeface="Arial Unicode MS"/>
              </a:rPr>
              <a:t> C </a:t>
            </a:r>
            <a:r>
              <a:rPr kumimoji="0" lang="en-US" altLang="en-US" sz="3200" b="1" i="0" u="none" strike="noStrike" cap="none" normalizeH="0" baseline="0" dirty="0" err="1" smtClean="0">
                <a:ln>
                  <a:noFill/>
                </a:ln>
                <a:solidFill>
                  <a:srgbClr val="FF0000"/>
                </a:solidFill>
                <a:effectLst/>
                <a:latin typeface="Arial Unicode MS"/>
              </a:rPr>
              <a:t>C</a:t>
            </a:r>
            <a:r>
              <a:rPr kumimoji="0" lang="en-US" altLang="en-US" sz="3200" b="1" i="0" u="none" strike="noStrike" cap="none" normalizeH="0" baseline="0" dirty="0" smtClean="0">
                <a:ln>
                  <a:noFill/>
                </a:ln>
                <a:solidFill>
                  <a:srgbClr val="FF0000"/>
                </a:solidFill>
                <a:effectLst/>
                <a:latin typeface="Arial Unicode MS"/>
              </a:rPr>
              <a:t> B </a:t>
            </a:r>
            <a:r>
              <a:rPr kumimoji="0" lang="en-US" altLang="en-US" sz="3200" b="1" i="0" u="none" strike="noStrike" cap="none" normalizeH="0" baseline="0" dirty="0" err="1" smtClean="0">
                <a:ln>
                  <a:noFill/>
                </a:ln>
                <a:solidFill>
                  <a:srgbClr val="FF0000"/>
                </a:solidFill>
                <a:effectLst/>
                <a:latin typeface="Arial Unicode MS"/>
              </a:rPr>
              <a:t>B</a:t>
            </a:r>
            <a:r>
              <a:rPr kumimoji="0" lang="en-US" altLang="en-US" sz="3200" b="1" i="0" u="none" strike="noStrike" cap="none" normalizeH="0" baseline="0" dirty="0" smtClean="0">
                <a:ln>
                  <a:noFill/>
                </a:ln>
                <a:solidFill>
                  <a:srgbClr val="FF0000"/>
                </a:solidFill>
                <a:effectLst/>
                <a:latin typeface="Arial Unicode MS"/>
              </a:rPr>
              <a:t> C </a:t>
            </a:r>
            <a:r>
              <a:rPr kumimoji="0" lang="en-US" altLang="en-US" sz="3200" b="1" i="0" u="none" strike="noStrike" cap="none" normalizeH="0" baseline="0" dirty="0" err="1" smtClean="0">
                <a:ln>
                  <a:noFill/>
                </a:ln>
                <a:solidFill>
                  <a:srgbClr val="FF0000"/>
                </a:solidFill>
                <a:effectLst/>
                <a:latin typeface="Arial Unicode MS"/>
              </a:rPr>
              <a:t>C</a:t>
            </a:r>
            <a:r>
              <a:rPr kumimoji="0" lang="en-US" altLang="en-US" sz="3200" b="1" i="0" u="none" strike="noStrike" cap="none" normalizeH="0" baseline="0" dirty="0" smtClean="0">
                <a:ln>
                  <a:noFill/>
                </a:ln>
                <a:solidFill>
                  <a:srgbClr val="FF0000"/>
                </a:solidFill>
                <a:effectLst/>
                <a:latin typeface="Arial Unicode MS"/>
              </a:rPr>
              <a:t> </a:t>
            </a:r>
            <a:r>
              <a:rPr kumimoji="0" lang="en-US" altLang="en-US" sz="3200" b="1" i="0" u="none" strike="noStrike" cap="none" normalizeH="0" baseline="0" dirty="0" err="1" smtClean="0">
                <a:ln>
                  <a:noFill/>
                </a:ln>
                <a:solidFill>
                  <a:srgbClr val="FF0000"/>
                </a:solidFill>
                <a:effectLst/>
                <a:latin typeface="Arial Unicode MS"/>
              </a:rPr>
              <a:t>C</a:t>
            </a:r>
            <a:r>
              <a:rPr kumimoji="0" lang="en-US" altLang="en-US" sz="3200" b="1" i="0" u="none" strike="noStrike" cap="none" normalizeH="0" baseline="0" dirty="0" smtClean="0">
                <a:ln>
                  <a:noFill/>
                </a:ln>
                <a:solidFill>
                  <a:srgbClr val="FF0000"/>
                </a:solidFill>
                <a:effectLst/>
                <a:latin typeface="Arial Unicode MS"/>
              </a:rPr>
              <a:t> B C </a:t>
            </a:r>
            <a:r>
              <a:rPr kumimoji="0" lang="en-US" altLang="en-US" sz="3200" b="1" i="0" u="none" strike="noStrike" cap="none" normalizeH="0" baseline="0" dirty="0" err="1" smtClean="0">
                <a:ln>
                  <a:noFill/>
                </a:ln>
                <a:solidFill>
                  <a:srgbClr val="FF0000"/>
                </a:solidFill>
                <a:effectLst/>
                <a:latin typeface="Arial Unicode MS"/>
              </a:rPr>
              <a:t>C</a:t>
            </a:r>
            <a:r>
              <a:rPr kumimoji="0" lang="en-US" altLang="en-US" sz="900" b="0" i="0" u="none" strike="noStrike" cap="none" normalizeH="0" baseline="0" dirty="0" smtClean="0">
                <a:ln>
                  <a:noFill/>
                </a:ln>
                <a:solidFill>
                  <a:srgbClr val="FF0000"/>
                </a:solidFill>
                <a:effectLst/>
              </a:rPr>
              <a:t> </a:t>
            </a:r>
            <a:endParaRPr kumimoji="0" lang="en-US" altLang="en-US" sz="2800" b="0" i="0" u="none" strike="noStrike" cap="none" normalizeH="0" baseline="0" dirty="0" smtClean="0">
              <a:ln>
                <a:noFill/>
              </a:ln>
              <a:solidFill>
                <a:srgbClr val="FF0000"/>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Dr. S. Nandagopalan</a:t>
            </a:r>
            <a:endParaRPr lang="en-US" dirty="0"/>
          </a:p>
        </p:txBody>
      </p:sp>
      <p:sp>
        <p:nvSpPr>
          <p:cNvPr id="6" name="Slide Number Placeholder 5"/>
          <p:cNvSpPr>
            <a:spLocks noGrp="1"/>
          </p:cNvSpPr>
          <p:nvPr>
            <p:ph type="sldNum" sz="quarter" idx="12"/>
          </p:nvPr>
        </p:nvSpPr>
        <p:spPr/>
        <p:txBody>
          <a:bodyPr/>
          <a:lstStyle/>
          <a:p>
            <a:fld id="{2801DD84-424C-4235-9B6F-9FDEF8985324}" type="slidenum">
              <a:rPr lang="en-US" smtClean="0"/>
              <a:t>10</a:t>
            </a:fld>
            <a:endParaRPr lang="en-US"/>
          </a:p>
        </p:txBody>
      </p:sp>
      <p:sp>
        <p:nvSpPr>
          <p:cNvPr id="7" name="Rectangle 6"/>
          <p:cNvSpPr/>
          <p:nvPr/>
        </p:nvSpPr>
        <p:spPr>
          <a:xfrm>
            <a:off x="1818168" y="5863262"/>
            <a:ext cx="6411432" cy="369332"/>
          </a:xfrm>
          <a:prstGeom prst="rect">
            <a:avLst/>
          </a:prstGeom>
        </p:spPr>
        <p:txBody>
          <a:bodyPr wrap="square">
            <a:spAutoFit/>
          </a:bodyPr>
          <a:lstStyle/>
          <a:p>
            <a:endParaRPr lang="en-US" dirty="0">
              <a:solidFill>
                <a:srgbClr val="7030A0"/>
              </a:solidFill>
              <a:latin typeface="Bahnschrift SemiBold" panose="020B0502040204020203" pitchFamily="34" charset="0"/>
            </a:endParaRPr>
          </a:p>
        </p:txBody>
      </p:sp>
    </p:spTree>
    <p:extLst>
      <p:ext uri="{BB962C8B-B14F-4D97-AF65-F5344CB8AC3E}">
        <p14:creationId xmlns:p14="http://schemas.microsoft.com/office/powerpoint/2010/main" val="371732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028700" y="1467293"/>
            <a:ext cx="7615570" cy="4913841"/>
          </a:xfrm>
        </p:spPr>
        <p:txBody>
          <a:bodyPr/>
          <a:lstStyle/>
          <a:p>
            <a:r>
              <a:rPr lang="en-US" dirty="0" smtClean="0">
                <a:solidFill>
                  <a:srgbClr val="0070C0"/>
                </a:solidFill>
              </a:rPr>
              <a:t>Clustering</a:t>
            </a:r>
            <a:r>
              <a:rPr lang="en-US" dirty="0" smtClean="0"/>
              <a:t> </a:t>
            </a:r>
            <a:r>
              <a:rPr lang="en-US" dirty="0"/>
              <a:t>is the most common technique to achieve High availability for any services by introducing </a:t>
            </a:r>
            <a:r>
              <a:rPr lang="en-US" dirty="0">
                <a:solidFill>
                  <a:srgbClr val="0070C0"/>
                </a:solidFill>
              </a:rPr>
              <a:t>redundancy in software, hardware and data</a:t>
            </a:r>
            <a:r>
              <a:rPr lang="en-US" dirty="0"/>
              <a:t>. </a:t>
            </a:r>
            <a:endParaRPr lang="en-US" dirty="0" smtClean="0"/>
          </a:p>
          <a:p>
            <a:r>
              <a:rPr lang="en-US" dirty="0" smtClean="0"/>
              <a:t>In </a:t>
            </a:r>
            <a:r>
              <a:rPr lang="en-US" dirty="0"/>
              <a:t>a failure the clustering software immediately </a:t>
            </a:r>
            <a:r>
              <a:rPr lang="en-US" dirty="0">
                <a:solidFill>
                  <a:srgbClr val="0070C0"/>
                </a:solidFill>
              </a:rPr>
              <a:t>start the application on the standby system </a:t>
            </a:r>
            <a:r>
              <a:rPr lang="en-US" dirty="0"/>
              <a:t>without requiring administrative </a:t>
            </a:r>
            <a:r>
              <a:rPr lang="en-US" dirty="0" smtClean="0"/>
              <a:t>intervention.</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11</a:t>
            </a:fld>
            <a:endParaRPr lang="en-US"/>
          </a:p>
        </p:txBody>
      </p:sp>
    </p:spTree>
    <p:extLst>
      <p:ext uri="{BB962C8B-B14F-4D97-AF65-F5344CB8AC3E}">
        <p14:creationId xmlns:p14="http://schemas.microsoft.com/office/powerpoint/2010/main" val="2608133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Methods</a:t>
            </a:r>
            <a:endParaRPr lang="en-US" dirty="0"/>
          </a:p>
        </p:txBody>
      </p:sp>
      <p:pic>
        <p:nvPicPr>
          <p:cNvPr id="4" name="Content Placeholder 3" descr="Screen Clipping"/>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622748" y="1557774"/>
            <a:ext cx="8246303" cy="5055677"/>
          </a:xfrm>
        </p:spPr>
      </p:pic>
      <p:sp>
        <p:nvSpPr>
          <p:cNvPr id="3" name="Footer Placeholder 2"/>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12</a:t>
            </a:fld>
            <a:endParaRPr lang="en-US"/>
          </a:p>
        </p:txBody>
      </p:sp>
      <p:cxnSp>
        <p:nvCxnSpPr>
          <p:cNvPr id="7" name="Straight Connector 6"/>
          <p:cNvCxnSpPr/>
          <p:nvPr/>
        </p:nvCxnSpPr>
        <p:spPr>
          <a:xfrm>
            <a:off x="6880796" y="2955852"/>
            <a:ext cx="1720944"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37314" y="3211034"/>
            <a:ext cx="83199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95302" y="4625165"/>
            <a:ext cx="83199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80796" y="5720320"/>
            <a:ext cx="944767"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81927" y="6528396"/>
            <a:ext cx="267634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7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028700" y="1927123"/>
            <a:ext cx="7541142" cy="4454011"/>
          </a:xfrm>
        </p:spPr>
        <p:txBody>
          <a:bodyPr>
            <a:noAutofit/>
          </a:bodyPr>
          <a:lstStyle/>
          <a:p>
            <a:r>
              <a:rPr lang="en-US" sz="2500" b="1" i="1" dirty="0"/>
              <a:t>Shadow operation</a:t>
            </a:r>
            <a:r>
              <a:rPr lang="en-US" sz="2500" i="1" dirty="0"/>
              <a:t>. </a:t>
            </a:r>
            <a:r>
              <a:rPr lang="en-US" sz="2500" dirty="0" smtClean="0"/>
              <a:t>mimics the behavior </a:t>
            </a:r>
            <a:r>
              <a:rPr lang="en-US" sz="2500" dirty="0"/>
              <a:t>of the working components before restoring it to service</a:t>
            </a:r>
            <a:r>
              <a:rPr lang="en-US" sz="2500" dirty="0" smtClean="0"/>
              <a:t>.</a:t>
            </a:r>
          </a:p>
          <a:p>
            <a:r>
              <a:rPr lang="en-US" sz="2500" b="1" i="1" dirty="0"/>
              <a:t>State </a:t>
            </a:r>
            <a:r>
              <a:rPr lang="en-US" sz="2500" b="1" i="1" dirty="0" smtClean="0"/>
              <a:t>resynchronization</a:t>
            </a:r>
            <a:r>
              <a:rPr lang="en-US" sz="2500" i="1" dirty="0" smtClean="0"/>
              <a:t>. Due to </a:t>
            </a:r>
            <a:r>
              <a:rPr lang="en-US" sz="2500" dirty="0"/>
              <a:t>faulty hardware and OS </a:t>
            </a:r>
            <a:r>
              <a:rPr lang="en-US" sz="2500" dirty="0" err="1"/>
              <a:t>bugchecks</a:t>
            </a:r>
            <a:r>
              <a:rPr lang="en-US" sz="2500" dirty="0"/>
              <a:t> – it is possible that the primary and Replica </a:t>
            </a:r>
            <a:r>
              <a:rPr lang="en-US" sz="2500" dirty="0" smtClean="0"/>
              <a:t>Machines </a:t>
            </a:r>
            <a:r>
              <a:rPr lang="en-US" sz="2500" dirty="0"/>
              <a:t>are not in sync</a:t>
            </a:r>
            <a:r>
              <a:rPr lang="en-US" sz="2500" dirty="0" smtClean="0"/>
              <a:t>. </a:t>
            </a:r>
          </a:p>
          <a:p>
            <a:r>
              <a:rPr lang="en-US" sz="2500" dirty="0" smtClean="0"/>
              <a:t>Resynchronization </a:t>
            </a:r>
            <a:r>
              <a:rPr lang="en-US" sz="2500" dirty="0"/>
              <a:t>(or Resync) is the process of re-establishing </a:t>
            </a:r>
            <a:r>
              <a:rPr lang="en-US" sz="2500" dirty="0" smtClean="0"/>
              <a:t>sync between primary </a:t>
            </a:r>
            <a:r>
              <a:rPr lang="en-US" sz="2500" dirty="0"/>
              <a:t>and replica </a:t>
            </a:r>
            <a:r>
              <a:rPr lang="en-US" sz="2500" dirty="0" smtClean="0"/>
              <a:t>Virtual HDDs  to have </a:t>
            </a:r>
            <a:r>
              <a:rPr lang="en-US" sz="2500" dirty="0"/>
              <a:t>exactly the same </a:t>
            </a:r>
            <a:r>
              <a:rPr lang="en-US" sz="2500" dirty="0" smtClean="0"/>
              <a:t>data.</a:t>
            </a:r>
          </a:p>
          <a:p>
            <a:r>
              <a:rPr lang="en-US" sz="2500" b="1" i="1" dirty="0"/>
              <a:t>Checkpoint/rollback</a:t>
            </a:r>
            <a:r>
              <a:rPr lang="en-US" sz="2500" i="1" dirty="0" smtClean="0"/>
              <a:t>. </a:t>
            </a:r>
            <a:r>
              <a:rPr lang="en-US" sz="2500" dirty="0" smtClean="0"/>
              <a:t>Same as DBMS</a:t>
            </a:r>
            <a:endParaRPr lang="en-US" sz="2500"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13</a:t>
            </a:fld>
            <a:endParaRPr lang="en-US"/>
          </a:p>
        </p:txBody>
      </p:sp>
    </p:spTree>
    <p:extLst>
      <p:ext uri="{BB962C8B-B14F-4D97-AF65-F5344CB8AC3E}">
        <p14:creationId xmlns:p14="http://schemas.microsoft.com/office/powerpoint/2010/main" val="290259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Prevention</a:t>
            </a:r>
            <a:endParaRPr lang="en-US" dirty="0"/>
          </a:p>
        </p:txBody>
      </p:sp>
      <p:sp>
        <p:nvSpPr>
          <p:cNvPr id="3" name="Content Placeholder 2"/>
          <p:cNvSpPr>
            <a:spLocks noGrp="1"/>
          </p:cNvSpPr>
          <p:nvPr>
            <p:ph idx="1"/>
          </p:nvPr>
        </p:nvSpPr>
        <p:spPr/>
        <p:txBody>
          <a:bodyPr/>
          <a:lstStyle/>
          <a:p>
            <a:r>
              <a:rPr lang="en-US" b="1" i="1" dirty="0"/>
              <a:t>Removal from </a:t>
            </a:r>
            <a:r>
              <a:rPr lang="en-US" b="1" i="1" dirty="0" smtClean="0"/>
              <a:t>service</a:t>
            </a:r>
            <a:r>
              <a:rPr lang="en-US" i="1" dirty="0" smtClean="0"/>
              <a:t>. </a:t>
            </a:r>
            <a:r>
              <a:rPr lang="en-US" dirty="0" smtClean="0"/>
              <a:t>Remove a component in case of anticipated failure. May be automatic or manual.</a:t>
            </a:r>
          </a:p>
          <a:p>
            <a:r>
              <a:rPr lang="en-US" b="1" i="1" dirty="0" smtClean="0"/>
              <a:t>Transactions</a:t>
            </a:r>
            <a:r>
              <a:rPr lang="en-US" i="1" dirty="0" smtClean="0"/>
              <a:t>. </a:t>
            </a:r>
            <a:r>
              <a:rPr lang="en-US" dirty="0" smtClean="0"/>
              <a:t>Same as DBMS</a:t>
            </a:r>
          </a:p>
          <a:p>
            <a:r>
              <a:rPr lang="en-US" b="1" i="1" dirty="0"/>
              <a:t>Process monitor</a:t>
            </a:r>
            <a:r>
              <a:rPr lang="en-US" i="1" dirty="0"/>
              <a:t>.</a:t>
            </a:r>
            <a:r>
              <a:rPr lang="en-US" dirty="0"/>
              <a:t> Once a fault in a process has been detected, a monitoring process can delete the nonperforming process and create a new </a:t>
            </a:r>
            <a:r>
              <a:rPr lang="en-US" dirty="0" smtClean="0"/>
              <a:t>instance.</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14</a:t>
            </a:fld>
            <a:endParaRPr lang="en-US"/>
          </a:p>
        </p:txBody>
      </p:sp>
    </p:spTree>
    <p:extLst>
      <p:ext uri="{BB962C8B-B14F-4D97-AF65-F5344CB8AC3E}">
        <p14:creationId xmlns:p14="http://schemas.microsoft.com/office/powerpoint/2010/main" val="2273896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AT</a:t>
            </a:r>
            <a:endParaRPr lang="en-US" dirty="0"/>
          </a:p>
        </p:txBody>
      </p:sp>
      <p:pic>
        <p:nvPicPr>
          <p:cNvPr id="4" name="Content Placeholder 3" descr="Screen Clipping"/>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93306" y="1733906"/>
            <a:ext cx="7197200" cy="4177795"/>
          </a:xfrm>
        </p:spPr>
      </p:pic>
      <p:sp>
        <p:nvSpPr>
          <p:cNvPr id="3" name="Footer Placeholder 2"/>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15</a:t>
            </a:fld>
            <a:endParaRPr lang="en-US"/>
          </a:p>
        </p:txBody>
      </p:sp>
    </p:spTree>
    <p:extLst>
      <p:ext uri="{BB962C8B-B14F-4D97-AF65-F5344CB8AC3E}">
        <p14:creationId xmlns:p14="http://schemas.microsoft.com/office/powerpoint/2010/main" val="708439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Modifiability </a:t>
            </a:r>
            <a:r>
              <a:rPr lang="en-US" dirty="0"/>
              <a:t>Tactics</a:t>
            </a:r>
          </a:p>
        </p:txBody>
      </p:sp>
      <p:sp>
        <p:nvSpPr>
          <p:cNvPr id="3" name="Content Placeholder 2"/>
          <p:cNvSpPr>
            <a:spLocks noGrp="1"/>
          </p:cNvSpPr>
          <p:nvPr>
            <p:ph idx="1"/>
          </p:nvPr>
        </p:nvSpPr>
        <p:spPr>
          <a:xfrm>
            <a:off x="1028700" y="1584251"/>
            <a:ext cx="7200900" cy="4796883"/>
          </a:xfrm>
        </p:spPr>
        <p:txBody>
          <a:bodyPr>
            <a:normAutofit/>
          </a:bodyPr>
          <a:lstStyle/>
          <a:p>
            <a:r>
              <a:rPr lang="en-US" sz="2200" dirty="0" smtClean="0"/>
              <a:t>Control </a:t>
            </a:r>
            <a:r>
              <a:rPr lang="en-US" sz="2200" dirty="0"/>
              <a:t>the time and cost to implement, test, and </a:t>
            </a:r>
            <a:r>
              <a:rPr lang="en-US" sz="2200" dirty="0" smtClean="0"/>
              <a:t>deploy changes.</a:t>
            </a:r>
          </a:p>
          <a:p>
            <a:r>
              <a:rPr lang="en-US" sz="2200" dirty="0">
                <a:solidFill>
                  <a:srgbClr val="0070C0"/>
                </a:solidFill>
              </a:rPr>
              <a:t>localize </a:t>
            </a:r>
            <a:r>
              <a:rPr lang="en-US" sz="2200" dirty="0" smtClean="0">
                <a:solidFill>
                  <a:srgbClr val="0070C0"/>
                </a:solidFill>
              </a:rPr>
              <a:t>modifications </a:t>
            </a:r>
            <a:r>
              <a:rPr lang="en-US" sz="2200" dirty="0" smtClean="0"/>
              <a:t>- Reducing </a:t>
            </a:r>
            <a:r>
              <a:rPr lang="en-US" sz="2200" dirty="0"/>
              <a:t>the number of modules that </a:t>
            </a:r>
            <a:r>
              <a:rPr lang="en-US" sz="2200" dirty="0" smtClean="0"/>
              <a:t>are directly </a:t>
            </a:r>
            <a:r>
              <a:rPr lang="en-US" sz="2200" dirty="0"/>
              <a:t>affected by a </a:t>
            </a:r>
            <a:r>
              <a:rPr lang="en-US" sz="2200" dirty="0" smtClean="0"/>
              <a:t>change</a:t>
            </a:r>
          </a:p>
          <a:p>
            <a:r>
              <a:rPr lang="en-US" sz="2200" dirty="0">
                <a:solidFill>
                  <a:srgbClr val="0070C0"/>
                </a:solidFill>
              </a:rPr>
              <a:t>prevent the ripple </a:t>
            </a:r>
            <a:r>
              <a:rPr lang="en-US" sz="2200" dirty="0" smtClean="0">
                <a:solidFill>
                  <a:srgbClr val="0070C0"/>
                </a:solidFill>
              </a:rPr>
              <a:t>effect </a:t>
            </a:r>
            <a:r>
              <a:rPr lang="en-US" sz="2200" dirty="0" smtClean="0"/>
              <a:t>- </a:t>
            </a:r>
            <a:r>
              <a:rPr lang="en-US" sz="2200" dirty="0"/>
              <a:t>limiting modifications to the </a:t>
            </a:r>
            <a:r>
              <a:rPr lang="en-US" sz="2200" dirty="0" smtClean="0"/>
              <a:t>localized modules</a:t>
            </a:r>
          </a:p>
          <a:p>
            <a:r>
              <a:rPr lang="en-US" sz="2200" dirty="0">
                <a:solidFill>
                  <a:srgbClr val="0070C0"/>
                </a:solidFill>
              </a:rPr>
              <a:t>defer binding </a:t>
            </a:r>
            <a:r>
              <a:rPr lang="en-US" sz="2200" dirty="0" smtClean="0">
                <a:solidFill>
                  <a:srgbClr val="0070C0"/>
                </a:solidFill>
              </a:rPr>
              <a:t>time </a:t>
            </a:r>
            <a:r>
              <a:rPr lang="en-US" sz="2200" dirty="0" smtClean="0"/>
              <a:t>- control </a:t>
            </a:r>
            <a:r>
              <a:rPr lang="en-US" sz="2200" dirty="0"/>
              <a:t>deployment time and cost</a:t>
            </a:r>
          </a:p>
        </p:txBody>
      </p:sp>
      <p:pic>
        <p:nvPicPr>
          <p:cNvPr id="4" name="Picture 3"/>
          <p:cNvPicPr>
            <a:picLocks noChangeAspect="1"/>
          </p:cNvPicPr>
          <p:nvPr/>
        </p:nvPicPr>
        <p:blipFill rotWithShape="1">
          <a:blip r:embed="rId3">
            <a:lum contrast="20000"/>
          </a:blip>
          <a:srcRect l="22104" r="14941"/>
          <a:stretch/>
        </p:blipFill>
        <p:spPr>
          <a:xfrm>
            <a:off x="2805666" y="4425930"/>
            <a:ext cx="4859079" cy="2125325"/>
          </a:xfrm>
          <a:prstGeom prst="rect">
            <a:avLst/>
          </a:prstGeom>
        </p:spPr>
      </p:pic>
      <p:sp>
        <p:nvSpPr>
          <p:cNvPr id="5" name="Footer Placeholder 4"/>
          <p:cNvSpPr>
            <a:spLocks noGrp="1"/>
          </p:cNvSpPr>
          <p:nvPr>
            <p:ph type="ftr" sz="quarter" idx="11"/>
          </p:nvPr>
        </p:nvSpPr>
        <p:spPr/>
        <p:txBody>
          <a:bodyPr/>
          <a:lstStyle/>
          <a:p>
            <a:r>
              <a:rPr lang="en-US" smtClean="0"/>
              <a:t>Dr. S. Nandagopalan</a:t>
            </a:r>
            <a:endParaRPr lang="en-US" dirty="0"/>
          </a:p>
        </p:txBody>
      </p:sp>
      <p:sp>
        <p:nvSpPr>
          <p:cNvPr id="6" name="Slide Number Placeholder 5"/>
          <p:cNvSpPr>
            <a:spLocks noGrp="1"/>
          </p:cNvSpPr>
          <p:nvPr>
            <p:ph type="sldNum" sz="quarter" idx="12"/>
          </p:nvPr>
        </p:nvSpPr>
        <p:spPr/>
        <p:txBody>
          <a:bodyPr/>
          <a:lstStyle/>
          <a:p>
            <a:fld id="{2801DD84-424C-4235-9B6F-9FDEF8985324}" type="slidenum">
              <a:rPr lang="en-US" smtClean="0"/>
              <a:t>16</a:t>
            </a:fld>
            <a:endParaRPr lang="en-US"/>
          </a:p>
        </p:txBody>
      </p:sp>
    </p:spTree>
    <p:extLst>
      <p:ext uri="{BB962C8B-B14F-4D97-AF65-F5344CB8AC3E}">
        <p14:creationId xmlns:p14="http://schemas.microsoft.com/office/powerpoint/2010/main" val="175727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Localize Modifications</a:t>
            </a:r>
            <a:endParaRPr lang="en-US" dirty="0"/>
          </a:p>
        </p:txBody>
      </p:sp>
      <p:sp>
        <p:nvSpPr>
          <p:cNvPr id="3" name="Content Placeholder 2"/>
          <p:cNvSpPr>
            <a:spLocks noGrp="1"/>
          </p:cNvSpPr>
          <p:nvPr>
            <p:ph idx="1"/>
          </p:nvPr>
        </p:nvSpPr>
        <p:spPr>
          <a:xfrm>
            <a:off x="1028700" y="1477926"/>
            <a:ext cx="7200900" cy="5124893"/>
          </a:xfrm>
        </p:spPr>
        <p:txBody>
          <a:bodyPr>
            <a:normAutofit fontScale="92500" lnSpcReduction="10000"/>
          </a:bodyPr>
          <a:lstStyle/>
          <a:p>
            <a:r>
              <a:rPr lang="en-US" b="1" i="1" dirty="0" smtClean="0">
                <a:latin typeface="Cambria" panose="02040503050406030204" pitchFamily="18" charset="0"/>
              </a:rPr>
              <a:t>Maintain </a:t>
            </a:r>
            <a:r>
              <a:rPr lang="en-US" b="1" i="1" dirty="0">
                <a:latin typeface="Cambria" panose="02040503050406030204" pitchFamily="18" charset="0"/>
              </a:rPr>
              <a:t>semantic coherence</a:t>
            </a:r>
            <a:r>
              <a:rPr lang="en-US" i="1" dirty="0">
                <a:latin typeface="Cambria" panose="02040503050406030204" pitchFamily="18" charset="0"/>
              </a:rPr>
              <a:t>. </a:t>
            </a:r>
            <a:r>
              <a:rPr lang="en-US" dirty="0">
                <a:latin typeface="Cambria" panose="02040503050406030204" pitchFamily="18" charset="0"/>
              </a:rPr>
              <a:t>Semantic coherence refers to the relationships among responsibilities in a module. The goal is to ensure that all of these responsibilities work together without excessive reliance on other modules. </a:t>
            </a:r>
          </a:p>
          <a:p>
            <a:r>
              <a:rPr lang="en-US" b="1" i="1" dirty="0">
                <a:latin typeface="Cambria" panose="02040503050406030204" pitchFamily="18" charset="0"/>
              </a:rPr>
              <a:t>Anticipate expected changes</a:t>
            </a:r>
            <a:r>
              <a:rPr lang="en-US" i="1" dirty="0">
                <a:latin typeface="Cambria" panose="02040503050406030204" pitchFamily="18" charset="0"/>
              </a:rPr>
              <a:t>. </a:t>
            </a:r>
            <a:r>
              <a:rPr lang="en-US" dirty="0">
                <a:latin typeface="Cambria" panose="02040503050406030204" pitchFamily="18" charset="0"/>
              </a:rPr>
              <a:t>Considering the set of envisioned changes provides a way to evaluate a particular assignment of responsibilities. </a:t>
            </a:r>
            <a:r>
              <a:rPr lang="en-US" dirty="0" smtClean="0">
                <a:latin typeface="Cambria" panose="02040503050406030204" pitchFamily="18" charset="0"/>
              </a:rPr>
              <a:t>Anticipating </a:t>
            </a:r>
            <a:r>
              <a:rPr lang="en-US" dirty="0">
                <a:latin typeface="Cambria" panose="02040503050406030204" pitchFamily="18" charset="0"/>
              </a:rPr>
              <a:t>all </a:t>
            </a:r>
            <a:r>
              <a:rPr lang="en-US" dirty="0" smtClean="0">
                <a:latin typeface="Cambria" panose="02040503050406030204" pitchFamily="18" charset="0"/>
              </a:rPr>
              <a:t>changes is difficult in reality. </a:t>
            </a:r>
            <a:endParaRPr lang="en-US" dirty="0">
              <a:latin typeface="Cambria" panose="02040503050406030204" pitchFamily="18" charset="0"/>
            </a:endParaRPr>
          </a:p>
          <a:p>
            <a:r>
              <a:rPr lang="en-US" b="1" i="1" dirty="0">
                <a:latin typeface="Cambria" panose="02040503050406030204" pitchFamily="18" charset="0"/>
              </a:rPr>
              <a:t>Generalize the module</a:t>
            </a:r>
            <a:r>
              <a:rPr lang="en-US" i="1" dirty="0">
                <a:latin typeface="Cambria" panose="02040503050406030204" pitchFamily="18" charset="0"/>
              </a:rPr>
              <a:t>. </a:t>
            </a:r>
            <a:r>
              <a:rPr lang="en-US" i="1" dirty="0" smtClean="0">
                <a:solidFill>
                  <a:srgbClr val="0070C0"/>
                </a:solidFill>
                <a:latin typeface="Cambria" panose="02040503050406030204" pitchFamily="18" charset="0"/>
              </a:rPr>
              <a:t>Advantage</a:t>
            </a:r>
            <a:r>
              <a:rPr lang="en-US" i="1" dirty="0" smtClean="0">
                <a:latin typeface="Cambria" panose="02040503050406030204" pitchFamily="18" charset="0"/>
              </a:rPr>
              <a:t>: </a:t>
            </a:r>
            <a:r>
              <a:rPr lang="en-US" dirty="0" smtClean="0">
                <a:latin typeface="Cambria" panose="02040503050406030204" pitchFamily="18" charset="0"/>
              </a:rPr>
              <a:t>broader </a:t>
            </a:r>
            <a:r>
              <a:rPr lang="en-US" dirty="0">
                <a:latin typeface="Cambria" panose="02040503050406030204" pitchFamily="18" charset="0"/>
              </a:rPr>
              <a:t>range of functions based on input </a:t>
            </a:r>
          </a:p>
          <a:p>
            <a:r>
              <a:rPr lang="en-US" b="1" i="1" dirty="0">
                <a:latin typeface="Cambria" panose="02040503050406030204" pitchFamily="18" charset="0"/>
              </a:rPr>
              <a:t>Limit possible options</a:t>
            </a:r>
            <a:r>
              <a:rPr lang="en-US" i="1" dirty="0">
                <a:latin typeface="Cambria" panose="02040503050406030204" pitchFamily="18" charset="0"/>
              </a:rPr>
              <a:t>. </a:t>
            </a:r>
            <a:r>
              <a:rPr lang="en-US" dirty="0">
                <a:latin typeface="Cambria" panose="02040503050406030204" pitchFamily="18" charset="0"/>
              </a:rPr>
              <a:t>Modifications, especially within a product line, may be far ranging and hence affect many modules. Restricting the possible options will reduce the effect of these </a:t>
            </a:r>
            <a:r>
              <a:rPr lang="en-US" dirty="0" smtClean="0">
                <a:latin typeface="Cambria" panose="02040503050406030204" pitchFamily="18" charset="0"/>
              </a:rPr>
              <a:t>modifications.</a:t>
            </a:r>
            <a:endParaRPr lang="en-US" dirty="0">
              <a:latin typeface="Cambria" panose="02040503050406030204" pitchFamily="18" charset="0"/>
            </a:endParaRPr>
          </a:p>
          <a:p>
            <a:endParaRPr lang="en-US"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17</a:t>
            </a:fld>
            <a:endParaRPr lang="en-US"/>
          </a:p>
        </p:txBody>
      </p:sp>
    </p:spTree>
    <p:extLst>
      <p:ext uri="{BB962C8B-B14F-4D97-AF65-F5344CB8AC3E}">
        <p14:creationId xmlns:p14="http://schemas.microsoft.com/office/powerpoint/2010/main" val="155749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 Ripple Effects</a:t>
            </a:r>
            <a:endParaRPr lang="en-US" dirty="0"/>
          </a:p>
        </p:txBody>
      </p:sp>
      <p:sp>
        <p:nvSpPr>
          <p:cNvPr id="3" name="Content Placeholder 2"/>
          <p:cNvSpPr>
            <a:spLocks noGrp="1"/>
          </p:cNvSpPr>
          <p:nvPr>
            <p:ph idx="1"/>
          </p:nvPr>
        </p:nvSpPr>
        <p:spPr/>
        <p:txBody>
          <a:bodyPr>
            <a:normAutofit lnSpcReduction="10000"/>
          </a:bodyPr>
          <a:lstStyle/>
          <a:p>
            <a:r>
              <a:rPr lang="en-US" dirty="0" smtClean="0"/>
              <a:t>When Module A is changed, B also needs change because it depends on A.</a:t>
            </a:r>
          </a:p>
          <a:p>
            <a:r>
              <a:rPr lang="en-US" dirty="0" smtClean="0">
                <a:solidFill>
                  <a:srgbClr val="0070C0"/>
                </a:solidFill>
              </a:rPr>
              <a:t>Types of Dependencies (for B to execute correctly)</a:t>
            </a:r>
          </a:p>
          <a:p>
            <a:pPr lvl="1"/>
            <a:r>
              <a:rPr lang="en-US" dirty="0" smtClean="0"/>
              <a:t>1</a:t>
            </a:r>
            <a:r>
              <a:rPr lang="en-US" dirty="0"/>
              <a:t>. Syntax of </a:t>
            </a:r>
            <a:r>
              <a:rPr lang="en-US" i="1" dirty="0" smtClean="0"/>
              <a:t>data and service</a:t>
            </a:r>
            <a:r>
              <a:rPr lang="en-US" i="1" dirty="0"/>
              <a:t>. </a:t>
            </a:r>
            <a:endParaRPr lang="en-US" dirty="0"/>
          </a:p>
          <a:p>
            <a:pPr lvl="1"/>
            <a:r>
              <a:rPr lang="en-US" dirty="0"/>
              <a:t>2. Semantics of </a:t>
            </a:r>
            <a:r>
              <a:rPr lang="en-US" i="1" dirty="0" smtClean="0"/>
              <a:t>data and service</a:t>
            </a:r>
            <a:r>
              <a:rPr lang="en-US" i="1" dirty="0"/>
              <a:t>. </a:t>
            </a:r>
            <a:endParaRPr lang="en-US" i="1" dirty="0" smtClean="0"/>
          </a:p>
          <a:p>
            <a:pPr lvl="1"/>
            <a:r>
              <a:rPr lang="en-US" dirty="0" smtClean="0"/>
              <a:t>3. Sequence of </a:t>
            </a:r>
            <a:r>
              <a:rPr lang="en-US" i="1" dirty="0" smtClean="0"/>
              <a:t>data and control</a:t>
            </a:r>
            <a:r>
              <a:rPr lang="en-US" i="1" dirty="0"/>
              <a:t>. </a:t>
            </a:r>
            <a:endParaRPr lang="en-US" i="1" dirty="0" smtClean="0"/>
          </a:p>
          <a:p>
            <a:pPr lvl="1"/>
            <a:r>
              <a:rPr lang="en-US" i="1" dirty="0" smtClean="0"/>
              <a:t>4. Identity </a:t>
            </a:r>
            <a:r>
              <a:rPr lang="en-US" i="1" dirty="0"/>
              <a:t>of an interface of A </a:t>
            </a:r>
            <a:endParaRPr lang="en-US" dirty="0"/>
          </a:p>
          <a:p>
            <a:pPr lvl="1"/>
            <a:r>
              <a:rPr lang="en-US" dirty="0"/>
              <a:t>5. </a:t>
            </a:r>
            <a:r>
              <a:rPr lang="en-US" i="1" dirty="0"/>
              <a:t>Location of A (runtime). </a:t>
            </a:r>
            <a:endParaRPr lang="en-US" dirty="0"/>
          </a:p>
          <a:p>
            <a:pPr lvl="1"/>
            <a:r>
              <a:rPr lang="en-US" dirty="0"/>
              <a:t>6. </a:t>
            </a:r>
            <a:r>
              <a:rPr lang="en-US" i="1" dirty="0"/>
              <a:t>Quality of service/data provided by A. </a:t>
            </a:r>
            <a:endParaRPr lang="en-US" dirty="0"/>
          </a:p>
          <a:p>
            <a:pPr lvl="1"/>
            <a:r>
              <a:rPr lang="en-US" dirty="0"/>
              <a:t>7. </a:t>
            </a:r>
            <a:r>
              <a:rPr lang="en-US" i="1" dirty="0"/>
              <a:t>Existence of A </a:t>
            </a:r>
            <a:endParaRPr lang="en-US" dirty="0"/>
          </a:p>
          <a:p>
            <a:pPr lvl="1"/>
            <a:r>
              <a:rPr lang="en-US" dirty="0"/>
              <a:t>8. </a:t>
            </a:r>
            <a:r>
              <a:rPr lang="en-US" i="1" dirty="0"/>
              <a:t>Resource </a:t>
            </a:r>
            <a:r>
              <a:rPr lang="en-US" i="1" dirty="0" err="1"/>
              <a:t>behaviour</a:t>
            </a:r>
            <a:r>
              <a:rPr lang="en-US" i="1" dirty="0"/>
              <a:t> of A. </a:t>
            </a:r>
            <a:endParaRPr lang="en-US" dirty="0"/>
          </a:p>
          <a:p>
            <a:pPr lvl="1"/>
            <a:endParaRPr lang="en-US" dirty="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18</a:t>
            </a:fld>
            <a:endParaRPr lang="en-US"/>
          </a:p>
        </p:txBody>
      </p:sp>
    </p:spTree>
    <p:extLst>
      <p:ext uri="{BB962C8B-B14F-4D97-AF65-F5344CB8AC3E}">
        <p14:creationId xmlns:p14="http://schemas.microsoft.com/office/powerpoint/2010/main" val="2955888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 Binding Time</a:t>
            </a:r>
            <a:endParaRPr lang="en-US" dirty="0"/>
          </a:p>
        </p:txBody>
      </p:sp>
      <p:sp>
        <p:nvSpPr>
          <p:cNvPr id="3" name="Content Placeholder 2"/>
          <p:cNvSpPr>
            <a:spLocks noGrp="1"/>
          </p:cNvSpPr>
          <p:nvPr>
            <p:ph idx="1"/>
          </p:nvPr>
        </p:nvSpPr>
        <p:spPr/>
        <p:txBody>
          <a:bodyPr/>
          <a:lstStyle/>
          <a:p>
            <a:r>
              <a:rPr lang="en-US" dirty="0" smtClean="0"/>
              <a:t>Deployment </a:t>
            </a:r>
            <a:r>
              <a:rPr lang="en-US" dirty="0"/>
              <a:t>of </a:t>
            </a:r>
            <a:r>
              <a:rPr lang="en-US" dirty="0" smtClean="0"/>
              <a:t>a system </a:t>
            </a:r>
            <a:r>
              <a:rPr lang="en-US" dirty="0"/>
              <a:t>is dictated </a:t>
            </a:r>
            <a:r>
              <a:rPr lang="en-US" dirty="0" smtClean="0"/>
              <a:t>by -</a:t>
            </a:r>
          </a:p>
          <a:p>
            <a:r>
              <a:rPr lang="en-US" dirty="0"/>
              <a:t>When a modification is made by the developer, there is usually a testing and distribution </a:t>
            </a:r>
            <a:r>
              <a:rPr lang="en-US" dirty="0" smtClean="0"/>
              <a:t>process.</a:t>
            </a:r>
          </a:p>
          <a:p>
            <a:r>
              <a:rPr lang="en-US" dirty="0" smtClean="0"/>
              <a:t>That is, the </a:t>
            </a:r>
            <a:r>
              <a:rPr lang="en-US" dirty="0"/>
              <a:t>time lag between the making of the change and the availability of that change to the end user</a:t>
            </a:r>
            <a:r>
              <a:rPr lang="en-US" dirty="0" smtClean="0"/>
              <a:t>.</a:t>
            </a:r>
          </a:p>
          <a:p>
            <a:r>
              <a:rPr lang="en-US" dirty="0"/>
              <a:t>Binding at runtime </a:t>
            </a:r>
            <a:r>
              <a:rPr lang="en-US" dirty="0" smtClean="0"/>
              <a:t>means that </a:t>
            </a:r>
            <a:r>
              <a:rPr lang="en-US" dirty="0"/>
              <a:t>the system has been prepared for that binding and all of the testing and distribution steps have been completed.</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19</a:t>
            </a:fld>
            <a:endParaRPr lang="en-US"/>
          </a:p>
        </p:txBody>
      </p:sp>
    </p:spTree>
    <p:extLst>
      <p:ext uri="{BB962C8B-B14F-4D97-AF65-F5344CB8AC3E}">
        <p14:creationId xmlns:p14="http://schemas.microsoft.com/office/powerpoint/2010/main" val="70655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ounded Rectangle 6"/>
          <p:cNvSpPr/>
          <p:nvPr/>
        </p:nvSpPr>
        <p:spPr>
          <a:xfrm>
            <a:off x="1028701" y="1876137"/>
            <a:ext cx="6075852" cy="565357"/>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1385437" y="711076"/>
            <a:ext cx="4177154" cy="518538"/>
          </a:xfrm>
        </p:spPr>
        <p:txBody>
          <a:bodyPr>
            <a:normAutofit fontScale="90000"/>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solidFill>
                  <a:schemeClr val="bg1"/>
                </a:solidFill>
                <a:latin typeface="Baskerville Old Face" panose="02020602080505020303" pitchFamily="18" charset="0"/>
              </a:rPr>
              <a:t>   sites.google.com/view/</a:t>
            </a:r>
            <a:r>
              <a:rPr lang="en-US" sz="2800" dirty="0" err="1" smtClean="0">
                <a:solidFill>
                  <a:schemeClr val="bg1"/>
                </a:solidFill>
                <a:latin typeface="Baskerville Old Face" panose="02020602080505020303" pitchFamily="18" charset="0"/>
              </a:rPr>
              <a:t>snandagopalan</a:t>
            </a:r>
            <a:endParaRPr lang="en-US" sz="2800" dirty="0">
              <a:solidFill>
                <a:schemeClr val="bg1"/>
              </a:solidFill>
              <a:latin typeface="Baskerville Old Face" panose="02020602080505020303" pitchFamily="18" charset="0"/>
            </a:endParaRPr>
          </a:p>
        </p:txBody>
      </p:sp>
      <p:sp>
        <p:nvSpPr>
          <p:cNvPr id="5" name="Footer Placeholder 4"/>
          <p:cNvSpPr>
            <a:spLocks noGrp="1"/>
          </p:cNvSpPr>
          <p:nvPr>
            <p:ph type="ftr" sz="quarter" idx="11"/>
          </p:nvPr>
        </p:nvSpPr>
        <p:spPr/>
        <p:txBody>
          <a:bodyPr/>
          <a:lstStyle/>
          <a:p>
            <a:r>
              <a:rPr lang="en-US" smtClean="0"/>
              <a:t>Dr. S. Nandagopalan</a:t>
            </a:r>
            <a:endParaRPr lang="en-US" dirty="0"/>
          </a:p>
        </p:txBody>
      </p:sp>
      <p:sp>
        <p:nvSpPr>
          <p:cNvPr id="6" name="Slide Number Placeholder 5"/>
          <p:cNvSpPr>
            <a:spLocks noGrp="1"/>
          </p:cNvSpPr>
          <p:nvPr>
            <p:ph type="sldNum" sz="quarter" idx="12"/>
          </p:nvPr>
        </p:nvSpPr>
        <p:spPr/>
        <p:txBody>
          <a:bodyPr/>
          <a:lstStyle/>
          <a:p>
            <a:fld id="{FF90433F-F18A-49A1-B82B-56970469452A}" type="slidenum">
              <a:rPr lang="en-US" smtClean="0"/>
              <a:t>2</a:t>
            </a:fld>
            <a:endParaRPr lang="en-US"/>
          </a:p>
        </p:txBody>
      </p:sp>
      <p:pic>
        <p:nvPicPr>
          <p:cNvPr id="4098" name="Picture 2" descr="Image result for len bass paul clements rick kazman software architecture in practice 2nd edition 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319" y="2569089"/>
            <a:ext cx="2314114" cy="361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063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impact</a:t>
            </a:r>
            <a:endParaRPr lang="en-US" dirty="0"/>
          </a:p>
        </p:txBody>
      </p:sp>
      <p:sp>
        <p:nvSpPr>
          <p:cNvPr id="3" name="Content Placeholder 2"/>
          <p:cNvSpPr>
            <a:spLocks noGrp="1"/>
          </p:cNvSpPr>
          <p:nvPr>
            <p:ph idx="1"/>
          </p:nvPr>
        </p:nvSpPr>
        <p:spPr>
          <a:xfrm>
            <a:off x="1028700" y="1927123"/>
            <a:ext cx="7583672" cy="4454011"/>
          </a:xfrm>
        </p:spPr>
        <p:txBody>
          <a:bodyPr>
            <a:normAutofit/>
          </a:bodyPr>
          <a:lstStyle/>
          <a:p>
            <a:pPr algn="l"/>
            <a:r>
              <a:rPr lang="en-US" sz="2600" i="1" dirty="0">
                <a:solidFill>
                  <a:srgbClr val="0070C0"/>
                </a:solidFill>
              </a:rPr>
              <a:t>Runtime registration </a:t>
            </a:r>
            <a:r>
              <a:rPr lang="en-US" sz="2600" dirty="0"/>
              <a:t>supports plug-and-play </a:t>
            </a:r>
            <a:r>
              <a:rPr lang="en-US" sz="2600" dirty="0" smtClean="0"/>
              <a:t>operation – Ex: Publish/subscribe registration </a:t>
            </a:r>
            <a:endParaRPr lang="en-US" sz="2600" dirty="0"/>
          </a:p>
          <a:p>
            <a:pPr algn="l"/>
            <a:r>
              <a:rPr lang="en-US" sz="2600" i="1" dirty="0">
                <a:solidFill>
                  <a:srgbClr val="0070C0"/>
                </a:solidFill>
              </a:rPr>
              <a:t>Configuration files</a:t>
            </a:r>
            <a:r>
              <a:rPr lang="en-US" sz="2600" i="1" dirty="0"/>
              <a:t> </a:t>
            </a:r>
            <a:r>
              <a:rPr lang="en-US" sz="2600" dirty="0"/>
              <a:t>are intended to set parameters at startup.</a:t>
            </a:r>
          </a:p>
          <a:p>
            <a:pPr algn="l"/>
            <a:r>
              <a:rPr lang="en-US" sz="2600" i="1" dirty="0">
                <a:solidFill>
                  <a:srgbClr val="0070C0"/>
                </a:solidFill>
              </a:rPr>
              <a:t>Polymorphism</a:t>
            </a:r>
            <a:r>
              <a:rPr lang="en-US" sz="2600" i="1" dirty="0"/>
              <a:t> </a:t>
            </a:r>
            <a:r>
              <a:rPr lang="en-US" sz="2600" dirty="0"/>
              <a:t>allows late binding of method calls.</a:t>
            </a:r>
          </a:p>
          <a:p>
            <a:pPr algn="l"/>
            <a:r>
              <a:rPr lang="en-US" sz="2600" i="1" dirty="0">
                <a:solidFill>
                  <a:srgbClr val="0070C0"/>
                </a:solidFill>
              </a:rPr>
              <a:t>Component replacement </a:t>
            </a:r>
            <a:r>
              <a:rPr lang="en-US" sz="2600" dirty="0"/>
              <a:t>allows load time binding.</a:t>
            </a:r>
          </a:p>
          <a:p>
            <a:pPr algn="l"/>
            <a:r>
              <a:rPr lang="en-US" sz="2600" i="1" dirty="0">
                <a:solidFill>
                  <a:srgbClr val="0070C0"/>
                </a:solidFill>
              </a:rPr>
              <a:t>Adherence to defined protocols </a:t>
            </a:r>
            <a:r>
              <a:rPr lang="en-US" sz="2600" dirty="0"/>
              <a:t>allows runtime binding of independent processes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20</a:t>
            </a:fld>
            <a:endParaRPr lang="en-US"/>
          </a:p>
        </p:txBody>
      </p:sp>
    </p:spTree>
    <p:extLst>
      <p:ext uri="{BB962C8B-B14F-4D97-AF65-F5344CB8AC3E}">
        <p14:creationId xmlns:p14="http://schemas.microsoft.com/office/powerpoint/2010/main" val="1941971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Summary of modifiability tactics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lum contrast="40000"/>
          </a:blip>
          <a:stretch>
            <a:fillRect/>
          </a:stretch>
        </p:blipFill>
        <p:spPr>
          <a:xfrm>
            <a:off x="882997" y="1527319"/>
            <a:ext cx="7659738" cy="4937276"/>
          </a:xfrm>
          <a:prstGeom prst="rect">
            <a:avLst/>
          </a:prstGeom>
        </p:spPr>
      </p:pic>
      <p:sp>
        <p:nvSpPr>
          <p:cNvPr id="5" name="Footer Placeholder 4"/>
          <p:cNvSpPr>
            <a:spLocks noGrp="1"/>
          </p:cNvSpPr>
          <p:nvPr>
            <p:ph type="ftr" sz="quarter" idx="11"/>
          </p:nvPr>
        </p:nvSpPr>
        <p:spPr/>
        <p:txBody>
          <a:bodyPr/>
          <a:lstStyle/>
          <a:p>
            <a:r>
              <a:rPr lang="en-US" smtClean="0"/>
              <a:t>Dr. S. Nandagopalan</a:t>
            </a:r>
            <a:endParaRPr lang="en-US" dirty="0"/>
          </a:p>
        </p:txBody>
      </p:sp>
      <p:sp>
        <p:nvSpPr>
          <p:cNvPr id="6" name="Slide Number Placeholder 5"/>
          <p:cNvSpPr>
            <a:spLocks noGrp="1"/>
          </p:cNvSpPr>
          <p:nvPr>
            <p:ph type="sldNum" sz="quarter" idx="12"/>
          </p:nvPr>
        </p:nvSpPr>
        <p:spPr/>
        <p:txBody>
          <a:bodyPr/>
          <a:lstStyle/>
          <a:p>
            <a:fld id="{2801DD84-424C-4235-9B6F-9FDEF8985324}" type="slidenum">
              <a:rPr lang="en-US" smtClean="0"/>
              <a:t>21</a:t>
            </a:fld>
            <a:endParaRPr lang="en-US"/>
          </a:p>
        </p:txBody>
      </p:sp>
    </p:spTree>
    <p:extLst>
      <p:ext uri="{BB962C8B-B14F-4D97-AF65-F5344CB8AC3E}">
        <p14:creationId xmlns:p14="http://schemas.microsoft.com/office/powerpoint/2010/main" val="1909294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a:t>
            </a:r>
            <a:r>
              <a:rPr lang="en-US" dirty="0"/>
              <a:t/>
            </a:r>
            <a:br>
              <a:rPr lang="en-US" dirty="0"/>
            </a:br>
            <a:r>
              <a:rPr lang="en-US" b="1" dirty="0">
                <a:ln w="13462">
                  <a:solidFill>
                    <a:schemeClr val="bg1"/>
                  </a:solidFill>
                  <a:prstDash val="solid"/>
                </a:ln>
                <a:solidFill>
                  <a:srgbClr val="0070C0"/>
                </a:solidFill>
                <a:effectLst>
                  <a:outerShdw dist="38100" dir="2700000" algn="bl" rotWithShape="0">
                    <a:schemeClr val="accent5"/>
                  </a:outerShdw>
                </a:effectLst>
              </a:rPr>
              <a:t>Achieving Quality</a:t>
            </a:r>
            <a:r>
              <a:rPr lang="en-US" b="1" dirty="0" smtClean="0">
                <a:ln w="13462">
                  <a:solidFill>
                    <a:schemeClr val="bg1"/>
                  </a:solidFill>
                  <a:prstDash val="solid"/>
                </a:ln>
                <a:solidFill>
                  <a:srgbClr val="0070C0"/>
                </a:solidFill>
                <a:effectLst>
                  <a:outerShdw dist="38100" dir="2700000" algn="bl" rotWithShape="0">
                    <a:schemeClr val="accent5"/>
                  </a:outerShdw>
                </a:effectLst>
              </a:rPr>
              <a:t>…..</a:t>
            </a:r>
            <a:endParaRPr lang="en-US" dirty="0">
              <a:solidFill>
                <a:srgbClr val="0070C0"/>
              </a:solidFill>
              <a:effectLst>
                <a:glow rad="139700">
                  <a:schemeClr val="accent2">
                    <a:satMod val="175000"/>
                    <a:alpha val="40000"/>
                  </a:schemeClr>
                </a:glow>
              </a:effectLst>
            </a:endParaRPr>
          </a:p>
        </p:txBody>
      </p:sp>
      <p:sp>
        <p:nvSpPr>
          <p:cNvPr id="3" name="Content Placeholder 2"/>
          <p:cNvSpPr>
            <a:spLocks noGrp="1"/>
          </p:cNvSpPr>
          <p:nvPr>
            <p:ph idx="1"/>
          </p:nvPr>
        </p:nvSpPr>
        <p:spPr/>
        <p:txBody>
          <a:bodyPr/>
          <a:lstStyle/>
          <a:p>
            <a:pPr marL="457200" indent="-457200">
              <a:buClr>
                <a:srgbClr val="FF0000"/>
              </a:buClr>
              <a:buFont typeface="+mj-lt"/>
              <a:buAutoNum type="arabicPeriod"/>
            </a:pPr>
            <a:r>
              <a:rPr lang="en-US" b="1" strike="sngStrike" dirty="0" smtClean="0"/>
              <a:t>Availability tactics</a:t>
            </a:r>
          </a:p>
          <a:p>
            <a:pPr marL="457200" indent="-457200">
              <a:buClr>
                <a:srgbClr val="FF0000"/>
              </a:buClr>
              <a:buFont typeface="+mj-lt"/>
              <a:buAutoNum type="arabicPeriod"/>
            </a:pPr>
            <a:r>
              <a:rPr lang="en-US" b="1" strike="sngStrike" dirty="0" smtClean="0"/>
              <a:t>Modifiability tactics</a:t>
            </a:r>
          </a:p>
          <a:p>
            <a:pPr marL="457200" indent="-457200">
              <a:buClr>
                <a:srgbClr val="FF0000"/>
              </a:buClr>
              <a:buFont typeface="+mj-lt"/>
              <a:buAutoNum type="arabicPeriod"/>
            </a:pPr>
            <a:r>
              <a:rPr lang="en-US" b="1" dirty="0" smtClean="0"/>
              <a:t>Performance tactics</a:t>
            </a:r>
          </a:p>
          <a:p>
            <a:pPr marL="457200" indent="-457200">
              <a:buClr>
                <a:srgbClr val="FF0000"/>
              </a:buClr>
              <a:buFont typeface="+mj-lt"/>
              <a:buAutoNum type="arabicPeriod"/>
            </a:pPr>
            <a:r>
              <a:rPr lang="en-US" b="1" dirty="0" smtClean="0"/>
              <a:t>Security tactics</a:t>
            </a:r>
          </a:p>
          <a:p>
            <a:pPr marL="457200" indent="-457200">
              <a:buClr>
                <a:srgbClr val="FF0000"/>
              </a:buClr>
              <a:buFont typeface="+mj-lt"/>
              <a:buAutoNum type="arabicPeriod"/>
            </a:pPr>
            <a:r>
              <a:rPr lang="en-US" b="1" dirty="0" smtClean="0"/>
              <a:t>Testability tactics</a:t>
            </a:r>
          </a:p>
          <a:p>
            <a:pPr marL="457200" indent="-457200">
              <a:buClr>
                <a:srgbClr val="FF0000"/>
              </a:buClr>
              <a:buFont typeface="+mj-lt"/>
              <a:buAutoNum type="arabicPeriod"/>
            </a:pPr>
            <a:r>
              <a:rPr lang="en-US" b="1" dirty="0" smtClean="0"/>
              <a:t>Usability tactics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22</a:t>
            </a:fld>
            <a:endParaRPr lang="en-US"/>
          </a:p>
        </p:txBody>
      </p:sp>
    </p:spTree>
    <p:extLst>
      <p:ext uri="{BB962C8B-B14F-4D97-AF65-F5344CB8AC3E}">
        <p14:creationId xmlns:p14="http://schemas.microsoft.com/office/powerpoint/2010/main" val="412538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Performance </a:t>
            </a:r>
            <a:r>
              <a:rPr lang="en-US" dirty="0"/>
              <a:t>Tactics</a:t>
            </a:r>
          </a:p>
        </p:txBody>
      </p:sp>
      <p:sp>
        <p:nvSpPr>
          <p:cNvPr id="3" name="Content Placeholder 2"/>
          <p:cNvSpPr>
            <a:spLocks noGrp="1"/>
          </p:cNvSpPr>
          <p:nvPr>
            <p:ph idx="1"/>
          </p:nvPr>
        </p:nvSpPr>
        <p:spPr/>
        <p:txBody>
          <a:bodyPr/>
          <a:lstStyle/>
          <a:p>
            <a:r>
              <a:rPr lang="en-US" dirty="0" smtClean="0"/>
              <a:t>Generate </a:t>
            </a:r>
            <a:r>
              <a:rPr lang="en-US" dirty="0"/>
              <a:t>a response to an event arriving at the system within some </a:t>
            </a:r>
            <a:r>
              <a:rPr lang="en-US" dirty="0" smtClean="0"/>
              <a:t>time constraint</a:t>
            </a:r>
          </a:p>
          <a:p>
            <a:r>
              <a:rPr lang="en-US" dirty="0" smtClean="0"/>
              <a:t>Ex: </a:t>
            </a:r>
            <a:r>
              <a:rPr lang="en-US" dirty="0"/>
              <a:t>arrival of a message</a:t>
            </a:r>
            <a:r>
              <a:rPr lang="en-US" dirty="0" smtClean="0"/>
              <a:t>, the </a:t>
            </a:r>
            <a:r>
              <a:rPr lang="en-US" dirty="0"/>
              <a:t>expiration of a time interval, the detection of a significant change of state in the system's </a:t>
            </a:r>
            <a:r>
              <a:rPr lang="en-US" dirty="0" smtClean="0"/>
              <a:t>environment</a:t>
            </a:r>
          </a:p>
          <a:p>
            <a:r>
              <a:rPr lang="en-US" dirty="0"/>
              <a:t>The </a:t>
            </a:r>
            <a:r>
              <a:rPr lang="en-US" dirty="0" smtClean="0"/>
              <a:t>system processes </a:t>
            </a:r>
            <a:r>
              <a:rPr lang="en-US" dirty="0"/>
              <a:t>the events and generates a response</a:t>
            </a:r>
          </a:p>
        </p:txBody>
      </p:sp>
      <p:pic>
        <p:nvPicPr>
          <p:cNvPr id="4" name="Picture 3"/>
          <p:cNvPicPr>
            <a:picLocks noChangeAspect="1"/>
          </p:cNvPicPr>
          <p:nvPr/>
        </p:nvPicPr>
        <p:blipFill rotWithShape="1">
          <a:blip r:embed="rId3"/>
          <a:srcRect l="21184" r="21270" b="5219"/>
          <a:stretch/>
        </p:blipFill>
        <p:spPr>
          <a:xfrm>
            <a:off x="3105477" y="4431246"/>
            <a:ext cx="4900840" cy="2058043"/>
          </a:xfrm>
          <a:prstGeom prst="rect">
            <a:avLst/>
          </a:prstGeom>
        </p:spPr>
      </p:pic>
      <p:sp>
        <p:nvSpPr>
          <p:cNvPr id="5" name="Footer Placeholder 4"/>
          <p:cNvSpPr>
            <a:spLocks noGrp="1"/>
          </p:cNvSpPr>
          <p:nvPr>
            <p:ph type="ftr" sz="quarter" idx="11"/>
          </p:nvPr>
        </p:nvSpPr>
        <p:spPr/>
        <p:txBody>
          <a:bodyPr/>
          <a:lstStyle/>
          <a:p>
            <a:r>
              <a:rPr lang="en-US" smtClean="0"/>
              <a:t>Dr. S. Nandagopalan</a:t>
            </a:r>
            <a:endParaRPr lang="en-US" dirty="0"/>
          </a:p>
        </p:txBody>
      </p:sp>
      <p:sp>
        <p:nvSpPr>
          <p:cNvPr id="6" name="Slide Number Placeholder 5"/>
          <p:cNvSpPr>
            <a:spLocks noGrp="1"/>
          </p:cNvSpPr>
          <p:nvPr>
            <p:ph type="sldNum" sz="quarter" idx="12"/>
          </p:nvPr>
        </p:nvSpPr>
        <p:spPr/>
        <p:txBody>
          <a:bodyPr/>
          <a:lstStyle/>
          <a:p>
            <a:fld id="{2801DD84-424C-4235-9B6F-9FDEF8985324}" type="slidenum">
              <a:rPr lang="en-US" smtClean="0"/>
              <a:t>23</a:t>
            </a:fld>
            <a:endParaRPr lang="en-US"/>
          </a:p>
        </p:txBody>
      </p:sp>
    </p:spTree>
    <p:extLst>
      <p:ext uri="{BB962C8B-B14F-4D97-AF65-F5344CB8AC3E}">
        <p14:creationId xmlns:p14="http://schemas.microsoft.com/office/powerpoint/2010/main" val="3684218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a:t>
            </a:r>
            <a:endParaRPr lang="en-US" dirty="0"/>
          </a:p>
        </p:txBody>
      </p:sp>
      <p:sp>
        <p:nvSpPr>
          <p:cNvPr id="3" name="Content Placeholder 2"/>
          <p:cNvSpPr>
            <a:spLocks noGrp="1"/>
          </p:cNvSpPr>
          <p:nvPr>
            <p:ph idx="1"/>
          </p:nvPr>
        </p:nvSpPr>
        <p:spPr/>
        <p:txBody>
          <a:bodyPr/>
          <a:lstStyle/>
          <a:p>
            <a:r>
              <a:rPr lang="en-US" dirty="0"/>
              <a:t>After an event </a:t>
            </a:r>
            <a:r>
              <a:rPr lang="en-US" dirty="0" smtClean="0"/>
              <a:t>arrives - system may </a:t>
            </a:r>
            <a:r>
              <a:rPr lang="en-US" dirty="0" smtClean="0">
                <a:solidFill>
                  <a:srgbClr val="0070C0"/>
                </a:solidFill>
              </a:rPr>
              <a:t>process</a:t>
            </a:r>
            <a:r>
              <a:rPr lang="en-US" dirty="0" smtClean="0"/>
              <a:t> that </a:t>
            </a:r>
            <a:r>
              <a:rPr lang="en-US" dirty="0"/>
              <a:t>event or </a:t>
            </a:r>
            <a:r>
              <a:rPr lang="en-US" dirty="0" smtClean="0"/>
              <a:t>is </a:t>
            </a:r>
            <a:r>
              <a:rPr lang="en-US" dirty="0">
                <a:solidFill>
                  <a:srgbClr val="0070C0"/>
                </a:solidFill>
              </a:rPr>
              <a:t>blocked</a:t>
            </a:r>
            <a:r>
              <a:rPr lang="en-US" dirty="0"/>
              <a:t> for some </a:t>
            </a:r>
            <a:r>
              <a:rPr lang="en-US" dirty="0" smtClean="0"/>
              <a:t>reason.</a:t>
            </a:r>
          </a:p>
          <a:p>
            <a:r>
              <a:rPr lang="en-US" i="1" dirty="0"/>
              <a:t>Resource consumption. </a:t>
            </a:r>
            <a:endParaRPr lang="en-US" i="1" dirty="0" smtClean="0"/>
          </a:p>
          <a:p>
            <a:pPr lvl="1"/>
            <a:r>
              <a:rPr lang="en-US" dirty="0" smtClean="0"/>
              <a:t>CPU</a:t>
            </a:r>
            <a:r>
              <a:rPr lang="en-US" dirty="0"/>
              <a:t>, data stores, network communication bandwidth, and </a:t>
            </a:r>
            <a:r>
              <a:rPr lang="en-US" dirty="0" smtClean="0"/>
              <a:t>memory, etc.</a:t>
            </a:r>
          </a:p>
          <a:p>
            <a:pPr lvl="1"/>
            <a:r>
              <a:rPr lang="en-US" dirty="0" smtClean="0"/>
              <a:t>Ex: </a:t>
            </a:r>
            <a:r>
              <a:rPr lang="en-US" dirty="0"/>
              <a:t>buffers must be managed and access to </a:t>
            </a:r>
            <a:r>
              <a:rPr lang="en-US" dirty="0" smtClean="0"/>
              <a:t>critical sections </a:t>
            </a:r>
            <a:r>
              <a:rPr lang="en-US" dirty="0"/>
              <a:t>must be made </a:t>
            </a:r>
            <a:r>
              <a:rPr lang="en-US" dirty="0" smtClean="0"/>
              <a:t>sequential</a:t>
            </a:r>
          </a:p>
          <a:p>
            <a:r>
              <a:rPr lang="en-US" i="1" dirty="0"/>
              <a:t>Blocked time</a:t>
            </a:r>
            <a:r>
              <a:rPr lang="en-US" i="1" dirty="0" smtClean="0"/>
              <a:t>.</a:t>
            </a:r>
          </a:p>
          <a:p>
            <a:pPr lvl="1"/>
            <a:r>
              <a:rPr lang="en-US" dirty="0"/>
              <a:t>contention for it, because the resource </a:t>
            </a:r>
            <a:r>
              <a:rPr lang="en-US" dirty="0" smtClean="0"/>
              <a:t>is unavailable, or waiting for some other process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24</a:t>
            </a:fld>
            <a:endParaRPr lang="en-US" dirty="0"/>
          </a:p>
        </p:txBody>
      </p:sp>
    </p:spTree>
    <p:extLst>
      <p:ext uri="{BB962C8B-B14F-4D97-AF65-F5344CB8AC3E}">
        <p14:creationId xmlns:p14="http://schemas.microsoft.com/office/powerpoint/2010/main" val="2488398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Tactics</a:t>
            </a:r>
            <a:endParaRPr lang="en-US" dirty="0"/>
          </a:p>
        </p:txBody>
      </p:sp>
      <p:sp>
        <p:nvSpPr>
          <p:cNvPr id="3" name="Content Placeholder 2"/>
          <p:cNvSpPr>
            <a:spLocks noGrp="1"/>
          </p:cNvSpPr>
          <p:nvPr>
            <p:ph idx="1"/>
          </p:nvPr>
        </p:nvSpPr>
        <p:spPr/>
        <p:txBody>
          <a:bodyPr>
            <a:normAutofit/>
          </a:bodyPr>
          <a:lstStyle/>
          <a:p>
            <a:r>
              <a:rPr lang="en-US" sz="3200" dirty="0" smtClean="0"/>
              <a:t>Resource Demand</a:t>
            </a:r>
          </a:p>
          <a:p>
            <a:r>
              <a:rPr lang="en-US" sz="3200" dirty="0" smtClean="0"/>
              <a:t>Resource Management</a:t>
            </a:r>
          </a:p>
          <a:p>
            <a:r>
              <a:rPr lang="en-US" sz="3200" dirty="0" smtClean="0"/>
              <a:t>Resource Arbitration</a:t>
            </a:r>
            <a:endParaRPr lang="en-US" sz="3200"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25</a:t>
            </a:fld>
            <a:endParaRPr lang="en-US" dirty="0"/>
          </a:p>
        </p:txBody>
      </p:sp>
    </p:spTree>
    <p:extLst>
      <p:ext uri="{BB962C8B-B14F-4D97-AF65-F5344CB8AC3E}">
        <p14:creationId xmlns:p14="http://schemas.microsoft.com/office/powerpoint/2010/main" val="1192327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Demand</a:t>
            </a:r>
            <a:endParaRPr lang="en-US" dirty="0"/>
          </a:p>
        </p:txBody>
      </p:sp>
      <p:sp>
        <p:nvSpPr>
          <p:cNvPr id="3" name="Content Placeholder 2"/>
          <p:cNvSpPr>
            <a:spLocks noGrp="1"/>
          </p:cNvSpPr>
          <p:nvPr>
            <p:ph idx="1"/>
          </p:nvPr>
        </p:nvSpPr>
        <p:spPr/>
        <p:txBody>
          <a:bodyPr>
            <a:normAutofit lnSpcReduction="10000"/>
          </a:bodyPr>
          <a:lstStyle/>
          <a:p>
            <a:r>
              <a:rPr lang="en-US" dirty="0"/>
              <a:t>One tactic for reducing latency is to reduce the resources required for processing an event stream </a:t>
            </a:r>
          </a:p>
          <a:p>
            <a:r>
              <a:rPr lang="en-US" dirty="0" smtClean="0"/>
              <a:t>Reducing </a:t>
            </a:r>
            <a:r>
              <a:rPr lang="en-US" dirty="0"/>
              <a:t>latency is to reduce the </a:t>
            </a:r>
            <a:r>
              <a:rPr lang="en-US" dirty="0" smtClean="0"/>
              <a:t>resources</a:t>
            </a:r>
          </a:p>
          <a:p>
            <a:pPr lvl="1"/>
            <a:r>
              <a:rPr lang="en-US" b="1" i="1" dirty="0" smtClean="0"/>
              <a:t>Increase </a:t>
            </a:r>
            <a:r>
              <a:rPr lang="en-US" b="1" i="1" dirty="0"/>
              <a:t>computational </a:t>
            </a:r>
            <a:r>
              <a:rPr lang="en-US" b="1" i="1" dirty="0" smtClean="0"/>
              <a:t>efficiency</a:t>
            </a:r>
            <a:endParaRPr lang="en-US" dirty="0"/>
          </a:p>
          <a:p>
            <a:pPr lvl="1"/>
            <a:r>
              <a:rPr lang="en-US" b="1" i="1" dirty="0"/>
              <a:t>Reduce computational </a:t>
            </a:r>
            <a:r>
              <a:rPr lang="en-US" b="1" i="1" dirty="0" smtClean="0"/>
              <a:t>overhead</a:t>
            </a:r>
            <a:r>
              <a:rPr lang="en-US" i="1" dirty="0" smtClean="0"/>
              <a:t> </a:t>
            </a:r>
            <a:endParaRPr lang="en-US" dirty="0"/>
          </a:p>
          <a:p>
            <a:r>
              <a:rPr lang="en-US" dirty="0" smtClean="0"/>
              <a:t>Reducing </a:t>
            </a:r>
            <a:r>
              <a:rPr lang="en-US" dirty="0"/>
              <a:t>latency is to reduce the number of </a:t>
            </a:r>
            <a:r>
              <a:rPr lang="en-US" dirty="0" smtClean="0"/>
              <a:t>events</a:t>
            </a:r>
            <a:endParaRPr lang="en-US" b="1" i="1" dirty="0" smtClean="0"/>
          </a:p>
          <a:p>
            <a:pPr lvl="1"/>
            <a:r>
              <a:rPr lang="en-US" b="1" i="1" dirty="0" smtClean="0"/>
              <a:t>Manage </a:t>
            </a:r>
            <a:r>
              <a:rPr lang="en-US" b="1" i="1" dirty="0"/>
              <a:t>event </a:t>
            </a:r>
            <a:r>
              <a:rPr lang="en-US" b="1" i="1" dirty="0" smtClean="0"/>
              <a:t>rate</a:t>
            </a:r>
          </a:p>
          <a:p>
            <a:pPr lvl="1"/>
            <a:r>
              <a:rPr lang="en-US" b="1" i="1" dirty="0" smtClean="0"/>
              <a:t>Control </a:t>
            </a:r>
            <a:r>
              <a:rPr lang="en-US" b="1" i="1" dirty="0"/>
              <a:t>frequency of </a:t>
            </a:r>
            <a:r>
              <a:rPr lang="en-US" b="1" i="1" dirty="0" smtClean="0"/>
              <a:t>sampling</a:t>
            </a:r>
            <a:endParaRPr lang="en-US" dirty="0"/>
          </a:p>
          <a:p>
            <a:r>
              <a:rPr lang="en-US" dirty="0" smtClean="0"/>
              <a:t>Controlling </a:t>
            </a:r>
            <a:r>
              <a:rPr lang="en-US" dirty="0"/>
              <a:t>the use of resources</a:t>
            </a:r>
            <a:endParaRPr lang="en-US" b="1" i="1" dirty="0" smtClean="0"/>
          </a:p>
          <a:p>
            <a:pPr lvl="1"/>
            <a:r>
              <a:rPr lang="en-US" b="1" i="1" dirty="0" smtClean="0"/>
              <a:t>Bound </a:t>
            </a:r>
            <a:r>
              <a:rPr lang="en-US" b="1" i="1" dirty="0"/>
              <a:t>execution </a:t>
            </a:r>
            <a:r>
              <a:rPr lang="en-US" b="1" i="1" dirty="0" smtClean="0"/>
              <a:t>times</a:t>
            </a:r>
            <a:endParaRPr lang="en-US" i="1" dirty="0" smtClean="0"/>
          </a:p>
          <a:p>
            <a:pPr lvl="1"/>
            <a:r>
              <a:rPr lang="en-US" b="1" i="1" dirty="0" smtClean="0"/>
              <a:t>Bound </a:t>
            </a:r>
            <a:r>
              <a:rPr lang="en-US" b="1" i="1" dirty="0"/>
              <a:t>queue </a:t>
            </a:r>
            <a:r>
              <a:rPr lang="en-US" b="1" i="1" dirty="0" smtClean="0"/>
              <a:t>sizes</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26</a:t>
            </a:fld>
            <a:endParaRPr lang="en-US" dirty="0"/>
          </a:p>
        </p:txBody>
      </p:sp>
    </p:spTree>
    <p:extLst>
      <p:ext uri="{BB962C8B-B14F-4D97-AF65-F5344CB8AC3E}">
        <p14:creationId xmlns:p14="http://schemas.microsoft.com/office/powerpoint/2010/main" val="889678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Management</a:t>
            </a:r>
            <a:endParaRPr lang="en-US" dirty="0"/>
          </a:p>
        </p:txBody>
      </p:sp>
      <p:sp>
        <p:nvSpPr>
          <p:cNvPr id="3" name="Content Placeholder 2"/>
          <p:cNvSpPr>
            <a:spLocks noGrp="1"/>
          </p:cNvSpPr>
          <p:nvPr>
            <p:ph idx="1"/>
          </p:nvPr>
        </p:nvSpPr>
        <p:spPr/>
        <p:txBody>
          <a:bodyPr>
            <a:normAutofit lnSpcReduction="10000"/>
          </a:bodyPr>
          <a:lstStyle/>
          <a:p>
            <a:r>
              <a:rPr lang="en-US" b="1" i="1" dirty="0" smtClean="0"/>
              <a:t>Introduce </a:t>
            </a:r>
            <a:r>
              <a:rPr lang="en-US" b="1" i="1" dirty="0"/>
              <a:t>concurrency</a:t>
            </a:r>
            <a:r>
              <a:rPr lang="en-US" i="1" dirty="0"/>
              <a:t>. </a:t>
            </a:r>
            <a:r>
              <a:rPr lang="en-US" dirty="0"/>
              <a:t>If requests can be processed in parallel, the blocked time can be reduced. </a:t>
            </a:r>
          </a:p>
          <a:p>
            <a:r>
              <a:rPr lang="en-US" b="1" i="1" dirty="0"/>
              <a:t>Maintain multiple copies of either data or computations</a:t>
            </a:r>
            <a:r>
              <a:rPr lang="en-US" i="1" dirty="0"/>
              <a:t>. </a:t>
            </a:r>
            <a:r>
              <a:rPr lang="en-US" dirty="0"/>
              <a:t>Clients in a client-server pattern are replicas of the computation. The purpose of replicas is to reduce the contention that would occur if all computations took place on a central server. </a:t>
            </a:r>
          </a:p>
          <a:p>
            <a:r>
              <a:rPr lang="en-US" b="1" i="1" dirty="0"/>
              <a:t>Increase available resources</a:t>
            </a:r>
            <a:r>
              <a:rPr lang="en-US" i="1" dirty="0"/>
              <a:t>. </a:t>
            </a:r>
            <a:r>
              <a:rPr lang="en-US" dirty="0"/>
              <a:t>Faster processors, additional processors, additional memory, and faster networks all have the potential for reducing latency. </a:t>
            </a:r>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27</a:t>
            </a:fld>
            <a:endParaRPr lang="en-US" dirty="0"/>
          </a:p>
        </p:txBody>
      </p:sp>
    </p:spTree>
    <p:extLst>
      <p:ext uri="{BB962C8B-B14F-4D97-AF65-F5344CB8AC3E}">
        <p14:creationId xmlns:p14="http://schemas.microsoft.com/office/powerpoint/2010/main" val="3841779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Arbitration</a:t>
            </a:r>
            <a:endParaRPr lang="en-US" dirty="0"/>
          </a:p>
        </p:txBody>
      </p:sp>
      <p:sp>
        <p:nvSpPr>
          <p:cNvPr id="3" name="Content Placeholder 2"/>
          <p:cNvSpPr>
            <a:spLocks noGrp="1"/>
          </p:cNvSpPr>
          <p:nvPr>
            <p:ph idx="1"/>
          </p:nvPr>
        </p:nvSpPr>
        <p:spPr>
          <a:xfrm>
            <a:off x="1028700" y="1552353"/>
            <a:ext cx="7626202" cy="4828781"/>
          </a:xfrm>
        </p:spPr>
        <p:txBody>
          <a:bodyPr>
            <a:normAutofit fontScale="92500" lnSpcReduction="20000"/>
          </a:bodyPr>
          <a:lstStyle/>
          <a:p>
            <a:r>
              <a:rPr lang="en-US" dirty="0" smtClean="0"/>
              <a:t>An </a:t>
            </a:r>
            <a:r>
              <a:rPr lang="en-US" b="1" dirty="0">
                <a:solidFill>
                  <a:srgbClr val="0070C0"/>
                </a:solidFill>
              </a:rPr>
              <a:t>arbiter</a:t>
            </a:r>
            <a:r>
              <a:rPr lang="en-US" dirty="0"/>
              <a:t> is a centralized place that knows whether the resource is in </a:t>
            </a:r>
            <a:r>
              <a:rPr lang="en-US" dirty="0" smtClean="0"/>
              <a:t>use or not.</a:t>
            </a:r>
          </a:p>
          <a:p>
            <a:r>
              <a:rPr lang="en-US" dirty="0" smtClean="0"/>
              <a:t>Whenever </a:t>
            </a:r>
            <a:r>
              <a:rPr lang="en-US" dirty="0"/>
              <a:t>there is </a:t>
            </a:r>
            <a:r>
              <a:rPr lang="en-US" dirty="0" smtClean="0"/>
              <a:t>a </a:t>
            </a:r>
            <a:r>
              <a:rPr lang="en-US" dirty="0" smtClean="0">
                <a:solidFill>
                  <a:srgbClr val="0070C0"/>
                </a:solidFill>
              </a:rPr>
              <a:t>contention </a:t>
            </a:r>
            <a:r>
              <a:rPr lang="en-US" dirty="0">
                <a:solidFill>
                  <a:srgbClr val="0070C0"/>
                </a:solidFill>
              </a:rPr>
              <a:t>for a resource</a:t>
            </a:r>
            <a:r>
              <a:rPr lang="en-US" dirty="0"/>
              <a:t>, the resource must be scheduled. </a:t>
            </a:r>
            <a:endParaRPr lang="en-US" dirty="0" smtClean="0"/>
          </a:p>
          <a:p>
            <a:r>
              <a:rPr lang="en-US" dirty="0" smtClean="0"/>
              <a:t>Ex: Processors, buffers, and networks </a:t>
            </a:r>
          </a:p>
          <a:p>
            <a:r>
              <a:rPr lang="en-US" dirty="0" smtClean="0"/>
              <a:t>Same as </a:t>
            </a:r>
            <a:r>
              <a:rPr lang="en-US" dirty="0" smtClean="0">
                <a:solidFill>
                  <a:srgbClr val="0070C0"/>
                </a:solidFill>
              </a:rPr>
              <a:t>DBMS Concurrency Control</a:t>
            </a:r>
          </a:p>
          <a:p>
            <a:r>
              <a:rPr lang="en-US" b="1" i="1" dirty="0">
                <a:solidFill>
                  <a:srgbClr val="0070C0"/>
                </a:solidFill>
              </a:rPr>
              <a:t>First-in/First-out</a:t>
            </a:r>
            <a:r>
              <a:rPr lang="en-US" i="1" dirty="0"/>
              <a:t>. </a:t>
            </a:r>
            <a:r>
              <a:rPr lang="en-US" dirty="0"/>
              <a:t>FIFO queues treat all requests for resources as equals and satisfy them in </a:t>
            </a:r>
            <a:r>
              <a:rPr lang="en-US" dirty="0" smtClean="0"/>
              <a:t>turn</a:t>
            </a:r>
          </a:p>
          <a:p>
            <a:r>
              <a:rPr lang="en-US" b="1" i="1" dirty="0">
                <a:solidFill>
                  <a:srgbClr val="0070C0"/>
                </a:solidFill>
              </a:rPr>
              <a:t>Fixed-priority scheduling</a:t>
            </a:r>
            <a:r>
              <a:rPr lang="en-US" i="1" dirty="0"/>
              <a:t>. </a:t>
            </a:r>
            <a:r>
              <a:rPr lang="en-US" dirty="0" smtClean="0"/>
              <a:t>assigns </a:t>
            </a:r>
            <a:r>
              <a:rPr lang="en-US" dirty="0"/>
              <a:t>each source of resource requests a particular priority and </a:t>
            </a:r>
            <a:r>
              <a:rPr lang="en-US" dirty="0" smtClean="0"/>
              <a:t>assigns the </a:t>
            </a:r>
            <a:r>
              <a:rPr lang="en-US" dirty="0"/>
              <a:t>resources in that priority </a:t>
            </a:r>
            <a:r>
              <a:rPr lang="en-US" dirty="0" smtClean="0"/>
              <a:t>order</a:t>
            </a:r>
          </a:p>
          <a:p>
            <a:r>
              <a:rPr lang="en-US" b="1" i="1" dirty="0">
                <a:solidFill>
                  <a:srgbClr val="0070C0"/>
                </a:solidFill>
              </a:rPr>
              <a:t>Dynamic priority scheduling</a:t>
            </a:r>
            <a:r>
              <a:rPr lang="en-US" i="1" dirty="0" smtClean="0"/>
              <a:t>: </a:t>
            </a:r>
            <a:r>
              <a:rPr lang="en-US" dirty="0" smtClean="0"/>
              <a:t>Round-robin, </a:t>
            </a:r>
            <a:r>
              <a:rPr lang="en-US" dirty="0"/>
              <a:t>earliest deadline first. </a:t>
            </a:r>
            <a:r>
              <a:rPr lang="en-US" dirty="0" smtClean="0"/>
              <a:t> </a:t>
            </a:r>
          </a:p>
          <a:p>
            <a:r>
              <a:rPr lang="en-US" b="1" i="1" dirty="0">
                <a:solidFill>
                  <a:srgbClr val="0070C0"/>
                </a:solidFill>
              </a:rPr>
              <a:t>Static </a:t>
            </a:r>
            <a:r>
              <a:rPr lang="en-US" b="1" i="1" dirty="0" smtClean="0">
                <a:solidFill>
                  <a:srgbClr val="0070C0"/>
                </a:solidFill>
              </a:rPr>
              <a:t>scheduling</a:t>
            </a:r>
            <a:r>
              <a:rPr lang="en-US" i="1" dirty="0" smtClean="0"/>
              <a:t>: </a:t>
            </a:r>
            <a:r>
              <a:rPr lang="en-US" dirty="0" smtClean="0"/>
              <a:t>scheduling is determined offline</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28</a:t>
            </a:fld>
            <a:endParaRPr lang="en-US" dirty="0"/>
          </a:p>
        </p:txBody>
      </p:sp>
    </p:spTree>
    <p:extLst>
      <p:ext uri="{BB962C8B-B14F-4D97-AF65-F5344CB8AC3E}">
        <p14:creationId xmlns:p14="http://schemas.microsoft.com/office/powerpoint/2010/main" val="188037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Summary of performance tactics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29</a:t>
            </a:fld>
            <a:endParaRPr lang="en-US" dirty="0"/>
          </a:p>
        </p:txBody>
      </p:sp>
      <p:pic>
        <p:nvPicPr>
          <p:cNvPr id="6" name="Picture 5"/>
          <p:cNvPicPr>
            <a:picLocks noChangeAspect="1"/>
          </p:cNvPicPr>
          <p:nvPr/>
        </p:nvPicPr>
        <p:blipFill>
          <a:blip r:embed="rId3">
            <a:lum contrast="20000"/>
          </a:blip>
          <a:stretch>
            <a:fillRect/>
          </a:stretch>
        </p:blipFill>
        <p:spPr>
          <a:xfrm>
            <a:off x="1028700" y="1596508"/>
            <a:ext cx="7126472" cy="4520666"/>
          </a:xfrm>
          <a:prstGeom prst="rect">
            <a:avLst/>
          </a:prstGeom>
        </p:spPr>
      </p:pic>
    </p:spTree>
    <p:extLst>
      <p:ext uri="{BB962C8B-B14F-4D97-AF65-F5344CB8AC3E}">
        <p14:creationId xmlns:p14="http://schemas.microsoft.com/office/powerpoint/2010/main" val="1267312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a:t>
            </a:r>
            <a:r>
              <a:rPr lang="en-US" dirty="0"/>
              <a:t/>
            </a:r>
            <a:br>
              <a:rPr lang="en-US" dirty="0"/>
            </a:br>
            <a:r>
              <a:rPr lang="en-US" b="1" dirty="0">
                <a:ln w="13462">
                  <a:solidFill>
                    <a:schemeClr val="bg1"/>
                  </a:solidFill>
                  <a:prstDash val="solid"/>
                </a:ln>
                <a:solidFill>
                  <a:srgbClr val="0070C0"/>
                </a:solidFill>
                <a:effectLst>
                  <a:outerShdw dist="38100" dir="2700000" algn="bl" rotWithShape="0">
                    <a:schemeClr val="accent5"/>
                  </a:outerShdw>
                </a:effectLst>
              </a:rPr>
              <a:t>Achieving Quality</a:t>
            </a:r>
            <a:r>
              <a:rPr lang="en-US" b="1" dirty="0" smtClean="0">
                <a:ln w="13462">
                  <a:solidFill>
                    <a:schemeClr val="bg1"/>
                  </a:solidFill>
                  <a:prstDash val="solid"/>
                </a:ln>
                <a:solidFill>
                  <a:srgbClr val="0070C0"/>
                </a:solidFill>
                <a:effectLst>
                  <a:outerShdw dist="38100" dir="2700000" algn="bl" rotWithShape="0">
                    <a:schemeClr val="accent5"/>
                  </a:outerShdw>
                </a:effectLst>
              </a:rPr>
              <a:t>…..</a:t>
            </a:r>
            <a:endParaRPr lang="en-US" dirty="0">
              <a:solidFill>
                <a:srgbClr val="0070C0"/>
              </a:solidFill>
              <a:effectLst>
                <a:glow rad="139700">
                  <a:schemeClr val="accent2">
                    <a:satMod val="175000"/>
                    <a:alpha val="40000"/>
                  </a:schemeClr>
                </a:glow>
              </a:effectLst>
            </a:endParaRPr>
          </a:p>
        </p:txBody>
      </p:sp>
      <p:sp>
        <p:nvSpPr>
          <p:cNvPr id="3" name="Content Placeholder 2"/>
          <p:cNvSpPr>
            <a:spLocks noGrp="1"/>
          </p:cNvSpPr>
          <p:nvPr>
            <p:ph idx="1"/>
          </p:nvPr>
        </p:nvSpPr>
        <p:spPr/>
        <p:txBody>
          <a:bodyPr/>
          <a:lstStyle/>
          <a:p>
            <a:r>
              <a:rPr lang="en-US" dirty="0"/>
              <a:t>Introducing </a:t>
            </a:r>
            <a:r>
              <a:rPr lang="en-US" dirty="0" smtClean="0"/>
              <a:t>tactics</a:t>
            </a:r>
          </a:p>
          <a:p>
            <a:pPr marL="457200" indent="-457200">
              <a:buClr>
                <a:srgbClr val="FF0000"/>
              </a:buClr>
              <a:buFont typeface="+mj-lt"/>
              <a:buAutoNum type="arabicPeriod"/>
            </a:pPr>
            <a:r>
              <a:rPr lang="en-US" b="1" dirty="0" smtClean="0"/>
              <a:t>Availability tactics</a:t>
            </a:r>
          </a:p>
          <a:p>
            <a:pPr marL="457200" indent="-457200">
              <a:buClr>
                <a:srgbClr val="FF0000"/>
              </a:buClr>
              <a:buFont typeface="+mj-lt"/>
              <a:buAutoNum type="arabicPeriod"/>
            </a:pPr>
            <a:r>
              <a:rPr lang="en-US" b="1" dirty="0" smtClean="0"/>
              <a:t>Modifiability tactics</a:t>
            </a:r>
          </a:p>
          <a:p>
            <a:pPr marL="457200" indent="-457200">
              <a:buClr>
                <a:srgbClr val="FF0000"/>
              </a:buClr>
              <a:buFont typeface="+mj-lt"/>
              <a:buAutoNum type="arabicPeriod"/>
            </a:pPr>
            <a:r>
              <a:rPr lang="en-US" b="1" dirty="0" smtClean="0"/>
              <a:t>Performance tactics</a:t>
            </a:r>
          </a:p>
          <a:p>
            <a:pPr marL="457200" indent="-457200">
              <a:buClr>
                <a:srgbClr val="FF0000"/>
              </a:buClr>
              <a:buFont typeface="+mj-lt"/>
              <a:buAutoNum type="arabicPeriod"/>
            </a:pPr>
            <a:r>
              <a:rPr lang="en-US" b="1" dirty="0" smtClean="0"/>
              <a:t>Security tactics</a:t>
            </a:r>
          </a:p>
          <a:p>
            <a:pPr marL="457200" indent="-457200">
              <a:buClr>
                <a:srgbClr val="FF0000"/>
              </a:buClr>
              <a:buFont typeface="+mj-lt"/>
              <a:buAutoNum type="arabicPeriod"/>
            </a:pPr>
            <a:r>
              <a:rPr lang="en-US" b="1" dirty="0" smtClean="0"/>
              <a:t>Testability tactics</a:t>
            </a:r>
          </a:p>
          <a:p>
            <a:pPr marL="457200" indent="-457200">
              <a:buClr>
                <a:srgbClr val="FF0000"/>
              </a:buClr>
              <a:buFont typeface="+mj-lt"/>
              <a:buAutoNum type="arabicPeriod"/>
            </a:pPr>
            <a:r>
              <a:rPr lang="en-US" b="1" dirty="0" smtClean="0"/>
              <a:t>Usability tactics</a:t>
            </a:r>
          </a:p>
          <a:p>
            <a:r>
              <a:rPr lang="en-US" dirty="0" smtClean="0"/>
              <a:t>Relationship </a:t>
            </a:r>
            <a:r>
              <a:rPr lang="en-US" dirty="0"/>
              <a:t>of tactics to architectural </a:t>
            </a:r>
            <a:r>
              <a:rPr lang="en-US" dirty="0" smtClean="0"/>
              <a:t>patterns </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3</a:t>
            </a:fld>
            <a:endParaRPr lang="en-US"/>
          </a:p>
        </p:txBody>
      </p:sp>
    </p:spTree>
    <p:extLst>
      <p:ext uri="{BB962C8B-B14F-4D97-AF65-F5344CB8AC3E}">
        <p14:creationId xmlns:p14="http://schemas.microsoft.com/office/powerpoint/2010/main" val="35790147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Security Tactics</a:t>
            </a:r>
          </a:p>
        </p:txBody>
      </p:sp>
      <p:sp>
        <p:nvSpPr>
          <p:cNvPr id="3" name="Content Placeholder 2"/>
          <p:cNvSpPr>
            <a:spLocks noGrp="1"/>
          </p:cNvSpPr>
          <p:nvPr>
            <p:ph idx="1"/>
          </p:nvPr>
        </p:nvSpPr>
        <p:spPr/>
        <p:txBody>
          <a:bodyPr/>
          <a:lstStyle/>
          <a:p>
            <a:r>
              <a:rPr lang="en-US" dirty="0"/>
              <a:t>Tactics for achieving security can be divided into </a:t>
            </a:r>
            <a:r>
              <a:rPr lang="en-US" dirty="0" smtClean="0"/>
              <a:t>	</a:t>
            </a:r>
          </a:p>
          <a:p>
            <a:pPr lvl="1"/>
            <a:r>
              <a:rPr lang="en-US" b="1" dirty="0" smtClean="0"/>
              <a:t>resisting attacks</a:t>
            </a:r>
          </a:p>
          <a:p>
            <a:pPr lvl="1"/>
            <a:r>
              <a:rPr lang="en-US" b="1" dirty="0" smtClean="0"/>
              <a:t>detecting attacks</a:t>
            </a:r>
          </a:p>
          <a:p>
            <a:pPr lvl="1"/>
            <a:r>
              <a:rPr lang="en-US" b="1" dirty="0" smtClean="0"/>
              <a:t>recovering </a:t>
            </a:r>
            <a:r>
              <a:rPr lang="en-US" b="1" dirty="0"/>
              <a:t>from attacks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30</a:t>
            </a:fld>
            <a:endParaRPr lang="en-US" dirty="0"/>
          </a:p>
        </p:txBody>
      </p:sp>
      <p:pic>
        <p:nvPicPr>
          <p:cNvPr id="6" name="Picture 5"/>
          <p:cNvPicPr>
            <a:picLocks noChangeAspect="1"/>
          </p:cNvPicPr>
          <p:nvPr/>
        </p:nvPicPr>
        <p:blipFill rotWithShape="1">
          <a:blip r:embed="rId3">
            <a:lum bright="-20000" contrast="40000"/>
          </a:blip>
          <a:srcRect l="18060" r="14940"/>
          <a:stretch/>
        </p:blipFill>
        <p:spPr>
          <a:xfrm>
            <a:off x="1913861" y="3968981"/>
            <a:ext cx="4742121" cy="1732387"/>
          </a:xfrm>
          <a:prstGeom prst="rect">
            <a:avLst/>
          </a:prstGeom>
        </p:spPr>
      </p:pic>
    </p:spTree>
    <p:extLst>
      <p:ext uri="{BB962C8B-B14F-4D97-AF65-F5344CB8AC3E}">
        <p14:creationId xmlns:p14="http://schemas.microsoft.com/office/powerpoint/2010/main" val="76886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Resisting Attacks</a:t>
            </a:r>
            <a:endParaRPr lang="en-US" dirty="0"/>
          </a:p>
        </p:txBody>
      </p:sp>
      <p:sp>
        <p:nvSpPr>
          <p:cNvPr id="3" name="Content Placeholder 2"/>
          <p:cNvSpPr>
            <a:spLocks noGrp="1"/>
          </p:cNvSpPr>
          <p:nvPr>
            <p:ph idx="1"/>
          </p:nvPr>
        </p:nvSpPr>
        <p:spPr>
          <a:xfrm>
            <a:off x="1028699" y="1531088"/>
            <a:ext cx="7594305" cy="5252483"/>
          </a:xfrm>
        </p:spPr>
        <p:txBody>
          <a:bodyPr>
            <a:normAutofit fontScale="92500" lnSpcReduction="10000"/>
          </a:bodyPr>
          <a:lstStyle/>
          <a:p>
            <a:r>
              <a:rPr lang="en-US" b="1" i="1" dirty="0" smtClean="0"/>
              <a:t>Authenticate </a:t>
            </a:r>
            <a:r>
              <a:rPr lang="en-US" b="1" i="1" dirty="0"/>
              <a:t>users. </a:t>
            </a:r>
            <a:r>
              <a:rPr lang="en-US" dirty="0"/>
              <a:t>Authentication is ensuring that a user or remote computer is actually who it purports to be. </a:t>
            </a:r>
            <a:r>
              <a:rPr lang="en-US" dirty="0">
                <a:solidFill>
                  <a:srgbClr val="0070C0"/>
                </a:solidFill>
              </a:rPr>
              <a:t>Passwords, </a:t>
            </a:r>
            <a:r>
              <a:rPr lang="en-US" dirty="0" smtClean="0">
                <a:solidFill>
                  <a:srgbClr val="0070C0"/>
                </a:solidFill>
              </a:rPr>
              <a:t>OTP, </a:t>
            </a:r>
            <a:r>
              <a:rPr lang="en-US" dirty="0">
                <a:solidFill>
                  <a:srgbClr val="0070C0"/>
                </a:solidFill>
              </a:rPr>
              <a:t>digital certificates, and biometric identifications </a:t>
            </a:r>
            <a:r>
              <a:rPr lang="en-US" dirty="0"/>
              <a:t>provide authentication. </a:t>
            </a:r>
          </a:p>
          <a:p>
            <a:r>
              <a:rPr lang="en-US" b="1" i="1" dirty="0"/>
              <a:t>Authorize users. </a:t>
            </a:r>
            <a:r>
              <a:rPr lang="en-US" dirty="0"/>
              <a:t>Authorization is ensuring that an authenticated user has the rights to access and modify either data or services. </a:t>
            </a:r>
            <a:r>
              <a:rPr lang="en-US" dirty="0" smtClean="0"/>
              <a:t> </a:t>
            </a:r>
            <a:endParaRPr lang="en-US" dirty="0"/>
          </a:p>
          <a:p>
            <a:r>
              <a:rPr lang="en-US" b="1" i="1" dirty="0"/>
              <a:t>Maintain data confidentiality</a:t>
            </a:r>
            <a:r>
              <a:rPr lang="en-US" i="1" dirty="0"/>
              <a:t>. </a:t>
            </a:r>
            <a:r>
              <a:rPr lang="en-US" dirty="0"/>
              <a:t>Data should be protected from unauthorized access. Confidentiality is usually achieved by applying some form of encryption to data and to communication links. </a:t>
            </a:r>
            <a:r>
              <a:rPr lang="en-US" dirty="0" err="1" smtClean="0">
                <a:solidFill>
                  <a:srgbClr val="0070C0"/>
                </a:solidFill>
              </a:rPr>
              <a:t>Aadhar</a:t>
            </a:r>
            <a:r>
              <a:rPr lang="en-US" dirty="0" smtClean="0">
                <a:solidFill>
                  <a:srgbClr val="0070C0"/>
                </a:solidFill>
              </a:rPr>
              <a:t>, FB, etc.</a:t>
            </a:r>
          </a:p>
          <a:p>
            <a:r>
              <a:rPr lang="en-US" b="1" i="1" dirty="0" smtClean="0"/>
              <a:t>Maintain </a:t>
            </a:r>
            <a:r>
              <a:rPr lang="en-US" b="1" i="1" dirty="0"/>
              <a:t>integrity. </a:t>
            </a:r>
            <a:r>
              <a:rPr lang="en-US" dirty="0"/>
              <a:t>Data should be delivered as intended. It can have redundant information encoded in it, such as checksums or hash results, which can be encrypted either along with or independently from the original data. </a:t>
            </a:r>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31</a:t>
            </a:fld>
            <a:endParaRPr lang="en-US" dirty="0"/>
          </a:p>
        </p:txBody>
      </p:sp>
    </p:spTree>
    <p:extLst>
      <p:ext uri="{BB962C8B-B14F-4D97-AF65-F5344CB8AC3E}">
        <p14:creationId xmlns:p14="http://schemas.microsoft.com/office/powerpoint/2010/main" val="173322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954272" y="1473448"/>
            <a:ext cx="7200900" cy="4454011"/>
          </a:xfrm>
        </p:spPr>
        <p:txBody>
          <a:bodyPr/>
          <a:lstStyle/>
          <a:p>
            <a:r>
              <a:rPr lang="en-US" b="1" i="1" dirty="0" smtClean="0"/>
              <a:t>Limit </a:t>
            </a:r>
            <a:r>
              <a:rPr lang="en-US" b="1" i="1" dirty="0"/>
              <a:t>exposure. </a:t>
            </a:r>
            <a:r>
              <a:rPr lang="en-US" dirty="0" smtClean="0"/>
              <a:t> single </a:t>
            </a:r>
            <a:r>
              <a:rPr lang="en-US" dirty="0"/>
              <a:t>weakness to attack all data and services on a host. </a:t>
            </a:r>
            <a:r>
              <a:rPr lang="en-US" dirty="0" smtClean="0"/>
              <a:t>Limit allocation </a:t>
            </a:r>
            <a:r>
              <a:rPr lang="en-US" dirty="0"/>
              <a:t>of services to hosts </a:t>
            </a:r>
            <a:r>
              <a:rPr lang="en-US" dirty="0" smtClean="0"/>
              <a:t>- so only limited </a:t>
            </a:r>
            <a:r>
              <a:rPr lang="en-US" dirty="0"/>
              <a:t>services are </a:t>
            </a:r>
            <a:r>
              <a:rPr lang="en-US" dirty="0" smtClean="0"/>
              <a:t>available. </a:t>
            </a:r>
          </a:p>
          <a:p>
            <a:pPr lvl="1"/>
            <a:r>
              <a:rPr lang="en-US" dirty="0" smtClean="0"/>
              <a:t>Ex: </a:t>
            </a:r>
            <a:r>
              <a:rPr lang="en-US" dirty="0" smtClean="0">
                <a:solidFill>
                  <a:srgbClr val="0070C0"/>
                </a:solidFill>
              </a:rPr>
              <a:t>SDP</a:t>
            </a:r>
            <a:endParaRPr lang="en-US" dirty="0">
              <a:solidFill>
                <a:srgbClr val="0070C0"/>
              </a:solidFill>
            </a:endParaRPr>
          </a:p>
          <a:p>
            <a:r>
              <a:rPr lang="en-US" b="1" i="1" dirty="0"/>
              <a:t>Limit access. </a:t>
            </a:r>
            <a:r>
              <a:rPr lang="en-US" dirty="0" smtClean="0"/>
              <a:t>Firewalls.</a:t>
            </a:r>
            <a:endParaRPr lang="en-US" dirty="0"/>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32</a:t>
            </a:fld>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 y="3439551"/>
            <a:ext cx="9144000" cy="1393251"/>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3020" y="4475030"/>
            <a:ext cx="4208683" cy="1927768"/>
          </a:xfrm>
          <a:prstGeom prst="rect">
            <a:avLst/>
          </a:prstGeom>
        </p:spPr>
      </p:pic>
      <p:grpSp>
        <p:nvGrpSpPr>
          <p:cNvPr id="16" name="Group 15"/>
          <p:cNvGrpSpPr/>
          <p:nvPr/>
        </p:nvGrpSpPr>
        <p:grpSpPr>
          <a:xfrm>
            <a:off x="1977658" y="4561365"/>
            <a:ext cx="3882209" cy="1764775"/>
            <a:chOff x="1935126" y="4561365"/>
            <a:chExt cx="3882209" cy="1764775"/>
          </a:xfrm>
        </p:grpSpPr>
        <p:cxnSp>
          <p:nvCxnSpPr>
            <p:cNvPr id="9" name="Straight Connector 8"/>
            <p:cNvCxnSpPr/>
            <p:nvPr/>
          </p:nvCxnSpPr>
          <p:spPr>
            <a:xfrm flipH="1">
              <a:off x="1935126" y="4561367"/>
              <a:ext cx="946297" cy="27143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305396" y="4561366"/>
              <a:ext cx="946297" cy="27143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871038" y="4561365"/>
              <a:ext cx="946297" cy="27143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935126" y="6013795"/>
              <a:ext cx="946297" cy="27143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305395" y="6054705"/>
              <a:ext cx="946297" cy="27143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43413" y="5520307"/>
              <a:ext cx="946297" cy="27143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635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Attacks</a:t>
            </a:r>
            <a:endParaRPr lang="en-US" dirty="0"/>
          </a:p>
        </p:txBody>
      </p:sp>
      <p:sp>
        <p:nvSpPr>
          <p:cNvPr id="3" name="Content Placeholder 2"/>
          <p:cNvSpPr>
            <a:spLocks noGrp="1"/>
          </p:cNvSpPr>
          <p:nvPr>
            <p:ph idx="1"/>
          </p:nvPr>
        </p:nvSpPr>
        <p:spPr>
          <a:xfrm>
            <a:off x="1028700" y="1531089"/>
            <a:ext cx="7200900" cy="4850046"/>
          </a:xfrm>
        </p:spPr>
        <p:txBody>
          <a:bodyPr>
            <a:normAutofit/>
          </a:bodyPr>
          <a:lstStyle/>
          <a:p>
            <a:r>
              <a:rPr lang="en-US" sz="2800" dirty="0" smtClean="0"/>
              <a:t>Detection - through </a:t>
            </a:r>
            <a:r>
              <a:rPr lang="en-US" sz="2800" dirty="0"/>
              <a:t>an </a:t>
            </a:r>
            <a:r>
              <a:rPr lang="en-US" sz="2800" i="1" dirty="0"/>
              <a:t>intrusion detection </a:t>
            </a:r>
            <a:r>
              <a:rPr lang="en-US" sz="2800" dirty="0" smtClean="0"/>
              <a:t> </a:t>
            </a:r>
          </a:p>
          <a:p>
            <a:r>
              <a:rPr lang="en-US" sz="2800" dirty="0" smtClean="0"/>
              <a:t>Find the pattern of network usage. Any mismatch is an attack (signature)</a:t>
            </a:r>
          </a:p>
          <a:p>
            <a:r>
              <a:rPr lang="en-US" sz="2800" dirty="0"/>
              <a:t>Intrusion detectors must have </a:t>
            </a:r>
            <a:endParaRPr lang="en-US" sz="2800" dirty="0" smtClean="0"/>
          </a:p>
          <a:p>
            <a:pPr lvl="1"/>
            <a:r>
              <a:rPr lang="en-US" sz="2400" dirty="0" smtClean="0"/>
              <a:t>sensor </a:t>
            </a:r>
            <a:r>
              <a:rPr lang="en-US" sz="2400" dirty="0"/>
              <a:t>to detect </a:t>
            </a:r>
            <a:r>
              <a:rPr lang="en-US" sz="2400" dirty="0" smtClean="0"/>
              <a:t>attacks</a:t>
            </a:r>
          </a:p>
          <a:p>
            <a:pPr lvl="1"/>
            <a:r>
              <a:rPr lang="en-US" sz="2400" dirty="0" smtClean="0"/>
              <a:t>managers </a:t>
            </a:r>
            <a:r>
              <a:rPr lang="en-US" sz="2400" dirty="0"/>
              <a:t>to do sensor </a:t>
            </a:r>
            <a:r>
              <a:rPr lang="en-US" sz="2400" dirty="0" smtClean="0"/>
              <a:t>fusion</a:t>
            </a:r>
          </a:p>
          <a:p>
            <a:pPr lvl="1"/>
            <a:r>
              <a:rPr lang="en-US" sz="2400" dirty="0" smtClean="0"/>
              <a:t>databases </a:t>
            </a:r>
            <a:r>
              <a:rPr lang="en-US" sz="2400" dirty="0"/>
              <a:t>for storing events for </a:t>
            </a:r>
            <a:r>
              <a:rPr lang="en-US" sz="2400" dirty="0" smtClean="0"/>
              <a:t>later analysis</a:t>
            </a:r>
          </a:p>
          <a:p>
            <a:pPr lvl="1"/>
            <a:r>
              <a:rPr lang="en-US" sz="2400" dirty="0" smtClean="0"/>
              <a:t>tools </a:t>
            </a:r>
            <a:r>
              <a:rPr lang="en-US" sz="2400" dirty="0"/>
              <a:t>for offline reporting and </a:t>
            </a:r>
            <a:r>
              <a:rPr lang="en-US" sz="2400" dirty="0" smtClean="0"/>
              <a:t>analysis</a:t>
            </a:r>
          </a:p>
          <a:p>
            <a:pPr lvl="1"/>
            <a:r>
              <a:rPr lang="en-US" sz="2400" dirty="0" smtClean="0"/>
              <a:t>Dashboard / control </a:t>
            </a:r>
            <a:r>
              <a:rPr lang="en-US" sz="2400" dirty="0"/>
              <a:t>console </a:t>
            </a:r>
            <a:r>
              <a:rPr lang="en-US" sz="2400" dirty="0" smtClean="0"/>
              <a:t> </a:t>
            </a:r>
            <a:endParaRPr lang="en-US" sz="2400"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33</a:t>
            </a:fld>
            <a:endParaRPr lang="en-US" dirty="0"/>
          </a:p>
        </p:txBody>
      </p:sp>
    </p:spTree>
    <p:extLst>
      <p:ext uri="{BB962C8B-B14F-4D97-AF65-F5344CB8AC3E}">
        <p14:creationId xmlns:p14="http://schemas.microsoft.com/office/powerpoint/2010/main" val="3745828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Recovering from Attacks</a:t>
            </a:r>
            <a:endParaRPr lang="en-US" dirty="0"/>
          </a:p>
        </p:txBody>
      </p:sp>
      <p:sp>
        <p:nvSpPr>
          <p:cNvPr id="3" name="Content Placeholder 2"/>
          <p:cNvSpPr>
            <a:spLocks noGrp="1"/>
          </p:cNvSpPr>
          <p:nvPr>
            <p:ph idx="1"/>
          </p:nvPr>
        </p:nvSpPr>
        <p:spPr>
          <a:xfrm>
            <a:off x="1028699" y="1927123"/>
            <a:ext cx="7445449" cy="4454011"/>
          </a:xfrm>
        </p:spPr>
        <p:txBody>
          <a:bodyPr>
            <a:normAutofit/>
          </a:bodyPr>
          <a:lstStyle/>
          <a:p>
            <a:r>
              <a:rPr lang="en-US" sz="2800" dirty="0" smtClean="0">
                <a:solidFill>
                  <a:srgbClr val="0070C0"/>
                </a:solidFill>
              </a:rPr>
              <a:t>Restoring state</a:t>
            </a:r>
          </a:p>
          <a:p>
            <a:pPr lvl="1"/>
            <a:r>
              <a:rPr lang="en-US" sz="2400" dirty="0" smtClean="0"/>
              <a:t>Recovering from inconsistent to consistent state</a:t>
            </a:r>
          </a:p>
          <a:p>
            <a:r>
              <a:rPr lang="en-US" sz="2800" dirty="0" smtClean="0">
                <a:solidFill>
                  <a:srgbClr val="0070C0"/>
                </a:solidFill>
              </a:rPr>
              <a:t>Identifying </a:t>
            </a:r>
            <a:r>
              <a:rPr lang="en-US" sz="2800" dirty="0">
                <a:solidFill>
                  <a:srgbClr val="0070C0"/>
                </a:solidFill>
              </a:rPr>
              <a:t>an </a:t>
            </a:r>
            <a:r>
              <a:rPr lang="en-US" sz="2800" dirty="0" smtClean="0">
                <a:solidFill>
                  <a:srgbClr val="0070C0"/>
                </a:solidFill>
              </a:rPr>
              <a:t>attacker</a:t>
            </a:r>
          </a:p>
          <a:p>
            <a:pPr lvl="1"/>
            <a:r>
              <a:rPr lang="en-US" sz="2400" dirty="0" smtClean="0"/>
              <a:t>Maintain audit trail</a:t>
            </a:r>
          </a:p>
          <a:p>
            <a:pPr lvl="1"/>
            <a:r>
              <a:rPr lang="en-US" sz="2400" dirty="0"/>
              <a:t>Audit trails are often attack targets themselves </a:t>
            </a:r>
            <a:r>
              <a:rPr lang="en-US" sz="2400" dirty="0" smtClean="0"/>
              <a:t>and therefore </a:t>
            </a:r>
            <a:r>
              <a:rPr lang="en-US" sz="2400" dirty="0"/>
              <a:t>should be maintained in a trusted fashion.</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34</a:t>
            </a:fld>
            <a:endParaRPr lang="en-US" dirty="0"/>
          </a:p>
        </p:txBody>
      </p:sp>
    </p:spTree>
    <p:extLst>
      <p:ext uri="{BB962C8B-B14F-4D97-AF65-F5344CB8AC3E}">
        <p14:creationId xmlns:p14="http://schemas.microsoft.com/office/powerpoint/2010/main" val="32973559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tactics for security</a:t>
            </a:r>
          </a:p>
        </p:txBody>
      </p:sp>
      <p:pic>
        <p:nvPicPr>
          <p:cNvPr id="8" name="Content Placeholder 7"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2105" y="2070643"/>
            <a:ext cx="6637374" cy="4160383"/>
          </a:xfrm>
        </p:spPr>
      </p:pic>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35</a:t>
            </a:fld>
            <a:endParaRPr lang="en-US" dirty="0"/>
          </a:p>
        </p:txBody>
      </p:sp>
    </p:spTree>
    <p:extLst>
      <p:ext uri="{BB962C8B-B14F-4D97-AF65-F5344CB8AC3E}">
        <p14:creationId xmlns:p14="http://schemas.microsoft.com/office/powerpoint/2010/main" val="40632134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Testability </a:t>
            </a:r>
            <a:r>
              <a:rPr lang="en-US" dirty="0"/>
              <a:t>Tactics</a:t>
            </a:r>
          </a:p>
        </p:txBody>
      </p:sp>
      <p:sp>
        <p:nvSpPr>
          <p:cNvPr id="3" name="Content Placeholder 2"/>
          <p:cNvSpPr>
            <a:spLocks noGrp="1"/>
          </p:cNvSpPr>
          <p:nvPr>
            <p:ph idx="1"/>
          </p:nvPr>
        </p:nvSpPr>
        <p:spPr>
          <a:xfrm>
            <a:off x="1028700" y="1499191"/>
            <a:ext cx="7200900" cy="4881943"/>
          </a:xfrm>
        </p:spPr>
        <p:txBody>
          <a:bodyPr>
            <a:normAutofit lnSpcReduction="10000"/>
          </a:bodyPr>
          <a:lstStyle/>
          <a:p>
            <a:r>
              <a:rPr lang="en-US" dirty="0" smtClean="0"/>
              <a:t>Testability - allow </a:t>
            </a:r>
            <a:r>
              <a:rPr lang="en-US" dirty="0"/>
              <a:t>for easier testing when </a:t>
            </a:r>
            <a:r>
              <a:rPr lang="en-US" dirty="0" smtClean="0"/>
              <a:t>software </a:t>
            </a:r>
            <a:r>
              <a:rPr lang="en-US" dirty="0"/>
              <a:t>development is </a:t>
            </a:r>
            <a:r>
              <a:rPr lang="en-US" dirty="0" smtClean="0"/>
              <a:t>completed.</a:t>
            </a:r>
          </a:p>
          <a:p>
            <a:endParaRPr lang="en-US" dirty="0"/>
          </a:p>
          <a:p>
            <a:endParaRPr lang="en-US" dirty="0" smtClean="0"/>
          </a:p>
          <a:p>
            <a:endParaRPr lang="en-US" dirty="0"/>
          </a:p>
          <a:p>
            <a:endParaRPr lang="en-US" dirty="0" smtClean="0"/>
          </a:p>
          <a:p>
            <a:r>
              <a:rPr lang="en-US" dirty="0" smtClean="0"/>
              <a:t>Testing takes huge amount of money!</a:t>
            </a:r>
          </a:p>
          <a:p>
            <a:r>
              <a:rPr lang="en-US" dirty="0"/>
              <a:t>The goal of a testing </a:t>
            </a:r>
            <a:r>
              <a:rPr lang="en-US" dirty="0" smtClean="0"/>
              <a:t>is </a:t>
            </a:r>
            <a:r>
              <a:rPr lang="en-US" dirty="0"/>
              <a:t>to discover faults</a:t>
            </a:r>
          </a:p>
          <a:p>
            <a:r>
              <a:rPr lang="en-US" dirty="0" smtClean="0">
                <a:solidFill>
                  <a:srgbClr val="0070C0"/>
                </a:solidFill>
              </a:rPr>
              <a:t>Test harness </a:t>
            </a:r>
            <a:r>
              <a:rPr lang="en-US" dirty="0" smtClean="0"/>
              <a:t>– </a:t>
            </a:r>
            <a:r>
              <a:rPr lang="en-US" i="1" dirty="0" smtClean="0"/>
              <a:t>software to provide input and capture the output</a:t>
            </a:r>
          </a:p>
          <a:p>
            <a:r>
              <a:rPr lang="en-US" dirty="0" smtClean="0"/>
              <a:t>Providing </a:t>
            </a:r>
            <a:r>
              <a:rPr lang="en-US" dirty="0"/>
              <a:t>input and capturing output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36</a:t>
            </a:fld>
            <a:endParaRPr lang="en-US" dirty="0"/>
          </a:p>
        </p:txBody>
      </p:sp>
      <p:pic>
        <p:nvPicPr>
          <p:cNvPr id="1026" name="Picture 2" descr="graphics/05fig10.gif"/>
          <p:cNvPicPr>
            <a:picLocks noChangeAspect="1" noChangeArrowheads="1"/>
          </p:cNvPicPr>
          <p:nvPr/>
        </p:nvPicPr>
        <p:blipFill rotWithShape="1">
          <a:blip r:embed="rId2">
            <a:extLst>
              <a:ext uri="{28A0092B-C50C-407E-A947-70E740481C1C}">
                <a14:useLocalDpi xmlns:a14="http://schemas.microsoft.com/office/drawing/2010/main" val="0"/>
              </a:ext>
            </a:extLst>
          </a:blip>
          <a:srcRect l="18716" r="19280"/>
          <a:stretch/>
        </p:blipFill>
        <p:spPr bwMode="auto">
          <a:xfrm>
            <a:off x="2272313" y="2199481"/>
            <a:ext cx="4436832" cy="178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1580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harness </a:t>
            </a:r>
          </a:p>
        </p:txBody>
      </p:sp>
      <p:sp>
        <p:nvSpPr>
          <p:cNvPr id="3" name="Content Placeholder 2"/>
          <p:cNvSpPr>
            <a:spLocks noGrp="1"/>
          </p:cNvSpPr>
          <p:nvPr>
            <p:ph idx="1"/>
          </p:nvPr>
        </p:nvSpPr>
        <p:spPr/>
        <p:txBody>
          <a:bodyPr/>
          <a:lstStyle/>
          <a:p>
            <a:r>
              <a:rPr lang="en-US" dirty="0" smtClean="0"/>
              <a:t>Same as the </a:t>
            </a:r>
            <a:r>
              <a:rPr lang="en-US" dirty="0"/>
              <a:t>stimulator you might have done for performance </a:t>
            </a:r>
            <a:endParaRPr lang="en-US" dirty="0" smtClean="0"/>
          </a:p>
          <a:p>
            <a:r>
              <a:rPr lang="en-US" dirty="0" smtClean="0"/>
              <a:t>Automates </a:t>
            </a:r>
            <a:r>
              <a:rPr lang="en-US" dirty="0"/>
              <a:t>some aspect of testing </a:t>
            </a:r>
          </a:p>
          <a:p>
            <a:r>
              <a:rPr lang="en-US" dirty="0" smtClean="0"/>
              <a:t>But</a:t>
            </a:r>
            <a:r>
              <a:rPr lang="en-US" dirty="0"/>
              <a:t>, for finding errors, the test cases need to be more complete (unless performance / reliability are what you’re testing!) </a:t>
            </a:r>
            <a:r>
              <a:rPr lang="en-US" dirty="0" smtClean="0"/>
              <a:t> </a:t>
            </a:r>
          </a:p>
          <a:p>
            <a:r>
              <a:rPr lang="en-US" dirty="0" smtClean="0"/>
              <a:t>Can </a:t>
            </a:r>
            <a:r>
              <a:rPr lang="en-US" dirty="0"/>
              <a:t>be for internal classes, etc., as well as external </a:t>
            </a:r>
            <a:r>
              <a:rPr lang="en-US" dirty="0" smtClean="0"/>
              <a:t>  </a:t>
            </a:r>
          </a:p>
          <a:p>
            <a:r>
              <a:rPr lang="en-US" dirty="0" smtClean="0"/>
              <a:t>Give </a:t>
            </a:r>
            <a:r>
              <a:rPr lang="en-US" dirty="0"/>
              <a:t>this itself an “architecture” with options, different modes, etc.</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37</a:t>
            </a:fld>
            <a:endParaRPr lang="en-US" dirty="0"/>
          </a:p>
        </p:txBody>
      </p:sp>
    </p:spTree>
    <p:extLst>
      <p:ext uri="{BB962C8B-B14F-4D97-AF65-F5344CB8AC3E}">
        <p14:creationId xmlns:p14="http://schemas.microsoft.com/office/powerpoint/2010/main" val="24770948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MVC</a:t>
            </a:r>
            <a:endParaRPr lang="en-US" dirty="0"/>
          </a:p>
        </p:txBody>
      </p:sp>
      <p:pic>
        <p:nvPicPr>
          <p:cNvPr id="6" name="Content Placeholder 5" descr="Screen Clipping"/>
          <p:cNvPicPr>
            <a:picLocks noGrp="1" noChangeAspect="1"/>
          </p:cNvPicPr>
          <p:nvPr>
            <p:ph idx="1"/>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34817"/>
          <a:stretch/>
        </p:blipFill>
        <p:spPr>
          <a:xfrm>
            <a:off x="1775637" y="1340502"/>
            <a:ext cx="5923567" cy="4337283"/>
          </a:xfrm>
        </p:spPr>
      </p:pic>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38</a:t>
            </a:fld>
            <a:endParaRPr lang="en-US" dirty="0"/>
          </a:p>
        </p:txBody>
      </p:sp>
      <p:sp>
        <p:nvSpPr>
          <p:cNvPr id="8" name="Rectangle 7"/>
          <p:cNvSpPr/>
          <p:nvPr/>
        </p:nvSpPr>
        <p:spPr>
          <a:xfrm>
            <a:off x="4122263" y="5514930"/>
            <a:ext cx="2758533" cy="707886"/>
          </a:xfrm>
          <a:prstGeom prst="rect">
            <a:avLst/>
          </a:prstGeom>
          <a:solidFill>
            <a:schemeClr val="accent2"/>
          </a:solidFill>
        </p:spPr>
        <p:txBody>
          <a:bodyPr wrap="square">
            <a:spAutoFit/>
          </a:bodyPr>
          <a:lstStyle/>
          <a:p>
            <a:r>
              <a:rPr lang="en-US" sz="2000" dirty="0">
                <a:solidFill>
                  <a:schemeClr val="bg1"/>
                </a:solidFill>
              </a:rPr>
              <a:t>Replace with stimulator, for testing </a:t>
            </a:r>
          </a:p>
        </p:txBody>
      </p:sp>
      <p:cxnSp>
        <p:nvCxnSpPr>
          <p:cNvPr id="10" name="Straight Arrow Connector 9"/>
          <p:cNvCxnSpPr/>
          <p:nvPr/>
        </p:nvCxnSpPr>
        <p:spPr>
          <a:xfrm>
            <a:off x="3996513" y="4638468"/>
            <a:ext cx="1330399" cy="823172"/>
          </a:xfrm>
          <a:prstGeom prst="straightConnector1">
            <a:avLst/>
          </a:prstGeom>
          <a:ln w="28575">
            <a:solidFill>
              <a:srgbClr val="0070C0"/>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527929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a:t>
            </a:r>
          </a:p>
        </p:txBody>
      </p:sp>
      <p:sp>
        <p:nvSpPr>
          <p:cNvPr id="3" name="Content Placeholder 2"/>
          <p:cNvSpPr>
            <a:spLocks noGrp="1"/>
          </p:cNvSpPr>
          <p:nvPr>
            <p:ph idx="1"/>
          </p:nvPr>
        </p:nvSpPr>
        <p:spPr/>
        <p:txBody>
          <a:bodyPr/>
          <a:lstStyle/>
          <a:p>
            <a:r>
              <a:rPr lang="en-US" dirty="0" smtClean="0"/>
              <a:t>Tactics </a:t>
            </a:r>
            <a:r>
              <a:rPr lang="en-US" dirty="0"/>
              <a:t>for managing input and output for </a:t>
            </a:r>
            <a:r>
              <a:rPr lang="en-US" dirty="0" smtClean="0"/>
              <a:t>testing</a:t>
            </a:r>
          </a:p>
          <a:p>
            <a:pPr algn="l"/>
            <a:r>
              <a:rPr lang="en-US" b="1" i="1" dirty="0"/>
              <a:t>Record/playback. </a:t>
            </a:r>
            <a:endParaRPr lang="en-US" b="1" i="1" dirty="0" smtClean="0"/>
          </a:p>
          <a:p>
            <a:pPr lvl="1"/>
            <a:r>
              <a:rPr lang="en-US" dirty="0" smtClean="0"/>
              <a:t>Refers to both </a:t>
            </a:r>
            <a:r>
              <a:rPr lang="en-US" dirty="0"/>
              <a:t>capturing information crossing an interface and using it as input into the </a:t>
            </a:r>
            <a:r>
              <a:rPr lang="en-US" dirty="0" smtClean="0"/>
              <a:t>test harness.</a:t>
            </a:r>
          </a:p>
          <a:p>
            <a:pPr lvl="1"/>
            <a:r>
              <a:rPr lang="en-US" dirty="0"/>
              <a:t>The information crossing an interface during normal operation is saved in some repository and represents output </a:t>
            </a:r>
            <a:r>
              <a:rPr lang="en-US" dirty="0" smtClean="0"/>
              <a:t>from one </a:t>
            </a:r>
            <a:r>
              <a:rPr lang="en-US" dirty="0"/>
              <a:t>component and input to </a:t>
            </a:r>
            <a:r>
              <a:rPr lang="en-US" dirty="0" smtClean="0"/>
              <a:t>another.</a:t>
            </a:r>
          </a:p>
          <a:p>
            <a:pPr algn="l"/>
            <a:r>
              <a:rPr lang="en-US" b="1" i="1" dirty="0"/>
              <a:t>Separate interface from </a:t>
            </a:r>
            <a:r>
              <a:rPr lang="en-US" b="1" i="1" dirty="0" smtClean="0"/>
              <a:t>implementation</a:t>
            </a:r>
          </a:p>
          <a:p>
            <a:pPr algn="l"/>
            <a:r>
              <a:rPr lang="en-US" b="1" i="1" dirty="0"/>
              <a:t>Specialize access routes/interfaces</a:t>
            </a:r>
            <a:endParaRPr lang="en-US" b="1"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39</a:t>
            </a:fld>
            <a:endParaRPr lang="en-US" dirty="0"/>
          </a:p>
        </p:txBody>
      </p:sp>
    </p:spTree>
    <p:extLst>
      <p:ext uri="{BB962C8B-B14F-4D97-AF65-F5344CB8AC3E}">
        <p14:creationId xmlns:p14="http://schemas.microsoft.com/office/powerpoint/2010/main" val="3548689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tactics</a:t>
            </a:r>
          </a:p>
        </p:txBody>
      </p:sp>
      <p:sp>
        <p:nvSpPr>
          <p:cNvPr id="3" name="Content Placeholder 2"/>
          <p:cNvSpPr>
            <a:spLocks noGrp="1"/>
          </p:cNvSpPr>
          <p:nvPr>
            <p:ph idx="1"/>
          </p:nvPr>
        </p:nvSpPr>
        <p:spPr>
          <a:xfrm>
            <a:off x="1028700" y="1927123"/>
            <a:ext cx="7317858" cy="4454011"/>
          </a:xfrm>
        </p:spPr>
        <p:txBody>
          <a:bodyPr/>
          <a:lstStyle/>
          <a:p>
            <a:r>
              <a:rPr lang="en-US" dirty="0" smtClean="0"/>
              <a:t>The achievement of portability, high performance, and </a:t>
            </a:r>
            <a:r>
              <a:rPr lang="en-US" dirty="0" err="1" smtClean="0"/>
              <a:t>integrability</a:t>
            </a:r>
            <a:r>
              <a:rPr lang="en-US" dirty="0" smtClean="0"/>
              <a:t> depends upon design decisions.</a:t>
            </a:r>
          </a:p>
          <a:p>
            <a:r>
              <a:rPr lang="en-US" b="1" dirty="0" smtClean="0">
                <a:solidFill>
                  <a:srgbClr val="FF0000"/>
                </a:solidFill>
              </a:rPr>
              <a:t>A </a:t>
            </a:r>
            <a:r>
              <a:rPr lang="en-US" b="1" i="1" dirty="0">
                <a:solidFill>
                  <a:srgbClr val="FF0000"/>
                </a:solidFill>
              </a:rPr>
              <a:t>tactic</a:t>
            </a:r>
            <a:r>
              <a:rPr lang="en-US" b="1" dirty="0">
                <a:solidFill>
                  <a:srgbClr val="FF0000"/>
                </a:solidFill>
              </a:rPr>
              <a:t> is a </a:t>
            </a:r>
            <a:r>
              <a:rPr lang="en-US" b="1" dirty="0" smtClean="0">
                <a:solidFill>
                  <a:srgbClr val="FF0000"/>
                </a:solidFill>
              </a:rPr>
              <a:t>design decision </a:t>
            </a:r>
            <a:r>
              <a:rPr lang="en-US" b="1" dirty="0">
                <a:solidFill>
                  <a:srgbClr val="FF0000"/>
                </a:solidFill>
              </a:rPr>
              <a:t>that influences the control of a quality </a:t>
            </a:r>
            <a:r>
              <a:rPr lang="en-US" b="1" dirty="0" smtClean="0">
                <a:solidFill>
                  <a:srgbClr val="FF0000"/>
                </a:solidFill>
              </a:rPr>
              <a:t>attribute response.</a:t>
            </a:r>
          </a:p>
          <a:p>
            <a:r>
              <a:rPr lang="en-US" dirty="0" smtClean="0"/>
              <a:t>A collection </a:t>
            </a:r>
            <a:r>
              <a:rPr lang="en-US" dirty="0"/>
              <a:t>of tactics </a:t>
            </a:r>
            <a:r>
              <a:rPr lang="en-US" dirty="0" smtClean="0"/>
              <a:t>- </a:t>
            </a:r>
            <a:r>
              <a:rPr lang="en-US" i="1" dirty="0" smtClean="0"/>
              <a:t>architectural strategy.</a:t>
            </a:r>
            <a:endParaRPr lang="en-US" dirty="0"/>
          </a:p>
        </p:txBody>
      </p:sp>
      <p:pic>
        <p:nvPicPr>
          <p:cNvPr id="4" name="Picture 3"/>
          <p:cNvPicPr>
            <a:picLocks noChangeAspect="1"/>
          </p:cNvPicPr>
          <p:nvPr/>
        </p:nvPicPr>
        <p:blipFill rotWithShape="1">
          <a:blip r:embed="rId3">
            <a:lum contrast="40000"/>
          </a:blip>
          <a:srcRect l="19897" r="18540"/>
          <a:stretch/>
        </p:blipFill>
        <p:spPr>
          <a:xfrm>
            <a:off x="2211572" y="4557605"/>
            <a:ext cx="4625163" cy="1823529"/>
          </a:xfrm>
          <a:prstGeom prst="rect">
            <a:avLst/>
          </a:prstGeom>
        </p:spPr>
      </p:pic>
      <p:sp>
        <p:nvSpPr>
          <p:cNvPr id="5" name="Footer Placeholder 4"/>
          <p:cNvSpPr>
            <a:spLocks noGrp="1"/>
          </p:cNvSpPr>
          <p:nvPr>
            <p:ph type="ftr" sz="quarter" idx="11"/>
          </p:nvPr>
        </p:nvSpPr>
        <p:spPr/>
        <p:txBody>
          <a:bodyPr/>
          <a:lstStyle/>
          <a:p>
            <a:r>
              <a:rPr lang="en-US" smtClean="0"/>
              <a:t>Dr. S. Nandagopalan</a:t>
            </a:r>
            <a:endParaRPr lang="en-US" dirty="0"/>
          </a:p>
        </p:txBody>
      </p:sp>
      <p:sp>
        <p:nvSpPr>
          <p:cNvPr id="6" name="Slide Number Placeholder 5"/>
          <p:cNvSpPr>
            <a:spLocks noGrp="1"/>
          </p:cNvSpPr>
          <p:nvPr>
            <p:ph type="sldNum" sz="quarter" idx="12"/>
          </p:nvPr>
        </p:nvSpPr>
        <p:spPr/>
        <p:txBody>
          <a:bodyPr/>
          <a:lstStyle/>
          <a:p>
            <a:fld id="{2801DD84-424C-4235-9B6F-9FDEF8985324}" type="slidenum">
              <a:rPr lang="en-US" smtClean="0"/>
              <a:t>4</a:t>
            </a:fld>
            <a:endParaRPr lang="en-US"/>
          </a:p>
        </p:txBody>
      </p:sp>
    </p:spTree>
    <p:extLst>
      <p:ext uri="{BB962C8B-B14F-4D97-AF65-F5344CB8AC3E}">
        <p14:creationId xmlns:p14="http://schemas.microsoft.com/office/powerpoint/2010/main" val="34272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Monitoring</a:t>
            </a:r>
            <a:endParaRPr lang="en-US" dirty="0"/>
          </a:p>
        </p:txBody>
      </p:sp>
      <p:sp>
        <p:nvSpPr>
          <p:cNvPr id="3" name="Content Placeholder 2"/>
          <p:cNvSpPr>
            <a:spLocks noGrp="1"/>
          </p:cNvSpPr>
          <p:nvPr>
            <p:ph idx="1"/>
          </p:nvPr>
        </p:nvSpPr>
        <p:spPr>
          <a:xfrm>
            <a:off x="1028699" y="1927123"/>
            <a:ext cx="7402919" cy="4454011"/>
          </a:xfrm>
        </p:spPr>
        <p:txBody>
          <a:bodyPr/>
          <a:lstStyle/>
          <a:p>
            <a:r>
              <a:rPr lang="en-US" dirty="0"/>
              <a:t>A component can implement tactics based on internal state to support the testing process</a:t>
            </a:r>
            <a:r>
              <a:rPr lang="en-US" dirty="0" smtClean="0"/>
              <a:t>.</a:t>
            </a:r>
          </a:p>
          <a:p>
            <a:r>
              <a:rPr lang="en-US" b="1" i="1" dirty="0"/>
              <a:t>Built-in </a:t>
            </a:r>
            <a:r>
              <a:rPr lang="en-US" b="1" i="1" dirty="0" smtClean="0"/>
              <a:t>monitors</a:t>
            </a:r>
            <a:endParaRPr lang="en-US" i="1" dirty="0" smtClean="0"/>
          </a:p>
          <a:p>
            <a:pPr lvl="1"/>
            <a:r>
              <a:rPr lang="en-US" dirty="0" smtClean="0"/>
              <a:t>The </a:t>
            </a:r>
            <a:r>
              <a:rPr lang="en-US" dirty="0"/>
              <a:t>component can maintain state, performance load, capacity, security, or other information </a:t>
            </a:r>
            <a:r>
              <a:rPr lang="en-US" dirty="0" smtClean="0"/>
              <a:t>accessible through </a:t>
            </a:r>
            <a:r>
              <a:rPr lang="en-US" dirty="0"/>
              <a:t>an </a:t>
            </a:r>
            <a:r>
              <a:rPr lang="en-US" dirty="0" smtClean="0"/>
              <a:t>interface (permanent/temporary).</a:t>
            </a:r>
          </a:p>
          <a:p>
            <a:pPr lvl="1"/>
            <a:r>
              <a:rPr lang="en-US" dirty="0"/>
              <a:t>Monitoring states can actually increase the testing effort since tests </a:t>
            </a:r>
            <a:r>
              <a:rPr lang="en-US" dirty="0" smtClean="0"/>
              <a:t>may have </a:t>
            </a:r>
            <a:r>
              <a:rPr lang="en-US" dirty="0"/>
              <a:t>to be repeated with the monitoring turned </a:t>
            </a:r>
            <a:r>
              <a:rPr lang="en-US" dirty="0" smtClean="0"/>
              <a:t>off.</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40</a:t>
            </a:fld>
            <a:endParaRPr lang="en-US" dirty="0"/>
          </a:p>
        </p:txBody>
      </p:sp>
    </p:spTree>
    <p:extLst>
      <p:ext uri="{BB962C8B-B14F-4D97-AF65-F5344CB8AC3E}">
        <p14:creationId xmlns:p14="http://schemas.microsoft.com/office/powerpoint/2010/main" val="2341201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Summary of testability tactics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41</a:t>
            </a:fld>
            <a:endParaRPr lang="en-US" dirty="0"/>
          </a:p>
        </p:txBody>
      </p:sp>
      <p:pic>
        <p:nvPicPr>
          <p:cNvPr id="6" name="Picture 5"/>
          <p:cNvPicPr>
            <a:picLocks noChangeAspect="1"/>
          </p:cNvPicPr>
          <p:nvPr/>
        </p:nvPicPr>
        <p:blipFill>
          <a:blip r:embed="rId2"/>
          <a:stretch>
            <a:fillRect/>
          </a:stretch>
        </p:blipFill>
        <p:spPr>
          <a:xfrm>
            <a:off x="1104322" y="1818968"/>
            <a:ext cx="7324569" cy="3869451"/>
          </a:xfrm>
          <a:prstGeom prst="rect">
            <a:avLst/>
          </a:prstGeom>
        </p:spPr>
      </p:pic>
    </p:spTree>
    <p:extLst>
      <p:ext uri="{BB962C8B-B14F-4D97-AF65-F5344CB8AC3E}">
        <p14:creationId xmlns:p14="http://schemas.microsoft.com/office/powerpoint/2010/main" val="3625692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Usability Tactics</a:t>
            </a:r>
          </a:p>
        </p:txBody>
      </p:sp>
      <p:sp>
        <p:nvSpPr>
          <p:cNvPr id="3" name="Content Placeholder 2"/>
          <p:cNvSpPr>
            <a:spLocks noGrp="1"/>
          </p:cNvSpPr>
          <p:nvPr>
            <p:ph idx="1"/>
          </p:nvPr>
        </p:nvSpPr>
        <p:spPr/>
        <p:txBody>
          <a:bodyPr/>
          <a:lstStyle/>
          <a:p>
            <a:r>
              <a:rPr lang="en-US" dirty="0" smtClean="0"/>
              <a:t>Usability </a:t>
            </a:r>
            <a:r>
              <a:rPr lang="en-US" dirty="0"/>
              <a:t>is concerned with how easy it is for the user to accomplish a desired task and the kind of support </a:t>
            </a:r>
            <a:r>
              <a:rPr lang="en-US" dirty="0" smtClean="0"/>
              <a:t>the system </a:t>
            </a:r>
            <a:r>
              <a:rPr lang="en-US" dirty="0"/>
              <a:t>provides to the </a:t>
            </a:r>
            <a:r>
              <a:rPr lang="en-US" dirty="0" smtClean="0"/>
              <a:t>user</a:t>
            </a:r>
          </a:p>
          <a:p>
            <a:pPr lvl="1"/>
            <a:r>
              <a:rPr lang="en-US" dirty="0" smtClean="0"/>
              <a:t>User Interface design</a:t>
            </a:r>
          </a:p>
          <a:p>
            <a:pPr lvl="1"/>
            <a:r>
              <a:rPr lang="en-US" dirty="0" smtClean="0"/>
              <a:t>Runtime</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42</a:t>
            </a:fld>
            <a:endParaRPr lang="en-US" dirty="0"/>
          </a:p>
        </p:txBody>
      </p:sp>
      <p:pic>
        <p:nvPicPr>
          <p:cNvPr id="6" name="Picture 5"/>
          <p:cNvPicPr>
            <a:picLocks noChangeAspect="1"/>
          </p:cNvPicPr>
          <p:nvPr/>
        </p:nvPicPr>
        <p:blipFill rotWithShape="1">
          <a:blip r:embed="rId2">
            <a:lum contrast="20000"/>
          </a:blip>
          <a:srcRect l="17750" r="12925"/>
          <a:stretch/>
        </p:blipFill>
        <p:spPr>
          <a:xfrm>
            <a:off x="2392326" y="4154128"/>
            <a:ext cx="5199866" cy="1927695"/>
          </a:xfrm>
          <a:prstGeom prst="rect">
            <a:avLst/>
          </a:prstGeom>
        </p:spPr>
      </p:pic>
    </p:spTree>
    <p:extLst>
      <p:ext uri="{BB962C8B-B14F-4D97-AF65-F5344CB8AC3E}">
        <p14:creationId xmlns:p14="http://schemas.microsoft.com/office/powerpoint/2010/main" val="4162625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Tactics</a:t>
            </a:r>
            <a:endParaRPr lang="en-US" dirty="0"/>
          </a:p>
        </p:txBody>
      </p:sp>
      <p:sp>
        <p:nvSpPr>
          <p:cNvPr id="3" name="Content Placeholder 2"/>
          <p:cNvSpPr>
            <a:spLocks noGrp="1"/>
          </p:cNvSpPr>
          <p:nvPr>
            <p:ph idx="1"/>
          </p:nvPr>
        </p:nvSpPr>
        <p:spPr>
          <a:xfrm>
            <a:off x="1028699" y="1927123"/>
            <a:ext cx="7273071" cy="4454011"/>
          </a:xfrm>
        </p:spPr>
        <p:txBody>
          <a:bodyPr/>
          <a:lstStyle/>
          <a:p>
            <a:r>
              <a:rPr lang="en-US" dirty="0" smtClean="0"/>
              <a:t>Error </a:t>
            </a:r>
            <a:r>
              <a:rPr lang="en-US" dirty="0"/>
              <a:t>correction </a:t>
            </a:r>
            <a:r>
              <a:rPr lang="en-US" dirty="0" smtClean="0"/>
              <a:t>and other efficient operations:</a:t>
            </a:r>
          </a:p>
          <a:p>
            <a:r>
              <a:rPr lang="en-US" i="1" dirty="0" smtClean="0"/>
              <a:t>Ex: cancel</a:t>
            </a:r>
            <a:r>
              <a:rPr lang="en-US" i="1" dirty="0"/>
              <a:t>, undo, aggregate</a:t>
            </a:r>
            <a:r>
              <a:rPr lang="en-US" dirty="0"/>
              <a:t>, and </a:t>
            </a:r>
            <a:r>
              <a:rPr lang="en-US" i="1" dirty="0" smtClean="0"/>
              <a:t>show multiple views</a:t>
            </a:r>
          </a:p>
          <a:p>
            <a:r>
              <a:rPr lang="en-US" dirty="0"/>
              <a:t>human–computer interaction have used the terms </a:t>
            </a:r>
            <a:endParaRPr lang="en-US" dirty="0" smtClean="0"/>
          </a:p>
          <a:p>
            <a:pPr lvl="1"/>
            <a:r>
              <a:rPr lang="en-US" dirty="0" smtClean="0"/>
              <a:t>"</a:t>
            </a:r>
            <a:r>
              <a:rPr lang="en-US" dirty="0"/>
              <a:t>user </a:t>
            </a:r>
            <a:r>
              <a:rPr lang="en-US" dirty="0" smtClean="0"/>
              <a:t>initiative" </a:t>
            </a:r>
          </a:p>
          <a:p>
            <a:pPr lvl="1"/>
            <a:r>
              <a:rPr lang="en-US" dirty="0" smtClean="0"/>
              <a:t>"</a:t>
            </a:r>
            <a:r>
              <a:rPr lang="en-US" dirty="0"/>
              <a:t>system </a:t>
            </a:r>
            <a:r>
              <a:rPr lang="en-US" dirty="0" smtClean="0"/>
              <a:t>initiative"  </a:t>
            </a:r>
          </a:p>
          <a:p>
            <a:pPr lvl="1"/>
            <a:r>
              <a:rPr lang="en-US" dirty="0" smtClean="0"/>
              <a:t>"</a:t>
            </a:r>
            <a:r>
              <a:rPr lang="en-US" dirty="0"/>
              <a:t>mixed </a:t>
            </a:r>
            <a:r>
              <a:rPr lang="en-US" dirty="0" smtClean="0"/>
              <a:t>initiative“</a:t>
            </a:r>
          </a:p>
          <a:p>
            <a:r>
              <a:rPr lang="en-US" b="1" dirty="0" smtClean="0">
                <a:solidFill>
                  <a:srgbClr val="FF0000"/>
                </a:solidFill>
              </a:rPr>
              <a:t>Example: </a:t>
            </a:r>
          </a:p>
          <a:p>
            <a:r>
              <a:rPr lang="en-US" dirty="0" smtClean="0"/>
              <a:t>“Cancel”   - user imitative</a:t>
            </a:r>
          </a:p>
          <a:p>
            <a:r>
              <a:rPr lang="en-US" dirty="0" smtClean="0"/>
              <a:t>“Progress bar” – system initiative</a:t>
            </a:r>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43</a:t>
            </a:fld>
            <a:endParaRPr lang="en-US" dirty="0"/>
          </a:p>
        </p:txBody>
      </p:sp>
      <p:sp>
        <p:nvSpPr>
          <p:cNvPr id="7" name="TextBox 6"/>
          <p:cNvSpPr txBox="1"/>
          <p:nvPr/>
        </p:nvSpPr>
        <p:spPr>
          <a:xfrm>
            <a:off x="6894360" y="5194836"/>
            <a:ext cx="1816164" cy="830997"/>
          </a:xfrm>
          <a:prstGeom prst="rect">
            <a:avLst/>
          </a:prstGeom>
          <a:noFill/>
        </p:spPr>
        <p:txBody>
          <a:bodyPr wrap="square" rtlCol="0">
            <a:spAutoFit/>
          </a:bodyPr>
          <a:lstStyle/>
          <a:p>
            <a:r>
              <a:rPr lang="en-US" sz="2400" dirty="0" smtClean="0"/>
              <a:t>Mixed initiative</a:t>
            </a:r>
            <a:endParaRPr lang="en-US" sz="2400" dirty="0"/>
          </a:p>
        </p:txBody>
      </p:sp>
      <p:sp>
        <p:nvSpPr>
          <p:cNvPr id="8" name="Right Brace 7"/>
          <p:cNvSpPr/>
          <p:nvPr/>
        </p:nvSpPr>
        <p:spPr>
          <a:xfrm>
            <a:off x="6049925" y="5094656"/>
            <a:ext cx="637954" cy="1031358"/>
          </a:xfrm>
          <a:prstGeom prst="rightBrace">
            <a:avLst>
              <a:gd name="adj1" fmla="val 1666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0337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a:t>
            </a:r>
            <a:endParaRPr lang="en-US" dirty="0"/>
          </a:p>
        </p:txBody>
      </p:sp>
      <p:sp>
        <p:nvSpPr>
          <p:cNvPr id="3" name="Content Placeholder 2"/>
          <p:cNvSpPr>
            <a:spLocks noGrp="1"/>
          </p:cNvSpPr>
          <p:nvPr>
            <p:ph idx="1"/>
          </p:nvPr>
        </p:nvSpPr>
        <p:spPr/>
        <p:txBody>
          <a:bodyPr/>
          <a:lstStyle/>
          <a:p>
            <a:r>
              <a:rPr lang="en-US" dirty="0"/>
              <a:t>When the user takes the initiative, the architect designs a </a:t>
            </a:r>
            <a:r>
              <a:rPr lang="en-US" dirty="0" smtClean="0"/>
              <a:t>response. How?</a:t>
            </a:r>
          </a:p>
          <a:p>
            <a:pPr lvl="1"/>
            <a:r>
              <a:rPr lang="en-US" sz="2400" dirty="0" smtClean="0"/>
              <a:t>The </a:t>
            </a:r>
            <a:r>
              <a:rPr lang="en-US" sz="2400" dirty="0"/>
              <a:t>system must be listening for </a:t>
            </a:r>
            <a:r>
              <a:rPr lang="en-US" sz="2400" dirty="0" smtClean="0"/>
              <a:t>it - </a:t>
            </a:r>
            <a:r>
              <a:rPr lang="en-US" sz="2400" dirty="0"/>
              <a:t>constant </a:t>
            </a:r>
            <a:r>
              <a:rPr lang="en-US" sz="2400" dirty="0" smtClean="0"/>
              <a:t>listener</a:t>
            </a:r>
          </a:p>
          <a:p>
            <a:pPr lvl="1"/>
            <a:r>
              <a:rPr lang="en-US" sz="2400" dirty="0"/>
              <a:t>not blocked by the </a:t>
            </a:r>
            <a:r>
              <a:rPr lang="en-US" sz="2400" dirty="0" smtClean="0"/>
              <a:t>actions of </a:t>
            </a:r>
            <a:r>
              <a:rPr lang="en-US" sz="2400" dirty="0"/>
              <a:t>whatever is being </a:t>
            </a:r>
            <a:r>
              <a:rPr lang="en-US" sz="2400" dirty="0" smtClean="0"/>
              <a:t>canceled</a:t>
            </a:r>
          </a:p>
          <a:p>
            <a:pPr lvl="1"/>
            <a:r>
              <a:rPr lang="en-US" sz="2400" dirty="0" smtClean="0"/>
              <a:t>Any </a:t>
            </a:r>
            <a:r>
              <a:rPr lang="en-US" sz="2400" dirty="0"/>
              <a:t>resources being used by the canceled command must </a:t>
            </a:r>
            <a:r>
              <a:rPr lang="en-US" sz="2400" dirty="0" smtClean="0"/>
              <a:t>be freed</a:t>
            </a:r>
          </a:p>
          <a:p>
            <a:pPr lvl="1"/>
            <a:r>
              <a:rPr lang="en-US" sz="2400" dirty="0"/>
              <a:t>C</a:t>
            </a:r>
            <a:r>
              <a:rPr lang="en-US" sz="2400" dirty="0" smtClean="0"/>
              <a:t>omponents </a:t>
            </a:r>
            <a:r>
              <a:rPr lang="en-US" sz="2400" dirty="0"/>
              <a:t>that are collaborating with the canceled command must be informed</a:t>
            </a:r>
            <a:endParaRPr lang="en-US" sz="2400" dirty="0" smtClean="0"/>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44</a:t>
            </a:fld>
            <a:endParaRPr lang="en-US" dirty="0"/>
          </a:p>
        </p:txBody>
      </p:sp>
    </p:spTree>
    <p:extLst>
      <p:ext uri="{BB962C8B-B14F-4D97-AF65-F5344CB8AC3E}">
        <p14:creationId xmlns:p14="http://schemas.microsoft.com/office/powerpoint/2010/main" val="195717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ystem initiative</a:t>
            </a:r>
            <a:endParaRPr lang="en-US" dirty="0"/>
          </a:p>
        </p:txBody>
      </p:sp>
      <p:sp>
        <p:nvSpPr>
          <p:cNvPr id="3" name="Content Placeholder 2"/>
          <p:cNvSpPr>
            <a:spLocks noGrp="1"/>
          </p:cNvSpPr>
          <p:nvPr>
            <p:ph idx="1"/>
          </p:nvPr>
        </p:nvSpPr>
        <p:spPr>
          <a:xfrm>
            <a:off x="1028700" y="1616149"/>
            <a:ext cx="7200900" cy="5029200"/>
          </a:xfrm>
        </p:spPr>
        <p:txBody>
          <a:bodyPr>
            <a:normAutofit fontScale="85000" lnSpcReduction="20000"/>
          </a:bodyPr>
          <a:lstStyle/>
          <a:p>
            <a:r>
              <a:rPr lang="en-US" b="1" i="1" dirty="0">
                <a:solidFill>
                  <a:srgbClr val="0070C0"/>
                </a:solidFill>
              </a:rPr>
              <a:t>Maintain a model of the task</a:t>
            </a:r>
            <a:r>
              <a:rPr lang="en-US" i="1" dirty="0"/>
              <a:t>. </a:t>
            </a:r>
            <a:r>
              <a:rPr lang="en-US" dirty="0" smtClean="0"/>
              <a:t>The </a:t>
            </a:r>
            <a:r>
              <a:rPr lang="en-US" dirty="0"/>
              <a:t>task model is used to determine </a:t>
            </a:r>
            <a:r>
              <a:rPr lang="en-US" dirty="0" smtClean="0"/>
              <a:t>context so </a:t>
            </a:r>
            <a:r>
              <a:rPr lang="en-US" dirty="0"/>
              <a:t>the system can have some idea of what the user is attempting and provide various kinds of assistance. </a:t>
            </a:r>
            <a:endParaRPr lang="en-US" dirty="0" smtClean="0"/>
          </a:p>
          <a:p>
            <a:pPr lvl="1">
              <a:lnSpc>
                <a:spcPct val="120000"/>
              </a:lnSpc>
            </a:pPr>
            <a:r>
              <a:rPr lang="en-US" dirty="0" smtClean="0"/>
              <a:t>Example: Change lower-case to upper-case for any sentence’s beginning letter. </a:t>
            </a:r>
            <a:endParaRPr lang="en-US" dirty="0"/>
          </a:p>
          <a:p>
            <a:r>
              <a:rPr lang="en-US" b="1" i="1" dirty="0">
                <a:solidFill>
                  <a:srgbClr val="0070C0"/>
                </a:solidFill>
              </a:rPr>
              <a:t>Maintain a model of the user</a:t>
            </a:r>
            <a:r>
              <a:rPr lang="en-US" i="1" dirty="0"/>
              <a:t>. </a:t>
            </a:r>
            <a:r>
              <a:rPr lang="en-US" dirty="0" smtClean="0"/>
              <a:t>It </a:t>
            </a:r>
            <a:r>
              <a:rPr lang="en-US" dirty="0"/>
              <a:t>determines the user's knowledge of </a:t>
            </a:r>
            <a:r>
              <a:rPr lang="en-US" dirty="0" smtClean="0"/>
              <a:t>the system</a:t>
            </a:r>
            <a:r>
              <a:rPr lang="en-US" dirty="0"/>
              <a:t>, the user's behavior in terms of expected response time, and other aspects specific to a user or a class of users. </a:t>
            </a:r>
            <a:endParaRPr lang="en-US" dirty="0" smtClean="0"/>
          </a:p>
          <a:p>
            <a:pPr lvl="1">
              <a:lnSpc>
                <a:spcPct val="120000"/>
              </a:lnSpc>
            </a:pPr>
            <a:r>
              <a:rPr lang="en-US" dirty="0" smtClean="0"/>
              <a:t>Example: </a:t>
            </a:r>
            <a:r>
              <a:rPr lang="en-US" dirty="0"/>
              <a:t>maintaining a user model allows the system to pace scrolling so that pages do not fly past faster than they can </a:t>
            </a:r>
            <a:r>
              <a:rPr lang="en-US" dirty="0" smtClean="0"/>
              <a:t>be read</a:t>
            </a:r>
            <a:r>
              <a:rPr lang="en-US" dirty="0"/>
              <a:t>.</a:t>
            </a:r>
          </a:p>
          <a:p>
            <a:r>
              <a:rPr lang="en-US" b="1" i="1" dirty="0">
                <a:solidFill>
                  <a:srgbClr val="0070C0"/>
                </a:solidFill>
              </a:rPr>
              <a:t>Maintain a model of the system</a:t>
            </a:r>
            <a:r>
              <a:rPr lang="en-US" i="1" dirty="0"/>
              <a:t>. </a:t>
            </a:r>
            <a:r>
              <a:rPr lang="en-US" dirty="0" smtClean="0"/>
              <a:t> It </a:t>
            </a:r>
            <a:r>
              <a:rPr lang="en-US" dirty="0"/>
              <a:t>determines the expected </a:t>
            </a:r>
            <a:r>
              <a:rPr lang="en-US" dirty="0" smtClean="0"/>
              <a:t>system behavior </a:t>
            </a:r>
            <a:r>
              <a:rPr lang="en-US" dirty="0"/>
              <a:t>so that appropriate feedback can be given to the user. The system model predicts items such as the time needed </a:t>
            </a:r>
            <a:r>
              <a:rPr lang="en-US" dirty="0" smtClean="0"/>
              <a:t>to complete </a:t>
            </a:r>
            <a:r>
              <a:rPr lang="en-US" dirty="0"/>
              <a:t>current activity.</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45</a:t>
            </a:fld>
            <a:endParaRPr lang="en-US" dirty="0"/>
          </a:p>
        </p:txBody>
      </p:sp>
    </p:spTree>
    <p:extLst>
      <p:ext uri="{BB962C8B-B14F-4D97-AF65-F5344CB8AC3E}">
        <p14:creationId xmlns:p14="http://schemas.microsoft.com/office/powerpoint/2010/main" val="333379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Design-time Tactics</a:t>
            </a:r>
            <a:endParaRPr lang="en-US" dirty="0"/>
          </a:p>
        </p:txBody>
      </p:sp>
      <p:sp>
        <p:nvSpPr>
          <p:cNvPr id="3" name="Content Placeholder 2"/>
          <p:cNvSpPr>
            <a:spLocks noGrp="1"/>
          </p:cNvSpPr>
          <p:nvPr>
            <p:ph idx="1"/>
          </p:nvPr>
        </p:nvSpPr>
        <p:spPr>
          <a:xfrm>
            <a:off x="1028700" y="1927123"/>
            <a:ext cx="7806956" cy="4454011"/>
          </a:xfrm>
        </p:spPr>
        <p:txBody>
          <a:bodyPr>
            <a:normAutofit lnSpcReduction="10000"/>
          </a:bodyPr>
          <a:lstStyle/>
          <a:p>
            <a:r>
              <a:rPr lang="en-US" dirty="0"/>
              <a:t>User interfaces are typically revised frequently during the testing process</a:t>
            </a:r>
            <a:endParaRPr lang="en-US" i="1" dirty="0" smtClean="0"/>
          </a:p>
          <a:p>
            <a:r>
              <a:rPr lang="en-US" i="1" dirty="0" smtClean="0"/>
              <a:t>Separate </a:t>
            </a:r>
            <a:r>
              <a:rPr lang="en-US" i="1" dirty="0"/>
              <a:t>the user interface from the rest of the </a:t>
            </a:r>
            <a:r>
              <a:rPr lang="en-US" i="1" dirty="0" smtClean="0"/>
              <a:t>application</a:t>
            </a:r>
          </a:p>
          <a:p>
            <a:r>
              <a:rPr lang="en-US" dirty="0" smtClean="0"/>
              <a:t>Software </a:t>
            </a:r>
            <a:r>
              <a:rPr lang="en-US" dirty="0"/>
              <a:t>architecture patterns developed </a:t>
            </a:r>
            <a:r>
              <a:rPr lang="en-US" dirty="0" smtClean="0"/>
              <a:t>to implement </a:t>
            </a:r>
            <a:r>
              <a:rPr lang="en-US" dirty="0"/>
              <a:t>this </a:t>
            </a:r>
            <a:r>
              <a:rPr lang="en-US" dirty="0" smtClean="0"/>
              <a:t>tactic is:</a:t>
            </a:r>
          </a:p>
          <a:p>
            <a:pPr lvl="1"/>
            <a:r>
              <a:rPr lang="en-US" sz="2400" dirty="0"/>
              <a:t>Model-View-Controller</a:t>
            </a:r>
          </a:p>
          <a:p>
            <a:pPr lvl="1"/>
            <a:r>
              <a:rPr lang="en-US" sz="2400" dirty="0" smtClean="0"/>
              <a:t>Presentation-Abstraction-Control</a:t>
            </a:r>
            <a:endParaRPr lang="en-US" sz="2400" dirty="0"/>
          </a:p>
          <a:p>
            <a:pPr lvl="1"/>
            <a:r>
              <a:rPr lang="en-US" sz="2400" dirty="0" err="1" smtClean="0"/>
              <a:t>Seeheim</a:t>
            </a:r>
            <a:r>
              <a:rPr lang="en-US" sz="2400" dirty="0" smtClean="0"/>
              <a:t> (</a:t>
            </a:r>
            <a:r>
              <a:rPr lang="en-US" i="0" dirty="0"/>
              <a:t>Resulted from the 1st UI software tools workshop </a:t>
            </a:r>
            <a:r>
              <a:rPr lang="en-US" i="0" dirty="0" smtClean="0"/>
              <a:t>held @ </a:t>
            </a:r>
            <a:r>
              <a:rPr lang="en-US" i="0" dirty="0" err="1" smtClean="0"/>
              <a:t>Seeheim</a:t>
            </a:r>
            <a:r>
              <a:rPr lang="en-US" i="0" dirty="0"/>
              <a:t>, Germany. Nov 1-3, 1983</a:t>
            </a:r>
            <a:r>
              <a:rPr lang="en-US" i="0" dirty="0" smtClean="0"/>
              <a:t>.)</a:t>
            </a:r>
            <a:endParaRPr lang="en-US" i="0" dirty="0"/>
          </a:p>
          <a:p>
            <a:pPr lvl="1"/>
            <a:r>
              <a:rPr lang="en-US" sz="2400" dirty="0" smtClean="0"/>
              <a:t>Arch/Slinky</a:t>
            </a:r>
            <a:endParaRPr lang="en-US" sz="2400"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46</a:t>
            </a:fld>
            <a:endParaRPr lang="en-US" dirty="0"/>
          </a:p>
        </p:txBody>
      </p:sp>
    </p:spTree>
    <p:extLst>
      <p:ext uri="{BB962C8B-B14F-4D97-AF65-F5344CB8AC3E}">
        <p14:creationId xmlns:p14="http://schemas.microsoft.com/office/powerpoint/2010/main" val="570722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47</a:t>
            </a:fld>
            <a:endParaRPr lang="en-US" dirty="0"/>
          </a:p>
        </p:txBody>
      </p:sp>
      <p:pic>
        <p:nvPicPr>
          <p:cNvPr id="1026" name="Picture 2" descr="Image result for seeheim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991" y="775437"/>
            <a:ext cx="4173213" cy="15404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ch/Slinky &lt;ul&gt;&lt;li&gt;more layers! â distinguishes lexical/physical &lt;/li&gt;&lt;/ul&gt;&lt;ul&gt;&lt;li&gt;like a âslinkyâ spring different layer..."/>
          <p:cNvPicPr>
            <a:picLocks noChangeAspect="1" noChangeArrowheads="1"/>
          </p:cNvPicPr>
          <p:nvPr/>
        </p:nvPicPr>
        <p:blipFill rotWithShape="1">
          <a:blip r:embed="rId3">
            <a:extLst>
              <a:ext uri="{28A0092B-C50C-407E-A947-70E740481C1C}">
                <a14:useLocalDpi xmlns:a14="http://schemas.microsoft.com/office/drawing/2010/main" val="0"/>
              </a:ext>
            </a:extLst>
          </a:blip>
          <a:srcRect l="31644" t="53823" r="1963"/>
          <a:stretch/>
        </p:blipFill>
        <p:spPr bwMode="auto">
          <a:xfrm>
            <a:off x="4341306" y="3847205"/>
            <a:ext cx="4603898" cy="24015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1415" y="322903"/>
            <a:ext cx="1348446" cy="461665"/>
          </a:xfrm>
          <a:prstGeom prst="rect">
            <a:avLst/>
          </a:prstGeom>
        </p:spPr>
        <p:txBody>
          <a:bodyPr wrap="none">
            <a:spAutoFit/>
          </a:bodyPr>
          <a:lstStyle/>
          <a:p>
            <a:r>
              <a:rPr lang="en-US" sz="2400" dirty="0" err="1">
                <a:solidFill>
                  <a:srgbClr val="FF0000"/>
                </a:solidFill>
              </a:rPr>
              <a:t>Seeheim</a:t>
            </a:r>
            <a:endParaRPr lang="en-US" sz="2400" dirty="0">
              <a:solidFill>
                <a:srgbClr val="FF0000"/>
              </a:solidFill>
            </a:endParaRPr>
          </a:p>
        </p:txBody>
      </p:sp>
      <p:sp>
        <p:nvSpPr>
          <p:cNvPr id="7" name="Rectangle 6"/>
          <p:cNvSpPr/>
          <p:nvPr/>
        </p:nvSpPr>
        <p:spPr>
          <a:xfrm>
            <a:off x="6384046" y="3453221"/>
            <a:ext cx="2233304" cy="461665"/>
          </a:xfrm>
          <a:prstGeom prst="rect">
            <a:avLst/>
          </a:prstGeom>
        </p:spPr>
        <p:txBody>
          <a:bodyPr wrap="none">
            <a:spAutoFit/>
          </a:bodyPr>
          <a:lstStyle/>
          <a:p>
            <a:pPr lvl="1"/>
            <a:r>
              <a:rPr lang="en-US" sz="2400" dirty="0">
                <a:solidFill>
                  <a:srgbClr val="FF0000"/>
                </a:solidFill>
              </a:rPr>
              <a:t>Arch/Slinky</a:t>
            </a:r>
          </a:p>
        </p:txBody>
      </p:sp>
      <p:pic>
        <p:nvPicPr>
          <p:cNvPr id="1030" name="Picture 6" descr="PAC presentation - abstraction  - control abstraction presentation control A P C A P C A P C A P C "/>
          <p:cNvPicPr>
            <a:picLocks noChangeAspect="1" noChangeArrowheads="1"/>
          </p:cNvPicPr>
          <p:nvPr/>
        </p:nvPicPr>
        <p:blipFill rotWithShape="1">
          <a:blip r:embed="rId4">
            <a:extLst>
              <a:ext uri="{28A0092B-C50C-407E-A947-70E740481C1C}">
                <a14:useLocalDpi xmlns:a14="http://schemas.microsoft.com/office/drawing/2010/main" val="0"/>
              </a:ext>
            </a:extLst>
          </a:blip>
          <a:srcRect l="18917" t="25848" r="4109"/>
          <a:stretch/>
        </p:blipFill>
        <p:spPr bwMode="auto">
          <a:xfrm>
            <a:off x="643053" y="3498525"/>
            <a:ext cx="3698253" cy="2672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951479" y="3390370"/>
            <a:ext cx="687432" cy="461665"/>
          </a:xfrm>
          <a:prstGeom prst="rect">
            <a:avLst/>
          </a:prstGeom>
        </p:spPr>
        <p:txBody>
          <a:bodyPr wrap="none">
            <a:spAutoFit/>
          </a:bodyPr>
          <a:lstStyle/>
          <a:p>
            <a:r>
              <a:rPr lang="en-US" sz="2400" dirty="0" smtClean="0">
                <a:solidFill>
                  <a:srgbClr val="FF0000"/>
                </a:solidFill>
              </a:rPr>
              <a:t>PAC</a:t>
            </a:r>
            <a:endParaRPr lang="en-US" sz="2400" dirty="0">
              <a:solidFill>
                <a:srgbClr val="FF0000"/>
              </a:solidFill>
            </a:endParaRPr>
          </a:p>
        </p:txBody>
      </p:sp>
      <p:pic>
        <p:nvPicPr>
          <p:cNvPr id="1032" name="Picture 8" descr="See MVC Architect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7101" y="659823"/>
            <a:ext cx="3094629" cy="258655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19005" y="475303"/>
            <a:ext cx="768159" cy="461665"/>
          </a:xfrm>
          <a:prstGeom prst="rect">
            <a:avLst/>
          </a:prstGeom>
        </p:spPr>
        <p:txBody>
          <a:bodyPr wrap="none">
            <a:spAutoFit/>
          </a:bodyPr>
          <a:lstStyle/>
          <a:p>
            <a:r>
              <a:rPr lang="en-US" sz="2400" dirty="0" smtClean="0">
                <a:solidFill>
                  <a:srgbClr val="FF0000"/>
                </a:solidFill>
              </a:rPr>
              <a:t>MVC</a:t>
            </a:r>
            <a:endParaRPr lang="en-US" sz="2400" dirty="0">
              <a:solidFill>
                <a:srgbClr val="FF0000"/>
              </a:solidFill>
            </a:endParaRPr>
          </a:p>
        </p:txBody>
      </p:sp>
      <p:sp>
        <p:nvSpPr>
          <p:cNvPr id="9" name="Freeform 8"/>
          <p:cNvSpPr/>
          <p:nvPr/>
        </p:nvSpPr>
        <p:spPr>
          <a:xfrm>
            <a:off x="829340" y="2791688"/>
            <a:ext cx="8229600" cy="555018"/>
          </a:xfrm>
          <a:custGeom>
            <a:avLst/>
            <a:gdLst>
              <a:gd name="connsiteX0" fmla="*/ 0 w 8543000"/>
              <a:gd name="connsiteY0" fmla="*/ 387447 h 555018"/>
              <a:gd name="connsiteX1" fmla="*/ 1424762 w 8543000"/>
              <a:gd name="connsiteY1" fmla="*/ 451242 h 555018"/>
              <a:gd name="connsiteX2" fmla="*/ 4295553 w 8543000"/>
              <a:gd name="connsiteY2" fmla="*/ 536303 h 555018"/>
              <a:gd name="connsiteX3" fmla="*/ 8176437 w 8543000"/>
              <a:gd name="connsiteY3" fmla="*/ 57838 h 555018"/>
              <a:gd name="connsiteX4" fmla="*/ 8155172 w 8543000"/>
              <a:gd name="connsiteY4" fmla="*/ 25940 h 555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3000" h="555018">
                <a:moveTo>
                  <a:pt x="0" y="387447"/>
                </a:moveTo>
                <a:lnTo>
                  <a:pt x="1424762" y="451242"/>
                </a:lnTo>
                <a:cubicBezTo>
                  <a:pt x="2140687" y="476051"/>
                  <a:pt x="3170274" y="601870"/>
                  <a:pt x="4295553" y="536303"/>
                </a:cubicBezTo>
                <a:cubicBezTo>
                  <a:pt x="5420832" y="470736"/>
                  <a:pt x="8176437" y="57838"/>
                  <a:pt x="8176437" y="57838"/>
                </a:cubicBezTo>
                <a:cubicBezTo>
                  <a:pt x="8819707" y="-27222"/>
                  <a:pt x="8487439" y="-641"/>
                  <a:pt x="8155172" y="25940"/>
                </a:cubicBezTo>
              </a:path>
            </a:pathLst>
          </a:custGeom>
          <a:noFill/>
          <a:ln w="9525">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944676" y="233916"/>
            <a:ext cx="1055654" cy="6103089"/>
          </a:xfrm>
          <a:custGeom>
            <a:avLst/>
            <a:gdLst>
              <a:gd name="connsiteX0" fmla="*/ 595424 w 1055654"/>
              <a:gd name="connsiteY0" fmla="*/ 0 h 6103089"/>
              <a:gd name="connsiteX1" fmla="*/ 595424 w 1055654"/>
              <a:gd name="connsiteY1" fmla="*/ 1796903 h 6103089"/>
              <a:gd name="connsiteX2" fmla="*/ 1041991 w 1055654"/>
              <a:gd name="connsiteY2" fmla="*/ 3083442 h 6103089"/>
              <a:gd name="connsiteX3" fmla="*/ 0 w 1055654"/>
              <a:gd name="connsiteY3" fmla="*/ 6103089 h 6103089"/>
            </a:gdLst>
            <a:ahLst/>
            <a:cxnLst>
              <a:cxn ang="0">
                <a:pos x="connsiteX0" y="connsiteY0"/>
              </a:cxn>
              <a:cxn ang="0">
                <a:pos x="connsiteX1" y="connsiteY1"/>
              </a:cxn>
              <a:cxn ang="0">
                <a:pos x="connsiteX2" y="connsiteY2"/>
              </a:cxn>
              <a:cxn ang="0">
                <a:pos x="connsiteX3" y="connsiteY3"/>
              </a:cxn>
            </a:cxnLst>
            <a:rect l="l" t="t" r="r" b="b"/>
            <a:pathLst>
              <a:path w="1055654" h="6103089">
                <a:moveTo>
                  <a:pt x="595424" y="0"/>
                </a:moveTo>
                <a:cubicBezTo>
                  <a:pt x="558210" y="641498"/>
                  <a:pt x="520996" y="1282996"/>
                  <a:pt x="595424" y="1796903"/>
                </a:cubicBezTo>
                <a:cubicBezTo>
                  <a:pt x="669852" y="2310810"/>
                  <a:pt x="1141228" y="2365745"/>
                  <a:pt x="1041991" y="3083442"/>
                </a:cubicBezTo>
                <a:cubicBezTo>
                  <a:pt x="942754" y="3801139"/>
                  <a:pt x="471377" y="4952114"/>
                  <a:pt x="0" y="6103089"/>
                </a:cubicBezTo>
              </a:path>
            </a:pathLst>
          </a:custGeom>
          <a:noFill/>
          <a:ln w="9525">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84730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runtime </a:t>
            </a:r>
            <a:r>
              <a:rPr lang="en-US" dirty="0" smtClean="0"/>
              <a:t>Usability </a:t>
            </a:r>
            <a:r>
              <a:rPr lang="en-US" dirty="0"/>
              <a:t>tactics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48</a:t>
            </a:fld>
            <a:endParaRPr lang="en-US" dirty="0"/>
          </a:p>
        </p:txBody>
      </p:sp>
      <p:pic>
        <p:nvPicPr>
          <p:cNvPr id="6" name="Picture 5"/>
          <p:cNvPicPr>
            <a:picLocks noChangeAspect="1"/>
          </p:cNvPicPr>
          <p:nvPr/>
        </p:nvPicPr>
        <p:blipFill>
          <a:blip r:embed="rId2"/>
          <a:stretch>
            <a:fillRect/>
          </a:stretch>
        </p:blipFill>
        <p:spPr>
          <a:xfrm>
            <a:off x="1170012" y="2111510"/>
            <a:ext cx="7071574" cy="3566275"/>
          </a:xfrm>
          <a:prstGeom prst="rect">
            <a:avLst/>
          </a:prstGeom>
        </p:spPr>
      </p:pic>
    </p:spTree>
    <p:extLst>
      <p:ext uri="{BB962C8B-B14F-4D97-AF65-F5344CB8AC3E}">
        <p14:creationId xmlns:p14="http://schemas.microsoft.com/office/powerpoint/2010/main" val="18241902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pPr/>
              <a:t>49</a:t>
            </a:fld>
            <a:endParaRPr lang="en-US" dirty="0"/>
          </a:p>
        </p:txBody>
      </p:sp>
    </p:spTree>
    <p:extLst>
      <p:ext uri="{BB962C8B-B14F-4D97-AF65-F5344CB8AC3E}">
        <p14:creationId xmlns:p14="http://schemas.microsoft.com/office/powerpoint/2010/main" val="1083872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AutoShape 18"/>
          <p:cNvSpPr>
            <a:spLocks noChangeArrowheads="1"/>
          </p:cNvSpPr>
          <p:nvPr/>
        </p:nvSpPr>
        <p:spPr bwMode="auto">
          <a:xfrm>
            <a:off x="3429000" y="2286000"/>
            <a:ext cx="1905000" cy="3505200"/>
          </a:xfrm>
          <a:prstGeom prst="roundRect">
            <a:avLst>
              <a:gd name="adj" fmla="val 16667"/>
            </a:avLst>
          </a:prstGeom>
          <a:solidFill>
            <a:schemeClr val="accent1">
              <a:lumMod val="20000"/>
              <a:lumOff val="80000"/>
            </a:schemeClr>
          </a:solidFill>
          <a:ln w="9525">
            <a:solidFill>
              <a:schemeClr val="tx1"/>
            </a:solidFill>
            <a:prstDash val="dash"/>
            <a:round/>
            <a:headEnd/>
            <a:tailEnd/>
          </a:ln>
          <a:effectLst/>
        </p:spPr>
        <p:txBody>
          <a:bodyPr wrap="none"/>
          <a:lstStyle/>
          <a:p>
            <a:pPr algn="ctr"/>
            <a:r>
              <a:rPr lang="en-US" altLang="en-US" b="1">
                <a:latin typeface="Times New Roman" panose="02020603050405020304" pitchFamily="18" charset="0"/>
              </a:rPr>
              <a:t>Tactic</a:t>
            </a:r>
          </a:p>
        </p:txBody>
      </p:sp>
      <p:sp>
        <p:nvSpPr>
          <p:cNvPr id="24578" name="Rectangle 2"/>
          <p:cNvSpPr>
            <a:spLocks noGrp="1" noChangeArrowheads="1"/>
          </p:cNvSpPr>
          <p:nvPr>
            <p:ph type="title"/>
          </p:nvPr>
        </p:nvSpPr>
        <p:spPr/>
        <p:txBody>
          <a:bodyPr>
            <a:normAutofit/>
          </a:bodyPr>
          <a:lstStyle/>
          <a:p>
            <a:r>
              <a:rPr lang="en-US" altLang="en-US" sz="3600" dirty="0" smtClean="0">
                <a:solidFill>
                  <a:srgbClr val="C00000"/>
                </a:solidFill>
                <a:latin typeface="Bookman Old Style" panose="02050604050505020204" pitchFamily="18" charset="0"/>
              </a:rPr>
              <a:t>Tactics are ways to get the desired response in a scenario</a:t>
            </a:r>
            <a:endParaRPr lang="en-US" altLang="en-US" sz="3600" dirty="0">
              <a:solidFill>
                <a:srgbClr val="C00000"/>
              </a:solidFill>
              <a:latin typeface="Bookman Old Style" panose="02050604050505020204" pitchFamily="18" charset="0"/>
            </a:endParaRPr>
          </a:p>
        </p:txBody>
      </p:sp>
      <p:sp>
        <p:nvSpPr>
          <p:cNvPr id="24579" name="Oval 3"/>
          <p:cNvSpPr>
            <a:spLocks noChangeArrowheads="1"/>
          </p:cNvSpPr>
          <p:nvPr/>
        </p:nvSpPr>
        <p:spPr bwMode="auto">
          <a:xfrm>
            <a:off x="914400" y="3352800"/>
            <a:ext cx="609600" cy="4572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0" name="Line 4"/>
          <p:cNvSpPr>
            <a:spLocks noChangeShapeType="1"/>
          </p:cNvSpPr>
          <p:nvPr/>
        </p:nvSpPr>
        <p:spPr bwMode="auto">
          <a:xfrm>
            <a:off x="1219200" y="3810000"/>
            <a:ext cx="0" cy="990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1" name="Line 5"/>
          <p:cNvSpPr>
            <a:spLocks noChangeShapeType="1"/>
          </p:cNvSpPr>
          <p:nvPr/>
        </p:nvSpPr>
        <p:spPr bwMode="auto">
          <a:xfrm flipH="1">
            <a:off x="762000" y="4800600"/>
            <a:ext cx="457200" cy="914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2" name="Line 6"/>
          <p:cNvSpPr>
            <a:spLocks noChangeShapeType="1"/>
          </p:cNvSpPr>
          <p:nvPr/>
        </p:nvSpPr>
        <p:spPr bwMode="auto">
          <a:xfrm>
            <a:off x="1219200" y="4800600"/>
            <a:ext cx="381000" cy="914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Line 7"/>
          <p:cNvSpPr>
            <a:spLocks noChangeShapeType="1"/>
          </p:cNvSpPr>
          <p:nvPr/>
        </p:nvSpPr>
        <p:spPr bwMode="auto">
          <a:xfrm flipV="1">
            <a:off x="609600" y="4191000"/>
            <a:ext cx="609600" cy="228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4" name="Line 8"/>
          <p:cNvSpPr>
            <a:spLocks noChangeShapeType="1"/>
          </p:cNvSpPr>
          <p:nvPr/>
        </p:nvSpPr>
        <p:spPr bwMode="auto">
          <a:xfrm flipV="1">
            <a:off x="1219200" y="3733800"/>
            <a:ext cx="6858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5" name="Line 9"/>
          <p:cNvSpPr>
            <a:spLocks noChangeShapeType="1"/>
          </p:cNvSpPr>
          <p:nvPr/>
        </p:nvSpPr>
        <p:spPr bwMode="auto">
          <a:xfrm flipV="1">
            <a:off x="1752600" y="4419600"/>
            <a:ext cx="1676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AutoShape 10"/>
          <p:cNvSpPr>
            <a:spLocks noChangeArrowheads="1"/>
          </p:cNvSpPr>
          <p:nvPr/>
        </p:nvSpPr>
        <p:spPr bwMode="auto">
          <a:xfrm>
            <a:off x="3505200" y="3657600"/>
            <a:ext cx="1752600" cy="13716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b="1">
                <a:latin typeface="Times New Roman" panose="02020603050405020304" pitchFamily="18" charset="0"/>
              </a:rPr>
              <a:t>Artifact</a:t>
            </a:r>
          </a:p>
        </p:txBody>
      </p:sp>
      <p:sp>
        <p:nvSpPr>
          <p:cNvPr id="24587" name="Text Box 11"/>
          <p:cNvSpPr txBox="1">
            <a:spLocks noChangeArrowheads="1"/>
          </p:cNvSpPr>
          <p:nvPr/>
        </p:nvSpPr>
        <p:spPr bwMode="auto">
          <a:xfrm>
            <a:off x="3429000" y="5105400"/>
            <a:ext cx="191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Environment</a:t>
            </a:r>
          </a:p>
        </p:txBody>
      </p:sp>
      <p:sp>
        <p:nvSpPr>
          <p:cNvPr id="24588" name="Line 12"/>
          <p:cNvSpPr>
            <a:spLocks noChangeShapeType="1"/>
          </p:cNvSpPr>
          <p:nvPr/>
        </p:nvSpPr>
        <p:spPr bwMode="auto">
          <a:xfrm>
            <a:off x="5334000" y="4419600"/>
            <a:ext cx="2057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0" name="Text Box 14"/>
          <p:cNvSpPr txBox="1">
            <a:spLocks noChangeArrowheads="1"/>
          </p:cNvSpPr>
          <p:nvPr/>
        </p:nvSpPr>
        <p:spPr bwMode="auto">
          <a:xfrm>
            <a:off x="5638800" y="4495800"/>
            <a:ext cx="1404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Response</a:t>
            </a:r>
          </a:p>
        </p:txBody>
      </p:sp>
      <p:sp>
        <p:nvSpPr>
          <p:cNvPr id="24591" name="Text Box 15"/>
          <p:cNvSpPr txBox="1">
            <a:spLocks noChangeArrowheads="1"/>
          </p:cNvSpPr>
          <p:nvPr/>
        </p:nvSpPr>
        <p:spPr bwMode="auto">
          <a:xfrm>
            <a:off x="1933575" y="4572000"/>
            <a:ext cx="133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Stimulus</a:t>
            </a:r>
          </a:p>
        </p:txBody>
      </p:sp>
      <p:sp>
        <p:nvSpPr>
          <p:cNvPr id="24593" name="Oval 17"/>
          <p:cNvSpPr>
            <a:spLocks noChangeArrowheads="1"/>
          </p:cNvSpPr>
          <p:nvPr/>
        </p:nvSpPr>
        <p:spPr bwMode="auto">
          <a:xfrm>
            <a:off x="7391400" y="3733800"/>
            <a:ext cx="1371600" cy="1371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Dr. S. Nandagopalan</a:t>
            </a:r>
            <a:endParaRPr lang="en-US"/>
          </a:p>
        </p:txBody>
      </p:sp>
      <p:sp>
        <p:nvSpPr>
          <p:cNvPr id="3" name="Slide Number Placeholder 2"/>
          <p:cNvSpPr>
            <a:spLocks noGrp="1"/>
          </p:cNvSpPr>
          <p:nvPr>
            <p:ph type="sldNum" sz="quarter" idx="12"/>
          </p:nvPr>
        </p:nvSpPr>
        <p:spPr/>
        <p:txBody>
          <a:bodyPr/>
          <a:lstStyle/>
          <a:p>
            <a:fld id="{2801DD84-424C-4235-9B6F-9FDEF8985324}" type="slidenum">
              <a:rPr lang="en-US" smtClean="0"/>
              <a:t>5</a:t>
            </a:fld>
            <a:endParaRPr lang="en-US"/>
          </a:p>
        </p:txBody>
      </p:sp>
    </p:spTree>
    <p:extLst>
      <p:ext uri="{BB962C8B-B14F-4D97-AF65-F5344CB8AC3E}">
        <p14:creationId xmlns:p14="http://schemas.microsoft.com/office/powerpoint/2010/main" val="220411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6" name="AutoShape 16"/>
          <p:cNvSpPr>
            <a:spLocks noChangeArrowheads="1"/>
          </p:cNvSpPr>
          <p:nvPr/>
        </p:nvSpPr>
        <p:spPr bwMode="auto">
          <a:xfrm>
            <a:off x="3429000" y="1295400"/>
            <a:ext cx="1905000" cy="3505200"/>
          </a:xfrm>
          <a:prstGeom prst="roundRect">
            <a:avLst>
              <a:gd name="adj" fmla="val 16667"/>
            </a:avLst>
          </a:prstGeom>
          <a:solidFill>
            <a:schemeClr val="accent1">
              <a:lumMod val="20000"/>
              <a:lumOff val="80000"/>
            </a:schemeClr>
          </a:solidFill>
          <a:ln w="9525">
            <a:solidFill>
              <a:schemeClr val="tx1"/>
            </a:solidFill>
            <a:prstDash val="dash"/>
            <a:round/>
            <a:headEnd/>
            <a:tailEnd/>
          </a:ln>
          <a:effectLst/>
        </p:spPr>
        <p:txBody>
          <a:bodyPr wrap="none"/>
          <a:lstStyle/>
          <a:p>
            <a:pPr algn="ctr"/>
            <a:r>
              <a:rPr lang="en-US" altLang="en-US" b="1">
                <a:latin typeface="Times New Roman" panose="02020603050405020304" pitchFamily="18" charset="0"/>
              </a:rPr>
              <a:t>Introduce</a:t>
            </a:r>
          </a:p>
          <a:p>
            <a:pPr algn="ctr"/>
            <a:r>
              <a:rPr lang="en-US" altLang="en-US" b="1">
                <a:latin typeface="Times New Roman" panose="02020603050405020304" pitchFamily="18" charset="0"/>
              </a:rPr>
              <a:t>concurrency</a:t>
            </a:r>
          </a:p>
        </p:txBody>
      </p:sp>
      <p:sp>
        <p:nvSpPr>
          <p:cNvPr id="25602" name="Rectangle 2"/>
          <p:cNvSpPr>
            <a:spLocks noGrp="1" noChangeArrowheads="1"/>
          </p:cNvSpPr>
          <p:nvPr>
            <p:ph type="title"/>
          </p:nvPr>
        </p:nvSpPr>
        <p:spPr>
          <a:xfrm>
            <a:off x="914400" y="304800"/>
            <a:ext cx="7772400" cy="990600"/>
          </a:xfrm>
        </p:spPr>
        <p:txBody>
          <a:bodyPr>
            <a:normAutofit fontScale="90000"/>
          </a:bodyPr>
          <a:lstStyle/>
          <a:p>
            <a:r>
              <a:rPr lang="en-US" altLang="en-US" dirty="0">
                <a:solidFill>
                  <a:srgbClr val="C00000"/>
                </a:solidFill>
                <a:latin typeface="Bookman Old Style" panose="02050604050505020204" pitchFamily="18" charset="0"/>
              </a:rPr>
              <a:t>Tactics example: performance</a:t>
            </a:r>
          </a:p>
        </p:txBody>
      </p:sp>
      <p:sp>
        <p:nvSpPr>
          <p:cNvPr id="25603" name="Oval 3"/>
          <p:cNvSpPr>
            <a:spLocks noChangeArrowheads="1"/>
          </p:cNvSpPr>
          <p:nvPr/>
        </p:nvSpPr>
        <p:spPr bwMode="auto">
          <a:xfrm>
            <a:off x="914400" y="2362200"/>
            <a:ext cx="609600" cy="4572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4" name="Line 4"/>
          <p:cNvSpPr>
            <a:spLocks noChangeShapeType="1"/>
          </p:cNvSpPr>
          <p:nvPr/>
        </p:nvSpPr>
        <p:spPr bwMode="auto">
          <a:xfrm>
            <a:off x="1219200" y="2819400"/>
            <a:ext cx="0" cy="990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5" name="Line 5"/>
          <p:cNvSpPr>
            <a:spLocks noChangeShapeType="1"/>
          </p:cNvSpPr>
          <p:nvPr/>
        </p:nvSpPr>
        <p:spPr bwMode="auto">
          <a:xfrm flipH="1">
            <a:off x="762000" y="3810000"/>
            <a:ext cx="457200" cy="914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6" name="Line 6"/>
          <p:cNvSpPr>
            <a:spLocks noChangeShapeType="1"/>
          </p:cNvSpPr>
          <p:nvPr/>
        </p:nvSpPr>
        <p:spPr bwMode="auto">
          <a:xfrm>
            <a:off x="1219200" y="3810000"/>
            <a:ext cx="381000" cy="914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7" name="Line 7"/>
          <p:cNvSpPr>
            <a:spLocks noChangeShapeType="1"/>
          </p:cNvSpPr>
          <p:nvPr/>
        </p:nvSpPr>
        <p:spPr bwMode="auto">
          <a:xfrm flipV="1">
            <a:off x="609600" y="3200400"/>
            <a:ext cx="609600" cy="228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Line 8"/>
          <p:cNvSpPr>
            <a:spLocks noChangeShapeType="1"/>
          </p:cNvSpPr>
          <p:nvPr/>
        </p:nvSpPr>
        <p:spPr bwMode="auto">
          <a:xfrm flipV="1">
            <a:off x="1219200" y="2743200"/>
            <a:ext cx="6858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Line 9"/>
          <p:cNvSpPr>
            <a:spLocks noChangeShapeType="1"/>
          </p:cNvSpPr>
          <p:nvPr/>
        </p:nvSpPr>
        <p:spPr bwMode="auto">
          <a:xfrm flipV="1">
            <a:off x="1752600" y="3429000"/>
            <a:ext cx="1676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AutoShape 10"/>
          <p:cNvSpPr>
            <a:spLocks noChangeArrowheads="1"/>
          </p:cNvSpPr>
          <p:nvPr/>
        </p:nvSpPr>
        <p:spPr bwMode="auto">
          <a:xfrm>
            <a:off x="3505200" y="2667000"/>
            <a:ext cx="1752600" cy="13716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en-US" b="1">
                <a:latin typeface="Times New Roman" panose="02020603050405020304" pitchFamily="18" charset="0"/>
              </a:rPr>
              <a:t>Database</a:t>
            </a:r>
          </a:p>
        </p:txBody>
      </p:sp>
      <p:sp>
        <p:nvSpPr>
          <p:cNvPr id="25611" name="Text Box 11"/>
          <p:cNvSpPr txBox="1">
            <a:spLocks noChangeArrowheads="1"/>
          </p:cNvSpPr>
          <p:nvPr/>
        </p:nvSpPr>
        <p:spPr bwMode="auto">
          <a:xfrm>
            <a:off x="3505200" y="4114800"/>
            <a:ext cx="170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Normal ops</a:t>
            </a:r>
          </a:p>
        </p:txBody>
      </p:sp>
      <p:sp>
        <p:nvSpPr>
          <p:cNvPr id="25612" name="Line 12"/>
          <p:cNvSpPr>
            <a:spLocks noChangeShapeType="1"/>
          </p:cNvSpPr>
          <p:nvPr/>
        </p:nvSpPr>
        <p:spPr bwMode="auto">
          <a:xfrm>
            <a:off x="5334000" y="3429000"/>
            <a:ext cx="1600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3" name="Text Box 13"/>
          <p:cNvSpPr txBox="1">
            <a:spLocks noChangeArrowheads="1"/>
          </p:cNvSpPr>
          <p:nvPr/>
        </p:nvSpPr>
        <p:spPr bwMode="auto">
          <a:xfrm>
            <a:off x="5638800" y="3505200"/>
            <a:ext cx="1182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Prompt</a:t>
            </a:r>
          </a:p>
          <a:p>
            <a:r>
              <a:rPr lang="en-US" altLang="en-US" b="1">
                <a:latin typeface="Times New Roman" panose="02020603050405020304" pitchFamily="18" charset="0"/>
              </a:rPr>
              <a:t>results</a:t>
            </a:r>
          </a:p>
        </p:txBody>
      </p:sp>
      <p:sp>
        <p:nvSpPr>
          <p:cNvPr id="25614" name="Text Box 14"/>
          <p:cNvSpPr txBox="1">
            <a:spLocks noChangeArrowheads="1"/>
          </p:cNvSpPr>
          <p:nvPr/>
        </p:nvSpPr>
        <p:spPr bwMode="auto">
          <a:xfrm>
            <a:off x="1752600" y="3581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Times New Roman" panose="02020603050405020304" pitchFamily="18" charset="0"/>
              </a:rPr>
              <a:t>25 req/sec</a:t>
            </a:r>
          </a:p>
        </p:txBody>
      </p:sp>
      <p:sp>
        <p:nvSpPr>
          <p:cNvPr id="25615" name="Oval 15"/>
          <p:cNvSpPr>
            <a:spLocks noChangeArrowheads="1"/>
          </p:cNvSpPr>
          <p:nvPr/>
        </p:nvSpPr>
        <p:spPr bwMode="auto">
          <a:xfrm>
            <a:off x="6934200" y="2514600"/>
            <a:ext cx="1828800" cy="18288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en-US" b="1">
                <a:latin typeface="Times New Roman" panose="02020603050405020304" pitchFamily="18" charset="0"/>
              </a:rPr>
              <a:t>Max delay </a:t>
            </a:r>
          </a:p>
          <a:p>
            <a:pPr algn="ctr"/>
            <a:r>
              <a:rPr lang="en-US" altLang="en-US" b="1">
                <a:latin typeface="Times New Roman" panose="02020603050405020304" pitchFamily="18" charset="0"/>
              </a:rPr>
              <a:t>&lt; 2 sec</a:t>
            </a:r>
          </a:p>
        </p:txBody>
      </p:sp>
      <p:sp>
        <p:nvSpPr>
          <p:cNvPr id="2" name="Footer Placeholder 1"/>
          <p:cNvSpPr>
            <a:spLocks noGrp="1"/>
          </p:cNvSpPr>
          <p:nvPr>
            <p:ph type="ftr" sz="quarter" idx="11"/>
          </p:nvPr>
        </p:nvSpPr>
        <p:spPr/>
        <p:txBody>
          <a:bodyPr/>
          <a:lstStyle/>
          <a:p>
            <a:r>
              <a:rPr lang="en-US" smtClean="0"/>
              <a:t>Dr. S. Nandagopalan</a:t>
            </a:r>
            <a:endParaRPr lang="en-US"/>
          </a:p>
        </p:txBody>
      </p:sp>
      <p:sp>
        <p:nvSpPr>
          <p:cNvPr id="3" name="Slide Number Placeholder 2"/>
          <p:cNvSpPr>
            <a:spLocks noGrp="1"/>
          </p:cNvSpPr>
          <p:nvPr>
            <p:ph type="sldNum" sz="quarter" idx="12"/>
          </p:nvPr>
        </p:nvSpPr>
        <p:spPr/>
        <p:txBody>
          <a:bodyPr/>
          <a:lstStyle/>
          <a:p>
            <a:fld id="{2801DD84-424C-4235-9B6F-9FDEF8985324}" type="slidenum">
              <a:rPr lang="en-US" smtClean="0"/>
              <a:t>6</a:t>
            </a:fld>
            <a:endParaRPr lang="en-US"/>
          </a:p>
        </p:txBody>
      </p:sp>
    </p:spTree>
    <p:extLst>
      <p:ext uri="{BB962C8B-B14F-4D97-AF65-F5344CB8AC3E}">
        <p14:creationId xmlns:p14="http://schemas.microsoft.com/office/powerpoint/2010/main" val="953128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Bookman Old Style" panose="02050604050505020204" pitchFamily="18" charset="0"/>
              </a:rPr>
              <a:t>Tactical Approaches </a:t>
            </a:r>
            <a:br>
              <a:rPr lang="en-US" sz="4000" dirty="0" smtClean="0">
                <a:latin typeface="Bookman Old Style" panose="02050604050505020204" pitchFamily="18" charset="0"/>
              </a:rPr>
            </a:br>
            <a:r>
              <a:rPr lang="en-US" sz="4000" dirty="0" smtClean="0">
                <a:latin typeface="Bookman Old Style" panose="02050604050505020204" pitchFamily="18" charset="0"/>
              </a:rPr>
              <a:t>to achieve--</a:t>
            </a:r>
            <a:r>
              <a:rPr lang="en-US" sz="4000" dirty="0" smtClean="0">
                <a:latin typeface="Bookman Old Style" panose="02050604050505020204" pitchFamily="18" charset="0"/>
                <a:sym typeface="Wingdings" panose="05000000000000000000" pitchFamily="2" charset="2"/>
              </a:rPr>
              <a:t></a:t>
            </a:r>
            <a:endParaRPr lang="en-US" sz="4000" dirty="0">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r>
              <a:rPr lang="en-US" sz="3200" dirty="0" smtClean="0">
                <a:solidFill>
                  <a:srgbClr val="002060"/>
                </a:solidFill>
              </a:rPr>
              <a:t>Availability</a:t>
            </a:r>
          </a:p>
          <a:p>
            <a:r>
              <a:rPr lang="en-US" sz="3200" dirty="0" smtClean="0">
                <a:solidFill>
                  <a:srgbClr val="002060"/>
                </a:solidFill>
              </a:rPr>
              <a:t>Modifiability</a:t>
            </a:r>
          </a:p>
          <a:p>
            <a:r>
              <a:rPr lang="en-US" sz="3200" dirty="0" smtClean="0">
                <a:solidFill>
                  <a:srgbClr val="002060"/>
                </a:solidFill>
              </a:rPr>
              <a:t>Performance</a:t>
            </a:r>
          </a:p>
          <a:p>
            <a:r>
              <a:rPr lang="en-US" sz="3200" dirty="0" smtClean="0">
                <a:solidFill>
                  <a:srgbClr val="002060"/>
                </a:solidFill>
              </a:rPr>
              <a:t>Security</a:t>
            </a:r>
          </a:p>
          <a:p>
            <a:r>
              <a:rPr lang="en-US" sz="3200" dirty="0" smtClean="0">
                <a:solidFill>
                  <a:srgbClr val="002060"/>
                </a:solidFill>
              </a:rPr>
              <a:t>Testability</a:t>
            </a:r>
          </a:p>
          <a:p>
            <a:r>
              <a:rPr lang="en-US" sz="3200" dirty="0" smtClean="0">
                <a:solidFill>
                  <a:srgbClr val="002060"/>
                </a:solidFill>
              </a:rPr>
              <a:t>Usability</a:t>
            </a:r>
            <a:endParaRPr lang="en-US" sz="3200" dirty="0">
              <a:solidFill>
                <a:srgbClr val="002060"/>
              </a:solidFill>
            </a:endParaRP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7</a:t>
            </a:fld>
            <a:endParaRPr lang="en-US"/>
          </a:p>
        </p:txBody>
      </p:sp>
    </p:spTree>
    <p:extLst>
      <p:ext uri="{BB962C8B-B14F-4D97-AF65-F5344CB8AC3E}">
        <p14:creationId xmlns:p14="http://schemas.microsoft.com/office/powerpoint/2010/main" val="4280346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Availability </a:t>
            </a:r>
            <a:r>
              <a:rPr lang="en-US" dirty="0"/>
              <a:t>Tactics</a:t>
            </a:r>
          </a:p>
        </p:txBody>
      </p:sp>
      <p:sp>
        <p:nvSpPr>
          <p:cNvPr id="3" name="Content Placeholder 2"/>
          <p:cNvSpPr>
            <a:spLocks noGrp="1"/>
          </p:cNvSpPr>
          <p:nvPr>
            <p:ph idx="1"/>
          </p:nvPr>
        </p:nvSpPr>
        <p:spPr>
          <a:xfrm>
            <a:off x="752252" y="1818968"/>
            <a:ext cx="7998343" cy="4454011"/>
          </a:xfrm>
        </p:spPr>
        <p:txBody>
          <a:bodyPr/>
          <a:lstStyle/>
          <a:p>
            <a:r>
              <a:rPr lang="en-US" dirty="0" smtClean="0">
                <a:solidFill>
                  <a:srgbClr val="0070C0"/>
                </a:solidFill>
              </a:rPr>
              <a:t>What is availability? </a:t>
            </a:r>
            <a:r>
              <a:rPr lang="en-US" dirty="0" smtClean="0"/>
              <a:t>Failure (</a:t>
            </a:r>
            <a:r>
              <a:rPr lang="en-US" dirty="0"/>
              <a:t>system no longer delivers a </a:t>
            </a:r>
            <a:r>
              <a:rPr lang="en-US" dirty="0" smtClean="0"/>
              <a:t>service), Observable, </a:t>
            </a:r>
            <a:r>
              <a:rPr lang="en-US" dirty="0"/>
              <a:t>A fault </a:t>
            </a:r>
            <a:r>
              <a:rPr lang="en-US" dirty="0" smtClean="0"/>
              <a:t>has </a:t>
            </a:r>
            <a:r>
              <a:rPr lang="en-US" dirty="0"/>
              <a:t>the potential to cause a </a:t>
            </a:r>
            <a:r>
              <a:rPr lang="en-US" dirty="0" smtClean="0"/>
              <a:t>failure, Repair or Recover.</a:t>
            </a:r>
          </a:p>
          <a:p>
            <a:r>
              <a:rPr lang="en-US" dirty="0" smtClean="0"/>
              <a:t>Its there already – OS, DBMS, Application Server, etc.</a:t>
            </a:r>
          </a:p>
          <a:p>
            <a:endParaRPr lang="en-US" dirty="0"/>
          </a:p>
        </p:txBody>
      </p:sp>
      <p:pic>
        <p:nvPicPr>
          <p:cNvPr id="4" name="Picture 3"/>
          <p:cNvPicPr>
            <a:picLocks noChangeAspect="1"/>
          </p:cNvPicPr>
          <p:nvPr/>
        </p:nvPicPr>
        <p:blipFill rotWithShape="1">
          <a:blip r:embed="rId3">
            <a:lum contrast="40000"/>
          </a:blip>
          <a:srcRect l="22441" r="16963"/>
          <a:stretch/>
        </p:blipFill>
        <p:spPr>
          <a:xfrm>
            <a:off x="1885950" y="3788228"/>
            <a:ext cx="4684971" cy="1892420"/>
          </a:xfrm>
          <a:prstGeom prst="rect">
            <a:avLst/>
          </a:prstGeom>
        </p:spPr>
      </p:pic>
      <p:sp>
        <p:nvSpPr>
          <p:cNvPr id="5" name="Footer Placeholder 4"/>
          <p:cNvSpPr>
            <a:spLocks noGrp="1"/>
          </p:cNvSpPr>
          <p:nvPr>
            <p:ph type="ftr" sz="quarter" idx="11"/>
          </p:nvPr>
        </p:nvSpPr>
        <p:spPr/>
        <p:txBody>
          <a:bodyPr/>
          <a:lstStyle/>
          <a:p>
            <a:r>
              <a:rPr lang="en-US" smtClean="0"/>
              <a:t>Dr. S. Nandagopalan</a:t>
            </a:r>
            <a:endParaRPr lang="en-US" dirty="0"/>
          </a:p>
        </p:txBody>
      </p:sp>
      <p:sp>
        <p:nvSpPr>
          <p:cNvPr id="6" name="Slide Number Placeholder 5"/>
          <p:cNvSpPr>
            <a:spLocks noGrp="1"/>
          </p:cNvSpPr>
          <p:nvPr>
            <p:ph type="sldNum" sz="quarter" idx="12"/>
          </p:nvPr>
        </p:nvSpPr>
        <p:spPr/>
        <p:txBody>
          <a:bodyPr/>
          <a:lstStyle/>
          <a:p>
            <a:fld id="{2801DD84-424C-4235-9B6F-9FDEF8985324}" type="slidenum">
              <a:rPr lang="en-US" smtClean="0"/>
              <a:t>8</a:t>
            </a:fld>
            <a:endParaRPr lang="en-US"/>
          </a:p>
        </p:txBody>
      </p:sp>
    </p:spTree>
    <p:extLst>
      <p:ext uri="{BB962C8B-B14F-4D97-AF65-F5344CB8AC3E}">
        <p14:creationId xmlns:p14="http://schemas.microsoft.com/office/powerpoint/2010/main" val="54849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Detection</a:t>
            </a:r>
            <a:endParaRPr lang="en-US" dirty="0"/>
          </a:p>
        </p:txBody>
      </p:sp>
      <p:sp>
        <p:nvSpPr>
          <p:cNvPr id="3" name="Content Placeholder 2"/>
          <p:cNvSpPr>
            <a:spLocks noGrp="1"/>
          </p:cNvSpPr>
          <p:nvPr>
            <p:ph idx="1"/>
          </p:nvPr>
        </p:nvSpPr>
        <p:spPr>
          <a:xfrm>
            <a:off x="1028700" y="1927123"/>
            <a:ext cx="7573040" cy="4454011"/>
          </a:xfrm>
        </p:spPr>
        <p:txBody>
          <a:bodyPr>
            <a:normAutofit/>
          </a:bodyPr>
          <a:lstStyle/>
          <a:p>
            <a:r>
              <a:rPr lang="en-US" dirty="0" smtClean="0"/>
              <a:t>Tactics </a:t>
            </a:r>
            <a:r>
              <a:rPr lang="en-US" dirty="0"/>
              <a:t>for </a:t>
            </a:r>
            <a:r>
              <a:rPr lang="en-US" b="1" dirty="0"/>
              <a:t>recognizing </a:t>
            </a:r>
            <a:r>
              <a:rPr lang="en-US" b="1" dirty="0" smtClean="0"/>
              <a:t>faults </a:t>
            </a:r>
            <a:r>
              <a:rPr lang="en-US" dirty="0" smtClean="0"/>
              <a:t>are:</a:t>
            </a:r>
          </a:p>
          <a:p>
            <a:pPr algn="just"/>
            <a:r>
              <a:rPr lang="en-US" i="1" dirty="0">
                <a:solidFill>
                  <a:srgbClr val="0070C0"/>
                </a:solidFill>
              </a:rPr>
              <a:t>Ping/echo</a:t>
            </a:r>
            <a:r>
              <a:rPr lang="en-US" i="1" dirty="0"/>
              <a:t>. </a:t>
            </a:r>
            <a:r>
              <a:rPr lang="en-US" dirty="0"/>
              <a:t>One component issues a ping and expects to receive back an echo, within a predefined time, from the </a:t>
            </a:r>
            <a:r>
              <a:rPr lang="en-US" dirty="0" smtClean="0"/>
              <a:t>component under scrutiny</a:t>
            </a:r>
          </a:p>
          <a:p>
            <a:pPr algn="just"/>
            <a:r>
              <a:rPr lang="en-US" i="1" dirty="0">
                <a:solidFill>
                  <a:srgbClr val="0070C0"/>
                </a:solidFill>
              </a:rPr>
              <a:t>Heartbeat</a:t>
            </a:r>
            <a:r>
              <a:rPr lang="en-US" i="1" dirty="0"/>
              <a:t> (dead man timer). </a:t>
            </a:r>
            <a:r>
              <a:rPr lang="en-US" i="1" dirty="0" smtClean="0"/>
              <a:t>O</a:t>
            </a:r>
            <a:r>
              <a:rPr lang="en-US" dirty="0" smtClean="0"/>
              <a:t>ne </a:t>
            </a:r>
            <a:r>
              <a:rPr lang="en-US" dirty="0"/>
              <a:t>component emits a heartbeat message periodically and another </a:t>
            </a:r>
            <a:r>
              <a:rPr lang="en-US" dirty="0" smtClean="0"/>
              <a:t>component listens </a:t>
            </a:r>
            <a:r>
              <a:rPr lang="en-US" dirty="0"/>
              <a:t>for it. If the heartbeat fails, the originating component is assumed to have failed and a fault correction component </a:t>
            </a:r>
            <a:r>
              <a:rPr lang="en-US" dirty="0" smtClean="0"/>
              <a:t>is notified. Ex: ATMs</a:t>
            </a:r>
          </a:p>
          <a:p>
            <a:r>
              <a:rPr lang="en-US" i="1" dirty="0">
                <a:solidFill>
                  <a:srgbClr val="0070C0"/>
                </a:solidFill>
              </a:rPr>
              <a:t>Exceptions</a:t>
            </a:r>
            <a:r>
              <a:rPr lang="en-US" i="1" dirty="0" smtClean="0"/>
              <a:t>. </a:t>
            </a:r>
            <a:r>
              <a:rPr lang="en-US" dirty="0" smtClean="0"/>
              <a:t>Raise an exception, exception handler</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2801DD84-424C-4235-9B6F-9FDEF8985324}" type="slidenum">
              <a:rPr lang="en-US" smtClean="0"/>
              <a:t>9</a:t>
            </a:fld>
            <a:endParaRPr lang="en-US"/>
          </a:p>
        </p:txBody>
      </p:sp>
    </p:spTree>
    <p:extLst>
      <p:ext uri="{BB962C8B-B14F-4D97-AF65-F5344CB8AC3E}">
        <p14:creationId xmlns:p14="http://schemas.microsoft.com/office/powerpoint/2010/main" val="16877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rop">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2221</TotalTime>
  <Words>2470</Words>
  <Application>Microsoft Office PowerPoint</Application>
  <PresentationFormat>On-screen Show (4:3)</PresentationFormat>
  <Paragraphs>383</Paragraphs>
  <Slides>49</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Arial Unicode MS</vt:lpstr>
      <vt:lpstr>Bahnschrift SemiBold</vt:lpstr>
      <vt:lpstr>Baskerville Old Face</vt:lpstr>
      <vt:lpstr>Bookman Old Style</vt:lpstr>
      <vt:lpstr>Calibri</vt:lpstr>
      <vt:lpstr>Cambria</vt:lpstr>
      <vt:lpstr>Franklin Gothic Book</vt:lpstr>
      <vt:lpstr>Kristen ITC</vt:lpstr>
      <vt:lpstr>Times New Roman</vt:lpstr>
      <vt:lpstr>Wingdings</vt:lpstr>
      <vt:lpstr>Crop</vt:lpstr>
      <vt:lpstr>Achieving Quality</vt:lpstr>
      <vt:lpstr>Reference</vt:lpstr>
      <vt:lpstr>Agenda Achieving Quality…..</vt:lpstr>
      <vt:lpstr>Introducing tactics</vt:lpstr>
      <vt:lpstr>Tactics are ways to get the desired response in a scenario</vt:lpstr>
      <vt:lpstr>Tactics example: performance</vt:lpstr>
      <vt:lpstr>Tactical Approaches  to achieve--</vt:lpstr>
      <vt:lpstr>(1) Availability Tactics</vt:lpstr>
      <vt:lpstr>Fault Detection</vt:lpstr>
      <vt:lpstr>Fault Recovery</vt:lpstr>
      <vt:lpstr>Contd.</vt:lpstr>
      <vt:lpstr>Recovery Methods</vt:lpstr>
      <vt:lpstr>Contd.</vt:lpstr>
      <vt:lpstr>Fault Prevention</vt:lpstr>
      <vt:lpstr>Summary of AT</vt:lpstr>
      <vt:lpstr>(2) Modifiability Tactics</vt:lpstr>
      <vt:lpstr>Localize Modifications</vt:lpstr>
      <vt:lpstr>Prevent Ripple Effects</vt:lpstr>
      <vt:lpstr>Defer Binding Time</vt:lpstr>
      <vt:lpstr>Runtime impact</vt:lpstr>
      <vt:lpstr>Summary of modifiability tactics</vt:lpstr>
      <vt:lpstr>Agenda Achieving Quality…..</vt:lpstr>
      <vt:lpstr>(3) Performance Tactics</vt:lpstr>
      <vt:lpstr>Response Time</vt:lpstr>
      <vt:lpstr>Resource Tactics</vt:lpstr>
      <vt:lpstr>Resource Demand</vt:lpstr>
      <vt:lpstr>Resource Management</vt:lpstr>
      <vt:lpstr>Resource Arbitration</vt:lpstr>
      <vt:lpstr>Summary of performance tactics</vt:lpstr>
      <vt:lpstr>(4) Security Tactics</vt:lpstr>
      <vt:lpstr>Resisting Attacks</vt:lpstr>
      <vt:lpstr>Contd.</vt:lpstr>
      <vt:lpstr>Detecting Attacks</vt:lpstr>
      <vt:lpstr>Recovering from Attacks</vt:lpstr>
      <vt:lpstr>Summary of tactics for security</vt:lpstr>
      <vt:lpstr>(5) Testability Tactics</vt:lpstr>
      <vt:lpstr>Test harness </vt:lpstr>
      <vt:lpstr>Example - MVC</vt:lpstr>
      <vt:lpstr>INPUT/OUTPUT</vt:lpstr>
      <vt:lpstr>Internal Monitoring</vt:lpstr>
      <vt:lpstr>Summary of testability tactics</vt:lpstr>
      <vt:lpstr>(6) Usability Tactics</vt:lpstr>
      <vt:lpstr>Runtime Tactics</vt:lpstr>
      <vt:lpstr>Cancel…</vt:lpstr>
      <vt:lpstr>System initiative</vt:lpstr>
      <vt:lpstr>Design-time Tactics</vt:lpstr>
      <vt:lpstr>PowerPoint Presentation</vt:lpstr>
      <vt:lpstr>Summary of runtime Usability tactics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142</cp:revision>
  <dcterms:created xsi:type="dcterms:W3CDTF">2018-03-17T14:53:58Z</dcterms:created>
  <dcterms:modified xsi:type="dcterms:W3CDTF">2018-04-20T03:17:44Z</dcterms:modified>
</cp:coreProperties>
</file>