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8" r:id="rId9"/>
    <p:sldId id="263" r:id="rId10"/>
    <p:sldId id="264" r:id="rId11"/>
    <p:sldId id="279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6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6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9971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28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85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0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97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9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19315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76516"/>
            <a:ext cx="7704667" cy="4957798"/>
          </a:xfrm>
        </p:spPr>
        <p:txBody>
          <a:bodyPr anchor="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3716" y="6334314"/>
            <a:ext cx="2615251" cy="365125"/>
          </a:xfrm>
        </p:spPr>
        <p:txBody>
          <a:bodyPr/>
          <a:lstStyle/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334314"/>
            <a:ext cx="3592411" cy="365125"/>
          </a:xfrm>
        </p:spPr>
        <p:txBody>
          <a:bodyPr/>
          <a:lstStyle/>
          <a:p>
            <a:r>
              <a:rPr lang="en-US" dirty="0" smtClean="0"/>
              <a:t>Dr. S. Nandagopalan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334314"/>
            <a:ext cx="427833" cy="365125"/>
          </a:xfrm>
        </p:spPr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1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0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6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1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6CDCF0-2DDF-4BE0-B85D-3118AABE5A23}" type="datetimeFigureOut">
              <a:rPr lang="en-US" smtClean="0"/>
              <a:t>Wednesday, April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7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emf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233" y="914401"/>
            <a:ext cx="7304567" cy="3488266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Architectural </a:t>
            </a:r>
            <a:r>
              <a:rPr lang="en-US" b="1" dirty="0" smtClean="0">
                <a:solidFill>
                  <a:srgbClr val="C00000"/>
                </a:solidFill>
              </a:rPr>
              <a:t>Patterns-</a:t>
            </a:r>
            <a:r>
              <a:rPr lang="en-US" b="1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1</a:t>
            </a:r>
            <a:endParaRPr lang="en-US" b="1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201" y="1095940"/>
            <a:ext cx="5762563" cy="136453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UNIT 4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From Mud to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Step 1: </a:t>
            </a:r>
            <a:r>
              <a:rPr lang="en-US" sz="2800" dirty="0"/>
              <a:t>collect the </a:t>
            </a:r>
            <a:r>
              <a:rPr lang="en-US" sz="2800" dirty="0" smtClean="0"/>
              <a:t>requirements from </a:t>
            </a:r>
            <a:r>
              <a:rPr lang="en-US" sz="2800" dirty="0"/>
              <a:t>the customer and transform them into specifications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Step 2: </a:t>
            </a:r>
            <a:r>
              <a:rPr lang="en-US" sz="2800" dirty="0"/>
              <a:t>define the architecture of the </a:t>
            </a:r>
            <a:r>
              <a:rPr lang="en-US" sz="2800" dirty="0" smtClean="0"/>
              <a:t>system. i.e. </a:t>
            </a:r>
            <a:r>
              <a:rPr lang="en-US" sz="2800" dirty="0"/>
              <a:t>high-level subdivision of the system into constituent </a:t>
            </a:r>
            <a:r>
              <a:rPr lang="en-US" sz="2800" dirty="0" smtClean="0"/>
              <a:t>parts</a:t>
            </a:r>
          </a:p>
          <a:p>
            <a:pPr lvl="1"/>
            <a:r>
              <a:rPr lang="en-US" sz="2400" b="1" dirty="0" smtClean="0">
                <a:solidFill>
                  <a:srgbClr val="7030A0"/>
                </a:solidFill>
              </a:rPr>
              <a:t>Layers</a:t>
            </a:r>
          </a:p>
          <a:p>
            <a:pPr lvl="1"/>
            <a:r>
              <a:rPr lang="en-US" sz="2400" b="1" dirty="0" smtClean="0">
                <a:solidFill>
                  <a:srgbClr val="7030A0"/>
                </a:solidFill>
              </a:rPr>
              <a:t>Pipes </a:t>
            </a:r>
            <a:r>
              <a:rPr lang="en-US" sz="2400" b="1" dirty="0">
                <a:solidFill>
                  <a:srgbClr val="7030A0"/>
                </a:solidFill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Filters</a:t>
            </a:r>
          </a:p>
          <a:p>
            <a:pPr lvl="1"/>
            <a:r>
              <a:rPr lang="en-US" sz="2400" b="1" dirty="0" smtClean="0">
                <a:solidFill>
                  <a:srgbClr val="7030A0"/>
                </a:solidFill>
              </a:rPr>
              <a:t>Blackboard</a:t>
            </a:r>
            <a:r>
              <a:rPr lang="en-US" sz="2400" dirty="0" smtClean="0"/>
              <a:t>.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32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Layers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Defn</a:t>
            </a:r>
            <a:r>
              <a:rPr lang="en-US" dirty="0" smtClean="0"/>
              <a:t>…</a:t>
            </a:r>
          </a:p>
          <a:p>
            <a:r>
              <a:rPr lang="en-US" b="1" dirty="0"/>
              <a:t>The Layers architectural pattern helps to structure applications </a:t>
            </a:r>
            <a:r>
              <a:rPr lang="en-US" b="1" dirty="0" smtClean="0"/>
              <a:t>that can </a:t>
            </a:r>
            <a:r>
              <a:rPr lang="en-US" b="1" dirty="0"/>
              <a:t>be decomposed into groups of subtasks in which each group </a:t>
            </a:r>
            <a:r>
              <a:rPr lang="en-US" b="1" dirty="0" smtClean="0"/>
              <a:t>of subtasks </a:t>
            </a:r>
            <a:r>
              <a:rPr lang="en-US" b="1" dirty="0"/>
              <a:t>is at a particular level of </a:t>
            </a:r>
            <a:r>
              <a:rPr lang="en-US" b="1" dirty="0" smtClean="0"/>
              <a:t>abstraction</a:t>
            </a:r>
          </a:p>
          <a:p>
            <a:r>
              <a:rPr lang="en-US" b="1" dirty="0" smtClean="0"/>
              <a:t>Ex: Network protocol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05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N/w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178220" y="1496311"/>
            <a:ext cx="2628236" cy="4479187"/>
            <a:chOff x="2957" y="-69"/>
            <a:chExt cx="1652" cy="447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" y="-69"/>
              <a:ext cx="1382" cy="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3230" y="-6"/>
              <a:ext cx="1325" cy="0"/>
            </a:xfrm>
            <a:prstGeom prst="line">
              <a:avLst/>
            </a:prstGeom>
            <a:noFill/>
            <a:ln w="1523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" y="1275"/>
              <a:ext cx="1651" cy="1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" y="2600"/>
              <a:ext cx="1651" cy="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" y="2802"/>
              <a:ext cx="571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" y="2802"/>
              <a:ext cx="2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" y="2946"/>
              <a:ext cx="1618" cy="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" y="3119"/>
              <a:ext cx="1651" cy="1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" y="2504"/>
              <a:ext cx="1382" cy="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6" y="642"/>
              <a:ext cx="1344" cy="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3525" y="2754"/>
              <a:ext cx="77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Network</a:t>
              </a:r>
              <a:endPara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lum bright="-20000" contrast="40000"/>
          </a:blip>
          <a:stretch>
            <a:fillRect/>
          </a:stretch>
        </p:blipFill>
        <p:spPr>
          <a:xfrm>
            <a:off x="4000951" y="1538048"/>
            <a:ext cx="3507283" cy="45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Context: </a:t>
            </a:r>
            <a:r>
              <a:rPr lang="en-US" dirty="0"/>
              <a:t>A large system that requires decomposition.</a:t>
            </a:r>
          </a:p>
          <a:p>
            <a:r>
              <a:rPr lang="en-US" b="1" dirty="0" smtClean="0"/>
              <a:t>Problem: </a:t>
            </a:r>
            <a:r>
              <a:rPr lang="en-US" dirty="0"/>
              <a:t>Imagine that you are designing a </a:t>
            </a:r>
            <a:r>
              <a:rPr lang="en-US" dirty="0" smtClean="0"/>
              <a:t>system </a:t>
            </a:r>
            <a:r>
              <a:rPr lang="en-US" dirty="0"/>
              <a:t>whose </a:t>
            </a:r>
            <a:r>
              <a:rPr lang="en-US" dirty="0" smtClean="0"/>
              <a:t>dominant characteristic </a:t>
            </a:r>
            <a:r>
              <a:rPr lang="en-US" dirty="0"/>
              <a:t>is a </a:t>
            </a:r>
            <a:r>
              <a:rPr lang="en-US" b="1" dirty="0">
                <a:solidFill>
                  <a:srgbClr val="7030A0"/>
                </a:solidFill>
              </a:rPr>
              <a:t>mix of low- and high-level issues</a:t>
            </a:r>
            <a:r>
              <a:rPr lang="en-US" dirty="0"/>
              <a:t>, where </a:t>
            </a:r>
            <a:r>
              <a:rPr lang="en-US" dirty="0" smtClean="0"/>
              <a:t>high-level operations </a:t>
            </a:r>
            <a:r>
              <a:rPr lang="en-US" dirty="0"/>
              <a:t>rely on the lower-level ones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Solution: </a:t>
            </a:r>
            <a:r>
              <a:rPr lang="en-US" dirty="0"/>
              <a:t>Structure your system into an appropriate number of layers </a:t>
            </a:r>
            <a:r>
              <a:rPr lang="en-US" dirty="0" smtClean="0"/>
              <a:t>and place </a:t>
            </a:r>
            <a:r>
              <a:rPr lang="en-US" dirty="0"/>
              <a:t>them on top of each other. Start at the lowest level </a:t>
            </a:r>
            <a:r>
              <a:rPr lang="en-US" dirty="0" smtClean="0"/>
              <a:t>of abstraction-call </a:t>
            </a:r>
            <a:r>
              <a:rPr lang="en-US" dirty="0"/>
              <a:t>it Layer </a:t>
            </a:r>
            <a:r>
              <a:rPr lang="en-US" dirty="0" smtClean="0"/>
              <a:t>1 and upwards to Layer N.</a:t>
            </a:r>
          </a:p>
          <a:p>
            <a:r>
              <a:rPr lang="en-US" b="1" dirty="0" smtClean="0"/>
              <a:t>Structure: </a:t>
            </a:r>
            <a:r>
              <a:rPr lang="en-US" dirty="0"/>
              <a:t>An individual layer can be described by the following CRC card: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4" y="1376516"/>
            <a:ext cx="3086344" cy="4957798"/>
          </a:xfrm>
        </p:spPr>
        <p:txBody>
          <a:bodyPr/>
          <a:lstStyle/>
          <a:p>
            <a:r>
              <a:rPr lang="en-US" b="1" dirty="0"/>
              <a:t>Structure: </a:t>
            </a:r>
            <a:r>
              <a:rPr lang="en-US" dirty="0"/>
              <a:t>An individual layer can be described by the following CRC card: 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170" y="1227660"/>
            <a:ext cx="4139857" cy="275765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19" y="3245009"/>
            <a:ext cx="5977840" cy="331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376516"/>
            <a:ext cx="7896053" cy="4957798"/>
          </a:xfrm>
        </p:spPr>
        <p:txBody>
          <a:bodyPr>
            <a:normAutofit/>
          </a:bodyPr>
          <a:lstStyle/>
          <a:p>
            <a:r>
              <a:rPr lang="en-US" dirty="0"/>
              <a:t>The following scenarios are archetypes for the dynamic behavior </a:t>
            </a:r>
            <a:r>
              <a:rPr lang="en-US" dirty="0" smtClean="0"/>
              <a:t>of layered applications.</a:t>
            </a:r>
          </a:p>
          <a:p>
            <a:r>
              <a:rPr lang="en-US" b="1" dirty="0"/>
              <a:t>Scenario </a:t>
            </a:r>
            <a:r>
              <a:rPr lang="en-US" b="1" dirty="0" smtClean="0"/>
              <a:t>I</a:t>
            </a:r>
          </a:p>
          <a:p>
            <a:pPr lvl="1"/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client Issues a </a:t>
            </a:r>
            <a:r>
              <a:rPr lang="en-US" dirty="0" smtClean="0"/>
              <a:t>request to </a:t>
            </a:r>
            <a:r>
              <a:rPr lang="en-US" dirty="0"/>
              <a:t>Layer N. Since Layer N cannot carry out the request on its own, </a:t>
            </a:r>
            <a:r>
              <a:rPr lang="en-US" dirty="0" smtClean="0"/>
              <a:t>it calls </a:t>
            </a:r>
            <a:r>
              <a:rPr lang="en-US" dirty="0"/>
              <a:t>the next Layer </a:t>
            </a:r>
            <a:r>
              <a:rPr lang="en-US" dirty="0" smtClean="0"/>
              <a:t> </a:t>
            </a:r>
            <a:r>
              <a:rPr lang="en-US" b="1" dirty="0" smtClean="0"/>
              <a:t>N </a:t>
            </a:r>
            <a:r>
              <a:rPr lang="en-US" dirty="0"/>
              <a:t>- </a:t>
            </a:r>
            <a:r>
              <a:rPr lang="en-US" b="1" dirty="0"/>
              <a:t>1 </a:t>
            </a:r>
            <a:r>
              <a:rPr lang="en-US" dirty="0"/>
              <a:t>for supporting </a:t>
            </a:r>
            <a:r>
              <a:rPr lang="en-US" dirty="0" smtClean="0"/>
              <a:t>subtasks &amp; it does provide. This continues up to Layer 1.</a:t>
            </a:r>
          </a:p>
          <a:p>
            <a:r>
              <a:rPr lang="en-US" b="1" dirty="0"/>
              <a:t>Scenario </a:t>
            </a:r>
            <a:r>
              <a:rPr lang="en-US" b="1" dirty="0" smtClean="0"/>
              <a:t>II</a:t>
            </a:r>
          </a:p>
          <a:p>
            <a:pPr lvl="1"/>
            <a:r>
              <a:rPr lang="en-US" dirty="0"/>
              <a:t>bottom-up </a:t>
            </a:r>
            <a:r>
              <a:rPr lang="en-US" dirty="0" smtClean="0"/>
              <a:t>communication - </a:t>
            </a:r>
            <a:r>
              <a:rPr lang="en-US" dirty="0"/>
              <a:t>starts at Layer 1</a:t>
            </a:r>
            <a:r>
              <a:rPr lang="en-US" dirty="0" smtClean="0"/>
              <a:t>, and up to layer N</a:t>
            </a:r>
          </a:p>
          <a:p>
            <a:r>
              <a:rPr lang="en-US" b="1" dirty="0"/>
              <a:t>Scenario </a:t>
            </a:r>
            <a:r>
              <a:rPr lang="en-US" b="1" dirty="0" smtClean="0"/>
              <a:t>III 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/>
              <a:t>the situation where requests only </a:t>
            </a:r>
            <a:r>
              <a:rPr lang="en-US" dirty="0" smtClean="0"/>
              <a:t>travel through </a:t>
            </a:r>
            <a:r>
              <a:rPr lang="en-US" dirty="0"/>
              <a:t>a subset of the layers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 V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13" y="2121124"/>
            <a:ext cx="5267179" cy="331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76515"/>
            <a:ext cx="7704667" cy="5226303"/>
          </a:xfrm>
        </p:spPr>
        <p:txBody>
          <a:bodyPr>
            <a:normAutofit/>
          </a:bodyPr>
          <a:lstStyle/>
          <a:p>
            <a:r>
              <a:rPr lang="en-US" dirty="0" smtClean="0"/>
              <a:t>(1) </a:t>
            </a:r>
            <a:r>
              <a:rPr lang="en-US" i="1" dirty="0"/>
              <a:t>Define</a:t>
            </a:r>
            <a:r>
              <a:rPr lang="en-US" b="1" i="1" dirty="0"/>
              <a:t> </a:t>
            </a:r>
            <a:r>
              <a:rPr lang="en-US" i="1" dirty="0"/>
              <a:t>the abstraction criterion for grouping tasks into </a:t>
            </a:r>
            <a:r>
              <a:rPr lang="en-US" i="1" dirty="0" smtClean="0"/>
              <a:t>layers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Ex: </a:t>
            </a:r>
            <a:r>
              <a:rPr lang="en-US" dirty="0"/>
              <a:t>chess </a:t>
            </a:r>
            <a:r>
              <a:rPr lang="en-US" dirty="0" smtClean="0"/>
              <a:t>game: </a:t>
            </a:r>
          </a:p>
          <a:p>
            <a:pPr lvl="1">
              <a:spcAft>
                <a:spcPts val="0"/>
              </a:spcAft>
            </a:pPr>
            <a:r>
              <a:rPr lang="en-US" dirty="0"/>
              <a:t>Elementary units of the game, such as a </a:t>
            </a:r>
            <a:r>
              <a:rPr lang="en-US" dirty="0" smtClean="0"/>
              <a:t>bishop Basic </a:t>
            </a:r>
            <a:r>
              <a:rPr lang="en-US" dirty="0"/>
              <a:t>moves, such as castling</a:t>
            </a:r>
          </a:p>
          <a:p>
            <a:pPr lvl="1">
              <a:spcAft>
                <a:spcPts val="0"/>
              </a:spcAft>
            </a:pPr>
            <a:r>
              <a:rPr lang="en-US" dirty="0"/>
              <a:t>Medium-term tactics, such as the Sicilian </a:t>
            </a:r>
            <a:r>
              <a:rPr lang="en-US" dirty="0" smtClean="0"/>
              <a:t>defense 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Overall </a:t>
            </a:r>
            <a:r>
              <a:rPr lang="en-US" dirty="0"/>
              <a:t>game strategies</a:t>
            </a:r>
            <a:endParaRPr lang="en-US" dirty="0" smtClean="0"/>
          </a:p>
          <a:p>
            <a:r>
              <a:rPr lang="en-US" dirty="0" smtClean="0"/>
              <a:t>(2) </a:t>
            </a:r>
            <a:r>
              <a:rPr lang="en-US" i="1" dirty="0"/>
              <a:t>Determine the number of abstraction </a:t>
            </a:r>
            <a:r>
              <a:rPr lang="en-US" i="1" dirty="0" smtClean="0"/>
              <a:t>level</a:t>
            </a:r>
          </a:p>
          <a:p>
            <a:pPr lvl="1"/>
            <a:r>
              <a:rPr lang="en-US" dirty="0" smtClean="0"/>
              <a:t>Think </a:t>
            </a:r>
            <a:r>
              <a:rPr lang="en-US" dirty="0"/>
              <a:t>about the trade-offs when </a:t>
            </a:r>
            <a:r>
              <a:rPr lang="en-US" dirty="0" smtClean="0"/>
              <a:t>deciding whether </a:t>
            </a:r>
            <a:r>
              <a:rPr lang="en-US" dirty="0"/>
              <a:t>to split particular aspects into two layers or combine </a:t>
            </a:r>
            <a:r>
              <a:rPr lang="en-US" dirty="0" smtClean="0"/>
              <a:t>them into </a:t>
            </a:r>
            <a:r>
              <a:rPr lang="en-US" dirty="0"/>
              <a:t>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(3) </a:t>
            </a:r>
            <a:r>
              <a:rPr lang="en-US" i="1" dirty="0" smtClean="0"/>
              <a:t>Name</a:t>
            </a:r>
            <a:r>
              <a:rPr lang="en-US" b="1" dirty="0" smtClean="0"/>
              <a:t> </a:t>
            </a:r>
            <a:r>
              <a:rPr lang="en-US" i="1" dirty="0"/>
              <a:t>the layers and assign tasks to each of </a:t>
            </a:r>
            <a:r>
              <a:rPr lang="en-US" i="1" dirty="0" smtClean="0"/>
              <a:t>them</a:t>
            </a:r>
          </a:p>
          <a:p>
            <a:r>
              <a:rPr lang="en-US" dirty="0" smtClean="0"/>
              <a:t>(4) </a:t>
            </a:r>
            <a:r>
              <a:rPr lang="en-US" i="1" dirty="0" smtClean="0"/>
              <a:t>Specify </a:t>
            </a:r>
            <a:r>
              <a:rPr lang="en-US" i="1" dirty="0"/>
              <a:t>the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3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(5) </a:t>
            </a:r>
            <a:r>
              <a:rPr lang="en-US" i="1" dirty="0"/>
              <a:t>Refine the layering. </a:t>
            </a:r>
            <a:r>
              <a:rPr lang="en-US" dirty="0"/>
              <a:t>Iterate over steps 1 to 4</a:t>
            </a:r>
            <a:r>
              <a:rPr lang="en-US" dirty="0" smtClean="0"/>
              <a:t>.</a:t>
            </a:r>
          </a:p>
          <a:p>
            <a:r>
              <a:rPr lang="en-US" dirty="0" smtClean="0"/>
              <a:t>(6) </a:t>
            </a:r>
            <a:r>
              <a:rPr lang="en-US" i="1" dirty="0" smtClean="0"/>
              <a:t>Specify </a:t>
            </a:r>
            <a:r>
              <a:rPr lang="en-US" i="1" dirty="0"/>
              <a:t>an interface for each </a:t>
            </a:r>
            <a:r>
              <a:rPr lang="en-US" i="1" dirty="0" smtClean="0"/>
              <a:t>layer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(7) </a:t>
            </a:r>
            <a:r>
              <a:rPr lang="en-US" i="1" dirty="0" smtClean="0"/>
              <a:t>Structure individual layers</a:t>
            </a:r>
            <a:r>
              <a:rPr lang="en-US" dirty="0" smtClean="0"/>
              <a:t>: </a:t>
            </a:r>
            <a:r>
              <a:rPr lang="en-US" dirty="0"/>
              <a:t>When an individual layer is complex </a:t>
            </a:r>
            <a:r>
              <a:rPr lang="en-US" dirty="0" smtClean="0"/>
              <a:t>it should </a:t>
            </a:r>
            <a:r>
              <a:rPr lang="en-US" dirty="0"/>
              <a:t>be broken into separate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(8) </a:t>
            </a:r>
            <a:r>
              <a:rPr lang="en-US" i="1" dirty="0" smtClean="0"/>
              <a:t>Specify </a:t>
            </a:r>
            <a:r>
              <a:rPr lang="en-US" i="1" dirty="0"/>
              <a:t>the communication between adjacent </a:t>
            </a:r>
            <a:r>
              <a:rPr lang="en-US" i="1" dirty="0" smtClean="0"/>
              <a:t>layers</a:t>
            </a:r>
          </a:p>
          <a:p>
            <a:r>
              <a:rPr lang="en-US" dirty="0" smtClean="0"/>
              <a:t>(9) </a:t>
            </a:r>
            <a:r>
              <a:rPr lang="en-US" i="1" dirty="0"/>
              <a:t>Decouple adjacent </a:t>
            </a:r>
            <a:r>
              <a:rPr lang="en-US" i="1" dirty="0" smtClean="0"/>
              <a:t>layers</a:t>
            </a:r>
          </a:p>
          <a:p>
            <a:pPr lvl="1"/>
            <a:r>
              <a:rPr lang="en-US" dirty="0"/>
              <a:t>The 'wiring' of the layers is done here in the </a:t>
            </a:r>
            <a:r>
              <a:rPr lang="en-US" dirty="0" smtClean="0"/>
              <a:t>main program</a:t>
            </a:r>
            <a:r>
              <a:rPr lang="en-US" dirty="0"/>
              <a:t>, but will usually be factored out into a </a:t>
            </a:r>
            <a:r>
              <a:rPr lang="en-US" dirty="0" smtClean="0"/>
              <a:t>connection management component</a:t>
            </a:r>
            <a:r>
              <a:rPr lang="en-US" dirty="0"/>
              <a:t>. The main program also takes the role of </a:t>
            </a:r>
            <a:r>
              <a:rPr lang="en-US" dirty="0" smtClean="0"/>
              <a:t>the client </a:t>
            </a:r>
            <a:r>
              <a:rPr lang="en-US" dirty="0"/>
              <a:t>by calling a service in the top </a:t>
            </a:r>
            <a:r>
              <a:rPr lang="en-US" dirty="0" smtClean="0"/>
              <a:t>layer</a:t>
            </a:r>
          </a:p>
          <a:p>
            <a:r>
              <a:rPr lang="en-US" dirty="0" smtClean="0"/>
              <a:t>(10) </a:t>
            </a:r>
            <a:r>
              <a:rPr lang="en-US" i="1" dirty="0" smtClean="0"/>
              <a:t>Design </a:t>
            </a:r>
            <a:r>
              <a:rPr lang="en-US" i="1" dirty="0"/>
              <a:t>an error-handling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</a:p>
          <a:p>
            <a:r>
              <a:rPr lang="en-US" sz="3600" dirty="0" smtClean="0"/>
              <a:t>From </a:t>
            </a:r>
            <a:r>
              <a:rPr lang="en-US" sz="3600" dirty="0"/>
              <a:t>mud to structure</a:t>
            </a:r>
            <a:r>
              <a:rPr lang="en-US" sz="3600" dirty="0" smtClean="0"/>
              <a:t>:-</a:t>
            </a:r>
          </a:p>
          <a:p>
            <a:r>
              <a:rPr lang="en-US" sz="3600" i="1" dirty="0" smtClean="0"/>
              <a:t>Layers</a:t>
            </a:r>
          </a:p>
          <a:p>
            <a:r>
              <a:rPr lang="en-US" sz="3600" i="1" dirty="0" smtClean="0"/>
              <a:t>Pipes </a:t>
            </a:r>
            <a:r>
              <a:rPr lang="en-US" sz="3600" i="1" dirty="0"/>
              <a:t>and </a:t>
            </a:r>
            <a:r>
              <a:rPr lang="en-US" sz="3600" i="1" dirty="0" smtClean="0"/>
              <a:t>Filters</a:t>
            </a:r>
          </a:p>
          <a:p>
            <a:r>
              <a:rPr lang="en-US" sz="3600" i="1" dirty="0" smtClean="0"/>
              <a:t>Blackboard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2104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</a:t>
            </a:r>
            <a:r>
              <a:rPr lang="en-US" dirty="0" smtClean="0"/>
              <a:t> </a:t>
            </a:r>
            <a:r>
              <a:rPr lang="en-US" b="1" dirty="0" smtClean="0"/>
              <a:t>Resolved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typical configuration, </a:t>
            </a:r>
            <a:r>
              <a:rPr lang="en-US" dirty="0" smtClean="0"/>
              <a:t>that for </a:t>
            </a:r>
            <a:r>
              <a:rPr lang="en-US" dirty="0"/>
              <a:t>the </a:t>
            </a:r>
            <a:r>
              <a:rPr lang="en-US" dirty="0" smtClean="0"/>
              <a:t>UNIX </a:t>
            </a:r>
            <a:r>
              <a:rPr lang="en-US" b="1" dirty="0" smtClean="0"/>
              <a:t> ftp </a:t>
            </a:r>
            <a:r>
              <a:rPr lang="en-US" dirty="0" smtClean="0"/>
              <a:t>utility is shown below: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21" y="2394925"/>
            <a:ext cx="6586147" cy="299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Relaxed Layered System </a:t>
            </a:r>
            <a:r>
              <a:rPr lang="en-US" dirty="0"/>
              <a:t>This is a variant of the Layers pattern </a:t>
            </a:r>
            <a:r>
              <a:rPr lang="en-US" dirty="0" smtClean="0"/>
              <a:t>that is </a:t>
            </a:r>
            <a:r>
              <a:rPr lang="en-US" dirty="0"/>
              <a:t>less restrictive about the relationship between layers.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smtClean="0"/>
              <a:t>Relaxed Layered </a:t>
            </a:r>
            <a:r>
              <a:rPr lang="en-US" dirty="0"/>
              <a:t>System each layer may use the services of all layers below it</a:t>
            </a:r>
            <a:r>
              <a:rPr lang="en-US" dirty="0" smtClean="0"/>
              <a:t>, not </a:t>
            </a:r>
            <a:r>
              <a:rPr lang="en-US" dirty="0"/>
              <a:t>only of the next lower </a:t>
            </a:r>
            <a:r>
              <a:rPr lang="en-US" dirty="0" smtClean="0"/>
              <a:t>layer</a:t>
            </a:r>
          </a:p>
          <a:p>
            <a:r>
              <a:rPr lang="en-US" b="1" i="1" dirty="0"/>
              <a:t>Layering Through </a:t>
            </a:r>
            <a:r>
              <a:rPr lang="en-US" b="1" i="1" dirty="0" err="1" smtClean="0"/>
              <a:t>Inhetitance</a:t>
            </a:r>
            <a:endParaRPr lang="en-US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Virtual </a:t>
            </a:r>
            <a:r>
              <a:rPr lang="en-US" b="1" dirty="0" smtClean="0"/>
              <a:t>Machines – JVM</a:t>
            </a:r>
          </a:p>
          <a:p>
            <a:r>
              <a:rPr lang="en-US" b="1" dirty="0" smtClean="0"/>
              <a:t>API</a:t>
            </a:r>
          </a:p>
          <a:p>
            <a:r>
              <a:rPr lang="en-US" b="1" dirty="0" smtClean="0"/>
              <a:t>IS (DBMS) : 2 layered or 3 </a:t>
            </a:r>
            <a:r>
              <a:rPr lang="en-US" b="1" dirty="0" err="1" smtClean="0"/>
              <a:t>layerd</a:t>
            </a:r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Benefits</a:t>
            </a:r>
          </a:p>
          <a:p>
            <a:r>
              <a:rPr lang="en-US" dirty="0"/>
              <a:t>Reuse of </a:t>
            </a:r>
            <a:r>
              <a:rPr lang="en-US" dirty="0" smtClean="0"/>
              <a:t>layers</a:t>
            </a:r>
          </a:p>
          <a:p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dirty="0" smtClean="0"/>
              <a:t>standardization</a:t>
            </a:r>
          </a:p>
          <a:p>
            <a:r>
              <a:rPr lang="en-US" dirty="0"/>
              <a:t>Dependencies are kept </a:t>
            </a:r>
            <a:r>
              <a:rPr lang="en-US" dirty="0" smtClean="0"/>
              <a:t>local</a:t>
            </a:r>
          </a:p>
          <a:p>
            <a:r>
              <a:rPr lang="en-US" dirty="0" smtClean="0"/>
              <a:t>Exchangeability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Pipes and Filters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(2) Pipes and Filters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The </a:t>
            </a:r>
            <a:r>
              <a:rPr lang="en-US" b="1" i="1" dirty="0"/>
              <a:t>Pipes </a:t>
            </a:r>
            <a:r>
              <a:rPr lang="en-US" dirty="0"/>
              <a:t>and </a:t>
            </a:r>
            <a:r>
              <a:rPr lang="en-US" b="1" i="1" dirty="0"/>
              <a:t>Filters </a:t>
            </a:r>
            <a:r>
              <a:rPr lang="en-US" dirty="0"/>
              <a:t>architectural pattern provides a structure </a:t>
            </a:r>
            <a:r>
              <a:rPr lang="en-US" dirty="0" smtClean="0"/>
              <a:t>for systems </a:t>
            </a:r>
            <a:r>
              <a:rPr lang="en-US" dirty="0"/>
              <a:t>that process a stream of data.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Each </a:t>
            </a:r>
            <a:r>
              <a:rPr lang="en-US" dirty="0"/>
              <a:t>processing step </a:t>
            </a:r>
            <a:r>
              <a:rPr lang="en-US" dirty="0" smtClean="0"/>
              <a:t>is encapsulated </a:t>
            </a:r>
            <a:r>
              <a:rPr lang="en-US" dirty="0"/>
              <a:t>in a filter component.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Data </a:t>
            </a:r>
            <a:r>
              <a:rPr lang="en-US" dirty="0"/>
              <a:t>is passed through </a:t>
            </a:r>
            <a:r>
              <a:rPr lang="en-US" dirty="0" smtClean="0"/>
              <a:t>pipes between </a:t>
            </a:r>
            <a:r>
              <a:rPr lang="en-US" dirty="0"/>
              <a:t>adjacent </a:t>
            </a:r>
            <a:r>
              <a:rPr lang="en-US" dirty="0" smtClean="0"/>
              <a:t>filters</a:t>
            </a:r>
          </a:p>
          <a:p>
            <a:pPr>
              <a:spcAft>
                <a:spcPts val="0"/>
              </a:spcAft>
            </a:pPr>
            <a:r>
              <a:rPr lang="en-US" b="1" dirty="0" smtClean="0"/>
              <a:t>Example: New Programming Language</a:t>
            </a:r>
          </a:p>
          <a:p>
            <a:r>
              <a:rPr lang="en-US" b="1" dirty="0" smtClean="0"/>
              <a:t>Mocha</a:t>
            </a:r>
            <a:r>
              <a:rPr lang="en-US" dirty="0" smtClean="0"/>
              <a:t> - Modular </a:t>
            </a:r>
            <a:r>
              <a:rPr lang="en-US" dirty="0"/>
              <a:t>Object Computation with Hypothetical </a:t>
            </a:r>
            <a:r>
              <a:rPr lang="en-US" dirty="0" smtClean="0"/>
              <a:t>Algorithms.</a:t>
            </a:r>
          </a:p>
          <a:p>
            <a:r>
              <a:rPr lang="en-US" b="1" dirty="0" err="1"/>
              <a:t>AuLait</a:t>
            </a:r>
            <a:r>
              <a:rPr lang="en-US" dirty="0"/>
              <a:t> </a:t>
            </a:r>
            <a:r>
              <a:rPr lang="en-US" dirty="0" smtClean="0"/>
              <a:t>- Another </a:t>
            </a:r>
            <a:r>
              <a:rPr lang="en-US" dirty="0"/>
              <a:t>Universal Language for </a:t>
            </a:r>
            <a:r>
              <a:rPr lang="en-US" dirty="0" smtClean="0"/>
              <a:t>Intermediate Translation (IL)</a:t>
            </a:r>
          </a:p>
          <a:p>
            <a:r>
              <a:rPr lang="en-US" b="1" dirty="0" smtClean="0"/>
              <a:t>Cup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- Concurrent Uniform Processor - </a:t>
            </a:r>
            <a:r>
              <a:rPr lang="en-US" dirty="0"/>
              <a:t>virtual machine </a:t>
            </a:r>
            <a:endParaRPr lang="en-US" dirty="0" smtClean="0"/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83" y="1376516"/>
            <a:ext cx="7910566" cy="445012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1410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Pipes-and-Filters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Context:</a:t>
            </a:r>
            <a:r>
              <a:rPr lang="en-US" dirty="0" smtClean="0"/>
              <a:t> </a:t>
            </a:r>
            <a:r>
              <a:rPr lang="en-US" dirty="0"/>
              <a:t>Processing data streams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Problem: </a:t>
            </a:r>
            <a:r>
              <a:rPr lang="en-US" dirty="0"/>
              <a:t>Imagine you are building a system that must process or transform </a:t>
            </a:r>
            <a:r>
              <a:rPr lang="en-US" dirty="0" smtClean="0"/>
              <a:t>a stream </a:t>
            </a:r>
            <a:r>
              <a:rPr lang="en-US" dirty="0"/>
              <a:t>of input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Note: </a:t>
            </a:r>
            <a:r>
              <a:rPr lang="en-US" dirty="0"/>
              <a:t>an interactive, event-driven system does not split </a:t>
            </a:r>
            <a:r>
              <a:rPr lang="en-US" dirty="0" smtClean="0"/>
              <a:t>into sequential </a:t>
            </a:r>
            <a:r>
              <a:rPr lang="en-US" dirty="0"/>
              <a:t>stages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Solution: </a:t>
            </a:r>
            <a:r>
              <a:rPr lang="en-US" dirty="0" smtClean="0"/>
              <a:t>It divides </a:t>
            </a:r>
            <a:r>
              <a:rPr lang="en-US" dirty="0"/>
              <a:t>the task of </a:t>
            </a:r>
            <a:r>
              <a:rPr lang="en-US" dirty="0" smtClean="0"/>
              <a:t>a system </a:t>
            </a:r>
            <a:r>
              <a:rPr lang="en-US" dirty="0"/>
              <a:t>into several sequential processing steps. These steps </a:t>
            </a:r>
            <a:r>
              <a:rPr lang="en-US" dirty="0" smtClean="0"/>
              <a:t>are connected </a:t>
            </a:r>
            <a:r>
              <a:rPr lang="en-US" dirty="0"/>
              <a:t>by the data flow through the system-the output data of </a:t>
            </a:r>
            <a:r>
              <a:rPr lang="en-US" dirty="0" smtClean="0"/>
              <a:t>a step </a:t>
            </a:r>
            <a:r>
              <a:rPr lang="en-US" dirty="0"/>
              <a:t>is the input to the subsequent step. Each processing step </a:t>
            </a:r>
            <a:r>
              <a:rPr lang="en-US" dirty="0" smtClean="0"/>
              <a:t>is implemented </a:t>
            </a:r>
            <a:r>
              <a:rPr lang="en-US" dirty="0"/>
              <a:t>by a </a:t>
            </a:r>
            <a:r>
              <a:rPr lang="en-US" i="1" dirty="0"/>
              <a:t>filter </a:t>
            </a:r>
            <a:r>
              <a:rPr lang="en-US" dirty="0" smtClean="0"/>
              <a:t>component</a:t>
            </a:r>
          </a:p>
          <a:p>
            <a:r>
              <a:rPr lang="en-US" b="1" dirty="0" smtClean="0"/>
              <a:t>Structure: </a:t>
            </a:r>
            <a:r>
              <a:rPr lang="en-US" i="1" dirty="0"/>
              <a:t>Filter </a:t>
            </a:r>
            <a:r>
              <a:rPr lang="en-US" dirty="0"/>
              <a:t>components are the processing units of the pipeline</a:t>
            </a:r>
          </a:p>
        </p:txBody>
      </p:sp>
    </p:spTree>
    <p:extLst>
      <p:ext uri="{BB962C8B-B14F-4D97-AF65-F5344CB8AC3E}">
        <p14:creationId xmlns:p14="http://schemas.microsoft.com/office/powerpoint/2010/main" val="42818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06" y="1591192"/>
            <a:ext cx="8075957" cy="2257794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05" y="4063661"/>
            <a:ext cx="8016469" cy="247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8" y="1847163"/>
            <a:ext cx="8627541" cy="3362789"/>
          </a:xfrm>
        </p:spPr>
      </p:pic>
    </p:spTree>
    <p:extLst>
      <p:ext uri="{BB962C8B-B14F-4D97-AF65-F5344CB8AC3E}">
        <p14:creationId xmlns:p14="http://schemas.microsoft.com/office/powerpoint/2010/main" val="8439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50" y="1362903"/>
            <a:ext cx="3860789" cy="5077521"/>
          </a:xfrm>
        </p:spPr>
      </p:pic>
    </p:spTree>
    <p:extLst>
      <p:ext uri="{BB962C8B-B14F-4D97-AF65-F5344CB8AC3E}">
        <p14:creationId xmlns:p14="http://schemas.microsoft.com/office/powerpoint/2010/main" val="3186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Scenario </a:t>
            </a:r>
            <a:r>
              <a:rPr lang="en-US" b="1" dirty="0" smtClean="0"/>
              <a:t>I: </a:t>
            </a:r>
            <a:r>
              <a:rPr lang="en-US" dirty="0"/>
              <a:t>push pipeline in which activity starts with </a:t>
            </a:r>
            <a:r>
              <a:rPr lang="en-US" dirty="0" smtClean="0"/>
              <a:t>the data </a:t>
            </a:r>
            <a:r>
              <a:rPr lang="en-US" dirty="0"/>
              <a:t>source. Filter activity is triggered by writing data to the </a:t>
            </a:r>
            <a:r>
              <a:rPr lang="en-US" dirty="0" smtClean="0"/>
              <a:t>passive filters</a:t>
            </a:r>
            <a:r>
              <a:rPr lang="en-US" dirty="0"/>
              <a:t>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80" y="2638091"/>
            <a:ext cx="7164283" cy="36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 IV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4" y="1713869"/>
            <a:ext cx="8573869" cy="4155303"/>
          </a:xfrm>
        </p:spPr>
      </p:pic>
    </p:spTree>
    <p:extLst>
      <p:ext uri="{BB962C8B-B14F-4D97-AF65-F5344CB8AC3E}">
        <p14:creationId xmlns:p14="http://schemas.microsoft.com/office/powerpoint/2010/main" val="2135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2"/>
            <a:ext cx="7704667" cy="5365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 </a:t>
            </a:r>
            <a:r>
              <a:rPr lang="en-US" b="1" dirty="0" smtClean="0"/>
              <a:t>IV…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993739"/>
            <a:ext cx="7704667" cy="50835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900" dirty="0"/>
              <a:t>All filters actively pull, compute, and push data </a:t>
            </a:r>
            <a:r>
              <a:rPr lang="en-US" sz="1900" dirty="0" smtClean="0"/>
              <a:t>in a </a:t>
            </a:r>
            <a:r>
              <a:rPr lang="en-US" sz="1900" dirty="0"/>
              <a:t>loop. Each filter therefore runs in its own thread of control, </a:t>
            </a:r>
            <a:r>
              <a:rPr lang="en-US" sz="1900" dirty="0" smtClean="0"/>
              <a:t>for example </a:t>
            </a:r>
            <a:r>
              <a:rPr lang="en-US" sz="1900" dirty="0"/>
              <a:t>as a separate process. </a:t>
            </a:r>
            <a:endParaRPr lang="en-US" sz="1900" dirty="0" smtClean="0"/>
          </a:p>
          <a:p>
            <a:pPr>
              <a:spcBef>
                <a:spcPts val="0"/>
              </a:spcBef>
            </a:pPr>
            <a:r>
              <a:rPr lang="en-US" sz="1900" dirty="0" smtClean="0"/>
              <a:t>The </a:t>
            </a:r>
            <a:r>
              <a:rPr lang="en-US" sz="1900" dirty="0"/>
              <a:t>filters are synchronized by </a:t>
            </a:r>
            <a:r>
              <a:rPr lang="en-US" sz="1900" dirty="0" smtClean="0"/>
              <a:t>a buffering </a:t>
            </a:r>
            <a:r>
              <a:rPr lang="en-US" sz="1900" dirty="0"/>
              <a:t>pipe between them</a:t>
            </a:r>
            <a:r>
              <a:rPr lang="en-US" sz="19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Filter </a:t>
            </a:r>
            <a:r>
              <a:rPr lang="en-US" sz="1900" dirty="0" smtClean="0"/>
              <a:t> 2tries </a:t>
            </a:r>
            <a:r>
              <a:rPr lang="en-US" sz="1900" dirty="0"/>
              <a:t>to get new data by reading from the pipe. Because </a:t>
            </a:r>
            <a:r>
              <a:rPr lang="en-US" sz="1900" dirty="0" smtClean="0"/>
              <a:t>no data </a:t>
            </a:r>
            <a:r>
              <a:rPr lang="en-US" sz="1900" dirty="0"/>
              <a:t>is available the data request suspends the activity </a:t>
            </a:r>
            <a:r>
              <a:rPr lang="en-US" sz="1900" dirty="0" smtClean="0"/>
              <a:t>of </a:t>
            </a:r>
            <a:r>
              <a:rPr lang="en-US" sz="1900" dirty="0"/>
              <a:t>Filter </a:t>
            </a:r>
            <a:r>
              <a:rPr lang="en-US" sz="1900" dirty="0" smtClean="0"/>
              <a:t> 2-the </a:t>
            </a:r>
            <a:r>
              <a:rPr lang="en-US" sz="1900" dirty="0"/>
              <a:t>buffer is empty.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Filter 1 </a:t>
            </a:r>
            <a:r>
              <a:rPr lang="en-US" sz="1900" dirty="0"/>
              <a:t>pulls data from the data source and performs function f </a:t>
            </a:r>
            <a:r>
              <a:rPr lang="en-US" sz="1900" dirty="0" smtClean="0"/>
              <a:t>1 &amp; pushes </a:t>
            </a:r>
            <a:r>
              <a:rPr lang="en-US" sz="1900" dirty="0"/>
              <a:t>the result to the pipe.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Filter2 can now continue, because new input data is available.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Filter 1 </a:t>
            </a:r>
            <a:r>
              <a:rPr lang="en-US" sz="1900" dirty="0"/>
              <a:t>can also continue, because it is not blocked by a </a:t>
            </a:r>
            <a:r>
              <a:rPr lang="en-US" sz="1900" dirty="0" smtClean="0"/>
              <a:t>full buffer </a:t>
            </a:r>
            <a:r>
              <a:rPr lang="en-US" sz="1900" dirty="0"/>
              <a:t>within the pipe.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Filter </a:t>
            </a:r>
            <a:r>
              <a:rPr lang="en-US" sz="1900" dirty="0" smtClean="0"/>
              <a:t>2 computes f2 </a:t>
            </a:r>
            <a:r>
              <a:rPr lang="en-US" sz="1900" dirty="0"/>
              <a:t>and writes its result to the data sink.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In parallel with </a:t>
            </a:r>
            <a:r>
              <a:rPr lang="en-US" sz="1900" dirty="0" smtClean="0"/>
              <a:t>Filter 2’s  activity,</a:t>
            </a:r>
            <a:r>
              <a:rPr lang="en-US" sz="1900" dirty="0"/>
              <a:t> </a:t>
            </a:r>
            <a:r>
              <a:rPr lang="en-US" sz="1900" dirty="0" smtClean="0"/>
              <a:t>Filter 1 </a:t>
            </a:r>
            <a:r>
              <a:rPr lang="en-US" sz="1900" dirty="0"/>
              <a:t>computes the </a:t>
            </a:r>
            <a:r>
              <a:rPr lang="en-US" sz="1900" dirty="0" smtClean="0"/>
              <a:t>next result </a:t>
            </a:r>
            <a:r>
              <a:rPr lang="en-US" sz="1900" dirty="0"/>
              <a:t>and tries to push it down the pipe. This call is </a:t>
            </a:r>
            <a:r>
              <a:rPr lang="en-US" sz="1900" dirty="0" smtClean="0"/>
              <a:t>blocked because </a:t>
            </a:r>
            <a:r>
              <a:rPr lang="en-US" sz="1900" dirty="0"/>
              <a:t>Filter </a:t>
            </a:r>
            <a:r>
              <a:rPr lang="en-US" sz="1900" dirty="0" smtClean="0"/>
              <a:t>2 is </a:t>
            </a:r>
            <a:r>
              <a:rPr lang="en-US" sz="1900" dirty="0"/>
              <a:t>not waiting for data-the buffer is full.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Filter 2</a:t>
            </a:r>
            <a:r>
              <a:rPr lang="en-US" sz="1900" b="1" dirty="0" smtClean="0"/>
              <a:t> </a:t>
            </a:r>
            <a:r>
              <a:rPr lang="en-US" sz="1900" dirty="0"/>
              <a:t>now reads new input data that is already available </a:t>
            </a:r>
            <a:r>
              <a:rPr lang="en-US" sz="1900" dirty="0" smtClean="0"/>
              <a:t>from the </a:t>
            </a:r>
            <a:r>
              <a:rPr lang="en-US" sz="1900" dirty="0"/>
              <a:t>pipe. This releases </a:t>
            </a:r>
            <a:r>
              <a:rPr lang="en-US" sz="1900" dirty="0" smtClean="0"/>
              <a:t>Filter 1 </a:t>
            </a:r>
            <a:r>
              <a:rPr lang="en-US" sz="1900" dirty="0"/>
              <a:t>so that it can now continue </a:t>
            </a:r>
            <a:r>
              <a:rPr lang="en-US" sz="1900" dirty="0" smtClean="0"/>
              <a:t>its processing</a:t>
            </a:r>
            <a:r>
              <a:rPr lang="en-US" sz="1900" dirty="0"/>
              <a:t>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921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741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31359"/>
            <a:ext cx="7704667" cy="5699050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b="1" dirty="0" smtClean="0"/>
              <a:t>Divide </a:t>
            </a:r>
            <a:r>
              <a:rPr lang="en-US" b="1" dirty="0"/>
              <a:t>the system’s tasks into a sequence of processing stages. 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n-US" dirty="0" smtClean="0"/>
              <a:t>Each </a:t>
            </a:r>
            <a:r>
              <a:rPr lang="en-US" dirty="0"/>
              <a:t>stage must depend only on the output of its direct predecessor. 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All </a:t>
            </a:r>
            <a:r>
              <a:rPr lang="en-US" dirty="0"/>
              <a:t>stages are conceptually connected by the data flow. </a:t>
            </a:r>
          </a:p>
          <a:p>
            <a:pPr>
              <a:spcAft>
                <a:spcPts val="0"/>
              </a:spcAft>
            </a:pPr>
            <a:r>
              <a:rPr lang="en-US" b="1" dirty="0" smtClean="0"/>
              <a:t>Define </a:t>
            </a:r>
            <a:r>
              <a:rPr lang="en-US" b="1" dirty="0"/>
              <a:t>the data format to be passed along each pipe. 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n-US" dirty="0" smtClean="0"/>
              <a:t>Defining </a:t>
            </a:r>
            <a:r>
              <a:rPr lang="en-US" dirty="0"/>
              <a:t>a uniform format results in the highest flexibility because it makes recombination of its filters easy. 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You </a:t>
            </a:r>
            <a:r>
              <a:rPr lang="en-US" dirty="0"/>
              <a:t>must also define how the end of input is marked. </a:t>
            </a:r>
          </a:p>
          <a:p>
            <a:pPr>
              <a:spcAft>
                <a:spcPts val="0"/>
              </a:spcAft>
            </a:pPr>
            <a:r>
              <a:rPr lang="en-US" b="1" dirty="0" smtClean="0"/>
              <a:t>Decide </a:t>
            </a:r>
            <a:r>
              <a:rPr lang="en-US" b="1" dirty="0"/>
              <a:t>how to implement each pipe connection. 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n-US" dirty="0" smtClean="0"/>
              <a:t>Filters are </a:t>
            </a:r>
            <a:r>
              <a:rPr lang="en-US" dirty="0"/>
              <a:t>active or passive components. 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Adjacent </a:t>
            </a:r>
            <a:r>
              <a:rPr lang="en-US" dirty="0"/>
              <a:t>pipes </a:t>
            </a:r>
            <a:r>
              <a:rPr lang="en-US" dirty="0" smtClean="0"/>
              <a:t> - push </a:t>
            </a:r>
            <a:r>
              <a:rPr lang="en-US" dirty="0"/>
              <a:t>or pull of data. </a:t>
            </a:r>
          </a:p>
          <a:p>
            <a:pPr>
              <a:spcAft>
                <a:spcPts val="0"/>
              </a:spcAft>
            </a:pPr>
            <a:r>
              <a:rPr lang="en-US" b="1" dirty="0" smtClean="0"/>
              <a:t>Design and implement the filters. </a:t>
            </a: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en-US" dirty="0" smtClean="0"/>
              <a:t> Task it must perform and on the adjacent pipes. 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Passive filters as a function – push/pull for activation 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Active filters can be implemented either as processes or as threads in the pipeline program 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76516"/>
            <a:ext cx="7704667" cy="521567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Design </a:t>
            </a:r>
            <a:r>
              <a:rPr lang="en-US" b="1" dirty="0"/>
              <a:t>the error </a:t>
            </a:r>
            <a:r>
              <a:rPr lang="en-US" b="1" dirty="0" smtClean="0"/>
              <a:t>handling</a:t>
            </a:r>
            <a:endParaRPr lang="en-US" dirty="0"/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pipeline components do not share any global state, error handling is hard to address and is often neglected. 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a minimum, error detection should be possible. UNIX defines specific output channel for error messages, standard error.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filter detects error in its input data, it can ignore input until some clearly marked separation occurs.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hard to give a general strategy for error handling with a system based on the pipes and filter pattern. </a:t>
            </a:r>
          </a:p>
          <a:p>
            <a:r>
              <a:rPr lang="en-US" b="1" dirty="0" smtClean="0"/>
              <a:t>Set </a:t>
            </a:r>
            <a:r>
              <a:rPr lang="en-US" b="1" dirty="0"/>
              <a:t>up the processing </a:t>
            </a:r>
            <a:r>
              <a:rPr lang="en-US" b="1" dirty="0" smtClean="0"/>
              <a:t>pipeline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your system handles a single task you can use a standardized main program that sets up the pipeline and starts processing. 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increase the flexibility by providing a shell or other end-user facility to set up various pipelines from your set of filter components.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41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</a:t>
            </a:r>
            <a:r>
              <a:rPr lang="en-US" dirty="0" smtClean="0"/>
              <a:t> </a:t>
            </a:r>
            <a:r>
              <a:rPr lang="en-US" b="1" dirty="0" smtClean="0"/>
              <a:t>resolved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combined the first four compiler phases into a single </a:t>
            </a:r>
            <a:r>
              <a:rPr lang="en-US" dirty="0" smtClean="0"/>
              <a:t>program because </a:t>
            </a:r>
            <a:r>
              <a:rPr lang="en-US" dirty="0"/>
              <a:t>they all access and modify the symbol table.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77" y="2648853"/>
            <a:ext cx="4625715" cy="31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Tee </a:t>
            </a:r>
            <a:r>
              <a:rPr lang="en-US" i="1" dirty="0"/>
              <a:t>and</a:t>
            </a:r>
            <a:r>
              <a:rPr lang="en-US" b="1" i="1" dirty="0"/>
              <a:t> </a:t>
            </a:r>
            <a:r>
              <a:rPr lang="en-US" dirty="0"/>
              <a:t>join </a:t>
            </a:r>
            <a:r>
              <a:rPr lang="en-US" b="1" dirty="0" err="1" smtClean="0"/>
              <a:t>pipeIine</a:t>
            </a:r>
            <a:r>
              <a:rPr lang="en-US" b="1" dirty="0" smtClean="0"/>
              <a:t> </a:t>
            </a:r>
            <a:r>
              <a:rPr lang="en-US" dirty="0" smtClean="0"/>
              <a:t>systems</a:t>
            </a:r>
          </a:p>
          <a:p>
            <a:r>
              <a:rPr lang="en-US" dirty="0"/>
              <a:t>Pipes and Filters pattern can be varied to </a:t>
            </a:r>
            <a:r>
              <a:rPr lang="en-US" dirty="0" smtClean="0"/>
              <a:t>allow filters with </a:t>
            </a:r>
            <a:r>
              <a:rPr lang="en-US" dirty="0"/>
              <a:t>more than one input and/or more than one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For </a:t>
            </a:r>
            <a:r>
              <a:rPr lang="en-US" dirty="0"/>
              <a:t>example, to build a sorted list of all lines that occur more than once In a text file. we can construct the following shell program: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"/>
          <a:stretch/>
        </p:blipFill>
        <p:spPr>
          <a:xfrm>
            <a:off x="1282846" y="4253023"/>
            <a:ext cx="7569161" cy="21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UNIX </a:t>
            </a:r>
            <a:r>
              <a:rPr lang="en-US" dirty="0"/>
              <a:t>[Bac86] popularized the Pipes and Filters paradigm. The flexibility of UNIX pipes made the operating system a suitable </a:t>
            </a:r>
            <a:r>
              <a:rPr lang="en-US" dirty="0" smtClean="0"/>
              <a:t>platform </a:t>
            </a:r>
            <a:r>
              <a:rPr lang="en-US" dirty="0"/>
              <a:t>for the binary reuse of filter programs and for application integration. </a:t>
            </a:r>
          </a:p>
          <a:p>
            <a:r>
              <a:rPr lang="en-US" b="1" dirty="0" smtClean="0"/>
              <a:t>CMS </a:t>
            </a:r>
            <a:r>
              <a:rPr lang="en-US" b="1" dirty="0"/>
              <a:t>Pipelines </a:t>
            </a:r>
            <a:r>
              <a:rPr lang="en-US" dirty="0"/>
              <a:t>[HRV95] is an extension to the operating system of IBM mainframes to support Pipes and Filters architectures. It provides a reuse and integration platform in the same way as UNIX. </a:t>
            </a:r>
          </a:p>
          <a:p>
            <a:r>
              <a:rPr lang="en-US" b="1" dirty="0" smtClean="0"/>
              <a:t>LASSP Tools </a:t>
            </a:r>
            <a:r>
              <a:rPr lang="en-US" dirty="0"/>
              <a:t>[Set95] is a toolset to support numerical analysis and graphics. The toolset consists mainly of filter programs that can be combined using UNIX pipes.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Consequences -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 </a:t>
            </a:r>
            <a:r>
              <a:rPr lang="en-US" b="1" dirty="0"/>
              <a:t>intermediate files necessary, but possible </a:t>
            </a:r>
            <a:endParaRPr lang="en-US" b="1" dirty="0" smtClean="0"/>
          </a:p>
          <a:p>
            <a:r>
              <a:rPr lang="en-US" b="1" dirty="0" smtClean="0"/>
              <a:t>Flexibility </a:t>
            </a:r>
            <a:r>
              <a:rPr lang="en-US" b="1" dirty="0"/>
              <a:t>by the filter change </a:t>
            </a:r>
            <a:endParaRPr lang="en-US" b="1" dirty="0" smtClean="0"/>
          </a:p>
          <a:p>
            <a:r>
              <a:rPr lang="en-US" b="1" dirty="0" smtClean="0"/>
              <a:t>Flexibility </a:t>
            </a:r>
            <a:r>
              <a:rPr lang="en-US" b="1" dirty="0"/>
              <a:t>by recombination </a:t>
            </a:r>
            <a:endParaRPr lang="en-US" b="1" dirty="0" smtClean="0"/>
          </a:p>
          <a:p>
            <a:r>
              <a:rPr lang="en-US" b="1" dirty="0" smtClean="0"/>
              <a:t>Reuse </a:t>
            </a:r>
            <a:r>
              <a:rPr lang="en-US" b="1" dirty="0"/>
              <a:t>of filter components </a:t>
            </a:r>
            <a:endParaRPr lang="en-US" b="1" dirty="0" smtClean="0"/>
          </a:p>
          <a:p>
            <a:r>
              <a:rPr lang="en-US" b="1" dirty="0" smtClean="0"/>
              <a:t>Rapid </a:t>
            </a:r>
            <a:r>
              <a:rPr lang="en-US" b="1" dirty="0"/>
              <a:t>prototyping of pipelines </a:t>
            </a:r>
            <a:endParaRPr lang="en-US" b="1" dirty="0" smtClean="0"/>
          </a:p>
          <a:p>
            <a:r>
              <a:rPr lang="en-US" b="1" dirty="0" smtClean="0"/>
              <a:t>Efficiency </a:t>
            </a:r>
            <a:r>
              <a:rPr lang="en-US" b="1" dirty="0"/>
              <a:t>by parallel processing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Sharing </a:t>
            </a:r>
            <a:r>
              <a:rPr lang="en-US" b="1" dirty="0"/>
              <a:t>state information is expensive or inflexible </a:t>
            </a:r>
            <a:endParaRPr lang="en-US" dirty="0"/>
          </a:p>
          <a:p>
            <a:r>
              <a:rPr lang="en-US" b="1" dirty="0" smtClean="0"/>
              <a:t>Efficiency </a:t>
            </a:r>
            <a:r>
              <a:rPr lang="en-US" b="1" dirty="0"/>
              <a:t>gain by parallel processing is often an </a:t>
            </a:r>
            <a:r>
              <a:rPr lang="en-US" b="1" dirty="0" smtClean="0"/>
              <a:t>illusion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b="1" dirty="0" smtClean="0"/>
              <a:t>Data </a:t>
            </a:r>
            <a:r>
              <a:rPr lang="en-US" b="1" dirty="0"/>
              <a:t>transformation overhead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b="1" dirty="0" smtClean="0"/>
              <a:t>Error </a:t>
            </a:r>
            <a:r>
              <a:rPr lang="en-US" b="1" dirty="0"/>
              <a:t>handling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Design Pattern </a:t>
            </a:r>
            <a:r>
              <a:rPr lang="en-US" b="1" dirty="0" err="1" smtClean="0"/>
              <a:t>defn</a:t>
            </a:r>
            <a:r>
              <a:rPr lang="en-US" b="1" dirty="0" smtClean="0"/>
              <a:t>.:</a:t>
            </a:r>
          </a:p>
          <a:p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design pattern provides a scheme for </a:t>
            </a:r>
            <a:r>
              <a:rPr lang="en-US" b="1" dirty="0">
                <a:solidFill>
                  <a:srgbClr val="7030A0"/>
                </a:solidFill>
              </a:rPr>
              <a:t>refining the subsystems </a:t>
            </a:r>
            <a:r>
              <a:rPr lang="en-US" b="1" dirty="0" smtClean="0">
                <a:solidFill>
                  <a:srgbClr val="7030A0"/>
                </a:solidFill>
              </a:rPr>
              <a:t>or components</a:t>
            </a:r>
            <a:r>
              <a:rPr lang="en-US" dirty="0" smtClean="0"/>
              <a:t> </a:t>
            </a:r>
            <a:r>
              <a:rPr lang="en-US" dirty="0"/>
              <a:t>of a software system, or the relationships between them.</a:t>
            </a:r>
          </a:p>
          <a:p>
            <a:r>
              <a:rPr lang="en-US" dirty="0"/>
              <a:t>It describes a commonly-</a:t>
            </a:r>
            <a:r>
              <a:rPr lang="en-US" dirty="0" err="1"/>
              <a:t>recumng</a:t>
            </a:r>
            <a:r>
              <a:rPr lang="en-US" dirty="0"/>
              <a:t> structure of communicating </a:t>
            </a:r>
            <a:r>
              <a:rPr lang="en-US" dirty="0" smtClean="0"/>
              <a:t>components that </a:t>
            </a:r>
            <a:r>
              <a:rPr lang="en-US" dirty="0"/>
              <a:t>solves a general design problem within a </a:t>
            </a:r>
            <a:r>
              <a:rPr lang="en-US" dirty="0" smtClean="0"/>
              <a:t>particular context</a:t>
            </a:r>
          </a:p>
          <a:p>
            <a:r>
              <a:rPr lang="en-US" dirty="0"/>
              <a:t>Design patterns are medium-scale patterns. They are smaller in </a:t>
            </a:r>
            <a:r>
              <a:rPr lang="en-US" dirty="0" smtClean="0"/>
              <a:t>scale than </a:t>
            </a:r>
            <a:r>
              <a:rPr lang="en-US" dirty="0"/>
              <a:t>architectural </a:t>
            </a:r>
            <a:r>
              <a:rPr lang="en-US" dirty="0" smtClean="0"/>
              <a:t>patterns</a:t>
            </a:r>
          </a:p>
          <a:p>
            <a:r>
              <a:rPr lang="en-US" dirty="0"/>
              <a:t>Each pattern is a three-part rule, which expresses a </a:t>
            </a:r>
            <a:r>
              <a:rPr lang="en-US" dirty="0" smtClean="0"/>
              <a:t>relation between </a:t>
            </a:r>
            <a:r>
              <a:rPr lang="en-US" dirty="0"/>
              <a:t>a certain context, a problem, and a solution</a:t>
            </a:r>
          </a:p>
        </p:txBody>
      </p:sp>
    </p:spTree>
    <p:extLst>
      <p:ext uri="{BB962C8B-B14F-4D97-AF65-F5344CB8AC3E}">
        <p14:creationId xmlns:p14="http://schemas.microsoft.com/office/powerpoint/2010/main" val="486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Blackboard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(3) BLACKBOARD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76516"/>
            <a:ext cx="7704667" cy="5481484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The blackboard architectural pattern is useful for problems for which no deterministic solution strategies are known. In blackboard several specialized subsystems assemble their knowledge to build a possibly partial or </a:t>
            </a:r>
            <a:r>
              <a:rPr lang="en-US" b="1" i="1" dirty="0" smtClean="0"/>
              <a:t>approximate </a:t>
            </a:r>
            <a:r>
              <a:rPr lang="en-US" b="1" i="1" dirty="0"/>
              <a:t>solution</a:t>
            </a:r>
            <a:r>
              <a:rPr lang="en-US" b="1" i="1" dirty="0" smtClean="0"/>
              <a:t>.</a:t>
            </a:r>
          </a:p>
          <a:p>
            <a:r>
              <a:rPr lang="en-US" b="1" i="1" dirty="0" smtClean="0"/>
              <a:t>Example</a:t>
            </a:r>
          </a:p>
          <a:p>
            <a:pPr algn="just"/>
            <a:r>
              <a:rPr lang="en-US" dirty="0"/>
              <a:t>Consider a software system for speech recognition. The input to the system is speech recorded as a waveform.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system not only accepts single words, but also whole sentences that are restricted to the syntax and vocabulary needed for a specific application, such as a database query.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desired output is a machine representation of the corresponding English phrases.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773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1838247"/>
            <a:ext cx="7004480" cy="2999566"/>
          </a:xfrm>
          <a:solidFill>
            <a:schemeClr val="bg1"/>
          </a:solidFill>
        </p:spPr>
      </p:pic>
      <p:sp>
        <p:nvSpPr>
          <p:cNvPr id="5" name="Explosion 1 4"/>
          <p:cNvSpPr/>
          <p:nvPr/>
        </p:nvSpPr>
        <p:spPr>
          <a:xfrm>
            <a:off x="5741581" y="5135526"/>
            <a:ext cx="2371061" cy="1073888"/>
          </a:xfrm>
          <a:prstGeom prst="irregularSeal1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677248" y="4614530"/>
            <a:ext cx="723012" cy="642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Explosion 1 9"/>
          <p:cNvSpPr/>
          <p:nvPr/>
        </p:nvSpPr>
        <p:spPr>
          <a:xfrm>
            <a:off x="5170967" y="568843"/>
            <a:ext cx="2371061" cy="1073888"/>
          </a:xfrm>
          <a:prstGeom prst="irregularSeal1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77248" y="1376516"/>
            <a:ext cx="723012" cy="563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Context</a:t>
            </a:r>
            <a:r>
              <a:rPr lang="en-US" dirty="0" smtClean="0"/>
              <a:t>: An </a:t>
            </a:r>
            <a:r>
              <a:rPr lang="en-US" dirty="0"/>
              <a:t>immediate domain in which no closed approach to a solution is known or </a:t>
            </a:r>
            <a:r>
              <a:rPr lang="en-US" dirty="0" smtClean="0"/>
              <a:t>feasible</a:t>
            </a:r>
          </a:p>
          <a:p>
            <a:r>
              <a:rPr lang="en-US" b="1" dirty="0" smtClean="0"/>
              <a:t>Problem: </a:t>
            </a:r>
            <a:r>
              <a:rPr lang="en-US" dirty="0"/>
              <a:t>The Blackboard pattern tackles problems that do not have a </a:t>
            </a:r>
            <a:r>
              <a:rPr lang="en-US" dirty="0" smtClean="0"/>
              <a:t>feasible deterministic </a:t>
            </a:r>
            <a:r>
              <a:rPr lang="en-US" dirty="0"/>
              <a:t>solution for the transformation of raw data into </a:t>
            </a:r>
            <a:r>
              <a:rPr lang="en-US" dirty="0" smtClean="0"/>
              <a:t>high level data </a:t>
            </a:r>
            <a:r>
              <a:rPr lang="en-US" dirty="0"/>
              <a:t>structures, such as diagrams, tables or English phrases.</a:t>
            </a:r>
          </a:p>
          <a:p>
            <a:r>
              <a:rPr lang="en-US" dirty="0"/>
              <a:t>Vision, image recognition, speech recognition and surveillance </a:t>
            </a:r>
            <a:r>
              <a:rPr lang="en-US" dirty="0" smtClean="0"/>
              <a:t>are examples </a:t>
            </a:r>
            <a:r>
              <a:rPr lang="en-US" dirty="0"/>
              <a:t>of domains in which such problems occur.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76516"/>
            <a:ext cx="7927951" cy="533262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idea behind the Blackboard architecture is a collection </a:t>
            </a:r>
            <a:r>
              <a:rPr lang="en-US" dirty="0" smtClean="0"/>
              <a:t>of independent </a:t>
            </a:r>
            <a:r>
              <a:rPr lang="en-US" dirty="0"/>
              <a:t>programs that work cooperatively on a common </a:t>
            </a:r>
            <a:r>
              <a:rPr lang="en-US" dirty="0" smtClean="0"/>
              <a:t>data structure</a:t>
            </a:r>
            <a:r>
              <a:rPr lang="en-US" dirty="0"/>
              <a:t>. 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Each </a:t>
            </a:r>
            <a:r>
              <a:rPr lang="en-US" dirty="0"/>
              <a:t>program is specialized for solving a particular part </a:t>
            </a:r>
            <a:r>
              <a:rPr lang="en-US" dirty="0" smtClean="0"/>
              <a:t>of the </a:t>
            </a:r>
            <a:r>
              <a:rPr lang="en-US" dirty="0"/>
              <a:t>overall task, and all programs work together on the solution.</a:t>
            </a:r>
          </a:p>
          <a:p>
            <a:pPr>
              <a:spcBef>
                <a:spcPts val="0"/>
              </a:spcBef>
            </a:pPr>
            <a:r>
              <a:rPr lang="en-US" dirty="0"/>
              <a:t>These specialized programs are independent of each other. 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They do not </a:t>
            </a:r>
            <a:r>
              <a:rPr lang="en-US" dirty="0"/>
              <a:t>call each other, nor is there a predetermined sequence for </a:t>
            </a:r>
            <a:r>
              <a:rPr lang="en-US" dirty="0" smtClean="0"/>
              <a:t>their activation.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name 'blackboard’ was chosen because it is </a:t>
            </a:r>
            <a:r>
              <a:rPr lang="en-US" dirty="0" smtClean="0"/>
              <a:t>meaningful </a:t>
            </a:r>
            <a:r>
              <a:rPr lang="en-US" dirty="0"/>
              <a:t>of the situation in which human experts sit in front of a real blackboard and work together to solve a problem. 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6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76516"/>
            <a:ext cx="7492016" cy="4957798"/>
          </a:xfrm>
        </p:spPr>
        <p:txBody>
          <a:bodyPr/>
          <a:lstStyle/>
          <a:p>
            <a:r>
              <a:rPr lang="en-US" dirty="0"/>
              <a:t>Divide your system into a component called a </a:t>
            </a:r>
            <a:r>
              <a:rPr lang="en-US" i="1" dirty="0"/>
              <a:t>blackboard</a:t>
            </a:r>
            <a:r>
              <a:rPr lang="en-US" dirty="0"/>
              <a:t>, a collection of </a:t>
            </a:r>
            <a:r>
              <a:rPr lang="en-US" i="1" dirty="0"/>
              <a:t>knowledge sources</a:t>
            </a:r>
            <a:r>
              <a:rPr lang="en-US" dirty="0"/>
              <a:t>, and a </a:t>
            </a:r>
            <a:r>
              <a:rPr lang="en-US" i="1" dirty="0"/>
              <a:t>control component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Blackboard </a:t>
            </a:r>
            <a:r>
              <a:rPr lang="en-US" dirty="0"/>
              <a:t>is the central data store. </a:t>
            </a:r>
          </a:p>
          <a:p>
            <a:r>
              <a:rPr lang="en-US" dirty="0" smtClean="0"/>
              <a:t>Elements </a:t>
            </a:r>
            <a:r>
              <a:rPr lang="en-US" dirty="0"/>
              <a:t>of the solution space and control data are stored here. </a:t>
            </a:r>
          </a:p>
          <a:p>
            <a:r>
              <a:rPr lang="en-US" dirty="0" smtClean="0"/>
              <a:t>Set </a:t>
            </a:r>
            <a:r>
              <a:rPr lang="en-US" dirty="0"/>
              <a:t>of all data elements that can appear on the blackboard are referred to as vocabulary. </a:t>
            </a:r>
          </a:p>
          <a:p>
            <a:r>
              <a:rPr lang="en-US" dirty="0" smtClean="0"/>
              <a:t>Blackboard </a:t>
            </a:r>
            <a:r>
              <a:rPr lang="en-US" dirty="0"/>
              <a:t>provides an interface that enables all knowledge sources to read form and write to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knowledge source is responsible for knowing the </a:t>
            </a:r>
            <a:r>
              <a:rPr lang="en-US" dirty="0" smtClean="0"/>
              <a:t>conditions under </a:t>
            </a:r>
            <a:r>
              <a:rPr lang="en-US" dirty="0"/>
              <a:t>which </a:t>
            </a:r>
            <a:r>
              <a:rPr lang="en-US" dirty="0" smtClean="0"/>
              <a:t>it</a:t>
            </a:r>
            <a:r>
              <a:rPr lang="en-US" b="1" dirty="0" smtClean="0"/>
              <a:t> </a:t>
            </a:r>
            <a:r>
              <a:rPr lang="en-US" dirty="0"/>
              <a:t>can contribute to a </a:t>
            </a:r>
            <a:r>
              <a:rPr lang="en-US" dirty="0" smtClean="0"/>
              <a:t>solution.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18" y="2489943"/>
            <a:ext cx="8496529" cy="297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Control component runs a loop that monitors changes on </a:t>
            </a:r>
            <a:r>
              <a:rPr lang="en-US" dirty="0" smtClean="0"/>
              <a:t>the blackboard </a:t>
            </a:r>
            <a:r>
              <a:rPr lang="en-US" dirty="0"/>
              <a:t>and decides what actions to take next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53" y="2451087"/>
            <a:ext cx="5324949" cy="402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95" y="1253871"/>
            <a:ext cx="2994444" cy="49577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Scenario - illustrates </a:t>
            </a:r>
            <a:r>
              <a:rPr lang="en-US" dirty="0"/>
              <a:t>the behavior of the Blackboard </a:t>
            </a:r>
            <a:r>
              <a:rPr lang="en-US" dirty="0" smtClean="0"/>
              <a:t>architecture</a:t>
            </a:r>
          </a:p>
          <a:p>
            <a:r>
              <a:rPr lang="en-US" dirty="0"/>
              <a:t>The action-part of </a:t>
            </a:r>
            <a:r>
              <a:rPr lang="en-US" b="1" dirty="0" smtClean="0"/>
              <a:t>Syllable*</a:t>
            </a:r>
            <a:r>
              <a:rPr lang="en-US" dirty="0" smtClean="0"/>
              <a:t> Creation </a:t>
            </a:r>
            <a:r>
              <a:rPr lang="en-US" dirty="0"/>
              <a:t>inspects the state of the blackboard, creates a </a:t>
            </a:r>
            <a:r>
              <a:rPr lang="en-US" dirty="0" smtClean="0"/>
              <a:t>new syllable and updates the blackboard.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2837" y="6211669"/>
            <a:ext cx="6666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* the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word 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water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 is composed of two syllables: </a:t>
            </a:r>
            <a:r>
              <a:rPr lang="en-US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wa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 and </a:t>
            </a:r>
            <a:r>
              <a:rPr lang="en-US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ter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80" y="1376516"/>
            <a:ext cx="5446271" cy="43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problem</a:t>
            </a:r>
          </a:p>
          <a:p>
            <a:r>
              <a:rPr lang="en-US" dirty="0"/>
              <a:t>Define the solution space for the problem</a:t>
            </a:r>
          </a:p>
          <a:p>
            <a:r>
              <a:rPr lang="en-US" dirty="0"/>
              <a:t>Divide the solution process into steps.</a:t>
            </a:r>
          </a:p>
          <a:p>
            <a:r>
              <a:rPr lang="en-US" dirty="0"/>
              <a:t>Divide the knowledge into specialized knowledge</a:t>
            </a:r>
          </a:p>
          <a:p>
            <a:r>
              <a:rPr lang="en-US" dirty="0"/>
              <a:t>Define the vocabulary of the blackboard</a:t>
            </a:r>
          </a:p>
          <a:p>
            <a:r>
              <a:rPr lang="en-US" dirty="0"/>
              <a:t>Implement the knowledge sources</a:t>
            </a:r>
          </a:p>
        </p:txBody>
      </p:sp>
    </p:spTree>
    <p:extLst>
      <p:ext uri="{BB962C8B-B14F-4D97-AF65-F5344CB8AC3E}">
        <p14:creationId xmlns:p14="http://schemas.microsoft.com/office/powerpoint/2010/main" val="99476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 pattern addresses a recurring design problem that arises in </a:t>
            </a:r>
            <a:r>
              <a:rPr lang="en-US" sz="2800" b="1" dirty="0" smtClean="0"/>
              <a:t>specific design </a:t>
            </a:r>
            <a:r>
              <a:rPr lang="en-US" sz="2800" b="1" dirty="0"/>
              <a:t>situations, and presents a solution to 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our example </a:t>
            </a:r>
            <a:r>
              <a:rPr lang="en-US" dirty="0" smtClean="0"/>
              <a:t>here the </a:t>
            </a:r>
            <a:r>
              <a:rPr lang="en-US" dirty="0"/>
              <a:t>problem is supporting variability in user interfaces. </a:t>
            </a:r>
            <a:endParaRPr lang="en-US" dirty="0" smtClean="0"/>
          </a:p>
          <a:p>
            <a:r>
              <a:rPr lang="en-US" dirty="0" smtClean="0"/>
              <a:t>This problem may </a:t>
            </a:r>
            <a:r>
              <a:rPr lang="en-US" dirty="0"/>
              <a:t>arise when developing </a:t>
            </a:r>
            <a:r>
              <a:rPr lang="en-US" dirty="0" smtClean="0"/>
              <a:t>software </a:t>
            </a:r>
            <a:r>
              <a:rPr lang="en-US" dirty="0"/>
              <a:t>systems </a:t>
            </a:r>
            <a:r>
              <a:rPr lang="en-US" b="1" dirty="0"/>
              <a:t>-with </a:t>
            </a:r>
            <a:r>
              <a:rPr lang="en-US" dirty="0" smtClean="0"/>
              <a:t>human-computer interaction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solve this problem by a strict separation </a:t>
            </a:r>
            <a:r>
              <a:rPr lang="en-US" dirty="0" smtClean="0"/>
              <a:t>of responsibilities</a:t>
            </a:r>
            <a:r>
              <a:rPr lang="en-US" dirty="0"/>
              <a:t>: the core functionality of the application is </a:t>
            </a:r>
            <a:r>
              <a:rPr lang="en-US" dirty="0" smtClean="0"/>
              <a:t>separated from </a:t>
            </a:r>
            <a:r>
              <a:rPr lang="en-US" dirty="0"/>
              <a:t>its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4533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Production systems: </a:t>
            </a:r>
            <a:r>
              <a:rPr lang="en-US" dirty="0"/>
              <a:t>used in oops language. Here the subroutines are represented as condition-action rules, and data is globally available in working. </a:t>
            </a:r>
          </a:p>
          <a:p>
            <a:r>
              <a:rPr lang="en-US" b="1" dirty="0" smtClean="0"/>
              <a:t>Repository</a:t>
            </a:r>
            <a:r>
              <a:rPr lang="en-US" b="1" dirty="0"/>
              <a:t>: </a:t>
            </a:r>
            <a:r>
              <a:rPr lang="en-US" dirty="0"/>
              <a:t>it is a generalization of blackboard pattern the central data structure of this variant is called a repository.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47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model</a:t>
            </a:r>
            <a:r>
              <a:rPr lang="en-US" dirty="0"/>
              <a:t> component encapsulates core data and </a:t>
            </a:r>
            <a:r>
              <a:rPr lang="en-US" dirty="0">
                <a:solidFill>
                  <a:srgbClr val="7030A0"/>
                </a:solidFill>
              </a:rPr>
              <a:t>functionality</a:t>
            </a:r>
            <a:r>
              <a:rPr lang="en-US" dirty="0" smtClean="0"/>
              <a:t>. The </a:t>
            </a:r>
            <a:r>
              <a:rPr lang="en-US" dirty="0"/>
              <a:t>model is independent of specific output representations </a:t>
            </a:r>
            <a:r>
              <a:rPr lang="en-US" dirty="0" smtClean="0"/>
              <a:t>or input </a:t>
            </a:r>
            <a:r>
              <a:rPr lang="en-US" dirty="0"/>
              <a:t>behavior.</a:t>
            </a:r>
          </a:p>
          <a:p>
            <a:r>
              <a:rPr lang="en-US" b="1" i="1" dirty="0"/>
              <a:t>View </a:t>
            </a:r>
            <a:r>
              <a:rPr lang="en-US" dirty="0"/>
              <a:t>components </a:t>
            </a:r>
            <a:r>
              <a:rPr lang="en-US" dirty="0">
                <a:solidFill>
                  <a:srgbClr val="7030A0"/>
                </a:solidFill>
              </a:rPr>
              <a:t>display</a:t>
            </a:r>
            <a:r>
              <a:rPr lang="en-US" dirty="0"/>
              <a:t> information to the user. A view </a:t>
            </a:r>
            <a:r>
              <a:rPr lang="en-US" dirty="0" smtClean="0"/>
              <a:t>obtains the </a:t>
            </a:r>
            <a:r>
              <a:rPr lang="en-US" dirty="0"/>
              <a:t>data it displays from the model. There can be multiple views </a:t>
            </a:r>
            <a:r>
              <a:rPr lang="en-US" dirty="0" smtClean="0"/>
              <a:t>of the </a:t>
            </a:r>
            <a:r>
              <a:rPr lang="en-US" dirty="0"/>
              <a:t>model.</a:t>
            </a:r>
          </a:p>
          <a:p>
            <a:r>
              <a:rPr lang="en-US" dirty="0"/>
              <a:t>Each view has an associated </a:t>
            </a:r>
            <a:r>
              <a:rPr lang="en-US" b="1" dirty="0"/>
              <a:t>controller </a:t>
            </a:r>
            <a:r>
              <a:rPr lang="en-US" dirty="0"/>
              <a:t>component. </a:t>
            </a:r>
            <a:r>
              <a:rPr lang="en-US" dirty="0" smtClean="0"/>
              <a:t>Controllers </a:t>
            </a:r>
            <a:r>
              <a:rPr lang="en-US" dirty="0" smtClean="0">
                <a:solidFill>
                  <a:srgbClr val="7030A0"/>
                </a:solidFill>
              </a:rPr>
              <a:t>receive </a:t>
            </a: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, usually as events that denote mouse movement, </a:t>
            </a:r>
            <a:r>
              <a:rPr lang="en-US" dirty="0" smtClean="0"/>
              <a:t>activation of </a:t>
            </a:r>
            <a:r>
              <a:rPr lang="en-US" dirty="0">
                <a:solidFill>
                  <a:srgbClr val="7030A0"/>
                </a:solidFill>
              </a:rPr>
              <a:t>mouse buttons </a:t>
            </a:r>
            <a:r>
              <a:rPr lang="en-US" dirty="0"/>
              <a:t>or keyboard input. </a:t>
            </a:r>
            <a:endParaRPr lang="en-US" dirty="0" smtClean="0"/>
          </a:p>
          <a:p>
            <a:r>
              <a:rPr lang="en-US" dirty="0" smtClean="0"/>
              <a:t>Events </a:t>
            </a:r>
            <a:r>
              <a:rPr lang="en-US" dirty="0"/>
              <a:t>are </a:t>
            </a:r>
            <a:r>
              <a:rPr lang="en-US" dirty="0" smtClean="0"/>
              <a:t>translated to </a:t>
            </a:r>
            <a:r>
              <a:rPr lang="en-US" dirty="0"/>
              <a:t>service requests, which are sent either to the model or to </a:t>
            </a:r>
            <a:r>
              <a:rPr lang="en-US" dirty="0" smtClean="0"/>
              <a:t>the view</a:t>
            </a:r>
            <a:r>
              <a:rPr lang="en-US" dirty="0"/>
              <a:t>. </a:t>
            </a:r>
            <a:r>
              <a:rPr lang="en-US" dirty="0">
                <a:solidFill>
                  <a:srgbClr val="7030A0"/>
                </a:solidFill>
              </a:rPr>
              <a:t>The user interacts with the system solely via controllers.</a:t>
            </a:r>
          </a:p>
        </p:txBody>
      </p:sp>
    </p:spTree>
    <p:extLst>
      <p:ext uri="{BB962C8B-B14F-4D97-AF65-F5344CB8AC3E}">
        <p14:creationId xmlns:p14="http://schemas.microsoft.com/office/powerpoint/2010/main" val="14952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MVC…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7" y="1518201"/>
            <a:ext cx="8084771" cy="4031994"/>
          </a:xfrm>
        </p:spPr>
      </p:pic>
    </p:spTree>
    <p:extLst>
      <p:ext uri="{BB962C8B-B14F-4D97-AF65-F5344CB8AC3E}">
        <p14:creationId xmlns:p14="http://schemas.microsoft.com/office/powerpoint/2010/main" val="33544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Pattern </a:t>
            </a:r>
            <a:r>
              <a:rPr lang="en-US" b="1" dirty="0" smtClean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76515"/>
            <a:ext cx="7704667" cy="516750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Architectural Patterns: </a:t>
            </a:r>
            <a:r>
              <a:rPr lang="en-US" dirty="0"/>
              <a:t>They are </a:t>
            </a:r>
            <a:r>
              <a:rPr lang="en-US" dirty="0">
                <a:solidFill>
                  <a:srgbClr val="7030A0"/>
                </a:solidFill>
              </a:rPr>
              <a:t>templates for concrete software architecture</a:t>
            </a:r>
            <a:r>
              <a:rPr lang="en-US" dirty="0"/>
              <a:t>. They lay down the structural specification of the system and also determine the architecture of the sub systems and specify their responsibilities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dirty="0" smtClean="0"/>
              <a:t>Design </a:t>
            </a:r>
            <a:r>
              <a:rPr lang="en-US" b="1" dirty="0"/>
              <a:t>Patterns</a:t>
            </a:r>
            <a:r>
              <a:rPr lang="en-US" dirty="0"/>
              <a:t>: Are medium scale patterns. They provide the schema for </a:t>
            </a:r>
            <a:r>
              <a:rPr lang="en-US" dirty="0">
                <a:solidFill>
                  <a:srgbClr val="7030A0"/>
                </a:solidFill>
              </a:rPr>
              <a:t>refining the sub systems </a:t>
            </a:r>
            <a:r>
              <a:rPr lang="en-US" dirty="0"/>
              <a:t>or the components of the software system. They are smaller in scale than the architectural patterns but tend to be independent of the programming language used.</a:t>
            </a:r>
          </a:p>
          <a:p>
            <a:r>
              <a:rPr lang="en-US" b="1" dirty="0" smtClean="0"/>
              <a:t>Idioms</a:t>
            </a:r>
            <a:r>
              <a:rPr lang="en-US" dirty="0" smtClean="0"/>
              <a:t>: </a:t>
            </a:r>
            <a:r>
              <a:rPr lang="en-US" dirty="0"/>
              <a:t>Are the lowest level of patterns. They describe how to </a:t>
            </a:r>
            <a:r>
              <a:rPr lang="en-US" dirty="0">
                <a:solidFill>
                  <a:srgbClr val="7030A0"/>
                </a:solidFill>
              </a:rPr>
              <a:t>implement the particular aspects of the components</a:t>
            </a:r>
            <a:r>
              <a:rPr lang="en-US" dirty="0"/>
              <a:t>. Idioms address both the design and the implementation issues of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36931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Makes a Pattern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Context</a:t>
            </a:r>
            <a:r>
              <a:rPr lang="en-US" sz="2800" dirty="0"/>
              <a:t>: a situation giving rise to a problem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Ex: </a:t>
            </a:r>
            <a:r>
              <a:rPr lang="en-US" dirty="0"/>
              <a:t>'developing software with </a:t>
            </a:r>
            <a:r>
              <a:rPr lang="en-US" dirty="0" smtClean="0"/>
              <a:t>a human-computer </a:t>
            </a:r>
            <a:r>
              <a:rPr lang="en-US" dirty="0"/>
              <a:t>interface.'</a:t>
            </a:r>
            <a:endParaRPr lang="en-US" sz="2400" dirty="0"/>
          </a:p>
          <a:p>
            <a:r>
              <a:rPr lang="en-US" sz="2800" b="1" dirty="0" smtClean="0"/>
              <a:t>Problem</a:t>
            </a:r>
            <a:r>
              <a:rPr lang="en-US" sz="2800" dirty="0"/>
              <a:t>: the recurring problem arising in that context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/>
              <a:t>Ex: The </a:t>
            </a:r>
            <a:r>
              <a:rPr lang="en-US" dirty="0"/>
              <a:t>Model-View-Controller pattern</a:t>
            </a:r>
            <a:r>
              <a:rPr lang="en-US" dirty="0" smtClean="0"/>
              <a:t>, for </a:t>
            </a:r>
            <a:r>
              <a:rPr lang="en-US" dirty="0"/>
              <a:t>example, addresses the problem that user interfaces often vary.</a:t>
            </a:r>
            <a:endParaRPr lang="en-US" sz="2400" dirty="0"/>
          </a:p>
          <a:p>
            <a:r>
              <a:rPr lang="en-US" sz="2800" b="1" dirty="0"/>
              <a:t>Solution</a:t>
            </a:r>
            <a:r>
              <a:rPr lang="en-US" sz="2800" dirty="0"/>
              <a:t>: a proven resolution of the problem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/>
              <a:t>Ex: </a:t>
            </a:r>
            <a:r>
              <a:rPr lang="en-US" dirty="0"/>
              <a:t>'Divide an </a:t>
            </a:r>
            <a:r>
              <a:rPr lang="en-US" dirty="0" smtClean="0"/>
              <a:t>interactive application </a:t>
            </a:r>
            <a:r>
              <a:rPr lang="en-US" dirty="0"/>
              <a:t>into the three areas: processing, output, and input.'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672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423</TotalTime>
  <Words>2524</Words>
  <Application>Microsoft Office PowerPoint</Application>
  <PresentationFormat>On-screen Show (4:3)</PresentationFormat>
  <Paragraphs>225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Bahnschrift SemiBold</vt:lpstr>
      <vt:lpstr>Calibri</vt:lpstr>
      <vt:lpstr>Corbel</vt:lpstr>
      <vt:lpstr>Parallax</vt:lpstr>
      <vt:lpstr>Architectural Patterns-1</vt:lpstr>
      <vt:lpstr>Agenda</vt:lpstr>
      <vt:lpstr>Reference</vt:lpstr>
      <vt:lpstr>Introduction</vt:lpstr>
      <vt:lpstr>Ex: MVC</vt:lpstr>
      <vt:lpstr>MVC…</vt:lpstr>
      <vt:lpstr>MVC…</vt:lpstr>
      <vt:lpstr>Pattern Categories</vt:lpstr>
      <vt:lpstr>What Makes a Pattern?</vt:lpstr>
      <vt:lpstr>From Mud to Structure</vt:lpstr>
      <vt:lpstr>Layers</vt:lpstr>
      <vt:lpstr>(1) Layers</vt:lpstr>
      <vt:lpstr>N/w Layer</vt:lpstr>
      <vt:lpstr>Layered Pattern</vt:lpstr>
      <vt:lpstr>Structure (Contd.)</vt:lpstr>
      <vt:lpstr>Dynamics</vt:lpstr>
      <vt:lpstr>Contd.</vt:lpstr>
      <vt:lpstr>Implementation</vt:lpstr>
      <vt:lpstr>Contd.</vt:lpstr>
      <vt:lpstr>Example  Resolved</vt:lpstr>
      <vt:lpstr>Variants</vt:lpstr>
      <vt:lpstr>Known Uses</vt:lpstr>
      <vt:lpstr>Consequences</vt:lpstr>
      <vt:lpstr>Pipes and Filters</vt:lpstr>
      <vt:lpstr>(2) Pipes and Filters Introduction</vt:lpstr>
      <vt:lpstr>Example</vt:lpstr>
      <vt:lpstr>Pipes-and-Filters</vt:lpstr>
      <vt:lpstr>Contd.</vt:lpstr>
      <vt:lpstr>Example</vt:lpstr>
      <vt:lpstr>Dynamics</vt:lpstr>
      <vt:lpstr>Scenario IV</vt:lpstr>
      <vt:lpstr>Scenario IV…</vt:lpstr>
      <vt:lpstr>Implementation</vt:lpstr>
      <vt:lpstr>Contd.</vt:lpstr>
      <vt:lpstr>Example  resolved</vt:lpstr>
      <vt:lpstr>Variants</vt:lpstr>
      <vt:lpstr>Known Uses</vt:lpstr>
      <vt:lpstr>Consequences - Benefits</vt:lpstr>
      <vt:lpstr>Drawbacks</vt:lpstr>
      <vt:lpstr>Blackboard</vt:lpstr>
      <vt:lpstr>(3) BLACKBOARD</vt:lpstr>
      <vt:lpstr>Example</vt:lpstr>
      <vt:lpstr>Blackboard…</vt:lpstr>
      <vt:lpstr>Solution</vt:lpstr>
      <vt:lpstr>Structure</vt:lpstr>
      <vt:lpstr>Contd.</vt:lpstr>
      <vt:lpstr>Contd.</vt:lpstr>
      <vt:lpstr>Dynamics</vt:lpstr>
      <vt:lpstr>Implementation</vt:lpstr>
      <vt:lpstr>Variants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Patterns</dc:title>
  <dc:creator>Windows User</dc:creator>
  <cp:lastModifiedBy>Windows User</cp:lastModifiedBy>
  <cp:revision>37</cp:revision>
  <dcterms:created xsi:type="dcterms:W3CDTF">2018-04-17T03:35:49Z</dcterms:created>
  <dcterms:modified xsi:type="dcterms:W3CDTF">2018-04-18T07:39:15Z</dcterms:modified>
</cp:coreProperties>
</file>