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6"/>
  </p:notesMasterIdLst>
  <p:sldIdLst>
    <p:sldId id="256" r:id="rId2"/>
    <p:sldId id="257" r:id="rId3"/>
    <p:sldId id="259" r:id="rId4"/>
    <p:sldId id="258" r:id="rId5"/>
    <p:sldId id="30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1"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60" d="100"/>
          <a:sy n="60" d="100"/>
        </p:scale>
        <p:origin x="12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22827-F9E1-4E3C-AD08-F9DAE82EA2A6}" type="datetimeFigureOut">
              <a:rPr lang="en-US" smtClean="0"/>
              <a:t>18-May-18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9013F-C759-4471-B674-49FD8D3A118B}" type="slidenum">
              <a:rPr lang="en-US" smtClean="0"/>
              <a:t>‹#›</a:t>
            </a:fld>
            <a:endParaRPr lang="en-US"/>
          </a:p>
        </p:txBody>
      </p:sp>
    </p:spTree>
    <p:extLst>
      <p:ext uri="{BB962C8B-B14F-4D97-AF65-F5344CB8AC3E}">
        <p14:creationId xmlns:p14="http://schemas.microsoft.com/office/powerpoint/2010/main" val="25540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FACAE06-762F-434E-8369-380D0941E712}" type="datetime1">
              <a:rPr lang="en-US" smtClean="0"/>
              <a:t>18-May-18</a:t>
            </a:fld>
            <a:endParaRPr lang="en-US"/>
          </a:p>
        </p:txBody>
      </p:sp>
      <p:sp>
        <p:nvSpPr>
          <p:cNvPr id="5" name="Footer Placeholder 4"/>
          <p:cNvSpPr>
            <a:spLocks noGrp="1"/>
          </p:cNvSpPr>
          <p:nvPr>
            <p:ph type="ftr" sz="quarter" idx="11"/>
          </p:nvPr>
        </p:nvSpPr>
        <p:spPr>
          <a:xfrm>
            <a:off x="3623733" y="6117336"/>
            <a:ext cx="3609438" cy="365125"/>
          </a:xfrm>
        </p:spPr>
        <p:txBody>
          <a:bodyPr/>
          <a:lstStyle/>
          <a:p>
            <a:r>
              <a:rPr lang="en-US" smtClean="0"/>
              <a:t>Dr. S. Nandagopalan</a:t>
            </a: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1CC4B8DE-591E-455A-A909-72D20B4D3718}"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09971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ADF25A-3619-45E4-980E-3B92A6633BBC}" type="datetime1">
              <a:rPr lang="en-US" smtClean="0"/>
              <a:t>18-May-18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108162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F47EDC-DDBB-4BF5-ABA4-21AF29FA5369}"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364123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A5AF6A-CEBA-49E1-8E92-8D5111187CA6}"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296051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8197CE-E245-4FD2-A01C-53C7787D025E}"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2437428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A56A40-5AA8-4591-8611-575995452B6A}"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3513085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9F0B31-B301-44D8-B89A-9B3C1CABA64C}"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100651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A21C-8FF9-4619-BC87-E35275B318CA}"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3377697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7CD9A4-0CA7-4C35-B85C-AFF2C2678618}"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127379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1011390"/>
          </a:xfrm>
          <a:solidFill>
            <a:schemeClr val="tx2">
              <a:lumMod val="75000"/>
            </a:schemeClr>
          </a:solidFill>
        </p:spPr>
        <p:txBody>
          <a:bodyPr rIns="502920"/>
          <a:lstStyle>
            <a:lvl1pPr algn="r">
              <a:defRPr>
                <a:solidFill>
                  <a:srgbClr val="FFFF00"/>
                </a:solidFill>
                <a:latin typeface="Bahnschrift SemiBold"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82133" y="1179871"/>
            <a:ext cx="7704667" cy="5154443"/>
          </a:xfrm>
        </p:spPr>
        <p:txBody>
          <a:bodyPr anchor="t"/>
          <a:lstStyle>
            <a:lvl2pPr>
              <a:defRPr sz="2200" i="1">
                <a:latin typeface="Consolas" panose="020B0609020204030204" pitchFamily="49" charset="0"/>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5643716" y="6334314"/>
            <a:ext cx="2615251" cy="365125"/>
          </a:xfrm>
        </p:spPr>
        <p:txBody>
          <a:bodyPr/>
          <a:lstStyle/>
          <a:p>
            <a:fld id="{186D36E5-2526-487A-A0DF-334FF33906CE}" type="datetime1">
              <a:rPr lang="en-US" smtClean="0"/>
              <a:t>18-May-18</a:t>
            </a:fld>
            <a:endParaRPr lang="en-US"/>
          </a:p>
        </p:txBody>
      </p:sp>
      <p:sp>
        <p:nvSpPr>
          <p:cNvPr id="5" name="Footer Placeholder 4"/>
          <p:cNvSpPr>
            <a:spLocks noGrp="1"/>
          </p:cNvSpPr>
          <p:nvPr>
            <p:ph type="ftr" sz="quarter" idx="11"/>
          </p:nvPr>
        </p:nvSpPr>
        <p:spPr>
          <a:xfrm>
            <a:off x="1972647" y="6334314"/>
            <a:ext cx="3592411" cy="365125"/>
          </a:xfrm>
        </p:spPr>
        <p:txBody>
          <a:bodyPr/>
          <a:lstStyle>
            <a:lvl1pPr>
              <a:defRPr b="1">
                <a:solidFill>
                  <a:srgbClr val="00B0F0"/>
                </a:solidFill>
              </a:defRPr>
            </a:lvl1pPr>
          </a:lstStyle>
          <a:p>
            <a:pPr algn="r"/>
            <a:r>
              <a:rPr lang="en-US" dirty="0" smtClean="0"/>
              <a:t>Dr. S. Nandagopalan</a:t>
            </a:r>
            <a:endParaRPr lang="en-US" dirty="0"/>
          </a:p>
        </p:txBody>
      </p:sp>
      <p:sp>
        <p:nvSpPr>
          <p:cNvPr id="6" name="Slide Number Placeholder 5"/>
          <p:cNvSpPr>
            <a:spLocks noGrp="1"/>
          </p:cNvSpPr>
          <p:nvPr>
            <p:ph type="sldNum" sz="quarter" idx="12"/>
          </p:nvPr>
        </p:nvSpPr>
        <p:spPr>
          <a:xfrm>
            <a:off x="8258967" y="6334314"/>
            <a:ext cx="427833" cy="365125"/>
          </a:xfrm>
        </p:spPr>
        <p:txBody>
          <a:bodyPr/>
          <a:lstStyle>
            <a:lvl1pPr>
              <a:defRPr b="1"/>
            </a:lvl1pPr>
          </a:lstStyle>
          <a:p>
            <a:fld id="{1CC4B8DE-591E-455A-A909-72D20B4D3718}" type="slidenum">
              <a:rPr lang="en-US" smtClean="0"/>
              <a:pPr/>
              <a:t>‹#›</a:t>
            </a:fld>
            <a:endParaRPr lang="en-US" dirty="0"/>
          </a:p>
        </p:txBody>
      </p:sp>
    </p:spTree>
    <p:extLst>
      <p:ext uri="{BB962C8B-B14F-4D97-AF65-F5344CB8AC3E}">
        <p14:creationId xmlns:p14="http://schemas.microsoft.com/office/powerpoint/2010/main" val="19602158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DFCDA1-1CA2-4D52-BCDD-3402D5124E80}" type="datetime1">
              <a:rPr lang="en-US" smtClean="0"/>
              <a:t>18-May-18</a:t>
            </a:fld>
            <a:endParaRPr lang="en-US"/>
          </a:p>
        </p:txBody>
      </p:sp>
      <p:sp>
        <p:nvSpPr>
          <p:cNvPr id="5" name="Footer Placeholder 4"/>
          <p:cNvSpPr>
            <a:spLocks noGrp="1"/>
          </p:cNvSpPr>
          <p:nvPr>
            <p:ph type="ftr" sz="quarter" idx="11"/>
          </p:nvPr>
        </p:nvSpPr>
        <p:spPr/>
        <p:txBody>
          <a:bodyPr/>
          <a:lstStyle/>
          <a:p>
            <a:r>
              <a:rPr lang="en-US" smtClean="0"/>
              <a:t>Dr. S. Nandagopalan</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62600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4F67CC-73BA-4DE5-A3A7-0B40D8C292F7}" type="datetime1">
              <a:rPr lang="en-US" smtClean="0"/>
              <a:t>18-May-18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15095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7E4873-FA85-4F53-8573-6C4B29035355}" type="datetime1">
              <a:rPr lang="en-US" smtClean="0"/>
              <a:t>18-May-18</a:t>
            </a:fld>
            <a:endParaRPr lang="en-US"/>
          </a:p>
        </p:txBody>
      </p:sp>
      <p:sp>
        <p:nvSpPr>
          <p:cNvPr id="8" name="Footer Placeholder 7"/>
          <p:cNvSpPr>
            <a:spLocks noGrp="1"/>
          </p:cNvSpPr>
          <p:nvPr>
            <p:ph type="ftr" sz="quarter" idx="11"/>
          </p:nvPr>
        </p:nvSpPr>
        <p:spPr/>
        <p:txBody>
          <a:bodyPr/>
          <a:lstStyle/>
          <a:p>
            <a:r>
              <a:rPr lang="en-US" smtClean="0"/>
              <a:t>Dr. S. Nandagopalan</a:t>
            </a:r>
            <a:endParaRPr lang="en-US"/>
          </a:p>
        </p:txBody>
      </p:sp>
      <p:sp>
        <p:nvSpPr>
          <p:cNvPr id="9" name="Slide Number Placeholder 8"/>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102356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F2DCBC-264E-49F1-99C2-37FE980FC2EA}" type="datetime1">
              <a:rPr lang="en-US" smtClean="0"/>
              <a:t>18-May-18</a:t>
            </a:fld>
            <a:endParaRPr lang="en-US"/>
          </a:p>
        </p:txBody>
      </p:sp>
      <p:sp>
        <p:nvSpPr>
          <p:cNvPr id="4" name="Footer Placeholder 3"/>
          <p:cNvSpPr>
            <a:spLocks noGrp="1"/>
          </p:cNvSpPr>
          <p:nvPr>
            <p:ph type="ftr" sz="quarter" idx="11"/>
          </p:nvPr>
        </p:nvSpPr>
        <p:spPr/>
        <p:txBody>
          <a:bodyPr/>
          <a:lstStyle/>
          <a:p>
            <a:r>
              <a:rPr lang="en-US" smtClean="0"/>
              <a:t>Dr. S. Nandagopalan</a:t>
            </a:r>
            <a:endParaRPr lang="en-US"/>
          </a:p>
        </p:txBody>
      </p:sp>
      <p:sp>
        <p:nvSpPr>
          <p:cNvPr id="5" name="Slide Number Placeholder 4"/>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415773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EB4C4-6047-49B9-9E9F-739E175D2470}" type="datetime1">
              <a:rPr lang="en-US" smtClean="0"/>
              <a:t>18-May-18</a:t>
            </a:fld>
            <a:endParaRPr lang="en-US"/>
          </a:p>
        </p:txBody>
      </p:sp>
      <p:sp>
        <p:nvSpPr>
          <p:cNvPr id="3" name="Footer Placeholder 2"/>
          <p:cNvSpPr>
            <a:spLocks noGrp="1"/>
          </p:cNvSpPr>
          <p:nvPr>
            <p:ph type="ftr" sz="quarter" idx="11"/>
          </p:nvPr>
        </p:nvSpPr>
        <p:spPr/>
        <p:txBody>
          <a:bodyPr/>
          <a:lstStyle/>
          <a:p>
            <a:r>
              <a:rPr lang="en-US" smtClean="0"/>
              <a:t>Dr. S. Nandagopalan</a:t>
            </a:r>
            <a:endParaRPr lang="en-US"/>
          </a:p>
        </p:txBody>
      </p:sp>
      <p:sp>
        <p:nvSpPr>
          <p:cNvPr id="4" name="Slide Number Placeholder 3"/>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201488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E5CF73-007D-4744-A867-BF525FA7A9E6}" type="datetime1">
              <a:rPr lang="en-US" smtClean="0"/>
              <a:t>18-May-18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37948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FE17C9-E095-432C-ABF6-A62B5035546C}" type="datetime1">
              <a:rPr lang="en-US" smtClean="0"/>
              <a:t>18-May-18</a:t>
            </a:fld>
            <a:endParaRPr lang="en-US"/>
          </a:p>
        </p:txBody>
      </p:sp>
      <p:sp>
        <p:nvSpPr>
          <p:cNvPr id="6" name="Footer Placeholder 5"/>
          <p:cNvSpPr>
            <a:spLocks noGrp="1"/>
          </p:cNvSpPr>
          <p:nvPr>
            <p:ph type="ftr" sz="quarter" idx="11"/>
          </p:nvPr>
        </p:nvSpPr>
        <p:spPr/>
        <p:txBody>
          <a:bodyPr/>
          <a:lstStyle/>
          <a:p>
            <a:r>
              <a:rPr lang="en-US" smtClean="0"/>
              <a:t>Dr. S. Nandagopalan</a:t>
            </a:r>
            <a:endParaRPr lang="en-US"/>
          </a:p>
        </p:txBody>
      </p:sp>
      <p:sp>
        <p:nvSpPr>
          <p:cNvPr id="7" name="Slide Number Placeholder 6"/>
          <p:cNvSpPr>
            <a:spLocks noGrp="1"/>
          </p:cNvSpPr>
          <p:nvPr>
            <p:ph type="sldNum" sz="quarter" idx="12"/>
          </p:nvPr>
        </p:nvSpPr>
        <p:spPr/>
        <p:txBody>
          <a:bodyPr/>
          <a:lstStyle/>
          <a:p>
            <a:fld id="{1CC4B8DE-591E-455A-A909-72D20B4D3718}" type="slidenum">
              <a:rPr lang="en-US" smtClean="0"/>
              <a:t>‹#›</a:t>
            </a:fld>
            <a:endParaRPr lang="en-US"/>
          </a:p>
        </p:txBody>
      </p:sp>
    </p:spTree>
    <p:extLst>
      <p:ext uri="{BB962C8B-B14F-4D97-AF65-F5344CB8AC3E}">
        <p14:creationId xmlns:p14="http://schemas.microsoft.com/office/powerpoint/2010/main" val="424791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9AD38E-7D9A-4499-BA49-829A6E421D29}" type="datetime1">
              <a:rPr lang="en-US" smtClean="0"/>
              <a:t>18-May-18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Dr. S. Nandagopalan</a:t>
            </a: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4B8DE-591E-455A-A909-72D20B4D3718}" type="slidenum">
              <a:rPr lang="en-US" smtClean="0"/>
              <a:t>‹#›</a:t>
            </a:fld>
            <a:endParaRPr lang="en-US"/>
          </a:p>
        </p:txBody>
      </p:sp>
    </p:spTree>
    <p:extLst>
      <p:ext uri="{BB962C8B-B14F-4D97-AF65-F5344CB8AC3E}">
        <p14:creationId xmlns:p14="http://schemas.microsoft.com/office/powerpoint/2010/main" val="13287714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2745" y="914401"/>
            <a:ext cx="7464056" cy="3488266"/>
          </a:xfrm>
        </p:spPr>
        <p:txBody>
          <a:bodyPr/>
          <a:lstStyle/>
          <a:p>
            <a:r>
              <a:rPr lang="en-US" b="1" dirty="0" smtClean="0">
                <a:solidFill>
                  <a:srgbClr val="C00000"/>
                </a:solidFill>
              </a:rPr>
              <a:t>Architectural Patterns-</a:t>
            </a:r>
            <a:r>
              <a:rPr lang="en-US" b="1" dirty="0" smtClean="0">
                <a:solidFill>
                  <a:srgbClr val="C00000"/>
                </a:solidFill>
                <a:latin typeface="Bahnschrift SemiBold" panose="020B0502040204020203" pitchFamily="34" charset="0"/>
              </a:rPr>
              <a:t>2</a:t>
            </a:r>
            <a:endParaRPr lang="en-US" b="1" dirty="0">
              <a:solidFill>
                <a:srgbClr val="C00000"/>
              </a:solidFill>
              <a:latin typeface="Bahnschrift SemiBold" panose="020B0502040204020203" pitchFamily="34" charset="0"/>
            </a:endParaRPr>
          </a:p>
        </p:txBody>
      </p:sp>
      <p:sp>
        <p:nvSpPr>
          <p:cNvPr id="3" name="Subtitle 2"/>
          <p:cNvSpPr>
            <a:spLocks noGrp="1"/>
          </p:cNvSpPr>
          <p:nvPr>
            <p:ph type="subTitle" idx="1"/>
          </p:nvPr>
        </p:nvSpPr>
        <p:spPr>
          <a:xfrm>
            <a:off x="2520201" y="1095940"/>
            <a:ext cx="5762563" cy="1364531"/>
          </a:xfrm>
        </p:spPr>
        <p:txBody>
          <a:bodyPr>
            <a:normAutofit/>
          </a:bodyPr>
          <a:lstStyle/>
          <a:p>
            <a:r>
              <a:rPr lang="en-US" sz="3600" dirty="0" smtClean="0">
                <a:solidFill>
                  <a:srgbClr val="002060"/>
                </a:solidFill>
              </a:rPr>
              <a:t>UNIT 5</a:t>
            </a:r>
            <a:endParaRPr lang="en-US" sz="3600" dirty="0">
              <a:solidFill>
                <a:srgbClr val="002060"/>
              </a:solidFill>
            </a:endParaRPr>
          </a:p>
        </p:txBody>
      </p:sp>
    </p:spTree>
    <p:extLst>
      <p:ext uri="{BB962C8B-B14F-4D97-AF65-F5344CB8AC3E}">
        <p14:creationId xmlns:p14="http://schemas.microsoft.com/office/powerpoint/2010/main" val="158753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we are developing a </a:t>
            </a:r>
            <a:r>
              <a:rPr lang="en-US" b="1" dirty="0" smtClean="0">
                <a:solidFill>
                  <a:srgbClr val="00B0F0"/>
                </a:solidFill>
              </a:rPr>
              <a:t>City Information System </a:t>
            </a:r>
            <a:r>
              <a:rPr lang="en-US" b="1" dirty="0">
                <a:solidFill>
                  <a:srgbClr val="00B0F0"/>
                </a:solidFill>
              </a:rPr>
              <a:t>(CIS) </a:t>
            </a:r>
            <a:r>
              <a:rPr lang="en-US" dirty="0" smtClean="0"/>
              <a:t>designed to </a:t>
            </a:r>
            <a:r>
              <a:rPr lang="en-US" dirty="0"/>
              <a:t>run on a wide area network. Some computers in the network </a:t>
            </a:r>
            <a:r>
              <a:rPr lang="en-US" dirty="0" smtClean="0"/>
              <a:t>host one </a:t>
            </a:r>
            <a:r>
              <a:rPr lang="en-US" dirty="0"/>
              <a:t>or more services that maintain information about events, restaurants</a:t>
            </a:r>
            <a:r>
              <a:rPr lang="en-US" dirty="0" smtClean="0"/>
              <a:t>, hotels</a:t>
            </a:r>
            <a:r>
              <a:rPr lang="en-US" dirty="0"/>
              <a:t>. historical monuments or public transportation.</a:t>
            </a:r>
          </a:p>
        </p:txBody>
      </p:sp>
      <p:pic>
        <p:nvPicPr>
          <p:cNvPr id="4" name="Picture 3"/>
          <p:cNvPicPr>
            <a:picLocks noChangeAspect="1"/>
          </p:cNvPicPr>
          <p:nvPr/>
        </p:nvPicPr>
        <p:blipFill>
          <a:blip r:embed="rId2"/>
          <a:stretch>
            <a:fillRect/>
          </a:stretch>
        </p:blipFill>
        <p:spPr>
          <a:xfrm>
            <a:off x="1702796" y="3233316"/>
            <a:ext cx="6463052" cy="3100997"/>
          </a:xfrm>
          <a:prstGeom prst="rect">
            <a:avLst/>
          </a:prstGeom>
        </p:spPr>
      </p:pic>
      <p:sp>
        <p:nvSpPr>
          <p:cNvPr id="5" name="Footer Placeholder 4"/>
          <p:cNvSpPr>
            <a:spLocks noGrp="1"/>
          </p:cNvSpPr>
          <p:nvPr>
            <p:ph type="ftr" sz="quarter" idx="11"/>
          </p:nvPr>
        </p:nvSpPr>
        <p:spPr/>
        <p:txBody>
          <a:bodyPr/>
          <a:lstStyle/>
          <a:p>
            <a:r>
              <a:rPr lang="en-US" smtClean="0"/>
              <a:t>Dr. S. Nandagopalan</a:t>
            </a:r>
            <a:endParaRPr lang="en-US" dirty="0"/>
          </a:p>
        </p:txBody>
      </p:sp>
      <p:sp>
        <p:nvSpPr>
          <p:cNvPr id="6" name="Slide Number Placeholder 5"/>
          <p:cNvSpPr>
            <a:spLocks noGrp="1"/>
          </p:cNvSpPr>
          <p:nvPr>
            <p:ph type="sldNum" sz="quarter" idx="12"/>
          </p:nvPr>
        </p:nvSpPr>
        <p:spPr/>
        <p:txBody>
          <a:bodyPr/>
          <a:lstStyle/>
          <a:p>
            <a:fld id="{1CC4B8DE-591E-455A-A909-72D20B4D3718}" type="slidenum">
              <a:rPr lang="en-US" smtClean="0"/>
              <a:t>10</a:t>
            </a:fld>
            <a:endParaRPr lang="en-US"/>
          </a:p>
        </p:txBody>
      </p:sp>
    </p:spTree>
    <p:extLst>
      <p:ext uri="{BB962C8B-B14F-4D97-AF65-F5344CB8AC3E}">
        <p14:creationId xmlns:p14="http://schemas.microsoft.com/office/powerpoint/2010/main" val="30745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expected?</a:t>
            </a:r>
            <a:endParaRPr lang="en-US" dirty="0"/>
          </a:p>
        </p:txBody>
      </p:sp>
      <p:sp>
        <p:nvSpPr>
          <p:cNvPr id="3" name="Content Placeholder 2"/>
          <p:cNvSpPr>
            <a:spLocks noGrp="1"/>
          </p:cNvSpPr>
          <p:nvPr>
            <p:ph idx="1"/>
          </p:nvPr>
        </p:nvSpPr>
        <p:spPr/>
        <p:txBody>
          <a:bodyPr/>
          <a:lstStyle/>
          <a:p>
            <a:r>
              <a:rPr lang="en-US" dirty="0"/>
              <a:t>We </a:t>
            </a:r>
            <a:r>
              <a:rPr lang="en-US" b="1" dirty="0">
                <a:solidFill>
                  <a:srgbClr val="00B0F0"/>
                </a:solidFill>
              </a:rPr>
              <a:t>expect</a:t>
            </a:r>
            <a:r>
              <a:rPr lang="en-US" dirty="0"/>
              <a:t> the system to change and grow continuously, so </a:t>
            </a:r>
            <a:r>
              <a:rPr lang="en-US" dirty="0" smtClean="0"/>
              <a:t>the individual </a:t>
            </a:r>
            <a:r>
              <a:rPr lang="en-US" dirty="0"/>
              <a:t>services should be decoupled from each other. </a:t>
            </a:r>
            <a:endParaRPr lang="en-US" dirty="0" smtClean="0"/>
          </a:p>
          <a:p>
            <a:r>
              <a:rPr lang="en-US" dirty="0" smtClean="0"/>
              <a:t>In addition the </a:t>
            </a:r>
            <a:r>
              <a:rPr lang="en-US" dirty="0"/>
              <a:t>terminal software should be able to access services </a:t>
            </a:r>
            <a:r>
              <a:rPr lang="en-US" dirty="0" smtClean="0"/>
              <a:t>without having </a:t>
            </a:r>
            <a:r>
              <a:rPr lang="en-US" dirty="0"/>
              <a:t>to know their </a:t>
            </a:r>
            <a:r>
              <a:rPr lang="en-US" dirty="0" smtClean="0"/>
              <a:t>location</a:t>
            </a:r>
          </a:p>
          <a:p>
            <a:r>
              <a:rPr lang="en-US" dirty="0"/>
              <a:t>This allows us to move, replicate, </a:t>
            </a:r>
            <a:r>
              <a:rPr lang="en-US" dirty="0" smtClean="0"/>
              <a:t>or </a:t>
            </a:r>
            <a:r>
              <a:rPr lang="en-US" dirty="0"/>
              <a:t>migrate services. </a:t>
            </a:r>
            <a:endParaRPr lang="en-US" dirty="0" smtClean="0"/>
          </a:p>
          <a:p>
            <a:r>
              <a:rPr lang="en-US" dirty="0" smtClean="0"/>
              <a:t>One </a:t>
            </a:r>
            <a:r>
              <a:rPr lang="en-US" b="1" dirty="0">
                <a:solidFill>
                  <a:srgbClr val="00B0F0"/>
                </a:solidFill>
              </a:rPr>
              <a:t>solution</a:t>
            </a:r>
            <a:r>
              <a:rPr lang="en-US" dirty="0"/>
              <a:t> is to install a separate network </a:t>
            </a:r>
            <a:r>
              <a:rPr lang="en-US" dirty="0" smtClean="0"/>
              <a:t>that connects </a:t>
            </a:r>
            <a:r>
              <a:rPr lang="en-US" dirty="0"/>
              <a:t>all terminals and servers, leading to an intranet </a:t>
            </a:r>
            <a:r>
              <a:rPr lang="en-US" dirty="0" smtClean="0"/>
              <a:t>system</a:t>
            </a:r>
          </a:p>
          <a:p>
            <a:r>
              <a:rPr lang="en-US" dirty="0" smtClean="0"/>
              <a:t>But intranet is limited to one network, so internet is better for global access.</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11</a:t>
            </a:fld>
            <a:endParaRPr lang="en-US"/>
          </a:p>
        </p:txBody>
      </p:sp>
    </p:spTree>
    <p:extLst>
      <p:ext uri="{BB962C8B-B14F-4D97-AF65-F5344CB8AC3E}">
        <p14:creationId xmlns:p14="http://schemas.microsoft.com/office/powerpoint/2010/main" val="177529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Context</a:t>
            </a:r>
            <a:endParaRPr lang="en-US" dirty="0"/>
          </a:p>
        </p:txBody>
      </p:sp>
      <p:sp>
        <p:nvSpPr>
          <p:cNvPr id="3" name="Content Placeholder 2"/>
          <p:cNvSpPr>
            <a:spLocks noGrp="1"/>
          </p:cNvSpPr>
          <p:nvPr>
            <p:ph idx="1"/>
          </p:nvPr>
        </p:nvSpPr>
        <p:spPr>
          <a:xfrm>
            <a:off x="982133" y="1350335"/>
            <a:ext cx="7704667" cy="4983979"/>
          </a:xfrm>
        </p:spPr>
        <p:txBody>
          <a:bodyPr>
            <a:normAutofit/>
          </a:bodyPr>
          <a:lstStyle/>
          <a:p>
            <a:r>
              <a:rPr lang="en-US" sz="2800" dirty="0"/>
              <a:t>Your environment is a distributed and possibly heterogeneous </a:t>
            </a:r>
            <a:r>
              <a:rPr lang="en-US" sz="2800" dirty="0" smtClean="0"/>
              <a:t>system with </a:t>
            </a:r>
            <a:r>
              <a:rPr lang="en-US" sz="2800" dirty="0"/>
              <a:t>independent cooperating components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12</a:t>
            </a:fld>
            <a:endParaRPr lang="en-US"/>
          </a:p>
        </p:txBody>
      </p:sp>
    </p:spTree>
    <p:extLst>
      <p:ext uri="{BB962C8B-B14F-4D97-AF65-F5344CB8AC3E}">
        <p14:creationId xmlns:p14="http://schemas.microsoft.com/office/powerpoint/2010/main" val="3086833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endParaRPr lang="en-US" dirty="0"/>
          </a:p>
        </p:txBody>
      </p:sp>
      <p:sp>
        <p:nvSpPr>
          <p:cNvPr id="3" name="Content Placeholder 2"/>
          <p:cNvSpPr>
            <a:spLocks noGrp="1"/>
          </p:cNvSpPr>
          <p:nvPr>
            <p:ph idx="1"/>
          </p:nvPr>
        </p:nvSpPr>
        <p:spPr/>
        <p:txBody>
          <a:bodyPr>
            <a:normAutofit/>
          </a:bodyPr>
          <a:lstStyle/>
          <a:p>
            <a:r>
              <a:rPr lang="en-US" dirty="0"/>
              <a:t>Building a complex software system as a set of decoupled and </a:t>
            </a:r>
            <a:r>
              <a:rPr lang="en-US" dirty="0" smtClean="0"/>
              <a:t>interoperating components</a:t>
            </a:r>
            <a:r>
              <a:rPr lang="en-US" dirty="0"/>
              <a:t>, rather than as a monolithic application</a:t>
            </a:r>
            <a:r>
              <a:rPr lang="en-US" dirty="0" smtClean="0"/>
              <a:t>, results </a:t>
            </a:r>
            <a:r>
              <a:rPr lang="en-US" dirty="0"/>
              <a:t>in </a:t>
            </a:r>
            <a:endParaRPr lang="en-US" dirty="0" smtClean="0"/>
          </a:p>
          <a:p>
            <a:pPr lvl="1"/>
            <a:r>
              <a:rPr lang="en-US" dirty="0" smtClean="0"/>
              <a:t>greater flexibility</a:t>
            </a:r>
          </a:p>
          <a:p>
            <a:pPr lvl="1"/>
            <a:r>
              <a:rPr lang="en-US" dirty="0" smtClean="0"/>
              <a:t>maintainability </a:t>
            </a:r>
          </a:p>
          <a:p>
            <a:pPr lvl="1"/>
            <a:r>
              <a:rPr lang="en-US" dirty="0" smtClean="0"/>
              <a:t>changeability</a:t>
            </a:r>
          </a:p>
          <a:p>
            <a:r>
              <a:rPr lang="en-US" dirty="0" smtClean="0"/>
              <a:t>By partitioning </a:t>
            </a:r>
            <a:r>
              <a:rPr lang="en-US" dirty="0"/>
              <a:t>functionality into independent components the </a:t>
            </a:r>
            <a:r>
              <a:rPr lang="en-US" dirty="0" smtClean="0"/>
              <a:t>system becomes </a:t>
            </a:r>
            <a:r>
              <a:rPr lang="en-US" dirty="0"/>
              <a:t>potentially distributable and scalable</a:t>
            </a:r>
            <a:r>
              <a:rPr lang="en-US" dirty="0" smtClean="0"/>
              <a:t>.</a:t>
            </a:r>
          </a:p>
          <a:p>
            <a:r>
              <a:rPr lang="en-US" dirty="0"/>
              <a:t>Services for adding, removing, exchanging, activating and </a:t>
            </a:r>
            <a:r>
              <a:rPr lang="en-US" dirty="0" smtClean="0"/>
              <a:t>locating components </a:t>
            </a:r>
            <a:r>
              <a:rPr lang="en-US" dirty="0"/>
              <a:t>are also needed.</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13</a:t>
            </a:fld>
            <a:endParaRPr lang="en-US"/>
          </a:p>
        </p:txBody>
      </p:sp>
    </p:spTree>
    <p:extLst>
      <p:ext uri="{BB962C8B-B14F-4D97-AF65-F5344CB8AC3E}">
        <p14:creationId xmlns:p14="http://schemas.microsoft.com/office/powerpoint/2010/main" val="3531582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a:t>
            </a:r>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sz="2800" dirty="0"/>
              <a:t>Components should be able to access services provided by </a:t>
            </a:r>
            <a:r>
              <a:rPr lang="en-US" sz="2800" dirty="0" smtClean="0"/>
              <a:t>others through </a:t>
            </a:r>
            <a:r>
              <a:rPr lang="en-US" sz="2800" dirty="0"/>
              <a:t>remote, location-transparent service invocations.</a:t>
            </a:r>
          </a:p>
          <a:p>
            <a:r>
              <a:rPr lang="en-US" sz="2800" dirty="0"/>
              <a:t>You need to exchange, add, or remove components at </a:t>
            </a:r>
            <a:r>
              <a:rPr lang="en-US" sz="2800" dirty="0" smtClean="0"/>
              <a:t>run-time</a:t>
            </a:r>
          </a:p>
          <a:p>
            <a:r>
              <a:rPr lang="en-US" sz="2800" dirty="0"/>
              <a:t>The architecture should hide system- and </a:t>
            </a:r>
            <a:r>
              <a:rPr lang="en-US" sz="2800" dirty="0" smtClean="0"/>
              <a:t>implementation-specific details </a:t>
            </a:r>
            <a:r>
              <a:rPr lang="en-US" sz="2800" dirty="0"/>
              <a:t>from the users of components and services.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14</a:t>
            </a:fld>
            <a:endParaRPr lang="en-US"/>
          </a:p>
        </p:txBody>
      </p:sp>
    </p:spTree>
    <p:extLst>
      <p:ext uri="{BB962C8B-B14F-4D97-AF65-F5344CB8AC3E}">
        <p14:creationId xmlns:p14="http://schemas.microsoft.com/office/powerpoint/2010/main" val="1554519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normAutofit lnSpcReduction="10000"/>
          </a:bodyPr>
          <a:lstStyle/>
          <a:p>
            <a:r>
              <a:rPr lang="en-US" dirty="0"/>
              <a:t>Introduce a </a:t>
            </a:r>
            <a:r>
              <a:rPr lang="en-US" b="1" dirty="0"/>
              <a:t>broker </a:t>
            </a:r>
            <a:r>
              <a:rPr lang="en-US" dirty="0"/>
              <a:t>component to achieve better decoupling of </a:t>
            </a:r>
            <a:r>
              <a:rPr lang="en-US" dirty="0" smtClean="0"/>
              <a:t>clients and </a:t>
            </a:r>
            <a:r>
              <a:rPr lang="en-US" dirty="0"/>
              <a:t>servers. </a:t>
            </a:r>
            <a:endParaRPr lang="en-US" dirty="0" smtClean="0"/>
          </a:p>
          <a:p>
            <a:r>
              <a:rPr lang="en-US" dirty="0" smtClean="0"/>
              <a:t>Servers </a:t>
            </a:r>
            <a:r>
              <a:rPr lang="en-US" dirty="0"/>
              <a:t>register themselves with the broker, and </a:t>
            </a:r>
            <a:r>
              <a:rPr lang="en-US" dirty="0" smtClean="0"/>
              <a:t>make their </a:t>
            </a:r>
            <a:r>
              <a:rPr lang="en-US" dirty="0"/>
              <a:t>services available to </a:t>
            </a:r>
            <a:r>
              <a:rPr lang="en-US" dirty="0" smtClean="0"/>
              <a:t>clients </a:t>
            </a:r>
            <a:r>
              <a:rPr lang="en-US" dirty="0"/>
              <a:t>through method interfaces. </a:t>
            </a:r>
            <a:endParaRPr lang="en-US" dirty="0" smtClean="0"/>
          </a:p>
          <a:p>
            <a:r>
              <a:rPr lang="en-US" dirty="0" smtClean="0"/>
              <a:t>Clients access </a:t>
            </a:r>
            <a:r>
              <a:rPr lang="en-US" dirty="0"/>
              <a:t>the functionality of servers by sending requests via the broker.</a:t>
            </a:r>
          </a:p>
          <a:p>
            <a:r>
              <a:rPr lang="en-US" dirty="0"/>
              <a:t>A</a:t>
            </a:r>
            <a:r>
              <a:rPr lang="en-US" b="1" dirty="0"/>
              <a:t> </a:t>
            </a:r>
            <a:r>
              <a:rPr lang="en-US" dirty="0"/>
              <a:t>broker's tasks include locating the appropriate server, </a:t>
            </a:r>
            <a:r>
              <a:rPr lang="en-US" dirty="0" smtClean="0"/>
              <a:t>forwarding the </a:t>
            </a:r>
            <a:r>
              <a:rPr lang="en-US" dirty="0"/>
              <a:t>request to the server and transmitting results and </a:t>
            </a:r>
            <a:r>
              <a:rPr lang="en-US" dirty="0" smtClean="0"/>
              <a:t>exceptions back </a:t>
            </a:r>
            <a:r>
              <a:rPr lang="en-US" dirty="0"/>
              <a:t>to the client.</a:t>
            </a:r>
          </a:p>
          <a:p>
            <a:r>
              <a:rPr lang="en-US" dirty="0"/>
              <a:t>By using the Broker pattern, an application can access </a:t>
            </a:r>
            <a:r>
              <a:rPr lang="en-US" dirty="0" smtClean="0"/>
              <a:t>distributed services </a:t>
            </a:r>
            <a:r>
              <a:rPr lang="en-US" dirty="0"/>
              <a:t>simply by sending message calls to the appropriate object.</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15</a:t>
            </a:fld>
            <a:endParaRPr lang="en-US"/>
          </a:p>
        </p:txBody>
      </p:sp>
    </p:spTree>
    <p:extLst>
      <p:ext uri="{BB962C8B-B14F-4D97-AF65-F5344CB8AC3E}">
        <p14:creationId xmlns:p14="http://schemas.microsoft.com/office/powerpoint/2010/main" val="42004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en-US" dirty="0"/>
          </a:p>
        </p:txBody>
      </p:sp>
      <p:sp>
        <p:nvSpPr>
          <p:cNvPr id="3" name="Content Placeholder 2"/>
          <p:cNvSpPr>
            <a:spLocks noGrp="1"/>
          </p:cNvSpPr>
          <p:nvPr>
            <p:ph idx="1"/>
          </p:nvPr>
        </p:nvSpPr>
        <p:spPr/>
        <p:txBody>
          <a:bodyPr/>
          <a:lstStyle/>
          <a:p>
            <a:r>
              <a:rPr lang="en-US" dirty="0"/>
              <a:t>The Broker architectural pattern comprises six types of </a:t>
            </a:r>
            <a:r>
              <a:rPr lang="en-US" dirty="0" smtClean="0"/>
              <a:t>participating components</a:t>
            </a:r>
            <a:r>
              <a:rPr lang="en-US" dirty="0"/>
              <a:t>: </a:t>
            </a:r>
            <a:endParaRPr lang="en-US" dirty="0" smtClean="0"/>
          </a:p>
          <a:p>
            <a:r>
              <a:rPr lang="en-US" b="1" dirty="0" smtClean="0"/>
              <a:t>Clients &amp; servers</a:t>
            </a:r>
          </a:p>
          <a:p>
            <a:r>
              <a:rPr lang="en-US" b="1" dirty="0" smtClean="0"/>
              <a:t>Brokers &amp; bridges</a:t>
            </a:r>
          </a:p>
          <a:p>
            <a:r>
              <a:rPr lang="en-US" b="1" dirty="0"/>
              <a:t>C</a:t>
            </a:r>
            <a:r>
              <a:rPr lang="en-US" b="1" dirty="0" smtClean="0"/>
              <a:t>lient-side </a:t>
            </a:r>
            <a:r>
              <a:rPr lang="en-US" b="1" dirty="0"/>
              <a:t>proxies </a:t>
            </a:r>
            <a:r>
              <a:rPr lang="en-US" dirty="0" smtClean="0"/>
              <a:t>and </a:t>
            </a:r>
            <a:r>
              <a:rPr lang="en-US" b="1" dirty="0" smtClean="0"/>
              <a:t>server-side </a:t>
            </a:r>
            <a:r>
              <a:rPr lang="en-US" b="1" dirty="0"/>
              <a:t>proxies</a:t>
            </a:r>
            <a:r>
              <a:rPr lang="en-US" b="1" dirty="0" smtClean="0"/>
              <a:t>.</a:t>
            </a:r>
          </a:p>
          <a:p>
            <a:r>
              <a:rPr lang="en-US" b="1" dirty="0" smtClean="0"/>
              <a:t>CSI example – Server -&gt; is a Web Server and Clients access server(s) thru’ http, CGI, etc.</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16</a:t>
            </a:fld>
            <a:endParaRPr lang="en-US"/>
          </a:p>
        </p:txBody>
      </p:sp>
    </p:spTree>
    <p:extLst>
      <p:ext uri="{BB962C8B-B14F-4D97-AF65-F5344CB8AC3E}">
        <p14:creationId xmlns:p14="http://schemas.microsoft.com/office/powerpoint/2010/main" val="31481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Contd.</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270" y="2146657"/>
            <a:ext cx="7620392" cy="2603634"/>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pPr/>
              <a:t>17</a:t>
            </a:fld>
            <a:endParaRPr lang="en-US"/>
          </a:p>
        </p:txBody>
      </p:sp>
      <p:sp>
        <p:nvSpPr>
          <p:cNvPr id="11" name="Content Placeholder 2"/>
          <p:cNvSpPr txBox="1">
            <a:spLocks/>
          </p:cNvSpPr>
          <p:nvPr/>
        </p:nvSpPr>
        <p:spPr>
          <a:xfrm>
            <a:off x="982133" y="1062908"/>
            <a:ext cx="7959848" cy="515444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200" i="1" kern="1200" cap="none">
                <a:solidFill>
                  <a:schemeClr val="tx1"/>
                </a:solidFill>
                <a:effectLst/>
                <a:latin typeface="Consolas" panose="020B0609020204030204" pitchFamily="49"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 </a:t>
            </a:r>
            <a:r>
              <a:rPr lang="en-US" sz="2200" b="1" dirty="0"/>
              <a:t>A </a:t>
            </a:r>
            <a:r>
              <a:rPr lang="en-US" sz="2200" b="1" dirty="0">
                <a:solidFill>
                  <a:srgbClr val="FF0000"/>
                </a:solidFill>
              </a:rPr>
              <a:t>broker</a:t>
            </a:r>
            <a:r>
              <a:rPr lang="en-US" sz="2200" b="1" dirty="0"/>
              <a:t> is a messenger that is responsible for the transmission </a:t>
            </a:r>
            <a:r>
              <a:rPr lang="en-US" sz="2200" b="1" dirty="0" smtClean="0"/>
              <a:t>of requests </a:t>
            </a:r>
            <a:r>
              <a:rPr lang="en-US" sz="2200" b="1" dirty="0"/>
              <a:t>from clients to servers, as well as the transmission </a:t>
            </a:r>
            <a:r>
              <a:rPr lang="en-US" sz="2200" b="1" dirty="0" smtClean="0"/>
              <a:t>of responses </a:t>
            </a:r>
            <a:r>
              <a:rPr lang="en-US" sz="2200" b="1" dirty="0"/>
              <a:t>and exceptions back to the client</a:t>
            </a:r>
          </a:p>
        </p:txBody>
      </p:sp>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54" y="3930500"/>
            <a:ext cx="3968954" cy="2927500"/>
          </a:xfrm>
          <a:prstGeom prst="rect">
            <a:avLst/>
          </a:prstGeom>
        </p:spPr>
      </p:pic>
    </p:spTree>
    <p:extLst>
      <p:ext uri="{BB962C8B-B14F-4D97-AF65-F5344CB8AC3E}">
        <p14:creationId xmlns:p14="http://schemas.microsoft.com/office/powerpoint/2010/main" val="20446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Proxies</a:t>
            </a:r>
            <a:endParaRPr lang="en-US" dirty="0"/>
          </a:p>
        </p:txBody>
      </p:sp>
      <p:sp>
        <p:nvSpPr>
          <p:cNvPr id="3" name="Content Placeholder 2"/>
          <p:cNvSpPr>
            <a:spLocks noGrp="1"/>
          </p:cNvSpPr>
          <p:nvPr>
            <p:ph idx="1"/>
          </p:nvPr>
        </p:nvSpPr>
        <p:spPr/>
        <p:txBody>
          <a:bodyPr/>
          <a:lstStyle/>
          <a:p>
            <a:r>
              <a:rPr lang="en-US" dirty="0"/>
              <a:t>This additional layer provides transparency, in that a remote </a:t>
            </a:r>
            <a:r>
              <a:rPr lang="en-US" dirty="0" smtClean="0"/>
              <a:t>object appears </a:t>
            </a:r>
            <a:r>
              <a:rPr lang="en-US" dirty="0"/>
              <a:t>to the client as a local one</a:t>
            </a:r>
            <a:r>
              <a:rPr lang="en-US" dirty="0" smtClean="0"/>
              <a:t>.</a:t>
            </a:r>
          </a:p>
          <a:p>
            <a:r>
              <a:rPr lang="en-US" dirty="0" smtClean="0"/>
              <a:t>Hiding </a:t>
            </a:r>
            <a:r>
              <a:rPr lang="en-US" dirty="0"/>
              <a:t>of implementation details from the clients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18</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30" y="2844807"/>
            <a:ext cx="8239174" cy="2769183"/>
          </a:xfrm>
          <a:prstGeom prst="rect">
            <a:avLst/>
          </a:prstGeom>
        </p:spPr>
      </p:pic>
    </p:spTree>
    <p:extLst>
      <p:ext uri="{BB962C8B-B14F-4D97-AF65-F5344CB8AC3E}">
        <p14:creationId xmlns:p14="http://schemas.microsoft.com/office/powerpoint/2010/main" val="210190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a:t>
            </a:r>
            <a:r>
              <a:rPr lang="en-US" dirty="0"/>
              <a:t>a Broker system</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595" y="1571077"/>
            <a:ext cx="7771205" cy="4053546"/>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19</a:t>
            </a:fld>
            <a:endParaRPr lang="en-US"/>
          </a:p>
        </p:txBody>
      </p:sp>
    </p:spTree>
    <p:extLst>
      <p:ext uri="{BB962C8B-B14F-4D97-AF65-F5344CB8AC3E}">
        <p14:creationId xmlns:p14="http://schemas.microsoft.com/office/powerpoint/2010/main" val="930346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80211" y="1179871"/>
            <a:ext cx="7602279" cy="5154443"/>
          </a:xfrm>
        </p:spPr>
        <p:txBody>
          <a:bodyPr>
            <a:normAutofit/>
          </a:bodyPr>
          <a:lstStyle/>
          <a:p>
            <a:r>
              <a:rPr lang="en-US" sz="3600" b="1" dirty="0" smtClean="0"/>
              <a:t>Introduction</a:t>
            </a:r>
          </a:p>
          <a:p>
            <a:r>
              <a:rPr lang="en-US" sz="3600" dirty="0"/>
              <a:t> </a:t>
            </a:r>
            <a:r>
              <a:rPr lang="en-US" sz="3600" b="1" dirty="0"/>
              <a:t>Distributed Systems: </a:t>
            </a:r>
            <a:endParaRPr lang="en-US" sz="3600" b="1" dirty="0" smtClean="0"/>
          </a:p>
          <a:p>
            <a:pPr lvl="1"/>
            <a:r>
              <a:rPr lang="en-US" sz="3200" dirty="0" smtClean="0"/>
              <a:t>Broker</a:t>
            </a:r>
          </a:p>
          <a:p>
            <a:r>
              <a:rPr lang="en-US" sz="3600" b="1" dirty="0" smtClean="0"/>
              <a:t>Interactive </a:t>
            </a:r>
            <a:r>
              <a:rPr lang="en-US" sz="3600" b="1" dirty="0"/>
              <a:t>Systems: </a:t>
            </a:r>
            <a:endParaRPr lang="en-US" sz="3600" b="1" dirty="0" smtClean="0"/>
          </a:p>
          <a:p>
            <a:pPr lvl="1"/>
            <a:r>
              <a:rPr lang="en-US" sz="3200" dirty="0" smtClean="0"/>
              <a:t>Model-View-Controller (MVC)</a:t>
            </a:r>
          </a:p>
          <a:p>
            <a:pPr lvl="1"/>
            <a:r>
              <a:rPr lang="en-US" sz="3200" dirty="0" smtClean="0"/>
              <a:t>Presentation-Abstraction-Control (PAC)</a:t>
            </a:r>
            <a:endParaRPr lang="en-US" sz="3200" i="1"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a:t>
            </a:fld>
            <a:endParaRPr lang="en-US"/>
          </a:p>
        </p:txBody>
      </p:sp>
    </p:spTree>
    <p:extLst>
      <p:ext uri="{BB962C8B-B14F-4D97-AF65-F5344CB8AC3E}">
        <p14:creationId xmlns:p14="http://schemas.microsoft.com/office/powerpoint/2010/main" val="42104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Dynamics – Scenario I</a:t>
            </a:r>
            <a:endParaRPr lang="en-US" dirty="0"/>
          </a:p>
        </p:txBody>
      </p:sp>
      <p:sp>
        <p:nvSpPr>
          <p:cNvPr id="3" name="Content Placeholder 2"/>
          <p:cNvSpPr>
            <a:spLocks noGrp="1"/>
          </p:cNvSpPr>
          <p:nvPr>
            <p:ph idx="1"/>
          </p:nvPr>
        </p:nvSpPr>
        <p:spPr>
          <a:xfrm>
            <a:off x="620627" y="1179871"/>
            <a:ext cx="3845048" cy="5154443"/>
          </a:xfrm>
        </p:spPr>
        <p:txBody>
          <a:bodyPr>
            <a:normAutofit/>
          </a:bodyPr>
          <a:lstStyle/>
          <a:p>
            <a:r>
              <a:rPr lang="en-US" sz="2000" b="1" dirty="0" smtClean="0"/>
              <a:t> </a:t>
            </a:r>
            <a:r>
              <a:rPr lang="en-US" sz="2000" dirty="0" smtClean="0"/>
              <a:t>Illustrates </a:t>
            </a:r>
            <a:r>
              <a:rPr lang="en-US" sz="2000" dirty="0"/>
              <a:t>the behavior when a server registers itself </a:t>
            </a:r>
            <a:r>
              <a:rPr lang="en-US" sz="2000" dirty="0" smtClean="0"/>
              <a:t>with the </a:t>
            </a:r>
            <a:r>
              <a:rPr lang="en-US" sz="2000" dirty="0"/>
              <a:t>local broker </a:t>
            </a:r>
            <a:r>
              <a:rPr lang="en-US" sz="2000" dirty="0" smtClean="0"/>
              <a:t>component</a:t>
            </a:r>
          </a:p>
          <a:p>
            <a:r>
              <a:rPr lang="en-US" sz="2000" dirty="0" smtClean="0"/>
              <a:t>Initialize Broker and Server</a:t>
            </a:r>
          </a:p>
          <a:p>
            <a:r>
              <a:rPr lang="en-US" sz="2000" dirty="0" smtClean="0"/>
              <a:t>The </a:t>
            </a:r>
            <a:r>
              <a:rPr lang="en-US" sz="2000" dirty="0"/>
              <a:t>server registers itself with the </a:t>
            </a:r>
            <a:r>
              <a:rPr lang="en-US" sz="2000" dirty="0" smtClean="0"/>
              <a:t>broker and receives an Acknowledgement.</a:t>
            </a:r>
          </a:p>
          <a:p>
            <a:r>
              <a:rPr lang="en-US" sz="2000" dirty="0" smtClean="0"/>
              <a:t>Server enters </a:t>
            </a:r>
            <a:r>
              <a:rPr lang="en-US" sz="2000" dirty="0"/>
              <a:t>its main loop waiting for incoming client requests.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20</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110" y="1179871"/>
            <a:ext cx="5025323" cy="4742464"/>
          </a:xfrm>
          <a:prstGeom prst="rect">
            <a:avLst/>
          </a:prstGeom>
        </p:spPr>
      </p:pic>
    </p:spTree>
    <p:extLst>
      <p:ext uri="{BB962C8B-B14F-4D97-AF65-F5344CB8AC3E}">
        <p14:creationId xmlns:p14="http://schemas.microsoft.com/office/powerpoint/2010/main" val="310892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Scenario </a:t>
            </a:r>
            <a:r>
              <a:rPr lang="en-US" b="1" dirty="0" smtClean="0"/>
              <a:t>II</a:t>
            </a:r>
            <a:endParaRPr lang="en-US" dirty="0"/>
          </a:p>
        </p:txBody>
      </p:sp>
      <p:sp>
        <p:nvSpPr>
          <p:cNvPr id="3" name="Content Placeholder 2"/>
          <p:cNvSpPr>
            <a:spLocks noGrp="1"/>
          </p:cNvSpPr>
          <p:nvPr>
            <p:ph idx="1"/>
          </p:nvPr>
        </p:nvSpPr>
        <p:spPr>
          <a:xfrm>
            <a:off x="418608" y="1179871"/>
            <a:ext cx="3090136" cy="5154443"/>
          </a:xfrm>
        </p:spPr>
        <p:txBody>
          <a:bodyPr/>
          <a:lstStyle/>
          <a:p>
            <a:r>
              <a:rPr lang="en-US" b="1" dirty="0"/>
              <a:t>Scenario </a:t>
            </a:r>
            <a:r>
              <a:rPr lang="en-US" b="1" dirty="0" smtClean="0"/>
              <a:t>II </a:t>
            </a:r>
            <a:r>
              <a:rPr lang="en-US" dirty="0"/>
              <a:t>illustrates the behavior when a client sends a request </a:t>
            </a:r>
            <a:r>
              <a:rPr lang="en-US" dirty="0" smtClean="0"/>
              <a:t>to a </a:t>
            </a:r>
            <a:r>
              <a:rPr lang="en-US" sz="2200" dirty="0" smtClean="0"/>
              <a:t>local</a:t>
            </a:r>
            <a:r>
              <a:rPr lang="en-US" dirty="0" smtClean="0"/>
              <a:t> </a:t>
            </a:r>
            <a:r>
              <a:rPr lang="en-US" dirty="0"/>
              <a:t>server</a:t>
            </a:r>
            <a:r>
              <a:rPr lang="en-US" dirty="0" smtClean="0"/>
              <a:t>.</a:t>
            </a:r>
          </a:p>
          <a:p>
            <a:r>
              <a:rPr lang="en-US" dirty="0" smtClean="0"/>
              <a:t>Request goes to server via </a:t>
            </a:r>
            <a:r>
              <a:rPr lang="en-US" sz="2200" dirty="0" smtClean="0"/>
              <a:t>proxies</a:t>
            </a:r>
            <a:r>
              <a:rPr lang="en-US" dirty="0" smtClean="0"/>
              <a:t> and broker</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21</a:t>
            </a:fld>
            <a:endParaRPr lang="en-US"/>
          </a:p>
        </p:txBody>
      </p:sp>
      <p:pic>
        <p:nvPicPr>
          <p:cNvPr id="6" name="Picture 5"/>
          <p:cNvPicPr>
            <a:picLocks noChangeAspect="1"/>
          </p:cNvPicPr>
          <p:nvPr/>
        </p:nvPicPr>
        <p:blipFill>
          <a:blip r:embed="rId2">
            <a:lum bright="-20000" contrast="40000"/>
          </a:blip>
          <a:stretch>
            <a:fillRect/>
          </a:stretch>
        </p:blipFill>
        <p:spPr>
          <a:xfrm>
            <a:off x="2894234" y="1102291"/>
            <a:ext cx="5341647" cy="5379642"/>
          </a:xfrm>
          <a:prstGeom prst="rect">
            <a:avLst/>
          </a:prstGeom>
        </p:spPr>
      </p:pic>
    </p:spTree>
    <p:extLst>
      <p:ext uri="{BB962C8B-B14F-4D97-AF65-F5344CB8AC3E}">
        <p14:creationId xmlns:p14="http://schemas.microsoft.com/office/powerpoint/2010/main" val="2091151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dirty="0"/>
          </a:p>
        </p:txBody>
      </p:sp>
      <p:sp>
        <p:nvSpPr>
          <p:cNvPr id="3" name="Content Placeholder 2"/>
          <p:cNvSpPr>
            <a:spLocks noGrp="1"/>
          </p:cNvSpPr>
          <p:nvPr>
            <p:ph idx="1"/>
          </p:nvPr>
        </p:nvSpPr>
        <p:spPr/>
        <p:txBody>
          <a:bodyPr/>
          <a:lstStyle/>
          <a:p>
            <a:r>
              <a:rPr lang="en-US" i="1" dirty="0"/>
              <a:t>Define an object model, or use an </a:t>
            </a:r>
            <a:r>
              <a:rPr lang="en-US" i="1" dirty="0" smtClean="0"/>
              <a:t>existing model</a:t>
            </a:r>
          </a:p>
          <a:p>
            <a:r>
              <a:rPr lang="en-US" i="1" dirty="0"/>
              <a:t>Decide which kind of component-interoperability the system </a:t>
            </a:r>
            <a:r>
              <a:rPr lang="en-US" i="1" dirty="0" smtClean="0"/>
              <a:t>should offer.</a:t>
            </a:r>
          </a:p>
          <a:p>
            <a:r>
              <a:rPr lang="en-US" i="1" dirty="0" smtClean="0"/>
              <a:t>Specify </a:t>
            </a:r>
            <a:r>
              <a:rPr lang="en-US" i="1" dirty="0"/>
              <a:t>the </a:t>
            </a:r>
            <a:r>
              <a:rPr lang="en-US" i="1" dirty="0" err="1"/>
              <a:t>APls</a:t>
            </a:r>
            <a:r>
              <a:rPr lang="en-US" i="1" dirty="0"/>
              <a:t> the broker component </a:t>
            </a:r>
            <a:r>
              <a:rPr lang="en-US" i="1" dirty="0" smtClean="0"/>
              <a:t>provides for </a:t>
            </a:r>
            <a:r>
              <a:rPr lang="en-US" i="1" dirty="0"/>
              <a:t>collaborating </a:t>
            </a:r>
            <a:r>
              <a:rPr lang="en-US" i="1" dirty="0" smtClean="0"/>
              <a:t>with clients and servers</a:t>
            </a:r>
          </a:p>
          <a:p>
            <a:r>
              <a:rPr lang="en-US" i="1" dirty="0"/>
              <a:t>Use proxy objects to hide implementation </a:t>
            </a:r>
            <a:r>
              <a:rPr lang="en-US" i="1" dirty="0" smtClean="0"/>
              <a:t>details </a:t>
            </a:r>
            <a:r>
              <a:rPr lang="en-US" i="1" dirty="0"/>
              <a:t>from clients </a:t>
            </a:r>
            <a:r>
              <a:rPr lang="en-US" i="1" dirty="0" smtClean="0"/>
              <a:t>and sewers.</a:t>
            </a:r>
          </a:p>
          <a:p>
            <a:r>
              <a:rPr lang="en-US" i="1" dirty="0"/>
              <a:t>Design the broker </a:t>
            </a:r>
            <a:r>
              <a:rPr lang="en-US" i="1" dirty="0" smtClean="0"/>
              <a:t>component</a:t>
            </a:r>
          </a:p>
          <a:p>
            <a:r>
              <a:rPr lang="en-US" i="1" dirty="0"/>
              <a:t>Develop IDL compilers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22</a:t>
            </a:fld>
            <a:endParaRPr lang="en-US"/>
          </a:p>
        </p:txBody>
      </p:sp>
    </p:spTree>
    <p:extLst>
      <p:ext uri="{BB962C8B-B14F-4D97-AF65-F5344CB8AC3E}">
        <p14:creationId xmlns:p14="http://schemas.microsoft.com/office/powerpoint/2010/main" val="2985741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a:t>Our example CIS system offers different kinds of services. </a:t>
            </a:r>
            <a:endParaRPr lang="en-US" dirty="0" smtClean="0"/>
          </a:p>
          <a:p>
            <a:r>
              <a:rPr lang="en-US" dirty="0" smtClean="0"/>
              <a:t>For Resolved</a:t>
            </a:r>
            <a:r>
              <a:rPr lang="en-US" b="1" dirty="0" smtClean="0"/>
              <a:t> </a:t>
            </a:r>
            <a:r>
              <a:rPr lang="en-US" dirty="0"/>
              <a:t>example, a separate server workstation provides all the </a:t>
            </a:r>
            <a:r>
              <a:rPr lang="en-US" dirty="0" smtClean="0"/>
              <a:t>information related </a:t>
            </a:r>
            <a:r>
              <a:rPr lang="en-US" dirty="0"/>
              <a:t>to public transport. </a:t>
            </a:r>
            <a:endParaRPr lang="en-US" dirty="0" smtClean="0"/>
          </a:p>
          <a:p>
            <a:r>
              <a:rPr lang="en-US" dirty="0" smtClean="0"/>
              <a:t>Another </a:t>
            </a:r>
            <a:r>
              <a:rPr lang="en-US" dirty="0"/>
              <a:t>server is responsible </a:t>
            </a:r>
            <a:r>
              <a:rPr lang="en-US" dirty="0" smtClean="0"/>
              <a:t>for collecting </a:t>
            </a:r>
            <a:r>
              <a:rPr lang="en-US" dirty="0"/>
              <a:t>and </a:t>
            </a:r>
            <a:r>
              <a:rPr lang="en-US" dirty="0" smtClean="0"/>
              <a:t>publishing </a:t>
            </a:r>
            <a:r>
              <a:rPr lang="en-US" dirty="0"/>
              <a:t>information on vacant hotel rooms. </a:t>
            </a:r>
            <a:endParaRPr lang="en-US" dirty="0" smtClean="0"/>
          </a:p>
          <a:p>
            <a:r>
              <a:rPr lang="en-US" dirty="0" smtClean="0"/>
              <a:t>A tourist </a:t>
            </a:r>
            <a:r>
              <a:rPr lang="en-US" dirty="0"/>
              <a:t>may be interested in retrieving information from </a:t>
            </a:r>
            <a:r>
              <a:rPr lang="en-US" dirty="0" smtClean="0"/>
              <a:t>several hotels</a:t>
            </a:r>
            <a:r>
              <a:rPr lang="en-US" dirty="0"/>
              <a:t>, so we decide to provide this data on a single workstation.</a:t>
            </a:r>
          </a:p>
          <a:p>
            <a:r>
              <a:rPr lang="en-US" dirty="0"/>
              <a:t>Every hotel can connect to the workstation and perform </a:t>
            </a:r>
            <a:r>
              <a:rPr lang="en-US" dirty="0" smtClean="0"/>
              <a:t>updates. </a:t>
            </a:r>
            <a:r>
              <a:rPr lang="en-US" dirty="0"/>
              <a:t>A tourist is capable of booking hotel rooms on-line from anywhere </a:t>
            </a:r>
            <a:r>
              <a:rPr lang="en-US" dirty="0" smtClean="0"/>
              <a:t>in the </a:t>
            </a:r>
            <a:r>
              <a:rPr lang="en-US" dirty="0"/>
              <a:t>Internet using CGI scripts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23</a:t>
            </a:fld>
            <a:endParaRPr lang="en-US"/>
          </a:p>
        </p:txBody>
      </p:sp>
    </p:spTree>
    <p:extLst>
      <p:ext uri="{BB962C8B-B14F-4D97-AF65-F5344CB8AC3E}">
        <p14:creationId xmlns:p14="http://schemas.microsoft.com/office/powerpoint/2010/main" val="1866542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Agoda.com</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 y="1488558"/>
            <a:ext cx="9139776" cy="4423144"/>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24</a:t>
            </a:fld>
            <a:endParaRPr lang="en-US"/>
          </a:p>
        </p:txBody>
      </p:sp>
    </p:spTree>
    <p:extLst>
      <p:ext uri="{BB962C8B-B14F-4D97-AF65-F5344CB8AC3E}">
        <p14:creationId xmlns:p14="http://schemas.microsoft.com/office/powerpoint/2010/main" val="3553346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Variants</a:t>
            </a:r>
            <a:endParaRPr lang="en-US" dirty="0"/>
          </a:p>
        </p:txBody>
      </p:sp>
      <p:sp>
        <p:nvSpPr>
          <p:cNvPr id="3" name="Content Placeholder 2"/>
          <p:cNvSpPr>
            <a:spLocks noGrp="1"/>
          </p:cNvSpPr>
          <p:nvPr>
            <p:ph idx="1"/>
          </p:nvPr>
        </p:nvSpPr>
        <p:spPr/>
        <p:txBody>
          <a:bodyPr/>
          <a:lstStyle/>
          <a:p>
            <a:r>
              <a:rPr lang="en-US" b="1" dirty="0"/>
              <a:t>Direct Communication Broker </a:t>
            </a:r>
            <a:r>
              <a:rPr lang="en-US" b="1" dirty="0" smtClean="0"/>
              <a:t>System</a:t>
            </a:r>
          </a:p>
          <a:p>
            <a:r>
              <a:rPr lang="en-US" b="1" dirty="0"/>
              <a:t>Message Passing Broker </a:t>
            </a:r>
            <a:r>
              <a:rPr lang="en-US" b="1" dirty="0" smtClean="0"/>
              <a:t>System</a:t>
            </a:r>
          </a:p>
          <a:p>
            <a:r>
              <a:rPr lang="en-US" b="1" dirty="0"/>
              <a:t>Trader </a:t>
            </a:r>
            <a:r>
              <a:rPr lang="en-US" b="1" dirty="0" smtClean="0"/>
              <a:t>System</a:t>
            </a:r>
          </a:p>
          <a:p>
            <a:r>
              <a:rPr lang="en-US" b="1" dirty="0"/>
              <a:t>Callback Broker </a:t>
            </a:r>
            <a:r>
              <a:rPr lang="en-US" b="1" dirty="0" smtClean="0"/>
              <a:t>System</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25</a:t>
            </a:fld>
            <a:endParaRPr lang="en-US"/>
          </a:p>
        </p:txBody>
      </p:sp>
    </p:spTree>
    <p:extLst>
      <p:ext uri="{BB962C8B-B14F-4D97-AF65-F5344CB8AC3E}">
        <p14:creationId xmlns:p14="http://schemas.microsoft.com/office/powerpoint/2010/main" val="432789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Known Uses</a:t>
            </a:r>
            <a:endParaRPr lang="en-US" dirty="0"/>
          </a:p>
        </p:txBody>
      </p:sp>
      <p:sp>
        <p:nvSpPr>
          <p:cNvPr id="3" name="Content Placeholder 2"/>
          <p:cNvSpPr>
            <a:spLocks noGrp="1"/>
          </p:cNvSpPr>
          <p:nvPr>
            <p:ph idx="1"/>
          </p:nvPr>
        </p:nvSpPr>
        <p:spPr/>
        <p:txBody>
          <a:bodyPr/>
          <a:lstStyle/>
          <a:p>
            <a:r>
              <a:rPr lang="en-US" b="1" dirty="0" smtClean="0"/>
              <a:t>CORBA</a:t>
            </a:r>
            <a:endParaRPr lang="en-US" b="1" dirty="0"/>
          </a:p>
          <a:p>
            <a:r>
              <a:rPr lang="en-US" dirty="0"/>
              <a:t>Common Object Request Broker Architecture (CORBA) defined by </a:t>
            </a:r>
            <a:r>
              <a:rPr lang="en-US" dirty="0" smtClean="0"/>
              <a:t>the Object </a:t>
            </a:r>
            <a:r>
              <a:rPr lang="en-US" dirty="0"/>
              <a:t>Management </a:t>
            </a:r>
            <a:r>
              <a:rPr lang="en-US" dirty="0" smtClean="0"/>
              <a:t>Group (OMG).</a:t>
            </a:r>
          </a:p>
          <a:p>
            <a:r>
              <a:rPr lang="en-US" dirty="0"/>
              <a:t>IBM </a:t>
            </a:r>
            <a:r>
              <a:rPr lang="en-US" b="1" dirty="0" smtClean="0"/>
              <a:t>SOM/DSOM</a:t>
            </a:r>
          </a:p>
          <a:p>
            <a:r>
              <a:rPr lang="en-US" dirty="0"/>
              <a:t>The </a:t>
            </a:r>
            <a:r>
              <a:rPr lang="en-US" b="1" dirty="0"/>
              <a:t>World Wide Web </a:t>
            </a:r>
            <a:r>
              <a:rPr lang="en-US" dirty="0"/>
              <a:t>is the largest available Broker system in </a:t>
            </a:r>
            <a:r>
              <a:rPr lang="en-US" dirty="0" smtClean="0"/>
              <a:t>the world.</a:t>
            </a:r>
          </a:p>
          <a:p>
            <a:r>
              <a:rPr lang="en-US" dirty="0" smtClean="0"/>
              <a:t>Consequences…..</a:t>
            </a:r>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26</a:t>
            </a:fld>
            <a:endParaRPr lang="en-US"/>
          </a:p>
        </p:txBody>
      </p:sp>
    </p:spTree>
    <p:extLst>
      <p:ext uri="{BB962C8B-B14F-4D97-AF65-F5344CB8AC3E}">
        <p14:creationId xmlns:p14="http://schemas.microsoft.com/office/powerpoint/2010/main" val="1825199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39674" y="914401"/>
            <a:ext cx="6170950" cy="3488266"/>
          </a:xfrm>
        </p:spPr>
        <p:txBody>
          <a:bodyPr/>
          <a:lstStyle/>
          <a:p>
            <a:r>
              <a:rPr lang="en-US" dirty="0" smtClean="0">
                <a:solidFill>
                  <a:srgbClr val="FF0000"/>
                </a:solidFill>
                <a:latin typeface="Footlight MT Light" panose="0204060206030A020304" pitchFamily="18" charset="0"/>
              </a:rPr>
              <a:t>MVC</a:t>
            </a:r>
            <a:endParaRPr lang="en-US" dirty="0">
              <a:solidFill>
                <a:srgbClr val="FF0000"/>
              </a:solidFill>
              <a:latin typeface="Footlight MT Light" panose="0204060206030A020304" pitchFamily="18" charset="0"/>
            </a:endParaRP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27</a:t>
            </a:fld>
            <a:endParaRPr lang="en-US"/>
          </a:p>
        </p:txBody>
      </p:sp>
      <p:pic>
        <p:nvPicPr>
          <p:cNvPr id="1026" name="Picture 2" descr="Image result for 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174" y="1010094"/>
            <a:ext cx="6317354" cy="258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07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MVC?</a:t>
            </a:r>
            <a:endParaRPr lang="en-US" dirty="0"/>
          </a:p>
        </p:txBody>
      </p:sp>
      <p:sp>
        <p:nvSpPr>
          <p:cNvPr id="3" name="Content Placeholder 2"/>
          <p:cNvSpPr>
            <a:spLocks noGrp="1"/>
          </p:cNvSpPr>
          <p:nvPr>
            <p:ph idx="1"/>
          </p:nvPr>
        </p:nvSpPr>
        <p:spPr>
          <a:xfrm>
            <a:off x="812012" y="1179871"/>
            <a:ext cx="3270890" cy="5154443"/>
          </a:xfrm>
        </p:spPr>
        <p:txBody>
          <a:bodyPr>
            <a:normAutofit lnSpcReduction="10000"/>
          </a:bodyPr>
          <a:lstStyle/>
          <a:p>
            <a:r>
              <a:rPr lang="en-US" sz="2000" dirty="0"/>
              <a:t>The Model-View-Controller architectural pattern (MVC) divides </a:t>
            </a:r>
            <a:r>
              <a:rPr lang="en-US" sz="2000" dirty="0" smtClean="0"/>
              <a:t>an interactive </a:t>
            </a:r>
            <a:r>
              <a:rPr lang="en-US" sz="2000" dirty="0"/>
              <a:t>application into three components. </a:t>
            </a:r>
            <a:endParaRPr lang="en-US" sz="2000" dirty="0" smtClean="0"/>
          </a:p>
          <a:p>
            <a:r>
              <a:rPr lang="en-US" sz="2000" dirty="0" smtClean="0"/>
              <a:t>The M</a:t>
            </a:r>
            <a:r>
              <a:rPr lang="en-US" sz="2000" b="1" dirty="0" smtClean="0"/>
              <a:t>odel</a:t>
            </a:r>
            <a:r>
              <a:rPr lang="en-US" sz="2000" dirty="0" smtClean="0"/>
              <a:t> contains the </a:t>
            </a:r>
            <a:r>
              <a:rPr lang="en-US" sz="2000" dirty="0"/>
              <a:t>core functionality and data. </a:t>
            </a:r>
            <a:endParaRPr lang="en-US" sz="2000" dirty="0" smtClean="0"/>
          </a:p>
          <a:p>
            <a:r>
              <a:rPr lang="en-US" sz="2000" b="1" dirty="0" smtClean="0"/>
              <a:t>Views</a:t>
            </a:r>
            <a:r>
              <a:rPr lang="en-US" sz="2000" dirty="0" smtClean="0"/>
              <a:t> </a:t>
            </a:r>
            <a:r>
              <a:rPr lang="en-US" sz="2000" dirty="0"/>
              <a:t>display information to the user.</a:t>
            </a:r>
          </a:p>
          <a:p>
            <a:r>
              <a:rPr lang="en-US" sz="2000" b="1" dirty="0"/>
              <a:t>Controllers</a:t>
            </a:r>
            <a:r>
              <a:rPr lang="en-US" sz="2000" dirty="0"/>
              <a:t> handle user input. </a:t>
            </a:r>
            <a:endParaRPr lang="en-US" sz="2000" dirty="0" smtClean="0"/>
          </a:p>
          <a:p>
            <a:r>
              <a:rPr lang="en-US" sz="2000" dirty="0" smtClean="0"/>
              <a:t>Views </a:t>
            </a:r>
            <a:r>
              <a:rPr lang="en-US" sz="2000" dirty="0"/>
              <a:t>and controllers </a:t>
            </a:r>
            <a:r>
              <a:rPr lang="en-US" sz="2000" dirty="0" smtClean="0"/>
              <a:t>together comprise </a:t>
            </a:r>
            <a:r>
              <a:rPr lang="en-US" sz="2000" dirty="0"/>
              <a:t>the user interface.</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28</a:t>
            </a:fld>
            <a:endParaRPr lang="en-US"/>
          </a:p>
        </p:txBody>
      </p:sp>
      <p:pic>
        <p:nvPicPr>
          <p:cNvPr id="2050" name="Picture 2" descr="https://www.jeremymorgan.com/images/what-is-mv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523" y="1011391"/>
            <a:ext cx="5165477" cy="34436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2902" y="3891516"/>
            <a:ext cx="1913861" cy="56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a:off x="4082902" y="1179871"/>
            <a:ext cx="3604438" cy="2116222"/>
          </a:xfrm>
          <a:prstGeom prst="round2Diag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6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000" dirty="0"/>
              <a:t>Consider a simple information system for political elections </a:t>
            </a:r>
            <a:r>
              <a:rPr lang="en-US" sz="2000" dirty="0" smtClean="0"/>
              <a:t>with proportional </a:t>
            </a:r>
            <a:r>
              <a:rPr lang="en-US" sz="2000" dirty="0"/>
              <a:t>representation. </a:t>
            </a:r>
            <a:endParaRPr lang="en-US" sz="2000" dirty="0" smtClean="0"/>
          </a:p>
          <a:p>
            <a:r>
              <a:rPr lang="en-US" sz="2000" dirty="0" smtClean="0"/>
              <a:t>This </a:t>
            </a:r>
            <a:r>
              <a:rPr lang="en-US" sz="2000" dirty="0"/>
              <a:t>offers a spreadsheet for </a:t>
            </a:r>
            <a:r>
              <a:rPr lang="en-US" sz="2000" dirty="0" smtClean="0"/>
              <a:t>entering data </a:t>
            </a:r>
            <a:r>
              <a:rPr lang="en-US" sz="2000" dirty="0"/>
              <a:t>and several kinds of tables and charts for presenting the </a:t>
            </a:r>
            <a:r>
              <a:rPr lang="en-US" sz="2000" dirty="0" smtClean="0"/>
              <a:t>current results</a:t>
            </a:r>
            <a:r>
              <a:rPr lang="en-US" sz="2000" dirty="0"/>
              <a:t>. </a:t>
            </a:r>
            <a:endParaRPr lang="en-US" sz="2000" dirty="0" smtClean="0"/>
          </a:p>
          <a:p>
            <a:r>
              <a:rPr lang="en-US" sz="2000" dirty="0" smtClean="0"/>
              <a:t>Users </a:t>
            </a:r>
            <a:r>
              <a:rPr lang="en-US" sz="2000" dirty="0"/>
              <a:t>can interact with the system via a graphical interface.</a:t>
            </a:r>
          </a:p>
          <a:p>
            <a:r>
              <a:rPr lang="en-US" sz="2000" dirty="0"/>
              <a:t>All information displays must reflect changes to the voting </a:t>
            </a:r>
            <a:r>
              <a:rPr lang="en-US" sz="2000" dirty="0" smtClean="0"/>
              <a:t>data immediately</a:t>
            </a:r>
            <a:r>
              <a:rPr lang="en-US" sz="2000" dirty="0"/>
              <a:t>.</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29</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33" y="3067052"/>
            <a:ext cx="7575939" cy="3632387"/>
          </a:xfrm>
          <a:prstGeom prst="rect">
            <a:avLst/>
          </a:prstGeom>
        </p:spPr>
      </p:pic>
    </p:spTree>
    <p:extLst>
      <p:ext uri="{BB962C8B-B14F-4D97-AF65-F5344CB8AC3E}">
        <p14:creationId xmlns:p14="http://schemas.microsoft.com/office/powerpoint/2010/main" val="103302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950" y="1362903"/>
            <a:ext cx="3860789" cy="5077521"/>
          </a:xfrm>
        </p:spPr>
      </p:pic>
      <p:sp>
        <p:nvSpPr>
          <p:cNvPr id="3" name="Footer Placeholder 2"/>
          <p:cNvSpPr>
            <a:spLocks noGrp="1"/>
          </p:cNvSpPr>
          <p:nvPr>
            <p:ph type="ftr" sz="quarter" idx="11"/>
          </p:nvPr>
        </p:nvSpPr>
        <p:spPr/>
        <p:txBody>
          <a:bodyPr/>
          <a:lstStyle/>
          <a:p>
            <a:r>
              <a:rPr lang="en-US" smtClean="0"/>
              <a:t>Dr. S. Nandagopalan</a:t>
            </a:r>
            <a:endParaRPr lang="en-US" dirty="0"/>
          </a:p>
        </p:txBody>
      </p:sp>
      <p:sp>
        <p:nvSpPr>
          <p:cNvPr id="4" name="Slide Number Placeholder 3"/>
          <p:cNvSpPr>
            <a:spLocks noGrp="1"/>
          </p:cNvSpPr>
          <p:nvPr>
            <p:ph type="sldNum" sz="quarter" idx="12"/>
          </p:nvPr>
        </p:nvSpPr>
        <p:spPr/>
        <p:txBody>
          <a:bodyPr/>
          <a:lstStyle/>
          <a:p>
            <a:fld id="{1CC4B8DE-591E-455A-A909-72D20B4D3718}" type="slidenum">
              <a:rPr lang="en-US" smtClean="0"/>
              <a:t>3</a:t>
            </a:fld>
            <a:endParaRPr lang="en-US"/>
          </a:p>
        </p:txBody>
      </p:sp>
    </p:spTree>
    <p:extLst>
      <p:ext uri="{BB962C8B-B14F-4D97-AF65-F5344CB8AC3E}">
        <p14:creationId xmlns:p14="http://schemas.microsoft.com/office/powerpoint/2010/main" val="3186838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Context &amp; Problem</a:t>
            </a:r>
            <a:endParaRPr lang="en-US" dirty="0"/>
          </a:p>
        </p:txBody>
      </p:sp>
      <p:sp>
        <p:nvSpPr>
          <p:cNvPr id="3" name="Content Placeholder 2"/>
          <p:cNvSpPr>
            <a:spLocks noGrp="1"/>
          </p:cNvSpPr>
          <p:nvPr>
            <p:ph idx="1"/>
          </p:nvPr>
        </p:nvSpPr>
        <p:spPr/>
        <p:txBody>
          <a:bodyPr/>
          <a:lstStyle/>
          <a:p>
            <a:r>
              <a:rPr lang="en-US" dirty="0" smtClean="0"/>
              <a:t>Interactive </a:t>
            </a:r>
            <a:r>
              <a:rPr lang="en-US" dirty="0"/>
              <a:t>applications with a flexible human-computer interface</a:t>
            </a:r>
            <a:r>
              <a:rPr lang="en-US" dirty="0" smtClean="0"/>
              <a:t>.</a:t>
            </a:r>
          </a:p>
          <a:p>
            <a:r>
              <a:rPr lang="en-US" b="1" dirty="0" smtClean="0"/>
              <a:t>Problem</a:t>
            </a:r>
          </a:p>
          <a:p>
            <a:r>
              <a:rPr lang="en-US" dirty="0"/>
              <a:t>User interfaces are </a:t>
            </a:r>
            <a:r>
              <a:rPr lang="en-US" dirty="0" smtClean="0"/>
              <a:t>especially </a:t>
            </a:r>
            <a:r>
              <a:rPr lang="en-US" dirty="0"/>
              <a:t>prone to change </a:t>
            </a:r>
            <a:r>
              <a:rPr lang="en-US" dirty="0" smtClean="0"/>
              <a:t>requests – add new features leads to menu alteration</a:t>
            </a:r>
          </a:p>
          <a:p>
            <a:r>
              <a:rPr lang="en-US" dirty="0" smtClean="0"/>
              <a:t>System </a:t>
            </a:r>
            <a:r>
              <a:rPr lang="en-US" dirty="0"/>
              <a:t>may need to be ported to </a:t>
            </a:r>
            <a:r>
              <a:rPr lang="en-US" dirty="0" smtClean="0"/>
              <a:t>another platform </a:t>
            </a:r>
            <a:r>
              <a:rPr lang="en-US" dirty="0"/>
              <a:t>with a different 'look and feel' </a:t>
            </a:r>
            <a:r>
              <a:rPr lang="en-US" dirty="0" smtClean="0"/>
              <a:t>standard</a:t>
            </a:r>
          </a:p>
          <a:p>
            <a:r>
              <a:rPr lang="en-US" dirty="0"/>
              <a:t>A typist enters information into forms via the keyboard. A </a:t>
            </a:r>
            <a:r>
              <a:rPr lang="en-US" dirty="0" smtClean="0"/>
              <a:t>manager wants </a:t>
            </a:r>
            <a:r>
              <a:rPr lang="en-US" dirty="0"/>
              <a:t>to use the same system mainly by clicking icons and buttons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30</a:t>
            </a:fld>
            <a:endParaRPr lang="en-US"/>
          </a:p>
        </p:txBody>
      </p:sp>
    </p:spTree>
    <p:extLst>
      <p:ext uri="{BB962C8B-B14F-4D97-AF65-F5344CB8AC3E}">
        <p14:creationId xmlns:p14="http://schemas.microsoft.com/office/powerpoint/2010/main" val="2675160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Forces</a:t>
            </a:r>
            <a:endParaRPr lang="en-US" dirty="0"/>
          </a:p>
        </p:txBody>
      </p:sp>
      <p:sp>
        <p:nvSpPr>
          <p:cNvPr id="3" name="Content Placeholder 2"/>
          <p:cNvSpPr>
            <a:spLocks noGrp="1"/>
          </p:cNvSpPr>
          <p:nvPr>
            <p:ph idx="1"/>
          </p:nvPr>
        </p:nvSpPr>
        <p:spPr/>
        <p:txBody>
          <a:bodyPr>
            <a:normAutofit/>
          </a:bodyPr>
          <a:lstStyle/>
          <a:p>
            <a:r>
              <a:rPr lang="en-US" dirty="0" smtClean="0"/>
              <a:t>The following </a:t>
            </a:r>
            <a:r>
              <a:rPr lang="en-US" b="1" i="1" dirty="0"/>
              <a:t>forces </a:t>
            </a:r>
            <a:r>
              <a:rPr lang="en-US" dirty="0"/>
              <a:t>influence the solution:</a:t>
            </a:r>
          </a:p>
          <a:p>
            <a:pPr lvl="1"/>
            <a:r>
              <a:rPr lang="en-US" dirty="0"/>
              <a:t>The same information is presented differently in different windows</a:t>
            </a:r>
            <a:r>
              <a:rPr lang="en-US" dirty="0" smtClean="0"/>
              <a:t>, for </a:t>
            </a:r>
            <a:r>
              <a:rPr lang="en-US" dirty="0"/>
              <a:t>example, in a bar or pie chart.</a:t>
            </a:r>
          </a:p>
          <a:p>
            <a:pPr lvl="1"/>
            <a:r>
              <a:rPr lang="en-US" dirty="0"/>
              <a:t>The display and behavior of the application must reflect </a:t>
            </a:r>
            <a:r>
              <a:rPr lang="en-US" dirty="0" smtClean="0"/>
              <a:t>data manipulations </a:t>
            </a:r>
            <a:r>
              <a:rPr lang="en-US" dirty="0"/>
              <a:t>immediately.</a:t>
            </a:r>
          </a:p>
          <a:p>
            <a:pPr lvl="1"/>
            <a:r>
              <a:rPr lang="en-US" dirty="0"/>
              <a:t>Changes to the user interface should be easy, and even possible </a:t>
            </a:r>
            <a:r>
              <a:rPr lang="en-US" dirty="0" smtClean="0"/>
              <a:t>at run-time</a:t>
            </a:r>
            <a:r>
              <a:rPr lang="en-US" dirty="0"/>
              <a:t>.</a:t>
            </a:r>
          </a:p>
          <a:p>
            <a:pPr lvl="1"/>
            <a:r>
              <a:rPr lang="en-US" dirty="0"/>
              <a:t>Supporting different 'look and feel' standards or porting the </a:t>
            </a:r>
            <a:r>
              <a:rPr lang="en-US" dirty="0" smtClean="0"/>
              <a:t>user interface </a:t>
            </a:r>
            <a:r>
              <a:rPr lang="en-US" dirty="0"/>
              <a:t>should not affect code in the core of the application.</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31</a:t>
            </a:fld>
            <a:endParaRPr lang="en-US"/>
          </a:p>
        </p:txBody>
      </p:sp>
    </p:spTree>
    <p:extLst>
      <p:ext uri="{BB962C8B-B14F-4D97-AF65-F5344CB8AC3E}">
        <p14:creationId xmlns:p14="http://schemas.microsoft.com/office/powerpoint/2010/main" val="419886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MVC</a:t>
            </a:r>
            <a:endParaRPr lang="en-US" dirty="0"/>
          </a:p>
        </p:txBody>
      </p:sp>
      <p:sp>
        <p:nvSpPr>
          <p:cNvPr id="3" name="Content Placeholder 2"/>
          <p:cNvSpPr>
            <a:spLocks noGrp="1"/>
          </p:cNvSpPr>
          <p:nvPr>
            <p:ph idx="1"/>
          </p:nvPr>
        </p:nvSpPr>
        <p:spPr/>
        <p:txBody>
          <a:bodyPr>
            <a:normAutofit lnSpcReduction="10000"/>
          </a:bodyPr>
          <a:lstStyle/>
          <a:p>
            <a:r>
              <a:rPr lang="en-US" dirty="0"/>
              <a:t>MVC divides an </a:t>
            </a:r>
            <a:r>
              <a:rPr lang="en-US" dirty="0" smtClean="0"/>
              <a:t>interactive application </a:t>
            </a:r>
            <a:r>
              <a:rPr lang="en-US" dirty="0"/>
              <a:t>into the three areas: </a:t>
            </a:r>
            <a:r>
              <a:rPr lang="en-US" b="1" i="1" dirty="0"/>
              <a:t>processing, output, </a:t>
            </a:r>
            <a:r>
              <a:rPr lang="en-US" dirty="0"/>
              <a:t>and </a:t>
            </a:r>
            <a:r>
              <a:rPr lang="en-US" b="1" i="1" dirty="0" smtClean="0"/>
              <a:t>input</a:t>
            </a:r>
          </a:p>
          <a:p>
            <a:r>
              <a:rPr lang="en-US" dirty="0"/>
              <a:t>The </a:t>
            </a:r>
            <a:r>
              <a:rPr lang="en-US" b="1" i="1" dirty="0"/>
              <a:t>model </a:t>
            </a:r>
            <a:r>
              <a:rPr lang="en-US" dirty="0"/>
              <a:t>component encapsulates core data and functionality. </a:t>
            </a:r>
            <a:r>
              <a:rPr lang="en-US" dirty="0" smtClean="0"/>
              <a:t>The model </a:t>
            </a:r>
            <a:r>
              <a:rPr lang="en-US" dirty="0"/>
              <a:t>is independent of specific output representations or </a:t>
            </a:r>
            <a:r>
              <a:rPr lang="en-US" dirty="0" smtClean="0"/>
              <a:t>input behavior.</a:t>
            </a:r>
          </a:p>
          <a:p>
            <a:r>
              <a:rPr lang="en-US" b="1" i="1" dirty="0"/>
              <a:t>View </a:t>
            </a:r>
            <a:r>
              <a:rPr lang="en-US" dirty="0"/>
              <a:t>components display information to the user. A view obtains </a:t>
            </a:r>
            <a:r>
              <a:rPr lang="en-US" dirty="0" smtClean="0"/>
              <a:t>the data </a:t>
            </a:r>
            <a:r>
              <a:rPr lang="en-US" dirty="0"/>
              <a:t>from the model. There can be multiple views of the model</a:t>
            </a:r>
            <a:r>
              <a:rPr lang="en-US" dirty="0" smtClean="0"/>
              <a:t>.</a:t>
            </a:r>
          </a:p>
          <a:p>
            <a:r>
              <a:rPr lang="en-US" b="1" dirty="0"/>
              <a:t>Controllers</a:t>
            </a:r>
            <a:r>
              <a:rPr lang="en-US" dirty="0"/>
              <a:t> </a:t>
            </a:r>
            <a:r>
              <a:rPr lang="en-US" dirty="0" smtClean="0"/>
              <a:t>receive input</a:t>
            </a:r>
            <a:r>
              <a:rPr lang="en-US" dirty="0"/>
              <a:t>, usually as events that encode mouse movement, activation </a:t>
            </a:r>
            <a:r>
              <a:rPr lang="en-US" dirty="0" smtClean="0"/>
              <a:t>of mouse </a:t>
            </a:r>
            <a:r>
              <a:rPr lang="en-US" dirty="0"/>
              <a:t>buttons, or keyboard input. Events are translated to </a:t>
            </a:r>
            <a:r>
              <a:rPr lang="en-US" dirty="0" smtClean="0"/>
              <a:t>service requests </a:t>
            </a:r>
            <a:r>
              <a:rPr lang="en-US" dirty="0"/>
              <a:t>for the model or the view. The user interacts with the </a:t>
            </a:r>
            <a:r>
              <a:rPr lang="en-US" dirty="0" smtClean="0"/>
              <a:t>system solely </a:t>
            </a:r>
            <a:r>
              <a:rPr lang="en-US" dirty="0"/>
              <a:t>through controllers.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32</a:t>
            </a:fld>
            <a:endParaRPr lang="en-US"/>
          </a:p>
        </p:txBody>
      </p:sp>
      <p:pic>
        <p:nvPicPr>
          <p:cNvPr id="6" name="Picture 2" descr="https://www.jeremymorgan.com/images/what-is-mv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225" y="1351400"/>
            <a:ext cx="5867575" cy="391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01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ppt_x"/>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33</a:t>
            </a:fld>
            <a:endParaRPr lang="en-US"/>
          </a:p>
        </p:txBody>
      </p:sp>
      <p:pic>
        <p:nvPicPr>
          <p:cNvPr id="6" name="Picture 5"/>
          <p:cNvPicPr>
            <a:picLocks noChangeAspect="1"/>
          </p:cNvPicPr>
          <p:nvPr/>
        </p:nvPicPr>
        <p:blipFill>
          <a:blip r:embed="rId2"/>
          <a:stretch>
            <a:fillRect/>
          </a:stretch>
        </p:blipFill>
        <p:spPr>
          <a:xfrm>
            <a:off x="812012" y="1080218"/>
            <a:ext cx="3895800" cy="2592634"/>
          </a:xfrm>
          <a:prstGeom prst="rect">
            <a:avLst/>
          </a:prstGeom>
        </p:spPr>
      </p:pic>
      <p:pic>
        <p:nvPicPr>
          <p:cNvPr id="7" name="Picture 6"/>
          <p:cNvPicPr>
            <a:picLocks noChangeAspect="1"/>
          </p:cNvPicPr>
          <p:nvPr/>
        </p:nvPicPr>
        <p:blipFill>
          <a:blip r:embed="rId3"/>
          <a:stretch>
            <a:fillRect/>
          </a:stretch>
        </p:blipFill>
        <p:spPr>
          <a:xfrm>
            <a:off x="2930033" y="1794383"/>
            <a:ext cx="3895800" cy="2849967"/>
          </a:xfrm>
          <a:prstGeom prst="rect">
            <a:avLst/>
          </a:prstGeom>
        </p:spPr>
      </p:pic>
      <p:pic>
        <p:nvPicPr>
          <p:cNvPr id="8" name="Picture 7"/>
          <p:cNvPicPr>
            <a:picLocks noChangeAspect="1"/>
          </p:cNvPicPr>
          <p:nvPr/>
        </p:nvPicPr>
        <p:blipFill>
          <a:blip r:embed="rId4"/>
          <a:stretch>
            <a:fillRect/>
          </a:stretch>
        </p:blipFill>
        <p:spPr>
          <a:xfrm>
            <a:off x="5156917" y="2726596"/>
            <a:ext cx="3870000" cy="2946467"/>
          </a:xfrm>
          <a:prstGeom prst="rect">
            <a:avLst/>
          </a:prstGeom>
        </p:spPr>
      </p:pic>
    </p:spTree>
    <p:extLst>
      <p:ext uri="{BB962C8B-B14F-4D97-AF65-F5344CB8AC3E}">
        <p14:creationId xmlns:p14="http://schemas.microsoft.com/office/powerpoint/2010/main" val="323507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34</a:t>
            </a:fld>
            <a:endParaRPr lang="en-US"/>
          </a:p>
        </p:txBody>
      </p:sp>
      <p:pic>
        <p:nvPicPr>
          <p:cNvPr id="6" name="Picture 5"/>
          <p:cNvPicPr>
            <a:picLocks noChangeAspect="1"/>
          </p:cNvPicPr>
          <p:nvPr/>
        </p:nvPicPr>
        <p:blipFill>
          <a:blip r:embed="rId2">
            <a:lum bright="-20000" contrast="40000"/>
          </a:blip>
          <a:stretch>
            <a:fillRect/>
          </a:stretch>
        </p:blipFill>
        <p:spPr>
          <a:xfrm>
            <a:off x="611545" y="1281436"/>
            <a:ext cx="8296633" cy="4130536"/>
          </a:xfrm>
          <a:prstGeom prst="rect">
            <a:avLst/>
          </a:prstGeom>
        </p:spPr>
      </p:pic>
    </p:spTree>
    <p:extLst>
      <p:ext uri="{BB962C8B-B14F-4D97-AF65-F5344CB8AC3E}">
        <p14:creationId xmlns:p14="http://schemas.microsoft.com/office/powerpoint/2010/main" val="432542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Dynamics</a:t>
            </a:r>
            <a:endParaRPr lang="en-US" dirty="0"/>
          </a:p>
        </p:txBody>
      </p:sp>
      <p:sp>
        <p:nvSpPr>
          <p:cNvPr id="3" name="Content Placeholder 2"/>
          <p:cNvSpPr>
            <a:spLocks noGrp="1"/>
          </p:cNvSpPr>
          <p:nvPr>
            <p:ph idx="1"/>
          </p:nvPr>
        </p:nvSpPr>
        <p:spPr/>
        <p:txBody>
          <a:bodyPr/>
          <a:lstStyle/>
          <a:p>
            <a:r>
              <a:rPr lang="en-US" b="1" dirty="0"/>
              <a:t>Scenario </a:t>
            </a:r>
            <a:r>
              <a:rPr lang="en-US" dirty="0" smtClean="0"/>
              <a:t>I: </a:t>
            </a:r>
            <a:r>
              <a:rPr lang="en-US" dirty="0"/>
              <a:t>shows how user input that results in changes to the </a:t>
            </a:r>
            <a:r>
              <a:rPr lang="en-US" dirty="0" smtClean="0"/>
              <a:t>model triggers </a:t>
            </a:r>
            <a:r>
              <a:rPr lang="en-US" dirty="0"/>
              <a:t>the change-propagation mechanism</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35</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529" y="2507571"/>
            <a:ext cx="5980294" cy="3531722"/>
          </a:xfrm>
          <a:prstGeom prst="rect">
            <a:avLst/>
          </a:prstGeom>
        </p:spPr>
      </p:pic>
    </p:spTree>
    <p:extLst>
      <p:ext uri="{BB962C8B-B14F-4D97-AF65-F5344CB8AC3E}">
        <p14:creationId xmlns:p14="http://schemas.microsoft.com/office/powerpoint/2010/main" val="521784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endParaRPr lang="en-US" dirty="0"/>
          </a:p>
        </p:txBody>
      </p:sp>
      <p:sp>
        <p:nvSpPr>
          <p:cNvPr id="3" name="Content Placeholder 2"/>
          <p:cNvSpPr>
            <a:spLocks noGrp="1"/>
          </p:cNvSpPr>
          <p:nvPr>
            <p:ph idx="1"/>
          </p:nvPr>
        </p:nvSpPr>
        <p:spPr/>
        <p:txBody>
          <a:bodyPr/>
          <a:lstStyle/>
          <a:p>
            <a:r>
              <a:rPr lang="en-US" dirty="0"/>
              <a:t>Separate human-computer interaction from core </a:t>
            </a:r>
            <a:r>
              <a:rPr lang="en-US" dirty="0" smtClean="0"/>
              <a:t>functionality</a:t>
            </a:r>
          </a:p>
          <a:p>
            <a:r>
              <a:rPr lang="en-US" dirty="0"/>
              <a:t>Implement the change-propagation </a:t>
            </a:r>
            <a:r>
              <a:rPr lang="en-US" dirty="0" smtClean="0"/>
              <a:t>mechanism</a:t>
            </a:r>
          </a:p>
          <a:p>
            <a:r>
              <a:rPr lang="en-US" dirty="0"/>
              <a:t>Design and implement the views. </a:t>
            </a:r>
            <a:endParaRPr lang="en-US" dirty="0" smtClean="0"/>
          </a:p>
          <a:p>
            <a:r>
              <a:rPr lang="en-US" dirty="0"/>
              <a:t>Design and implement the </a:t>
            </a:r>
            <a:r>
              <a:rPr lang="en-US" dirty="0" smtClean="0"/>
              <a:t>controllers</a:t>
            </a:r>
          </a:p>
          <a:p>
            <a:r>
              <a:rPr lang="en-US" dirty="0"/>
              <a:t>Design and implement the view-controller </a:t>
            </a:r>
            <a:r>
              <a:rPr lang="en-US" dirty="0" smtClean="0"/>
              <a:t>relationship</a:t>
            </a:r>
          </a:p>
          <a:p>
            <a:r>
              <a:rPr lang="en-US" dirty="0"/>
              <a:t>‘Pluggable’ controllers. </a:t>
            </a:r>
            <a:endParaRPr lang="en-US" dirty="0" smtClean="0"/>
          </a:p>
          <a:p>
            <a:r>
              <a:rPr lang="en-US" dirty="0"/>
              <a:t>Infrastructure for hierarchical views and </a:t>
            </a:r>
            <a:r>
              <a:rPr lang="en-US" dirty="0" smtClean="0"/>
              <a:t>controllers</a:t>
            </a:r>
          </a:p>
          <a:p>
            <a:r>
              <a:rPr lang="en-US" dirty="0"/>
              <a:t>Further decoupling from system dependencies. </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36</a:t>
            </a:fld>
            <a:endParaRPr lang="en-US"/>
          </a:p>
        </p:txBody>
      </p:sp>
    </p:spTree>
    <p:extLst>
      <p:ext uri="{BB962C8B-B14F-4D97-AF65-F5344CB8AC3E}">
        <p14:creationId xmlns:p14="http://schemas.microsoft.com/office/powerpoint/2010/main" val="2115244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solidFill>
                  <a:srgbClr val="C00000"/>
                </a:solidFill>
              </a:rPr>
              <a:t>Presentation-Abstraction-Control (PAC)</a:t>
            </a:r>
            <a:endParaRPr lang="en-US" dirty="0">
              <a:solidFill>
                <a:srgbClr val="C00000"/>
              </a:solidFill>
            </a:endParaRP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37</a:t>
            </a:fld>
            <a:endParaRPr lang="en-US"/>
          </a:p>
        </p:txBody>
      </p:sp>
    </p:spTree>
    <p:extLst>
      <p:ext uri="{BB962C8B-B14F-4D97-AF65-F5344CB8AC3E}">
        <p14:creationId xmlns:p14="http://schemas.microsoft.com/office/powerpoint/2010/main" val="2417432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a:t>
            </a:r>
            <a:r>
              <a:rPr lang="en-US" b="1" i="1" dirty="0"/>
              <a:t>Presentation-Abstraction-Control </a:t>
            </a:r>
            <a:r>
              <a:rPr lang="en-US" dirty="0"/>
              <a:t>architectural pattern (PAC</a:t>
            </a:r>
            <a:r>
              <a:rPr lang="en-US" dirty="0" smtClean="0"/>
              <a:t>) defines </a:t>
            </a:r>
            <a:r>
              <a:rPr lang="en-US" dirty="0"/>
              <a:t>a structure for interactive software systems in the form of </a:t>
            </a:r>
            <a:r>
              <a:rPr lang="en-US" dirty="0" smtClean="0"/>
              <a:t>a hierarchy </a:t>
            </a:r>
            <a:r>
              <a:rPr lang="en-US" dirty="0"/>
              <a:t>of cooperating agents. </a:t>
            </a:r>
            <a:endParaRPr lang="en-US" dirty="0" smtClean="0"/>
          </a:p>
          <a:p>
            <a:r>
              <a:rPr lang="en-US" dirty="0" smtClean="0"/>
              <a:t>Every </a:t>
            </a:r>
            <a:r>
              <a:rPr lang="en-US" dirty="0"/>
              <a:t>agent is responsible for </a:t>
            </a:r>
            <a:r>
              <a:rPr lang="en-US" dirty="0" smtClean="0"/>
              <a:t>a specific </a:t>
            </a:r>
            <a:r>
              <a:rPr lang="en-US" dirty="0"/>
              <a:t>aspect of the application's functionality and consists of </a:t>
            </a:r>
            <a:r>
              <a:rPr lang="en-US" dirty="0" smtClean="0"/>
              <a:t>three components</a:t>
            </a:r>
            <a:r>
              <a:rPr lang="en-US" dirty="0"/>
              <a:t>: presentation, abstraction, and control. </a:t>
            </a:r>
            <a:endParaRPr lang="en-US" dirty="0" smtClean="0"/>
          </a:p>
          <a:p>
            <a:r>
              <a:rPr lang="en-US" dirty="0" smtClean="0"/>
              <a:t>This subdivision separates </a:t>
            </a:r>
            <a:r>
              <a:rPr lang="en-US" dirty="0"/>
              <a:t>the human-computer interaction aspects of the agent </a:t>
            </a:r>
            <a:r>
              <a:rPr lang="en-US" dirty="0" smtClean="0"/>
              <a:t>from its </a:t>
            </a:r>
            <a:r>
              <a:rPr lang="en-US" dirty="0"/>
              <a:t>functional core and its communication </a:t>
            </a:r>
            <a:r>
              <a:rPr lang="en-US" dirty="0" smtClean="0"/>
              <a:t>with </a:t>
            </a:r>
            <a:r>
              <a:rPr lang="en-US" dirty="0"/>
              <a:t>other agents.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38</a:t>
            </a:fld>
            <a:endParaRPr lang="en-US"/>
          </a:p>
        </p:txBody>
      </p:sp>
    </p:spTree>
    <p:extLst>
      <p:ext uri="{BB962C8B-B14F-4D97-AF65-F5344CB8AC3E}">
        <p14:creationId xmlns:p14="http://schemas.microsoft.com/office/powerpoint/2010/main" val="32084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Vs. PAC</a:t>
            </a:r>
            <a:endParaRPr lang="en-US" dirty="0"/>
          </a:p>
        </p:txBody>
      </p:sp>
      <p:sp>
        <p:nvSpPr>
          <p:cNvPr id="3" name="Content Placeholder 2"/>
          <p:cNvSpPr>
            <a:spLocks noGrp="1"/>
          </p:cNvSpPr>
          <p:nvPr>
            <p:ph idx="1"/>
          </p:nvPr>
        </p:nvSpPr>
        <p:spPr/>
        <p:txBody>
          <a:bodyPr/>
          <a:lstStyle/>
          <a:p>
            <a:r>
              <a:rPr lang="en-US" dirty="0"/>
              <a:t>The MVC is restricted to simple GUI's with one or more views on the same model. </a:t>
            </a:r>
            <a:endParaRPr lang="en-US" dirty="0" smtClean="0"/>
          </a:p>
          <a:p>
            <a:r>
              <a:rPr lang="en-US" dirty="0" smtClean="0"/>
              <a:t>If </a:t>
            </a:r>
            <a:r>
              <a:rPr lang="en-US" dirty="0"/>
              <a:t>the model consists of substructures that all require they own special way of interaction, a more complex GUI architecture is in order</a:t>
            </a:r>
            <a:r>
              <a:rPr lang="en-US" dirty="0" smtClean="0"/>
              <a:t>.</a:t>
            </a:r>
          </a:p>
          <a:p>
            <a:r>
              <a:rPr lang="en-US" dirty="0"/>
              <a:t>Each PAC component consists of these items:</a:t>
            </a:r>
          </a:p>
          <a:p>
            <a:pPr lvl="1"/>
            <a:r>
              <a:rPr lang="en-US" dirty="0"/>
              <a:t>Presentation</a:t>
            </a:r>
          </a:p>
          <a:p>
            <a:pPr lvl="1"/>
            <a:r>
              <a:rPr lang="en-US" dirty="0"/>
              <a:t>Abstraction</a:t>
            </a:r>
          </a:p>
          <a:p>
            <a:pPr lvl="1"/>
            <a:r>
              <a:rPr lang="en-US" dirty="0"/>
              <a:t>Control</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39</a:t>
            </a:fld>
            <a:endParaRPr lang="en-US"/>
          </a:p>
        </p:txBody>
      </p:sp>
      <p:pic>
        <p:nvPicPr>
          <p:cNvPr id="6" name="Picture 2" descr="http://www.dossier-andreas.net/software_architecture/pac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265" y="3967589"/>
            <a:ext cx="3279229" cy="2198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4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lstStyle/>
          <a:p>
            <a:r>
              <a:rPr lang="en-US" dirty="0" smtClean="0"/>
              <a:t>There are two major trends in recent developments In hardware technology:</a:t>
            </a:r>
          </a:p>
          <a:p>
            <a:r>
              <a:rPr lang="en-US" i="1" dirty="0" smtClean="0"/>
              <a:t>Computer systems with multiple CPUs are entering wen small offices, notably multiprocessing systems running operating systems such as IBM OS/2 Warp, Microsoft Windows NT, or UNIX.</a:t>
            </a:r>
          </a:p>
          <a:p>
            <a:r>
              <a:rPr lang="en-US" i="1" dirty="0" smtClean="0"/>
              <a:t>Local area networks connecting hundreds of heterogeneous computers have become common place</a:t>
            </a:r>
            <a:r>
              <a:rPr lang="en-US" dirty="0" smtClean="0"/>
              <a:t>.</a:t>
            </a:r>
          </a:p>
          <a:p>
            <a:r>
              <a:rPr lang="en-US" dirty="0" smtClean="0"/>
              <a:t>Benefits: Economics, Performance and Scalability, Inherent, Reliability.</a:t>
            </a:r>
            <a:endParaRPr lang="en-US" dirty="0"/>
          </a:p>
        </p:txBody>
      </p:sp>
      <p:sp>
        <p:nvSpPr>
          <p:cNvPr id="6" name="Footer Placeholder 5"/>
          <p:cNvSpPr>
            <a:spLocks noGrp="1"/>
          </p:cNvSpPr>
          <p:nvPr>
            <p:ph type="ftr" sz="quarter" idx="11"/>
          </p:nvPr>
        </p:nvSpPr>
        <p:spPr/>
        <p:txBody>
          <a:bodyPr/>
          <a:lstStyle/>
          <a:p>
            <a:r>
              <a:rPr lang="en-US" smtClean="0"/>
              <a:t>Dr. S. Nandagopalan</a:t>
            </a:r>
            <a:endParaRPr lang="en-US" dirty="0"/>
          </a:p>
        </p:txBody>
      </p:sp>
      <p:sp>
        <p:nvSpPr>
          <p:cNvPr id="7" name="Slide Number Placeholder 6"/>
          <p:cNvSpPr>
            <a:spLocks noGrp="1"/>
          </p:cNvSpPr>
          <p:nvPr>
            <p:ph type="sldNum" sz="quarter" idx="12"/>
          </p:nvPr>
        </p:nvSpPr>
        <p:spPr/>
        <p:txBody>
          <a:bodyPr/>
          <a:lstStyle/>
          <a:p>
            <a:fld id="{1CC4B8DE-591E-455A-A909-72D20B4D3718}" type="slidenum">
              <a:rPr lang="en-US" smtClean="0"/>
              <a:t>4</a:t>
            </a:fld>
            <a:endParaRPr lang="en-US"/>
          </a:p>
        </p:txBody>
      </p:sp>
    </p:spTree>
    <p:extLst>
      <p:ext uri="{BB962C8B-B14F-4D97-AF65-F5344CB8AC3E}">
        <p14:creationId xmlns:p14="http://schemas.microsoft.com/office/powerpoint/2010/main" val="48683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PAC</a:t>
            </a:r>
            <a:endParaRPr lang="en-US" dirty="0"/>
          </a:p>
        </p:txBody>
      </p:sp>
      <p:sp>
        <p:nvSpPr>
          <p:cNvPr id="3" name="Content Placeholder 2"/>
          <p:cNvSpPr>
            <a:spLocks noGrp="1"/>
          </p:cNvSpPr>
          <p:nvPr>
            <p:ph idx="1"/>
          </p:nvPr>
        </p:nvSpPr>
        <p:spPr>
          <a:xfrm>
            <a:off x="812009" y="1179871"/>
            <a:ext cx="7446958" cy="5154443"/>
          </a:xfrm>
        </p:spPr>
        <p:txBody>
          <a:bodyPr>
            <a:normAutofit/>
          </a:bodyPr>
          <a:lstStyle/>
          <a:p>
            <a:r>
              <a:rPr lang="en-US" b="1" dirty="0"/>
              <a:t>Control</a:t>
            </a:r>
            <a:r>
              <a:rPr lang="en-US" dirty="0"/>
              <a:t> is somewhat similar to the Controller in the MVC architecture. It processes external events and updates the model. It also directly updates the Presentation part. Yet it is different from the C in MVC in that it passes the changes being made to its parent PAC component.</a:t>
            </a:r>
          </a:p>
          <a:p>
            <a:r>
              <a:rPr lang="en-US" b="1" dirty="0"/>
              <a:t>Abstraction</a:t>
            </a:r>
            <a:r>
              <a:rPr lang="en-US" dirty="0"/>
              <a:t> contains the data, like in MVC. However, it may be just part of the complete data structure of the application, and it does not play an active role in the notification of changes.</a:t>
            </a:r>
          </a:p>
          <a:p>
            <a:r>
              <a:rPr lang="en-US" b="1" dirty="0"/>
              <a:t>Presentation</a:t>
            </a:r>
            <a:r>
              <a:rPr lang="en-US" dirty="0"/>
              <a:t> is exactly like the View of MVC. It displays the information from the Abstraction.</a:t>
            </a:r>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40</a:t>
            </a:fld>
            <a:endParaRPr lang="en-US"/>
          </a:p>
        </p:txBody>
      </p:sp>
    </p:spTree>
    <p:extLst>
      <p:ext uri="{BB962C8B-B14F-4D97-AF65-F5344CB8AC3E}">
        <p14:creationId xmlns:p14="http://schemas.microsoft.com/office/powerpoint/2010/main" val="336427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lstStyle/>
          <a:p>
            <a:r>
              <a:rPr lang="en-US" dirty="0" smtClean="0"/>
              <a:t>A </a:t>
            </a:r>
            <a:r>
              <a:rPr lang="en-US" dirty="0"/>
              <a:t>simple information system for political elections with </a:t>
            </a:r>
            <a:r>
              <a:rPr lang="en-US" dirty="0" smtClean="0"/>
              <a:t>proportional representation</a:t>
            </a:r>
            <a:r>
              <a:rPr lang="en-US" dirty="0"/>
              <a:t>. </a:t>
            </a:r>
            <a:endParaRPr lang="en-US" dirty="0" smtClean="0"/>
          </a:p>
          <a:p>
            <a:r>
              <a:rPr lang="en-US" dirty="0" smtClean="0"/>
              <a:t>This </a:t>
            </a:r>
            <a:r>
              <a:rPr lang="en-US" dirty="0"/>
              <a:t>offers a spreadsheet for entering </a:t>
            </a:r>
            <a:r>
              <a:rPr lang="en-US" dirty="0" smtClean="0"/>
              <a:t>data and </a:t>
            </a:r>
            <a:r>
              <a:rPr lang="en-US" dirty="0"/>
              <a:t>several kinds of tables and charts for presenting current standings</a:t>
            </a:r>
            <a:r>
              <a:rPr lang="en-US" dirty="0" smtClean="0"/>
              <a:t>. Users </a:t>
            </a:r>
            <a:r>
              <a:rPr lang="en-US" dirty="0"/>
              <a:t>interact with the software through a graphical interface</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41</a:t>
            </a:fld>
            <a:endParaRPr lang="en-US"/>
          </a:p>
        </p:txBody>
      </p:sp>
      <p:pic>
        <p:nvPicPr>
          <p:cNvPr id="6" name="Picture 5"/>
          <p:cNvPicPr>
            <a:picLocks noChangeAspect="1"/>
          </p:cNvPicPr>
          <p:nvPr/>
        </p:nvPicPr>
        <p:blipFill rotWithShape="1">
          <a:blip r:embed="rId2">
            <a:lum bright="-20000" contrast="40000"/>
          </a:blip>
          <a:srcRect t="2729" b="-1"/>
          <a:stretch/>
        </p:blipFill>
        <p:spPr>
          <a:xfrm>
            <a:off x="982133" y="3795823"/>
            <a:ext cx="7249801" cy="2903616"/>
          </a:xfrm>
          <a:prstGeom prst="rect">
            <a:avLst/>
          </a:prstGeom>
        </p:spPr>
      </p:pic>
    </p:spTree>
    <p:extLst>
      <p:ext uri="{BB962C8B-B14F-4D97-AF65-F5344CB8AC3E}">
        <p14:creationId xmlns:p14="http://schemas.microsoft.com/office/powerpoint/2010/main" val="634999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Context</a:t>
            </a:r>
            <a:endParaRPr lang="en-US" dirty="0"/>
          </a:p>
        </p:txBody>
      </p:sp>
      <p:sp>
        <p:nvSpPr>
          <p:cNvPr id="3" name="Content Placeholder 2"/>
          <p:cNvSpPr>
            <a:spLocks noGrp="1"/>
          </p:cNvSpPr>
          <p:nvPr>
            <p:ph idx="1"/>
          </p:nvPr>
        </p:nvSpPr>
        <p:spPr/>
        <p:txBody>
          <a:bodyPr>
            <a:normAutofit/>
          </a:bodyPr>
          <a:lstStyle/>
          <a:p>
            <a:r>
              <a:rPr lang="en-US" sz="3200" dirty="0"/>
              <a:t>Development of an</a:t>
            </a:r>
            <a:r>
              <a:rPr lang="en-US" sz="3200" b="1" dirty="0"/>
              <a:t> </a:t>
            </a:r>
            <a:r>
              <a:rPr lang="en-US" sz="3200" dirty="0"/>
              <a:t>interactive application with the help of </a:t>
            </a:r>
            <a:r>
              <a:rPr lang="en-US" sz="3200" dirty="0" smtClean="0"/>
              <a:t>agents</a:t>
            </a:r>
            <a:endParaRPr lang="en-US" sz="32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42</a:t>
            </a:fld>
            <a:endParaRPr lang="en-US"/>
          </a:p>
        </p:txBody>
      </p:sp>
    </p:spTree>
    <p:extLst>
      <p:ext uri="{BB962C8B-B14F-4D97-AF65-F5344CB8AC3E}">
        <p14:creationId xmlns:p14="http://schemas.microsoft.com/office/powerpoint/2010/main" val="3010780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endParaRPr lang="en-US" dirty="0"/>
          </a:p>
        </p:txBody>
      </p:sp>
      <p:sp>
        <p:nvSpPr>
          <p:cNvPr id="3" name="Content Placeholder 2"/>
          <p:cNvSpPr>
            <a:spLocks noGrp="1"/>
          </p:cNvSpPr>
          <p:nvPr>
            <p:ph idx="1"/>
          </p:nvPr>
        </p:nvSpPr>
        <p:spPr/>
        <p:txBody>
          <a:bodyPr/>
          <a:lstStyle/>
          <a:p>
            <a:r>
              <a:rPr lang="en-US" dirty="0" smtClean="0"/>
              <a:t>Horizontal &amp; vertical decomposition </a:t>
            </a:r>
            <a:r>
              <a:rPr lang="en-US" dirty="0"/>
              <a:t>of system </a:t>
            </a:r>
            <a:r>
              <a:rPr lang="en-US" dirty="0" smtClean="0"/>
              <a:t>functionality </a:t>
            </a:r>
          </a:p>
          <a:p>
            <a:pPr lvl="1"/>
            <a:r>
              <a:rPr lang="en-US" dirty="0"/>
              <a:t>Agents specialized in human-computer interaction </a:t>
            </a:r>
            <a:r>
              <a:rPr lang="en-US" dirty="0">
                <a:solidFill>
                  <a:srgbClr val="C00000"/>
                </a:solidFill>
              </a:rPr>
              <a:t>accept user </a:t>
            </a:r>
            <a:r>
              <a:rPr lang="en-US" dirty="0" smtClean="0">
                <a:solidFill>
                  <a:srgbClr val="C00000"/>
                </a:solidFill>
              </a:rPr>
              <a:t>input </a:t>
            </a:r>
            <a:r>
              <a:rPr lang="en-US" dirty="0" smtClean="0"/>
              <a:t>and </a:t>
            </a:r>
            <a:r>
              <a:rPr lang="en-US" dirty="0"/>
              <a:t>display </a:t>
            </a:r>
            <a:r>
              <a:rPr lang="en-US" dirty="0" smtClean="0"/>
              <a:t>data</a:t>
            </a:r>
          </a:p>
          <a:p>
            <a:pPr lvl="1"/>
            <a:r>
              <a:rPr lang="en-US" dirty="0"/>
              <a:t>Other agents maintain the data model of the </a:t>
            </a:r>
            <a:r>
              <a:rPr lang="en-US" dirty="0" smtClean="0"/>
              <a:t>system and </a:t>
            </a:r>
            <a:r>
              <a:rPr lang="en-US" dirty="0"/>
              <a:t>offer </a:t>
            </a:r>
            <a:r>
              <a:rPr lang="en-US" dirty="0">
                <a:solidFill>
                  <a:srgbClr val="C00000"/>
                </a:solidFill>
              </a:rPr>
              <a:t>functionality</a:t>
            </a:r>
            <a:r>
              <a:rPr lang="en-US" dirty="0"/>
              <a:t> that operates on this </a:t>
            </a:r>
            <a:r>
              <a:rPr lang="en-US" dirty="0" smtClean="0"/>
              <a:t>data</a:t>
            </a:r>
          </a:p>
          <a:p>
            <a:pPr lvl="1"/>
            <a:r>
              <a:rPr lang="en-US" dirty="0"/>
              <a:t>Additional </a:t>
            </a:r>
            <a:r>
              <a:rPr lang="en-US" dirty="0" smtClean="0"/>
              <a:t>agents are </a:t>
            </a:r>
            <a:r>
              <a:rPr lang="en-US" dirty="0"/>
              <a:t>responsible for </a:t>
            </a:r>
            <a:r>
              <a:rPr lang="en-US" dirty="0">
                <a:solidFill>
                  <a:srgbClr val="C00000"/>
                </a:solidFill>
              </a:rPr>
              <a:t>diverse tasks </a:t>
            </a:r>
            <a:r>
              <a:rPr lang="en-US" dirty="0"/>
              <a:t>such as error handling </a:t>
            </a:r>
            <a:r>
              <a:rPr lang="en-US" dirty="0" smtClean="0"/>
              <a:t>or communication </a:t>
            </a:r>
            <a:r>
              <a:rPr lang="en-US" dirty="0"/>
              <a:t>with other software systems.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43</a:t>
            </a:fld>
            <a:endParaRPr lang="en-US"/>
          </a:p>
        </p:txBody>
      </p:sp>
    </p:spTree>
    <p:extLst>
      <p:ext uri="{BB962C8B-B14F-4D97-AF65-F5344CB8AC3E}">
        <p14:creationId xmlns:p14="http://schemas.microsoft.com/office/powerpoint/2010/main" val="33378393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noAutofit/>
          </a:bodyPr>
          <a:lstStyle/>
          <a:p>
            <a:r>
              <a:rPr lang="en-US" sz="2800" dirty="0"/>
              <a:t>Structure the interactive application as a tree-like hierarchy of </a:t>
            </a:r>
            <a:r>
              <a:rPr lang="en-US" sz="2800" dirty="0" smtClean="0"/>
              <a:t>PAC </a:t>
            </a:r>
            <a:r>
              <a:rPr lang="en-US" sz="2800" b="1" i="1" dirty="0" smtClean="0"/>
              <a:t>agents.</a:t>
            </a:r>
          </a:p>
          <a:p>
            <a:r>
              <a:rPr lang="en-US" sz="2800" dirty="0"/>
              <a:t>The agent's </a:t>
            </a:r>
            <a:r>
              <a:rPr lang="en-US" sz="2800" b="1" i="1" dirty="0">
                <a:solidFill>
                  <a:srgbClr val="C00000"/>
                </a:solidFill>
              </a:rPr>
              <a:t>presentation</a:t>
            </a:r>
            <a:r>
              <a:rPr lang="en-US" sz="2800" i="1" dirty="0"/>
              <a:t> </a:t>
            </a:r>
            <a:r>
              <a:rPr lang="en-US" sz="2800" dirty="0"/>
              <a:t>component provides the visible behavior </a:t>
            </a:r>
            <a:r>
              <a:rPr lang="en-US" sz="2800" dirty="0" smtClean="0"/>
              <a:t>of the </a:t>
            </a:r>
            <a:r>
              <a:rPr lang="en-US" sz="2800" dirty="0"/>
              <a:t>PAC agent. </a:t>
            </a:r>
            <a:endParaRPr lang="en-US" sz="2800" dirty="0" smtClean="0"/>
          </a:p>
          <a:p>
            <a:r>
              <a:rPr lang="en-US" sz="2800" dirty="0" smtClean="0"/>
              <a:t>Its </a:t>
            </a:r>
            <a:r>
              <a:rPr lang="en-US" sz="2800" b="1" i="1" dirty="0">
                <a:solidFill>
                  <a:srgbClr val="C00000"/>
                </a:solidFill>
              </a:rPr>
              <a:t>abstraction</a:t>
            </a:r>
            <a:r>
              <a:rPr lang="en-US" sz="2800" i="1" dirty="0"/>
              <a:t> </a:t>
            </a:r>
            <a:r>
              <a:rPr lang="en-US" sz="2800" dirty="0"/>
              <a:t>component maintains the data </a:t>
            </a:r>
            <a:r>
              <a:rPr lang="en-US" sz="2800" dirty="0" smtClean="0"/>
              <a:t>model that </a:t>
            </a:r>
            <a:r>
              <a:rPr lang="en-US" sz="2800" dirty="0"/>
              <a:t>underlies the agent, and provides functionality that operates </a:t>
            </a:r>
            <a:r>
              <a:rPr lang="en-US" sz="2800" dirty="0" smtClean="0"/>
              <a:t>on this </a:t>
            </a:r>
            <a:r>
              <a:rPr lang="en-US" sz="2800" dirty="0"/>
              <a:t>data. </a:t>
            </a:r>
            <a:endParaRPr lang="en-US" sz="2800" dirty="0" smtClean="0"/>
          </a:p>
          <a:p>
            <a:r>
              <a:rPr lang="en-US" sz="2800" dirty="0" smtClean="0"/>
              <a:t>Its </a:t>
            </a:r>
            <a:r>
              <a:rPr lang="en-US" sz="2800" b="1" i="1" dirty="0">
                <a:solidFill>
                  <a:srgbClr val="C00000"/>
                </a:solidFill>
              </a:rPr>
              <a:t>control</a:t>
            </a:r>
            <a:r>
              <a:rPr lang="en-US" sz="2800" i="1" dirty="0"/>
              <a:t> </a:t>
            </a:r>
            <a:r>
              <a:rPr lang="en-US" sz="2800" dirty="0"/>
              <a:t>component connects the presentation </a:t>
            </a:r>
            <a:r>
              <a:rPr lang="en-US" sz="2800" dirty="0" smtClean="0"/>
              <a:t>and abstraction </a:t>
            </a:r>
            <a:r>
              <a:rPr lang="en-US" sz="2800" dirty="0"/>
              <a:t>components, and provides </a:t>
            </a:r>
            <a:r>
              <a:rPr lang="en-US" sz="2800" dirty="0" smtClean="0"/>
              <a:t>functionality </a:t>
            </a:r>
            <a:r>
              <a:rPr lang="en-US" sz="2800" dirty="0"/>
              <a:t>that allows </a:t>
            </a:r>
            <a:r>
              <a:rPr lang="en-US" sz="2800" dirty="0" smtClean="0"/>
              <a:t>the agent </a:t>
            </a:r>
            <a:r>
              <a:rPr lang="en-US" sz="2800" dirty="0"/>
              <a:t>to communicate with other PAC agents</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44</a:t>
            </a:fld>
            <a:endParaRPr lang="en-US"/>
          </a:p>
        </p:txBody>
      </p:sp>
    </p:spTree>
    <p:extLst>
      <p:ext uri="{BB962C8B-B14F-4D97-AF65-F5344CB8AC3E}">
        <p14:creationId xmlns:p14="http://schemas.microsoft.com/office/powerpoint/2010/main" val="25683851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45</a:t>
            </a:fld>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785019" y="2317897"/>
            <a:ext cx="7901781" cy="3444949"/>
          </a:xfrm>
          <a:prstGeom prst="rect">
            <a:avLst/>
          </a:prstGeom>
        </p:spPr>
      </p:pic>
      <p:cxnSp>
        <p:nvCxnSpPr>
          <p:cNvPr id="8" name="Straight Connector 7"/>
          <p:cNvCxnSpPr/>
          <p:nvPr/>
        </p:nvCxnSpPr>
        <p:spPr>
          <a:xfrm>
            <a:off x="659219" y="3757092"/>
            <a:ext cx="8155172"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01752" y="4632506"/>
            <a:ext cx="8155172"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796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386" y="1587076"/>
            <a:ext cx="8004617" cy="4494748"/>
          </a:xfrm>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46</a:t>
            </a:fld>
            <a:endParaRPr lang="en-US"/>
          </a:p>
        </p:txBody>
      </p:sp>
    </p:spTree>
    <p:extLst>
      <p:ext uri="{BB962C8B-B14F-4D97-AF65-F5344CB8AC3E}">
        <p14:creationId xmlns:p14="http://schemas.microsoft.com/office/powerpoint/2010/main" val="37582303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 - Political </a:t>
            </a:r>
            <a:r>
              <a:rPr lang="en-US" dirty="0"/>
              <a:t>E</a:t>
            </a:r>
            <a:r>
              <a:rPr lang="en-US" dirty="0" smtClean="0"/>
              <a:t>lections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47</a:t>
            </a:fld>
            <a:endParaRPr lang="en-US"/>
          </a:p>
        </p:txBody>
      </p:sp>
      <p:pic>
        <p:nvPicPr>
          <p:cNvPr id="6" name="Picture 5"/>
          <p:cNvPicPr>
            <a:picLocks noChangeAspect="1"/>
          </p:cNvPicPr>
          <p:nvPr/>
        </p:nvPicPr>
        <p:blipFill>
          <a:blip r:embed="rId2">
            <a:lum bright="-20000" contrast="40000"/>
          </a:blip>
          <a:stretch>
            <a:fillRect/>
          </a:stretch>
        </p:blipFill>
        <p:spPr>
          <a:xfrm>
            <a:off x="1312771" y="1258744"/>
            <a:ext cx="6310773" cy="4998020"/>
          </a:xfrm>
          <a:prstGeom prst="rect">
            <a:avLst/>
          </a:prstGeom>
        </p:spPr>
      </p:pic>
    </p:spTree>
    <p:extLst>
      <p:ext uri="{BB962C8B-B14F-4D97-AF65-F5344CB8AC3E}">
        <p14:creationId xmlns:p14="http://schemas.microsoft.com/office/powerpoint/2010/main" val="2860377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Internal Structure of View Co-ordinator </a:t>
            </a:r>
            <a:endParaRPr lang="en-US" dirty="0"/>
          </a:p>
        </p:txBody>
      </p:sp>
      <p:sp>
        <p:nvSpPr>
          <p:cNvPr id="10" name="Content Placeholder 9"/>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pPr/>
              <a:t>48</a:t>
            </a:fld>
            <a:endParaRPr lang="en-US"/>
          </a:p>
        </p:txBody>
      </p:sp>
      <p:pic>
        <p:nvPicPr>
          <p:cNvPr id="6" name="Picture 5"/>
          <p:cNvPicPr>
            <a:picLocks noChangeAspect="1"/>
          </p:cNvPicPr>
          <p:nvPr/>
        </p:nvPicPr>
        <p:blipFill rotWithShape="1">
          <a:blip r:embed="rId2"/>
          <a:srcRect l="4423"/>
          <a:stretch/>
        </p:blipFill>
        <p:spPr>
          <a:xfrm>
            <a:off x="967563" y="1915564"/>
            <a:ext cx="7997900" cy="3336920"/>
          </a:xfrm>
          <a:prstGeom prst="rect">
            <a:avLst/>
          </a:prstGeom>
        </p:spPr>
      </p:pic>
    </p:spTree>
    <p:extLst>
      <p:ext uri="{BB962C8B-B14F-4D97-AF65-F5344CB8AC3E}">
        <p14:creationId xmlns:p14="http://schemas.microsoft.com/office/powerpoint/2010/main" val="3959034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Dynamics</a:t>
            </a:r>
            <a:endParaRPr lang="en-US" dirty="0"/>
          </a:p>
        </p:txBody>
      </p:sp>
      <p:sp>
        <p:nvSpPr>
          <p:cNvPr id="3" name="Content Placeholder 2"/>
          <p:cNvSpPr>
            <a:spLocks noGrp="1"/>
          </p:cNvSpPr>
          <p:nvPr>
            <p:ph idx="1"/>
          </p:nvPr>
        </p:nvSpPr>
        <p:spPr/>
        <p:txBody>
          <a:bodyPr/>
          <a:lstStyle/>
          <a:p>
            <a:r>
              <a:rPr lang="en-US" b="1" dirty="0"/>
              <a:t>Scenario </a:t>
            </a:r>
            <a:r>
              <a:rPr lang="en-US" dirty="0"/>
              <a:t>I</a:t>
            </a:r>
            <a:r>
              <a:rPr lang="en-US" dirty="0" smtClean="0"/>
              <a:t>: </a:t>
            </a:r>
            <a:r>
              <a:rPr lang="en-US" dirty="0"/>
              <a:t>describes the cooperation between different PAC </a:t>
            </a:r>
            <a:r>
              <a:rPr lang="en-US" dirty="0" smtClean="0"/>
              <a:t>agents when </a:t>
            </a:r>
            <a:r>
              <a:rPr lang="en-US" dirty="0"/>
              <a:t>opening a new bar-chart view of the election data.</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49</a:t>
            </a:fld>
            <a:endParaRPr lang="en-US"/>
          </a:p>
        </p:txBody>
      </p:sp>
      <p:pic>
        <p:nvPicPr>
          <p:cNvPr id="6" name="Picture 5"/>
          <p:cNvPicPr>
            <a:picLocks noChangeAspect="1"/>
          </p:cNvPicPr>
          <p:nvPr/>
        </p:nvPicPr>
        <p:blipFill>
          <a:blip r:embed="rId2">
            <a:lum bright="-20000" contrast="40000"/>
          </a:blip>
          <a:stretch>
            <a:fillRect/>
          </a:stretch>
        </p:blipFill>
        <p:spPr>
          <a:xfrm>
            <a:off x="732882" y="2283012"/>
            <a:ext cx="7740001" cy="4104467"/>
          </a:xfrm>
          <a:prstGeom prst="rect">
            <a:avLst/>
          </a:prstGeom>
        </p:spPr>
      </p:pic>
    </p:spTree>
    <p:extLst>
      <p:ext uri="{BB962C8B-B14F-4D97-AF65-F5344CB8AC3E}">
        <p14:creationId xmlns:p14="http://schemas.microsoft.com/office/powerpoint/2010/main" val="2600870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smtClean="0"/>
              <a:t>is a Distributed </a:t>
            </a:r>
            <a:r>
              <a:rPr lang="en-US" dirty="0" smtClean="0"/>
              <a:t>Software System?</a:t>
            </a:r>
            <a:endParaRPr lang="en-US" dirty="0"/>
          </a:p>
        </p:txBody>
      </p:sp>
      <p:sp>
        <p:nvSpPr>
          <p:cNvPr id="3" name="Content Placeholder 2"/>
          <p:cNvSpPr>
            <a:spLocks noGrp="1"/>
          </p:cNvSpPr>
          <p:nvPr>
            <p:ph idx="1"/>
          </p:nvPr>
        </p:nvSpPr>
        <p:spPr>
          <a:xfrm>
            <a:off x="818707" y="1179871"/>
            <a:ext cx="4306186" cy="5154443"/>
          </a:xfrm>
        </p:spPr>
        <p:txBody>
          <a:bodyPr>
            <a:noAutofit/>
          </a:bodyPr>
          <a:lstStyle/>
          <a:p>
            <a:r>
              <a:rPr lang="en-US" sz="2000" b="1" dirty="0"/>
              <a:t>In contrast to centralized systems, distributed software systems add a new layer of </a:t>
            </a:r>
            <a:r>
              <a:rPr lang="en-US" sz="2000" b="1" dirty="0" smtClean="0"/>
              <a:t>complexity</a:t>
            </a:r>
          </a:p>
          <a:p>
            <a:r>
              <a:rPr lang="en-US" sz="2000" b="1" dirty="0" smtClean="0"/>
              <a:t>A </a:t>
            </a:r>
            <a:r>
              <a:rPr lang="en-US" sz="2000" b="1" dirty="0"/>
              <a:t>system with two or more independent processing sites that communicate with each other over a medium whose transmission delays may exceed the time between successive state changes</a:t>
            </a:r>
            <a:r>
              <a:rPr lang="en-US" sz="2000" b="1" dirty="0" smtClean="0"/>
              <a:t>.</a:t>
            </a:r>
          </a:p>
          <a:p>
            <a:endParaRPr lang="en-US" sz="2000" b="1" dirty="0" smtClean="0"/>
          </a:p>
          <a:p>
            <a:endParaRPr lang="en-US" sz="2000" b="1" dirty="0"/>
          </a:p>
        </p:txBody>
      </p:sp>
      <p:sp>
        <p:nvSpPr>
          <p:cNvPr id="4" name="Footer Placeholder 3"/>
          <p:cNvSpPr>
            <a:spLocks noGrp="1"/>
          </p:cNvSpPr>
          <p:nvPr>
            <p:ph type="ftr" sz="quarter" idx="11"/>
          </p:nvPr>
        </p:nvSpPr>
        <p:spPr/>
        <p:txBody>
          <a:bodyPr/>
          <a:lstStyle/>
          <a:p>
            <a:pPr algn="r"/>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pPr/>
              <a:t>5</a:t>
            </a:fld>
            <a:endParaRPr lang="en-US" dirty="0"/>
          </a:p>
        </p:txBody>
      </p:sp>
      <p:pic>
        <p:nvPicPr>
          <p:cNvPr id="1028" name="Picture 4" descr="https://m.eet.com/media/1175019/0011feat5fi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767" y="1242493"/>
            <a:ext cx="3834534" cy="214929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966804" y="4316819"/>
            <a:ext cx="7719996" cy="254118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200" i="1" kern="1200" cap="none">
                <a:solidFill>
                  <a:schemeClr val="tx1"/>
                </a:solidFill>
                <a:effectLst/>
                <a:latin typeface="Consolas" panose="020B0609020204030204" pitchFamily="49"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b="1" dirty="0" smtClean="0"/>
              <a:t>By "distributed" we mean that the decisions are reached by consensus, with each site making its own decision according to the rules of the algorithm and the evidence presented by the other participating sites.</a:t>
            </a:r>
            <a:r>
              <a:rPr lang="en-US" sz="2000" dirty="0" smtClean="0"/>
              <a:t> </a:t>
            </a:r>
            <a:r>
              <a:rPr lang="en-US" sz="2000" b="1" dirty="0" smtClean="0"/>
              <a:t> </a:t>
            </a:r>
          </a:p>
          <a:p>
            <a:endParaRPr lang="en-US" sz="2000" b="1" dirty="0"/>
          </a:p>
        </p:txBody>
      </p:sp>
    </p:spTree>
    <p:extLst>
      <p:ext uri="{BB962C8B-B14F-4D97-AF65-F5344CB8AC3E}">
        <p14:creationId xmlns:p14="http://schemas.microsoft.com/office/powerpoint/2010/main" val="6886974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Scenario II </a:t>
            </a:r>
            <a:r>
              <a:rPr lang="en-US" dirty="0"/>
              <a:t>shows the behavior of the system after new </a:t>
            </a:r>
            <a:r>
              <a:rPr lang="en-US" b="1" dirty="0">
                <a:solidFill>
                  <a:srgbClr val="C00000"/>
                </a:solidFill>
              </a:rPr>
              <a:t>election </a:t>
            </a:r>
            <a:r>
              <a:rPr lang="en-US" b="1" dirty="0" smtClean="0">
                <a:solidFill>
                  <a:srgbClr val="C00000"/>
                </a:solidFill>
              </a:rPr>
              <a:t>data is </a:t>
            </a:r>
            <a:r>
              <a:rPr lang="en-US" b="1" dirty="0">
                <a:solidFill>
                  <a:srgbClr val="C00000"/>
                </a:solidFill>
              </a:rPr>
              <a:t>entered</a:t>
            </a:r>
            <a:r>
              <a:rPr lang="en-US" dirty="0"/>
              <a:t>, providing a closer look at the internal behavior of the </a:t>
            </a:r>
            <a:r>
              <a:rPr lang="en-US" dirty="0" smtClean="0"/>
              <a:t>top level PAC agent</a:t>
            </a:r>
          </a:p>
          <a:p>
            <a:r>
              <a:rPr lang="en-US" dirty="0"/>
              <a:t>The user enters new data into a spreadsheet. The </a:t>
            </a:r>
            <a:r>
              <a:rPr lang="en-US" dirty="0" smtClean="0"/>
              <a:t>control component </a:t>
            </a:r>
            <a:r>
              <a:rPr lang="en-US" dirty="0"/>
              <a:t>of the spreadsheet agent forwards this data to the </a:t>
            </a:r>
            <a:r>
              <a:rPr lang="en-US" dirty="0" smtClean="0"/>
              <a:t>top level PAC </a:t>
            </a:r>
            <a:r>
              <a:rPr lang="en-US" dirty="0"/>
              <a:t>agent.</a:t>
            </a:r>
          </a:p>
          <a:p>
            <a:r>
              <a:rPr lang="en-US" dirty="0" smtClean="0"/>
              <a:t>It tells </a:t>
            </a:r>
            <a:r>
              <a:rPr lang="en-US" dirty="0"/>
              <a:t>the top-level abstraction to change the data </a:t>
            </a:r>
            <a:r>
              <a:rPr lang="en-US" dirty="0" smtClean="0"/>
              <a:t>repository accordingly</a:t>
            </a:r>
            <a:r>
              <a:rPr lang="en-US" dirty="0"/>
              <a:t>. </a:t>
            </a:r>
            <a:r>
              <a:rPr lang="en-US" dirty="0" smtClean="0"/>
              <a:t> The </a:t>
            </a:r>
            <a:r>
              <a:rPr lang="en-US" dirty="0"/>
              <a:t>abstraction component of the top-level agent </a:t>
            </a:r>
            <a:r>
              <a:rPr lang="en-US" dirty="0" smtClean="0"/>
              <a:t>asks its </a:t>
            </a:r>
            <a:r>
              <a:rPr lang="en-US" dirty="0"/>
              <a:t>control component to update all agents that depend on the </a:t>
            </a:r>
            <a:r>
              <a:rPr lang="en-US" dirty="0" smtClean="0"/>
              <a:t>new data</a:t>
            </a:r>
            <a:r>
              <a:rPr lang="en-US" dirty="0"/>
              <a:t>. </a:t>
            </a:r>
            <a:endParaRPr lang="en-US" dirty="0" smtClean="0"/>
          </a:p>
          <a:p>
            <a:r>
              <a:rPr lang="en-US" dirty="0" smtClean="0"/>
              <a:t>The </a:t>
            </a:r>
            <a:r>
              <a:rPr lang="en-US" dirty="0"/>
              <a:t>control component of the top-level PAC agent </a:t>
            </a:r>
            <a:r>
              <a:rPr lang="en-US" dirty="0" smtClean="0"/>
              <a:t>therefore notifies </a:t>
            </a:r>
            <a:r>
              <a:rPr lang="en-US" dirty="0"/>
              <a:t>the view coordinator agent</a:t>
            </a:r>
            <a:r>
              <a:rPr lang="en-US" dirty="0" smtClean="0"/>
              <a:t>. The </a:t>
            </a:r>
            <a:r>
              <a:rPr lang="en-US" dirty="0"/>
              <a:t>control component of the view coordinator agent forwards </a:t>
            </a:r>
            <a:r>
              <a:rPr lang="en-US" dirty="0" smtClean="0"/>
              <a:t>the change </a:t>
            </a:r>
            <a:r>
              <a:rPr lang="en-US" dirty="0"/>
              <a:t>notification to all view PAC agents it is responsible </a:t>
            </a:r>
            <a:r>
              <a:rPr lang="en-US" dirty="0" smtClean="0"/>
              <a:t>for coordinating</a:t>
            </a:r>
            <a:r>
              <a:rPr lang="en-US" dirty="0"/>
              <a:t>.</a:t>
            </a:r>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50</a:t>
            </a:fld>
            <a:endParaRPr lang="en-US"/>
          </a:p>
        </p:txBody>
      </p:sp>
    </p:spTree>
    <p:extLst>
      <p:ext uri="{BB962C8B-B14F-4D97-AF65-F5344CB8AC3E}">
        <p14:creationId xmlns:p14="http://schemas.microsoft.com/office/powerpoint/2010/main" val="299973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51</a:t>
            </a:fld>
            <a:endParaRPr lang="en-US"/>
          </a:p>
        </p:txBody>
      </p:sp>
      <p:pic>
        <p:nvPicPr>
          <p:cNvPr id="6" name="Picture 5"/>
          <p:cNvPicPr>
            <a:picLocks noChangeAspect="1"/>
          </p:cNvPicPr>
          <p:nvPr/>
        </p:nvPicPr>
        <p:blipFill>
          <a:blip r:embed="rId2">
            <a:lum bright="-20000" contrast="40000"/>
          </a:blip>
          <a:stretch>
            <a:fillRect/>
          </a:stretch>
        </p:blipFill>
        <p:spPr>
          <a:xfrm>
            <a:off x="516711" y="1805648"/>
            <a:ext cx="8294846" cy="3999729"/>
          </a:xfrm>
          <a:prstGeom prst="rect">
            <a:avLst/>
          </a:prstGeom>
        </p:spPr>
      </p:pic>
    </p:spTree>
    <p:extLst>
      <p:ext uri="{BB962C8B-B14F-4D97-AF65-F5344CB8AC3E}">
        <p14:creationId xmlns:p14="http://schemas.microsoft.com/office/powerpoint/2010/main" val="475673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endParaRPr lang="en-US" dirty="0"/>
          </a:p>
        </p:txBody>
      </p:sp>
      <p:sp>
        <p:nvSpPr>
          <p:cNvPr id="3" name="Content Placeholder 2"/>
          <p:cNvSpPr>
            <a:spLocks noGrp="1"/>
          </p:cNvSpPr>
          <p:nvPr>
            <p:ph idx="1"/>
          </p:nvPr>
        </p:nvSpPr>
        <p:spPr>
          <a:xfrm>
            <a:off x="982133" y="1179871"/>
            <a:ext cx="7704667" cy="5678129"/>
          </a:xfrm>
        </p:spPr>
        <p:txBody>
          <a:bodyPr>
            <a:normAutofit/>
          </a:bodyPr>
          <a:lstStyle/>
          <a:p>
            <a:r>
              <a:rPr lang="en-US" sz="2300" dirty="0"/>
              <a:t>Define a model of the </a:t>
            </a:r>
            <a:r>
              <a:rPr lang="en-US" sz="2300" dirty="0" smtClean="0"/>
              <a:t>application - </a:t>
            </a:r>
            <a:r>
              <a:rPr lang="en-US" sz="2300" dirty="0"/>
              <a:t>proper decomposition and organization </a:t>
            </a:r>
            <a:r>
              <a:rPr lang="en-US" sz="2300" dirty="0" smtClean="0"/>
              <a:t>of the </a:t>
            </a:r>
            <a:r>
              <a:rPr lang="en-US" sz="2300" dirty="0"/>
              <a:t>application domain</a:t>
            </a:r>
            <a:r>
              <a:rPr lang="en-US" sz="2300" dirty="0" smtClean="0"/>
              <a:t>.</a:t>
            </a:r>
          </a:p>
          <a:p>
            <a:r>
              <a:rPr lang="en-US" sz="2300" dirty="0" smtClean="0"/>
              <a:t>Define </a:t>
            </a:r>
            <a:r>
              <a:rPr lang="en-US" sz="2300" dirty="0"/>
              <a:t>a general strategy for organizing the PAC </a:t>
            </a:r>
            <a:r>
              <a:rPr lang="en-US" sz="2300" dirty="0" smtClean="0"/>
              <a:t>hierarchy</a:t>
            </a:r>
          </a:p>
          <a:p>
            <a:r>
              <a:rPr lang="en-US" sz="2300" dirty="0" smtClean="0"/>
              <a:t>Specify </a:t>
            </a:r>
            <a:r>
              <a:rPr lang="en-US" sz="2300" dirty="0"/>
              <a:t>the top-level PAC </a:t>
            </a:r>
            <a:r>
              <a:rPr lang="en-US" sz="2300" dirty="0" smtClean="0"/>
              <a:t>agent</a:t>
            </a:r>
          </a:p>
          <a:p>
            <a:r>
              <a:rPr lang="en-US" sz="2300" dirty="0"/>
              <a:t>Specify</a:t>
            </a:r>
            <a:r>
              <a:rPr lang="en-US" sz="2300" dirty="0" smtClean="0"/>
              <a:t> </a:t>
            </a:r>
            <a:r>
              <a:rPr lang="en-US" sz="2300" dirty="0"/>
              <a:t>the bottom-level PAC </a:t>
            </a:r>
            <a:r>
              <a:rPr lang="en-US" sz="2300" dirty="0" smtClean="0"/>
              <a:t>agents</a:t>
            </a:r>
          </a:p>
          <a:p>
            <a:r>
              <a:rPr lang="en-US" sz="2300" dirty="0"/>
              <a:t>Specify</a:t>
            </a:r>
            <a:r>
              <a:rPr lang="en-US" sz="2300" dirty="0" smtClean="0"/>
              <a:t> </a:t>
            </a:r>
            <a:r>
              <a:rPr lang="en-US" sz="2300" dirty="0"/>
              <a:t>bottom-level PAC agents for system </a:t>
            </a:r>
            <a:r>
              <a:rPr lang="en-US" sz="2300" dirty="0" smtClean="0"/>
              <a:t>services</a:t>
            </a:r>
          </a:p>
          <a:p>
            <a:r>
              <a:rPr lang="en-US" sz="2300" dirty="0"/>
              <a:t>Specify</a:t>
            </a:r>
            <a:r>
              <a:rPr lang="en-US" sz="2300" dirty="0" smtClean="0"/>
              <a:t> </a:t>
            </a:r>
            <a:r>
              <a:rPr lang="en-US" sz="2300" dirty="0"/>
              <a:t>intermediate-level PAC agents to compose lower-level </a:t>
            </a:r>
            <a:r>
              <a:rPr lang="en-US" sz="2300" dirty="0" smtClean="0"/>
              <a:t>PAC agents.</a:t>
            </a:r>
          </a:p>
          <a:p>
            <a:r>
              <a:rPr lang="en-US" sz="2300" dirty="0"/>
              <a:t>Specify</a:t>
            </a:r>
            <a:r>
              <a:rPr lang="en-US" sz="2300" dirty="0" smtClean="0"/>
              <a:t> </a:t>
            </a:r>
            <a:r>
              <a:rPr lang="en-US" sz="2300" dirty="0"/>
              <a:t>intermediate-level PAC agents to coordinate lower-level </a:t>
            </a:r>
            <a:r>
              <a:rPr lang="en-US" sz="2300" dirty="0" smtClean="0"/>
              <a:t>PAC agents.</a:t>
            </a:r>
          </a:p>
          <a:p>
            <a:r>
              <a:rPr lang="en-US" sz="2300" dirty="0"/>
              <a:t>Separate core functionality from human-computer </a:t>
            </a:r>
            <a:r>
              <a:rPr lang="en-US" sz="2300" dirty="0" smtClean="0"/>
              <a:t>interaction &amp; </a:t>
            </a:r>
            <a:r>
              <a:rPr lang="en-US" b="1" i="1" dirty="0"/>
              <a:t>Link the hierarchy together</a:t>
            </a:r>
            <a:endParaRPr lang="en-US" sz="2300" dirty="0" smtClean="0"/>
          </a:p>
          <a:p>
            <a:endParaRPr lang="en-US" sz="2300" dirty="0" smtClean="0"/>
          </a:p>
          <a:p>
            <a:endParaRPr lang="en-US" sz="2300"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52</a:t>
            </a:fld>
            <a:endParaRPr lang="en-US"/>
          </a:p>
        </p:txBody>
      </p:sp>
    </p:spTree>
    <p:extLst>
      <p:ext uri="{BB962C8B-B14F-4D97-AF65-F5344CB8AC3E}">
        <p14:creationId xmlns:p14="http://schemas.microsoft.com/office/powerpoint/2010/main" val="37425130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Known Uses</a:t>
            </a:r>
            <a:endParaRPr lang="en-US" dirty="0"/>
          </a:p>
        </p:txBody>
      </p:sp>
      <p:sp>
        <p:nvSpPr>
          <p:cNvPr id="3" name="Content Placeholder 2"/>
          <p:cNvSpPr>
            <a:spLocks noGrp="1"/>
          </p:cNvSpPr>
          <p:nvPr>
            <p:ph idx="1"/>
          </p:nvPr>
        </p:nvSpPr>
        <p:spPr/>
        <p:txBody>
          <a:bodyPr/>
          <a:lstStyle/>
          <a:p>
            <a:r>
              <a:rPr lang="en-US" b="1" dirty="0"/>
              <a:t>Network Traffic </a:t>
            </a:r>
            <a:r>
              <a:rPr lang="en-US" b="1" dirty="0" smtClean="0"/>
              <a:t>Management</a:t>
            </a:r>
          </a:p>
          <a:p>
            <a:r>
              <a:rPr lang="en-US" b="1" dirty="0"/>
              <a:t>Mobile </a:t>
            </a:r>
            <a:r>
              <a:rPr lang="en-US" b="1" dirty="0" smtClean="0"/>
              <a:t>Robot</a:t>
            </a:r>
          </a:p>
          <a:p>
            <a:r>
              <a:rPr lang="en-US" b="1" dirty="0" smtClean="0">
                <a:solidFill>
                  <a:srgbClr val="C00000"/>
                </a:solidFill>
              </a:rPr>
              <a:t>Consequences - Benefits:</a:t>
            </a:r>
          </a:p>
          <a:p>
            <a:pPr lvl="1"/>
            <a:r>
              <a:rPr lang="en-US" dirty="0"/>
              <a:t>Separation of </a:t>
            </a:r>
            <a:r>
              <a:rPr lang="en-US" dirty="0" smtClean="0"/>
              <a:t>concerns</a:t>
            </a:r>
          </a:p>
          <a:p>
            <a:pPr lvl="1"/>
            <a:r>
              <a:rPr lang="en-US" dirty="0" smtClean="0"/>
              <a:t>Support for </a:t>
            </a:r>
            <a:r>
              <a:rPr lang="en-US" dirty="0"/>
              <a:t>change and </a:t>
            </a:r>
            <a:r>
              <a:rPr lang="en-US" dirty="0" smtClean="0"/>
              <a:t>extension</a:t>
            </a:r>
          </a:p>
          <a:p>
            <a:pPr lvl="1"/>
            <a:r>
              <a:rPr lang="en-US" dirty="0"/>
              <a:t>Support for </a:t>
            </a:r>
            <a:r>
              <a:rPr lang="en-US" dirty="0" smtClean="0"/>
              <a:t>multi-tasking</a:t>
            </a:r>
          </a:p>
          <a:p>
            <a:r>
              <a:rPr lang="en-US" b="1" dirty="0">
                <a:solidFill>
                  <a:srgbClr val="C00000"/>
                </a:solidFill>
              </a:rPr>
              <a:t>Consequences - Benefits</a:t>
            </a:r>
            <a:r>
              <a:rPr lang="en-US" b="1" dirty="0" smtClean="0">
                <a:solidFill>
                  <a:srgbClr val="C00000"/>
                </a:solidFill>
              </a:rPr>
              <a:t>:</a:t>
            </a:r>
          </a:p>
          <a:p>
            <a:pPr lvl="1"/>
            <a:r>
              <a:rPr lang="en-US" dirty="0"/>
              <a:t>Increased system </a:t>
            </a:r>
            <a:r>
              <a:rPr lang="en-US" dirty="0" smtClean="0"/>
              <a:t>complexity</a:t>
            </a:r>
          </a:p>
          <a:p>
            <a:pPr lvl="1"/>
            <a:r>
              <a:rPr lang="en-US" dirty="0"/>
              <a:t>Complex control </a:t>
            </a:r>
            <a:r>
              <a:rPr lang="en-US" dirty="0" smtClean="0"/>
              <a:t>component</a:t>
            </a:r>
          </a:p>
          <a:p>
            <a:pPr lvl="1"/>
            <a:r>
              <a:rPr lang="en-US" dirty="0" smtClean="0"/>
              <a:t>Efficiency</a:t>
            </a:r>
            <a:endParaRPr lang="en-US" dirty="0">
              <a:solidFill>
                <a:srgbClr val="C00000"/>
              </a:solidFill>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algn="r"/>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pPr/>
              <a:t>53</a:t>
            </a:fld>
            <a:endParaRPr lang="en-US" dirty="0"/>
          </a:p>
        </p:txBody>
      </p:sp>
    </p:spTree>
    <p:extLst>
      <p:ext uri="{BB962C8B-B14F-4D97-AF65-F5344CB8AC3E}">
        <p14:creationId xmlns:p14="http://schemas.microsoft.com/office/powerpoint/2010/main" val="980795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lgn="r"/>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pPr/>
              <a:t>54</a:t>
            </a:fld>
            <a:endParaRPr lang="en-US" dirty="0"/>
          </a:p>
        </p:txBody>
      </p:sp>
    </p:spTree>
    <p:extLst>
      <p:ext uri="{BB962C8B-B14F-4D97-AF65-F5344CB8AC3E}">
        <p14:creationId xmlns:p14="http://schemas.microsoft.com/office/powerpoint/2010/main" val="412515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Broker</a:t>
            </a:r>
            <a:endParaRPr lang="en-US" dirty="0"/>
          </a:p>
        </p:txBody>
      </p:sp>
      <p:sp>
        <p:nvSpPr>
          <p:cNvPr id="3" name="Content Placeholder 2"/>
          <p:cNvSpPr>
            <a:spLocks noGrp="1"/>
          </p:cNvSpPr>
          <p:nvPr>
            <p:ph idx="1"/>
          </p:nvPr>
        </p:nvSpPr>
        <p:spPr/>
        <p:txBody>
          <a:bodyPr/>
          <a:lstStyle/>
          <a:p>
            <a:r>
              <a:rPr lang="en-US" sz="2800" i="1" dirty="0"/>
              <a:t>The broker architectural pattern can be used to structure distributed software systems with decoupled components that interact by remote service invocations. </a:t>
            </a:r>
            <a:endParaRPr lang="en-US" sz="2800" i="1" dirty="0" smtClean="0"/>
          </a:p>
          <a:p>
            <a:r>
              <a:rPr lang="en-US" sz="2800" i="1" dirty="0" smtClean="0"/>
              <a:t>A </a:t>
            </a:r>
            <a:r>
              <a:rPr lang="en-US" sz="2800" i="1" dirty="0"/>
              <a:t>broker component is responsible for coordinating communication, such as requests, as well as for transmitting results and exceptions. </a:t>
            </a:r>
            <a:endParaRPr lang="en-US" sz="2800" i="1" dirty="0" smtClean="0"/>
          </a:p>
          <a:p>
            <a:endParaRPr lang="en-US" dirty="0"/>
          </a:p>
        </p:txBody>
      </p:sp>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6</a:t>
            </a:fld>
            <a:endParaRPr lang="en-US"/>
          </a:p>
        </p:txBody>
      </p:sp>
    </p:spTree>
    <p:extLst>
      <p:ext uri="{BB962C8B-B14F-4D97-AF65-F5344CB8AC3E}">
        <p14:creationId xmlns:p14="http://schemas.microsoft.com/office/powerpoint/2010/main" val="208831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 </a:t>
            </a:r>
            <a:r>
              <a:rPr lang="en-US" dirty="0"/>
              <a:t>Structure with no distribution</a:t>
            </a:r>
          </a:p>
        </p:txBody>
      </p:sp>
      <p:sp>
        <p:nvSpPr>
          <p:cNvPr id="3" name="Content Placeholder 2"/>
          <p:cNvSpPr>
            <a:spLocks noGrp="1"/>
          </p:cNvSpPr>
          <p:nvPr>
            <p:ph idx="1"/>
          </p:nvPr>
        </p:nvSpPr>
        <p:spPr/>
        <p:txBody>
          <a:bodyPr/>
          <a:lstStyle/>
          <a:p>
            <a:r>
              <a:rPr lang="en-US" dirty="0"/>
              <a:t>The client invokes the </a:t>
            </a:r>
            <a:r>
              <a:rPr lang="en-US" b="1" dirty="0" err="1"/>
              <a:t>performFunctionA</a:t>
            </a:r>
            <a:r>
              <a:rPr lang="en-US" dirty="0"/>
              <a:t> method on the server directly. </a:t>
            </a:r>
            <a:endParaRPr lang="en-US" dirty="0" smtClean="0"/>
          </a:p>
          <a:p>
            <a:r>
              <a:rPr lang="en-US" dirty="0" smtClean="0"/>
              <a:t>This </a:t>
            </a:r>
            <a:r>
              <a:rPr lang="en-US" dirty="0"/>
              <a:t>is possible only if the server objects reside on the same computer as the client objects</a:t>
            </a:r>
          </a:p>
        </p:txBody>
      </p:sp>
      <p:pic>
        <p:nvPicPr>
          <p:cNvPr id="1026" name="Picture 2" descr="Ff648096.Des_Broker_Fig01(en-us,PandP.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630" y="3490141"/>
            <a:ext cx="7508152" cy="13848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7</a:t>
            </a:fld>
            <a:endParaRPr lang="en-US"/>
          </a:p>
        </p:txBody>
      </p:sp>
    </p:spTree>
    <p:extLst>
      <p:ext uri="{BB962C8B-B14F-4D97-AF65-F5344CB8AC3E}">
        <p14:creationId xmlns:p14="http://schemas.microsoft.com/office/powerpoint/2010/main" val="355417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with </a:t>
            </a:r>
            <a:r>
              <a:rPr lang="en-US" dirty="0" smtClean="0"/>
              <a:t>distribution</a:t>
            </a:r>
            <a:endParaRPr lang="en-US" dirty="0"/>
          </a:p>
        </p:txBody>
      </p:sp>
      <p:sp>
        <p:nvSpPr>
          <p:cNvPr id="3" name="Content Placeholder 2"/>
          <p:cNvSpPr>
            <a:spLocks noGrp="1"/>
          </p:cNvSpPr>
          <p:nvPr>
            <p:ph idx="1"/>
          </p:nvPr>
        </p:nvSpPr>
        <p:spPr/>
        <p:txBody>
          <a:bodyPr/>
          <a:lstStyle/>
          <a:p>
            <a:r>
              <a:rPr lang="en-US" dirty="0"/>
              <a:t>When implementing the distribution, client and server proxies would be added to handle all the "plumbing" </a:t>
            </a:r>
            <a:r>
              <a:rPr lang="en-US" dirty="0" smtClean="0"/>
              <a:t> </a:t>
            </a:r>
          </a:p>
          <a:p>
            <a:r>
              <a:rPr lang="en-US" dirty="0" smtClean="0"/>
              <a:t>That is, sending </a:t>
            </a:r>
            <a:r>
              <a:rPr lang="en-US" dirty="0"/>
              <a:t>a method invocation and its parameters across the network to the server and then sending the response back to the client</a:t>
            </a:r>
          </a:p>
        </p:txBody>
      </p:sp>
      <p:pic>
        <p:nvPicPr>
          <p:cNvPr id="2050" name="Picture 2" descr="Ff648096.Des_Broker_Fig02(en-us,PandP.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436" y="3324791"/>
            <a:ext cx="5337546" cy="32736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8</a:t>
            </a:fld>
            <a:endParaRPr lang="en-US"/>
          </a:p>
        </p:txBody>
      </p:sp>
    </p:spTree>
    <p:extLst>
      <p:ext uri="{BB962C8B-B14F-4D97-AF65-F5344CB8AC3E}">
        <p14:creationId xmlns:p14="http://schemas.microsoft.com/office/powerpoint/2010/main" val="224431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with </a:t>
            </a:r>
            <a:r>
              <a:rPr lang="en-US" dirty="0" smtClean="0"/>
              <a:t>Broker</a:t>
            </a:r>
            <a:endParaRPr lang="en-US" dirty="0"/>
          </a:p>
        </p:txBody>
      </p:sp>
      <p:sp>
        <p:nvSpPr>
          <p:cNvPr id="3" name="Content Placeholder 2"/>
          <p:cNvSpPr>
            <a:spLocks noGrp="1"/>
          </p:cNvSpPr>
          <p:nvPr>
            <p:ph idx="1"/>
          </p:nvPr>
        </p:nvSpPr>
        <p:spPr/>
        <p:txBody>
          <a:bodyPr/>
          <a:lstStyle/>
          <a:p>
            <a:endParaRPr lang="en-US"/>
          </a:p>
        </p:txBody>
      </p:sp>
      <p:pic>
        <p:nvPicPr>
          <p:cNvPr id="3074" name="Picture 2" descr="Ff648096.Des_Broker_Fig06(en-us,PandP.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946" y="1022378"/>
            <a:ext cx="5598755" cy="53996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Dr. S. Nandagopalan</a:t>
            </a:r>
            <a:endParaRPr lang="en-US" dirty="0"/>
          </a:p>
        </p:txBody>
      </p:sp>
      <p:sp>
        <p:nvSpPr>
          <p:cNvPr id="5" name="Slide Number Placeholder 4"/>
          <p:cNvSpPr>
            <a:spLocks noGrp="1"/>
          </p:cNvSpPr>
          <p:nvPr>
            <p:ph type="sldNum" sz="quarter" idx="12"/>
          </p:nvPr>
        </p:nvSpPr>
        <p:spPr/>
        <p:txBody>
          <a:bodyPr/>
          <a:lstStyle/>
          <a:p>
            <a:fld id="{1CC4B8DE-591E-455A-A909-72D20B4D3718}" type="slidenum">
              <a:rPr lang="en-US" smtClean="0"/>
              <a:t>9</a:t>
            </a:fld>
            <a:endParaRPr lang="en-US"/>
          </a:p>
        </p:txBody>
      </p:sp>
    </p:spTree>
    <p:extLst>
      <p:ext uri="{BB962C8B-B14F-4D97-AF65-F5344CB8AC3E}">
        <p14:creationId xmlns:p14="http://schemas.microsoft.com/office/powerpoint/2010/main" val="37718867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1041</TotalTime>
  <Words>2349</Words>
  <Application>Microsoft Office PowerPoint</Application>
  <PresentationFormat>On-screen Show (4:3)</PresentationFormat>
  <Paragraphs>313</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Bahnschrift SemiBold</vt:lpstr>
      <vt:lpstr>Calibri</vt:lpstr>
      <vt:lpstr>Consolas</vt:lpstr>
      <vt:lpstr>Corbel</vt:lpstr>
      <vt:lpstr>Footlight MT Light</vt:lpstr>
      <vt:lpstr>Parallax</vt:lpstr>
      <vt:lpstr>Architectural Patterns-2</vt:lpstr>
      <vt:lpstr>Agenda</vt:lpstr>
      <vt:lpstr>Reference</vt:lpstr>
      <vt:lpstr>Introduction</vt:lpstr>
      <vt:lpstr>What is a Distributed Software System?</vt:lpstr>
      <vt:lpstr>Broker</vt:lpstr>
      <vt:lpstr>Concept - Structure with no distribution</vt:lpstr>
      <vt:lpstr>Structure with distribution</vt:lpstr>
      <vt:lpstr>Structure with Broker</vt:lpstr>
      <vt:lpstr>Example</vt:lpstr>
      <vt:lpstr>What is expected?</vt:lpstr>
      <vt:lpstr>Context</vt:lpstr>
      <vt:lpstr>Problem</vt:lpstr>
      <vt:lpstr>Broker Architecture</vt:lpstr>
      <vt:lpstr>Solution</vt:lpstr>
      <vt:lpstr>Structure</vt:lpstr>
      <vt:lpstr>Contd.</vt:lpstr>
      <vt:lpstr>Proxies</vt:lpstr>
      <vt:lpstr>Objects in a Broker system</vt:lpstr>
      <vt:lpstr>Dynamics – Scenario I</vt:lpstr>
      <vt:lpstr>Scenario II</vt:lpstr>
      <vt:lpstr>Implementation</vt:lpstr>
      <vt:lpstr>Examples</vt:lpstr>
      <vt:lpstr>Agoda.com</vt:lpstr>
      <vt:lpstr>Variants</vt:lpstr>
      <vt:lpstr>Known Uses</vt:lpstr>
      <vt:lpstr>MVC</vt:lpstr>
      <vt:lpstr>What is MVC?</vt:lpstr>
      <vt:lpstr>Example</vt:lpstr>
      <vt:lpstr>Context &amp; Problem</vt:lpstr>
      <vt:lpstr>Forces</vt:lpstr>
      <vt:lpstr>Solution - MVC</vt:lpstr>
      <vt:lpstr>Structure</vt:lpstr>
      <vt:lpstr>Object Model</vt:lpstr>
      <vt:lpstr>Dynamics</vt:lpstr>
      <vt:lpstr>Implementation</vt:lpstr>
      <vt:lpstr>Presentation-Abstraction-Control (PAC)</vt:lpstr>
      <vt:lpstr>Introduction</vt:lpstr>
      <vt:lpstr>MVC Vs. PAC</vt:lpstr>
      <vt:lpstr>More on PAC</vt:lpstr>
      <vt:lpstr>Example</vt:lpstr>
      <vt:lpstr>Context</vt:lpstr>
      <vt:lpstr>Problem</vt:lpstr>
      <vt:lpstr>Solution</vt:lpstr>
      <vt:lpstr>Example</vt:lpstr>
      <vt:lpstr>Structure</vt:lpstr>
      <vt:lpstr>PAC - Political Elections</vt:lpstr>
      <vt:lpstr>Internal Structure of View Co-ordinator </vt:lpstr>
      <vt:lpstr>Dynamics</vt:lpstr>
      <vt:lpstr>Contd.</vt:lpstr>
      <vt:lpstr>Contd.</vt:lpstr>
      <vt:lpstr>Implementation</vt:lpstr>
      <vt:lpstr>Known Uses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dc:title>
  <dc:creator>Windows User</dc:creator>
  <cp:lastModifiedBy>Windows User</cp:lastModifiedBy>
  <cp:revision>79</cp:revision>
  <dcterms:created xsi:type="dcterms:W3CDTF">2018-04-17T03:35:49Z</dcterms:created>
  <dcterms:modified xsi:type="dcterms:W3CDTF">2018-05-18T03:30:53Z</dcterms:modified>
</cp:coreProperties>
</file>