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sldIdLst>
    <p:sldId id="256" r:id="rId2"/>
    <p:sldId id="257" r:id="rId3"/>
    <p:sldId id="258" r:id="rId4"/>
    <p:sldId id="294" r:id="rId5"/>
    <p:sldId id="260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2" r:id="rId23"/>
    <p:sldId id="311" r:id="rId24"/>
    <p:sldId id="313" r:id="rId25"/>
    <p:sldId id="314" r:id="rId26"/>
    <p:sldId id="315" r:id="rId27"/>
    <p:sldId id="316" r:id="rId28"/>
    <p:sldId id="317" r:id="rId29"/>
    <p:sldId id="345" r:id="rId30"/>
    <p:sldId id="346" r:id="rId31"/>
    <p:sldId id="318" r:id="rId32"/>
    <p:sldId id="344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50" r:id="rId55"/>
    <p:sldId id="340" r:id="rId56"/>
    <p:sldId id="341" r:id="rId57"/>
    <p:sldId id="342" r:id="rId58"/>
    <p:sldId id="343" r:id="rId59"/>
    <p:sldId id="347" r:id="rId60"/>
    <p:sldId id="34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F55F2-2656-489E-B975-EE082D84F567}" type="datetimeFigureOut">
              <a:rPr lang="en-US" smtClean="0"/>
              <a:t>02-May-22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D999-0D9E-4881-8D36-826CD798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3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6007-2F02-4832-811C-44B2430F6053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6F88-A951-4693-AD82-D1B40832C1B2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2943-0169-40A0-9D51-58EEF0FA6E0C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206926" cy="794945"/>
          </a:xfrm>
        </p:spPr>
        <p:txBody>
          <a:bodyPr>
            <a:normAutofit/>
          </a:bodyPr>
          <a:lstStyle>
            <a:lvl1pPr>
              <a:defRPr sz="4400" b="0" spc="-100" baseline="0">
                <a:solidFill>
                  <a:srgbClr val="C00000"/>
                </a:solidFill>
                <a:latin typeface="Helvetica Rounded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9206926" cy="5053781"/>
          </a:xfrm>
        </p:spPr>
        <p:txBody>
          <a:bodyPr/>
          <a:lstStyle>
            <a:lvl1pPr marL="274320" indent="-274320">
              <a:lnSpc>
                <a:spcPct val="100000"/>
              </a:lnSpc>
              <a:buClr>
                <a:srgbClr val="00B0F0"/>
              </a:buClr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B504-0B13-4672-B455-381BD3F3A66B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30711"/>
            <a:ext cx="122903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61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02F8-82B2-4113-AF67-53ABD5E550DF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6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926B-3B20-4AF7-A297-F0497C39072F}" type="datetime1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0E06-61F0-42A6-8811-3A6C61C2EB58}" type="datetime1">
              <a:rPr lang="en-US" smtClean="0"/>
              <a:t>02-May-22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C26-EDE4-49BD-ADDB-97CA78386F5A}" type="datetime1">
              <a:rPr lang="en-US" smtClean="0"/>
              <a:t>02-May-22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9AF3-B17C-40D1-B651-B7D29EBE5EF0}" type="datetime1">
              <a:rPr lang="en-US" smtClean="0"/>
              <a:t>02-May-22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CDAC1-27A7-4F62-AE59-2865911DE6EB}" type="datetime1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53EC-75EC-41EB-BDE7-2603379256B6}" type="datetime1">
              <a:rPr lang="en-US" smtClean="0"/>
              <a:t>02-May-22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CD405A-5A72-416B-836C-00FF45AF8619}" type="datetime1">
              <a:rPr lang="en-US" smtClean="0"/>
              <a:t>02-May-22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09AB58-ABF0-4861-BE68-8CD89C740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</a:rPr>
              <a:t>18CS822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Storage Area Network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C00000"/>
          </a:solidFill>
        </p:spPr>
        <p:txBody>
          <a:bodyPr/>
          <a:lstStyle/>
          <a:p>
            <a:endParaRPr lang="en-US" sz="1200" b="1" smtClean="0">
              <a:solidFill>
                <a:srgbClr val="FFFF00"/>
              </a:solidFill>
            </a:endParaRPr>
          </a:p>
          <a:p>
            <a:r>
              <a:rPr lang="en-US" sz="2800" b="1" smtClean="0">
                <a:solidFill>
                  <a:srgbClr val="FFFF00"/>
                </a:solidFill>
                <a:latin typeface="Bahnschrift" panose="020B0502040204020203" pitchFamily="34" charset="0"/>
              </a:rPr>
              <a:t>Dr. S. Nandagopalan</a:t>
            </a:r>
            <a:endParaRPr lang="en-US" sz="2800" b="1">
              <a:solidFill>
                <a:srgbClr val="FFFF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Big </a:t>
            </a:r>
            <a:r>
              <a:rPr lang="en-US" b="1" smtClean="0"/>
              <a:t>Data Ecosystem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 </a:t>
            </a:r>
            <a:r>
              <a:rPr lang="en-US" smtClean="0"/>
              <a:t>data ecosystem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25793" y="-970838"/>
            <a:ext cx="5066830" cy="93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Data Ecosystem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Devices </a:t>
            </a:r>
            <a:r>
              <a:rPr lang="en-US"/>
              <a:t>that collect data from multiple locations and also generate </a:t>
            </a:r>
            <a:r>
              <a:rPr lang="en-US" smtClean="0"/>
              <a:t>new data </a:t>
            </a:r>
            <a:r>
              <a:rPr lang="en-US"/>
              <a:t>about this data (metadata).</a:t>
            </a:r>
          </a:p>
          <a:p>
            <a:r>
              <a:rPr lang="en-US"/>
              <a:t>2. Data collectors who gather data from devices and users.</a:t>
            </a:r>
          </a:p>
          <a:p>
            <a:r>
              <a:rPr lang="en-US"/>
              <a:t>3. Data aggregators that compile the collected data to extract </a:t>
            </a:r>
            <a:r>
              <a:rPr lang="en-US" smtClean="0"/>
              <a:t>meaningful information</a:t>
            </a:r>
            <a:r>
              <a:rPr lang="en-US"/>
              <a:t>.</a:t>
            </a:r>
          </a:p>
          <a:p>
            <a:r>
              <a:rPr lang="en-US"/>
              <a:t>4. Data users and buyers who </a:t>
            </a:r>
            <a:r>
              <a:rPr lang="en-US" smtClean="0"/>
              <a:t>benefit </a:t>
            </a:r>
            <a:r>
              <a:rPr lang="en-US"/>
              <a:t>from the information collected </a:t>
            </a:r>
            <a:r>
              <a:rPr lang="en-US" smtClean="0"/>
              <a:t>and aggregated </a:t>
            </a:r>
            <a:r>
              <a:rPr lang="en-US"/>
              <a:t>by others in the data value chain.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smtClean="0"/>
              <a:t>Information </a:t>
            </a:r>
            <a:r>
              <a:rPr lang="en-US" sz="2800" smtClean="0"/>
              <a:t>is </a:t>
            </a:r>
            <a:r>
              <a:rPr lang="en-US" sz="2800"/>
              <a:t>the intelligence and knowledge derived from data</a:t>
            </a:r>
            <a:r>
              <a:rPr lang="en-US" sz="2800" smtClean="0"/>
              <a:t>.</a:t>
            </a:r>
          </a:p>
          <a:p>
            <a:r>
              <a:rPr lang="en-US" sz="2800"/>
              <a:t>Businesses analyze raw data to identify meaningful </a:t>
            </a:r>
            <a:r>
              <a:rPr lang="en-US" sz="2800" smtClean="0"/>
              <a:t>trends</a:t>
            </a:r>
          </a:p>
          <a:p>
            <a:r>
              <a:rPr lang="en-US" sz="2800" smtClean="0"/>
              <a:t>Customers</a:t>
            </a:r>
            <a:r>
              <a:rPr lang="en-US" sz="2800"/>
              <a:t>’ preferred products and brand names by analyzing their </a:t>
            </a:r>
            <a:r>
              <a:rPr lang="en-US" sz="2800" smtClean="0"/>
              <a:t>purchase patterns</a:t>
            </a:r>
          </a:p>
          <a:p>
            <a:r>
              <a:rPr lang="en-US" sz="2800" smtClean="0"/>
              <a:t>Potential for </a:t>
            </a:r>
            <a:r>
              <a:rPr lang="en-US" sz="2800"/>
              <a:t>new business opportunities by using the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Data created by individuals or businesses must be stored so that it is </a:t>
            </a:r>
            <a:r>
              <a:rPr lang="en-US" sz="2800" smtClean="0"/>
              <a:t>easily accessible </a:t>
            </a:r>
            <a:r>
              <a:rPr lang="en-US" sz="2800"/>
              <a:t>for further processing. </a:t>
            </a:r>
            <a:endParaRPr lang="en-US" sz="2800" smtClean="0"/>
          </a:p>
          <a:p>
            <a:r>
              <a:rPr lang="en-US" sz="2800" smtClean="0"/>
              <a:t>In </a:t>
            </a:r>
            <a:r>
              <a:rPr lang="en-US" sz="2800"/>
              <a:t>a computing environment, devices </a:t>
            </a:r>
            <a:r>
              <a:rPr lang="en-US" sz="2800" smtClean="0"/>
              <a:t>designed for </a:t>
            </a:r>
            <a:r>
              <a:rPr lang="en-US" sz="2800"/>
              <a:t>storing data are termed </a:t>
            </a:r>
            <a:r>
              <a:rPr lang="en-US" sz="2800" i="1"/>
              <a:t>storage devices </a:t>
            </a:r>
            <a:r>
              <a:rPr lang="en-US" sz="2800"/>
              <a:t>or simply </a:t>
            </a:r>
            <a:r>
              <a:rPr lang="en-US" sz="2800" i="1" smtClean="0"/>
              <a:t>storage</a:t>
            </a:r>
          </a:p>
          <a:p>
            <a:r>
              <a:rPr lang="en-US" sz="2800" i="1" smtClean="0"/>
              <a:t>CDs, DVDs, HDDs, etc.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Evolution of Storage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server-centric storage architecture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20" y="2167253"/>
            <a:ext cx="7600962" cy="31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Evolution of Storage </a:t>
            </a:r>
            <a:r>
              <a:rPr lang="en-US" b="1" smtClean="0"/>
              <a:t>Architecture…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information-centric                                                                              storage </a:t>
            </a:r>
            <a:r>
              <a:rPr lang="en-US" i="1"/>
              <a:t>architecture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21" y="1199535"/>
            <a:ext cx="4853339" cy="50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Center Infrastructure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Organizations maintain data centers to provide centralized data-processing </a:t>
            </a:r>
            <a:r>
              <a:rPr lang="en-US" sz="2800" dirty="0" smtClean="0"/>
              <a:t>capabilities across </a:t>
            </a:r>
            <a:r>
              <a:rPr lang="en-US" sz="2800" dirty="0"/>
              <a:t>the enterprise. </a:t>
            </a:r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/>
              <a:t>centers house and manage large amounts of data.</a:t>
            </a:r>
          </a:p>
          <a:p>
            <a:r>
              <a:rPr lang="en-US" sz="2800" dirty="0"/>
              <a:t>The data center infrastructure includes hardware components, such as computers</a:t>
            </a:r>
            <a:r>
              <a:rPr lang="en-US" sz="2800" dirty="0" smtClean="0"/>
              <a:t>, storage </a:t>
            </a:r>
            <a:r>
              <a:rPr lang="en-US" sz="2800" dirty="0"/>
              <a:t>systems, network devices, and power backups; and software components</a:t>
            </a:r>
            <a:r>
              <a:rPr lang="en-US" sz="2800" dirty="0" smtClean="0"/>
              <a:t>, such </a:t>
            </a:r>
            <a:r>
              <a:rPr lang="en-US" sz="2800" dirty="0"/>
              <a:t>as applications, operating systems, and management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Core Elements of a Data Center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Application: </a:t>
            </a:r>
            <a:r>
              <a:rPr lang="en-US"/>
              <a:t>A computer program that provides the logic for </a:t>
            </a:r>
            <a:r>
              <a:rPr lang="en-US" smtClean="0"/>
              <a:t>computing Operations</a:t>
            </a:r>
          </a:p>
          <a:p>
            <a:r>
              <a:rPr lang="en-US" b="1" smtClean="0"/>
              <a:t>Database </a:t>
            </a:r>
            <a:r>
              <a:rPr lang="en-US" b="1"/>
              <a:t>management system (DBMS): </a:t>
            </a:r>
            <a:r>
              <a:rPr lang="en-US"/>
              <a:t>Provides a structured way </a:t>
            </a:r>
            <a:r>
              <a:rPr lang="en-US" smtClean="0"/>
              <a:t>to store </a:t>
            </a:r>
            <a:r>
              <a:rPr lang="en-US"/>
              <a:t>data in logically organized tables that are </a:t>
            </a:r>
            <a:r>
              <a:rPr lang="en-US" smtClean="0"/>
              <a:t>interrelated </a:t>
            </a:r>
          </a:p>
          <a:p>
            <a:r>
              <a:rPr lang="en-US" b="1" smtClean="0"/>
              <a:t>Host </a:t>
            </a:r>
            <a:r>
              <a:rPr lang="en-US" b="1"/>
              <a:t>or compute: </a:t>
            </a:r>
            <a:r>
              <a:rPr lang="en-US"/>
              <a:t>A computing platform (hardware, </a:t>
            </a:r>
            <a:r>
              <a:rPr lang="en-US" smtClean="0"/>
              <a:t>firmware</a:t>
            </a:r>
            <a:r>
              <a:rPr lang="en-US"/>
              <a:t>, </a:t>
            </a:r>
            <a:r>
              <a:rPr lang="en-US" smtClean="0"/>
              <a:t>and software</a:t>
            </a:r>
            <a:r>
              <a:rPr lang="en-US"/>
              <a:t>) that runs applications and </a:t>
            </a:r>
            <a:r>
              <a:rPr lang="en-US" smtClean="0"/>
              <a:t>databases</a:t>
            </a:r>
          </a:p>
          <a:p>
            <a:r>
              <a:rPr lang="en-US" b="1" smtClean="0"/>
              <a:t>Network</a:t>
            </a:r>
            <a:r>
              <a:rPr lang="en-US" b="1"/>
              <a:t>: </a:t>
            </a:r>
            <a:r>
              <a:rPr lang="en-US"/>
              <a:t>A data path that facilitates communication among </a:t>
            </a:r>
            <a:r>
              <a:rPr lang="en-US" smtClean="0"/>
              <a:t>various networked devices</a:t>
            </a:r>
          </a:p>
          <a:p>
            <a:r>
              <a:rPr lang="en-US" b="1" smtClean="0"/>
              <a:t>Storage</a:t>
            </a:r>
            <a:r>
              <a:rPr lang="en-US" b="1"/>
              <a:t>: </a:t>
            </a:r>
            <a:r>
              <a:rPr lang="en-US"/>
              <a:t>A device that stores data persistently for subsequent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</a:t>
            </a:r>
            <a:r>
              <a:rPr lang="en-US" smtClean="0"/>
              <a:t>nline </a:t>
            </a:r>
            <a:r>
              <a:rPr lang="en-US"/>
              <a:t>order transaction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9" y="1644935"/>
            <a:ext cx="10802833" cy="3341733"/>
          </a:xfrm>
        </p:spPr>
      </p:pic>
    </p:spTree>
    <p:extLst>
      <p:ext uri="{BB962C8B-B14F-4D97-AF65-F5344CB8AC3E}">
        <p14:creationId xmlns:p14="http://schemas.microsoft.com/office/powerpoint/2010/main" val="34493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Key Characteristics of a Data Center</a:t>
            </a:r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53" y="1223776"/>
            <a:ext cx="5922336" cy="50344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Syllabus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10058400" cy="498861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Helvetica Rounded" pitchFamily="50" charset="0"/>
              </a:rPr>
              <a:t>Module 1 (8 hours)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Chapter 1: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/>
              <a:t>Storage System: Introduction to Information Storage</a:t>
            </a:r>
            <a:r>
              <a:rPr lang="en-US" sz="2800" dirty="0"/>
              <a:t>: Information Storage, Evolution </a:t>
            </a:r>
            <a:r>
              <a:rPr lang="en-US" sz="2800" dirty="0" smtClean="0"/>
              <a:t>of Storage </a:t>
            </a:r>
            <a:r>
              <a:rPr lang="en-US" sz="2800" dirty="0"/>
              <a:t>Architecture, Data Center Infrastructure, Virtualization and Cloud Computing.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endParaRPr lang="en-US" sz="2800" b="1" dirty="0" smtClean="0"/>
          </a:p>
          <a:p>
            <a:r>
              <a:rPr lang="fr-FR" sz="2800" b="1" dirty="0" err="1" smtClean="0">
                <a:solidFill>
                  <a:srgbClr val="C00000"/>
                </a:solidFill>
              </a:rPr>
              <a:t>Chapter</a:t>
            </a:r>
            <a:r>
              <a:rPr lang="fr-FR" sz="2800" b="1" dirty="0">
                <a:solidFill>
                  <a:srgbClr val="C00000"/>
                </a:solidFill>
              </a:rPr>
              <a:t> </a:t>
            </a:r>
            <a:r>
              <a:rPr lang="fr-FR" sz="2800" b="1" dirty="0" smtClean="0">
                <a:solidFill>
                  <a:srgbClr val="C00000"/>
                </a:solidFill>
              </a:rPr>
              <a:t>2:</a:t>
            </a:r>
            <a:r>
              <a:rPr lang="fr-FR" sz="2800" b="1" dirty="0" smtClean="0">
                <a:solidFill>
                  <a:srgbClr val="FF0000"/>
                </a:solidFill>
              </a:rPr>
              <a:t> </a:t>
            </a:r>
            <a:r>
              <a:rPr lang="fr-FR" sz="2800" b="1" dirty="0" smtClean="0"/>
              <a:t>Data Center </a:t>
            </a:r>
            <a:r>
              <a:rPr lang="fr-FR" sz="2800" b="1" dirty="0" err="1"/>
              <a:t>Environment</a:t>
            </a:r>
            <a:r>
              <a:rPr lang="fr-FR" sz="2800" b="1" dirty="0"/>
              <a:t>: </a:t>
            </a:r>
            <a:r>
              <a:rPr lang="fr-FR" sz="2800" dirty="0"/>
              <a:t>Application </a:t>
            </a:r>
            <a:r>
              <a:rPr lang="fr-FR" sz="2800" dirty="0" err="1" smtClean="0"/>
              <a:t>Database</a:t>
            </a:r>
            <a:r>
              <a:rPr lang="fr-FR" sz="2800" dirty="0" smtClean="0"/>
              <a:t> </a:t>
            </a:r>
            <a:r>
              <a:rPr lang="fr-FR" sz="2800" dirty="0"/>
              <a:t>Management System (</a:t>
            </a:r>
            <a:r>
              <a:rPr lang="fr-FR" sz="2800" dirty="0" err="1"/>
              <a:t>DBMS</a:t>
            </a:r>
            <a:r>
              <a:rPr lang="fr-FR" sz="2800" dirty="0"/>
              <a:t>), Host </a:t>
            </a:r>
            <a:r>
              <a:rPr lang="en-US" sz="2800" dirty="0"/>
              <a:t>(Compute), Connectivity, Storage, </a:t>
            </a:r>
            <a:r>
              <a:rPr lang="en-US" sz="2800" dirty="0" smtClean="0"/>
              <a:t>Disk </a:t>
            </a:r>
            <a:r>
              <a:rPr lang="en-US" sz="2800" dirty="0"/>
              <a:t>Drive Components</a:t>
            </a:r>
            <a:r>
              <a:rPr lang="en-US" sz="2800" dirty="0" smtClean="0"/>
              <a:t>, Disk </a:t>
            </a:r>
            <a:r>
              <a:rPr lang="en-US" sz="2800" dirty="0"/>
              <a:t>Drive Performance, Host Access to </a:t>
            </a:r>
            <a:r>
              <a:rPr lang="en-US" sz="2800" dirty="0" smtClean="0"/>
              <a:t>Data</a:t>
            </a:r>
            <a:r>
              <a:rPr lang="en-US" sz="2800" dirty="0"/>
              <a:t>, Direct-Attached Storage, </a:t>
            </a:r>
            <a:r>
              <a:rPr lang="en-US" sz="2800" dirty="0" smtClean="0"/>
              <a:t>Storage Design </a:t>
            </a:r>
            <a:r>
              <a:rPr lang="en-US" sz="2800" dirty="0"/>
              <a:t>Based 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Managing a Data Center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Monitoring: </a:t>
            </a:r>
            <a:r>
              <a:rPr lang="en-US" sz="3200" dirty="0"/>
              <a:t>It is a continuous process of gathering information on </a:t>
            </a:r>
            <a:r>
              <a:rPr lang="en-US" sz="3200" dirty="0" smtClean="0"/>
              <a:t>various elements </a:t>
            </a:r>
            <a:r>
              <a:rPr lang="en-US" sz="3200" dirty="0"/>
              <a:t>and services running in a data center</a:t>
            </a:r>
            <a:r>
              <a:rPr lang="en-US" sz="3200" dirty="0" smtClean="0"/>
              <a:t>.</a:t>
            </a:r>
          </a:p>
          <a:p>
            <a:r>
              <a:rPr lang="en-US" sz="3200" b="1" dirty="0"/>
              <a:t>Reporting: </a:t>
            </a:r>
            <a:r>
              <a:rPr lang="en-US" sz="3200" dirty="0"/>
              <a:t>It is done periodically on resource performance, capacity, </a:t>
            </a:r>
            <a:r>
              <a:rPr lang="en-US" sz="3200" dirty="0" smtClean="0"/>
              <a:t>and utilization</a:t>
            </a:r>
          </a:p>
          <a:p>
            <a:r>
              <a:rPr lang="en-US" sz="3200" b="1" dirty="0"/>
              <a:t>Provisioning: </a:t>
            </a:r>
            <a:r>
              <a:rPr lang="en-US" sz="3200" dirty="0"/>
              <a:t>It is a process of providing the hardware, software, </a:t>
            </a:r>
            <a:r>
              <a:rPr lang="en-US" sz="3200" dirty="0" smtClean="0"/>
              <a:t>and other </a:t>
            </a:r>
            <a:r>
              <a:rPr lang="en-US" sz="3200" dirty="0"/>
              <a:t>resources required to run a data center.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Virtualization and Cloud Computing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Virtualization is a technique of abstracting physical resources, such as compute</a:t>
            </a:r>
            <a:r>
              <a:rPr lang="en-US" dirty="0" smtClean="0"/>
              <a:t>, storage</a:t>
            </a:r>
            <a:r>
              <a:rPr lang="en-US" dirty="0"/>
              <a:t>, and network, and making them appear as logical </a:t>
            </a:r>
            <a:r>
              <a:rPr lang="en-US" dirty="0" smtClean="0"/>
              <a:t>resources</a:t>
            </a:r>
          </a:p>
          <a:p>
            <a:r>
              <a:rPr lang="en-US" dirty="0"/>
              <a:t>Virtualization enables pooling of physical resources and providing an </a:t>
            </a:r>
            <a:r>
              <a:rPr lang="en-US" dirty="0" smtClean="0"/>
              <a:t>aggregated view </a:t>
            </a:r>
            <a:r>
              <a:rPr lang="en-US" dirty="0"/>
              <a:t>of the physical resource </a:t>
            </a:r>
            <a:r>
              <a:rPr lang="en-US" dirty="0" smtClean="0"/>
              <a:t>capabilities.</a:t>
            </a:r>
          </a:p>
          <a:p>
            <a:r>
              <a:rPr lang="en-US" dirty="0" smtClean="0"/>
              <a:t>E.g. Storage, CPU, etc.</a:t>
            </a:r>
          </a:p>
          <a:p>
            <a:r>
              <a:rPr lang="en-US" b="1" dirty="0"/>
              <a:t>Cloud </a:t>
            </a:r>
            <a:r>
              <a:rPr lang="en-US" b="1" dirty="0" smtClean="0"/>
              <a:t>computing </a:t>
            </a:r>
            <a:r>
              <a:rPr lang="en-US" dirty="0" smtClean="0"/>
              <a:t>- enables </a:t>
            </a:r>
            <a:r>
              <a:rPr lang="en-US" dirty="0"/>
              <a:t>individuals or businesses to use IT resources as a service </a:t>
            </a:r>
            <a:r>
              <a:rPr lang="en-US" dirty="0" smtClean="0"/>
              <a:t>over the </a:t>
            </a:r>
            <a:r>
              <a:rPr lang="en-US" dirty="0"/>
              <a:t>network. 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highly scalable and </a:t>
            </a:r>
            <a:r>
              <a:rPr lang="en-US" dirty="0" smtClean="0"/>
              <a:t>flexible </a:t>
            </a:r>
            <a:r>
              <a:rPr lang="en-US" dirty="0"/>
              <a:t>computing </a:t>
            </a:r>
            <a:r>
              <a:rPr lang="en-US" dirty="0" smtClean="0"/>
              <a:t>(resources </a:t>
            </a:r>
            <a:r>
              <a:rPr lang="en-US" dirty="0"/>
              <a:t>on </a:t>
            </a:r>
            <a:r>
              <a:rPr lang="en-US" dirty="0" smtClean="0"/>
              <a:t>demand). </a:t>
            </a:r>
          </a:p>
          <a:p>
            <a:r>
              <a:rPr lang="en-US" dirty="0" smtClean="0"/>
              <a:t>Users </a:t>
            </a:r>
            <a:r>
              <a:rPr lang="en-US" dirty="0"/>
              <a:t>can scale up or scale down </a:t>
            </a:r>
            <a:r>
              <a:rPr lang="en-US" dirty="0" smtClean="0"/>
              <a:t>the demand </a:t>
            </a:r>
            <a:r>
              <a:rPr lang="en-US" dirty="0"/>
              <a:t>of computing resources, including storage capacity, with </a:t>
            </a:r>
            <a:r>
              <a:rPr lang="en-US" dirty="0" smtClean="0"/>
              <a:t>minimal management.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0070C0"/>
                </a:solidFill>
              </a:rPr>
              <a:t>Chapter 2: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glow rad="127000">
                    <a:schemeClr val="accent4">
                      <a:lumMod val="60000"/>
                      <a:lumOff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Data Center </a:t>
            </a:r>
            <a:r>
              <a:rPr lang="en-US" sz="7200" b="1" dirty="0">
                <a:solidFill>
                  <a:srgbClr val="C00000"/>
                </a:solidFill>
                <a:effectLst>
                  <a:glow rad="127000">
                    <a:schemeClr val="accent4">
                      <a:lumMod val="60000"/>
                      <a:lumOff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Environment</a:t>
            </a:r>
            <a:endParaRPr lang="en-US" dirty="0">
              <a:solidFill>
                <a:srgbClr val="C00000"/>
              </a:solidFill>
              <a:effectLst>
                <a:glow rad="127000">
                  <a:schemeClr val="accent4">
                    <a:lumMod val="60000"/>
                    <a:lumOff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44" y="1220894"/>
            <a:ext cx="2993501" cy="4975461"/>
          </a:xfrm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application </a:t>
            </a:r>
            <a:r>
              <a:rPr lang="en-US" dirty="0"/>
              <a:t>is a computer program that provides the logic for </a:t>
            </a:r>
            <a:r>
              <a:rPr lang="en-US" dirty="0" smtClean="0"/>
              <a:t>computing operations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application sends requests to the underlying operating </a:t>
            </a:r>
            <a:r>
              <a:rPr lang="en-US" dirty="0" smtClean="0"/>
              <a:t>system to </a:t>
            </a:r>
            <a:r>
              <a:rPr lang="en-US" dirty="0"/>
              <a:t>perform read/write (R/W) operations on the storage devices. </a:t>
            </a:r>
            <a:endParaRPr lang="en-US" dirty="0" smtClean="0"/>
          </a:p>
          <a:p>
            <a:r>
              <a:rPr lang="en-US" dirty="0" smtClean="0"/>
              <a:t>Applications can </a:t>
            </a:r>
            <a:r>
              <a:rPr lang="en-US" dirty="0"/>
              <a:t>be layered on the database, which in turn uses the OS services to </a:t>
            </a:r>
            <a:r>
              <a:rPr lang="en-US" dirty="0" smtClean="0"/>
              <a:t>perform R/W </a:t>
            </a:r>
            <a:r>
              <a:rPr lang="en-US" dirty="0"/>
              <a:t>operations on the storage devices</a:t>
            </a:r>
            <a:r>
              <a:rPr lang="en-US" dirty="0" smtClean="0"/>
              <a:t>.</a:t>
            </a:r>
          </a:p>
          <a:p>
            <a:r>
              <a:rPr lang="en-US" dirty="0"/>
              <a:t>B</a:t>
            </a:r>
            <a:r>
              <a:rPr lang="en-US" dirty="0" smtClean="0"/>
              <a:t>usiness </a:t>
            </a:r>
            <a:r>
              <a:rPr lang="en-US" dirty="0"/>
              <a:t>applications, </a:t>
            </a:r>
            <a:r>
              <a:rPr lang="en-US" dirty="0" smtClean="0"/>
              <a:t>infrastructure management </a:t>
            </a:r>
            <a:r>
              <a:rPr lang="en-US" dirty="0"/>
              <a:t>applications, data protection applications, and security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ERP</a:t>
            </a:r>
            <a:r>
              <a:rPr lang="en-US" dirty="0" smtClean="0"/>
              <a:t>, </a:t>
            </a:r>
            <a:r>
              <a:rPr lang="en-US" dirty="0" err="1" smtClean="0"/>
              <a:t>DSS</a:t>
            </a:r>
            <a:r>
              <a:rPr lang="en-US" dirty="0" smtClean="0"/>
              <a:t>, </a:t>
            </a:r>
            <a:r>
              <a:rPr lang="en-US" dirty="0"/>
              <a:t>resource management, backup, </a:t>
            </a:r>
            <a:r>
              <a:rPr lang="en-US" dirty="0" smtClean="0"/>
              <a:t>authentication and </a:t>
            </a:r>
            <a:r>
              <a:rPr lang="en-US" dirty="0"/>
              <a:t>antivirus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Application virtualization - </a:t>
            </a:r>
            <a:r>
              <a:rPr lang="en-US" sz="2800" dirty="0"/>
              <a:t>breaks the dependency </a:t>
            </a:r>
            <a:r>
              <a:rPr lang="en-US" sz="2800" dirty="0" smtClean="0"/>
              <a:t>between the </a:t>
            </a:r>
            <a:r>
              <a:rPr lang="en-US" sz="2800" dirty="0"/>
              <a:t>application and the underlying platform (OS and hardware).</a:t>
            </a:r>
          </a:p>
          <a:p>
            <a:r>
              <a:rPr lang="en-US" sz="2800" dirty="0"/>
              <a:t>Application virtualization encapsulates the </a:t>
            </a:r>
            <a:r>
              <a:rPr lang="en-US" sz="2800" dirty="0" smtClean="0"/>
              <a:t>application and </a:t>
            </a:r>
            <a:r>
              <a:rPr lang="en-US" sz="2800" dirty="0"/>
              <a:t>the required OS resources within a virtualized container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Deploy applications without </a:t>
            </a:r>
            <a:r>
              <a:rPr lang="en-US" sz="2800" dirty="0"/>
              <a:t>making any change to the underlying OS, </a:t>
            </a:r>
            <a:r>
              <a:rPr lang="en-US" sz="2800" dirty="0" smtClean="0"/>
              <a:t>file </a:t>
            </a:r>
            <a:r>
              <a:rPr lang="en-US" sz="2800" dirty="0"/>
              <a:t>system</a:t>
            </a:r>
            <a:r>
              <a:rPr lang="en-US" sz="2800" dirty="0" smtClean="0"/>
              <a:t>, or </a:t>
            </a:r>
            <a:r>
              <a:rPr lang="en-US" sz="2800" dirty="0"/>
              <a:t>registry of the computing platform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DBMS</a:t>
            </a:r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OS</a:t>
            </a:r>
          </a:p>
          <a:p>
            <a:r>
              <a:rPr lang="en-US" dirty="0"/>
              <a:t>Memory </a:t>
            </a:r>
            <a:r>
              <a:rPr lang="en-US" dirty="0" smtClean="0"/>
              <a:t>Virtualization</a:t>
            </a:r>
          </a:p>
          <a:p>
            <a:r>
              <a:rPr lang="en-US" dirty="0"/>
              <a:t>Device </a:t>
            </a:r>
            <a:r>
              <a:rPr lang="en-US" dirty="0" smtClean="0"/>
              <a:t>Driver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LVM</a:t>
            </a:r>
            <a:r>
              <a:rPr lang="en-US" dirty="0" smtClean="0"/>
              <a:t> (Logical Volume Manager) - </a:t>
            </a:r>
            <a:r>
              <a:rPr lang="en-US" dirty="0"/>
              <a:t>dynamic </a:t>
            </a:r>
            <a:r>
              <a:rPr lang="en-US" dirty="0" smtClean="0"/>
              <a:t>extension of file </a:t>
            </a:r>
            <a:r>
              <a:rPr lang="en-US" dirty="0"/>
              <a:t>system capacity and </a:t>
            </a:r>
            <a:r>
              <a:rPr lang="en-US" dirty="0" smtClean="0"/>
              <a:t>efficient </a:t>
            </a:r>
            <a:r>
              <a:rPr lang="en-US" dirty="0"/>
              <a:t>storage </a:t>
            </a:r>
            <a:r>
              <a:rPr lang="en-US" dirty="0" smtClean="0"/>
              <a:t>management</a:t>
            </a:r>
          </a:p>
          <a:p>
            <a:r>
              <a:rPr lang="en-US" dirty="0" err="1"/>
              <a:t>LVM</a:t>
            </a:r>
            <a:r>
              <a:rPr lang="en-US" dirty="0"/>
              <a:t> is </a:t>
            </a:r>
            <a:r>
              <a:rPr lang="en-US" dirty="0" smtClean="0"/>
              <a:t>software that </a:t>
            </a:r>
            <a:r>
              <a:rPr lang="en-US" dirty="0"/>
              <a:t>runs on the </a:t>
            </a:r>
            <a:r>
              <a:rPr lang="en-US" dirty="0" err="1"/>
              <a:t>compute</a:t>
            </a:r>
            <a:r>
              <a:rPr lang="en-US" dirty="0"/>
              <a:t> system and manages logical and physical storage.</a:t>
            </a:r>
          </a:p>
          <a:p>
            <a:r>
              <a:rPr lang="en-US" dirty="0" err="1"/>
              <a:t>LVM</a:t>
            </a:r>
            <a:r>
              <a:rPr lang="en-US" dirty="0"/>
              <a:t> is an intermediate layer between the </a:t>
            </a:r>
            <a:r>
              <a:rPr lang="en-US" dirty="0" smtClean="0"/>
              <a:t>file </a:t>
            </a:r>
            <a:r>
              <a:rPr lang="en-US" dirty="0"/>
              <a:t>system and the physical </a:t>
            </a:r>
            <a:r>
              <a:rPr lang="en-US" dirty="0" smtClean="0"/>
              <a:t>disk</a:t>
            </a:r>
          </a:p>
          <a:p>
            <a:r>
              <a:rPr lang="en-US" i="1" dirty="0" smtClean="0"/>
              <a:t>Partitioning</a:t>
            </a:r>
            <a:r>
              <a:rPr lang="en-US" dirty="0" smtClean="0"/>
              <a:t> - </a:t>
            </a:r>
            <a:r>
              <a:rPr lang="en-US" dirty="0"/>
              <a:t>a larger-capacity disk </a:t>
            </a:r>
            <a:r>
              <a:rPr lang="en-US" dirty="0" smtClean="0"/>
              <a:t>divided into </a:t>
            </a:r>
            <a:r>
              <a:rPr lang="en-US" dirty="0"/>
              <a:t>virtual, smaller-capacity </a:t>
            </a:r>
            <a:r>
              <a:rPr lang="en-US" dirty="0" smtClean="0"/>
              <a:t>volumes</a:t>
            </a:r>
          </a:p>
          <a:p>
            <a:r>
              <a:rPr lang="en-US" i="1" dirty="0"/>
              <a:t>Disk </a:t>
            </a:r>
            <a:r>
              <a:rPr lang="en-US" i="1" dirty="0" smtClean="0"/>
              <a:t>partitioning</a:t>
            </a:r>
          </a:p>
          <a:p>
            <a:r>
              <a:rPr lang="en-US" i="1" dirty="0" smtClean="0"/>
              <a:t>Concatenation - </a:t>
            </a:r>
            <a:r>
              <a:rPr lang="en-US" dirty="0"/>
              <a:t>aggregate several smaller disks to form a </a:t>
            </a:r>
            <a:r>
              <a:rPr lang="en-US" dirty="0" smtClean="0"/>
              <a:t>larger virtual </a:t>
            </a:r>
            <a:r>
              <a:rPr lang="en-US" dirty="0"/>
              <a:t>volume.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Disk partitioning and concatenation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30" y="1302923"/>
            <a:ext cx="7089271" cy="43323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/>
              <a:t>space partitioned </a:t>
            </a:r>
            <a:r>
              <a:rPr lang="en-US" dirty="0" smtClean="0"/>
              <a:t>into LV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29" y="1217631"/>
            <a:ext cx="5894377" cy="500241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Book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6433936" cy="5053781"/>
          </a:xfrm>
        </p:spPr>
        <p:txBody>
          <a:bodyPr/>
          <a:lstStyle/>
          <a:p>
            <a:r>
              <a:rPr lang="en-US"/>
              <a:t>EMC Education Services, </a:t>
            </a:r>
            <a:r>
              <a:rPr lang="en-US" b="1"/>
              <a:t>“Information Storage and Management</a:t>
            </a:r>
            <a:r>
              <a:rPr lang="en-US" smtClean="0"/>
              <a:t>”,                   Wiley </a:t>
            </a:r>
            <a:r>
              <a:rPr lang="en-US"/>
              <a:t>India Publications</a:t>
            </a:r>
            <a:r>
              <a:rPr lang="en-US" smtClean="0"/>
              <a:t>, 2009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ISBN</a:t>
            </a:r>
            <a:r>
              <a:rPr lang="en-US"/>
              <a:t>: 9781118094839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34" y="906341"/>
            <a:ext cx="4083260" cy="53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Extents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34" y="1200150"/>
            <a:ext cx="5090958" cy="50530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to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4218999" cy="5053781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file</a:t>
            </a:r>
            <a:r>
              <a:rPr lang="en-US" i="1" dirty="0" smtClean="0"/>
              <a:t> - </a:t>
            </a:r>
            <a:r>
              <a:rPr lang="en-US" dirty="0" smtClean="0"/>
              <a:t>a </a:t>
            </a:r>
            <a:r>
              <a:rPr lang="en-US" dirty="0"/>
              <a:t>collection of related </a:t>
            </a:r>
            <a:r>
              <a:rPr lang="en-US" dirty="0" smtClean="0"/>
              <a:t>records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file </a:t>
            </a:r>
            <a:r>
              <a:rPr lang="en-US" i="1" dirty="0">
                <a:solidFill>
                  <a:srgbClr val="FF0000"/>
                </a:solidFill>
              </a:rPr>
              <a:t>system </a:t>
            </a:r>
            <a:r>
              <a:rPr lang="en-US" i="1" dirty="0" smtClean="0"/>
              <a:t>- </a:t>
            </a:r>
            <a:r>
              <a:rPr lang="en-US" dirty="0" smtClean="0"/>
              <a:t>a </a:t>
            </a:r>
            <a:r>
              <a:rPr lang="en-US" dirty="0"/>
              <a:t>hierarchical structure of </a:t>
            </a:r>
            <a:r>
              <a:rPr lang="en-US" dirty="0" smtClean="0"/>
              <a:t>files - </a:t>
            </a:r>
            <a:r>
              <a:rPr lang="en-US" dirty="0"/>
              <a:t>logical </a:t>
            </a:r>
            <a:r>
              <a:rPr lang="en-US" dirty="0" smtClean="0"/>
              <a:t>structures (FAT32, NTFS, LINUX)</a:t>
            </a:r>
          </a:p>
          <a:p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i="1" dirty="0" smtClean="0">
                <a:solidFill>
                  <a:srgbClr val="FF0000"/>
                </a:solidFill>
              </a:rPr>
              <a:t>xtents</a:t>
            </a:r>
            <a:r>
              <a:rPr lang="en-US" dirty="0" smtClean="0"/>
              <a:t> - each </a:t>
            </a:r>
            <a:r>
              <a:rPr lang="en-US" dirty="0"/>
              <a:t>volume within a volume group is segmented into small, fixed-size chunks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31" y="1199535"/>
            <a:ext cx="6177433" cy="40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907418" cy="794945"/>
          </a:xfrm>
        </p:spPr>
        <p:txBody>
          <a:bodyPr>
            <a:no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rocess </a:t>
            </a:r>
            <a:r>
              <a:rPr lang="en-US" sz="3200" dirty="0"/>
              <a:t>of mapping user </a:t>
            </a:r>
            <a:r>
              <a:rPr lang="en-US" sz="3200" dirty="0" smtClean="0"/>
              <a:t>files </a:t>
            </a:r>
            <a:r>
              <a:rPr lang="en-US" sz="3200" dirty="0"/>
              <a:t>to the disk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Files </a:t>
            </a:r>
            <a:r>
              <a:rPr lang="en-US" dirty="0"/>
              <a:t>are created and managed by users and applications.</a:t>
            </a:r>
          </a:p>
          <a:p>
            <a:r>
              <a:rPr lang="en-US" dirty="0"/>
              <a:t>2. These </a:t>
            </a:r>
            <a:r>
              <a:rPr lang="en-US" dirty="0" smtClean="0"/>
              <a:t>files </a:t>
            </a:r>
            <a:r>
              <a:rPr lang="en-US" dirty="0"/>
              <a:t>reside in the </a:t>
            </a:r>
            <a:r>
              <a:rPr lang="en-US" dirty="0" smtClean="0"/>
              <a:t>file </a:t>
            </a:r>
            <a:r>
              <a:rPr lang="en-US" dirty="0"/>
              <a:t>systems.</a:t>
            </a:r>
          </a:p>
          <a:p>
            <a:r>
              <a:rPr lang="en-US" dirty="0"/>
              <a:t>3. The </a:t>
            </a:r>
            <a:r>
              <a:rPr lang="en-US" dirty="0" smtClean="0"/>
              <a:t>file </a:t>
            </a:r>
            <a:r>
              <a:rPr lang="en-US" dirty="0"/>
              <a:t>systems are mapped to </a:t>
            </a:r>
            <a:r>
              <a:rPr lang="en-US" dirty="0" smtClean="0"/>
              <a:t>file </a:t>
            </a:r>
            <a:r>
              <a:rPr lang="en-US" dirty="0"/>
              <a:t>system blocks.</a:t>
            </a:r>
          </a:p>
          <a:p>
            <a:r>
              <a:rPr lang="en-US" dirty="0"/>
              <a:t>4. The </a:t>
            </a:r>
            <a:r>
              <a:rPr lang="en-US" dirty="0" smtClean="0"/>
              <a:t>file </a:t>
            </a:r>
            <a:r>
              <a:rPr lang="en-US" dirty="0"/>
              <a:t>system blocks are mapped to logical extents of a logical volume.</a:t>
            </a:r>
          </a:p>
          <a:p>
            <a:r>
              <a:rPr lang="en-US" dirty="0"/>
              <a:t>5. These logical extents in turn are mapped to the disk physical extents </a:t>
            </a:r>
            <a:r>
              <a:rPr lang="en-US" dirty="0" smtClean="0"/>
              <a:t>either by </a:t>
            </a:r>
            <a:r>
              <a:rPr lang="en-US" dirty="0"/>
              <a:t>the operating system or by the </a:t>
            </a:r>
            <a:r>
              <a:rPr lang="en-US" dirty="0" err="1"/>
              <a:t>LVM</a:t>
            </a:r>
            <a:r>
              <a:rPr lang="en-US" dirty="0"/>
              <a:t>.</a:t>
            </a:r>
          </a:p>
          <a:p>
            <a:r>
              <a:rPr lang="en-US" dirty="0"/>
              <a:t>6. These physical extents are mapped to the disk sectors in a storage subsystem.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Compute virtualization is a technique for masking or abstracting the </a:t>
            </a:r>
            <a:r>
              <a:rPr lang="en-US" sz="2800" dirty="0" smtClean="0"/>
              <a:t>physical hardware </a:t>
            </a:r>
            <a:r>
              <a:rPr lang="en-US" sz="2800" dirty="0"/>
              <a:t>from the operating system.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enables multiple operating </a:t>
            </a:r>
            <a:r>
              <a:rPr lang="en-US" sz="2800" dirty="0" smtClean="0"/>
              <a:t>systems and applications  </a:t>
            </a:r>
            <a:r>
              <a:rPr lang="en-US" sz="2800" dirty="0"/>
              <a:t>to </a:t>
            </a:r>
            <a:r>
              <a:rPr lang="en-US" sz="2800" dirty="0" smtClean="0"/>
              <a:t>run concurrently </a:t>
            </a:r>
            <a:r>
              <a:rPr lang="en-US" sz="2800" dirty="0"/>
              <a:t>on single or clustered physical machines.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technique </a:t>
            </a:r>
            <a:r>
              <a:rPr lang="en-US" sz="2800" dirty="0" smtClean="0"/>
              <a:t>enables creating </a:t>
            </a:r>
            <a:r>
              <a:rPr lang="en-US" sz="2800" dirty="0"/>
              <a:t>portable virtual compute systems called </a:t>
            </a:r>
            <a:r>
              <a:rPr lang="en-US" sz="2800" b="1" i="1" dirty="0"/>
              <a:t>virtual machines </a:t>
            </a:r>
            <a:r>
              <a:rPr lang="en-US" sz="2800" b="1" dirty="0"/>
              <a:t>(</a:t>
            </a:r>
            <a:r>
              <a:rPr lang="en-US" sz="2800" b="1" dirty="0" err="1"/>
              <a:t>VMs</a:t>
            </a:r>
            <a:r>
              <a:rPr lang="en-US" sz="2800" b="1" dirty="0" smtClean="0"/>
              <a:t>).</a:t>
            </a:r>
          </a:p>
          <a:p>
            <a:r>
              <a:rPr lang="en-US" sz="2800" b="1" dirty="0" smtClean="0"/>
              <a:t>Thin Clients vs. </a:t>
            </a:r>
            <a:r>
              <a:rPr lang="en-US" sz="2800" b="1" dirty="0" err="1" smtClean="0"/>
              <a:t>VMs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4" y="1225050"/>
            <a:ext cx="4783439" cy="43251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77" y="1225050"/>
            <a:ext cx="4727931" cy="43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3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Connectivity refers to the interconnection between hosts or between a </a:t>
            </a:r>
            <a:r>
              <a:rPr lang="en-US" sz="3200" dirty="0" smtClean="0"/>
              <a:t>host and </a:t>
            </a:r>
            <a:r>
              <a:rPr lang="en-US" sz="3200" dirty="0"/>
              <a:t>peripheral devices, such as printers or storage </a:t>
            </a:r>
            <a:r>
              <a:rPr lang="en-US" sz="3200" dirty="0" smtClean="0"/>
              <a:t>devices</a:t>
            </a:r>
          </a:p>
          <a:p>
            <a:r>
              <a:rPr lang="en-US" sz="3200" dirty="0" smtClean="0">
                <a:solidFill>
                  <a:srgbClr val="00B0F0"/>
                </a:solidFill>
              </a:rPr>
              <a:t>Interface Protocols – self study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Physical Components of Connectivity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96" y="1315856"/>
            <a:ext cx="5811193" cy="45107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Storage is a core component in a data center. </a:t>
            </a:r>
            <a:endParaRPr lang="en-US" sz="2800" dirty="0" smtClean="0"/>
          </a:p>
          <a:p>
            <a:r>
              <a:rPr lang="en-US" sz="2800" dirty="0" smtClean="0"/>
              <a:t>Disks</a:t>
            </a:r>
            <a:r>
              <a:rPr lang="en-US" sz="2800" dirty="0"/>
              <a:t>, tapes, and </a:t>
            </a:r>
            <a:r>
              <a:rPr lang="en-US" sz="2800" dirty="0" smtClean="0"/>
              <a:t>diskettes, CD/DVD, etc.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Disk Drive Components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" y="1830938"/>
            <a:ext cx="4990646" cy="3251398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54" y="1859530"/>
            <a:ext cx="6509085" cy="31942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45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Platter &amp; </a:t>
            </a:r>
            <a:r>
              <a:rPr lang="en-US" b="1" dirty="0"/>
              <a:t>Spindle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5324785" cy="5053781"/>
          </a:xfrm>
        </p:spPr>
        <p:txBody>
          <a:bodyPr>
            <a:noAutofit/>
          </a:bodyPr>
          <a:lstStyle/>
          <a:p>
            <a:r>
              <a:rPr lang="en-US" sz="2600" dirty="0"/>
              <a:t>A typical HDD consists of one or more flat circular disks called </a:t>
            </a:r>
            <a:r>
              <a:rPr lang="en-US" sz="2600" i="1" dirty="0" smtClean="0"/>
              <a:t>platters </a:t>
            </a:r>
            <a:r>
              <a:rPr lang="en-US" sz="2600" dirty="0" smtClean="0"/>
              <a:t>(contains binary data)</a:t>
            </a:r>
          </a:p>
          <a:p>
            <a:r>
              <a:rPr lang="en-US" sz="2600" dirty="0" smtClean="0"/>
              <a:t>A </a:t>
            </a:r>
            <a:r>
              <a:rPr lang="en-US" sz="2600" dirty="0"/>
              <a:t>spindle connects all the </a:t>
            </a:r>
            <a:r>
              <a:rPr lang="en-US" sz="2600" dirty="0" smtClean="0"/>
              <a:t>platters and </a:t>
            </a:r>
            <a:r>
              <a:rPr lang="en-US" sz="2600" dirty="0"/>
              <a:t>is connected to </a:t>
            </a:r>
            <a:r>
              <a:rPr lang="en-US" sz="2600" dirty="0" smtClean="0"/>
              <a:t>a motor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motor of the spindle rotates with a constant </a:t>
            </a:r>
            <a:r>
              <a:rPr lang="en-US" sz="2600" dirty="0" smtClean="0"/>
              <a:t>speed.</a:t>
            </a:r>
            <a:endParaRPr lang="en-US" sz="2600" dirty="0"/>
          </a:p>
          <a:p>
            <a:r>
              <a:rPr lang="en-US" sz="2600" dirty="0" smtClean="0"/>
              <a:t>Common </a:t>
            </a:r>
            <a:r>
              <a:rPr lang="en-US" sz="2600" dirty="0"/>
              <a:t>spindle speeds are 5,400 rpm, 7,200 rpm, 10,000 rpm, and 15,000</a:t>
            </a:r>
            <a:endParaRPr lang="en-US" sz="2600" dirty="0" smtClean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52" y="1847646"/>
            <a:ext cx="5564640" cy="32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5165297" cy="5053781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What is SAN?</a:t>
            </a:r>
          </a:p>
          <a:p>
            <a:r>
              <a:rPr lang="en-US" i="1" dirty="0"/>
              <a:t>A SAN (storage area network) is a network of storage devices that can be accessed by multiple servers or computers, providing a shared pool of storage space. Each computer on the network can access storage on the SAN as though they were local disks connected directly to the computer.</a:t>
            </a:r>
            <a:endParaRPr lang="en-US" i="1" dirty="0" smtClean="0"/>
          </a:p>
          <a:p>
            <a:r>
              <a:rPr lang="en-US" dirty="0" smtClean="0"/>
              <a:t>Evolution </a:t>
            </a:r>
            <a:r>
              <a:rPr lang="en-US" dirty="0"/>
              <a:t>of information storage </a:t>
            </a:r>
            <a:r>
              <a:rPr lang="en-US" dirty="0" smtClean="0"/>
              <a:t>architecture from </a:t>
            </a:r>
            <a:r>
              <a:rPr lang="en-US" dirty="0"/>
              <a:t>a server-centric model to an information-centric </a:t>
            </a:r>
            <a:r>
              <a:rPr lang="en-US" dirty="0" smtClean="0"/>
              <a:t>model.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85" y="1081548"/>
            <a:ext cx="4127981" cy="50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Read/Write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4346590" cy="5053781"/>
          </a:xfrm>
        </p:spPr>
        <p:txBody>
          <a:bodyPr>
            <a:normAutofit/>
          </a:bodyPr>
          <a:lstStyle/>
          <a:p>
            <a:r>
              <a:rPr lang="en-US" sz="2800" dirty="0"/>
              <a:t>Drives have two R/W heads per platter, one for each surface of </a:t>
            </a:r>
            <a:r>
              <a:rPr lang="en-US" sz="2800" dirty="0" smtClean="0"/>
              <a:t>the platter.</a:t>
            </a:r>
          </a:p>
          <a:p>
            <a:r>
              <a:rPr lang="en-US" sz="2800" dirty="0" smtClean="0"/>
              <a:t>The R/W head will not touch the platter, but maintains air gap - </a:t>
            </a:r>
            <a:r>
              <a:rPr lang="en-US" sz="2800" i="1" dirty="0"/>
              <a:t>head </a:t>
            </a:r>
            <a:r>
              <a:rPr lang="en-US" sz="2800" i="1" dirty="0" smtClean="0"/>
              <a:t>flying </a:t>
            </a:r>
            <a:r>
              <a:rPr lang="en-US" sz="2800" i="1" dirty="0"/>
              <a:t>height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70" y="1288017"/>
            <a:ext cx="5975657" cy="39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Disk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4272162" cy="5260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on the disk is recorded on </a:t>
            </a:r>
            <a:r>
              <a:rPr lang="en-US" i="1" dirty="0">
                <a:solidFill>
                  <a:srgbClr val="C00000"/>
                </a:solidFill>
              </a:rPr>
              <a:t>tracks</a:t>
            </a:r>
            <a:r>
              <a:rPr lang="en-US" dirty="0"/>
              <a:t>, which are concentric rings on the </a:t>
            </a:r>
            <a:r>
              <a:rPr lang="en-US" dirty="0" smtClean="0"/>
              <a:t>platter around </a:t>
            </a:r>
            <a:r>
              <a:rPr lang="en-US" dirty="0"/>
              <a:t>the </a:t>
            </a:r>
            <a:r>
              <a:rPr lang="en-US" dirty="0" smtClean="0"/>
              <a:t>spindle.</a:t>
            </a:r>
          </a:p>
          <a:p>
            <a:r>
              <a:rPr lang="en-US" dirty="0"/>
              <a:t>Each track is divided into smaller units called </a:t>
            </a:r>
            <a:r>
              <a:rPr lang="en-US" i="1" dirty="0">
                <a:solidFill>
                  <a:srgbClr val="C00000"/>
                </a:solidFill>
              </a:rPr>
              <a:t>sectors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sector is the smallest</a:t>
            </a:r>
            <a:r>
              <a:rPr lang="en-US" dirty="0" smtClean="0"/>
              <a:t>, individually </a:t>
            </a:r>
            <a:r>
              <a:rPr lang="en-US" dirty="0"/>
              <a:t>addressable unit of </a:t>
            </a:r>
            <a:r>
              <a:rPr lang="en-US" dirty="0" smtClean="0"/>
              <a:t>storage (512B).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cylinder</a:t>
            </a:r>
            <a:r>
              <a:rPr lang="en-US" dirty="0"/>
              <a:t> is a set of identical tracks on both surfaces of each drive platter.</a:t>
            </a:r>
          </a:p>
          <a:p>
            <a:r>
              <a:rPr lang="en-US" dirty="0"/>
              <a:t>The location of R/W heads is referred to by the cylinder number, not by </a:t>
            </a:r>
            <a:r>
              <a:rPr lang="en-US" dirty="0" smtClean="0"/>
              <a:t>the track </a:t>
            </a:r>
            <a:r>
              <a:rPr lang="en-US" dirty="0"/>
              <a:t>number.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99" y="1390922"/>
            <a:ext cx="5911809" cy="44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Zoned Bit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Zones – grouping of tracks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" y="1904937"/>
            <a:ext cx="4355921" cy="364297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16" y="1904937"/>
            <a:ext cx="4207545" cy="35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Block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53" y="1081548"/>
            <a:ext cx="4665566" cy="505378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Physical </a:t>
            </a:r>
            <a:r>
              <a:rPr lang="en-US" dirty="0"/>
              <a:t>addresses consisting </a:t>
            </a:r>
            <a:r>
              <a:rPr lang="en-US" dirty="0" smtClean="0"/>
              <a:t>     of </a:t>
            </a:r>
            <a:r>
              <a:rPr lang="en-US" dirty="0"/>
              <a:t>the </a:t>
            </a:r>
            <a:r>
              <a:rPr lang="en-US" i="1" dirty="0"/>
              <a:t>cylinder, head, </a:t>
            </a:r>
            <a:r>
              <a:rPr lang="en-US" dirty="0" smtClean="0"/>
              <a:t>and </a:t>
            </a:r>
            <a:r>
              <a:rPr lang="en-US" i="1" dirty="0" smtClean="0"/>
              <a:t>sector </a:t>
            </a:r>
            <a:r>
              <a:rPr lang="en-US" dirty="0"/>
              <a:t>(CHS) number to refer to </a:t>
            </a:r>
            <a:r>
              <a:rPr lang="en-US" dirty="0" smtClean="0"/>
              <a:t>     specific </a:t>
            </a:r>
            <a:r>
              <a:rPr lang="en-US" dirty="0"/>
              <a:t>locations on the </a:t>
            </a:r>
            <a:r>
              <a:rPr lang="en-US" dirty="0" smtClean="0"/>
              <a:t>disk</a:t>
            </a:r>
          </a:p>
          <a:p>
            <a:pPr>
              <a:spcAft>
                <a:spcPts val="600"/>
              </a:spcAft>
            </a:pPr>
            <a:r>
              <a:rPr lang="en-US" i="1" dirty="0"/>
              <a:t>Logical block addressing </a:t>
            </a:r>
            <a:r>
              <a:rPr lang="en-US" dirty="0"/>
              <a:t>(</a:t>
            </a:r>
            <a:r>
              <a:rPr lang="en-US" dirty="0" err="1"/>
              <a:t>LBA</a:t>
            </a:r>
            <a:r>
              <a:rPr lang="en-US" dirty="0" smtClean="0"/>
              <a:t>) - </a:t>
            </a:r>
            <a:r>
              <a:rPr lang="en-US" dirty="0"/>
              <a:t>addressing by using a linear address to access physical </a:t>
            </a:r>
            <a:r>
              <a:rPr lang="en-US" dirty="0" smtClean="0"/>
              <a:t>    blocks of data.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# sectors/track = 8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# heads = 8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# cylinders = 4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# blocks = 8x8x4 = 256 blocks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500GB </a:t>
            </a:r>
            <a:r>
              <a:rPr lang="en-US" dirty="0"/>
              <a:t>HDD </a:t>
            </a:r>
            <a:r>
              <a:rPr lang="en-US" dirty="0" smtClean="0"/>
              <a:t>– 976,000,000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00" y="1081548"/>
            <a:ext cx="4069916" cy="389448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23" y="1534160"/>
            <a:ext cx="3225966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Disk Drive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Factors </a:t>
            </a:r>
            <a:r>
              <a:rPr lang="en-US" sz="2800" dirty="0"/>
              <a:t>that affect </a:t>
            </a:r>
            <a:r>
              <a:rPr lang="en-US" sz="2800" dirty="0" smtClean="0"/>
              <a:t>the performance </a:t>
            </a:r>
            <a:r>
              <a:rPr lang="en-US" sz="2800" dirty="0"/>
              <a:t>of disk </a:t>
            </a:r>
            <a:r>
              <a:rPr lang="en-US" sz="2800" dirty="0" smtClean="0"/>
              <a:t>drives</a:t>
            </a:r>
          </a:p>
          <a:p>
            <a:r>
              <a:rPr lang="en-US" sz="2800" i="1" dirty="0"/>
              <a:t>Disk service time </a:t>
            </a:r>
            <a:r>
              <a:rPr lang="en-US" sz="2800" dirty="0"/>
              <a:t>is the time taken by a disk to complete an I/O request</a:t>
            </a:r>
            <a:endParaRPr lang="en-US" sz="2800" dirty="0" smtClean="0"/>
          </a:p>
          <a:p>
            <a:r>
              <a:rPr lang="en-US" sz="2800" b="1" dirty="0"/>
              <a:t>Disk Service </a:t>
            </a:r>
            <a:r>
              <a:rPr lang="en-US" sz="2800" b="1" dirty="0" smtClean="0"/>
              <a:t>Time</a:t>
            </a:r>
          </a:p>
          <a:p>
            <a:pPr lvl="1"/>
            <a:r>
              <a:rPr lang="en-US" sz="2800" b="1" i="1" dirty="0">
                <a:latin typeface="Noto Sans" panose="020B0502040504090204" pitchFamily="34" charset="0"/>
                <a:ea typeface="Noto Sans" panose="020B0502040504090204" pitchFamily="34" charset="0"/>
              </a:rPr>
              <a:t>Seek </a:t>
            </a:r>
            <a:r>
              <a:rPr lang="en-US" sz="2800" b="1" i="1" dirty="0" smtClean="0">
                <a:latin typeface="Noto Sans" panose="020B0502040504090204" pitchFamily="34" charset="0"/>
                <a:ea typeface="Noto Sans" panose="020B0502040504090204" pitchFamily="34" charset="0"/>
              </a:rPr>
              <a:t>Time</a:t>
            </a:r>
          </a:p>
          <a:p>
            <a:pPr lvl="1"/>
            <a:r>
              <a:rPr lang="en-US" sz="2800" b="1" i="1" dirty="0">
                <a:latin typeface="Noto Sans" panose="020B0502040504090204" pitchFamily="34" charset="0"/>
                <a:ea typeface="Noto Sans" panose="020B0502040504090204" pitchFamily="34" charset="0"/>
              </a:rPr>
              <a:t>Rotational </a:t>
            </a:r>
            <a:r>
              <a:rPr lang="en-US" sz="2800" b="1" i="1" dirty="0" smtClean="0">
                <a:latin typeface="Noto Sans" panose="020B0502040504090204" pitchFamily="34" charset="0"/>
                <a:ea typeface="Noto Sans" panose="020B0502040504090204" pitchFamily="34" charset="0"/>
              </a:rPr>
              <a:t>Latency</a:t>
            </a:r>
          </a:p>
          <a:p>
            <a:pPr lvl="1"/>
            <a:r>
              <a:rPr lang="en-US" sz="2800" b="1" i="1" dirty="0">
                <a:latin typeface="Noto Sans" panose="020B0502040504090204" pitchFamily="34" charset="0"/>
                <a:ea typeface="Noto Sans" panose="020B0502040504090204" pitchFamily="34" charset="0"/>
              </a:rPr>
              <a:t>Data Transfer </a:t>
            </a:r>
            <a:r>
              <a:rPr lang="en-US" sz="2800" b="1" i="1" dirty="0" smtClean="0">
                <a:latin typeface="Noto Sans" panose="020B0502040504090204" pitchFamily="34" charset="0"/>
                <a:ea typeface="Noto Sans" panose="020B0502040504090204" pitchFamily="34" charset="0"/>
              </a:rPr>
              <a:t>Rate</a:t>
            </a:r>
          </a:p>
          <a:p>
            <a:r>
              <a:rPr lang="en-US" sz="2800" b="1" dirty="0"/>
              <a:t>Disk I/O Controller Utilization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Seek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Time </a:t>
            </a:r>
            <a:r>
              <a:rPr lang="en-US" dirty="0"/>
              <a:t>taken to position and settle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R/W head </a:t>
            </a:r>
            <a:r>
              <a:rPr lang="en-US" dirty="0"/>
              <a:t>over the correct track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Average </a:t>
            </a:r>
            <a:r>
              <a:rPr lang="en-US" dirty="0"/>
              <a:t>seek time </a:t>
            </a:r>
            <a:r>
              <a:rPr lang="en-US" dirty="0" smtClean="0"/>
              <a:t>on a </a:t>
            </a:r>
            <a:r>
              <a:rPr lang="en-US" dirty="0"/>
              <a:t>modern disk is </a:t>
            </a:r>
            <a:r>
              <a:rPr lang="en-US" dirty="0" smtClean="0"/>
              <a:t>in </a:t>
            </a:r>
            <a:r>
              <a:rPr lang="en-US" dirty="0"/>
              <a:t>the range of 3 to 15 milliseconds</a:t>
            </a:r>
            <a:r>
              <a:rPr lang="en-US" dirty="0" smtClean="0"/>
              <a:t>.</a:t>
            </a:r>
          </a:p>
          <a:p>
            <a:r>
              <a:rPr lang="en-US" b="1" dirty="0"/>
              <a:t>Full Stroke: </a:t>
            </a:r>
            <a:r>
              <a:rPr lang="en-US" dirty="0"/>
              <a:t>The time taken by the R/W head to move across the </a:t>
            </a:r>
            <a:r>
              <a:rPr lang="en-US" dirty="0" smtClean="0"/>
              <a:t>entire width </a:t>
            </a:r>
            <a:r>
              <a:rPr lang="en-US" dirty="0"/>
              <a:t>of the disk, from the innermost track to the outermost track.</a:t>
            </a:r>
          </a:p>
          <a:p>
            <a:r>
              <a:rPr lang="en-US" b="1" dirty="0" smtClean="0"/>
              <a:t>Average</a:t>
            </a:r>
            <a:r>
              <a:rPr lang="en-US" b="1" dirty="0"/>
              <a:t>: </a:t>
            </a:r>
            <a:r>
              <a:rPr lang="en-US" dirty="0"/>
              <a:t>The average time taken by the R/W head to move from </a:t>
            </a:r>
            <a:r>
              <a:rPr lang="en-US" dirty="0" smtClean="0"/>
              <a:t>one random </a:t>
            </a:r>
            <a:r>
              <a:rPr lang="en-US" dirty="0"/>
              <a:t>track to another, normally listed as the time for one-third of </a:t>
            </a:r>
            <a:r>
              <a:rPr lang="en-US" dirty="0" smtClean="0"/>
              <a:t>a full </a:t>
            </a:r>
            <a:r>
              <a:rPr lang="en-US" dirty="0"/>
              <a:t>stroke.</a:t>
            </a:r>
          </a:p>
          <a:p>
            <a:r>
              <a:rPr lang="en-US" b="1" dirty="0" smtClean="0"/>
              <a:t>Track-to-Track</a:t>
            </a:r>
            <a:r>
              <a:rPr lang="en-US" b="1" dirty="0"/>
              <a:t>: </a:t>
            </a:r>
            <a:r>
              <a:rPr lang="en-US" dirty="0"/>
              <a:t>The time taken by the R/W head to move between </a:t>
            </a:r>
            <a:r>
              <a:rPr lang="en-US" dirty="0" smtClean="0"/>
              <a:t>adjacent tracks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Rotational </a:t>
            </a:r>
            <a:r>
              <a:rPr lang="en-US" dirty="0"/>
              <a:t>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8503920" cy="5053781"/>
          </a:xfrm>
        </p:spPr>
        <p:txBody>
          <a:bodyPr>
            <a:normAutofit/>
          </a:bodyPr>
          <a:lstStyle/>
          <a:p>
            <a:r>
              <a:rPr lang="en-US" sz="3200" dirty="0"/>
              <a:t>The time taken by the platter to rotate and position the data </a:t>
            </a:r>
            <a:r>
              <a:rPr lang="en-US" sz="3200" dirty="0" smtClean="0"/>
              <a:t>under the </a:t>
            </a:r>
            <a:r>
              <a:rPr lang="en-US" sz="3200" dirty="0"/>
              <a:t>R/W head is called </a:t>
            </a:r>
            <a:r>
              <a:rPr lang="en-US" sz="3200" i="1" dirty="0"/>
              <a:t>rotational </a:t>
            </a:r>
            <a:r>
              <a:rPr lang="en-US" sz="3200" i="1" dirty="0" smtClean="0"/>
              <a:t>latency.</a:t>
            </a:r>
          </a:p>
          <a:p>
            <a:r>
              <a:rPr lang="en-US" sz="3200" dirty="0"/>
              <a:t>Average rotational latency for a 15,000 rpm (or 250 </a:t>
            </a:r>
            <a:r>
              <a:rPr lang="en-US" sz="3200" dirty="0" err="1"/>
              <a:t>rps</a:t>
            </a:r>
            <a:r>
              <a:rPr lang="en-US" sz="3200" dirty="0" smtClean="0"/>
              <a:t>) drive </a:t>
            </a:r>
            <a:r>
              <a:rPr lang="en-US" sz="3200" dirty="0"/>
              <a:t>= 0.5/250 = 2 milliseconds.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Data </a:t>
            </a:r>
            <a:r>
              <a:rPr lang="en-US" dirty="0"/>
              <a:t>Transfer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average amount </a:t>
            </a:r>
            <a:r>
              <a:rPr lang="en-US" dirty="0" smtClean="0"/>
              <a:t>of data </a:t>
            </a:r>
            <a:r>
              <a:rPr lang="en-US" dirty="0"/>
              <a:t>per unit time that the drive can deliver to the </a:t>
            </a:r>
            <a:r>
              <a:rPr lang="en-US" dirty="0" smtClean="0"/>
              <a:t>Host Bus Adaptor (</a:t>
            </a:r>
            <a:r>
              <a:rPr lang="en-US" dirty="0" err="1" smtClean="0"/>
              <a:t>HBA</a:t>
            </a:r>
            <a:r>
              <a:rPr lang="en-US" dirty="0" smtClean="0"/>
              <a:t>)</a:t>
            </a:r>
          </a:p>
          <a:p>
            <a:r>
              <a:rPr lang="en-US" dirty="0"/>
              <a:t>The data transfer rates during the R/W operations are measured in terms </a:t>
            </a:r>
            <a:r>
              <a:rPr lang="en-US" dirty="0" smtClean="0"/>
              <a:t>of internal </a:t>
            </a:r>
            <a:r>
              <a:rPr lang="en-US" dirty="0"/>
              <a:t>and external transfer </a:t>
            </a:r>
            <a:r>
              <a:rPr lang="en-US" dirty="0" smtClean="0"/>
              <a:t>rates.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6" y="3257591"/>
            <a:ext cx="6705945" cy="3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Disk I/O Controller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5441743" cy="5053781"/>
          </a:xfrm>
        </p:spPr>
        <p:txBody>
          <a:bodyPr/>
          <a:lstStyle/>
          <a:p>
            <a:r>
              <a:rPr lang="en-US" dirty="0" smtClean="0"/>
              <a:t>A disk </a:t>
            </a:r>
            <a:r>
              <a:rPr lang="en-US" dirty="0"/>
              <a:t>can be viewed as a </a:t>
            </a:r>
            <a:r>
              <a:rPr lang="en-US" dirty="0" smtClean="0"/>
              <a:t>black box </a:t>
            </a:r>
            <a:r>
              <a:rPr lang="en-US" dirty="0"/>
              <a:t>consisting of two elements:</a:t>
            </a:r>
          </a:p>
          <a:p>
            <a:r>
              <a:rPr lang="en-US" b="1" dirty="0" smtClean="0"/>
              <a:t>Queue</a:t>
            </a:r>
            <a:r>
              <a:rPr lang="en-US" b="1" dirty="0"/>
              <a:t>: </a:t>
            </a:r>
            <a:r>
              <a:rPr lang="en-US" dirty="0"/>
              <a:t>The location where </a:t>
            </a:r>
            <a:r>
              <a:rPr lang="en-US" dirty="0" err="1"/>
              <a:t>an</a:t>
            </a:r>
            <a:r>
              <a:rPr lang="en-US" dirty="0"/>
              <a:t> I/O request waits before it is </a:t>
            </a:r>
            <a:r>
              <a:rPr lang="en-US" dirty="0" smtClean="0"/>
              <a:t>processed by </a:t>
            </a:r>
            <a:r>
              <a:rPr lang="en-US" dirty="0"/>
              <a:t>the I/O controller</a:t>
            </a:r>
          </a:p>
          <a:p>
            <a:r>
              <a:rPr lang="en-US" b="1" dirty="0" smtClean="0"/>
              <a:t>Disk </a:t>
            </a:r>
            <a:r>
              <a:rPr lang="en-US" b="1" dirty="0"/>
              <a:t>I/O Controller: </a:t>
            </a:r>
            <a:r>
              <a:rPr lang="en-US" dirty="0"/>
              <a:t>Processes I/</a:t>
            </a:r>
            <a:r>
              <a:rPr lang="en-US" dirty="0" err="1"/>
              <a:t>Os</a:t>
            </a:r>
            <a:r>
              <a:rPr lang="en-US" dirty="0"/>
              <a:t> waiting in the queue one by </a:t>
            </a:r>
            <a:r>
              <a:rPr lang="en-US" dirty="0" smtClean="0"/>
              <a:t>one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27" y="5028995"/>
            <a:ext cx="9086283" cy="99061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6" y="1288017"/>
            <a:ext cx="5270771" cy="255283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95" y="4334700"/>
            <a:ext cx="9072619" cy="5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Utilization?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T - </a:t>
            </a:r>
            <a:r>
              <a:rPr lang="en-US" sz="2000" dirty="0"/>
              <a:t>the length of time we observed the system 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A - </a:t>
            </a:r>
            <a:r>
              <a:rPr lang="en-US" sz="2000" dirty="0"/>
              <a:t>the number of request arrivals we observed 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C - </a:t>
            </a:r>
            <a:r>
              <a:rPr lang="en-US" sz="2000" dirty="0"/>
              <a:t>the number of request completions we </a:t>
            </a:r>
            <a:r>
              <a:rPr lang="en-US" sz="2000" dirty="0" smtClean="0"/>
              <a:t>observed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00" y="0"/>
            <a:ext cx="4178515" cy="173363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66" y="2371055"/>
            <a:ext cx="6830330" cy="38822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96877" y="2862162"/>
            <a:ext cx="38928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Example: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consider </a:t>
            </a:r>
            <a:r>
              <a:rPr lang="en-US" sz="2400" dirty="0">
                <a:solidFill>
                  <a:srgbClr val="C00000"/>
                </a:solidFill>
              </a:rPr>
              <a:t>a disk that is serving 40 </a:t>
            </a:r>
            <a:r>
              <a:rPr lang="en-US" sz="2400" dirty="0" smtClean="0">
                <a:solidFill>
                  <a:srgbClr val="C00000"/>
                </a:solidFill>
              </a:rPr>
              <a:t>requests/second</a:t>
            </a:r>
            <a:r>
              <a:rPr lang="en-US" sz="2400" dirty="0">
                <a:solidFill>
                  <a:srgbClr val="C00000"/>
                </a:solidFill>
              </a:rPr>
              <a:t>, each of which requires .0225 seconds of disk service.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utilization  = 40x </a:t>
            </a:r>
            <a:r>
              <a:rPr lang="en-US" sz="2400" dirty="0">
                <a:solidFill>
                  <a:srgbClr val="C00000"/>
                </a:solidFill>
              </a:rPr>
              <a:t>.0225 = 90%. </a:t>
            </a:r>
          </a:p>
        </p:txBody>
      </p:sp>
    </p:spTree>
    <p:extLst>
      <p:ext uri="{BB962C8B-B14F-4D97-AF65-F5344CB8AC3E}">
        <p14:creationId xmlns:p14="http://schemas.microsoft.com/office/powerpoint/2010/main" val="366148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 </a:t>
            </a:r>
            <a:r>
              <a:rPr lang="en-US"/>
              <a:t>have become </a:t>
            </a:r>
            <a:r>
              <a:rPr lang="en-US" smtClean="0"/>
              <a:t>information dependent in </a:t>
            </a:r>
            <a:r>
              <a:rPr lang="en-US"/>
              <a:t>the 21st century, living in </a:t>
            </a:r>
            <a:r>
              <a:rPr lang="en-US" smtClean="0"/>
              <a:t>an on-command</a:t>
            </a:r>
            <a:r>
              <a:rPr lang="en-US"/>
              <a:t>, on-demand </a:t>
            </a:r>
            <a:r>
              <a:rPr lang="en-US" smtClean="0"/>
              <a:t>world.</a:t>
            </a:r>
          </a:p>
          <a:p>
            <a:r>
              <a:rPr lang="en-US" smtClean="0"/>
              <a:t>Internet browsing, Social networking, e-mail, pictures, videos, etc.</a:t>
            </a:r>
          </a:p>
          <a:p>
            <a:r>
              <a:rPr lang="en-US"/>
              <a:t>information resides locally </a:t>
            </a:r>
            <a:r>
              <a:rPr lang="en-US" smtClean="0"/>
              <a:t>on devices</a:t>
            </a:r>
            <a:r>
              <a:rPr lang="en-US"/>
              <a:t>, such as cell phones, smartphones, tablets, cameras, and </a:t>
            </a:r>
            <a:r>
              <a:rPr lang="en-US" smtClean="0"/>
              <a:t>laptops.</a:t>
            </a:r>
          </a:p>
          <a:p>
            <a:r>
              <a:rPr lang="en-US" smtClean="0"/>
              <a:t>When shared</a:t>
            </a:r>
            <a:r>
              <a:rPr lang="en-US"/>
              <a:t>, this information needs to be uploaded to central data repositories (</a:t>
            </a:r>
            <a:r>
              <a:rPr lang="en-US" smtClean="0"/>
              <a:t>data centers</a:t>
            </a:r>
            <a:r>
              <a:rPr lang="en-US"/>
              <a:t>) via networks</a:t>
            </a:r>
            <a:r>
              <a:rPr lang="en-US" smtClean="0"/>
              <a:t>.</a:t>
            </a:r>
          </a:p>
          <a:p>
            <a:r>
              <a:rPr lang="en-US"/>
              <a:t>A </a:t>
            </a:r>
            <a:r>
              <a:rPr lang="en-US" i="1"/>
              <a:t>data center </a:t>
            </a:r>
            <a:r>
              <a:rPr lang="en-US"/>
              <a:t>is a facility that contains information storage and </a:t>
            </a:r>
            <a:r>
              <a:rPr lang="en-US" smtClean="0"/>
              <a:t>other physical </a:t>
            </a:r>
            <a:r>
              <a:rPr lang="en-US"/>
              <a:t>information technology (IT) resources for computing, networking, </a:t>
            </a:r>
            <a:r>
              <a:rPr lang="en-US" smtClean="0"/>
              <a:t>and storing information.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Host Access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is accessed and stored by applications using the underlying infrastructure</a:t>
            </a:r>
            <a:endParaRPr lang="en-US" sz="2800" i="1" dirty="0" smtClean="0"/>
          </a:p>
          <a:p>
            <a:r>
              <a:rPr lang="en-US" sz="2800" dirty="0" smtClean="0"/>
              <a:t>Step 1: </a:t>
            </a:r>
            <a:r>
              <a:rPr lang="en-US" sz="2800" dirty="0"/>
              <a:t>application requests data from the </a:t>
            </a:r>
            <a:r>
              <a:rPr lang="en-US" sz="2800" dirty="0" smtClean="0"/>
              <a:t>file system</a:t>
            </a:r>
          </a:p>
          <a:p>
            <a:r>
              <a:rPr lang="en-US" sz="2800" dirty="0" smtClean="0"/>
              <a:t>Step 2: file </a:t>
            </a:r>
            <a:r>
              <a:rPr lang="en-US" sz="2800" dirty="0"/>
              <a:t>system maps the </a:t>
            </a:r>
            <a:r>
              <a:rPr lang="en-US" sz="2800" dirty="0" smtClean="0"/>
              <a:t>file attributes </a:t>
            </a:r>
            <a:r>
              <a:rPr lang="en-US" sz="2800" dirty="0"/>
              <a:t>to the logical block address of the </a:t>
            </a:r>
            <a:r>
              <a:rPr lang="en-US" sz="2800" dirty="0" smtClean="0"/>
              <a:t>data</a:t>
            </a:r>
          </a:p>
          <a:p>
            <a:r>
              <a:rPr lang="en-US" sz="2800" dirty="0" smtClean="0"/>
              <a:t>Step 3: the request is sent to the storage device</a:t>
            </a:r>
          </a:p>
          <a:p>
            <a:r>
              <a:rPr lang="en-US" sz="2800" dirty="0" smtClean="0"/>
              <a:t>Step 4: </a:t>
            </a:r>
            <a:r>
              <a:rPr lang="en-US" sz="2800" dirty="0"/>
              <a:t>storage device converts the logical block address (</a:t>
            </a:r>
            <a:r>
              <a:rPr lang="en-US" sz="2800" dirty="0" err="1"/>
              <a:t>LBA</a:t>
            </a:r>
            <a:r>
              <a:rPr lang="en-US" sz="2800" dirty="0"/>
              <a:t>) to </a:t>
            </a:r>
            <a:r>
              <a:rPr lang="en-US" sz="2800" dirty="0" smtClean="0"/>
              <a:t>a cylinder-head-sector </a:t>
            </a:r>
            <a:r>
              <a:rPr lang="en-US" sz="2800" dirty="0"/>
              <a:t>(CHS) address and fetches the data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3389660" cy="5053781"/>
          </a:xfrm>
        </p:spPr>
        <p:txBody>
          <a:bodyPr/>
          <a:lstStyle/>
          <a:p>
            <a:r>
              <a:rPr lang="en-US" dirty="0" smtClean="0"/>
              <a:t>Block-level access -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/>
              <a:t>system is created on a host, and data is </a:t>
            </a:r>
            <a:r>
              <a:rPr lang="en-US" dirty="0" smtClean="0"/>
              <a:t>accessed on </a:t>
            </a:r>
            <a:r>
              <a:rPr lang="en-US" dirty="0"/>
              <a:t>a network at the block </a:t>
            </a:r>
            <a:r>
              <a:rPr lang="en-US" dirty="0" smtClean="0"/>
              <a:t>level.</a:t>
            </a:r>
          </a:p>
          <a:p>
            <a:r>
              <a:rPr lang="en-US" dirty="0" smtClean="0"/>
              <a:t>File-level access - </a:t>
            </a:r>
            <a:r>
              <a:rPr lang="en-US" dirty="0"/>
              <a:t>the </a:t>
            </a:r>
            <a:r>
              <a:rPr lang="en-US" dirty="0" smtClean="0"/>
              <a:t> file </a:t>
            </a:r>
            <a:r>
              <a:rPr lang="en-US" dirty="0"/>
              <a:t>system is created on a separate </a:t>
            </a:r>
            <a:r>
              <a:rPr lang="en-US" dirty="0" smtClean="0"/>
              <a:t>file </a:t>
            </a:r>
            <a:r>
              <a:rPr lang="en-US" dirty="0"/>
              <a:t>server or </a:t>
            </a:r>
            <a:r>
              <a:rPr lang="en-US" dirty="0" smtClean="0"/>
              <a:t>at the </a:t>
            </a:r>
            <a:r>
              <a:rPr lang="en-US" dirty="0"/>
              <a:t>storage side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59" y="1081548"/>
            <a:ext cx="3623199" cy="468027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506" y="1231434"/>
            <a:ext cx="3299211" cy="45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Direct-Attached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5303520" cy="5053781"/>
          </a:xfrm>
        </p:spPr>
        <p:txBody>
          <a:bodyPr/>
          <a:lstStyle/>
          <a:p>
            <a:r>
              <a:rPr lang="en-US" i="1" dirty="0"/>
              <a:t>direct-attached storage </a:t>
            </a:r>
            <a:r>
              <a:rPr lang="en-US" dirty="0"/>
              <a:t>(DAS) - the storage is connected directly to the </a:t>
            </a:r>
            <a:r>
              <a:rPr lang="en-US" dirty="0" smtClean="0"/>
              <a:t>host</a:t>
            </a:r>
          </a:p>
          <a:p>
            <a:r>
              <a:rPr lang="en-US" dirty="0" smtClean="0"/>
              <a:t>E.g. Internal disks drive, external storage array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00" y="3726425"/>
            <a:ext cx="4571919" cy="23830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74" y="1199535"/>
            <a:ext cx="5035809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expensive (cheaper)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Rapid deployment</a:t>
            </a:r>
          </a:p>
          <a:p>
            <a:r>
              <a:rPr lang="en-US" dirty="0" smtClean="0"/>
              <a:t>Setup is based on OS</a:t>
            </a:r>
          </a:p>
          <a:p>
            <a:r>
              <a:rPr lang="en-US" dirty="0" smtClean="0"/>
              <a:t>Less H/W and S/W</a:t>
            </a:r>
          </a:p>
          <a:p>
            <a:r>
              <a:rPr lang="en-US" dirty="0" smtClean="0"/>
              <a:t>Management is easier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Rotational Latency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63" y="1743568"/>
            <a:ext cx="7022228" cy="44552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2192" y="1227892"/>
            <a:ext cx="8998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ProximaNova"/>
              </a:rPr>
              <a:t>What is the average rotational latency of a disk drive that rotates at 7200 rpm?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206926" cy="794945"/>
          </a:xfrm>
        </p:spPr>
        <p:txBody>
          <a:bodyPr>
            <a:noAutofit/>
          </a:bodyPr>
          <a:lstStyle/>
          <a:p>
            <a:r>
              <a:rPr lang="en-US" sz="3600" b="1" dirty="0"/>
              <a:t>Storage Design Based on </a:t>
            </a:r>
            <a:r>
              <a:rPr lang="en-US" sz="3600" b="1" dirty="0" smtClean="0"/>
              <a:t>Application Requirements </a:t>
            </a:r>
            <a:r>
              <a:rPr lang="en-US" sz="3600" b="1" dirty="0"/>
              <a:t>and Disk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81548"/>
            <a:ext cx="10630432" cy="5658465"/>
          </a:xfrm>
        </p:spPr>
        <p:txBody>
          <a:bodyPr>
            <a:normAutofit fontScale="92500"/>
          </a:bodyPr>
          <a:lstStyle/>
          <a:p>
            <a:pPr>
              <a:spcBef>
                <a:spcPts val="400"/>
              </a:spcBef>
            </a:pPr>
            <a:r>
              <a:rPr lang="en-US" sz="2300" dirty="0" smtClean="0"/>
              <a:t>How much storage required for an application?</a:t>
            </a:r>
          </a:p>
          <a:p>
            <a:pPr>
              <a:spcBef>
                <a:spcPts val="400"/>
              </a:spcBef>
            </a:pPr>
            <a:r>
              <a:rPr lang="en-US" sz="2300" dirty="0" smtClean="0"/>
              <a:t>Solution: </a:t>
            </a:r>
            <a:r>
              <a:rPr lang="en-US" sz="2300" dirty="0"/>
              <a:t>size and number </a:t>
            </a:r>
            <a:r>
              <a:rPr lang="en-US" sz="2300" dirty="0" smtClean="0"/>
              <a:t>of file </a:t>
            </a:r>
            <a:r>
              <a:rPr lang="en-US" sz="2300" dirty="0"/>
              <a:t>systems and database components used by </a:t>
            </a:r>
            <a:r>
              <a:rPr lang="en-US" sz="2300" dirty="0" smtClean="0"/>
              <a:t>applications</a:t>
            </a:r>
          </a:p>
          <a:p>
            <a:pPr>
              <a:spcBef>
                <a:spcPts val="400"/>
              </a:spcBef>
            </a:pPr>
            <a:r>
              <a:rPr lang="en-US" sz="2300" dirty="0" smtClean="0"/>
              <a:t>I/O characteristics – Block size of DBMS</a:t>
            </a:r>
          </a:p>
          <a:p>
            <a:pPr>
              <a:spcBef>
                <a:spcPts val="400"/>
              </a:spcBef>
            </a:pPr>
            <a:r>
              <a:rPr lang="en-US" sz="2300" b="1" dirty="0" smtClean="0">
                <a:solidFill>
                  <a:srgbClr val="FF0000"/>
                </a:solidFill>
              </a:rPr>
              <a:t>Disk Service Time = </a:t>
            </a:r>
            <a:r>
              <a:rPr lang="en-US" sz="2300" b="1" dirty="0" err="1" smtClean="0">
                <a:solidFill>
                  <a:srgbClr val="FF0000"/>
                </a:solidFill>
              </a:rPr>
              <a:t>T</a:t>
            </a:r>
            <a:r>
              <a:rPr lang="en-US" sz="2300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300" b="1" dirty="0" smtClean="0">
                <a:solidFill>
                  <a:srgbClr val="FF0000"/>
                </a:solidFill>
              </a:rPr>
              <a:t> </a:t>
            </a:r>
            <a:r>
              <a:rPr lang="en-US" sz="2300" b="1" dirty="0">
                <a:solidFill>
                  <a:srgbClr val="FF0000"/>
                </a:solidFill>
              </a:rPr>
              <a:t>= T + L + </a:t>
            </a:r>
            <a:r>
              <a:rPr lang="en-US" sz="2300" b="1" dirty="0" smtClean="0">
                <a:solidFill>
                  <a:srgbClr val="FF0000"/>
                </a:solidFill>
              </a:rPr>
              <a:t>X</a:t>
            </a:r>
          </a:p>
          <a:p>
            <a:pPr>
              <a:spcBef>
                <a:spcPts val="400"/>
              </a:spcBef>
            </a:pPr>
            <a:r>
              <a:rPr lang="en-US" sz="2300" dirty="0" smtClean="0"/>
              <a:t>T - </a:t>
            </a:r>
            <a:r>
              <a:rPr lang="en-US" sz="2300" dirty="0"/>
              <a:t>seek </a:t>
            </a:r>
            <a:r>
              <a:rPr lang="en-US" sz="2300" dirty="0" smtClean="0"/>
              <a:t>time, L - </a:t>
            </a:r>
            <a:r>
              <a:rPr lang="en-US" sz="2300" dirty="0"/>
              <a:t>rotational </a:t>
            </a:r>
            <a:r>
              <a:rPr lang="en-US" sz="2300" dirty="0" smtClean="0"/>
              <a:t>latency, X – internal transfer Time</a:t>
            </a:r>
          </a:p>
          <a:p>
            <a:pPr>
              <a:spcBef>
                <a:spcPts val="400"/>
              </a:spcBef>
            </a:pPr>
            <a:r>
              <a:rPr lang="en-US" sz="2300" dirty="0" smtClean="0"/>
              <a:t>Example: </a:t>
            </a:r>
            <a:r>
              <a:rPr lang="en-US" sz="2300" dirty="0"/>
              <a:t>T = 5 </a:t>
            </a:r>
            <a:r>
              <a:rPr lang="en-US" sz="2300" dirty="0" err="1"/>
              <a:t>ms</a:t>
            </a:r>
            <a:r>
              <a:rPr lang="en-US" sz="2300" dirty="0" err="1" smtClean="0"/>
              <a:t>.</a:t>
            </a:r>
            <a:endParaRPr lang="en-US" sz="2300" dirty="0" smtClean="0"/>
          </a:p>
          <a:p>
            <a:pPr>
              <a:spcBef>
                <a:spcPts val="400"/>
              </a:spcBef>
            </a:pPr>
            <a:r>
              <a:rPr lang="en-US" sz="2300" dirty="0"/>
              <a:t>Disk rotation speed of 15,000 revolutions per minute or </a:t>
            </a:r>
            <a:r>
              <a:rPr lang="en-US" sz="2300" b="1" dirty="0"/>
              <a:t>250 revolutions </a:t>
            </a:r>
            <a:r>
              <a:rPr lang="en-US" sz="2300" b="1" dirty="0" smtClean="0"/>
              <a:t>per second</a:t>
            </a:r>
            <a:r>
              <a:rPr lang="en-US" sz="2300" dirty="0" smtClean="0"/>
              <a:t>,    </a:t>
            </a:r>
          </a:p>
          <a:p>
            <a:pPr>
              <a:spcBef>
                <a:spcPts val="400"/>
              </a:spcBef>
            </a:pPr>
            <a:r>
              <a:rPr lang="en-US" sz="2300" dirty="0" smtClean="0"/>
              <a:t>So L = 0.5/250 (</a:t>
            </a:r>
            <a:r>
              <a:rPr lang="en-US" sz="2300" dirty="0"/>
              <a:t>to cover half of a rotation when calculating an average time for </a:t>
            </a:r>
            <a:r>
              <a:rPr lang="en-US" sz="2300" dirty="0" smtClean="0"/>
              <a:t>rotation)</a:t>
            </a:r>
          </a:p>
          <a:p>
            <a:pPr>
              <a:spcBef>
                <a:spcPts val="400"/>
              </a:spcBef>
            </a:pPr>
            <a:r>
              <a:rPr lang="en-US" sz="2300" dirty="0" smtClean="0"/>
              <a:t>X = 32 </a:t>
            </a:r>
            <a:r>
              <a:rPr lang="en-US" sz="2300" dirty="0"/>
              <a:t>KB/40 </a:t>
            </a:r>
            <a:r>
              <a:rPr lang="en-US" sz="2300" dirty="0" smtClean="0"/>
              <a:t>MB, </a:t>
            </a:r>
            <a:r>
              <a:rPr lang="en-US" sz="2300" dirty="0"/>
              <a:t>assume Data Transfer rate = 40 </a:t>
            </a:r>
            <a:r>
              <a:rPr lang="en-US" sz="2300" dirty="0" smtClean="0"/>
              <a:t>MB/s &amp; block size is 32KB</a:t>
            </a:r>
          </a:p>
          <a:p>
            <a:pPr>
              <a:spcBef>
                <a:spcPts val="400"/>
              </a:spcBef>
            </a:pPr>
            <a:r>
              <a:rPr lang="en-US" sz="2300" b="1" dirty="0" smtClean="0"/>
              <a:t>Hence, </a:t>
            </a:r>
            <a:r>
              <a:rPr lang="en-US" sz="2300" b="1" dirty="0" err="1" smtClean="0"/>
              <a:t>T</a:t>
            </a:r>
            <a:r>
              <a:rPr lang="en-US" sz="2300" b="1" baseline="-25000" dirty="0" err="1" smtClean="0"/>
              <a:t>S</a:t>
            </a:r>
            <a:r>
              <a:rPr lang="en-US" sz="2300" b="1" dirty="0" smtClean="0"/>
              <a:t> = </a:t>
            </a:r>
            <a:r>
              <a:rPr lang="en-US" sz="2300" b="1" dirty="0"/>
              <a:t>5 </a:t>
            </a:r>
            <a:r>
              <a:rPr lang="en-US" sz="2300" b="1" dirty="0" err="1"/>
              <a:t>ms</a:t>
            </a:r>
            <a:r>
              <a:rPr lang="en-US" sz="2300" b="1" dirty="0"/>
              <a:t> + (0.5/250) + 32 KB/40 MB = 7.8 </a:t>
            </a:r>
            <a:r>
              <a:rPr lang="en-US" sz="2300" b="1" dirty="0" err="1" smtClean="0"/>
              <a:t>ms</a:t>
            </a:r>
            <a:endParaRPr lang="en-US" sz="2300" b="1" dirty="0" smtClean="0"/>
          </a:p>
          <a:p>
            <a:pPr>
              <a:spcBef>
                <a:spcPts val="400"/>
              </a:spcBef>
            </a:pPr>
            <a:r>
              <a:rPr lang="en-US" sz="2300" dirty="0" smtClean="0"/>
              <a:t>Maximum </a:t>
            </a:r>
            <a:r>
              <a:rPr lang="en-US" sz="2300" dirty="0"/>
              <a:t>number of I/</a:t>
            </a:r>
            <a:r>
              <a:rPr lang="en-US" sz="2300" dirty="0" err="1"/>
              <a:t>Os</a:t>
            </a:r>
            <a:r>
              <a:rPr lang="en-US" sz="2300" dirty="0"/>
              <a:t> serviced per second or </a:t>
            </a:r>
            <a:r>
              <a:rPr lang="en-US" sz="2300" dirty="0" err="1"/>
              <a:t>IOPS</a:t>
            </a:r>
            <a:r>
              <a:rPr lang="en-US" sz="2300" dirty="0"/>
              <a:t> is</a:t>
            </a:r>
          </a:p>
          <a:p>
            <a:pPr>
              <a:spcBef>
                <a:spcPts val="400"/>
              </a:spcBef>
            </a:pPr>
            <a:r>
              <a:rPr lang="en-US" sz="2300" dirty="0"/>
              <a:t>(1/</a:t>
            </a:r>
            <a:r>
              <a:rPr lang="en-US" sz="2300" dirty="0" err="1"/>
              <a:t>T</a:t>
            </a:r>
            <a:r>
              <a:rPr lang="en-US" sz="2300" baseline="-25000" dirty="0" err="1"/>
              <a:t>S</a:t>
            </a:r>
            <a:r>
              <a:rPr lang="en-US" sz="2300" dirty="0"/>
              <a:t>) = 1/(7.8 × 10</a:t>
            </a:r>
            <a:r>
              <a:rPr lang="en-US" sz="2300" baseline="30000" dirty="0"/>
              <a:t>-3</a:t>
            </a:r>
            <a:r>
              <a:rPr lang="en-US" sz="2300" dirty="0"/>
              <a:t>) = </a:t>
            </a:r>
            <a:r>
              <a:rPr lang="en-US" sz="2300" b="1" dirty="0">
                <a:solidFill>
                  <a:srgbClr val="FF0000"/>
                </a:solidFill>
              </a:rPr>
              <a:t>128 </a:t>
            </a:r>
            <a:r>
              <a:rPr lang="en-US" sz="2300" b="1" dirty="0" err="1">
                <a:solidFill>
                  <a:srgbClr val="FF0000"/>
                </a:solidFill>
              </a:rPr>
              <a:t>IOPS</a:t>
            </a:r>
            <a:endParaRPr lang="en-US" sz="2300" b="1" dirty="0" smtClean="0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4242" y="2254102"/>
            <a:ext cx="224347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Compute X: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40MB-----1 sec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32KB ----- ?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 storage?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 = </a:t>
            </a:r>
            <a:r>
              <a:rPr lang="en-US" dirty="0"/>
              <a:t>R =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/(1 – U) = 7.8/(1 – 0.96) = 195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/>
              <a:t>If the application demands a faster response time, then the utilization </a:t>
            </a:r>
            <a:r>
              <a:rPr lang="en-US" dirty="0" smtClean="0"/>
              <a:t>for the </a:t>
            </a:r>
            <a:r>
              <a:rPr lang="en-US" dirty="0"/>
              <a:t>disks should be maintained below 70 </a:t>
            </a:r>
            <a:r>
              <a:rPr lang="en-US" dirty="0" smtClean="0"/>
              <a:t>percent   (R = 26ms)</a:t>
            </a:r>
          </a:p>
          <a:p>
            <a:r>
              <a:rPr lang="en-US" dirty="0" smtClean="0"/>
              <a:t>The </a:t>
            </a:r>
            <a:r>
              <a:rPr lang="en-US" dirty="0"/>
              <a:t>storage requirement for an application is determined in </a:t>
            </a:r>
            <a:r>
              <a:rPr lang="en-US" dirty="0" smtClean="0"/>
              <a:t>terms of </a:t>
            </a:r>
            <a:r>
              <a:rPr lang="en-US" dirty="0"/>
              <a:t>both the capacity and </a:t>
            </a:r>
            <a:r>
              <a:rPr lang="en-US" dirty="0" err="1" smtClean="0"/>
              <a:t>IOPS</a:t>
            </a:r>
            <a:endParaRPr lang="en-US" dirty="0" smtClean="0"/>
          </a:p>
          <a:p>
            <a:r>
              <a:rPr lang="en-US" dirty="0" smtClean="0"/>
              <a:t>When an application demands for more storage, single may not provide.</a:t>
            </a:r>
          </a:p>
          <a:p>
            <a:r>
              <a:rPr lang="en-US" dirty="0"/>
              <a:t>total number of disks required (</a:t>
            </a:r>
            <a:r>
              <a:rPr lang="en-US" dirty="0" err="1"/>
              <a:t>D</a:t>
            </a:r>
            <a:r>
              <a:rPr lang="en-US" baseline="-25000" dirty="0" err="1"/>
              <a:t>R</a:t>
            </a:r>
            <a:r>
              <a:rPr lang="en-US" dirty="0"/>
              <a:t>) for </a:t>
            </a:r>
            <a:r>
              <a:rPr lang="en-US" dirty="0" smtClean="0"/>
              <a:t>an application is =            Max </a:t>
            </a:r>
            <a:r>
              <a:rPr lang="en-US" dirty="0"/>
              <a:t>(D</a:t>
            </a:r>
            <a:r>
              <a:rPr lang="en-US" i="1" baseline="-25000" dirty="0"/>
              <a:t>C</a:t>
            </a:r>
            <a:r>
              <a:rPr lang="en-US" dirty="0"/>
              <a:t>, D</a:t>
            </a:r>
            <a:r>
              <a:rPr lang="en-US" i="1" baseline="-25000" dirty="0"/>
              <a:t>I</a:t>
            </a:r>
            <a:r>
              <a:rPr lang="en-US" dirty="0" smtClean="0"/>
              <a:t>) 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C</a:t>
            </a:r>
            <a:r>
              <a:rPr lang="en-US" dirty="0" smtClean="0"/>
              <a:t> – no. of disks required for capacity, D</a:t>
            </a:r>
            <a:r>
              <a:rPr lang="en-US" baseline="-25000" dirty="0" smtClean="0"/>
              <a:t>I</a:t>
            </a:r>
            <a:r>
              <a:rPr lang="en-US" dirty="0" smtClean="0"/>
              <a:t> – for </a:t>
            </a:r>
            <a:r>
              <a:rPr lang="en-US" dirty="0" err="1" smtClean="0"/>
              <a:t>IOPS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Capacity </a:t>
            </a:r>
            <a:r>
              <a:rPr lang="en-US" dirty="0"/>
              <a:t>requirement for an application </a:t>
            </a:r>
            <a:r>
              <a:rPr lang="en-US" dirty="0" smtClean="0"/>
              <a:t>is 1.46 </a:t>
            </a:r>
            <a:r>
              <a:rPr lang="en-US" dirty="0"/>
              <a:t>TB.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err="1"/>
              <a:t>IOPS</a:t>
            </a:r>
            <a:r>
              <a:rPr lang="en-US" dirty="0"/>
              <a:t> generated by the application at peak workload </a:t>
            </a:r>
            <a:r>
              <a:rPr lang="en-US" dirty="0" smtClean="0"/>
              <a:t>is estimated </a:t>
            </a:r>
            <a:r>
              <a:rPr lang="en-US" dirty="0"/>
              <a:t>at 9,000 </a:t>
            </a:r>
            <a:r>
              <a:rPr lang="en-US" dirty="0" err="1"/>
              <a:t>IOPS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vendor </a:t>
            </a:r>
            <a:r>
              <a:rPr lang="en-US" dirty="0" smtClean="0"/>
              <a:t>specifies </a:t>
            </a:r>
            <a:r>
              <a:rPr lang="en-US" dirty="0"/>
              <a:t>that a 146-GB, 15,000-rpm </a:t>
            </a:r>
            <a:r>
              <a:rPr lang="en-US" dirty="0" smtClean="0"/>
              <a:t>drive is </a:t>
            </a:r>
            <a:r>
              <a:rPr lang="en-US" dirty="0"/>
              <a:t>capable of doing a maximum 180 </a:t>
            </a:r>
            <a:r>
              <a:rPr lang="en-US" dirty="0" err="1"/>
              <a:t>IOPS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number of disks required to meet the capacity </a:t>
            </a:r>
            <a:r>
              <a:rPr lang="en-US" dirty="0" smtClean="0"/>
              <a:t>requirements will </a:t>
            </a:r>
            <a:r>
              <a:rPr lang="en-US" dirty="0"/>
              <a:t>be 1.46 TB/146 GB = </a:t>
            </a:r>
            <a:r>
              <a:rPr lang="en-US" b="1" dirty="0">
                <a:solidFill>
                  <a:srgbClr val="FF0000"/>
                </a:solidFill>
              </a:rPr>
              <a:t>10 disks</a:t>
            </a:r>
            <a:r>
              <a:rPr lang="en-US" dirty="0" smtClean="0"/>
              <a:t>.</a:t>
            </a:r>
          </a:p>
          <a:p>
            <a:r>
              <a:rPr lang="en-US" dirty="0"/>
              <a:t>To meet the application </a:t>
            </a:r>
            <a:r>
              <a:rPr lang="en-US" dirty="0" err="1"/>
              <a:t>IOPS</a:t>
            </a:r>
            <a:r>
              <a:rPr lang="en-US" dirty="0"/>
              <a:t> requirements, the number of disks </a:t>
            </a:r>
            <a:r>
              <a:rPr lang="en-US" dirty="0" smtClean="0"/>
              <a:t>required is </a:t>
            </a:r>
            <a:r>
              <a:rPr lang="en-US" dirty="0"/>
              <a:t>9,000/180 = </a:t>
            </a:r>
            <a:r>
              <a:rPr lang="en-US" dirty="0" smtClean="0"/>
              <a:t>50 disks</a:t>
            </a:r>
          </a:p>
          <a:p>
            <a:r>
              <a:rPr lang="en-US" dirty="0" smtClean="0"/>
              <a:t>Considering 70% utilization, 180x0.7 = 126 </a:t>
            </a:r>
            <a:r>
              <a:rPr lang="en-US" dirty="0" err="1" smtClean="0"/>
              <a:t>IOPS</a:t>
            </a:r>
            <a:endParaRPr lang="en-US" dirty="0" smtClean="0"/>
          </a:p>
          <a:p>
            <a:r>
              <a:rPr lang="en-US" dirty="0" smtClean="0"/>
              <a:t>Hence, # of disks required is = 9000/126 = </a:t>
            </a:r>
            <a:r>
              <a:rPr lang="en-US" b="1" dirty="0" smtClean="0">
                <a:solidFill>
                  <a:srgbClr val="FF0000"/>
                </a:solidFill>
              </a:rPr>
              <a:t>72 disks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9907418" cy="5053781"/>
          </a:xfrm>
        </p:spPr>
        <p:txBody>
          <a:bodyPr/>
          <a:lstStyle/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/>
            </a:pPr>
            <a:r>
              <a:rPr lang="en-US" dirty="0" smtClean="0"/>
              <a:t>Explain evolution of storage architecture with an example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(15CS754 Feb 2021)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/>
            </a:pPr>
            <a:r>
              <a:rPr lang="en-US" dirty="0" smtClean="0"/>
              <a:t>Discuss the key characteristics of a data center </a:t>
            </a:r>
            <a:r>
              <a:rPr lang="en-US" dirty="0"/>
              <a:t>with an example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(15CS754 Feb 2021, 17CS754 Feb 2021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15CS754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Aug 2020)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/>
            </a:pPr>
            <a:r>
              <a:rPr lang="en-US" dirty="0" smtClean="0"/>
              <a:t>Explain the core elements of Data Center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/>
            </a:pPr>
            <a:r>
              <a:rPr lang="en-US" dirty="0" smtClean="0"/>
              <a:t>Discuss the process of mapping user files to disk storage with a neat diagram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(17CS754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Feb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2021) 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/>
            </a:pPr>
            <a:r>
              <a:rPr lang="en-US" dirty="0" smtClean="0"/>
              <a:t>With a neat diagram explain the structure of read write operations in cache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(15CS754 Feb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2021)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endParaRPr lang="en-US" dirty="0"/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 startAt="6"/>
            </a:pPr>
            <a:r>
              <a:rPr lang="en-US" dirty="0"/>
              <a:t>What are the advantages of a virtualized data center over a classic </a:t>
            </a:r>
            <a:r>
              <a:rPr lang="en-US" dirty="0" smtClean="0"/>
              <a:t>data center</a:t>
            </a:r>
            <a:r>
              <a:rPr lang="en-US" dirty="0"/>
              <a:t>?</a:t>
            </a:r>
            <a:endParaRPr lang="en-US" dirty="0" smtClean="0"/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 startAt="6"/>
            </a:pPr>
            <a:r>
              <a:rPr lang="en-US" dirty="0" smtClean="0"/>
              <a:t>Explain the physical disk structure and logical block addressing with neat diagrams.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 startAt="6"/>
            </a:pPr>
            <a:r>
              <a:rPr lang="en-US" dirty="0" smtClean="0"/>
              <a:t>Discuss various factors that would affect the performance of disk drives.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 startAt="6"/>
            </a:pPr>
            <a:r>
              <a:rPr lang="en-US" dirty="0" smtClean="0"/>
              <a:t>An </a:t>
            </a:r>
            <a:r>
              <a:rPr lang="en-US" dirty="0"/>
              <a:t>application specifies a requirement of 200 GB to host a database </a:t>
            </a:r>
            <a:r>
              <a:rPr lang="en-US" dirty="0" smtClean="0"/>
              <a:t>and other </a:t>
            </a:r>
            <a:r>
              <a:rPr lang="en-US" dirty="0"/>
              <a:t>files. It also specifies that the storage environment should </a:t>
            </a:r>
            <a:r>
              <a:rPr lang="en-US" dirty="0" smtClean="0"/>
              <a:t>support 5,000 </a:t>
            </a:r>
            <a:r>
              <a:rPr lang="en-US" dirty="0" err="1"/>
              <a:t>IOPS</a:t>
            </a:r>
            <a:r>
              <a:rPr lang="en-US" dirty="0"/>
              <a:t> during its peak workloads. The disks available for </a:t>
            </a:r>
            <a:r>
              <a:rPr lang="en-US" dirty="0" smtClean="0"/>
              <a:t>configuration provide </a:t>
            </a:r>
            <a:r>
              <a:rPr lang="en-US" dirty="0"/>
              <a:t>66 GB of usable capacity, and the manufacturer specifies that </a:t>
            </a:r>
            <a:r>
              <a:rPr lang="en-US" dirty="0" smtClean="0"/>
              <a:t>they can </a:t>
            </a:r>
            <a:r>
              <a:rPr lang="en-US" dirty="0"/>
              <a:t>support a maximum of 140 </a:t>
            </a:r>
            <a:r>
              <a:rPr lang="en-US" dirty="0" err="1"/>
              <a:t>IOPS</a:t>
            </a:r>
            <a:r>
              <a:rPr lang="en-US" dirty="0"/>
              <a:t>. The application is response </a:t>
            </a:r>
            <a:r>
              <a:rPr lang="en-US" dirty="0" smtClean="0"/>
              <a:t>time sensitive, and </a:t>
            </a:r>
            <a:r>
              <a:rPr lang="en-US" dirty="0"/>
              <a:t>disk utilization beyond 60 percent does not meet </a:t>
            </a:r>
            <a:r>
              <a:rPr lang="en-US" dirty="0" smtClean="0"/>
              <a:t>the response </a:t>
            </a:r>
            <a:r>
              <a:rPr lang="en-US" dirty="0"/>
              <a:t>time requirements. Compute and explain the theoretical </a:t>
            </a:r>
            <a:r>
              <a:rPr lang="en-US" dirty="0" smtClean="0"/>
              <a:t>basis for </a:t>
            </a:r>
            <a:r>
              <a:rPr lang="en-US" dirty="0"/>
              <a:t>the minimum number of disks that should be configured to meet </a:t>
            </a:r>
            <a:r>
              <a:rPr lang="en-US" dirty="0" smtClean="0"/>
              <a:t>the requirements </a:t>
            </a:r>
            <a:r>
              <a:rPr lang="en-US" dirty="0"/>
              <a:t>of the </a:t>
            </a:r>
            <a:r>
              <a:rPr lang="en-US" dirty="0" smtClean="0"/>
              <a:t>application.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Information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99535"/>
            <a:ext cx="5027073" cy="5053781"/>
          </a:xfrm>
        </p:spPr>
        <p:txBody>
          <a:bodyPr/>
          <a:lstStyle/>
          <a:p>
            <a:r>
              <a:rPr lang="en-US"/>
              <a:t>Organizations process data to derive the information required for their </a:t>
            </a:r>
            <a:r>
              <a:rPr lang="en-US" smtClean="0"/>
              <a:t>day-today operations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Storage </a:t>
            </a:r>
            <a:r>
              <a:rPr lang="en-US"/>
              <a:t>is a repository that enables users to persistently </a:t>
            </a:r>
            <a:r>
              <a:rPr lang="en-US" smtClean="0"/>
              <a:t>store and </a:t>
            </a:r>
            <a:r>
              <a:rPr lang="en-US"/>
              <a:t>retrieve this digital data</a:t>
            </a:r>
            <a:r>
              <a:rPr lang="en-US" smtClean="0"/>
              <a:t>.</a:t>
            </a:r>
          </a:p>
          <a:p>
            <a:r>
              <a:rPr lang="en-US" smtClean="0"/>
              <a:t>Data: is </a:t>
            </a:r>
            <a:r>
              <a:rPr lang="en-US"/>
              <a:t>a collection of raw facts from which conclusions might be </a:t>
            </a:r>
            <a:r>
              <a:rPr lang="en-US" smtClean="0"/>
              <a:t>drawn.</a:t>
            </a:r>
          </a:p>
          <a:p>
            <a:r>
              <a:rPr lang="en-US" smtClean="0"/>
              <a:t>Digital data -&gt;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53" y="1522879"/>
            <a:ext cx="5823249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 startAt="10"/>
            </a:pPr>
            <a:r>
              <a:rPr lang="en-US" dirty="0" smtClean="0"/>
              <a:t>The </a:t>
            </a:r>
            <a:r>
              <a:rPr lang="en-US" dirty="0"/>
              <a:t>average I/O size of an application is 64 KB. The following </a:t>
            </a:r>
            <a:r>
              <a:rPr lang="en-US" dirty="0" smtClean="0"/>
              <a:t>specifications are </a:t>
            </a:r>
            <a:r>
              <a:rPr lang="en-US" dirty="0"/>
              <a:t>available from the disk manufacturer: average seek time = 5 </a:t>
            </a:r>
            <a:r>
              <a:rPr lang="en-US" dirty="0" err="1"/>
              <a:t>ms</a:t>
            </a:r>
            <a:r>
              <a:rPr lang="en-US" dirty="0" smtClean="0"/>
              <a:t>, 7,200 </a:t>
            </a:r>
            <a:r>
              <a:rPr lang="en-US" dirty="0"/>
              <a:t>RPM, and transfer rate = 40 MB/s. Determine the maximum </a:t>
            </a:r>
            <a:r>
              <a:rPr lang="en-US" dirty="0" err="1" smtClean="0"/>
              <a:t>IOPS</a:t>
            </a:r>
            <a:r>
              <a:rPr lang="en-US" dirty="0" smtClean="0"/>
              <a:t> that </a:t>
            </a:r>
            <a:r>
              <a:rPr lang="en-US" dirty="0"/>
              <a:t>could be performed with this disk for the application. Using this </a:t>
            </a:r>
            <a:r>
              <a:rPr lang="en-US" dirty="0" smtClean="0"/>
              <a:t>case as </a:t>
            </a:r>
            <a:r>
              <a:rPr lang="en-US" dirty="0"/>
              <a:t>an example, explain the relationship between disk utilization and </a:t>
            </a:r>
            <a:r>
              <a:rPr lang="en-US" dirty="0" err="1" smtClean="0"/>
              <a:t>IOPS</a:t>
            </a:r>
            <a:r>
              <a:rPr lang="en-US" dirty="0" smtClean="0"/>
              <a:t>.</a:t>
            </a:r>
          </a:p>
          <a:p>
            <a:pPr marL="457200" indent="-457200">
              <a:buClr>
                <a:srgbClr val="FF0000"/>
              </a:buClr>
              <a:buSzPct val="100000"/>
              <a:buFont typeface="+mj-lt"/>
              <a:buAutoNum type="arabicParenR" startAt="10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Growth of Digital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F</a:t>
            </a:r>
            <a:r>
              <a:rPr lang="en-US" sz="2800" smtClean="0"/>
              <a:t>actors </a:t>
            </a:r>
            <a:r>
              <a:rPr lang="en-US" sz="2800"/>
              <a:t>that have contributed to the growth </a:t>
            </a:r>
            <a:r>
              <a:rPr lang="en-US" sz="2800" smtClean="0"/>
              <a:t>of digital </a:t>
            </a:r>
            <a:r>
              <a:rPr lang="en-US" sz="2800"/>
              <a:t>data</a:t>
            </a:r>
            <a:r>
              <a:rPr lang="en-US" sz="2800" smtClean="0"/>
              <a:t>:</a:t>
            </a:r>
          </a:p>
          <a:p>
            <a:r>
              <a:rPr lang="en-US" sz="2800" b="1"/>
              <a:t>Increase in data-processing </a:t>
            </a:r>
            <a:r>
              <a:rPr lang="en-US" sz="2800" b="1" smtClean="0"/>
              <a:t>capabilities</a:t>
            </a:r>
            <a:endParaRPr lang="en-US" sz="2800"/>
          </a:p>
          <a:p>
            <a:r>
              <a:rPr lang="en-US" sz="2800" b="1" smtClean="0"/>
              <a:t>Lower </a:t>
            </a:r>
            <a:r>
              <a:rPr lang="en-US" sz="2800" b="1"/>
              <a:t>cost of digital </a:t>
            </a:r>
            <a:r>
              <a:rPr lang="en-US" sz="2800" b="1" smtClean="0"/>
              <a:t>storage</a:t>
            </a:r>
            <a:endParaRPr lang="en-US" sz="2800"/>
          </a:p>
          <a:p>
            <a:r>
              <a:rPr lang="en-US" sz="2800" b="1" smtClean="0"/>
              <a:t>Affordable </a:t>
            </a:r>
            <a:r>
              <a:rPr lang="en-US" sz="2800" b="1"/>
              <a:t>and faster communication </a:t>
            </a:r>
            <a:r>
              <a:rPr lang="en-US" sz="2800" b="1" smtClean="0"/>
              <a:t>technology</a:t>
            </a:r>
            <a:r>
              <a:rPr lang="en-US" sz="2800" smtClean="0"/>
              <a:t> </a:t>
            </a:r>
            <a:endParaRPr lang="en-US" sz="2800"/>
          </a:p>
          <a:p>
            <a:r>
              <a:rPr lang="en-US" sz="2800" b="1" smtClean="0"/>
              <a:t>Proliferation </a:t>
            </a:r>
            <a:r>
              <a:rPr lang="en-US" sz="2800" b="1"/>
              <a:t>of applications and smart </a:t>
            </a:r>
            <a:r>
              <a:rPr lang="en-US" sz="2800" b="1" smtClean="0"/>
              <a:t>devices</a:t>
            </a:r>
          </a:p>
          <a:p>
            <a:r>
              <a:rPr lang="en-US" sz="2800" i="1"/>
              <a:t>data explosion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29" y="558207"/>
            <a:ext cx="9482115" cy="53842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Types of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Structured </a:t>
            </a:r>
            <a:r>
              <a:rPr lang="en-US"/>
              <a:t>or </a:t>
            </a:r>
            <a:r>
              <a:rPr lang="en-US" smtClean="0"/>
              <a:t>Unstructured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AB58-ABF0-4861-BE68-8CD89C7401E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59" y="1839034"/>
            <a:ext cx="6231126" cy="42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13140</TotalTime>
  <Words>3198</Words>
  <Application>Microsoft Office PowerPoint</Application>
  <PresentationFormat>Widescreen</PresentationFormat>
  <Paragraphs>367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Bahnschrift</vt:lpstr>
      <vt:lpstr>Calibri</vt:lpstr>
      <vt:lpstr>Calibri Light</vt:lpstr>
      <vt:lpstr>Helvetica Rounded</vt:lpstr>
      <vt:lpstr>Noto Sans</vt:lpstr>
      <vt:lpstr>ProximaNova</vt:lpstr>
      <vt:lpstr>Retrospect</vt:lpstr>
      <vt:lpstr>18CS822 Storage Area Network</vt:lpstr>
      <vt:lpstr>Syllabus</vt:lpstr>
      <vt:lpstr>Text Book</vt:lpstr>
      <vt:lpstr>Key Concepts</vt:lpstr>
      <vt:lpstr>Introduction</vt:lpstr>
      <vt:lpstr>Information Storage</vt:lpstr>
      <vt:lpstr>Growth of Digital Data</vt:lpstr>
      <vt:lpstr>PowerPoint Presentation</vt:lpstr>
      <vt:lpstr>Types of Data</vt:lpstr>
      <vt:lpstr>Big Data Ecosystem</vt:lpstr>
      <vt:lpstr>Big Data Ecosystem</vt:lpstr>
      <vt:lpstr>Information</vt:lpstr>
      <vt:lpstr>Storage</vt:lpstr>
      <vt:lpstr>Evolution of Storage Architecture</vt:lpstr>
      <vt:lpstr>Evolution of Storage Architecture…</vt:lpstr>
      <vt:lpstr>Data Center Infrastructure</vt:lpstr>
      <vt:lpstr>Core Elements of a Data Center</vt:lpstr>
      <vt:lpstr>Online order transaction system</vt:lpstr>
      <vt:lpstr>Key Characteristics of a Data Center</vt:lpstr>
      <vt:lpstr>Managing a Data Center</vt:lpstr>
      <vt:lpstr>Virtualization and Cloud Computing</vt:lpstr>
      <vt:lpstr>Chapter 2:  Data Center Environment</vt:lpstr>
      <vt:lpstr>Key Concepts</vt:lpstr>
      <vt:lpstr>Application</vt:lpstr>
      <vt:lpstr>Application Virtualization</vt:lpstr>
      <vt:lpstr>Basic Concepts</vt:lpstr>
      <vt:lpstr>Volume Manager</vt:lpstr>
      <vt:lpstr>Disk partitioning and concatenation</vt:lpstr>
      <vt:lpstr>Disk space partitioned into LV</vt:lpstr>
      <vt:lpstr>Physical and Logical Extents</vt:lpstr>
      <vt:lpstr>Files to Disk</vt:lpstr>
      <vt:lpstr>Process of mapping user files to the disk storage</vt:lpstr>
      <vt:lpstr>Compute Virtualization</vt:lpstr>
      <vt:lpstr>Server Virtualization</vt:lpstr>
      <vt:lpstr>Connectivity</vt:lpstr>
      <vt:lpstr>Physical Components of Connectivity</vt:lpstr>
      <vt:lpstr>Storage</vt:lpstr>
      <vt:lpstr>Disk Drive Components</vt:lpstr>
      <vt:lpstr>Platter &amp; Spindle</vt:lpstr>
      <vt:lpstr>Read/Write Head</vt:lpstr>
      <vt:lpstr>Physical Disk Structure</vt:lpstr>
      <vt:lpstr>Zoned Bit Recording</vt:lpstr>
      <vt:lpstr>Logical Block Addressing</vt:lpstr>
      <vt:lpstr>Disk Drive Performance</vt:lpstr>
      <vt:lpstr>(1) Seek Time</vt:lpstr>
      <vt:lpstr>(2) Rotational Latency</vt:lpstr>
      <vt:lpstr>(3) Data Transfer Rate</vt:lpstr>
      <vt:lpstr>Disk I/O Controller Utilization</vt:lpstr>
      <vt:lpstr>What is Utilization?</vt:lpstr>
      <vt:lpstr>Host Access to Data</vt:lpstr>
      <vt:lpstr>Host Access</vt:lpstr>
      <vt:lpstr>Direct-Attached Storage</vt:lpstr>
      <vt:lpstr>Benefits of DAS</vt:lpstr>
      <vt:lpstr>Computing Rotational Latency</vt:lpstr>
      <vt:lpstr>Storage Design Based on Application Requirements and Disk Performance</vt:lpstr>
      <vt:lpstr>How to compute storage?</vt:lpstr>
      <vt:lpstr>Example</vt:lpstr>
      <vt:lpstr>Review Questions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</dc:title>
  <dc:creator>Windows User</dc:creator>
  <cp:lastModifiedBy>Windows User</cp:lastModifiedBy>
  <cp:revision>176</cp:revision>
  <dcterms:created xsi:type="dcterms:W3CDTF">2022-03-25T04:21:22Z</dcterms:created>
  <dcterms:modified xsi:type="dcterms:W3CDTF">2022-05-02T06:19:40Z</dcterms:modified>
</cp:coreProperties>
</file>