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9" r:id="rId3"/>
    <p:sldId id="305" r:id="rId4"/>
    <p:sldId id="260" r:id="rId5"/>
    <p:sldId id="261" r:id="rId6"/>
    <p:sldId id="318" r:id="rId7"/>
    <p:sldId id="306" r:id="rId8"/>
    <p:sldId id="307" r:id="rId9"/>
    <p:sldId id="308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9" r:id="rId18"/>
    <p:sldId id="320" r:id="rId19"/>
    <p:sldId id="277" r:id="rId20"/>
    <p:sldId id="317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Bai Jamjuree" panose="020B0604020202020204" charset="-34"/>
      <p:regular r:id="rId24"/>
      <p:bold r:id="rId25"/>
      <p:italic r:id="rId26"/>
      <p:boldItalic r:id="rId27"/>
    </p:embeddedFont>
    <p:embeddedFont>
      <p:font typeface="Wingdings 2" panose="05020102010507070707" pitchFamily="18" charset="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D1E76-0EFC-41D5-8E67-69DF25D8B14F}">
  <a:tblStyle styleId="{02DD1E76-0EFC-41D5-8E67-69DF25D8B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2575244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2575244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0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668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907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404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60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773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344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3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15bb7f0b52b_0_2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15bb7f0b52b_0_2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15bb7f0b52b_0_2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15bb7f0b52b_0_2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78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5bb7f0b52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5bb7f0b52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1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9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3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5bb7f0b52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5bb7f0b52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19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solidFill>
                  <a:srgbClr val="9961FF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65085" y="4077500"/>
            <a:ext cx="21657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713315" y="4077575"/>
            <a:ext cx="13839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b="1">
                <a:solidFill>
                  <a:srgbClr val="F3F3F3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flipH="1">
            <a:off x="0" y="0"/>
            <a:ext cx="9144000" cy="5143500"/>
            <a:chOff x="0" y="0"/>
            <a:chExt cx="9144000" cy="5143500"/>
          </a:xfrm>
        </p:grpSpPr>
        <p:pic>
          <p:nvPicPr>
            <p:cNvPr id="17" name="Google Shape;17;p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6526425" y="1162300"/>
            <a:ext cx="1904400" cy="11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2"/>
          </p:nvPr>
        </p:nvSpPr>
        <p:spPr>
          <a:xfrm>
            <a:off x="3385725" y="2234325"/>
            <a:ext cx="50451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686625" y="3275850"/>
            <a:ext cx="1744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52" name="Google Shape;52;p9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9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8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852000" cy="20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0" name="Google Shape;70;p1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572077" y="1812350"/>
            <a:ext cx="35970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713225" y="1812350"/>
            <a:ext cx="36039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0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594950" y="1206550"/>
            <a:ext cx="5954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hasCustomPrompt="1"/>
          </p:nvPr>
        </p:nvSpPr>
        <p:spPr>
          <a:xfrm>
            <a:off x="1594825" y="539500"/>
            <a:ext cx="5954100" cy="83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1594950" y="2720925"/>
            <a:ext cx="5954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3" hasCustomPrompt="1"/>
          </p:nvPr>
        </p:nvSpPr>
        <p:spPr>
          <a:xfrm>
            <a:off x="1594825" y="2053775"/>
            <a:ext cx="5954100" cy="83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594950" y="4138175"/>
            <a:ext cx="5954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5" hasCustomPrompt="1"/>
          </p:nvPr>
        </p:nvSpPr>
        <p:spPr>
          <a:xfrm>
            <a:off x="1594825" y="3471125"/>
            <a:ext cx="5954100" cy="83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1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9"/>
          <p:cNvGrpSpPr/>
          <p:nvPr/>
        </p:nvGrpSpPr>
        <p:grpSpPr>
          <a:xfrm>
            <a:off x="-42" y="1901451"/>
            <a:ext cx="1030552" cy="99300"/>
            <a:chOff x="-42" y="1901451"/>
            <a:chExt cx="1030552" cy="99300"/>
          </a:xfrm>
        </p:grpSpPr>
        <p:sp>
          <p:nvSpPr>
            <p:cNvPr id="186" name="Google Shape;186;p29"/>
            <p:cNvSpPr/>
            <p:nvPr/>
          </p:nvSpPr>
          <p:spPr>
            <a:xfrm flipH="1">
              <a:off x="-42" y="1926800"/>
              <a:ext cx="3864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 flipH="1">
              <a:off x="535175" y="1901451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 flipH="1">
              <a:off x="733192" y="1901451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 flipH="1">
              <a:off x="931210" y="1901451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29"/>
          <p:cNvGrpSpPr/>
          <p:nvPr/>
        </p:nvGrpSpPr>
        <p:grpSpPr>
          <a:xfrm>
            <a:off x="884550" y="1585983"/>
            <a:ext cx="7374900" cy="2141100"/>
            <a:chOff x="884550" y="1585983"/>
            <a:chExt cx="7374900" cy="2141100"/>
          </a:xfrm>
        </p:grpSpPr>
        <p:sp>
          <p:nvSpPr>
            <p:cNvPr id="191" name="Google Shape;191;p29"/>
            <p:cNvSpPr/>
            <p:nvPr/>
          </p:nvSpPr>
          <p:spPr>
            <a:xfrm>
              <a:off x="884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1224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3603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15982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8361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20740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3119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25498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27877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30256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3263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35014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7393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9772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42151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4530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46909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9288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1667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4046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642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8804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1183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3562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5941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8320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0699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3078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5457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77836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8021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884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11224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3603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5982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8361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20740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3119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25498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27877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0256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3263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5014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7393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9772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2151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4530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46909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49288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51667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54046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5642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8804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1183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3562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5941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8320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70699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078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5457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7836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8021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884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1224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3603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5982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8361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20740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23119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5498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27877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30256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263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35014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37393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39772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2151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4530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6909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9288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1667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4046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5642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8804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1183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3562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65941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8320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0699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73078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75457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77836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8021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884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1224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3603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5982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8361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0740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23119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25498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7877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0256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263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5014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7393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9772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2151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4530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6909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49288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1667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4046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5642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58804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1183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63562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65941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68320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0699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3078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5457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7836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021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884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1224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3603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5982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8361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0740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3119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5498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7877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0256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263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5014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7393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9772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2151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4530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6909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9288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1667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4046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642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58804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61183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3562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65941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8320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0699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3078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5457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77836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8021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884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1224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3603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5982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8361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0740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3119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5498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7877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0256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263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014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7393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39772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2151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4530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6909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9288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51667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54046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642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58804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1183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3562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65941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8320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70699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73078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75457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77836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8021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884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1224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3603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5982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8361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20740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3119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5498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7877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0256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263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5014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7393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9772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2151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4530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6909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9288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667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4046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642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58804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183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3562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5941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8320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70699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73078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75457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77836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8021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884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1224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3603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982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8361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20740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23119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5498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27877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0256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263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5014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7393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39772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2151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44530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46909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49288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51667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54046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642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8804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1183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63562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65941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68320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0699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3078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75457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77836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8021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84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1224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3603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5982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8361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20740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3119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25498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27877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0256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263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5014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7393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9772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2151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4530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6909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9288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51667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4046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5642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8804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61183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3562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941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8320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70699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73078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75457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77836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8021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JARINGAN KOMPUTER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832265" y="4125573"/>
            <a:ext cx="3858685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PUTU NANDA FEBIAN DANAN JAYA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2205551093</a:t>
            </a:r>
            <a:endParaRPr dirty="0"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2531538" y="1687142"/>
            <a:ext cx="4319429" cy="1732975"/>
            <a:chOff x="2538698" y="1583075"/>
            <a:chExt cx="4340262" cy="1732975"/>
          </a:xfrm>
        </p:grpSpPr>
        <p:cxnSp>
          <p:nvCxnSpPr>
            <p:cNvPr id="474" name="Google Shape;474;p29"/>
            <p:cNvCxnSpPr/>
            <p:nvPr/>
          </p:nvCxnSpPr>
          <p:spPr>
            <a:xfrm rot="-5400000">
              <a:off x="2159648" y="1962125"/>
              <a:ext cx="7587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29"/>
            <p:cNvSpPr/>
            <p:nvPr/>
          </p:nvSpPr>
          <p:spPr>
            <a:xfrm rot="10800000">
              <a:off x="2538822" y="214260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6" name="Google Shape;476;p29"/>
            <p:cNvCxnSpPr>
              <a:stCxn id="475" idx="0"/>
              <a:endCxn id="477" idx="2"/>
            </p:cNvCxnSpPr>
            <p:nvPr/>
          </p:nvCxnSpPr>
          <p:spPr>
            <a:xfrm>
              <a:off x="2739522" y="2537400"/>
              <a:ext cx="307500" cy="600"/>
            </a:xfrm>
            <a:prstGeom prst="curvedConnector3">
              <a:avLst>
                <a:gd name="adj1" fmla="val 49987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29"/>
            <p:cNvSpPr/>
            <p:nvPr/>
          </p:nvSpPr>
          <p:spPr>
            <a:xfrm rot="5400000" flipH="1">
              <a:off x="2849542" y="2534147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 rot="10800000">
              <a:off x="3247766" y="2637106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9" name="Google Shape;479;p29"/>
            <p:cNvCxnSpPr>
              <a:stCxn id="478" idx="0"/>
              <a:endCxn id="480" idx="2"/>
            </p:cNvCxnSpPr>
            <p:nvPr/>
          </p:nvCxnSpPr>
          <p:spPr>
            <a:xfrm>
              <a:off x="3448466" y="3031906"/>
              <a:ext cx="2528400" cy="600"/>
            </a:xfrm>
            <a:prstGeom prst="curvedConnector3">
              <a:avLst>
                <a:gd name="adj1" fmla="val 49999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29"/>
            <p:cNvCxnSpPr>
              <a:stCxn id="478" idx="2"/>
              <a:endCxn id="477" idx="0"/>
            </p:cNvCxnSpPr>
            <p:nvPr/>
          </p:nvCxnSpPr>
          <p:spPr>
            <a:xfrm rot="-5400000">
              <a:off x="3198266" y="2784406"/>
              <a:ext cx="99600" cy="600"/>
            </a:xfrm>
            <a:prstGeom prst="curvedConnector3">
              <a:avLst>
                <a:gd name="adj1" fmla="val 5003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29"/>
            <p:cNvSpPr/>
            <p:nvPr/>
          </p:nvSpPr>
          <p:spPr>
            <a:xfrm rot="5400000">
              <a:off x="5779399" y="2633760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flipH="1">
              <a:off x="6177623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477560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4" name="Google Shape;484;p29"/>
            <p:cNvCxnSpPr>
              <a:endCxn id="483" idx="2"/>
            </p:cNvCxnSpPr>
            <p:nvPr/>
          </p:nvCxnSpPr>
          <p:spPr>
            <a:xfrm rot="-5400000">
              <a:off x="6230210" y="2667300"/>
              <a:ext cx="12969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29"/>
            <p:cNvCxnSpPr>
              <a:stCxn id="480" idx="0"/>
              <a:endCxn id="482" idx="2"/>
            </p:cNvCxnSpPr>
            <p:nvPr/>
          </p:nvCxnSpPr>
          <p:spPr>
            <a:xfrm rot="-5400000">
              <a:off x="5770099" y="2426460"/>
              <a:ext cx="815400" cy="600"/>
            </a:xfrm>
            <a:prstGeom prst="curvedConnector3">
              <a:avLst>
                <a:gd name="adj1" fmla="val 49994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29"/>
            <p:cNvCxnSpPr>
              <a:stCxn id="482" idx="0"/>
              <a:endCxn id="483" idx="0"/>
            </p:cNvCxnSpPr>
            <p:nvPr/>
          </p:nvCxnSpPr>
          <p:spPr>
            <a:xfrm>
              <a:off x="6378323" y="1821750"/>
              <a:ext cx="300000" cy="600"/>
            </a:xfrm>
            <a:prstGeom prst="curvedConnector3">
              <a:avLst>
                <a:gd name="adj1" fmla="val 4999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7" name="Google Shape;487;p29"/>
          <p:cNvSpPr/>
          <p:nvPr/>
        </p:nvSpPr>
        <p:spPr>
          <a:xfrm>
            <a:off x="594461" y="2930434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472396" y="3052490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7563086" y="1695984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7441021" y="1818040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446472" y="4558925"/>
            <a:ext cx="99300" cy="99300"/>
          </a:xfrm>
          <a:prstGeom prst="mathPlus">
            <a:avLst>
              <a:gd name="adj1" fmla="val 2352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248455" y="4558925"/>
            <a:ext cx="99300" cy="99300"/>
          </a:xfrm>
          <a:prstGeom prst="mathPlus">
            <a:avLst>
              <a:gd name="adj1" fmla="val 2352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050438" y="4558925"/>
            <a:ext cx="99300" cy="99300"/>
          </a:xfrm>
          <a:prstGeom prst="mathPlus">
            <a:avLst>
              <a:gd name="adj1" fmla="val 2352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TRANSPORT PROTOCOL</a:t>
            </a:r>
            <a:endParaRPr sz="4800" dirty="0"/>
          </a:p>
        </p:txBody>
      </p:sp>
      <p:sp>
        <p:nvSpPr>
          <p:cNvPr id="831" name="Google Shape;831;p32"/>
          <p:cNvSpPr/>
          <p:nvPr/>
        </p:nvSpPr>
        <p:spPr>
          <a:xfrm>
            <a:off x="7655845" y="2071316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533780" y="2193373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101" y="1745118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687F7-3B3B-44C8-B6D4-A43915BF64F1}"/>
              </a:ext>
            </a:extLst>
          </p:cNvPr>
          <p:cNvSpPr>
            <a:spLocks noGrp="1"/>
          </p:cNvSpPr>
          <p:nvPr/>
        </p:nvSpPr>
        <p:spPr>
          <a:xfrm>
            <a:off x="434012" y="2089450"/>
            <a:ext cx="6871602" cy="29769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sz="1400" dirty="0"/>
              <a:t>Jika di network layer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mengirimkan</a:t>
            </a:r>
            <a:r>
              <a:rPr lang="en-ID" sz="1400" dirty="0"/>
              <a:t> data </a:t>
            </a:r>
            <a:r>
              <a:rPr lang="en-ID" sz="1400" dirty="0" err="1"/>
              <a:t>melalui</a:t>
            </a:r>
            <a:r>
              <a:rPr lang="en-ID" sz="1400" dirty="0"/>
              <a:t> address, </a:t>
            </a:r>
            <a:r>
              <a:rPr lang="en-ID" sz="1400" dirty="0" err="1"/>
              <a:t>namun</a:t>
            </a:r>
            <a:r>
              <a:rPr lang="en-ID" sz="1400" dirty="0"/>
              <a:t> </a:t>
            </a:r>
            <a:r>
              <a:rPr lang="en-ID" sz="1400" dirty="0" err="1"/>
              <a:t>belum</a:t>
            </a:r>
            <a:r>
              <a:rPr lang="en-ID" sz="1400" dirty="0"/>
              <a:t> </a:t>
            </a:r>
            <a:r>
              <a:rPr lang="en-ID" sz="1400" dirty="0" err="1"/>
              <a:t>diketahui</a:t>
            </a:r>
            <a:r>
              <a:rPr lang="en-ID" sz="1400" dirty="0"/>
              <a:t> di port mana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mengirimkan</a:t>
            </a:r>
            <a:r>
              <a:rPr lang="en-ID" sz="1400" dirty="0"/>
              <a:t> data </a:t>
            </a:r>
            <a:r>
              <a:rPr lang="en-ID" sz="1400" dirty="0" err="1"/>
              <a:t>menuju</a:t>
            </a:r>
            <a:r>
              <a:rPr lang="en-ID" sz="1400" dirty="0"/>
              <a:t> application. Jadi transport layer yang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menentukan</a:t>
            </a:r>
            <a:r>
              <a:rPr lang="en-ID" sz="1400" dirty="0"/>
              <a:t> port number </a:t>
            </a:r>
            <a:r>
              <a:rPr lang="en-ID" sz="1400" dirty="0" err="1"/>
              <a:t>nya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menentukan</a:t>
            </a:r>
            <a:r>
              <a:rPr lang="en-ID" sz="1400" dirty="0"/>
              <a:t> </a:t>
            </a:r>
            <a:r>
              <a:rPr lang="en-ID" sz="1400" dirty="0" err="1"/>
              <a:t>jalur</a:t>
            </a:r>
            <a:r>
              <a:rPr lang="en-ID" sz="1400" dirty="0"/>
              <a:t> yang </a:t>
            </a:r>
            <a:r>
              <a:rPr lang="en-ID" sz="1400" dirty="0" err="1"/>
              <a:t>dituju</a:t>
            </a:r>
            <a:r>
              <a:rPr lang="en-ID" sz="1400" dirty="0"/>
              <a:t>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400" b="1" dirty="0" err="1"/>
              <a:t>Adressing</a:t>
            </a:r>
            <a:endParaRPr lang="en-ID" sz="1400" dirty="0"/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400" b="1" dirty="0"/>
              <a:t>Connection establishment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400" b="1" dirty="0"/>
              <a:t>Connection release</a:t>
            </a:r>
            <a:endParaRPr lang="en-ID" sz="1400" dirty="0"/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400" b="1" dirty="0"/>
              <a:t>Flow control error control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400" b="1" dirty="0"/>
              <a:t>Multiplexing</a:t>
            </a:r>
            <a:endParaRPr lang="en-ID" sz="1400" dirty="0"/>
          </a:p>
          <a:p>
            <a:pPr marL="0" indent="0" algn="just">
              <a:buNone/>
            </a:pPr>
            <a:endParaRPr lang="en-ID" sz="1600" dirty="0"/>
          </a:p>
          <a:p>
            <a:pPr algn="r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919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ADDRESSING</a:t>
            </a:r>
            <a:endParaRPr sz="4800" dirty="0"/>
          </a:p>
        </p:txBody>
      </p:sp>
      <p:sp>
        <p:nvSpPr>
          <p:cNvPr id="831" name="Google Shape;831;p32"/>
          <p:cNvSpPr/>
          <p:nvPr/>
        </p:nvSpPr>
        <p:spPr>
          <a:xfrm>
            <a:off x="7655845" y="2071316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533780" y="2193373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101" y="1745118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687F7-3B3B-44C8-B6D4-A43915BF64F1}"/>
              </a:ext>
            </a:extLst>
          </p:cNvPr>
          <p:cNvSpPr>
            <a:spLocks noGrp="1"/>
          </p:cNvSpPr>
          <p:nvPr/>
        </p:nvSpPr>
        <p:spPr>
          <a:xfrm>
            <a:off x="189882" y="1736482"/>
            <a:ext cx="7221833" cy="29769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>
                <a:latin typeface="Anaheim" panose="020B0604020202020204" charset="0"/>
              </a:rPr>
              <a:t>Address </a:t>
            </a:r>
            <a:r>
              <a:rPr lang="en-ID" sz="1600" dirty="0" err="1">
                <a:latin typeface="Anaheim" panose="020B0604020202020204" charset="0"/>
              </a:rPr>
              <a:t>digunakan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ketika</a:t>
            </a:r>
            <a:r>
              <a:rPr lang="en-ID" sz="1600" dirty="0">
                <a:latin typeface="Anaheim" panose="020B0604020202020204" charset="0"/>
              </a:rPr>
              <a:t> proses </a:t>
            </a:r>
            <a:r>
              <a:rPr lang="en-ID" sz="1600" dirty="0" err="1">
                <a:latin typeface="Anaheim" panose="020B0604020202020204" charset="0"/>
              </a:rPr>
              <a:t>aplikasi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ingin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menyiapkan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koneksi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ke</a:t>
            </a:r>
            <a:r>
              <a:rPr lang="en-ID" sz="1600" dirty="0">
                <a:latin typeface="Anaheim" panose="020B0604020202020204" charset="0"/>
              </a:rPr>
              <a:t> remote dan </a:t>
            </a:r>
            <a:r>
              <a:rPr lang="en-ID" sz="1600" dirty="0" err="1">
                <a:latin typeface="Anaheim" panose="020B0604020202020204" charset="0"/>
              </a:rPr>
              <a:t>harus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menentukan</a:t>
            </a:r>
            <a:r>
              <a:rPr lang="en-ID" sz="1600" dirty="0">
                <a:latin typeface="Anaheim" panose="020B0604020202020204" charset="0"/>
              </a:rPr>
              <a:t> mana yang </a:t>
            </a:r>
            <a:r>
              <a:rPr lang="en-ID" sz="1600" dirty="0" err="1">
                <a:latin typeface="Anaheim" panose="020B0604020202020204" charset="0"/>
              </a:rPr>
              <a:t>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terhubung</a:t>
            </a:r>
            <a:r>
              <a:rPr lang="en-ID" sz="1600" dirty="0">
                <a:latin typeface="Anaheim" panose="020B0604020202020204" charset="0"/>
              </a:rPr>
              <a:t>. address pada network </a:t>
            </a:r>
            <a:r>
              <a:rPr lang="en-ID" sz="1600" dirty="0" err="1">
                <a:latin typeface="Anaheim" panose="020B0604020202020204" charset="0"/>
              </a:rPr>
              <a:t>disebut</a:t>
            </a:r>
            <a:r>
              <a:rPr lang="en-ID" sz="1600" dirty="0">
                <a:latin typeface="Anaheim" panose="020B0604020202020204" charset="0"/>
              </a:rPr>
              <a:t> NSAP(Network Service Access Point).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>
                <a:latin typeface="Anaheim" panose="020B0604020202020204" charset="0"/>
              </a:rPr>
              <a:t>Ip address </a:t>
            </a:r>
            <a:r>
              <a:rPr lang="en-ID" sz="1600" dirty="0" err="1">
                <a:latin typeface="Anaheim" panose="020B0604020202020204" charset="0"/>
              </a:rPr>
              <a:t>digunakan</a:t>
            </a:r>
            <a:r>
              <a:rPr lang="en-ID" sz="1600" dirty="0">
                <a:latin typeface="Anaheim" panose="020B0604020202020204" charset="0"/>
              </a:rPr>
              <a:t> di network layer </a:t>
            </a:r>
            <a:r>
              <a:rPr lang="en-ID" sz="1600" dirty="0" err="1">
                <a:latin typeface="Anaheim" panose="020B0604020202020204" charset="0"/>
              </a:rPr>
              <a:t>untuk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sampai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ke</a:t>
            </a:r>
            <a:r>
              <a:rPr lang="en-ID" sz="1600" dirty="0">
                <a:latin typeface="Anaheim" panose="020B0604020202020204" charset="0"/>
              </a:rPr>
              <a:t> network, </a:t>
            </a:r>
            <a:r>
              <a:rPr lang="en-ID" sz="1600" dirty="0" err="1">
                <a:latin typeface="Anaheim" panose="020B0604020202020204" charset="0"/>
              </a:rPr>
              <a:t>kemudian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digunakan</a:t>
            </a:r>
            <a:r>
              <a:rPr lang="en-ID" sz="1600" dirty="0">
                <a:latin typeface="Anaheim" panose="020B0604020202020204" charset="0"/>
              </a:rPr>
              <a:t> port number </a:t>
            </a:r>
            <a:r>
              <a:rPr lang="en-ID" sz="1600" dirty="0" err="1">
                <a:latin typeface="Anaheim" panose="020B0604020202020204" charset="0"/>
              </a:rPr>
              <a:t>untuk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mencari</a:t>
            </a:r>
            <a:r>
              <a:rPr lang="en-ID" sz="1600" dirty="0">
                <a:latin typeface="Anaheim" panose="020B0604020202020204" charset="0"/>
              </a:rPr>
              <a:t> address </a:t>
            </a:r>
            <a:r>
              <a:rPr lang="en-ID" sz="1600" dirty="0" err="1">
                <a:latin typeface="Anaheim" panose="020B0604020202020204" charset="0"/>
              </a:rPr>
              <a:t>atau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bisa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disebut</a:t>
            </a:r>
            <a:r>
              <a:rPr lang="en-ID" sz="1600" dirty="0">
                <a:latin typeface="Anaheim" panose="020B0604020202020204" charset="0"/>
              </a:rPr>
              <a:t> TSAP(Transport Service access Point).</a:t>
            </a:r>
          </a:p>
          <a:p>
            <a:pPr marL="0" indent="0" algn="just">
              <a:buNone/>
            </a:pPr>
            <a:endParaRPr lang="en-ID" sz="1600" dirty="0"/>
          </a:p>
          <a:p>
            <a:pPr algn="r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44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CONNECTION ESTABLISHMENT</a:t>
            </a:r>
            <a:endParaRPr sz="3600" dirty="0"/>
          </a:p>
        </p:txBody>
      </p:sp>
      <p:sp>
        <p:nvSpPr>
          <p:cNvPr id="831" name="Google Shape;831;p32"/>
          <p:cNvSpPr/>
          <p:nvPr/>
        </p:nvSpPr>
        <p:spPr>
          <a:xfrm>
            <a:off x="7655845" y="2071316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533780" y="2193373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101" y="1745118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687F7-3B3B-44C8-B6D4-A43915BF64F1}"/>
              </a:ext>
            </a:extLst>
          </p:cNvPr>
          <p:cNvSpPr>
            <a:spLocks noGrp="1"/>
          </p:cNvSpPr>
          <p:nvPr/>
        </p:nvSpPr>
        <p:spPr>
          <a:xfrm>
            <a:off x="189882" y="2106836"/>
            <a:ext cx="7221833" cy="29769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 err="1">
                <a:latin typeface="Anaheim" panose="020B0604020202020204" charset="0"/>
              </a:rPr>
              <a:t>Membuat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koneksi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terdengar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mudah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dirty="0" err="1">
                <a:latin typeface="Anaheim" panose="020B0604020202020204" charset="0"/>
              </a:rPr>
              <a:t>tetapi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sebenarnya</a:t>
            </a:r>
            <a:r>
              <a:rPr lang="en-ID" sz="1600" dirty="0">
                <a:latin typeface="Anaheim" panose="020B0604020202020204" charset="0"/>
              </a:rPr>
              <a:t> sangat </a:t>
            </a:r>
            <a:r>
              <a:rPr lang="en-ID" sz="1600" dirty="0" err="1">
                <a:latin typeface="Anaheim" panose="020B0604020202020204" charset="0"/>
              </a:rPr>
              <a:t>rumit</a:t>
            </a:r>
            <a:r>
              <a:rPr lang="en-ID" sz="1600" dirty="0">
                <a:latin typeface="Anaheim" panose="020B0604020202020204" charset="0"/>
              </a:rPr>
              <a:t>. pada </a:t>
            </a:r>
            <a:r>
              <a:rPr lang="en-ID" sz="1600" dirty="0" err="1">
                <a:latin typeface="Anaheim" panose="020B0604020202020204" charset="0"/>
              </a:rPr>
              <a:t>pandangan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pertama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dirty="0" err="1">
                <a:latin typeface="Anaheim" panose="020B0604020202020204" charset="0"/>
              </a:rPr>
              <a:t>tampaknya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cukup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bagi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satu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entitas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transportasi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untuk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hanya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mengirim</a:t>
            </a:r>
            <a:r>
              <a:rPr lang="en-ID" sz="1600" dirty="0">
                <a:latin typeface="Anaheim" panose="020B0604020202020204" charset="0"/>
              </a:rPr>
              <a:t> request connection </a:t>
            </a:r>
            <a:r>
              <a:rPr lang="en-ID" sz="1600" dirty="0" err="1">
                <a:latin typeface="Anaheim" panose="020B0604020202020204" charset="0"/>
              </a:rPr>
              <a:t>ke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tujuan</a:t>
            </a:r>
            <a:r>
              <a:rPr lang="en-ID" sz="1600" dirty="0">
                <a:latin typeface="Anaheim" panose="020B0604020202020204" charset="0"/>
              </a:rPr>
              <a:t> dan </a:t>
            </a:r>
            <a:r>
              <a:rPr lang="en-ID" sz="1600" dirty="0" err="1">
                <a:latin typeface="Anaheim" panose="020B0604020202020204" charset="0"/>
              </a:rPr>
              <a:t>tunggu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Balasan</a:t>
            </a:r>
            <a:r>
              <a:rPr lang="en-ID" sz="1600" dirty="0">
                <a:latin typeface="Anaheim" panose="020B0604020202020204" charset="0"/>
              </a:rPr>
              <a:t> yang </a:t>
            </a:r>
            <a:r>
              <a:rPr lang="en-ID" sz="1600" dirty="0" err="1">
                <a:latin typeface="Anaheim" panose="020B0604020202020204" charset="0"/>
              </a:rPr>
              <a:t>diterima</a:t>
            </a:r>
            <a:r>
              <a:rPr lang="en-ID" sz="1600" dirty="0">
                <a:latin typeface="Anaheim" panose="020B0604020202020204" charset="0"/>
              </a:rPr>
              <a:t>. </a:t>
            </a:r>
            <a:r>
              <a:rPr lang="en-ID" sz="1600" dirty="0" err="1">
                <a:latin typeface="Anaheim" panose="020B0604020202020204" charset="0"/>
              </a:rPr>
              <a:t>Masalahnya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terjadi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ketika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jaringan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b="1" dirty="0">
                <a:latin typeface="Anaheim" panose="020B0604020202020204" charset="0"/>
              </a:rPr>
              <a:t>lose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b="1" dirty="0">
                <a:latin typeface="Anaheim" panose="020B0604020202020204" charset="0"/>
              </a:rPr>
              <a:t>delay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b="1" dirty="0">
                <a:latin typeface="Anaheim" panose="020B0604020202020204" charset="0"/>
              </a:rPr>
              <a:t>corrupt</a:t>
            </a:r>
            <a:r>
              <a:rPr lang="en-ID" sz="1600" dirty="0">
                <a:latin typeface="Anaheim" panose="020B0604020202020204" charset="0"/>
              </a:rPr>
              <a:t> dan </a:t>
            </a:r>
            <a:r>
              <a:rPr lang="en-ID" sz="1600" b="1" dirty="0">
                <a:latin typeface="Anaheim" panose="020B0604020202020204" charset="0"/>
              </a:rPr>
              <a:t>duplicate</a:t>
            </a:r>
            <a:r>
              <a:rPr lang="en-ID" sz="1600" dirty="0">
                <a:latin typeface="Anaheim" panose="020B0604020202020204" charset="0"/>
              </a:rPr>
              <a:t>. Ada 3 </a:t>
            </a:r>
            <a:r>
              <a:rPr lang="en-ID" sz="1600" dirty="0" err="1">
                <a:latin typeface="Anaheim" panose="020B0604020202020204" charset="0"/>
              </a:rPr>
              <a:t>tahap</a:t>
            </a:r>
            <a:r>
              <a:rPr lang="en-ID" sz="1600" dirty="0">
                <a:latin typeface="Anaheim" panose="020B0604020202020204" charset="0"/>
              </a:rPr>
              <a:t> inti </a:t>
            </a:r>
            <a:r>
              <a:rPr lang="en-ID" sz="1600" dirty="0" err="1">
                <a:latin typeface="Anaheim" panose="020B0604020202020204" charset="0"/>
              </a:rPr>
              <a:t>yaitu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b="1" i="1" dirty="0">
                <a:latin typeface="Anaheim" panose="020B0604020202020204" charset="0"/>
              </a:rPr>
              <a:t>connection</a:t>
            </a:r>
            <a:r>
              <a:rPr lang="en-ID" sz="1600" b="1" dirty="0">
                <a:latin typeface="Anaheim" panose="020B0604020202020204" charset="0"/>
              </a:rPr>
              <a:t> </a:t>
            </a:r>
            <a:r>
              <a:rPr lang="en-ID" sz="1600" b="1" i="1" dirty="0">
                <a:latin typeface="Anaheim" panose="020B0604020202020204" charset="0"/>
              </a:rPr>
              <a:t>establishment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b="1" i="1" dirty="0">
                <a:latin typeface="Anaheim" panose="020B0604020202020204" charset="0"/>
              </a:rPr>
              <a:t>data</a:t>
            </a:r>
            <a:r>
              <a:rPr lang="en-ID" sz="1600" b="1" dirty="0">
                <a:latin typeface="Anaheim" panose="020B0604020202020204" charset="0"/>
              </a:rPr>
              <a:t> </a:t>
            </a:r>
            <a:r>
              <a:rPr lang="en-ID" sz="1600" b="1" i="1" dirty="0">
                <a:latin typeface="Anaheim" panose="020B0604020202020204" charset="0"/>
              </a:rPr>
              <a:t>transfer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b="1" i="1" dirty="0">
                <a:latin typeface="Anaheim" panose="020B0604020202020204" charset="0"/>
              </a:rPr>
              <a:t>connection</a:t>
            </a:r>
            <a:r>
              <a:rPr lang="en-ID" sz="1600" b="1" dirty="0">
                <a:latin typeface="Anaheim" panose="020B0604020202020204" charset="0"/>
              </a:rPr>
              <a:t> </a:t>
            </a:r>
            <a:r>
              <a:rPr lang="en-ID" sz="1600" b="1" i="1" dirty="0">
                <a:latin typeface="Anaheim" panose="020B0604020202020204" charset="0"/>
              </a:rPr>
              <a:t>release</a:t>
            </a:r>
            <a:r>
              <a:rPr lang="en-ID" sz="1600" dirty="0">
                <a:latin typeface="Anaheim" panose="020B0604020202020204" charset="0"/>
              </a:rPr>
              <a:t>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>
                <a:latin typeface="Anaheim" panose="020B0604020202020204" charset="0"/>
              </a:rPr>
              <a:t>Kita </a:t>
            </a:r>
            <a:r>
              <a:rPr lang="en-ID" sz="1600" dirty="0" err="1">
                <a:latin typeface="Anaheim" panose="020B0604020202020204" charset="0"/>
              </a:rPr>
              <a:t>perlu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membuat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koneksi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terlebih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dahulu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karena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menggunakan</a:t>
            </a:r>
            <a:r>
              <a:rPr lang="en-ID" sz="1600" dirty="0">
                <a:latin typeface="Anaheim" panose="020B0604020202020204" charset="0"/>
              </a:rPr>
              <a:t> connection oriented, </a:t>
            </a:r>
            <a:r>
              <a:rPr lang="en-ID" sz="1600" dirty="0" err="1">
                <a:latin typeface="Anaheim" panose="020B0604020202020204" charset="0"/>
              </a:rPr>
              <a:t>jadi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selama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menggunakan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connetion</a:t>
            </a:r>
            <a:r>
              <a:rPr lang="en-ID" sz="1600" dirty="0">
                <a:latin typeface="Anaheim" panose="020B0604020202020204" charset="0"/>
              </a:rPr>
              <a:t> oriented </a:t>
            </a:r>
            <a:r>
              <a:rPr lang="en-ID" sz="1600" dirty="0" err="1">
                <a:latin typeface="Anaheim" panose="020B0604020202020204" charset="0"/>
              </a:rPr>
              <a:t>kita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perlu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mengetahui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jalur</a:t>
            </a:r>
            <a:r>
              <a:rPr lang="en-ID" sz="1600" dirty="0">
                <a:latin typeface="Anaheim" panose="020B0604020202020204" charset="0"/>
              </a:rPr>
              <a:t> agar </a:t>
            </a:r>
            <a:r>
              <a:rPr lang="en-ID" sz="1600" dirty="0" err="1">
                <a:latin typeface="Anaheim" panose="020B0604020202020204" charset="0"/>
              </a:rPr>
              <a:t>bisa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mengirim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semua</a:t>
            </a:r>
            <a:r>
              <a:rPr lang="en-ID" sz="1600" dirty="0">
                <a:latin typeface="Anaheim" panose="020B0604020202020204" charset="0"/>
              </a:rPr>
              <a:t> data </a:t>
            </a:r>
            <a:r>
              <a:rPr lang="en-ID" sz="1600" dirty="0" err="1">
                <a:latin typeface="Anaheim" panose="020B0604020202020204" charset="0"/>
              </a:rPr>
              <a:t>melalui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jalur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tersebut.Tahap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dalam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membuat</a:t>
            </a:r>
            <a:r>
              <a:rPr lang="en-ID" sz="1600" dirty="0">
                <a:latin typeface="Anaheim" panose="020B0604020202020204" charset="0"/>
              </a:rPr>
              <a:t> data </a:t>
            </a:r>
            <a:r>
              <a:rPr lang="en-ID" sz="1600" dirty="0" err="1">
                <a:latin typeface="Anaheim" panose="020B0604020202020204" charset="0"/>
              </a:rPr>
              <a:t>dikenal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dengan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b="1" i="1" dirty="0">
                <a:latin typeface="Anaheim" panose="020B0604020202020204" charset="0"/>
              </a:rPr>
              <a:t>three way handshake</a:t>
            </a:r>
            <a:r>
              <a:rPr lang="en-ID" sz="1600" b="1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jika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tidak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ada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kendala</a:t>
            </a:r>
            <a:r>
              <a:rPr lang="en-ID" sz="1600" dirty="0">
                <a:latin typeface="Anaheim" panose="020B0604020202020204" charset="0"/>
              </a:rPr>
              <a:t>.</a:t>
            </a:r>
          </a:p>
          <a:p>
            <a:pPr marL="0" indent="0" algn="just">
              <a:buNone/>
            </a:pPr>
            <a:endParaRPr lang="en-ID" sz="1600" dirty="0"/>
          </a:p>
          <a:p>
            <a:pPr algn="r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605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Connection </a:t>
            </a:r>
            <a:r>
              <a:rPr lang="en" sz="3600" dirty="0">
                <a:solidFill>
                  <a:schemeClr val="lt1"/>
                </a:solidFill>
              </a:rPr>
              <a:t>Establishment</a:t>
            </a:r>
            <a:endParaRPr sz="3600"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5648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3634666" y="1817169"/>
            <a:ext cx="5275384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 dirty="0" err="1"/>
              <a:t>Tahap</a:t>
            </a:r>
            <a:r>
              <a:rPr lang="en-ID" sz="1800" dirty="0"/>
              <a:t> </a:t>
            </a:r>
            <a:r>
              <a:rPr lang="en-ID" sz="1800" dirty="0" err="1"/>
              <a:t>pertama</a:t>
            </a:r>
            <a:r>
              <a:rPr lang="en-ID" sz="1800" dirty="0"/>
              <a:t> </a:t>
            </a:r>
            <a:r>
              <a:rPr lang="en-ID" sz="1800" dirty="0" err="1"/>
              <a:t>yaitu</a:t>
            </a:r>
            <a:r>
              <a:rPr lang="en-ID" sz="1800" dirty="0"/>
              <a:t> host 1 </a:t>
            </a:r>
            <a:r>
              <a:rPr lang="en-ID" sz="1800" dirty="0" err="1"/>
              <a:t>memilih</a:t>
            </a:r>
            <a:r>
              <a:rPr lang="en-ID" sz="1800" dirty="0"/>
              <a:t> sequence number dan </a:t>
            </a:r>
            <a:r>
              <a:rPr lang="en-ID" sz="1800" dirty="0" err="1"/>
              <a:t>meminta</a:t>
            </a:r>
            <a:r>
              <a:rPr lang="en-ID" sz="1800" dirty="0"/>
              <a:t> connection request </a:t>
            </a:r>
            <a:r>
              <a:rPr lang="en-ID" sz="1800" dirty="0" err="1"/>
              <a:t>ke</a:t>
            </a:r>
            <a:r>
              <a:rPr lang="en-ID" sz="1800" dirty="0"/>
              <a:t> host 2, </a:t>
            </a:r>
            <a:r>
              <a:rPr lang="en-ID" sz="1800" dirty="0" err="1"/>
              <a:t>ketika</a:t>
            </a:r>
            <a:r>
              <a:rPr lang="en-ID" sz="1800" dirty="0"/>
              <a:t>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diterima</a:t>
            </a:r>
            <a:r>
              <a:rPr lang="en-ID" sz="1800" dirty="0"/>
              <a:t> host 2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mengirimkan</a:t>
            </a:r>
            <a:r>
              <a:rPr lang="en-ID" sz="1800" dirty="0"/>
              <a:t> ACK(acknowledgement) dan sequence number, </a:t>
            </a:r>
            <a:r>
              <a:rPr lang="en-ID" sz="1800" dirty="0" err="1"/>
              <a:t>kemudian</a:t>
            </a:r>
            <a:r>
              <a:rPr lang="en-ID" sz="1800" dirty="0"/>
              <a:t> host </a:t>
            </a:r>
            <a:r>
              <a:rPr lang="en-ID" sz="1800" dirty="0" err="1"/>
              <a:t>menerima</a:t>
            </a:r>
            <a:r>
              <a:rPr lang="en-ID" sz="1800" dirty="0"/>
              <a:t> ACK host 2 </a:t>
            </a:r>
            <a:r>
              <a:rPr lang="en-ID" sz="1800" dirty="0" err="1"/>
              <a:t>memilih</a:t>
            </a:r>
            <a:r>
              <a:rPr lang="en-ID" sz="1800" dirty="0"/>
              <a:t> sequence number dan </a:t>
            </a:r>
            <a:r>
              <a:rPr lang="en-ID" sz="1800" dirty="0" err="1"/>
              <a:t>mengirimkan</a:t>
            </a:r>
            <a:r>
              <a:rPr lang="en-ID" sz="1800" dirty="0"/>
              <a:t> data </a:t>
            </a:r>
            <a:r>
              <a:rPr lang="en-ID" sz="1800" dirty="0" err="1"/>
              <a:t>nya</a:t>
            </a:r>
            <a:r>
              <a:rPr lang="en-ID" sz="18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41B043-90D6-4189-83B3-B3D7CF77239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9" t="28670" r="53966" b="34680"/>
          <a:stretch/>
        </p:blipFill>
        <p:spPr bwMode="auto">
          <a:xfrm>
            <a:off x="564857" y="1239115"/>
            <a:ext cx="2913062" cy="316994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4817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7404" y="5152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Connection </a:t>
            </a:r>
            <a:r>
              <a:rPr lang="en" sz="4400" dirty="0">
                <a:solidFill>
                  <a:schemeClr val="lt1"/>
                </a:solidFill>
              </a:rPr>
              <a:t>Release</a:t>
            </a:r>
            <a:endParaRPr sz="4400"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5648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3634666" y="1480587"/>
            <a:ext cx="5275384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D" sz="1600" dirty="0"/>
              <a:t>Jika data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terkirim</a:t>
            </a:r>
            <a:r>
              <a:rPr lang="en-ID" sz="1600" dirty="0"/>
              <a:t> dan </a:t>
            </a:r>
            <a:r>
              <a:rPr lang="en-ID" sz="1600" dirty="0" err="1"/>
              <a:t>ingin</a:t>
            </a:r>
            <a:r>
              <a:rPr lang="en-ID" sz="1600" dirty="0"/>
              <a:t> </a:t>
            </a:r>
            <a:r>
              <a:rPr lang="en-ID" sz="1600" dirty="0" err="1"/>
              <a:t>menyudahi</a:t>
            </a:r>
            <a:r>
              <a:rPr lang="en-ID" sz="1600" dirty="0"/>
              <a:t> connection. </a:t>
            </a:r>
            <a:r>
              <a:rPr lang="en-ID" sz="1600" dirty="0" err="1"/>
              <a:t>Kenapa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ingin</a:t>
            </a:r>
            <a:r>
              <a:rPr lang="en-ID" sz="1600" dirty="0"/>
              <a:t> </a:t>
            </a:r>
            <a:r>
              <a:rPr lang="en-ID" sz="1600" dirty="0" err="1"/>
              <a:t>menyudahi</a:t>
            </a:r>
            <a:r>
              <a:rPr lang="en-ID" sz="1600" dirty="0"/>
              <a:t> connection? Karena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tau server </a:t>
            </a:r>
            <a:r>
              <a:rPr lang="en-ID" sz="1600" dirty="0" err="1"/>
              <a:t>atau</a:t>
            </a:r>
            <a:r>
              <a:rPr lang="en-ID" sz="1600" dirty="0"/>
              <a:t> client </a:t>
            </a:r>
            <a:r>
              <a:rPr lang="en-ID" sz="1600" dirty="0" err="1"/>
              <a:t>sedang</a:t>
            </a:r>
            <a:r>
              <a:rPr lang="en-ID" sz="1600" dirty="0"/>
              <a:t> </a:t>
            </a:r>
            <a:r>
              <a:rPr lang="en-ID" sz="1600" dirty="0" err="1"/>
              <a:t>meminta</a:t>
            </a:r>
            <a:r>
              <a:rPr lang="en-ID" sz="1600" dirty="0"/>
              <a:t> data </a:t>
            </a:r>
            <a:r>
              <a:rPr lang="en-ID" sz="1600" dirty="0" err="1"/>
              <a:t>lagi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, </a:t>
            </a:r>
            <a:r>
              <a:rPr lang="en-ID" sz="1600" dirty="0" err="1"/>
              <a:t>jadi</a:t>
            </a:r>
            <a:r>
              <a:rPr lang="en-ID" sz="1600" dirty="0"/>
              <a:t>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nya</a:t>
            </a:r>
            <a:r>
              <a:rPr lang="en-ID" sz="1600" dirty="0"/>
              <a:t> </a:t>
            </a:r>
            <a:r>
              <a:rPr lang="en-ID" sz="1600" dirty="0" err="1"/>
              <a:t>konfirmasi</a:t>
            </a:r>
            <a:r>
              <a:rPr lang="en-ID" sz="1600" dirty="0"/>
              <a:t>. Ada 2 </a:t>
            </a:r>
            <a:r>
              <a:rPr lang="en-ID" sz="1600" dirty="0" err="1"/>
              <a:t>tipe</a:t>
            </a:r>
            <a:r>
              <a:rPr lang="en-ID" sz="1600" dirty="0"/>
              <a:t> </a:t>
            </a:r>
            <a:r>
              <a:rPr lang="en-ID" sz="1600" dirty="0" err="1"/>
              <a:t>nya</a:t>
            </a:r>
            <a:r>
              <a:rPr lang="en-ID" sz="1600" dirty="0"/>
              <a:t> </a:t>
            </a:r>
            <a:r>
              <a:rPr lang="en-ID" sz="1600" dirty="0" err="1"/>
              <a:t>yaitu</a:t>
            </a:r>
            <a:r>
              <a:rPr lang="en-ID" sz="1600" dirty="0"/>
              <a:t> </a:t>
            </a:r>
            <a:r>
              <a:rPr lang="en-ID" sz="1600" dirty="0" err="1"/>
              <a:t>symetric</a:t>
            </a:r>
            <a:r>
              <a:rPr lang="en-ID" sz="1600" dirty="0"/>
              <a:t> dan </a:t>
            </a:r>
            <a:r>
              <a:rPr lang="en-ID" sz="1600" dirty="0" err="1"/>
              <a:t>asymetric</a:t>
            </a:r>
            <a:r>
              <a:rPr lang="en-ID" sz="1600" dirty="0"/>
              <a:t> </a:t>
            </a:r>
            <a:r>
              <a:rPr lang="en-ID" sz="1600" dirty="0" err="1"/>
              <a:t>realese</a:t>
            </a:r>
            <a:r>
              <a:rPr lang="en-ID" sz="1600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D" sz="1600" dirty="0" err="1"/>
              <a:t>Asymetrics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telepon</a:t>
            </a:r>
            <a:r>
              <a:rPr lang="en-ID" sz="1600" dirty="0"/>
              <a:t> </a:t>
            </a:r>
            <a:r>
              <a:rPr lang="en-ID" sz="1600" dirty="0" err="1"/>
              <a:t>ketika</a:t>
            </a:r>
            <a:r>
              <a:rPr lang="en-ID" sz="1600" dirty="0"/>
              <a:t> salah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host </a:t>
            </a:r>
            <a:r>
              <a:rPr lang="en-ID" sz="1600" dirty="0" err="1"/>
              <a:t>menyudahi</a:t>
            </a:r>
            <a:r>
              <a:rPr lang="en-ID" sz="1600" dirty="0"/>
              <a:t> </a:t>
            </a:r>
            <a:r>
              <a:rPr lang="en-ID" sz="1600" dirty="0" err="1"/>
              <a:t>sambungan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berakhir</a:t>
            </a:r>
            <a:r>
              <a:rPr lang="en-ID" sz="1600" dirty="0"/>
              <a:t>.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mendadak</a:t>
            </a:r>
            <a:r>
              <a:rPr lang="en-ID" sz="1600" dirty="0"/>
              <a:t> dan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nya</a:t>
            </a:r>
            <a:r>
              <a:rPr lang="en-ID" sz="1600" dirty="0"/>
              <a:t> data loss.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D" sz="1600" dirty="0" err="1"/>
              <a:t>Symetrics</a:t>
            </a:r>
            <a:r>
              <a:rPr lang="en-ID" sz="1600" dirty="0"/>
              <a:t> release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kedua</a:t>
            </a:r>
            <a:r>
              <a:rPr lang="en-ID" sz="1600" dirty="0"/>
              <a:t> host </a:t>
            </a:r>
            <a:r>
              <a:rPr lang="en-ID" sz="1600" dirty="0" err="1"/>
              <a:t>bersepakat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menyudahi</a:t>
            </a:r>
            <a:r>
              <a:rPr lang="en-ID" sz="1600" dirty="0"/>
              <a:t> </a:t>
            </a:r>
            <a:r>
              <a:rPr lang="en-ID" sz="1600" dirty="0" err="1"/>
              <a:t>sambungan</a:t>
            </a:r>
            <a:r>
              <a:rPr lang="en-ID" sz="1600" dirty="0"/>
              <a:t>, </a:t>
            </a:r>
            <a:r>
              <a:rPr lang="en-ID" sz="1600" dirty="0" err="1"/>
              <a:t>tapi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selalu</a:t>
            </a:r>
            <a:r>
              <a:rPr lang="en-ID" sz="1600" dirty="0"/>
              <a:t> </a:t>
            </a:r>
            <a:r>
              <a:rPr lang="en-ID" sz="1600" dirty="0" err="1"/>
              <a:t>bekerja</a:t>
            </a:r>
            <a:r>
              <a:rPr lang="en-ID" sz="1600" dirty="0"/>
              <a:t>.  Ada </a:t>
            </a:r>
            <a:r>
              <a:rPr lang="en-ID" sz="1600" dirty="0" err="1"/>
              <a:t>masalah</a:t>
            </a:r>
            <a:r>
              <a:rPr lang="en-ID" sz="1600" dirty="0"/>
              <a:t> yang </a:t>
            </a:r>
            <a:r>
              <a:rPr lang="en-ID" sz="1600" dirty="0" err="1"/>
              <a:t>biasa</a:t>
            </a:r>
            <a:r>
              <a:rPr lang="en-ID" sz="1600" dirty="0"/>
              <a:t> </a:t>
            </a:r>
            <a:r>
              <a:rPr lang="en-ID" sz="1600" dirty="0" err="1"/>
              <a:t>disebut</a:t>
            </a:r>
            <a:r>
              <a:rPr lang="en-ID" sz="1600" dirty="0"/>
              <a:t> two army problem.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E1370-0FF5-4D77-8372-1F37F3080EB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1" t="49654" r="52637" b="12808"/>
          <a:stretch/>
        </p:blipFill>
        <p:spPr bwMode="auto">
          <a:xfrm>
            <a:off x="564857" y="1351013"/>
            <a:ext cx="2943610" cy="303214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109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FLOW CONTROL &amp; ERROR CONTROL</a:t>
            </a:r>
            <a:endParaRPr sz="6600" dirty="0"/>
          </a:p>
        </p:txBody>
      </p:sp>
      <p:sp>
        <p:nvSpPr>
          <p:cNvPr id="831" name="Google Shape;831;p32"/>
          <p:cNvSpPr/>
          <p:nvPr/>
        </p:nvSpPr>
        <p:spPr>
          <a:xfrm>
            <a:off x="7722976" y="2371972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600911" y="2494029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101" y="2092989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687F7-3B3B-44C8-B6D4-A43915BF64F1}"/>
              </a:ext>
            </a:extLst>
          </p:cNvPr>
          <p:cNvSpPr>
            <a:spLocks noGrp="1"/>
          </p:cNvSpPr>
          <p:nvPr/>
        </p:nvSpPr>
        <p:spPr>
          <a:xfrm>
            <a:off x="267488" y="1824541"/>
            <a:ext cx="7196407" cy="29769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>
                <a:latin typeface="Anaheim" panose="020B0604020202020204" charset="0"/>
              </a:rPr>
              <a:t>Error control </a:t>
            </a:r>
            <a:r>
              <a:rPr lang="en-ID" sz="1600" dirty="0" err="1">
                <a:latin typeface="Anaheim" panose="020B0604020202020204" charset="0"/>
              </a:rPr>
              <a:t>adalah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memastikan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bahwa</a:t>
            </a:r>
            <a:r>
              <a:rPr lang="en-ID" sz="1600" dirty="0">
                <a:latin typeface="Anaheim" panose="020B0604020202020204" charset="0"/>
              </a:rPr>
              <a:t> data </a:t>
            </a:r>
            <a:r>
              <a:rPr lang="en-ID" sz="1600" dirty="0" err="1">
                <a:latin typeface="Anaheim" panose="020B0604020202020204" charset="0"/>
              </a:rPr>
              <a:t>dikirimkan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dengan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tingkat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keandalan</a:t>
            </a:r>
            <a:r>
              <a:rPr lang="en-ID" sz="1600" dirty="0">
                <a:latin typeface="Anaheim" panose="020B0604020202020204" charset="0"/>
              </a:rPr>
              <a:t> yang </a:t>
            </a:r>
            <a:r>
              <a:rPr lang="en-ID" sz="1600" dirty="0" err="1">
                <a:latin typeface="Anaheim" panose="020B0604020202020204" charset="0"/>
              </a:rPr>
              <a:t>diinginkan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dirty="0" err="1">
                <a:latin typeface="Anaheim" panose="020B0604020202020204" charset="0"/>
              </a:rPr>
              <a:t>biasanya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semua</a:t>
            </a:r>
            <a:r>
              <a:rPr lang="en-ID" sz="1600" dirty="0">
                <a:latin typeface="Anaheim" panose="020B0604020202020204" charset="0"/>
              </a:rPr>
              <a:t> data </a:t>
            </a:r>
            <a:r>
              <a:rPr lang="en-ID" sz="1600" dirty="0" err="1">
                <a:latin typeface="Anaheim" panose="020B0604020202020204" charset="0"/>
              </a:rPr>
              <a:t>dikirimkan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tanpa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kesalahan</a:t>
            </a:r>
            <a:r>
              <a:rPr lang="en-ID" sz="1600" dirty="0">
                <a:latin typeface="Anaheim" panose="020B0604020202020204" charset="0"/>
              </a:rPr>
              <a:t>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>
                <a:latin typeface="Anaheim" panose="020B0604020202020204" charset="0"/>
              </a:rPr>
              <a:t>Flow control </a:t>
            </a:r>
            <a:r>
              <a:rPr lang="en-ID" sz="1600" dirty="0" err="1">
                <a:latin typeface="Anaheim" panose="020B0604020202020204" charset="0"/>
              </a:rPr>
              <a:t>adalah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menjaga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pemancar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cepat</a:t>
            </a:r>
            <a:r>
              <a:rPr lang="en-ID" sz="1600" dirty="0">
                <a:latin typeface="Anaheim" panose="020B0604020202020204" charset="0"/>
              </a:rPr>
              <a:t> agar </a:t>
            </a:r>
            <a:r>
              <a:rPr lang="en-ID" sz="1600" dirty="0" err="1">
                <a:latin typeface="Anaheim" panose="020B0604020202020204" charset="0"/>
              </a:rPr>
              <a:t>tidak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membanjiri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penerima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lambat</a:t>
            </a:r>
            <a:r>
              <a:rPr lang="en-ID" sz="1600" dirty="0">
                <a:latin typeface="Anaheim" panose="020B0604020202020204" charset="0"/>
              </a:rPr>
              <a:t>. </a:t>
            </a:r>
          </a:p>
          <a:p>
            <a:endParaRPr lang="en-ID" sz="1600" dirty="0">
              <a:latin typeface="Anaheim" panose="020B0604020202020204" charset="0"/>
            </a:endParaRPr>
          </a:p>
          <a:p>
            <a:pPr marL="0" indent="0">
              <a:buNone/>
            </a:pPr>
            <a:r>
              <a:rPr lang="en-ID" sz="1600" dirty="0" err="1">
                <a:latin typeface="Anaheim" panose="020B0604020202020204" charset="0"/>
              </a:rPr>
              <a:t>kedua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masalah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ini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sudah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dibahas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sebelumnya</a:t>
            </a:r>
            <a:r>
              <a:rPr lang="en-ID" sz="1600" dirty="0">
                <a:latin typeface="Anaheim" panose="020B0604020202020204" charset="0"/>
              </a:rPr>
              <a:t>, pada data link layer.</a:t>
            </a:r>
          </a:p>
        </p:txBody>
      </p:sp>
    </p:spTree>
    <p:extLst>
      <p:ext uri="{BB962C8B-B14F-4D97-AF65-F5344CB8AC3E}">
        <p14:creationId xmlns:p14="http://schemas.microsoft.com/office/powerpoint/2010/main" val="381727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224" y="24486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MULTIPLEXING</a:t>
            </a:r>
            <a:endParaRPr sz="6600" dirty="0"/>
          </a:p>
        </p:txBody>
      </p:sp>
      <p:sp>
        <p:nvSpPr>
          <p:cNvPr id="831" name="Google Shape;831;p32"/>
          <p:cNvSpPr/>
          <p:nvPr/>
        </p:nvSpPr>
        <p:spPr>
          <a:xfrm>
            <a:off x="7742753" y="2037575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620688" y="2159632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0" y="1798349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687F7-3B3B-44C8-B6D4-A43915BF64F1}"/>
              </a:ext>
            </a:extLst>
          </p:cNvPr>
          <p:cNvSpPr>
            <a:spLocks noGrp="1"/>
          </p:cNvSpPr>
          <p:nvPr/>
        </p:nvSpPr>
        <p:spPr>
          <a:xfrm>
            <a:off x="302216" y="1872299"/>
            <a:ext cx="7318472" cy="251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D" sz="1600" dirty="0">
                <a:latin typeface="Anaheim" panose="020B0604020202020204" charset="0"/>
              </a:rPr>
              <a:t>Multiplexing, </a:t>
            </a:r>
            <a:r>
              <a:rPr lang="en-ID" sz="1600" dirty="0" err="1">
                <a:latin typeface="Anaheim" panose="020B0604020202020204" charset="0"/>
              </a:rPr>
              <a:t>intinya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adalah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berbagi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beberapa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percakapan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melalui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koneksi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dirty="0" err="1">
                <a:latin typeface="Anaheim" panose="020B0604020202020204" charset="0"/>
              </a:rPr>
              <a:t>sirkuit</a:t>
            </a:r>
            <a:r>
              <a:rPr lang="en-ID" sz="1600" dirty="0">
                <a:latin typeface="Anaheim" panose="020B0604020202020204" charset="0"/>
              </a:rPr>
              <a:t> virtual, dan physical link.</a:t>
            </a:r>
            <a:endParaRPr lang="en-ID" sz="1400" dirty="0">
              <a:latin typeface="Anaheim" panose="020B0604020202020204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>
                <a:latin typeface="Anaheim" panose="020B0604020202020204" charset="0"/>
              </a:rPr>
              <a:t>Di transport layer, </a:t>
            </a:r>
            <a:r>
              <a:rPr lang="en-ID" sz="1600" dirty="0" err="1">
                <a:latin typeface="Anaheim" panose="020B0604020202020204" charset="0"/>
              </a:rPr>
              <a:t>kebutuhan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akan</a:t>
            </a:r>
            <a:r>
              <a:rPr lang="en-ID" sz="1600" dirty="0">
                <a:latin typeface="Anaheim" panose="020B0604020202020204" charset="0"/>
              </a:rPr>
              <a:t> multiplexing </a:t>
            </a:r>
            <a:r>
              <a:rPr lang="en-ID" sz="1600" dirty="0" err="1">
                <a:latin typeface="Anaheim" panose="020B0604020202020204" charset="0"/>
              </a:rPr>
              <a:t>dapat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muncul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dalam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beberapa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cara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seperti</a:t>
            </a:r>
            <a:r>
              <a:rPr lang="en-ID" sz="1600" dirty="0">
                <a:latin typeface="Anaheim" panose="020B0604020202020204" charset="0"/>
              </a:rPr>
              <a:t>, Jika </a:t>
            </a:r>
            <a:r>
              <a:rPr lang="en-ID" sz="1600" dirty="0" err="1">
                <a:latin typeface="Anaheim" panose="020B0604020202020204" charset="0"/>
              </a:rPr>
              <a:t>hanya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satu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alamat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jaringan</a:t>
            </a:r>
            <a:r>
              <a:rPr lang="en-ID" sz="1600" dirty="0">
                <a:latin typeface="Anaheim" panose="020B0604020202020204" charset="0"/>
              </a:rPr>
              <a:t> yang </a:t>
            </a:r>
            <a:r>
              <a:rPr lang="en-ID" sz="1600" dirty="0" err="1">
                <a:latin typeface="Anaheim" panose="020B0604020202020204" charset="0"/>
              </a:rPr>
              <a:t>tersedia</a:t>
            </a:r>
            <a:r>
              <a:rPr lang="en-ID" sz="1600" dirty="0">
                <a:latin typeface="Anaheim" panose="020B0604020202020204" charset="0"/>
              </a:rPr>
              <a:t> pada host, </a:t>
            </a:r>
            <a:r>
              <a:rPr lang="en-ID" sz="1600" dirty="0" err="1">
                <a:latin typeface="Anaheim" panose="020B0604020202020204" charset="0"/>
              </a:rPr>
              <a:t>semua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koneksi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transportasi</a:t>
            </a:r>
            <a:r>
              <a:rPr lang="en-ID" sz="1600" dirty="0">
                <a:latin typeface="Anaheim" panose="020B0604020202020204" charset="0"/>
              </a:rPr>
              <a:t> pada </a:t>
            </a:r>
            <a:r>
              <a:rPr lang="en-ID" sz="1600" dirty="0" err="1">
                <a:latin typeface="Anaheim" panose="020B0604020202020204" charset="0"/>
              </a:rPr>
              <a:t>mesin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tersebut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harus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menggunakannya</a:t>
            </a:r>
            <a:r>
              <a:rPr lang="en-ID" sz="1600" dirty="0">
                <a:latin typeface="Anaheim" panose="020B0604020202020204" charset="0"/>
              </a:rPr>
              <a:t>. Ketika </a:t>
            </a:r>
            <a:r>
              <a:rPr lang="en-ID" sz="1600" dirty="0" err="1">
                <a:latin typeface="Anaheim" panose="020B0604020202020204" charset="0"/>
              </a:rPr>
              <a:t>sebuah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segmen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masuk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dirty="0" err="1">
                <a:latin typeface="Anaheim" panose="020B0604020202020204" charset="0"/>
              </a:rPr>
              <a:t>perlu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memberi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tahu</a:t>
            </a:r>
            <a:r>
              <a:rPr lang="en-ID" sz="1600" dirty="0">
                <a:latin typeface="Anaheim" panose="020B0604020202020204" charset="0"/>
              </a:rPr>
              <a:t> proses mana yang </a:t>
            </a:r>
            <a:r>
              <a:rPr lang="en-ID" sz="1600" dirty="0" err="1">
                <a:latin typeface="Anaheim" panose="020B0604020202020204" charset="0"/>
              </a:rPr>
              <a:t>harus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dijalanakan</a:t>
            </a:r>
            <a:r>
              <a:rPr lang="en-ID" sz="1600" dirty="0">
                <a:latin typeface="Anaheim" panose="020B0604020202020204" charset="0"/>
              </a:rPr>
              <a:t>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>
                <a:latin typeface="Anaheim" panose="020B0604020202020204" charset="0"/>
              </a:rPr>
              <a:t>Inverse </a:t>
            </a:r>
            <a:r>
              <a:rPr lang="en-ID" sz="1600" dirty="0" err="1">
                <a:latin typeface="Anaheim" panose="020B0604020202020204" charset="0"/>
              </a:rPr>
              <a:t>multiflexing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adalah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kondisi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saat</a:t>
            </a:r>
            <a:r>
              <a:rPr lang="en-ID" sz="1600" dirty="0">
                <a:latin typeface="Anaheim" panose="020B0604020202020204" charset="0"/>
              </a:rPr>
              <a:t> host </a:t>
            </a:r>
            <a:r>
              <a:rPr lang="en-ID" sz="1600" dirty="0" err="1">
                <a:latin typeface="Anaheim" panose="020B0604020202020204" charset="0"/>
              </a:rPr>
              <a:t>memiliki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banyak</a:t>
            </a:r>
            <a:r>
              <a:rPr lang="en-ID" sz="1600" dirty="0">
                <a:latin typeface="Anaheim" panose="020B0604020202020204" charset="0"/>
              </a:rPr>
              <a:t> network path yang </a:t>
            </a:r>
            <a:r>
              <a:rPr lang="en-ID" sz="1600" dirty="0" err="1">
                <a:latin typeface="Anaheim" panose="020B0604020202020204" charset="0"/>
              </a:rPr>
              <a:t>bisa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digunakan</a:t>
            </a:r>
            <a:r>
              <a:rPr lang="en-ID" sz="1600" dirty="0">
                <a:latin typeface="Anaheim" panose="020B0604020202020204" charset="0"/>
              </a:rPr>
              <a:t>, </a:t>
            </a:r>
            <a:r>
              <a:rPr lang="en-ID" sz="1600" dirty="0" err="1">
                <a:latin typeface="Anaheim" panose="020B0604020202020204" charset="0"/>
              </a:rPr>
              <a:t>jika</a:t>
            </a:r>
            <a:r>
              <a:rPr lang="en-ID" sz="1600" dirty="0">
                <a:latin typeface="Anaheim" panose="020B0604020202020204" charset="0"/>
              </a:rPr>
              <a:t> user </a:t>
            </a:r>
            <a:r>
              <a:rPr lang="en-ID" sz="1600" dirty="0" err="1">
                <a:latin typeface="Anaheim" panose="020B0604020202020204" charset="0"/>
              </a:rPr>
              <a:t>membutuhkan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banyak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bandwith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maka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jalur</a:t>
            </a:r>
            <a:r>
              <a:rPr lang="en-ID" sz="1600" dirty="0">
                <a:latin typeface="Anaheim" panose="020B0604020202020204" charset="0"/>
              </a:rPr>
              <a:t> network </a:t>
            </a:r>
            <a:r>
              <a:rPr lang="en-ID" sz="1600" dirty="0" err="1">
                <a:latin typeface="Anaheim" panose="020B0604020202020204" charset="0"/>
              </a:rPr>
              <a:t>tersebut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menyediakan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solusinya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dengan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memberikan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koneksi</a:t>
            </a:r>
            <a:r>
              <a:rPr lang="en-ID" sz="1600" dirty="0">
                <a:latin typeface="Anaheim" panose="020B0604020202020204" charset="0"/>
              </a:rPr>
              <a:t> yang </a:t>
            </a:r>
            <a:r>
              <a:rPr lang="en-ID" sz="1600" dirty="0" err="1">
                <a:latin typeface="Anaheim" panose="020B0604020202020204" charset="0"/>
              </a:rPr>
              <a:t>menyambungkan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lalulintas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diantara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banyak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nya</a:t>
            </a:r>
            <a:r>
              <a:rPr lang="en-ID" sz="1600" dirty="0">
                <a:latin typeface="Anaheim" panose="020B0604020202020204" charset="0"/>
              </a:rPr>
              <a:t> network path.</a:t>
            </a:r>
          </a:p>
        </p:txBody>
      </p:sp>
    </p:spTree>
    <p:extLst>
      <p:ext uri="{BB962C8B-B14F-4D97-AF65-F5344CB8AC3E}">
        <p14:creationId xmlns:p14="http://schemas.microsoft.com/office/powerpoint/2010/main" val="138171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224" y="24486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</a:t>
            </a:r>
            <a:r>
              <a:rPr lang="en-ID" sz="4400" dirty="0"/>
              <a:t>RASH RECOVERY</a:t>
            </a:r>
            <a:endParaRPr sz="8800" dirty="0"/>
          </a:p>
        </p:txBody>
      </p:sp>
      <p:sp>
        <p:nvSpPr>
          <p:cNvPr id="831" name="Google Shape;831;p32"/>
          <p:cNvSpPr/>
          <p:nvPr/>
        </p:nvSpPr>
        <p:spPr>
          <a:xfrm>
            <a:off x="7742753" y="2037575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620688" y="2159632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0" y="1798349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687F7-3B3B-44C8-B6D4-A43915BF64F1}"/>
              </a:ext>
            </a:extLst>
          </p:cNvPr>
          <p:cNvSpPr>
            <a:spLocks noGrp="1"/>
          </p:cNvSpPr>
          <p:nvPr/>
        </p:nvSpPr>
        <p:spPr>
          <a:xfrm>
            <a:off x="302216" y="1470365"/>
            <a:ext cx="7318472" cy="251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SzPts val="1100"/>
            </a:pPr>
            <a:r>
              <a:rPr lang="en-US" sz="1600" dirty="0">
                <a:latin typeface="Anaheim" panose="020B0604020202020204" charset="0"/>
              </a:rPr>
              <a:t>Jika host dan router </a:t>
            </a:r>
            <a:r>
              <a:rPr lang="en-US" sz="1600" dirty="0" err="1">
                <a:latin typeface="Anaheim" panose="020B0604020202020204" charset="0"/>
              </a:rPr>
              <a:t>mengalami</a:t>
            </a:r>
            <a:r>
              <a:rPr lang="en-US" sz="1600" dirty="0">
                <a:latin typeface="Anaheim" panose="020B0604020202020204" charset="0"/>
              </a:rPr>
              <a:t> crash </a:t>
            </a:r>
            <a:r>
              <a:rPr lang="en-US" sz="1600" dirty="0" err="1">
                <a:latin typeface="Anaheim" panose="020B0604020202020204" charset="0"/>
              </a:rPr>
              <a:t>atau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koneksi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berumur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panjang</a:t>
            </a:r>
            <a:r>
              <a:rPr lang="en-US" sz="1600" dirty="0">
                <a:latin typeface="Anaheim" panose="020B0604020202020204" charset="0"/>
              </a:rPr>
              <a:t> (</a:t>
            </a:r>
            <a:r>
              <a:rPr lang="en-US" sz="1600" dirty="0" err="1">
                <a:latin typeface="Anaheim" panose="020B0604020202020204" charset="0"/>
              </a:rPr>
              <a:t>misalnya</a:t>
            </a:r>
            <a:r>
              <a:rPr lang="en-US" sz="1600" dirty="0">
                <a:latin typeface="Anaheim" panose="020B0604020202020204" charset="0"/>
              </a:rPr>
              <a:t>, </a:t>
            </a:r>
            <a:r>
              <a:rPr lang="en-US" sz="1600" dirty="0" err="1">
                <a:latin typeface="Anaheim" panose="020B0604020202020204" charset="0"/>
              </a:rPr>
              <a:t>perangkat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lunak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besar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atau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unduhan</a:t>
            </a:r>
            <a:r>
              <a:rPr lang="en-US" sz="1600" dirty="0">
                <a:latin typeface="Anaheim" panose="020B0604020202020204" charset="0"/>
              </a:rPr>
              <a:t> media), </a:t>
            </a:r>
            <a:r>
              <a:rPr lang="en-US" sz="1600" dirty="0" err="1">
                <a:latin typeface="Anaheim" panose="020B0604020202020204" charset="0"/>
              </a:rPr>
              <a:t>pemulihan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dari</a:t>
            </a:r>
            <a:r>
              <a:rPr lang="en-US" sz="1600" dirty="0">
                <a:latin typeface="Anaheim" panose="020B0604020202020204" charset="0"/>
              </a:rPr>
              <a:t> crash ini </a:t>
            </a:r>
            <a:r>
              <a:rPr lang="en-US" sz="1600" dirty="0" err="1">
                <a:latin typeface="Anaheim" panose="020B0604020202020204" charset="0"/>
              </a:rPr>
              <a:t>menjadi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masalah</a:t>
            </a:r>
            <a:r>
              <a:rPr lang="en-US" sz="1600" dirty="0">
                <a:latin typeface="Anaheim" panose="020B0604020202020204" charset="0"/>
              </a:rPr>
              <a:t>. Jika </a:t>
            </a:r>
            <a:r>
              <a:rPr lang="en-US" sz="1600" dirty="0" err="1">
                <a:latin typeface="Anaheim" panose="020B0604020202020204" charset="0"/>
              </a:rPr>
              <a:t>entitas</a:t>
            </a:r>
            <a:r>
              <a:rPr lang="en-US" sz="1600" dirty="0">
                <a:latin typeface="Anaheim" panose="020B0604020202020204" charset="0"/>
              </a:rPr>
              <a:t> transport </a:t>
            </a:r>
            <a:r>
              <a:rPr lang="en-US" sz="1600" dirty="0" err="1">
                <a:latin typeface="Anaheim" panose="020B0604020202020204" charset="0"/>
              </a:rPr>
              <a:t>sepenuhnya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berada</a:t>
            </a:r>
            <a:r>
              <a:rPr lang="en-US" sz="1600" dirty="0">
                <a:latin typeface="Anaheim" panose="020B0604020202020204" charset="0"/>
              </a:rPr>
              <a:t> di </a:t>
            </a:r>
            <a:r>
              <a:rPr lang="en-US" sz="1600" dirty="0" err="1">
                <a:latin typeface="Anaheim" panose="020B0604020202020204" charset="0"/>
              </a:rPr>
              <a:t>dalam</a:t>
            </a:r>
            <a:r>
              <a:rPr lang="en-US" sz="1600" dirty="0">
                <a:latin typeface="Anaheim" panose="020B0604020202020204" charset="0"/>
              </a:rPr>
              <a:t> host, </a:t>
            </a:r>
            <a:r>
              <a:rPr lang="en-US" sz="1600" dirty="0" err="1">
                <a:latin typeface="Anaheim" panose="020B0604020202020204" charset="0"/>
              </a:rPr>
              <a:t>pemulihan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dari</a:t>
            </a:r>
            <a:r>
              <a:rPr lang="en-US" sz="1600" dirty="0">
                <a:latin typeface="Anaheim" panose="020B0604020202020204" charset="0"/>
              </a:rPr>
              <a:t> </a:t>
            </a:r>
            <a:r>
              <a:rPr lang="en-US" sz="1600" dirty="0" err="1">
                <a:latin typeface="Anaheim" panose="020B0604020202020204" charset="0"/>
              </a:rPr>
              <a:t>jaringan</a:t>
            </a:r>
            <a:r>
              <a:rPr lang="en-US" sz="1600" dirty="0">
                <a:latin typeface="Anaheim" panose="020B0604020202020204" charset="0"/>
              </a:rPr>
              <a:t> dan router yang crash </a:t>
            </a:r>
            <a:r>
              <a:rPr lang="en-US" sz="1600" dirty="0" err="1">
                <a:latin typeface="Anaheim" panose="020B0604020202020204" charset="0"/>
              </a:rPr>
              <a:t>akan</a:t>
            </a:r>
            <a:r>
              <a:rPr lang="en-US" sz="1600" dirty="0">
                <a:latin typeface="Anaheim" panose="020B0604020202020204" charset="0"/>
              </a:rPr>
              <a:t> sangat </a:t>
            </a:r>
            <a:r>
              <a:rPr lang="en-US" sz="1600" dirty="0" err="1">
                <a:latin typeface="Anaheim" panose="020B0604020202020204" charset="0"/>
              </a:rPr>
              <a:t>mudah</a:t>
            </a:r>
            <a:r>
              <a:rPr lang="en-US" sz="1600" dirty="0">
                <a:latin typeface="Anaheim" panose="020B0604020202020204" charset="0"/>
              </a:rPr>
              <a:t>. </a:t>
            </a:r>
          </a:p>
          <a:p>
            <a:pPr marL="285750" indent="-285750" algn="l">
              <a:buSzPts val="1100"/>
            </a:pPr>
            <a:endParaRPr lang="en-US" sz="1600" dirty="0"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8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7404" y="5152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Crash </a:t>
            </a:r>
            <a:r>
              <a:rPr lang="en" sz="4400" dirty="0">
                <a:solidFill>
                  <a:schemeClr val="lt1"/>
                </a:solidFill>
              </a:rPr>
              <a:t>Recovery</a:t>
            </a:r>
            <a:endParaRPr sz="4400"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5648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4210258" y="1480587"/>
            <a:ext cx="4699791" cy="2513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peristiwa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 server: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acknowledgement (A),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ke proses output (W), dan crashing (C).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peristiwa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ini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enam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AC(W), AWC, C(AW), C(WA), WAC, dan WC(A), di mana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tanda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kurung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mengindikasikan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W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 (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sekali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 crashed,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sz="1800" dirty="0" err="1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crashed).</a:t>
            </a:r>
            <a:endParaRPr lang="en-US" sz="1800" dirty="0">
              <a:latin typeface="Anaheim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A9174-FF50-38BD-1EAB-85CF87EF9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4" y="1632728"/>
            <a:ext cx="3772831" cy="21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9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0"/>
          <p:cNvSpPr txBox="1">
            <a:spLocks noGrp="1"/>
          </p:cNvSpPr>
          <p:nvPr>
            <p:ph type="title" idx="3"/>
          </p:nvPr>
        </p:nvSpPr>
        <p:spPr>
          <a:xfrm>
            <a:off x="1677771" y="2079276"/>
            <a:ext cx="595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SESI</a:t>
            </a:r>
            <a:r>
              <a:rPr lang="en" dirty="0"/>
              <a:t> DISKUSI</a:t>
            </a:r>
            <a:endParaRPr dirty="0"/>
          </a:p>
        </p:txBody>
      </p:sp>
      <p:sp>
        <p:nvSpPr>
          <p:cNvPr id="3495" name="Google Shape;3495;p50"/>
          <p:cNvSpPr/>
          <p:nvPr/>
        </p:nvSpPr>
        <p:spPr>
          <a:xfrm>
            <a:off x="236529" y="1548320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6" name="Google Shape;3496;p50"/>
          <p:cNvSpPr/>
          <p:nvPr/>
        </p:nvSpPr>
        <p:spPr>
          <a:xfrm>
            <a:off x="114464" y="1670376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3497;p50"/>
          <p:cNvSpPr/>
          <p:nvPr/>
        </p:nvSpPr>
        <p:spPr>
          <a:xfrm>
            <a:off x="8216961" y="2876374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50"/>
          <p:cNvSpPr/>
          <p:nvPr/>
        </p:nvSpPr>
        <p:spPr>
          <a:xfrm>
            <a:off x="8094896" y="2998430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2"/>
          <p:cNvSpPr txBox="1">
            <a:spLocks noGrp="1"/>
          </p:cNvSpPr>
          <p:nvPr>
            <p:ph type="subTitle" idx="1"/>
          </p:nvPr>
        </p:nvSpPr>
        <p:spPr>
          <a:xfrm>
            <a:off x="181368" y="1832096"/>
            <a:ext cx="7051330" cy="20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ID" sz="1600" dirty="0"/>
              <a:t>Transport layer </a:t>
            </a:r>
            <a:r>
              <a:rPr lang="en-ID" sz="1600" dirty="0" err="1"/>
              <a:t>adalah</a:t>
            </a:r>
            <a:r>
              <a:rPr lang="en-ID" sz="1600" dirty="0"/>
              <a:t> layer </a:t>
            </a:r>
            <a:r>
              <a:rPr lang="en-ID" sz="1600" dirty="0" err="1"/>
              <a:t>diatas</a:t>
            </a:r>
            <a:r>
              <a:rPr lang="en-ID" sz="1600" dirty="0"/>
              <a:t> network layer, yang </a:t>
            </a:r>
            <a:r>
              <a:rPr lang="en-ID" sz="1600" dirty="0" err="1"/>
              <a:t>berfungsi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pengiriman</a:t>
            </a:r>
            <a:r>
              <a:rPr lang="en-ID" sz="1600" dirty="0"/>
              <a:t> </a:t>
            </a:r>
            <a:r>
              <a:rPr lang="en-ID" sz="1600" dirty="0" err="1"/>
              <a:t>paket</a:t>
            </a:r>
            <a:r>
              <a:rPr lang="en-ID" sz="1600" dirty="0"/>
              <a:t>(data) </a:t>
            </a:r>
            <a:r>
              <a:rPr lang="en-ID" sz="1600" dirty="0" err="1"/>
              <a:t>secara</a:t>
            </a:r>
            <a:r>
              <a:rPr lang="en-ID" sz="1600" dirty="0"/>
              <a:t> end to end (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mesin</a:t>
            </a:r>
            <a:r>
              <a:rPr lang="en-ID" sz="1600" dirty="0"/>
              <a:t> </a:t>
            </a:r>
            <a:r>
              <a:rPr lang="en-ID" sz="1600" dirty="0" err="1"/>
              <a:t>pengirim</a:t>
            </a:r>
            <a:r>
              <a:rPr lang="en-ID" sz="1600" dirty="0"/>
              <a:t> </a:t>
            </a:r>
            <a:r>
              <a:rPr lang="en-ID" sz="1600" dirty="0" err="1"/>
              <a:t>langsung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mesin</a:t>
            </a:r>
            <a:r>
              <a:rPr lang="en-ID" sz="1600" dirty="0"/>
              <a:t> </a:t>
            </a:r>
            <a:r>
              <a:rPr lang="en-ID" sz="1600" dirty="0" err="1"/>
              <a:t>penerima</a:t>
            </a:r>
            <a:r>
              <a:rPr lang="en-ID" sz="1600" dirty="0"/>
              <a:t>)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datagrams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sirkuit</a:t>
            </a:r>
            <a:r>
              <a:rPr lang="en-ID" sz="1600" dirty="0"/>
              <a:t> virtual. Jadi transport layer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dibilang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jantung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OSI layer. Transport layer </a:t>
            </a:r>
            <a:r>
              <a:rPr lang="en-ID" sz="1600" dirty="0" err="1"/>
              <a:t>mengirim</a:t>
            </a:r>
            <a:r>
              <a:rPr lang="en-ID" sz="1600" dirty="0"/>
              <a:t> dan </a:t>
            </a:r>
            <a:r>
              <a:rPr lang="en-ID" sz="1600" dirty="0" err="1"/>
              <a:t>menerima</a:t>
            </a:r>
            <a:r>
              <a:rPr lang="en-ID" sz="1600" dirty="0"/>
              <a:t> data </a:t>
            </a:r>
            <a:r>
              <a:rPr lang="en-ID" sz="1600" dirty="0" err="1"/>
              <a:t>dari</a:t>
            </a:r>
            <a:r>
              <a:rPr lang="en-ID" sz="1600" dirty="0"/>
              <a:t> upper layer dan lower layer.</a:t>
            </a:r>
          </a:p>
        </p:txBody>
      </p:sp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TRANSPORT LAYER</a:t>
            </a:r>
            <a:endParaRPr sz="6000" dirty="0"/>
          </a:p>
        </p:txBody>
      </p:sp>
      <p:sp>
        <p:nvSpPr>
          <p:cNvPr id="831" name="Google Shape;831;p32"/>
          <p:cNvSpPr/>
          <p:nvPr/>
        </p:nvSpPr>
        <p:spPr>
          <a:xfrm>
            <a:off x="7585961" y="2441546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463896" y="2563603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101" y="2083050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0"/>
          <p:cNvSpPr txBox="1">
            <a:spLocks noGrp="1"/>
          </p:cNvSpPr>
          <p:nvPr>
            <p:ph type="title" idx="3"/>
          </p:nvPr>
        </p:nvSpPr>
        <p:spPr>
          <a:xfrm>
            <a:off x="1594950" y="2155050"/>
            <a:ext cx="595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TERIMA</a:t>
            </a:r>
            <a:r>
              <a:rPr lang="en" dirty="0"/>
              <a:t> KASIH</a:t>
            </a:r>
            <a:endParaRPr dirty="0"/>
          </a:p>
        </p:txBody>
      </p:sp>
      <p:sp>
        <p:nvSpPr>
          <p:cNvPr id="3495" name="Google Shape;3495;p50"/>
          <p:cNvSpPr/>
          <p:nvPr/>
        </p:nvSpPr>
        <p:spPr>
          <a:xfrm>
            <a:off x="236529" y="1625188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6" name="Google Shape;3496;p50"/>
          <p:cNvSpPr/>
          <p:nvPr/>
        </p:nvSpPr>
        <p:spPr>
          <a:xfrm>
            <a:off x="114464" y="1747244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3497;p50"/>
          <p:cNvSpPr/>
          <p:nvPr/>
        </p:nvSpPr>
        <p:spPr>
          <a:xfrm>
            <a:off x="8216961" y="2953242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50"/>
          <p:cNvSpPr/>
          <p:nvPr/>
        </p:nvSpPr>
        <p:spPr>
          <a:xfrm>
            <a:off x="8094896" y="3075298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61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TRANSPORT LAYER</a:t>
            </a:r>
            <a:endParaRPr sz="6000" dirty="0"/>
          </a:p>
        </p:txBody>
      </p:sp>
      <p:sp>
        <p:nvSpPr>
          <p:cNvPr id="831" name="Google Shape;831;p32"/>
          <p:cNvSpPr/>
          <p:nvPr/>
        </p:nvSpPr>
        <p:spPr>
          <a:xfrm>
            <a:off x="7585961" y="2441546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463896" y="2563603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101" y="2083050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687F7-3B3B-44C8-B6D4-A43915BF64F1}"/>
              </a:ext>
            </a:extLst>
          </p:cNvPr>
          <p:cNvSpPr>
            <a:spLocks noGrp="1"/>
          </p:cNvSpPr>
          <p:nvPr/>
        </p:nvSpPr>
        <p:spPr>
          <a:xfrm>
            <a:off x="145424" y="1973628"/>
            <a:ext cx="7318472" cy="29769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D" sz="1600" dirty="0" err="1">
                <a:latin typeface="Anaheim" panose="020B0604020202020204" charset="0"/>
              </a:rPr>
              <a:t>Berikut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merupakan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layanan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dari</a:t>
            </a:r>
            <a:r>
              <a:rPr lang="en-ID" sz="1600" dirty="0">
                <a:latin typeface="Anaheim" panose="020B0604020202020204" charset="0"/>
              </a:rPr>
              <a:t> Transport Layer </a:t>
            </a:r>
            <a:r>
              <a:rPr lang="en-ID" sz="1600" dirty="0" err="1">
                <a:latin typeface="Anaheim" panose="020B0604020202020204" charset="0"/>
              </a:rPr>
              <a:t>untuk</a:t>
            </a:r>
            <a:r>
              <a:rPr lang="en-ID" sz="1600" dirty="0">
                <a:latin typeface="Anaheim" panose="020B0604020202020204" charset="0"/>
              </a:rPr>
              <a:t> layer </a:t>
            </a:r>
            <a:r>
              <a:rPr lang="en-ID" sz="1600" dirty="0" err="1">
                <a:latin typeface="Anaheim" panose="020B0604020202020204" charset="0"/>
              </a:rPr>
              <a:t>diatas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nya</a:t>
            </a:r>
            <a:endParaRPr lang="en-ID" sz="1600" dirty="0">
              <a:latin typeface="Anaheim" panose="020B060402020202020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>
                <a:latin typeface="Anaheim" panose="020B0604020202020204" charset="0"/>
              </a:rPr>
              <a:t>di </a:t>
            </a:r>
            <a:r>
              <a:rPr lang="en-ID" sz="1600" dirty="0" err="1">
                <a:latin typeface="Anaheim" panose="020B0604020202020204" charset="0"/>
              </a:rPr>
              <a:t>tujuan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utama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dari</a:t>
            </a:r>
            <a:r>
              <a:rPr lang="en-ID" sz="1600" dirty="0">
                <a:latin typeface="Anaheim" panose="020B0604020202020204" charset="0"/>
              </a:rPr>
              <a:t> transport layer </a:t>
            </a:r>
            <a:r>
              <a:rPr lang="en-ID" sz="1600" dirty="0" err="1">
                <a:latin typeface="Anaheim" panose="020B0604020202020204" charset="0"/>
              </a:rPr>
              <a:t>adalah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melakukan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pengiriman</a:t>
            </a:r>
            <a:r>
              <a:rPr lang="en-ID" sz="1600" dirty="0">
                <a:latin typeface="Anaheim" panose="020B0604020202020204" charset="0"/>
              </a:rPr>
              <a:t> data yang </a:t>
            </a:r>
            <a:r>
              <a:rPr lang="en-ID" sz="1600" dirty="0" err="1">
                <a:latin typeface="Anaheim" panose="020B0604020202020204" charset="0"/>
              </a:rPr>
              <a:t>cepat</a:t>
            </a:r>
            <a:r>
              <a:rPr lang="en-ID" sz="1600" dirty="0">
                <a:latin typeface="Anaheim" panose="020B0604020202020204" charset="0"/>
              </a:rPr>
              <a:t> dan </a:t>
            </a:r>
            <a:r>
              <a:rPr lang="en-ID" sz="1600" dirty="0" err="1">
                <a:latin typeface="Anaheim" panose="020B0604020202020204" charset="0"/>
              </a:rPr>
              <a:t>efisien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bagi</a:t>
            </a:r>
            <a:r>
              <a:rPr lang="en-ID" sz="1600" dirty="0">
                <a:latin typeface="Anaheim" panose="020B0604020202020204" charset="0"/>
              </a:rPr>
              <a:t> para </a:t>
            </a:r>
            <a:r>
              <a:rPr lang="en-ID" sz="1600" dirty="0" err="1">
                <a:latin typeface="Anaheim" panose="020B0604020202020204" charset="0"/>
              </a:rPr>
              <a:t>pengguna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nya</a:t>
            </a:r>
            <a:r>
              <a:rPr lang="en-ID" sz="1600" dirty="0">
                <a:latin typeface="Anaheim" panose="020B0604020202020204" charset="0"/>
              </a:rPr>
              <a:t>, yang </a:t>
            </a:r>
            <a:r>
              <a:rPr lang="en-ID" sz="1600" dirty="0" err="1">
                <a:latin typeface="Anaheim" panose="020B0604020202020204" charset="0"/>
              </a:rPr>
              <a:t>biasanya</a:t>
            </a:r>
            <a:r>
              <a:rPr lang="en-ID" sz="1600" dirty="0">
                <a:latin typeface="Anaheim" panose="020B0604020202020204" charset="0"/>
              </a:rPr>
              <a:t> di proses di </a:t>
            </a:r>
            <a:r>
              <a:rPr lang="en-ID" sz="1600" i="1" dirty="0">
                <a:latin typeface="Anaheim" panose="020B0604020202020204" charset="0"/>
              </a:rPr>
              <a:t>application layer</a:t>
            </a:r>
            <a:r>
              <a:rPr lang="en-ID" sz="1600" dirty="0">
                <a:latin typeface="Anaheim" panose="020B0604020202020204" charset="0"/>
              </a:rPr>
              <a:t>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600" dirty="0" err="1">
                <a:latin typeface="Anaheim" panose="020B0604020202020204" charset="0"/>
              </a:rPr>
              <a:t>Perangkat</a:t>
            </a:r>
            <a:r>
              <a:rPr lang="en-ID" sz="1600" dirty="0">
                <a:latin typeface="Anaheim" panose="020B0604020202020204" charset="0"/>
              </a:rPr>
              <a:t> yang </a:t>
            </a:r>
            <a:r>
              <a:rPr lang="en-ID" sz="1600" dirty="0" err="1">
                <a:latin typeface="Anaheim" panose="020B0604020202020204" charset="0"/>
              </a:rPr>
              <a:t>digunakan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dalam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i="1" dirty="0">
                <a:latin typeface="Anaheim" panose="020B0604020202020204" charset="0"/>
              </a:rPr>
              <a:t>transport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i="1" dirty="0">
                <a:latin typeface="Anaheim" panose="020B0604020202020204" charset="0"/>
              </a:rPr>
              <a:t>layer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disebut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b="1" dirty="0">
                <a:latin typeface="Anaheim" panose="020B0604020202020204" charset="0"/>
              </a:rPr>
              <a:t>transport entity, </a:t>
            </a:r>
            <a:r>
              <a:rPr lang="en-ID" sz="1600" dirty="0">
                <a:latin typeface="Anaheim" panose="020B0604020202020204" charset="0"/>
              </a:rPr>
              <a:t>yang </a:t>
            </a:r>
            <a:r>
              <a:rPr lang="en-ID" sz="1600" dirty="0" err="1">
                <a:latin typeface="Anaheim" panose="020B0604020202020204" charset="0"/>
              </a:rPr>
              <a:t>akan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mentransmisi</a:t>
            </a:r>
            <a:r>
              <a:rPr lang="en-ID" sz="1600" dirty="0">
                <a:latin typeface="Anaheim" panose="020B0604020202020204" charset="0"/>
              </a:rPr>
              <a:t> data </a:t>
            </a:r>
            <a:r>
              <a:rPr lang="en-ID" sz="1600" dirty="0" err="1">
                <a:latin typeface="Anaheim" panose="020B0604020202020204" charset="0"/>
              </a:rPr>
              <a:t>ke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penerima</a:t>
            </a:r>
            <a:r>
              <a:rPr lang="en-ID" sz="1600" dirty="0">
                <a:latin typeface="Anaheim" panose="020B0604020202020204" charset="0"/>
              </a:rPr>
              <a:t> (transport entity </a:t>
            </a:r>
            <a:r>
              <a:rPr lang="en-ID" sz="1600" dirty="0" err="1">
                <a:latin typeface="Anaheim" panose="020B0604020202020204" charset="0"/>
              </a:rPr>
              <a:t>dari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penerima</a:t>
            </a:r>
            <a:r>
              <a:rPr lang="en-ID" sz="1600" dirty="0">
                <a:latin typeface="Anaheim" panose="020B0604020202020204" charset="0"/>
              </a:rPr>
              <a:t>) </a:t>
            </a:r>
            <a:r>
              <a:rPr lang="en-ID" sz="1600" dirty="0" err="1">
                <a:latin typeface="Anaheim" panose="020B0604020202020204" charset="0"/>
              </a:rPr>
              <a:t>dengan</a:t>
            </a:r>
            <a:r>
              <a:rPr lang="en-ID" sz="1600" dirty="0">
                <a:latin typeface="Anaheim" panose="020B0604020202020204" charset="0"/>
              </a:rPr>
              <a:t> </a:t>
            </a:r>
            <a:r>
              <a:rPr lang="en-ID" sz="1600" dirty="0" err="1">
                <a:latin typeface="Anaheim" panose="020B0604020202020204" charset="0"/>
              </a:rPr>
              <a:t>TPDU</a:t>
            </a:r>
            <a:r>
              <a:rPr lang="en-ID" sz="1600" dirty="0">
                <a:latin typeface="Anaheim" panose="020B0604020202020204" charset="0"/>
              </a:rPr>
              <a:t> (Transfer Protocol Data Unit)</a:t>
            </a:r>
            <a:r>
              <a:rPr lang="en-ID" sz="1600" b="1" dirty="0">
                <a:latin typeface="Anaheim" panose="020B0604020202020204" charset="0"/>
              </a:rPr>
              <a:t>.</a:t>
            </a:r>
            <a:endParaRPr lang="en-ID" sz="1600" dirty="0">
              <a:latin typeface="Anaheim" panose="020B0604020202020204" charset="0"/>
            </a:endParaRPr>
          </a:p>
          <a:p>
            <a:pPr algn="r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898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3"/>
          <p:cNvGrpSpPr/>
          <p:nvPr/>
        </p:nvGrpSpPr>
        <p:grpSpPr>
          <a:xfrm>
            <a:off x="713225" y="549600"/>
            <a:ext cx="2141100" cy="4044300"/>
            <a:chOff x="713225" y="515408"/>
            <a:chExt cx="2141100" cy="4044300"/>
          </a:xfrm>
        </p:grpSpPr>
        <p:sp>
          <p:nvSpPr>
            <p:cNvPr id="851" name="Google Shape;851;p33"/>
            <p:cNvSpPr/>
            <p:nvPr/>
          </p:nvSpPr>
          <p:spPr>
            <a:xfrm rot="5400000">
              <a:off x="26164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 rot="5400000">
              <a:off x="26164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 rot="5400000">
              <a:off x="26164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 rot="5400000">
              <a:off x="26164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 rot="5400000">
              <a:off x="26164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 rot="5400000">
              <a:off x="26164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 rot="5400000">
              <a:off x="26164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 rot="5400000">
              <a:off x="26164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 rot="5400000">
              <a:off x="26164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 rot="5400000">
              <a:off x="26164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 rot="5400000">
              <a:off x="26164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 rot="5400000">
              <a:off x="26164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 rot="5400000">
              <a:off x="26164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 rot="5400000">
              <a:off x="26164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 rot="5400000">
              <a:off x="26164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 rot="5400000">
              <a:off x="26164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 rot="5400000">
              <a:off x="26164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 rot="5400000">
              <a:off x="23785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 rot="5400000">
              <a:off x="23785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 rot="5400000">
              <a:off x="23785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 rot="5400000">
              <a:off x="23785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 rot="5400000">
              <a:off x="23785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 rot="5400000">
              <a:off x="23785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 rot="5400000">
              <a:off x="23785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 rot="5400000">
              <a:off x="23785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 rot="5400000">
              <a:off x="23785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 rot="5400000">
              <a:off x="23785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 rot="5400000">
              <a:off x="23785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 rot="5400000">
              <a:off x="23785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 rot="5400000">
              <a:off x="23785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 rot="5400000">
              <a:off x="23785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 rot="5400000">
              <a:off x="23785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 rot="5400000">
              <a:off x="23785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 rot="5400000">
              <a:off x="23785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 rot="5400000">
              <a:off x="21406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 rot="5400000">
              <a:off x="21406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 rot="5400000">
              <a:off x="21406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 rot="5400000">
              <a:off x="21406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 rot="5400000">
              <a:off x="21406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 rot="5400000">
              <a:off x="21406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 rot="5400000">
              <a:off x="21406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 rot="5400000">
              <a:off x="21406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 rot="5400000">
              <a:off x="21406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 rot="5400000">
              <a:off x="21406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 rot="5400000">
              <a:off x="21406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 rot="5400000">
              <a:off x="21406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 rot="5400000">
              <a:off x="21406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 rot="5400000">
              <a:off x="21406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 rot="5400000">
              <a:off x="21406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 rot="5400000">
              <a:off x="21406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 rot="5400000">
              <a:off x="21406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 rot="5400000">
              <a:off x="19027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 rot="5400000">
              <a:off x="19027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 rot="5400000">
              <a:off x="19027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 rot="5400000">
              <a:off x="19027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 rot="5400000">
              <a:off x="19027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5400000">
              <a:off x="19027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5400000">
              <a:off x="19027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 rot="5400000">
              <a:off x="19027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 rot="5400000">
              <a:off x="19027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 rot="5400000">
              <a:off x="19027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 rot="5400000">
              <a:off x="19027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rot="5400000">
              <a:off x="19027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rot="5400000">
              <a:off x="19027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rot="5400000">
              <a:off x="19027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rot="5400000">
              <a:off x="19027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rot="5400000">
              <a:off x="19027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rot="5400000">
              <a:off x="19027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rot="5400000">
              <a:off x="16648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rot="5400000">
              <a:off x="16648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rot="5400000">
              <a:off x="16648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rot="5400000">
              <a:off x="16648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 rot="5400000">
              <a:off x="16648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rot="5400000">
              <a:off x="16648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rot="5400000">
              <a:off x="16648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rot="5400000">
              <a:off x="16648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rot="5400000">
              <a:off x="16648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rot="5400000">
              <a:off x="16648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rot="5400000">
              <a:off x="16648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rot="5400000">
              <a:off x="16648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rot="5400000">
              <a:off x="16648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 rot="5400000">
              <a:off x="16648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 rot="5400000">
              <a:off x="16648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 rot="5400000">
              <a:off x="16648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 rot="5400000">
              <a:off x="16648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 rot="5400000">
              <a:off x="14269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 rot="5400000">
              <a:off x="14269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 rot="5400000">
              <a:off x="14269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 rot="5400000">
              <a:off x="14269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 rot="5400000">
              <a:off x="14269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 rot="5400000">
              <a:off x="14269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 rot="5400000">
              <a:off x="14269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 rot="5400000">
              <a:off x="14269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 rot="5400000">
              <a:off x="14269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 rot="5400000">
              <a:off x="14269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 rot="5400000">
              <a:off x="14269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 rot="5400000">
              <a:off x="14269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 rot="5400000">
              <a:off x="14269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 rot="5400000">
              <a:off x="14269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 rot="5400000">
              <a:off x="14269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5400000">
              <a:off x="14269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 rot="5400000">
              <a:off x="14269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5400000">
              <a:off x="11890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 rot="5400000">
              <a:off x="11890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 rot="5400000">
              <a:off x="11890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 rot="5400000">
              <a:off x="11890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rot="5400000">
              <a:off x="11890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rot="5400000">
              <a:off x="11890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rot="5400000">
              <a:off x="11890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5400000">
              <a:off x="11890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5400000">
              <a:off x="11890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5400000">
              <a:off x="11890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5400000">
              <a:off x="11890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5400000">
              <a:off x="11890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5400000">
              <a:off x="11890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5400000">
              <a:off x="11890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5400000">
              <a:off x="11890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5400000">
              <a:off x="11890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5400000">
              <a:off x="11890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5400000">
              <a:off x="9511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5400000">
              <a:off x="9511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5400000">
              <a:off x="9511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5400000">
              <a:off x="9511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5400000">
              <a:off x="9511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 rot="5400000">
              <a:off x="9511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 rot="5400000">
              <a:off x="9511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 rot="5400000">
              <a:off x="9511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 rot="5400000">
              <a:off x="9511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 rot="5400000">
              <a:off x="9511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 rot="5400000">
              <a:off x="9511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 rot="5400000">
              <a:off x="9511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 rot="5400000">
              <a:off x="9511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 rot="5400000">
              <a:off x="9511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 rot="5400000">
              <a:off x="9511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 rot="5400000">
              <a:off x="9511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 rot="5400000">
              <a:off x="9511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 rot="5400000">
              <a:off x="7132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 rot="5400000">
              <a:off x="7132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 rot="5400000">
              <a:off x="7132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 rot="5400000">
              <a:off x="7132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 rot="5400000">
              <a:off x="7132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 rot="5400000">
              <a:off x="7132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 rot="5400000">
              <a:off x="7132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 rot="5400000">
              <a:off x="7132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 rot="5400000">
              <a:off x="7132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 rot="5400000">
              <a:off x="7132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 rot="5400000">
              <a:off x="7132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 rot="5400000">
              <a:off x="7132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 rot="5400000">
              <a:off x="7132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 rot="5400000">
              <a:off x="7132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 rot="5400000">
              <a:off x="7132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5400000">
              <a:off x="7132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5400000">
              <a:off x="7132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33"/>
          <p:cNvSpPr txBox="1">
            <a:spLocks noGrp="1"/>
          </p:cNvSpPr>
          <p:nvPr>
            <p:ph type="ctrTitle" idx="2"/>
          </p:nvPr>
        </p:nvSpPr>
        <p:spPr>
          <a:xfrm>
            <a:off x="3385675" y="2135115"/>
            <a:ext cx="50451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TRANSPORT LAYER SERVICE</a:t>
            </a:r>
            <a:endParaRPr sz="4800" dirty="0"/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3656119" y="3318295"/>
            <a:ext cx="495335" cy="99300"/>
            <a:chOff x="7888719" y="489850"/>
            <a:chExt cx="495335" cy="99300"/>
          </a:xfrm>
        </p:grpSpPr>
        <p:sp>
          <p:nvSpPr>
            <p:cNvPr id="1008" name="Google Shape;1008;p33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 flipH="1">
            <a:off x="5755509" y="1847565"/>
            <a:ext cx="2562350" cy="99300"/>
            <a:chOff x="-1600196" y="4787525"/>
            <a:chExt cx="2562350" cy="99300"/>
          </a:xfrm>
        </p:grpSpPr>
        <p:sp>
          <p:nvSpPr>
            <p:cNvPr id="1012" name="Google Shape;1012;p33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33"/>
          <p:cNvGrpSpPr/>
          <p:nvPr/>
        </p:nvGrpSpPr>
        <p:grpSpPr>
          <a:xfrm rot="-5400000">
            <a:off x="-33750" y="1968327"/>
            <a:ext cx="3665166" cy="1249966"/>
            <a:chOff x="2519900" y="1583075"/>
            <a:chExt cx="4359660" cy="1479775"/>
          </a:xfrm>
        </p:grpSpPr>
        <p:cxnSp>
          <p:nvCxnSpPr>
            <p:cNvPr id="1017" name="Google Shape;1017;p33"/>
            <p:cNvCxnSpPr/>
            <p:nvPr/>
          </p:nvCxnSpPr>
          <p:spPr>
            <a:xfrm rot="5400000" flipH="1">
              <a:off x="2140850" y="1962125"/>
              <a:ext cx="7587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8" name="Google Shape;1018;p33"/>
            <p:cNvSpPr/>
            <p:nvPr/>
          </p:nvSpPr>
          <p:spPr>
            <a:xfrm rot="10800000">
              <a:off x="2520624" y="214260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9" name="Google Shape;1019;p33"/>
            <p:cNvCxnSpPr>
              <a:stCxn id="1018" idx="0"/>
              <a:endCxn id="1020" idx="2"/>
            </p:cNvCxnSpPr>
            <p:nvPr/>
          </p:nvCxnSpPr>
          <p:spPr>
            <a:xfrm>
              <a:off x="2721324" y="2537400"/>
              <a:ext cx="325500" cy="600"/>
            </a:xfrm>
            <a:prstGeom prst="curvedConnector3">
              <a:avLst>
                <a:gd name="adj1" fmla="val 50018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0" name="Google Shape;1020;p33"/>
            <p:cNvSpPr/>
            <p:nvPr/>
          </p:nvSpPr>
          <p:spPr>
            <a:xfrm rot="5400000" flipH="1">
              <a:off x="2849542" y="2534147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 rot="10800000">
              <a:off x="3247766" y="2637106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33"/>
            <p:cNvCxnSpPr>
              <a:stCxn id="1021" idx="0"/>
              <a:endCxn id="1023" idx="2"/>
            </p:cNvCxnSpPr>
            <p:nvPr/>
          </p:nvCxnSpPr>
          <p:spPr>
            <a:xfrm>
              <a:off x="3448466" y="3031906"/>
              <a:ext cx="2528400" cy="600"/>
            </a:xfrm>
            <a:prstGeom prst="curvedConnector3">
              <a:avLst>
                <a:gd name="adj1" fmla="val 49999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33"/>
            <p:cNvCxnSpPr>
              <a:stCxn id="1021" idx="2"/>
              <a:endCxn id="1020" idx="0"/>
            </p:cNvCxnSpPr>
            <p:nvPr/>
          </p:nvCxnSpPr>
          <p:spPr>
            <a:xfrm rot="5400000" flipH="1">
              <a:off x="3197666" y="2784406"/>
              <a:ext cx="99600" cy="600"/>
            </a:xfrm>
            <a:prstGeom prst="curvedConnector3">
              <a:avLst>
                <a:gd name="adj1" fmla="val 5003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3" name="Google Shape;1023;p33"/>
            <p:cNvSpPr/>
            <p:nvPr/>
          </p:nvSpPr>
          <p:spPr>
            <a:xfrm rot="5400000">
              <a:off x="5779399" y="2633760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flipH="1">
              <a:off x="6177623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477560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7" name="Google Shape;1027;p33"/>
            <p:cNvCxnSpPr>
              <a:endCxn id="1026" idx="2"/>
            </p:cNvCxnSpPr>
            <p:nvPr/>
          </p:nvCxnSpPr>
          <p:spPr>
            <a:xfrm rot="5400000" flipH="1">
              <a:off x="6357410" y="2540700"/>
              <a:ext cx="1043700" cy="600"/>
            </a:xfrm>
            <a:prstGeom prst="curvedConnector3">
              <a:avLst>
                <a:gd name="adj1" fmla="val 50005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33"/>
            <p:cNvCxnSpPr>
              <a:stCxn id="1023" idx="0"/>
              <a:endCxn id="1025" idx="2"/>
            </p:cNvCxnSpPr>
            <p:nvPr/>
          </p:nvCxnSpPr>
          <p:spPr>
            <a:xfrm rot="5400000" flipH="1">
              <a:off x="5769499" y="2426460"/>
              <a:ext cx="815400" cy="600"/>
            </a:xfrm>
            <a:prstGeom prst="curvedConnector3">
              <a:avLst>
                <a:gd name="adj1" fmla="val 49994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33"/>
            <p:cNvCxnSpPr>
              <a:stCxn id="1025" idx="0"/>
              <a:endCxn id="1026" idx="0"/>
            </p:cNvCxnSpPr>
            <p:nvPr/>
          </p:nvCxnSpPr>
          <p:spPr>
            <a:xfrm>
              <a:off x="6378323" y="1821750"/>
              <a:ext cx="300000" cy="600"/>
            </a:xfrm>
            <a:prstGeom prst="curvedConnector3">
              <a:avLst>
                <a:gd name="adj1" fmla="val 4999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0" name="Google Shape;1030;p33"/>
          <p:cNvGrpSpPr/>
          <p:nvPr/>
        </p:nvGrpSpPr>
        <p:grpSpPr>
          <a:xfrm>
            <a:off x="412271" y="2890334"/>
            <a:ext cx="1397665" cy="530957"/>
            <a:chOff x="412271" y="2890334"/>
            <a:chExt cx="1397665" cy="530957"/>
          </a:xfrm>
        </p:grpSpPr>
        <p:sp>
          <p:nvSpPr>
            <p:cNvPr id="1031" name="Google Shape;1031;p33"/>
            <p:cNvSpPr/>
            <p:nvPr/>
          </p:nvSpPr>
          <p:spPr>
            <a:xfrm>
              <a:off x="534336" y="2890334"/>
              <a:ext cx="1275600" cy="408900"/>
            </a:xfrm>
            <a:prstGeom prst="rect">
              <a:avLst/>
            </a:prstGeom>
            <a:gradFill>
              <a:gsLst>
                <a:gs pos="0">
                  <a:srgbClr val="7041D6">
                    <a:alpha val="37647"/>
                  </a:srgbClr>
                </a:gs>
                <a:gs pos="100000">
                  <a:srgbClr val="F80E77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412271" y="3012390"/>
              <a:ext cx="1275600" cy="4089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80E7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 Layer </a:t>
            </a:r>
            <a:r>
              <a:rPr lang="en" dirty="0">
                <a:solidFill>
                  <a:schemeClr val="lt1"/>
                </a:solidFill>
              </a:rPr>
              <a:t>Service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201397" y="1414300"/>
            <a:ext cx="8175043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000" b="1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Service provided to the upper layers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endParaRPr lang="en-ID" sz="1800" dirty="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transport layer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oleh network layer. Software dan hardware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ttransport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layer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entitas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transport.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Entitas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transport ini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diletakan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kernel system </a:t>
            </a:r>
            <a:r>
              <a:rPr lang="en-US" sz="1600" dirty="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sz="16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1800" dirty="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</a:pPr>
            <a:r>
              <a:rPr lang="en-US" sz="1800" dirty="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 Layer </a:t>
            </a:r>
            <a:r>
              <a:rPr lang="en" dirty="0">
                <a:solidFill>
                  <a:schemeClr val="lt1"/>
                </a:solidFill>
              </a:rPr>
              <a:t>Service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3739663" y="1521143"/>
            <a:ext cx="5275384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D" sz="1600" dirty="0" err="1"/>
              <a:t>Terdapat</a:t>
            </a:r>
            <a:r>
              <a:rPr lang="en-ID" sz="1600" dirty="0"/>
              <a:t> 2 </a:t>
            </a:r>
            <a:r>
              <a:rPr lang="en-ID" sz="1600" dirty="0" err="1"/>
              <a:t>tipe</a:t>
            </a:r>
            <a:r>
              <a:rPr lang="en-ID" sz="1600" dirty="0"/>
              <a:t> </a:t>
            </a:r>
            <a:r>
              <a:rPr lang="en-ID" sz="1600" dirty="0" err="1"/>
              <a:t>layanan</a:t>
            </a:r>
            <a:r>
              <a:rPr lang="en-ID" sz="1600" dirty="0"/>
              <a:t> yang </a:t>
            </a:r>
            <a:r>
              <a:rPr lang="en-ID" sz="1600" dirty="0" err="1"/>
              <a:t>mirip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network services </a:t>
            </a:r>
            <a:r>
              <a:rPr lang="en-ID" sz="1600" dirty="0" err="1"/>
              <a:t>yaitu</a:t>
            </a:r>
            <a:r>
              <a:rPr lang="en-ID" sz="1600" dirty="0"/>
              <a:t> </a:t>
            </a:r>
            <a:r>
              <a:rPr lang="en-ID" sz="1600" b="1" i="1" dirty="0" err="1"/>
              <a:t>connetionless</a:t>
            </a:r>
            <a:r>
              <a:rPr lang="en-ID" sz="1600" dirty="0"/>
              <a:t> dan </a:t>
            </a:r>
            <a:r>
              <a:rPr lang="en-ID" sz="1600" b="1" i="1" dirty="0"/>
              <a:t>connection</a:t>
            </a:r>
            <a:r>
              <a:rPr lang="en-ID" sz="1600" b="1" dirty="0"/>
              <a:t> </a:t>
            </a:r>
            <a:r>
              <a:rPr lang="en-ID" sz="1600" b="1" i="1" dirty="0"/>
              <a:t>oriented</a:t>
            </a:r>
            <a:r>
              <a:rPr lang="en-ID" sz="1600" dirty="0"/>
              <a:t>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penjelasan</a:t>
            </a:r>
            <a:r>
              <a:rPr lang="en-ID" sz="1600" dirty="0"/>
              <a:t> yang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nya</a:t>
            </a:r>
            <a:r>
              <a:rPr lang="en-ID" sz="1600" dirty="0"/>
              <a:t>. Ada 3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connection oriented </a:t>
            </a:r>
            <a:r>
              <a:rPr lang="en-ID" sz="1600" dirty="0" err="1"/>
              <a:t>yaitu</a:t>
            </a:r>
            <a:r>
              <a:rPr lang="en-ID" sz="1600" dirty="0"/>
              <a:t> </a:t>
            </a:r>
            <a:r>
              <a:rPr lang="en-ID" sz="1600" b="1" i="1" dirty="0"/>
              <a:t>connection</a:t>
            </a:r>
            <a:r>
              <a:rPr lang="en-ID" sz="1600" b="1" dirty="0"/>
              <a:t> </a:t>
            </a:r>
            <a:r>
              <a:rPr lang="en-ID" sz="1600" b="1" i="1" dirty="0"/>
              <a:t>establishment</a:t>
            </a:r>
            <a:r>
              <a:rPr lang="en-ID" sz="1600" b="1" dirty="0"/>
              <a:t>, </a:t>
            </a:r>
            <a:r>
              <a:rPr lang="en-ID" sz="1600" b="1" i="1" dirty="0"/>
              <a:t>data</a:t>
            </a:r>
            <a:r>
              <a:rPr lang="en-ID" sz="1600" b="1" dirty="0"/>
              <a:t> </a:t>
            </a:r>
            <a:r>
              <a:rPr lang="en-ID" sz="1600" b="1" i="1" dirty="0"/>
              <a:t>transfer</a:t>
            </a:r>
            <a:r>
              <a:rPr lang="en-ID" sz="1600" b="1" dirty="0"/>
              <a:t>, </a:t>
            </a:r>
            <a:r>
              <a:rPr lang="en-ID" sz="1600" b="1" i="1" dirty="0"/>
              <a:t>connection</a:t>
            </a:r>
            <a:r>
              <a:rPr lang="en-ID" sz="1600" b="1" dirty="0"/>
              <a:t> </a:t>
            </a:r>
            <a:r>
              <a:rPr lang="en-ID" sz="1600" b="1" i="1" dirty="0"/>
              <a:t>release</a:t>
            </a:r>
            <a:r>
              <a:rPr lang="en-ID" sz="1600" b="1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D" sz="1600" dirty="0" err="1"/>
              <a:t>Perbedaan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transport layer dan network layer </a:t>
            </a:r>
            <a:r>
              <a:rPr lang="en-ID" sz="1600" dirty="0" err="1"/>
              <a:t>adalah</a:t>
            </a:r>
            <a:r>
              <a:rPr lang="en-ID" sz="1600" dirty="0"/>
              <a:t>, transport layer </a:t>
            </a:r>
            <a:r>
              <a:rPr lang="en-ID" sz="1600" dirty="0" err="1"/>
              <a:t>dijalankan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mesin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, </a:t>
            </a:r>
            <a:r>
              <a:rPr lang="en-ID" sz="1600" dirty="0" err="1"/>
              <a:t>sedangkan</a:t>
            </a:r>
            <a:r>
              <a:rPr lang="en-ID" sz="1600" dirty="0"/>
              <a:t> network layer </a:t>
            </a:r>
            <a:r>
              <a:rPr lang="en-ID" sz="1600" dirty="0" err="1"/>
              <a:t>dijalankan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router </a:t>
            </a:r>
            <a:r>
              <a:rPr lang="en-ID" sz="1600" dirty="0" err="1"/>
              <a:t>nya</a:t>
            </a:r>
            <a:r>
              <a:rPr lang="en-ID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FE892-64B5-4B2C-9220-61AF086BE38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2" t="21776" r="29845" b="34002"/>
          <a:stretch/>
        </p:blipFill>
        <p:spPr bwMode="auto">
          <a:xfrm>
            <a:off x="439270" y="1521143"/>
            <a:ext cx="3394178" cy="26058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868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 Layer </a:t>
            </a:r>
            <a:r>
              <a:rPr lang="en" dirty="0">
                <a:solidFill>
                  <a:schemeClr val="lt1"/>
                </a:solidFill>
              </a:rPr>
              <a:t>Service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3833448" y="1459360"/>
            <a:ext cx="5275384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/>
              <a:t>TRANSPORT SERVICE PRIMITIVES</a:t>
            </a:r>
          </a:p>
          <a:p>
            <a:pPr marL="0" indent="0" algn="just">
              <a:buNone/>
            </a:pPr>
            <a:r>
              <a:rPr lang="en-ID" sz="1400" dirty="0"/>
              <a:t>Primitives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diartikan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perintah</a:t>
            </a:r>
            <a:r>
              <a:rPr lang="en-ID" sz="1400" dirty="0"/>
              <a:t>, </a:t>
            </a:r>
            <a:r>
              <a:rPr lang="en-ID" sz="1400" dirty="0" err="1"/>
              <a:t>jadi</a:t>
            </a:r>
            <a:r>
              <a:rPr lang="en-ID" sz="1400" dirty="0"/>
              <a:t> transport service primitives </a:t>
            </a:r>
            <a:r>
              <a:rPr lang="en-ID" sz="1400" dirty="0" err="1"/>
              <a:t>digunakan</a:t>
            </a:r>
            <a:r>
              <a:rPr lang="en-ID" sz="1400" dirty="0"/>
              <a:t> user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mengakses</a:t>
            </a:r>
            <a:r>
              <a:rPr lang="en-ID" sz="1400" dirty="0"/>
              <a:t> </a:t>
            </a:r>
            <a:r>
              <a:rPr lang="en-ID" sz="1400" dirty="0" err="1"/>
              <a:t>layanan</a:t>
            </a:r>
            <a:r>
              <a:rPr lang="en-ID" sz="1400" dirty="0"/>
              <a:t> transport.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menjalankan</a:t>
            </a:r>
            <a:r>
              <a:rPr lang="en-ID" sz="1400" dirty="0"/>
              <a:t> </a:t>
            </a:r>
            <a:r>
              <a:rPr lang="en-ID" sz="1400" dirty="0" err="1"/>
              <a:t>layanan</a:t>
            </a:r>
            <a:r>
              <a:rPr lang="en-ID" sz="1400" dirty="0"/>
              <a:t> </a:t>
            </a:r>
            <a:r>
              <a:rPr lang="en-ID" sz="1400" dirty="0" err="1"/>
              <a:t>nya</a:t>
            </a:r>
            <a:r>
              <a:rPr lang="en-ID" sz="1400" dirty="0"/>
              <a:t> user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primitives </a:t>
            </a:r>
            <a:r>
              <a:rPr lang="en-ID" sz="1400" dirty="0" err="1"/>
              <a:t>ini</a:t>
            </a:r>
            <a:r>
              <a:rPr lang="en-ID" sz="14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sz="1400" b="1" dirty="0"/>
              <a:t>LISTEN</a:t>
            </a:r>
            <a:r>
              <a:rPr lang="en-ID" sz="1400" dirty="0"/>
              <a:t> </a:t>
            </a:r>
            <a:r>
              <a:rPr lang="en-ID" sz="1400" dirty="0" err="1"/>
              <a:t>berarti</a:t>
            </a:r>
            <a:r>
              <a:rPr lang="en-ID" sz="1400" dirty="0"/>
              <a:t> </a:t>
            </a:r>
            <a:r>
              <a:rPr lang="en-ID" sz="1400" dirty="0" err="1"/>
              <a:t>mendengar</a:t>
            </a:r>
            <a:r>
              <a:rPr lang="en-ID" sz="1400" dirty="0"/>
              <a:t>(</a:t>
            </a:r>
            <a:r>
              <a:rPr lang="en-ID" sz="1400" dirty="0" err="1"/>
              <a:t>menunggu</a:t>
            </a:r>
            <a:r>
              <a:rPr lang="en-ID" sz="1400" dirty="0"/>
              <a:t> proses),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sebelum</a:t>
            </a:r>
            <a:r>
              <a:rPr lang="en-ID" sz="1400" dirty="0"/>
              <a:t> </a:t>
            </a:r>
            <a:r>
              <a:rPr lang="en-ID" sz="1400" dirty="0" err="1"/>
              <a:t>telepon</a:t>
            </a:r>
            <a:r>
              <a:rPr lang="en-ID" sz="1400" dirty="0"/>
              <a:t> </a:t>
            </a:r>
            <a:r>
              <a:rPr lang="en-ID" sz="1400" dirty="0" err="1"/>
              <a:t>blm</a:t>
            </a:r>
            <a:r>
              <a:rPr lang="en-ID" sz="1400" dirty="0"/>
              <a:t> </a:t>
            </a:r>
            <a:r>
              <a:rPr lang="en-ID" sz="1400" dirty="0" err="1"/>
              <a:t>tersambung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hanya</a:t>
            </a:r>
            <a:r>
              <a:rPr lang="en-ID" sz="1400" dirty="0"/>
              <a:t> </a:t>
            </a:r>
            <a:r>
              <a:rPr lang="en-ID" sz="1400" dirty="0" err="1"/>
              <a:t>diam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menunggu</a:t>
            </a:r>
            <a:r>
              <a:rPr lang="en-ID" sz="1400" dirty="0"/>
              <a:t> </a:t>
            </a:r>
            <a:r>
              <a:rPr lang="en-ID" sz="1400" dirty="0" err="1"/>
              <a:t>sambungan</a:t>
            </a:r>
            <a:r>
              <a:rPr lang="en-ID" sz="14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sz="1400" b="1" dirty="0"/>
              <a:t>CONNECT</a:t>
            </a:r>
            <a:r>
              <a:rPr lang="en-ID" sz="1400" dirty="0"/>
              <a:t> </a:t>
            </a:r>
            <a:r>
              <a:rPr lang="en-ID" sz="1400" dirty="0" err="1"/>
              <a:t>berarti</a:t>
            </a:r>
            <a:r>
              <a:rPr lang="en-ID" sz="1400" dirty="0"/>
              <a:t> </a:t>
            </a:r>
            <a:r>
              <a:rPr lang="en-ID" sz="1400" dirty="0" err="1"/>
              <a:t>menyambung</a:t>
            </a:r>
            <a:r>
              <a:rPr lang="en-ID" sz="1400" dirty="0"/>
              <a:t>, </a:t>
            </a:r>
            <a:r>
              <a:rPr lang="en-ID" sz="1400" dirty="0" err="1"/>
              <a:t>jadi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mengirimkan</a:t>
            </a:r>
            <a:r>
              <a:rPr lang="en-ID" sz="1400" dirty="0"/>
              <a:t> request </a:t>
            </a:r>
            <a:r>
              <a:rPr lang="en-ID" sz="1400" dirty="0" err="1"/>
              <a:t>koneksi</a:t>
            </a:r>
            <a:r>
              <a:rPr lang="en-ID" sz="1400" dirty="0"/>
              <a:t> </a:t>
            </a:r>
            <a:r>
              <a:rPr lang="en-ID" sz="1400" dirty="0" err="1"/>
              <a:t>sinyal</a:t>
            </a:r>
            <a:r>
              <a:rPr lang="en-ID" sz="1400" dirty="0"/>
              <a:t>,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membangun</a:t>
            </a:r>
            <a:r>
              <a:rPr lang="en-ID" sz="1400" dirty="0"/>
              <a:t> </a:t>
            </a:r>
            <a:r>
              <a:rPr lang="en-ID" sz="1400" dirty="0" err="1"/>
              <a:t>koneksi</a:t>
            </a:r>
            <a:r>
              <a:rPr lang="en-ID" sz="14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sz="1400" b="1" dirty="0"/>
              <a:t>SEND</a:t>
            </a:r>
            <a:r>
              <a:rPr lang="en-ID" sz="1400" dirty="0"/>
              <a:t> </a:t>
            </a:r>
            <a:r>
              <a:rPr lang="en-ID" sz="1400" dirty="0" err="1"/>
              <a:t>berarti</a:t>
            </a:r>
            <a:r>
              <a:rPr lang="en-ID" sz="1400" dirty="0"/>
              <a:t> </a:t>
            </a:r>
            <a:r>
              <a:rPr lang="en-ID" sz="1400" dirty="0" err="1"/>
              <a:t>mengirimkakn</a:t>
            </a:r>
            <a:r>
              <a:rPr lang="en-ID" sz="1400" dirty="0"/>
              <a:t>, </a:t>
            </a:r>
            <a:r>
              <a:rPr lang="en-ID" sz="1400" dirty="0" err="1"/>
              <a:t>jadi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mengirimkan</a:t>
            </a:r>
            <a:r>
              <a:rPr lang="en-ID" sz="1400" dirty="0"/>
              <a:t>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sz="1400" b="1" dirty="0"/>
              <a:t>RECEIVE</a:t>
            </a:r>
            <a:r>
              <a:rPr lang="en-ID" sz="1400" dirty="0"/>
              <a:t> </a:t>
            </a:r>
            <a:r>
              <a:rPr lang="en-ID" sz="1400" dirty="0" err="1"/>
              <a:t>berarti</a:t>
            </a:r>
            <a:r>
              <a:rPr lang="en-ID" sz="1400" dirty="0"/>
              <a:t> </a:t>
            </a:r>
            <a:r>
              <a:rPr lang="en-ID" sz="1400" dirty="0" err="1"/>
              <a:t>menunggu</a:t>
            </a:r>
            <a:r>
              <a:rPr lang="en-ID" sz="1400" dirty="0"/>
              <a:t> data </a:t>
            </a:r>
            <a:r>
              <a:rPr lang="en-ID" sz="1400" dirty="0" err="1"/>
              <a:t>diterima</a:t>
            </a:r>
            <a:r>
              <a:rPr lang="en-ID" sz="1400" dirty="0"/>
              <a:t>, dan </a:t>
            </a:r>
            <a:r>
              <a:rPr lang="en-ID" sz="1400" dirty="0" err="1"/>
              <a:t>akan</a:t>
            </a:r>
            <a:r>
              <a:rPr lang="en-ID" sz="1400" dirty="0"/>
              <a:t> di block </a:t>
            </a:r>
            <a:r>
              <a:rPr lang="en-ID" sz="1400" dirty="0" err="1"/>
              <a:t>ketika</a:t>
            </a:r>
            <a:r>
              <a:rPr lang="en-ID" sz="1400" dirty="0"/>
              <a:t> data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diterima</a:t>
            </a:r>
            <a:r>
              <a:rPr lang="en-ID" sz="14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sz="1400" b="1" dirty="0"/>
              <a:t>DISCONNECT</a:t>
            </a:r>
            <a:r>
              <a:rPr lang="en-ID" sz="1400" dirty="0"/>
              <a:t> </a:t>
            </a:r>
            <a:r>
              <a:rPr lang="en-ID" sz="1400" dirty="0" err="1"/>
              <a:t>berarti</a:t>
            </a:r>
            <a:r>
              <a:rPr lang="en-ID" sz="1400" dirty="0"/>
              <a:t> </a:t>
            </a:r>
            <a:r>
              <a:rPr lang="en-ID" sz="1400" dirty="0" err="1"/>
              <a:t>mengirimkan</a:t>
            </a:r>
            <a:r>
              <a:rPr lang="en-ID" sz="1400" dirty="0"/>
              <a:t> request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memutuskan</a:t>
            </a:r>
            <a:r>
              <a:rPr lang="en-ID" sz="1400" dirty="0"/>
              <a:t> </a:t>
            </a:r>
            <a:r>
              <a:rPr lang="en-ID" sz="1400" dirty="0" err="1"/>
              <a:t>sambungan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r>
              <a:rPr lang="en-ID" sz="1400" dirty="0" err="1"/>
              <a:t>Contoh</a:t>
            </a:r>
            <a:r>
              <a:rPr lang="en-ID" sz="1400" dirty="0"/>
              <a:t> </a:t>
            </a:r>
            <a:r>
              <a:rPr lang="en-ID" sz="1400" dirty="0" err="1"/>
              <a:t>penggunaan</a:t>
            </a:r>
            <a:r>
              <a:rPr lang="en-ID" sz="1400" dirty="0"/>
              <a:t> </a:t>
            </a:r>
            <a:r>
              <a:rPr lang="en-ID" sz="1400" dirty="0" err="1"/>
              <a:t>nya</a:t>
            </a:r>
            <a:r>
              <a:rPr lang="en-ID" sz="1400" dirty="0"/>
              <a:t>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saat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mengakses</a:t>
            </a:r>
            <a:r>
              <a:rPr lang="en-ID" sz="1400" dirty="0"/>
              <a:t> website.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4E81C-7FFA-44E3-88A0-7B38CF3758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t="54486" r="32900" b="28157"/>
          <a:stretch/>
        </p:blipFill>
        <p:spPr bwMode="auto">
          <a:xfrm>
            <a:off x="515207" y="2134099"/>
            <a:ext cx="3242385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786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 Layer </a:t>
            </a:r>
            <a:r>
              <a:rPr lang="en" dirty="0">
                <a:solidFill>
                  <a:schemeClr val="lt1"/>
                </a:solidFill>
              </a:rPr>
              <a:t>Service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85738" y="4985187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4125324" y="1192417"/>
            <a:ext cx="4355101" cy="2160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 b="1" dirty="0"/>
              <a:t>BERKELEY SOCKETS</a:t>
            </a:r>
          </a:p>
          <a:p>
            <a:pPr marL="0" indent="0" algn="just">
              <a:buNone/>
            </a:pPr>
            <a:r>
              <a:rPr lang="en-ID" dirty="0"/>
              <a:t>Socket</a:t>
            </a:r>
            <a:r>
              <a:rPr lang="en-ID" b="1" i="1" dirty="0"/>
              <a:t> </a:t>
            </a:r>
            <a:r>
              <a:rPr lang="en-ID" dirty="0" err="1"/>
              <a:t>primitves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bagaian</a:t>
            </a:r>
            <a:r>
              <a:rPr lang="en-ID" dirty="0"/>
              <a:t> lain </a:t>
            </a:r>
            <a:r>
              <a:rPr lang="en-ID" dirty="0" err="1"/>
              <a:t>dari</a:t>
            </a:r>
            <a:r>
              <a:rPr lang="en-ID" dirty="0"/>
              <a:t> transport primitive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TCP, </a:t>
            </a:r>
            <a:r>
              <a:rPr lang="en-ID" dirty="0" err="1"/>
              <a:t>konsep</a:t>
            </a:r>
            <a:r>
              <a:rPr lang="en-ID" dirty="0"/>
              <a:t> sockets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menghubungkan</a:t>
            </a:r>
            <a:r>
              <a:rPr lang="en-ID" dirty="0"/>
              <a:t> port to port. Socket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Berkeley UNIX 4.2BSD software distribution 1983. Primitives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internet </a:t>
            </a:r>
            <a:r>
              <a:rPr lang="en-ID" dirty="0" err="1"/>
              <a:t>programing</a:t>
            </a:r>
            <a:r>
              <a:rPr lang="en-ID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29306-1E5F-4BE3-B2AC-9A1A1F389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0" t="2271"/>
          <a:stretch/>
        </p:blipFill>
        <p:spPr>
          <a:xfrm>
            <a:off x="663575" y="1258351"/>
            <a:ext cx="3336948" cy="17770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2831175" y="3188019"/>
            <a:ext cx="63637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200" b="1" dirty="0">
                <a:solidFill>
                  <a:schemeClr val="tx1"/>
                </a:solidFill>
                <a:latin typeface="Anaheim" panose="020B0604020202020204" charset="0"/>
              </a:rPr>
              <a:t>SOCKET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koneksi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baru</a:t>
            </a:r>
            <a:endParaRPr lang="en-ID" sz="12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200" b="1" dirty="0">
                <a:solidFill>
                  <a:schemeClr val="tx1"/>
                </a:solidFill>
                <a:latin typeface="Anaheim" panose="020B0604020202020204" charset="0"/>
              </a:rPr>
              <a:t>BIND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menyambung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kan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socket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ke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alamat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(address)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baru</a:t>
            </a:r>
            <a:endParaRPr lang="en-ID" sz="12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200" b="1" dirty="0">
                <a:solidFill>
                  <a:schemeClr val="tx1"/>
                </a:solidFill>
                <a:latin typeface="Anaheim" panose="020B0604020202020204" charset="0"/>
              </a:rPr>
              <a:t>LISTEN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menunggu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koneksi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diterima</a:t>
            </a:r>
            <a:endParaRPr lang="en-ID" sz="12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200" b="1" dirty="0">
                <a:solidFill>
                  <a:schemeClr val="tx1"/>
                </a:solidFill>
                <a:latin typeface="Anaheim" panose="020B0604020202020204" charset="0"/>
              </a:rPr>
              <a:t>ACCEPT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menerima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koneksi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diterima</a:t>
            </a:r>
            <a:endParaRPr lang="en-ID" sz="12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200" b="1" dirty="0">
                <a:solidFill>
                  <a:schemeClr val="tx1"/>
                </a:solidFill>
                <a:latin typeface="Anaheim" panose="020B0604020202020204" charset="0"/>
              </a:rPr>
              <a:t>CONNECT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membangun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koneksi</a:t>
            </a:r>
            <a:endParaRPr lang="en-ID" sz="12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200" b="1" dirty="0">
                <a:solidFill>
                  <a:schemeClr val="tx1"/>
                </a:solidFill>
                <a:latin typeface="Anaheim" panose="020B0604020202020204" charset="0"/>
              </a:rPr>
              <a:t>SEND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mengirimkan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melalui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koneksi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tersebut</a:t>
            </a:r>
            <a:endParaRPr lang="en-ID" sz="12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200" b="1" dirty="0">
                <a:solidFill>
                  <a:schemeClr val="tx1"/>
                </a:solidFill>
                <a:latin typeface="Anaheim" panose="020B0604020202020204" charset="0"/>
              </a:rPr>
              <a:t>RECEIVE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menunggu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menerima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melalui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koneksi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tersebut</a:t>
            </a:r>
            <a:endParaRPr lang="en-ID" sz="12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D" sz="1200" b="1" dirty="0">
                <a:solidFill>
                  <a:schemeClr val="tx1"/>
                </a:solidFill>
                <a:latin typeface="Anaheim" panose="020B0604020202020204" charset="0"/>
              </a:rPr>
              <a:t>CLOSE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memutuskan</a:t>
            </a:r>
            <a:r>
              <a:rPr lang="en-ID" sz="12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Anaheim" panose="020B0604020202020204" charset="0"/>
              </a:rPr>
              <a:t>koneksi</a:t>
            </a:r>
            <a:endParaRPr lang="en-ID" sz="1200" dirty="0">
              <a:solidFill>
                <a:schemeClr val="tx1"/>
              </a:solidFill>
              <a:latin typeface="Anaheim" panose="020B0604020202020204" charset="0"/>
            </a:endParaRPr>
          </a:p>
          <a:p>
            <a:endParaRPr lang="en-ID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pic>
        <p:nvPicPr>
          <p:cNvPr id="1030" name="Picture 6" descr="Explain Berkley API.">
            <a:extLst>
              <a:ext uri="{FF2B5EF4-FFF2-40B4-BE49-F238E27FC236}">
                <a16:creationId xmlns:a16="http://schemas.microsoft.com/office/drawing/2014/main" id="{71CD8BC1-78B8-DA1C-0B0F-30A76D3B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115844"/>
            <a:ext cx="2153850" cy="17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5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3"/>
          <p:cNvSpPr txBox="1">
            <a:spLocks noGrp="1"/>
          </p:cNvSpPr>
          <p:nvPr>
            <p:ph type="ctrTitle" idx="2"/>
          </p:nvPr>
        </p:nvSpPr>
        <p:spPr>
          <a:xfrm>
            <a:off x="559845" y="2116455"/>
            <a:ext cx="50451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TRANSPORT PROTOCOL</a:t>
            </a:r>
            <a:endParaRPr sz="4800" dirty="0"/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3444281" y="3216840"/>
            <a:ext cx="495335" cy="99300"/>
            <a:chOff x="7888719" y="489850"/>
            <a:chExt cx="495335" cy="99300"/>
          </a:xfrm>
        </p:grpSpPr>
        <p:sp>
          <p:nvSpPr>
            <p:cNvPr id="1008" name="Google Shape;1008;p33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 rot="10800000" flipH="1">
            <a:off x="653618" y="1806764"/>
            <a:ext cx="2562350" cy="99300"/>
            <a:chOff x="-1600196" y="4787525"/>
            <a:chExt cx="2562350" cy="99300"/>
          </a:xfrm>
        </p:grpSpPr>
        <p:sp>
          <p:nvSpPr>
            <p:cNvPr id="1012" name="Google Shape;1012;p33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0F405C-D427-C70A-E687-73742014D820}"/>
              </a:ext>
            </a:extLst>
          </p:cNvPr>
          <p:cNvGrpSpPr/>
          <p:nvPr/>
        </p:nvGrpSpPr>
        <p:grpSpPr>
          <a:xfrm>
            <a:off x="5753759" y="549600"/>
            <a:ext cx="2442054" cy="4044300"/>
            <a:chOff x="6652905" y="2199496"/>
            <a:chExt cx="2442054" cy="4044300"/>
          </a:xfrm>
        </p:grpSpPr>
        <p:grpSp>
          <p:nvGrpSpPr>
            <p:cNvPr id="850" name="Google Shape;850;p33"/>
            <p:cNvGrpSpPr/>
            <p:nvPr/>
          </p:nvGrpSpPr>
          <p:grpSpPr>
            <a:xfrm>
              <a:off x="6953859" y="2199496"/>
              <a:ext cx="2141100" cy="4044300"/>
              <a:chOff x="713225" y="515408"/>
              <a:chExt cx="2141100" cy="4044300"/>
            </a:xfrm>
          </p:grpSpPr>
          <p:sp>
            <p:nvSpPr>
              <p:cNvPr id="851" name="Google Shape;851;p33"/>
              <p:cNvSpPr/>
              <p:nvPr/>
            </p:nvSpPr>
            <p:spPr>
              <a:xfrm rot="5400000">
                <a:off x="2616425" y="515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 rot="5400000">
                <a:off x="2616425" y="753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 rot="5400000">
                <a:off x="2616425" y="991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 rot="5400000">
                <a:off x="2616425" y="1229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 rot="5400000">
                <a:off x="2616425" y="1467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 rot="5400000">
                <a:off x="2616425" y="1704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 rot="5400000">
                <a:off x="2616425" y="1942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 rot="5400000">
                <a:off x="2616425" y="21807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 rot="5400000">
                <a:off x="2616425" y="24186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 rot="5400000">
                <a:off x="2616425" y="26565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 rot="5400000">
                <a:off x="2616425" y="2894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 rot="5400000">
                <a:off x="2616425" y="3132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 rot="5400000">
                <a:off x="2616425" y="3370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 rot="5400000">
                <a:off x="2616425" y="3608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 rot="5400000">
                <a:off x="2616425" y="3846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 rot="5400000">
                <a:off x="2616425" y="4083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 rot="5400000">
                <a:off x="2616425" y="4321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 rot="5400000">
                <a:off x="2378525" y="515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 rot="5400000">
                <a:off x="2378525" y="753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 rot="5400000">
                <a:off x="2378525" y="991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 rot="5400000">
                <a:off x="2378525" y="1229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rot="5400000">
                <a:off x="2378525" y="1467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rot="5400000">
                <a:off x="2378525" y="1704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rot="5400000">
                <a:off x="2378525" y="1942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 rot="5400000">
                <a:off x="2378525" y="21807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 rot="5400000">
                <a:off x="2378525" y="24186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5400000">
                <a:off x="2378525" y="26565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 rot="5400000">
                <a:off x="2378525" y="2894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 rot="5400000">
                <a:off x="2378525" y="3132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5400000">
                <a:off x="2378525" y="3370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 rot="5400000">
                <a:off x="2378525" y="3608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 rot="5400000">
                <a:off x="2378525" y="3846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 rot="5400000">
                <a:off x="2378525" y="4083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 rot="5400000">
                <a:off x="2378525" y="4321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 rot="5400000">
                <a:off x="2140625" y="515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 rot="5400000">
                <a:off x="2140625" y="753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 rot="5400000">
                <a:off x="2140625" y="991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 rot="5400000">
                <a:off x="2140625" y="1229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 rot="5400000">
                <a:off x="2140625" y="1467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 rot="5400000">
                <a:off x="2140625" y="1704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 rot="5400000">
                <a:off x="2140625" y="1942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 rot="5400000">
                <a:off x="2140625" y="21807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rot="5400000">
                <a:off x="2140625" y="24186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rot="5400000">
                <a:off x="2140625" y="26565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rot="5400000">
                <a:off x="2140625" y="2894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 rot="5400000">
                <a:off x="2140625" y="3132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 rot="5400000">
                <a:off x="2140625" y="3370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5400000">
                <a:off x="2140625" y="3608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 rot="5400000">
                <a:off x="2140625" y="3846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 rot="5400000">
                <a:off x="2140625" y="4083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5400000">
                <a:off x="2140625" y="4321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 rot="5400000">
                <a:off x="1902725" y="515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 rot="5400000">
                <a:off x="1902725" y="753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 rot="5400000">
                <a:off x="1902725" y="991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 rot="5400000">
                <a:off x="1902725" y="1229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 rot="5400000">
                <a:off x="1902725" y="1467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 rot="5400000">
                <a:off x="1902725" y="1704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 rot="5400000">
                <a:off x="1902725" y="1942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 rot="5400000">
                <a:off x="1902725" y="21807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 rot="5400000">
                <a:off x="1902725" y="24186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 rot="5400000">
                <a:off x="1902725" y="26565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 rot="5400000">
                <a:off x="1902725" y="2894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 rot="5400000">
                <a:off x="1902725" y="3132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 rot="5400000">
                <a:off x="1902725" y="3370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 rot="5400000">
                <a:off x="1902725" y="3608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 rot="5400000">
                <a:off x="1902725" y="3846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 rot="5400000">
                <a:off x="1902725" y="4083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 rot="5400000">
                <a:off x="1902725" y="4321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 rot="5400000">
                <a:off x="1664825" y="515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 rot="5400000">
                <a:off x="1664825" y="753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 rot="5400000">
                <a:off x="1664825" y="991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 rot="5400000">
                <a:off x="1664825" y="1229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 rot="5400000">
                <a:off x="1664825" y="1467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 rot="5400000">
                <a:off x="1664825" y="1704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 rot="5400000">
                <a:off x="1664825" y="1942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 rot="5400000">
                <a:off x="1664825" y="21807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 rot="5400000">
                <a:off x="1664825" y="24186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 rot="5400000">
                <a:off x="1664825" y="26565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 rot="5400000">
                <a:off x="1664825" y="2894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 rot="5400000">
                <a:off x="1664825" y="3132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 rot="5400000">
                <a:off x="1664825" y="3370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 rot="5400000">
                <a:off x="1664825" y="3608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 rot="5400000">
                <a:off x="1664825" y="3846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 rot="5400000">
                <a:off x="1664825" y="4083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 rot="5400000">
                <a:off x="1664825" y="4321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 rot="5400000">
                <a:off x="1426925" y="515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 rot="5400000">
                <a:off x="1426925" y="753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 rot="5400000">
                <a:off x="1426925" y="991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 rot="5400000">
                <a:off x="1426925" y="1229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 rot="5400000">
                <a:off x="1426925" y="1467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 rot="5400000">
                <a:off x="1426925" y="1704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 rot="5400000">
                <a:off x="1426925" y="1942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 rot="5400000">
                <a:off x="1426925" y="21807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 rot="5400000">
                <a:off x="1426925" y="24186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 rot="5400000">
                <a:off x="1426925" y="26565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 rot="5400000">
                <a:off x="1426925" y="2894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 rot="5400000">
                <a:off x="1426925" y="3132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 rot="5400000">
                <a:off x="1426925" y="3370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 rot="5400000">
                <a:off x="1426925" y="3608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 rot="5400000">
                <a:off x="1426925" y="3846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 rot="5400000">
                <a:off x="1426925" y="4083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 rot="5400000">
                <a:off x="1426925" y="4321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 rot="5400000">
                <a:off x="1189025" y="515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 rot="5400000">
                <a:off x="1189025" y="753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 rot="5400000">
                <a:off x="1189025" y="991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 rot="5400000">
                <a:off x="1189025" y="1229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 rot="5400000">
                <a:off x="1189025" y="1467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 rot="5400000">
                <a:off x="1189025" y="1704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 rot="5400000">
                <a:off x="1189025" y="1942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 rot="5400000">
                <a:off x="1189025" y="21807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 rot="5400000">
                <a:off x="1189025" y="24186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 rot="5400000">
                <a:off x="1189025" y="26565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 rot="5400000">
                <a:off x="1189025" y="2894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 rot="5400000">
                <a:off x="1189025" y="3132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 rot="5400000">
                <a:off x="1189025" y="3370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 rot="5400000">
                <a:off x="1189025" y="3608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 rot="5400000">
                <a:off x="1189025" y="3846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 rot="5400000">
                <a:off x="1189025" y="4083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 rot="5400000">
                <a:off x="1189025" y="4321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 rot="5400000">
                <a:off x="951125" y="515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 rot="5400000">
                <a:off x="951125" y="753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 rot="5400000">
                <a:off x="951125" y="991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 rot="5400000">
                <a:off x="951125" y="1229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 rot="5400000">
                <a:off x="951125" y="1467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 rot="5400000">
                <a:off x="951125" y="1704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 rot="5400000">
                <a:off x="951125" y="1942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 rot="5400000">
                <a:off x="951125" y="21807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 rot="5400000">
                <a:off x="951125" y="24186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 rot="5400000">
                <a:off x="951125" y="26565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 rot="5400000">
                <a:off x="951125" y="2894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 rot="5400000">
                <a:off x="951125" y="3132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 rot="5400000">
                <a:off x="951125" y="3370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 rot="5400000">
                <a:off x="951125" y="3608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 rot="5400000">
                <a:off x="951125" y="3846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 rot="5400000">
                <a:off x="951125" y="4083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 rot="5400000">
                <a:off x="951125" y="4321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 rot="5400000">
                <a:off x="713225" y="515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 rot="5400000">
                <a:off x="713225" y="753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 rot="5400000">
                <a:off x="713225" y="991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 rot="5400000">
                <a:off x="713225" y="1229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 rot="5400000">
                <a:off x="713225" y="1467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 rot="5400000">
                <a:off x="713225" y="1704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 rot="5400000">
                <a:off x="713225" y="1942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 rot="5400000">
                <a:off x="713225" y="21807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 rot="5400000">
                <a:off x="713225" y="24186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 rot="5400000">
                <a:off x="713225" y="26565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 rot="5400000">
                <a:off x="713225" y="28944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 rot="5400000">
                <a:off x="713225" y="31323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 rot="5400000">
                <a:off x="713225" y="33702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 rot="5400000">
                <a:off x="713225" y="36081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 rot="5400000">
                <a:off x="713225" y="38460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 rot="5400000">
                <a:off x="713225" y="40839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 rot="5400000">
                <a:off x="713225" y="4321808"/>
                <a:ext cx="237900" cy="2379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3"/>
            <p:cNvGrpSpPr/>
            <p:nvPr/>
          </p:nvGrpSpPr>
          <p:grpSpPr>
            <a:xfrm rot="-5400000">
              <a:off x="6206884" y="3618223"/>
              <a:ext cx="3665166" cy="1249966"/>
              <a:chOff x="2519900" y="1583075"/>
              <a:chExt cx="4359660" cy="1479775"/>
            </a:xfrm>
          </p:grpSpPr>
          <p:cxnSp>
            <p:nvCxnSpPr>
              <p:cNvPr id="1017" name="Google Shape;1017;p33"/>
              <p:cNvCxnSpPr/>
              <p:nvPr/>
            </p:nvCxnSpPr>
            <p:spPr>
              <a:xfrm rot="5400000" flipH="1">
                <a:off x="2140850" y="1962125"/>
                <a:ext cx="758700" cy="600"/>
              </a:xfrm>
              <a:prstGeom prst="curvedConnector3">
                <a:avLst>
                  <a:gd name="adj1" fmla="val 50000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8" name="Google Shape;1018;p33"/>
              <p:cNvSpPr/>
              <p:nvPr/>
            </p:nvSpPr>
            <p:spPr>
              <a:xfrm rot="10800000">
                <a:off x="2520624" y="2142600"/>
                <a:ext cx="401400" cy="3948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9" name="Google Shape;1019;p33"/>
              <p:cNvCxnSpPr>
                <a:stCxn id="1018" idx="0"/>
                <a:endCxn id="1020" idx="2"/>
              </p:cNvCxnSpPr>
              <p:nvPr/>
            </p:nvCxnSpPr>
            <p:spPr>
              <a:xfrm>
                <a:off x="2721324" y="2537400"/>
                <a:ext cx="325500" cy="600"/>
              </a:xfrm>
              <a:prstGeom prst="curvedConnector3">
                <a:avLst>
                  <a:gd name="adj1" fmla="val 50018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0" name="Google Shape;1020;p33"/>
              <p:cNvSpPr/>
              <p:nvPr/>
            </p:nvSpPr>
            <p:spPr>
              <a:xfrm rot="5400000" flipH="1">
                <a:off x="2849542" y="2534147"/>
                <a:ext cx="394800" cy="401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 rot="10800000">
                <a:off x="3247766" y="2637106"/>
                <a:ext cx="401400" cy="3948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2" name="Google Shape;1022;p33"/>
              <p:cNvCxnSpPr>
                <a:stCxn id="1021" idx="0"/>
                <a:endCxn id="1023" idx="2"/>
              </p:cNvCxnSpPr>
              <p:nvPr/>
            </p:nvCxnSpPr>
            <p:spPr>
              <a:xfrm>
                <a:off x="3448466" y="3031906"/>
                <a:ext cx="2528400" cy="600"/>
              </a:xfrm>
              <a:prstGeom prst="curvedConnector3">
                <a:avLst>
                  <a:gd name="adj1" fmla="val 49999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33"/>
              <p:cNvCxnSpPr>
                <a:stCxn id="1021" idx="2"/>
                <a:endCxn id="1020" idx="0"/>
              </p:cNvCxnSpPr>
              <p:nvPr/>
            </p:nvCxnSpPr>
            <p:spPr>
              <a:xfrm rot="5400000" flipH="1">
                <a:off x="3197666" y="2784406"/>
                <a:ext cx="99600" cy="600"/>
              </a:xfrm>
              <a:prstGeom prst="curvedConnector3">
                <a:avLst>
                  <a:gd name="adj1" fmla="val 50030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3" name="Google Shape;1023;p33"/>
              <p:cNvSpPr/>
              <p:nvPr/>
            </p:nvSpPr>
            <p:spPr>
              <a:xfrm rot="5400000">
                <a:off x="5779399" y="2633760"/>
                <a:ext cx="394800" cy="401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 flipH="1">
                <a:off x="6177623" y="1821750"/>
                <a:ext cx="401400" cy="3948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6477560" y="1821750"/>
                <a:ext cx="401400" cy="3948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7" name="Google Shape;1027;p33"/>
              <p:cNvCxnSpPr>
                <a:endCxn id="1026" idx="2"/>
              </p:cNvCxnSpPr>
              <p:nvPr/>
            </p:nvCxnSpPr>
            <p:spPr>
              <a:xfrm rot="5400000" flipH="1">
                <a:off x="6357410" y="2540700"/>
                <a:ext cx="1043700" cy="600"/>
              </a:xfrm>
              <a:prstGeom prst="curvedConnector3">
                <a:avLst>
                  <a:gd name="adj1" fmla="val 50005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33"/>
              <p:cNvCxnSpPr>
                <a:stCxn id="1023" idx="0"/>
                <a:endCxn id="1025" idx="2"/>
              </p:cNvCxnSpPr>
              <p:nvPr/>
            </p:nvCxnSpPr>
            <p:spPr>
              <a:xfrm rot="5400000" flipH="1">
                <a:off x="5769499" y="2426460"/>
                <a:ext cx="815400" cy="600"/>
              </a:xfrm>
              <a:prstGeom prst="curvedConnector3">
                <a:avLst>
                  <a:gd name="adj1" fmla="val 49994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33"/>
              <p:cNvCxnSpPr>
                <a:stCxn id="1025" idx="0"/>
                <a:endCxn id="1026" idx="0"/>
              </p:cNvCxnSpPr>
              <p:nvPr/>
            </p:nvCxnSpPr>
            <p:spPr>
              <a:xfrm>
                <a:off x="6378323" y="1821750"/>
                <a:ext cx="300000" cy="600"/>
              </a:xfrm>
              <a:prstGeom prst="curvedConnector3">
                <a:avLst>
                  <a:gd name="adj1" fmla="val 49990"/>
                </a:avLst>
              </a:prstGeom>
              <a:noFill/>
              <a:ln w="76200" cap="flat" cmpd="sng">
                <a:solidFill>
                  <a:srgbClr val="F80E7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0" name="Google Shape;1030;p33"/>
            <p:cNvGrpSpPr/>
            <p:nvPr/>
          </p:nvGrpSpPr>
          <p:grpSpPr>
            <a:xfrm>
              <a:off x="6652905" y="4540230"/>
              <a:ext cx="1397665" cy="530957"/>
              <a:chOff x="412271" y="2890334"/>
              <a:chExt cx="1397665" cy="530957"/>
            </a:xfrm>
          </p:grpSpPr>
          <p:sp>
            <p:nvSpPr>
              <p:cNvPr id="1031" name="Google Shape;1031;p33"/>
              <p:cNvSpPr/>
              <p:nvPr/>
            </p:nvSpPr>
            <p:spPr>
              <a:xfrm>
                <a:off x="534336" y="2890334"/>
                <a:ext cx="1275600" cy="408900"/>
              </a:xfrm>
              <a:prstGeom prst="rect">
                <a:avLst/>
              </a:prstGeom>
              <a:gradFill>
                <a:gsLst>
                  <a:gs pos="0">
                    <a:srgbClr val="7041D6">
                      <a:alpha val="37647"/>
                    </a:srgbClr>
                  </a:gs>
                  <a:gs pos="100000">
                    <a:srgbClr val="F80E77">
                      <a:alpha val="4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412271" y="3012390"/>
                <a:ext cx="1275600" cy="4089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F80E77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975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ad Construction Thesis Defense by Slidesgo">
  <a:themeElements>
    <a:clrScheme name="Simple Light">
      <a:dk1>
        <a:srgbClr val="FFFFFF"/>
      </a:dk1>
      <a:lt1>
        <a:srgbClr val="9961FF"/>
      </a:lt1>
      <a:dk2>
        <a:srgbClr val="FF4799"/>
      </a:dk2>
      <a:lt2>
        <a:srgbClr val="FFC329"/>
      </a:lt2>
      <a:accent1>
        <a:srgbClr val="0F0F0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1120</Words>
  <Application>Microsoft Office PowerPoint</Application>
  <PresentationFormat>On-screen Show (16:9)</PresentationFormat>
  <Paragraphs>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Bai Jamjuree</vt:lpstr>
      <vt:lpstr>Wingdings 2</vt:lpstr>
      <vt:lpstr>Courier New</vt:lpstr>
      <vt:lpstr>Anaheim</vt:lpstr>
      <vt:lpstr>Wingdings</vt:lpstr>
      <vt:lpstr>Times New Roman</vt:lpstr>
      <vt:lpstr>Road Construction Thesis Defense by Slidesgo</vt:lpstr>
      <vt:lpstr>JARINGAN KOMPUTER</vt:lpstr>
      <vt:lpstr>TRANSPORT LAYER</vt:lpstr>
      <vt:lpstr>TRANSPORT LAYER</vt:lpstr>
      <vt:lpstr>TRANSPORT LAYER SERVICE</vt:lpstr>
      <vt:lpstr>Transport Layer Service</vt:lpstr>
      <vt:lpstr>Transport Layer Service</vt:lpstr>
      <vt:lpstr>Transport Layer Service</vt:lpstr>
      <vt:lpstr>Transport Layer Service</vt:lpstr>
      <vt:lpstr>TRANSPORT PROTOCOL</vt:lpstr>
      <vt:lpstr>TRANSPORT PROTOCOL</vt:lpstr>
      <vt:lpstr>ADDRESSING</vt:lpstr>
      <vt:lpstr>CONNECTION ESTABLISHMENT</vt:lpstr>
      <vt:lpstr>Connection Establishment</vt:lpstr>
      <vt:lpstr>Connection Release</vt:lpstr>
      <vt:lpstr>FLOW CONTROL &amp; ERROR CONTROL</vt:lpstr>
      <vt:lpstr>MULTIPLEXING</vt:lpstr>
      <vt:lpstr>CRASH RECOVERY</vt:lpstr>
      <vt:lpstr>Crash Recovery</vt:lpstr>
      <vt:lpstr>SESI DISKUSI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nanda</dc:creator>
  <cp:lastModifiedBy>Nanda Febian</cp:lastModifiedBy>
  <cp:revision>4</cp:revision>
  <dcterms:modified xsi:type="dcterms:W3CDTF">2022-11-13T14:40:24Z</dcterms:modified>
</cp:coreProperties>
</file>