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9" r:id="rId3"/>
    <p:sldId id="305" r:id="rId4"/>
    <p:sldId id="260" r:id="rId5"/>
    <p:sldId id="261" r:id="rId6"/>
    <p:sldId id="321" r:id="rId7"/>
    <p:sldId id="322" r:id="rId8"/>
    <p:sldId id="318" r:id="rId9"/>
    <p:sldId id="306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07" r:id="rId18"/>
    <p:sldId id="277" r:id="rId19"/>
    <p:sldId id="317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ai Jamjuree" panose="020B0604020202020204" charset="-34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D1E76-0EFC-41D5-8E67-69DF25D8B14F}">
  <a:tblStyle styleId="{02DD1E76-0EFC-41D5-8E67-69DF25D8B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575244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2575244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16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8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09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7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22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50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15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4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5bb7f0b52b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5bb7f0b52b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5bb7f0b52b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5bb7f0b52b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60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9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1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solidFill>
                  <a:srgbClr val="9961FF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65085" y="4077500"/>
            <a:ext cx="21657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713315" y="4077575"/>
            <a:ext cx="13839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b="1">
                <a:solidFill>
                  <a:srgbClr val="F3F3F3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pic>
          <p:nvPicPr>
            <p:cNvPr id="17" name="Google Shape;17;p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6526425" y="1162300"/>
            <a:ext cx="1904400" cy="11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2"/>
          </p:nvPr>
        </p:nvSpPr>
        <p:spPr>
          <a:xfrm>
            <a:off x="3385725" y="2234325"/>
            <a:ext cx="50451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686625" y="3275850"/>
            <a:ext cx="1744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2" name="Google Shape;52;p9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9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8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852000" cy="20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0" name="Google Shape;70;p1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72077" y="1812350"/>
            <a:ext cx="35970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713225" y="1812350"/>
            <a:ext cx="36039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594950" y="1206550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hasCustomPrompt="1"/>
          </p:nvPr>
        </p:nvSpPr>
        <p:spPr>
          <a:xfrm>
            <a:off x="1594825" y="539500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1594950" y="2720925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3" hasCustomPrompt="1"/>
          </p:nvPr>
        </p:nvSpPr>
        <p:spPr>
          <a:xfrm>
            <a:off x="1594825" y="2053775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594950" y="4138175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5" hasCustomPrompt="1"/>
          </p:nvPr>
        </p:nvSpPr>
        <p:spPr>
          <a:xfrm>
            <a:off x="1594825" y="3471125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1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9"/>
          <p:cNvGrpSpPr/>
          <p:nvPr/>
        </p:nvGrpSpPr>
        <p:grpSpPr>
          <a:xfrm>
            <a:off x="-42" y="1901451"/>
            <a:ext cx="1030552" cy="99300"/>
            <a:chOff x="-42" y="1901451"/>
            <a:chExt cx="1030552" cy="99300"/>
          </a:xfrm>
        </p:grpSpPr>
        <p:sp>
          <p:nvSpPr>
            <p:cNvPr id="186" name="Google Shape;186;p29"/>
            <p:cNvSpPr/>
            <p:nvPr/>
          </p:nvSpPr>
          <p:spPr>
            <a:xfrm flipH="1">
              <a:off x="-42" y="1926800"/>
              <a:ext cx="3864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 flipH="1">
              <a:off x="535175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 flipH="1">
              <a:off x="733192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 flipH="1">
              <a:off x="931210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29"/>
          <p:cNvGrpSpPr/>
          <p:nvPr/>
        </p:nvGrpSpPr>
        <p:grpSpPr>
          <a:xfrm>
            <a:off x="884550" y="1585983"/>
            <a:ext cx="7374900" cy="2141100"/>
            <a:chOff x="884550" y="1585983"/>
            <a:chExt cx="7374900" cy="2141100"/>
          </a:xfrm>
        </p:grpSpPr>
        <p:sp>
          <p:nvSpPr>
            <p:cNvPr id="191" name="Google Shape;191;p29"/>
            <p:cNvSpPr/>
            <p:nvPr/>
          </p:nvSpPr>
          <p:spPr>
            <a:xfrm>
              <a:off x="884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22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360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598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836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074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311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549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787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025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3263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3501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739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977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215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453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690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928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166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404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642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880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118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356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594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832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069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307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545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7783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8021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884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122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360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598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836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074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311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549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787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025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263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501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39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977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215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453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4690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4928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5166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5404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5642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880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118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356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594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32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7069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07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545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783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8021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4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122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360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598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836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074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311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549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787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025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263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501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739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3977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215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453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90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928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66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404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642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880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118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356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594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832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069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307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545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783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8021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884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122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360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98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836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074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311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549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787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025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263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501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739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977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215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453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690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928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166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404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5642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5880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18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356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6594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6832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069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307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545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783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021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84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22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360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598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836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074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311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549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87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025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263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501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739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977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215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453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690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928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166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404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642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880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6118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356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594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832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069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307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545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783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8021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884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122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60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598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836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074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311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549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787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025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263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01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739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977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215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453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690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28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166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5404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642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5880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118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356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594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832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7069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307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545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783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021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884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122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360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98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836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074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311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549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787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025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263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501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739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977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215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453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690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28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66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404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642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5880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18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356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594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832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69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7307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7545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7783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8021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84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122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360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98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836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074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311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549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787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025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263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501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739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977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215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453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690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928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166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404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642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880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118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356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594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6832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069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307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7545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7783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8021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84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122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60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598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836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074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311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549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787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025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263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501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739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977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15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453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690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928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166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404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642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880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118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356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94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832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7069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7307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7545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7783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8021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JARINGAN KOMPUTER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832265" y="4125573"/>
            <a:ext cx="3858685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PUTU NANDA FEBIAN DANAN JAYA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2205551093</a:t>
            </a:r>
            <a:endParaRPr dirty="0"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531538" y="1687142"/>
            <a:ext cx="4319429" cy="1732975"/>
            <a:chOff x="2538698" y="1583075"/>
            <a:chExt cx="4340262" cy="1732975"/>
          </a:xfrm>
        </p:grpSpPr>
        <p:cxnSp>
          <p:nvCxnSpPr>
            <p:cNvPr id="474" name="Google Shape;474;p29"/>
            <p:cNvCxnSpPr/>
            <p:nvPr/>
          </p:nvCxnSpPr>
          <p:spPr>
            <a:xfrm rot="-5400000">
              <a:off x="2159648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29"/>
            <p:cNvSpPr/>
            <p:nvPr/>
          </p:nvSpPr>
          <p:spPr>
            <a:xfrm rot="10800000">
              <a:off x="2538822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6" name="Google Shape;476;p29"/>
            <p:cNvCxnSpPr>
              <a:stCxn id="475" idx="0"/>
              <a:endCxn id="477" idx="2"/>
            </p:cNvCxnSpPr>
            <p:nvPr/>
          </p:nvCxnSpPr>
          <p:spPr>
            <a:xfrm>
              <a:off x="2739522" y="2537400"/>
              <a:ext cx="307500" cy="600"/>
            </a:xfrm>
            <a:prstGeom prst="curvedConnector3">
              <a:avLst>
                <a:gd name="adj1" fmla="val 49987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9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9" name="Google Shape;479;p29"/>
            <p:cNvCxnSpPr>
              <a:stCxn id="478" idx="0"/>
              <a:endCxn id="480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29"/>
            <p:cNvCxnSpPr>
              <a:stCxn id="478" idx="2"/>
              <a:endCxn id="477" idx="0"/>
            </p:cNvCxnSpPr>
            <p:nvPr/>
          </p:nvCxnSpPr>
          <p:spPr>
            <a:xfrm rot="-5400000">
              <a:off x="31982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9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29"/>
            <p:cNvCxnSpPr>
              <a:endCxn id="483" idx="2"/>
            </p:cNvCxnSpPr>
            <p:nvPr/>
          </p:nvCxnSpPr>
          <p:spPr>
            <a:xfrm rot="-5400000">
              <a:off x="6230210" y="2667300"/>
              <a:ext cx="12969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29"/>
            <p:cNvCxnSpPr>
              <a:stCxn id="480" idx="0"/>
              <a:endCxn id="482" idx="2"/>
            </p:cNvCxnSpPr>
            <p:nvPr/>
          </p:nvCxnSpPr>
          <p:spPr>
            <a:xfrm rot="-5400000">
              <a:off x="57700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29"/>
            <p:cNvCxnSpPr>
              <a:stCxn id="482" idx="0"/>
              <a:endCxn id="483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29"/>
          <p:cNvSpPr/>
          <p:nvPr/>
        </p:nvSpPr>
        <p:spPr>
          <a:xfrm>
            <a:off x="594461" y="293043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72396" y="305249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7563086" y="169598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7441021" y="181804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446472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248455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050438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tx1"/>
                </a:solidFill>
              </a:rPr>
              <a:t>Real-Time Transport </a:t>
            </a:r>
            <a:r>
              <a:rPr lang="en" sz="3400" dirty="0">
                <a:solidFill>
                  <a:schemeClr val="bg1"/>
                </a:solidFill>
              </a:rPr>
              <a:t>Protocols</a:t>
            </a:r>
            <a:endParaRPr sz="3400"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663575" y="1480587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/>
              <a:t>FUNGSI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dasar</a:t>
            </a:r>
            <a:r>
              <a:rPr lang="en-ID" sz="2000" dirty="0"/>
              <a:t> RTP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menggandakan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aliran</a:t>
            </a:r>
            <a:r>
              <a:rPr lang="en-ID" sz="2000" dirty="0"/>
              <a:t> data real-time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aliran</a:t>
            </a:r>
            <a:r>
              <a:rPr lang="en-ID" sz="2000" dirty="0"/>
              <a:t> </a:t>
            </a:r>
            <a:r>
              <a:rPr lang="en-ID" sz="2000" dirty="0" err="1"/>
              <a:t>paket</a:t>
            </a:r>
            <a:r>
              <a:rPr lang="en-ID" sz="2000" dirty="0"/>
              <a:t> UDP.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2000" dirty="0" err="1"/>
              <a:t>Aliran</a:t>
            </a:r>
            <a:r>
              <a:rPr lang="en-ID" sz="2000" dirty="0"/>
              <a:t> UDP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dikirim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(unicasting)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(multicasting). Karena RTP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UDP </a:t>
            </a:r>
            <a:r>
              <a:rPr lang="en-ID" sz="2000" dirty="0" err="1"/>
              <a:t>biasa</a:t>
            </a:r>
            <a:r>
              <a:rPr lang="en-ID" sz="2000" dirty="0"/>
              <a:t>, </a:t>
            </a:r>
            <a:r>
              <a:rPr lang="en-ID" sz="2000" dirty="0" err="1"/>
              <a:t>paket?paketnya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diperlakukan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oleh router </a:t>
            </a:r>
            <a:r>
              <a:rPr lang="en-ID" sz="2000" dirty="0" err="1"/>
              <a:t>kecuali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kualitas</a:t>
            </a:r>
            <a:r>
              <a:rPr lang="en-ID" sz="2000" dirty="0"/>
              <a:t> </a:t>
            </a:r>
            <a:r>
              <a:rPr lang="en-ID" sz="2000" dirty="0" err="1"/>
              <a:t>layanan</a:t>
            </a:r>
            <a:r>
              <a:rPr lang="en-ID" sz="2000" dirty="0"/>
              <a:t> IP yang normal </a:t>
            </a:r>
            <a:r>
              <a:rPr lang="en-ID" sz="2000" dirty="0" err="1"/>
              <a:t>diaktifkan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17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62875" y="1027897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>
                <a:solidFill>
                  <a:schemeClr val="lt1"/>
                </a:solidFill>
              </a:rPr>
              <a:t>RTCP</a:t>
            </a:r>
            <a:r>
              <a:rPr lang="en-ID" sz="3400" dirty="0">
                <a:solidFill>
                  <a:schemeClr val="lt1"/>
                </a:solidFill>
              </a:rPr>
              <a:t> </a:t>
            </a:r>
            <a:r>
              <a:rPr lang="en-ID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The Real-Time Transport Control Protocol)</a:t>
            </a:r>
            <a:br>
              <a:rPr lang="en-US" sz="3400" dirty="0">
                <a:solidFill>
                  <a:schemeClr val="lt1"/>
                </a:solidFill>
              </a:rPr>
            </a:br>
            <a:br>
              <a:rPr lang="en-ID" sz="3400" dirty="0">
                <a:solidFill>
                  <a:schemeClr val="lt1"/>
                </a:solidFill>
              </a:rPr>
            </a:br>
            <a:endParaRPr lang="en-ID" sz="3400"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87434" y="1285447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umpan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, </a:t>
            </a:r>
            <a:r>
              <a:rPr lang="en-US" sz="1600" dirty="0" err="1"/>
              <a:t>sinkronisasi</a:t>
            </a:r>
            <a:r>
              <a:rPr lang="en-US" sz="1600" dirty="0"/>
              <a:t>, dan </a:t>
            </a:r>
            <a:r>
              <a:rPr lang="en-US" sz="1600" dirty="0" err="1"/>
              <a:t>antarmuka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mentransport</a:t>
            </a:r>
            <a:r>
              <a:rPr lang="en-US" sz="1600" dirty="0"/>
              <a:t> </a:t>
            </a:r>
            <a:r>
              <a:rPr lang="en-US" sz="1600" dirty="0" err="1"/>
              <a:t>sampel</a:t>
            </a:r>
            <a:r>
              <a:rPr lang="en-US" sz="1600" dirty="0"/>
              <a:t> media </a:t>
            </a:r>
            <a:r>
              <a:rPr lang="en-US" sz="1600" dirty="0" err="1"/>
              <a:t>apa</a:t>
            </a:r>
            <a:r>
              <a:rPr lang="en-US" sz="1600" dirty="0"/>
              <a:t> pun.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dapat </a:t>
            </a:r>
            <a:r>
              <a:rPr lang="en-US" sz="1600" dirty="0" err="1"/>
              <a:t>digunakan</a:t>
            </a:r>
            <a:r>
              <a:rPr lang="en-US" sz="1600" dirty="0"/>
              <a:t> untuk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umpan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penundaan</a:t>
            </a:r>
            <a:r>
              <a:rPr lang="en-US" sz="1600" dirty="0"/>
              <a:t>, </a:t>
            </a:r>
            <a:r>
              <a:rPr lang="en-US" sz="1600" dirty="0" err="1"/>
              <a:t>variasi</a:t>
            </a:r>
            <a:r>
              <a:rPr lang="en-US" sz="1600" dirty="0"/>
              <a:t> </a:t>
            </a:r>
            <a:r>
              <a:rPr lang="en-US" sz="1600" dirty="0" err="1"/>
              <a:t>penundaan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jitter, </a:t>
            </a:r>
            <a:r>
              <a:rPr lang="en-US" sz="1600" dirty="0" err="1"/>
              <a:t>bandwith</a:t>
            </a:r>
            <a:r>
              <a:rPr lang="en-US" sz="1600" dirty="0"/>
              <a:t>, </a:t>
            </a:r>
            <a:r>
              <a:rPr lang="en-US" sz="1600" dirty="0" err="1"/>
              <a:t>kemacetan</a:t>
            </a:r>
            <a:r>
              <a:rPr lang="en-US" sz="1600" dirty="0"/>
              <a:t>, dan </a:t>
            </a:r>
            <a:r>
              <a:rPr lang="en-US" sz="1600" dirty="0" err="1"/>
              <a:t>properti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ke </a:t>
            </a:r>
            <a:r>
              <a:rPr lang="en-US" sz="1600" dirty="0" err="1"/>
              <a:t>sumbernya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RTCP juga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sinkronisasi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aliran</a:t>
            </a:r>
            <a:r>
              <a:rPr lang="en-US" sz="1600" dirty="0"/>
              <a:t>. </a:t>
            </a:r>
            <a:r>
              <a:rPr lang="en-US" sz="1600" dirty="0" err="1"/>
              <a:t>Masalahnya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aliran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dapat </a:t>
            </a:r>
            <a:r>
              <a:rPr lang="en-US" sz="1600" dirty="0" err="1"/>
              <a:t>menggunakan</a:t>
            </a:r>
            <a:r>
              <a:rPr lang="en-US" sz="1600" dirty="0"/>
              <a:t> jam yang </a:t>
            </a:r>
            <a:r>
              <a:rPr lang="en-US" sz="1600" dirty="0" err="1"/>
              <a:t>berbeda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granularitas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dan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penyimpangan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. RTCP dapat </a:t>
            </a:r>
            <a:r>
              <a:rPr lang="en-US" sz="1600" dirty="0" err="1"/>
              <a:t>digunakan</a:t>
            </a:r>
            <a:r>
              <a:rPr lang="en-US" sz="1600" dirty="0"/>
              <a:t> untuk </a:t>
            </a:r>
            <a:r>
              <a:rPr lang="en-US" sz="1600" dirty="0" err="1"/>
              <a:t>menjaganya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sinkron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RTCP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untuk </a:t>
            </a:r>
            <a:r>
              <a:rPr lang="en-US" sz="1600" dirty="0" err="1"/>
              <a:t>menamai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, dalam </a:t>
            </a:r>
            <a:r>
              <a:rPr lang="en-US" sz="1600" dirty="0" err="1"/>
              <a:t>teks</a:t>
            </a:r>
            <a:r>
              <a:rPr lang="en-US" sz="1600" dirty="0"/>
              <a:t> ASCII). </a:t>
            </a:r>
            <a:r>
              <a:rPr lang="en-US" sz="1600" dirty="0" err="1"/>
              <a:t>Informasi</a:t>
            </a:r>
            <a:r>
              <a:rPr lang="en-US" sz="1600" dirty="0"/>
              <a:t> ini dapat </a:t>
            </a:r>
            <a:r>
              <a:rPr lang="en-US" sz="1600" dirty="0" err="1"/>
              <a:t>ditampilkan</a:t>
            </a:r>
            <a:r>
              <a:rPr lang="en-US" sz="1600" dirty="0"/>
              <a:t> di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 untuk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siapa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berbicara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ini. </a:t>
            </a:r>
          </a:p>
        </p:txBody>
      </p:sp>
    </p:spTree>
    <p:extLst>
      <p:ext uri="{BB962C8B-B14F-4D97-AF65-F5344CB8AC3E}">
        <p14:creationId xmlns:p14="http://schemas.microsoft.com/office/powerpoint/2010/main" val="27913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713225" y="549600"/>
            <a:ext cx="2141100" cy="4044300"/>
            <a:chOff x="713225" y="515408"/>
            <a:chExt cx="2141100" cy="4044300"/>
          </a:xfrm>
        </p:grpSpPr>
        <p:sp>
          <p:nvSpPr>
            <p:cNvPr id="851" name="Google Shape;851;p33"/>
            <p:cNvSpPr/>
            <p:nvPr/>
          </p:nvSpPr>
          <p:spPr>
            <a:xfrm rot="5400000">
              <a:off x="26164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5400000">
              <a:off x="26164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5400000">
              <a:off x="26164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5400000">
              <a:off x="26164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5400000">
              <a:off x="26164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5400000">
              <a:off x="26164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5400000">
              <a:off x="26164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5400000">
              <a:off x="26164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 rot="5400000">
              <a:off x="26164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 rot="5400000">
              <a:off x="26164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 rot="5400000">
              <a:off x="26164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26164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5400000">
              <a:off x="26164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 rot="5400000">
              <a:off x="26164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400000">
              <a:off x="26164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rot="5400000">
              <a:off x="26164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rot="5400000">
              <a:off x="26164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rot="5400000">
              <a:off x="23785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rot="5400000">
              <a:off x="23785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rot="5400000">
              <a:off x="23785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rot="5400000">
              <a:off x="23785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rot="5400000">
              <a:off x="23785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5400000">
              <a:off x="23785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rot="5400000">
              <a:off x="23785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rot="5400000">
              <a:off x="23785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5400000">
              <a:off x="23785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 rot="5400000">
              <a:off x="23785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 rot="5400000">
              <a:off x="23785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5400000">
              <a:off x="23785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 rot="5400000">
              <a:off x="23785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 rot="5400000">
              <a:off x="23785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5400000">
              <a:off x="23785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 rot="5400000">
              <a:off x="23785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rot="5400000">
              <a:off x="23785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rot="5400000">
              <a:off x="21406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 rot="5400000">
              <a:off x="21406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rot="5400000">
              <a:off x="21406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rot="5400000">
              <a:off x="21406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rot="5400000">
              <a:off x="21406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rot="5400000">
              <a:off x="21406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rot="5400000">
              <a:off x="21406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rot="5400000">
              <a:off x="21406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rot="5400000">
              <a:off x="21406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rot="5400000">
              <a:off x="21406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rot="5400000">
              <a:off x="21406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5400000">
              <a:off x="21406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5400000">
              <a:off x="21406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 rot="5400000">
              <a:off x="21406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 rot="5400000">
              <a:off x="21406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5400000">
              <a:off x="21406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5400000">
              <a:off x="21406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5400000">
              <a:off x="19027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5400000">
              <a:off x="19027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 rot="5400000">
              <a:off x="19027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 rot="5400000">
              <a:off x="19027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5400000">
              <a:off x="19027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5400000">
              <a:off x="19027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5400000">
              <a:off x="19027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5400000">
              <a:off x="19027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5400000">
              <a:off x="19027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5400000">
              <a:off x="19027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 rot="5400000">
              <a:off x="19027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5400000">
              <a:off x="19027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5400000">
              <a:off x="19027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5400000">
              <a:off x="19027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5400000">
              <a:off x="19027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5400000">
              <a:off x="19027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5400000">
              <a:off x="19027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5400000">
              <a:off x="16648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5400000">
              <a:off x="16648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5400000">
              <a:off x="16648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5400000">
              <a:off x="16648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rot="5400000">
              <a:off x="16648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5400000">
              <a:off x="16648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5400000">
              <a:off x="16648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5400000">
              <a:off x="16648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5400000">
              <a:off x="16648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5400000">
              <a:off x="16648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5400000">
              <a:off x="16648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5400000">
              <a:off x="16648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16648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5400000">
              <a:off x="16648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16648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rot="5400000">
              <a:off x="16648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16648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5400000">
              <a:off x="14269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5400000">
              <a:off x="14269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5400000">
              <a:off x="14269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5400000">
              <a:off x="14269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14269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rot="5400000">
              <a:off x="14269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 rot="5400000">
              <a:off x="14269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14269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 rot="5400000">
              <a:off x="14269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 rot="5400000">
              <a:off x="14269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5400000">
              <a:off x="14269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5400000">
              <a:off x="14269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 rot="5400000">
              <a:off x="14269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 rot="5400000">
              <a:off x="14269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14269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14269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14269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11890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11890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11890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11890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11890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11890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11890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11890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11890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11890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11890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11890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11890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11890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11890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5400000">
              <a:off x="11890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5400000">
              <a:off x="11890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5400000">
              <a:off x="9511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5400000">
              <a:off x="9511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5400000">
              <a:off x="9511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5400000">
              <a:off x="9511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5400000">
              <a:off x="9511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5400000">
              <a:off x="9511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5400000">
              <a:off x="9511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5400000">
              <a:off x="9511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5400000">
              <a:off x="9511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9511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 rot="5400000">
              <a:off x="9511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 rot="5400000">
              <a:off x="9511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9511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 rot="5400000">
              <a:off x="9511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 rot="5400000">
              <a:off x="9511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 rot="5400000">
              <a:off x="9511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 rot="5400000">
              <a:off x="9511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 rot="5400000">
              <a:off x="7132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5400000">
              <a:off x="7132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5400000">
              <a:off x="7132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5400000">
              <a:off x="7132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5400000">
              <a:off x="7132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5400000">
              <a:off x="7132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 rot="5400000">
              <a:off x="7132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7132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 rot="5400000">
              <a:off x="7132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 rot="5400000">
              <a:off x="7132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5400000">
              <a:off x="7132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5400000">
              <a:off x="7132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5400000">
              <a:off x="7132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5400000">
              <a:off x="7132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5400000">
              <a:off x="7132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5400000">
              <a:off x="7132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5400000">
              <a:off x="7132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412271" y="2135115"/>
            <a:ext cx="801850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TCP </a:t>
            </a:r>
            <a:br>
              <a:rPr lang="en" sz="3400" dirty="0"/>
            </a:br>
            <a:r>
              <a:rPr lang="en-ID" sz="2000" dirty="0">
                <a:solidFill>
                  <a:schemeClr val="tx1"/>
                </a:solidFill>
              </a:rPr>
              <a:t>(TRANSMISSION CONTROL PROTOCOL)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140480" y="3186150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flipH="1">
            <a:off x="5776134" y="2046930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 rot="-5400000">
            <a:off x="-33750" y="1968327"/>
            <a:ext cx="3665166" cy="1249966"/>
            <a:chOff x="2519900" y="1583075"/>
            <a:chExt cx="4359660" cy="1479775"/>
          </a:xfrm>
        </p:grpSpPr>
        <p:cxnSp>
          <p:nvCxnSpPr>
            <p:cNvPr id="1017" name="Google Shape;1017;p33"/>
            <p:cNvCxnSpPr/>
            <p:nvPr/>
          </p:nvCxnSpPr>
          <p:spPr>
            <a:xfrm rot="5400000" flipH="1">
              <a:off x="2140850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Google Shape;1018;p33"/>
            <p:cNvSpPr/>
            <p:nvPr/>
          </p:nvSpPr>
          <p:spPr>
            <a:xfrm rot="10800000">
              <a:off x="2520624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33"/>
            <p:cNvCxnSpPr>
              <a:stCxn id="1018" idx="0"/>
              <a:endCxn id="1020" idx="2"/>
            </p:cNvCxnSpPr>
            <p:nvPr/>
          </p:nvCxnSpPr>
          <p:spPr>
            <a:xfrm>
              <a:off x="2721324" y="2537400"/>
              <a:ext cx="325500" cy="600"/>
            </a:xfrm>
            <a:prstGeom prst="curvedConnector3">
              <a:avLst>
                <a:gd name="adj1" fmla="val 50018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Google Shape;1020;p33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33"/>
            <p:cNvCxnSpPr>
              <a:stCxn id="1021" idx="0"/>
              <a:endCxn id="1023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33"/>
            <p:cNvCxnSpPr>
              <a:stCxn id="1021" idx="2"/>
              <a:endCxn id="1020" idx="0"/>
            </p:cNvCxnSpPr>
            <p:nvPr/>
          </p:nvCxnSpPr>
          <p:spPr>
            <a:xfrm rot="5400000" flipH="1">
              <a:off x="31976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33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7" name="Google Shape;1027;p33"/>
            <p:cNvCxnSpPr>
              <a:endCxn id="1026" idx="2"/>
            </p:cNvCxnSpPr>
            <p:nvPr/>
          </p:nvCxnSpPr>
          <p:spPr>
            <a:xfrm rot="5400000" flipH="1">
              <a:off x="6357410" y="2540700"/>
              <a:ext cx="1043700" cy="600"/>
            </a:xfrm>
            <a:prstGeom prst="curvedConnector3">
              <a:avLst>
                <a:gd name="adj1" fmla="val 50005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33"/>
            <p:cNvCxnSpPr>
              <a:stCxn id="1023" idx="0"/>
              <a:endCxn id="1025" idx="2"/>
            </p:cNvCxnSpPr>
            <p:nvPr/>
          </p:nvCxnSpPr>
          <p:spPr>
            <a:xfrm rot="5400000" flipH="1">
              <a:off x="57694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33"/>
            <p:cNvCxnSpPr>
              <a:stCxn id="1025" idx="0"/>
              <a:endCxn id="1026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0" name="Google Shape;1030;p33"/>
          <p:cNvGrpSpPr/>
          <p:nvPr/>
        </p:nvGrpSpPr>
        <p:grpSpPr>
          <a:xfrm>
            <a:off x="412271" y="2890334"/>
            <a:ext cx="1397665" cy="530957"/>
            <a:chOff x="412271" y="2890334"/>
            <a:chExt cx="1397665" cy="530957"/>
          </a:xfrm>
        </p:grpSpPr>
        <p:sp>
          <p:nvSpPr>
            <p:cNvPr id="1031" name="Google Shape;1031;p33"/>
            <p:cNvSpPr/>
            <p:nvPr/>
          </p:nvSpPr>
          <p:spPr>
            <a:xfrm>
              <a:off x="534336" y="2890334"/>
              <a:ext cx="1275600" cy="408900"/>
            </a:xfrm>
            <a:prstGeom prst="rect">
              <a:avLst/>
            </a:prstGeom>
            <a:gradFill>
              <a:gsLst>
                <a:gs pos="0">
                  <a:srgbClr val="7041D6">
                    <a:alpha val="37647"/>
                  </a:srgbClr>
                </a:gs>
                <a:gs pos="100000">
                  <a:srgbClr val="F80E77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412271" y="3012390"/>
              <a:ext cx="1275600" cy="4089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80E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6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TCP</a:t>
            </a:r>
            <a:r>
              <a:rPr lang="en" sz="5400" dirty="0"/>
              <a:t> </a:t>
            </a:r>
            <a:r>
              <a:rPr lang="en-ID" sz="2000" dirty="0">
                <a:solidFill>
                  <a:schemeClr val="bg1"/>
                </a:solidFill>
              </a:rPr>
              <a:t>(TRANSMISSION CONTROL PROTOCOL)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13225" y="1699122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TCP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yang </a:t>
            </a:r>
            <a:r>
              <a:rPr lang="en-US" sz="2000" dirty="0" err="1"/>
              <a:t>memungkinkan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dan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dapat </a:t>
            </a:r>
            <a:r>
              <a:rPr lang="en-US" sz="2000" dirty="0" err="1"/>
              <a:t>bertukar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TCP </a:t>
            </a:r>
            <a:r>
              <a:rPr lang="en-US" sz="2000" dirty="0" err="1"/>
              <a:t>dirancang</a:t>
            </a:r>
            <a:r>
              <a:rPr lang="en-US" sz="2000" dirty="0"/>
              <a:t> untuk </a:t>
            </a:r>
            <a:r>
              <a:rPr lang="en-US" sz="2000" dirty="0" err="1"/>
              <a:t>mengirimkan</a:t>
            </a:r>
            <a:r>
              <a:rPr lang="en-US" sz="2000" dirty="0"/>
              <a:t> data/</a:t>
            </a:r>
            <a:r>
              <a:rPr lang="en-US" sz="2000" dirty="0" err="1"/>
              <a:t>informasi</a:t>
            </a:r>
            <a:r>
              <a:rPr lang="en-US" sz="2000" dirty="0"/>
              <a:t> dan </a:t>
            </a:r>
            <a:r>
              <a:rPr lang="en-US" sz="2000" dirty="0" err="1"/>
              <a:t>memastikannya</a:t>
            </a:r>
            <a:r>
              <a:rPr lang="en-US" sz="2000" dirty="0"/>
              <a:t> </a:t>
            </a:r>
            <a:r>
              <a:rPr lang="en-US" sz="2000" dirty="0" err="1"/>
              <a:t>terkirim</a:t>
            </a:r>
            <a:r>
              <a:rPr lang="en-US" sz="2000" dirty="0"/>
              <a:t> </a:t>
            </a:r>
            <a:r>
              <a:rPr lang="en-US" sz="2000" dirty="0" err="1"/>
              <a:t>lewat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. TCP </a:t>
            </a:r>
            <a:r>
              <a:rPr lang="en-US" sz="2000" dirty="0" err="1"/>
              <a:t>dirancang</a:t>
            </a:r>
            <a:r>
              <a:rPr lang="en-US" sz="2000" dirty="0"/>
              <a:t> juga untuk dapat </a:t>
            </a:r>
            <a:r>
              <a:rPr lang="en-US" sz="2000" dirty="0" err="1"/>
              <a:t>beradaptasi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dinamis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properti</a:t>
            </a:r>
            <a:r>
              <a:rPr lang="en-US" sz="2000" dirty="0"/>
              <a:t> internetwork dan </a:t>
            </a:r>
            <a:r>
              <a:rPr lang="en-US" sz="2000" dirty="0" err="1"/>
              <a:t>kuat</a:t>
            </a:r>
            <a:r>
              <a:rPr lang="en-US" sz="2000" dirty="0"/>
              <a:t> dalam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kegagalan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78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err="1">
                <a:solidFill>
                  <a:schemeClr val="bg1"/>
                </a:solidFill>
              </a:rPr>
              <a:t>Layanan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TCP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637127" y="1145110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layanan</a:t>
            </a:r>
            <a:r>
              <a:rPr lang="en-US" sz="2000" dirty="0"/>
              <a:t> TCP </a:t>
            </a:r>
            <a:r>
              <a:rPr lang="en-US" sz="2000" dirty="0" err="1"/>
              <a:t>diperoleh</a:t>
            </a:r>
            <a:r>
              <a:rPr lang="en-US" sz="2000" dirty="0"/>
              <a:t> oleh </a:t>
            </a:r>
            <a:r>
              <a:rPr lang="en-US" sz="2000" dirty="0" err="1"/>
              <a:t>pengirim</a:t>
            </a:r>
            <a:r>
              <a:rPr lang="en-US" sz="2000" dirty="0"/>
              <a:t> dan </a:t>
            </a:r>
            <a:r>
              <a:rPr lang="en-US" sz="2000" dirty="0" err="1"/>
              <a:t>penerima</a:t>
            </a:r>
            <a:r>
              <a:rPr lang="en-US" sz="2000" dirty="0"/>
              <a:t>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poin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soket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soket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soket</a:t>
            </a:r>
            <a:r>
              <a:rPr lang="en-US" sz="2000" dirty="0"/>
              <a:t> (</a:t>
            </a:r>
            <a:r>
              <a:rPr lang="en-US" sz="2000" dirty="0" err="1"/>
              <a:t>alamat</a:t>
            </a:r>
            <a:r>
              <a:rPr lang="en-US" sz="2000" dirty="0"/>
              <a:t>)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IP host dan </a:t>
            </a:r>
            <a:r>
              <a:rPr lang="en-US" sz="2000" dirty="0" err="1"/>
              <a:t>nomor</a:t>
            </a:r>
            <a:r>
              <a:rPr lang="en-US" sz="2000" dirty="0"/>
              <a:t> 16-bit </a:t>
            </a:r>
            <a:r>
              <a:rPr lang="en-US" sz="2000" dirty="0" err="1"/>
              <a:t>lokal</a:t>
            </a:r>
            <a:r>
              <a:rPr lang="en-US" sz="2000" dirty="0"/>
              <a:t> ke host </a:t>
            </a:r>
            <a:r>
              <a:rPr lang="en-US" sz="2000" dirty="0" err="1"/>
              <a:t>itu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port.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agar TCP dapat </a:t>
            </a:r>
            <a:r>
              <a:rPr lang="en-US" sz="2000" dirty="0" err="1"/>
              <a:t>diperoleh</a:t>
            </a:r>
            <a:r>
              <a:rPr lang="en-US" sz="2000" dirty="0"/>
              <a:t>,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eksplisit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soket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dan </a:t>
            </a:r>
            <a:r>
              <a:rPr lang="en-US" sz="2000" dirty="0" err="1"/>
              <a:t>soket</a:t>
            </a:r>
            <a:r>
              <a:rPr lang="en-US" sz="2000" dirty="0"/>
              <a:t> di </a:t>
            </a:r>
            <a:r>
              <a:rPr lang="en-US" sz="2000" dirty="0" err="1"/>
              <a:t>mesin</a:t>
            </a:r>
            <a:r>
              <a:rPr lang="en-US" sz="2000" dirty="0"/>
              <a:t> lain. </a:t>
            </a:r>
            <a:r>
              <a:rPr lang="en-US" sz="2000" dirty="0" err="1"/>
              <a:t>soket</a:t>
            </a:r>
            <a:r>
              <a:rPr lang="en-US" sz="2000" dirty="0"/>
              <a:t> dapat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dibeberapa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aataua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dapat </a:t>
            </a:r>
            <a:r>
              <a:rPr lang="en-US" sz="2000" dirty="0" err="1"/>
              <a:t>berakhir</a:t>
            </a:r>
            <a:r>
              <a:rPr lang="en-US" sz="2000" dirty="0"/>
              <a:t> pada </a:t>
            </a:r>
            <a:r>
              <a:rPr lang="en-US" sz="2000" dirty="0" err="1"/>
              <a:t>soket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diidentifikasi</a:t>
            </a:r>
            <a:r>
              <a:rPr lang="en-US" sz="2000" dirty="0"/>
              <a:t> oleh </a:t>
            </a:r>
            <a:r>
              <a:rPr lang="en-US" sz="2000" dirty="0" err="1"/>
              <a:t>pengindentifikasi</a:t>
            </a:r>
            <a:r>
              <a:rPr lang="en-US" sz="2000" dirty="0"/>
              <a:t> </a:t>
            </a:r>
            <a:r>
              <a:rPr lang="en-US" sz="2000" dirty="0" err="1"/>
              <a:t>soket</a:t>
            </a:r>
            <a:r>
              <a:rPr lang="en-US" sz="2000" dirty="0"/>
              <a:t> di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ujungnya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soket1 dan soket2.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sikuit</a:t>
            </a:r>
            <a:r>
              <a:rPr lang="en-US" sz="2000" dirty="0"/>
              <a:t> virtual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pengidentifikasi</a:t>
            </a:r>
            <a:r>
              <a:rPr lang="en-US" sz="2000" dirty="0"/>
              <a:t> lain yang </a:t>
            </a:r>
            <a:r>
              <a:rPr lang="en-US" sz="2000" dirty="0" err="1"/>
              <a:t>digunakan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62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Cara </a:t>
            </a:r>
            <a:r>
              <a:rPr lang="en-US" sz="3200" dirty="0" err="1">
                <a:solidFill>
                  <a:schemeClr val="tx1"/>
                </a:solidFill>
              </a:rPr>
              <a:t>Kerja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TCP</a:t>
            </a: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03412" y="2245865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datagram </a:t>
            </a:r>
            <a:r>
              <a:rPr lang="en-US" sz="1600" dirty="0" err="1"/>
              <a:t>dibagi</a:t>
            </a:r>
            <a:r>
              <a:rPr lang="en-US" sz="1600" dirty="0"/>
              <a:t> ke dalam </a:t>
            </a:r>
            <a:r>
              <a:rPr lang="en-US" sz="1600" dirty="0" err="1"/>
              <a:t>bagian-bagian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yang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bandwitch</a:t>
            </a:r>
            <a:r>
              <a:rPr lang="en-US" sz="1600" dirty="0"/>
              <a:t> (</a:t>
            </a:r>
            <a:r>
              <a:rPr lang="en-US" sz="1600" dirty="0" err="1"/>
              <a:t>lebar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) </a:t>
            </a:r>
            <a:r>
              <a:rPr lang="en-US" sz="1600" dirty="0" err="1"/>
              <a:t>dimana</a:t>
            </a:r>
            <a:r>
              <a:rPr lang="en-US" sz="1600" dirty="0"/>
              <a:t> data tersebut </a:t>
            </a:r>
            <a:r>
              <a:rPr lang="en-US" sz="1600" dirty="0" err="1"/>
              <a:t>dikirimkan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Pada </a:t>
            </a:r>
            <a:r>
              <a:rPr lang="en-US" sz="1600" dirty="0" err="1"/>
              <a:t>lapisan</a:t>
            </a:r>
            <a:r>
              <a:rPr lang="en-US" sz="1600" dirty="0"/>
              <a:t> TCP, data tersebut </a:t>
            </a:r>
            <a:r>
              <a:rPr lang="en-US" sz="1600" dirty="0" err="1"/>
              <a:t>lalu</a:t>
            </a:r>
            <a:r>
              <a:rPr lang="en-US" sz="1600" dirty="0"/>
              <a:t> "</a:t>
            </a:r>
            <a:r>
              <a:rPr lang="en-US" sz="1600" dirty="0" err="1"/>
              <a:t>dibungkus</a:t>
            </a:r>
            <a:r>
              <a:rPr lang="en-US" sz="1600" dirty="0"/>
              <a:t>"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header yang </a:t>
            </a:r>
            <a:r>
              <a:rPr lang="en-US" sz="1600" dirty="0" err="1"/>
              <a:t>dibutuhkan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err="1"/>
              <a:t>setelah</a:t>
            </a:r>
            <a:r>
              <a:rPr lang="en-US" sz="1600" dirty="0"/>
              <a:t> datagram </a:t>
            </a:r>
            <a:r>
              <a:rPr lang="en-US" sz="1600" dirty="0" err="1"/>
              <a:t>dibungkus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header TCP, datagram tersebut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lapisan</a:t>
            </a:r>
            <a:r>
              <a:rPr lang="en-US" sz="1600" dirty="0"/>
              <a:t> IP.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IP </a:t>
            </a:r>
            <a:r>
              <a:rPr lang="en-US" sz="1600" dirty="0" err="1"/>
              <a:t>menerima</a:t>
            </a:r>
            <a:r>
              <a:rPr lang="en-US" sz="1600" dirty="0"/>
              <a:t> datagram </a:t>
            </a:r>
            <a:r>
              <a:rPr lang="en-US" sz="1600" dirty="0" err="1"/>
              <a:t>dari</a:t>
            </a:r>
            <a:r>
              <a:rPr lang="en-US" sz="1600" dirty="0"/>
              <a:t> TCP dan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headernya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pada datagram </a:t>
            </a:r>
            <a:r>
              <a:rPr lang="en-US" sz="1600" dirty="0" err="1"/>
              <a:t>tesebut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IP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mengarahkan</a:t>
            </a:r>
            <a:r>
              <a:rPr lang="en-US" sz="1600" dirty="0"/>
              <a:t> datagram tersebut ke </a:t>
            </a:r>
            <a:r>
              <a:rPr lang="en-US" sz="1600" dirty="0" err="1"/>
              <a:t>tujuannya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D2E79-1BC9-A542-5AAA-B56849E4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3140" y="1212252"/>
            <a:ext cx="5258476" cy="11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Cara </a:t>
            </a:r>
            <a:r>
              <a:rPr lang="en-US" sz="3200" dirty="0" err="1">
                <a:solidFill>
                  <a:schemeClr val="tx1"/>
                </a:solidFill>
              </a:rPr>
              <a:t>Kerja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TCP</a:t>
            </a: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13276" y="2245865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proses </a:t>
            </a:r>
            <a:r>
              <a:rPr lang="en-US" sz="1600" dirty="0" err="1"/>
              <a:t>perhitungan</a:t>
            </a:r>
            <a:r>
              <a:rPr lang="en-US" sz="1600" dirty="0"/>
              <a:t> dan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checksum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yang </a:t>
            </a:r>
            <a:r>
              <a:rPr lang="en-US" sz="1600" dirty="0" err="1"/>
              <a:t>diterima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tersebut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cocok</a:t>
            </a:r>
            <a:r>
              <a:rPr lang="en-US" sz="1600" dirty="0"/>
              <a:t>,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error </a:t>
            </a:r>
            <a:r>
              <a:rPr lang="en-US" sz="1600" dirty="0" err="1"/>
              <a:t>sewaktu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dan datagram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proses datagram yang </a:t>
            </a:r>
            <a:r>
              <a:rPr lang="en-US" sz="1600" dirty="0" err="1"/>
              <a:t>dikirim</a:t>
            </a:r>
            <a:r>
              <a:rPr lang="en-US" sz="1600" dirty="0"/>
              <a:t> ke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512-byte,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1024-byte, dan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2048-byte.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pada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datagra</a:t>
            </a:r>
            <a:r>
              <a:rPr lang="en-US" sz="1600" dirty="0"/>
              <a:t> tersebut </a:t>
            </a:r>
            <a:r>
              <a:rPr lang="en-US" sz="1600" dirty="0" err="1"/>
              <a:t>dilapisi</a:t>
            </a:r>
            <a:r>
              <a:rPr lang="en-US" sz="1600" dirty="0"/>
              <a:t> oleh TCP header dan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dikirimkan</a:t>
            </a:r>
            <a:r>
              <a:rPr lang="en-US" sz="1600" dirty="0"/>
              <a:t> ke IP yang </a:t>
            </a:r>
            <a:r>
              <a:rPr lang="en-US" sz="1600" dirty="0" err="1"/>
              <a:t>nantinya</a:t>
            </a:r>
            <a:r>
              <a:rPr lang="en-US" sz="1600" dirty="0"/>
              <a:t> IP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headernya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ke </a:t>
            </a:r>
            <a:r>
              <a:rPr lang="en-US" sz="1600" dirty="0" err="1"/>
              <a:t>tujuan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D2E79-1BC9-A542-5AAA-B56849E4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3140" y="1212252"/>
            <a:ext cx="5258476" cy="11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bg1"/>
                </a:solidFill>
              </a:rPr>
              <a:t>Protokol</a:t>
            </a:r>
            <a:r>
              <a:rPr lang="en-ID" dirty="0"/>
              <a:t> TCP</a:t>
            </a: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85738" y="4985187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471289"/>
            <a:ext cx="6854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protokol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dasar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digunakan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oleh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entitas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TCP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protokol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jendela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geser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ukuran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jendela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dinamis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ketika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pengirim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mentransmisikan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segmen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itu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juga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memulai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pengatur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waktu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ketika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segmen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tiba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di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tujuan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entitas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TCP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penerima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mengirim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kembali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segmen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memuat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nomor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pengakuan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sama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nomor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urut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berikutnya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diharapkan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untuk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diterima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dan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ukuran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jendela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tersisa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jika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penghitung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waktu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pengirim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berbunyi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sebelum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pengakuan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diterima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pengirim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mentransmisikan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segmen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Anaheim" panose="020B0604020202020204" charset="0"/>
              </a:rPr>
              <a:t>lagi</a:t>
            </a:r>
            <a:r>
              <a:rPr lang="en-ID" sz="1800" b="1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15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0"/>
          <p:cNvSpPr txBox="1">
            <a:spLocks noGrp="1"/>
          </p:cNvSpPr>
          <p:nvPr>
            <p:ph type="title" idx="3"/>
          </p:nvPr>
        </p:nvSpPr>
        <p:spPr>
          <a:xfrm>
            <a:off x="1677771" y="2079276"/>
            <a:ext cx="595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SESI</a:t>
            </a:r>
            <a:r>
              <a:rPr lang="en" dirty="0"/>
              <a:t> DISKUSI</a:t>
            </a:r>
            <a:endParaRPr dirty="0"/>
          </a:p>
        </p:txBody>
      </p:sp>
      <p:sp>
        <p:nvSpPr>
          <p:cNvPr id="3495" name="Google Shape;3495;p50"/>
          <p:cNvSpPr/>
          <p:nvPr/>
        </p:nvSpPr>
        <p:spPr>
          <a:xfrm>
            <a:off x="236529" y="1548320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50"/>
          <p:cNvSpPr/>
          <p:nvPr/>
        </p:nvSpPr>
        <p:spPr>
          <a:xfrm>
            <a:off x="114464" y="1670376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50"/>
          <p:cNvSpPr/>
          <p:nvPr/>
        </p:nvSpPr>
        <p:spPr>
          <a:xfrm>
            <a:off x="8216961" y="287637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50"/>
          <p:cNvSpPr/>
          <p:nvPr/>
        </p:nvSpPr>
        <p:spPr>
          <a:xfrm>
            <a:off x="8094896" y="299843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0"/>
          <p:cNvSpPr txBox="1">
            <a:spLocks noGrp="1"/>
          </p:cNvSpPr>
          <p:nvPr>
            <p:ph type="title" idx="3"/>
          </p:nvPr>
        </p:nvSpPr>
        <p:spPr>
          <a:xfrm>
            <a:off x="1594950" y="2155050"/>
            <a:ext cx="595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TERIMA</a:t>
            </a:r>
            <a:r>
              <a:rPr lang="en" dirty="0"/>
              <a:t> KASIH</a:t>
            </a:r>
            <a:endParaRPr dirty="0"/>
          </a:p>
        </p:txBody>
      </p:sp>
      <p:sp>
        <p:nvSpPr>
          <p:cNvPr id="3495" name="Google Shape;3495;p50"/>
          <p:cNvSpPr/>
          <p:nvPr/>
        </p:nvSpPr>
        <p:spPr>
          <a:xfrm>
            <a:off x="236529" y="1625188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50"/>
          <p:cNvSpPr/>
          <p:nvPr/>
        </p:nvSpPr>
        <p:spPr>
          <a:xfrm>
            <a:off x="114464" y="1747244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50"/>
          <p:cNvSpPr/>
          <p:nvPr/>
        </p:nvSpPr>
        <p:spPr>
          <a:xfrm>
            <a:off x="8216961" y="2953242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50"/>
          <p:cNvSpPr/>
          <p:nvPr/>
        </p:nvSpPr>
        <p:spPr>
          <a:xfrm>
            <a:off x="8094896" y="3075298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61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181368" y="1832096"/>
            <a:ext cx="7051330" cy="20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ID" sz="1600" dirty="0"/>
              <a:t>Transport layer </a:t>
            </a:r>
            <a:r>
              <a:rPr lang="en-ID" sz="1600" dirty="0" err="1"/>
              <a:t>adalah</a:t>
            </a:r>
            <a:r>
              <a:rPr lang="en-ID" sz="1600" dirty="0"/>
              <a:t> layer </a:t>
            </a:r>
            <a:r>
              <a:rPr lang="en-ID" sz="1600" dirty="0" err="1"/>
              <a:t>diatas</a:t>
            </a:r>
            <a:r>
              <a:rPr lang="en-ID" sz="1600" dirty="0"/>
              <a:t> network layer, yang </a:t>
            </a:r>
            <a:r>
              <a:rPr lang="en-ID" sz="1600" dirty="0" err="1"/>
              <a:t>berfungsi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pengiriman</a:t>
            </a:r>
            <a:r>
              <a:rPr lang="en-ID" sz="1600" dirty="0"/>
              <a:t> </a:t>
            </a:r>
            <a:r>
              <a:rPr lang="en-ID" sz="1600" dirty="0" err="1"/>
              <a:t>paket</a:t>
            </a:r>
            <a:r>
              <a:rPr lang="en-ID" sz="1600" dirty="0"/>
              <a:t>(data) </a:t>
            </a:r>
            <a:r>
              <a:rPr lang="en-ID" sz="1600" dirty="0" err="1"/>
              <a:t>secara</a:t>
            </a:r>
            <a:r>
              <a:rPr lang="en-ID" sz="1600" dirty="0"/>
              <a:t> end to end (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pengirim</a:t>
            </a:r>
            <a:r>
              <a:rPr lang="en-ID" sz="1600" dirty="0"/>
              <a:t> </a:t>
            </a:r>
            <a:r>
              <a:rPr lang="en-ID" sz="1600" dirty="0" err="1"/>
              <a:t>langsung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penerima</a:t>
            </a:r>
            <a:r>
              <a:rPr lang="en-ID" sz="1600" dirty="0"/>
              <a:t>)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datagrams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sirkuit</a:t>
            </a:r>
            <a:r>
              <a:rPr lang="en-ID" sz="1600" dirty="0"/>
              <a:t> virtual. Jadi transport layer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dibilang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jantung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OSI layer. Transport layer </a:t>
            </a:r>
            <a:r>
              <a:rPr lang="en-ID" sz="1600" dirty="0" err="1"/>
              <a:t>mengirim</a:t>
            </a:r>
            <a:r>
              <a:rPr lang="en-ID" sz="1600" dirty="0"/>
              <a:t> dan </a:t>
            </a:r>
            <a:r>
              <a:rPr lang="en-ID" sz="1600" dirty="0" err="1"/>
              <a:t>menerima</a:t>
            </a:r>
            <a:r>
              <a:rPr lang="en-ID" sz="1600" dirty="0"/>
              <a:t> data </a:t>
            </a:r>
            <a:r>
              <a:rPr lang="en-ID" sz="1600" dirty="0" err="1"/>
              <a:t>dari</a:t>
            </a:r>
            <a:r>
              <a:rPr lang="en-ID" sz="1600" dirty="0"/>
              <a:t> upper layer dan lower layer.</a:t>
            </a:r>
          </a:p>
        </p:txBody>
      </p:sp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TRANSPORT LAYER</a:t>
            </a:r>
            <a:endParaRPr sz="6000" dirty="0"/>
          </a:p>
        </p:txBody>
      </p:sp>
      <p:sp>
        <p:nvSpPr>
          <p:cNvPr id="831" name="Google Shape;831;p32"/>
          <p:cNvSpPr/>
          <p:nvPr/>
        </p:nvSpPr>
        <p:spPr>
          <a:xfrm>
            <a:off x="7585961" y="244154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463896" y="256360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2083050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TRANSPORT LAYER</a:t>
            </a:r>
            <a:endParaRPr sz="6000" dirty="0"/>
          </a:p>
        </p:txBody>
      </p:sp>
      <p:sp>
        <p:nvSpPr>
          <p:cNvPr id="831" name="Google Shape;831;p32"/>
          <p:cNvSpPr/>
          <p:nvPr/>
        </p:nvSpPr>
        <p:spPr>
          <a:xfrm>
            <a:off x="7585961" y="244154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463896" y="256360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2083050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145424" y="1973628"/>
            <a:ext cx="7318472" cy="2976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D" sz="1600" dirty="0" err="1">
                <a:latin typeface="Anaheim" panose="020B0604020202020204" charset="0"/>
              </a:rPr>
              <a:t>Berikut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merupakan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layanan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dari</a:t>
            </a:r>
            <a:r>
              <a:rPr lang="en-ID" sz="1600" dirty="0">
                <a:latin typeface="Anaheim" panose="020B0604020202020204" charset="0"/>
              </a:rPr>
              <a:t> Transport Layer </a:t>
            </a:r>
            <a:r>
              <a:rPr lang="en-ID" sz="1600" dirty="0" err="1">
                <a:latin typeface="Anaheim" panose="020B0604020202020204" charset="0"/>
              </a:rPr>
              <a:t>untuk</a:t>
            </a:r>
            <a:r>
              <a:rPr lang="en-ID" sz="1600" dirty="0">
                <a:latin typeface="Anaheim" panose="020B0604020202020204" charset="0"/>
              </a:rPr>
              <a:t> layer </a:t>
            </a:r>
            <a:r>
              <a:rPr lang="en-ID" sz="1600" dirty="0" err="1">
                <a:latin typeface="Anaheim" panose="020B0604020202020204" charset="0"/>
              </a:rPr>
              <a:t>diatas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nya</a:t>
            </a:r>
            <a:endParaRPr lang="en-ID" sz="1600" dirty="0">
              <a:latin typeface="Anaheim" panose="020B060402020202020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di </a:t>
            </a:r>
            <a:r>
              <a:rPr lang="en-ID" sz="1600" dirty="0" err="1">
                <a:latin typeface="Anaheim" panose="020B0604020202020204" charset="0"/>
              </a:rPr>
              <a:t>tujuan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utama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dari</a:t>
            </a:r>
            <a:r>
              <a:rPr lang="en-ID" sz="1600" dirty="0">
                <a:latin typeface="Anaheim" panose="020B0604020202020204" charset="0"/>
              </a:rPr>
              <a:t> transport layer </a:t>
            </a:r>
            <a:r>
              <a:rPr lang="en-ID" sz="1600" dirty="0" err="1">
                <a:latin typeface="Anaheim" panose="020B0604020202020204" charset="0"/>
              </a:rPr>
              <a:t>adalah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melakukan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pengiriman</a:t>
            </a:r>
            <a:r>
              <a:rPr lang="en-ID" sz="1600" dirty="0">
                <a:latin typeface="Anaheim" panose="020B0604020202020204" charset="0"/>
              </a:rPr>
              <a:t> data yang </a:t>
            </a:r>
            <a:r>
              <a:rPr lang="en-ID" sz="1600" dirty="0" err="1">
                <a:latin typeface="Anaheim" panose="020B0604020202020204" charset="0"/>
              </a:rPr>
              <a:t>cepat</a:t>
            </a:r>
            <a:r>
              <a:rPr lang="en-ID" sz="1600" dirty="0">
                <a:latin typeface="Anaheim" panose="020B0604020202020204" charset="0"/>
              </a:rPr>
              <a:t> dan </a:t>
            </a:r>
            <a:r>
              <a:rPr lang="en-ID" sz="1600" dirty="0" err="1">
                <a:latin typeface="Anaheim" panose="020B0604020202020204" charset="0"/>
              </a:rPr>
              <a:t>efisien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bagi</a:t>
            </a:r>
            <a:r>
              <a:rPr lang="en-ID" sz="1600" dirty="0">
                <a:latin typeface="Anaheim" panose="020B0604020202020204" charset="0"/>
              </a:rPr>
              <a:t> para </a:t>
            </a:r>
            <a:r>
              <a:rPr lang="en-ID" sz="1600" dirty="0" err="1">
                <a:latin typeface="Anaheim" panose="020B0604020202020204" charset="0"/>
              </a:rPr>
              <a:t>pengguna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nya</a:t>
            </a:r>
            <a:r>
              <a:rPr lang="en-ID" sz="1600" dirty="0">
                <a:latin typeface="Anaheim" panose="020B0604020202020204" charset="0"/>
              </a:rPr>
              <a:t>, yang </a:t>
            </a:r>
            <a:r>
              <a:rPr lang="en-ID" sz="1600" dirty="0" err="1">
                <a:latin typeface="Anaheim" panose="020B0604020202020204" charset="0"/>
              </a:rPr>
              <a:t>biasanya</a:t>
            </a:r>
            <a:r>
              <a:rPr lang="en-ID" sz="1600" dirty="0">
                <a:latin typeface="Anaheim" panose="020B0604020202020204" charset="0"/>
              </a:rPr>
              <a:t> di proses di </a:t>
            </a:r>
            <a:r>
              <a:rPr lang="en-ID" sz="1600" i="1" dirty="0">
                <a:latin typeface="Anaheim" panose="020B0604020202020204" charset="0"/>
              </a:rPr>
              <a:t>application layer</a:t>
            </a:r>
            <a:r>
              <a:rPr lang="en-ID" sz="1600" dirty="0">
                <a:latin typeface="Anaheim" panose="020B0604020202020204" charset="0"/>
              </a:rPr>
              <a:t>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 err="1">
                <a:latin typeface="Anaheim" panose="020B0604020202020204" charset="0"/>
              </a:rPr>
              <a:t>Perangkat</a:t>
            </a:r>
            <a:r>
              <a:rPr lang="en-ID" sz="1600" dirty="0">
                <a:latin typeface="Anaheim" panose="020B0604020202020204" charset="0"/>
              </a:rPr>
              <a:t> yang </a:t>
            </a:r>
            <a:r>
              <a:rPr lang="en-ID" sz="1600" dirty="0" err="1">
                <a:latin typeface="Anaheim" panose="020B0604020202020204" charset="0"/>
              </a:rPr>
              <a:t>digunakan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dalam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i="1" dirty="0">
                <a:latin typeface="Anaheim" panose="020B0604020202020204" charset="0"/>
              </a:rPr>
              <a:t>transport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i="1" dirty="0">
                <a:latin typeface="Anaheim" panose="020B0604020202020204" charset="0"/>
              </a:rPr>
              <a:t>layer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disebut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b="1" dirty="0">
                <a:latin typeface="Anaheim" panose="020B0604020202020204" charset="0"/>
              </a:rPr>
              <a:t>transport entity, </a:t>
            </a:r>
            <a:r>
              <a:rPr lang="en-ID" sz="1600" dirty="0">
                <a:latin typeface="Anaheim" panose="020B0604020202020204" charset="0"/>
              </a:rPr>
              <a:t>yang </a:t>
            </a:r>
            <a:r>
              <a:rPr lang="en-ID" sz="1600" dirty="0" err="1">
                <a:latin typeface="Anaheim" panose="020B0604020202020204" charset="0"/>
              </a:rPr>
              <a:t>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mentransmisi</a:t>
            </a:r>
            <a:r>
              <a:rPr lang="en-ID" sz="1600" dirty="0">
                <a:latin typeface="Anaheim" panose="020B0604020202020204" charset="0"/>
              </a:rPr>
              <a:t> data </a:t>
            </a:r>
            <a:r>
              <a:rPr lang="en-ID" sz="1600" dirty="0" err="1">
                <a:latin typeface="Anaheim" panose="020B0604020202020204" charset="0"/>
              </a:rPr>
              <a:t>ke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penerima</a:t>
            </a:r>
            <a:r>
              <a:rPr lang="en-ID" sz="1600" dirty="0">
                <a:latin typeface="Anaheim" panose="020B0604020202020204" charset="0"/>
              </a:rPr>
              <a:t> (transport entity </a:t>
            </a:r>
            <a:r>
              <a:rPr lang="en-ID" sz="1600" dirty="0" err="1">
                <a:latin typeface="Anaheim" panose="020B0604020202020204" charset="0"/>
              </a:rPr>
              <a:t>dari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penerima</a:t>
            </a:r>
            <a:r>
              <a:rPr lang="en-ID" sz="1600" dirty="0">
                <a:latin typeface="Anaheim" panose="020B0604020202020204" charset="0"/>
              </a:rPr>
              <a:t>) </a:t>
            </a:r>
            <a:r>
              <a:rPr lang="en-ID" sz="1600" dirty="0" err="1">
                <a:latin typeface="Anaheim" panose="020B0604020202020204" charset="0"/>
              </a:rPr>
              <a:t>dengan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TPDU</a:t>
            </a:r>
            <a:r>
              <a:rPr lang="en-ID" sz="1600" dirty="0">
                <a:latin typeface="Anaheim" panose="020B0604020202020204" charset="0"/>
              </a:rPr>
              <a:t> (Transfer Protocol Data Unit)</a:t>
            </a:r>
            <a:r>
              <a:rPr lang="en-ID" sz="1600" b="1" dirty="0">
                <a:latin typeface="Anaheim" panose="020B0604020202020204" charset="0"/>
              </a:rPr>
              <a:t>.</a:t>
            </a:r>
            <a:endParaRPr lang="en-ID" sz="1600" dirty="0">
              <a:latin typeface="Anaheim" panose="020B0604020202020204" charset="0"/>
            </a:endParaRPr>
          </a:p>
          <a:p>
            <a:pPr algn="r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89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713225" y="549600"/>
            <a:ext cx="2141100" cy="4044300"/>
            <a:chOff x="713225" y="515408"/>
            <a:chExt cx="2141100" cy="4044300"/>
          </a:xfrm>
        </p:grpSpPr>
        <p:sp>
          <p:nvSpPr>
            <p:cNvPr id="851" name="Google Shape;851;p33"/>
            <p:cNvSpPr/>
            <p:nvPr/>
          </p:nvSpPr>
          <p:spPr>
            <a:xfrm rot="5400000">
              <a:off x="26164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5400000">
              <a:off x="26164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5400000">
              <a:off x="26164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5400000">
              <a:off x="26164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5400000">
              <a:off x="26164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5400000">
              <a:off x="26164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5400000">
              <a:off x="26164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5400000">
              <a:off x="26164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 rot="5400000">
              <a:off x="26164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 rot="5400000">
              <a:off x="26164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 rot="5400000">
              <a:off x="26164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26164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5400000">
              <a:off x="26164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 rot="5400000">
              <a:off x="26164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400000">
              <a:off x="26164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rot="5400000">
              <a:off x="26164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rot="5400000">
              <a:off x="26164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rot="5400000">
              <a:off x="23785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rot="5400000">
              <a:off x="23785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rot="5400000">
              <a:off x="23785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rot="5400000">
              <a:off x="23785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rot="5400000">
              <a:off x="23785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5400000">
              <a:off x="23785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rot="5400000">
              <a:off x="23785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rot="5400000">
              <a:off x="23785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5400000">
              <a:off x="23785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 rot="5400000">
              <a:off x="23785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 rot="5400000">
              <a:off x="23785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5400000">
              <a:off x="23785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 rot="5400000">
              <a:off x="23785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 rot="5400000">
              <a:off x="23785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5400000">
              <a:off x="23785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 rot="5400000">
              <a:off x="23785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rot="5400000">
              <a:off x="23785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rot="5400000">
              <a:off x="21406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 rot="5400000">
              <a:off x="21406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rot="5400000">
              <a:off x="21406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rot="5400000">
              <a:off x="21406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rot="5400000">
              <a:off x="21406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rot="5400000">
              <a:off x="21406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rot="5400000">
              <a:off x="21406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rot="5400000">
              <a:off x="21406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rot="5400000">
              <a:off x="21406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rot="5400000">
              <a:off x="21406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rot="5400000">
              <a:off x="21406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5400000">
              <a:off x="21406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5400000">
              <a:off x="21406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 rot="5400000">
              <a:off x="21406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 rot="5400000">
              <a:off x="21406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5400000">
              <a:off x="21406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5400000">
              <a:off x="21406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5400000">
              <a:off x="19027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5400000">
              <a:off x="19027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 rot="5400000">
              <a:off x="19027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 rot="5400000">
              <a:off x="19027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5400000">
              <a:off x="19027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5400000">
              <a:off x="19027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5400000">
              <a:off x="19027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5400000">
              <a:off x="19027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5400000">
              <a:off x="19027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5400000">
              <a:off x="19027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 rot="5400000">
              <a:off x="19027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5400000">
              <a:off x="19027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5400000">
              <a:off x="19027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5400000">
              <a:off x="19027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5400000">
              <a:off x="19027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5400000">
              <a:off x="19027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5400000">
              <a:off x="19027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5400000">
              <a:off x="16648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5400000">
              <a:off x="16648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5400000">
              <a:off x="16648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5400000">
              <a:off x="16648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rot="5400000">
              <a:off x="16648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5400000">
              <a:off x="16648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5400000">
              <a:off x="16648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5400000">
              <a:off x="16648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5400000">
              <a:off x="16648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5400000">
              <a:off x="16648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5400000">
              <a:off x="16648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5400000">
              <a:off x="16648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16648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5400000">
              <a:off x="16648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16648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rot="5400000">
              <a:off x="16648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16648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5400000">
              <a:off x="14269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5400000">
              <a:off x="14269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5400000">
              <a:off x="14269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5400000">
              <a:off x="14269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14269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rot="5400000">
              <a:off x="14269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 rot="5400000">
              <a:off x="14269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14269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 rot="5400000">
              <a:off x="14269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 rot="5400000">
              <a:off x="14269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5400000">
              <a:off x="14269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5400000">
              <a:off x="14269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 rot="5400000">
              <a:off x="14269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 rot="5400000">
              <a:off x="14269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14269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14269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14269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11890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11890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11890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11890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11890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11890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11890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11890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11890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11890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11890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11890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11890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11890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11890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5400000">
              <a:off x="11890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5400000">
              <a:off x="11890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5400000">
              <a:off x="9511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5400000">
              <a:off x="9511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5400000">
              <a:off x="9511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5400000">
              <a:off x="9511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5400000">
              <a:off x="9511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5400000">
              <a:off x="9511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5400000">
              <a:off x="9511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5400000">
              <a:off x="9511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5400000">
              <a:off x="9511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9511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 rot="5400000">
              <a:off x="9511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 rot="5400000">
              <a:off x="9511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9511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 rot="5400000">
              <a:off x="9511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 rot="5400000">
              <a:off x="9511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 rot="5400000">
              <a:off x="9511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 rot="5400000">
              <a:off x="9511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 rot="5400000">
              <a:off x="7132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5400000">
              <a:off x="7132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5400000">
              <a:off x="7132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5400000">
              <a:off x="7132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5400000">
              <a:off x="7132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5400000">
              <a:off x="7132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 rot="5400000">
              <a:off x="7132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7132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 rot="5400000">
              <a:off x="7132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 rot="5400000">
              <a:off x="7132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5400000">
              <a:off x="7132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5400000">
              <a:off x="7132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5400000">
              <a:off x="7132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5400000">
              <a:off x="7132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5400000">
              <a:off x="7132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5400000">
              <a:off x="7132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5400000">
              <a:off x="7132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412271" y="2135115"/>
            <a:ext cx="801850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UDP </a:t>
            </a:r>
            <a:br>
              <a:rPr lang="en" sz="3400" dirty="0"/>
            </a:br>
            <a:r>
              <a:rPr lang="en-ID" sz="3400" dirty="0">
                <a:solidFill>
                  <a:schemeClr val="tx1"/>
                </a:solidFill>
              </a:rPr>
              <a:t>(User Datagram Protocol)</a:t>
            </a:r>
            <a:endParaRPr sz="3400" dirty="0">
              <a:solidFill>
                <a:schemeClr val="tx1"/>
              </a:solidFill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140480" y="3186150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flipH="1">
            <a:off x="5776134" y="2046930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 rot="-5400000">
            <a:off x="-33750" y="1968327"/>
            <a:ext cx="3665166" cy="1249966"/>
            <a:chOff x="2519900" y="1583075"/>
            <a:chExt cx="4359660" cy="1479775"/>
          </a:xfrm>
        </p:grpSpPr>
        <p:cxnSp>
          <p:nvCxnSpPr>
            <p:cNvPr id="1017" name="Google Shape;1017;p33"/>
            <p:cNvCxnSpPr/>
            <p:nvPr/>
          </p:nvCxnSpPr>
          <p:spPr>
            <a:xfrm rot="5400000" flipH="1">
              <a:off x="2140850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Google Shape;1018;p33"/>
            <p:cNvSpPr/>
            <p:nvPr/>
          </p:nvSpPr>
          <p:spPr>
            <a:xfrm rot="10800000">
              <a:off x="2520624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33"/>
            <p:cNvCxnSpPr>
              <a:stCxn id="1018" idx="0"/>
              <a:endCxn id="1020" idx="2"/>
            </p:cNvCxnSpPr>
            <p:nvPr/>
          </p:nvCxnSpPr>
          <p:spPr>
            <a:xfrm>
              <a:off x="2721324" y="2537400"/>
              <a:ext cx="325500" cy="600"/>
            </a:xfrm>
            <a:prstGeom prst="curvedConnector3">
              <a:avLst>
                <a:gd name="adj1" fmla="val 50018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Google Shape;1020;p33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33"/>
            <p:cNvCxnSpPr>
              <a:stCxn id="1021" idx="0"/>
              <a:endCxn id="1023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33"/>
            <p:cNvCxnSpPr>
              <a:stCxn id="1021" idx="2"/>
              <a:endCxn id="1020" idx="0"/>
            </p:cNvCxnSpPr>
            <p:nvPr/>
          </p:nvCxnSpPr>
          <p:spPr>
            <a:xfrm rot="5400000" flipH="1">
              <a:off x="31976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33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7" name="Google Shape;1027;p33"/>
            <p:cNvCxnSpPr>
              <a:endCxn id="1026" idx="2"/>
            </p:cNvCxnSpPr>
            <p:nvPr/>
          </p:nvCxnSpPr>
          <p:spPr>
            <a:xfrm rot="5400000" flipH="1">
              <a:off x="6357410" y="2540700"/>
              <a:ext cx="1043700" cy="600"/>
            </a:xfrm>
            <a:prstGeom prst="curvedConnector3">
              <a:avLst>
                <a:gd name="adj1" fmla="val 50005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33"/>
            <p:cNvCxnSpPr>
              <a:stCxn id="1023" idx="0"/>
              <a:endCxn id="1025" idx="2"/>
            </p:cNvCxnSpPr>
            <p:nvPr/>
          </p:nvCxnSpPr>
          <p:spPr>
            <a:xfrm rot="5400000" flipH="1">
              <a:off x="57694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33"/>
            <p:cNvCxnSpPr>
              <a:stCxn id="1025" idx="0"/>
              <a:endCxn id="1026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0" name="Google Shape;1030;p33"/>
          <p:cNvGrpSpPr/>
          <p:nvPr/>
        </p:nvGrpSpPr>
        <p:grpSpPr>
          <a:xfrm>
            <a:off x="412271" y="2890334"/>
            <a:ext cx="1397665" cy="530957"/>
            <a:chOff x="412271" y="2890334"/>
            <a:chExt cx="1397665" cy="530957"/>
          </a:xfrm>
        </p:grpSpPr>
        <p:sp>
          <p:nvSpPr>
            <p:cNvPr id="1031" name="Google Shape;1031;p33"/>
            <p:cNvSpPr/>
            <p:nvPr/>
          </p:nvSpPr>
          <p:spPr>
            <a:xfrm>
              <a:off x="534336" y="2890334"/>
              <a:ext cx="1275600" cy="408900"/>
            </a:xfrm>
            <a:prstGeom prst="rect">
              <a:avLst/>
            </a:prstGeom>
            <a:gradFill>
              <a:gsLst>
                <a:gs pos="0">
                  <a:srgbClr val="7041D6">
                    <a:alpha val="37647"/>
                  </a:srgbClr>
                </a:gs>
                <a:gs pos="100000">
                  <a:srgbClr val="F80E77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412271" y="3012390"/>
              <a:ext cx="1275600" cy="4089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80E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UDP </a:t>
            </a:r>
            <a:r>
              <a:rPr lang="en-ID" sz="3200" dirty="0">
                <a:solidFill>
                  <a:schemeClr val="bg1"/>
                </a:solidFill>
              </a:rPr>
              <a:t>(User Datagram Protocol)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236785" y="1213900"/>
            <a:ext cx="8175043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endParaRPr lang="en-ID" sz="18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endParaRPr lang="en-US" sz="1800" b="1" dirty="0">
              <a:solidFill>
                <a:schemeClr val="tx1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transport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(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Datagram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). UDP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bagi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apikasi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untuk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datagram IP yang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dienkapsulasi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memecah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data/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UDP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lapisan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layer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yang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transport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UDP.</a:t>
            </a:r>
            <a:endParaRPr lang="en-ID" sz="18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UDP </a:t>
            </a:r>
            <a:r>
              <a:rPr lang="en-ID" sz="3200" dirty="0">
                <a:solidFill>
                  <a:schemeClr val="bg1"/>
                </a:solidFill>
              </a:rPr>
              <a:t>(User Datagram Protocol)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911242" y="2495659"/>
            <a:ext cx="7717500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en-ID" sz="2400" b="1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Header UDP</a:t>
            </a:r>
          </a:p>
          <a:p>
            <a:pPr marL="0" lvl="0" indent="0">
              <a:lnSpc>
                <a:spcPct val="107000"/>
              </a:lnSpc>
            </a:pP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port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port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mengidentifikasikan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mesik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</a:pP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header yang minimal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panjangnya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8-byte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menutupi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header.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maksimumnya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65.515 byte.</a:t>
            </a:r>
          </a:p>
          <a:p>
            <a:pPr marL="0" lvl="0" indent="0">
              <a:lnSpc>
                <a:spcPct val="107000"/>
              </a:lnSpc>
            </a:pP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ceksum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ekstra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kendala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port </a:t>
            </a:r>
            <a:r>
              <a:rPr lang="en-ID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</a:pPr>
            <a:endParaRPr lang="en-ID" sz="1600" dirty="0"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endParaRPr lang="en-ID" sz="16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endParaRPr lang="en-ID" sz="16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endParaRPr lang="en-ID" sz="2400" b="1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5C767F-976B-18A3-5C6E-9A05614D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0892" y="1489846"/>
            <a:ext cx="6214719" cy="11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6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UDP </a:t>
            </a:r>
            <a:r>
              <a:rPr lang="en-ID" sz="3200" dirty="0">
                <a:solidFill>
                  <a:schemeClr val="bg1"/>
                </a:solidFill>
              </a:rPr>
              <a:t>(User Datagram Protocol)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4472627" y="1388950"/>
            <a:ext cx="4416653" cy="2193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en-ID" sz="2400" b="1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Cara </a:t>
            </a:r>
            <a:r>
              <a:rPr lang="en-ID" sz="2400" b="1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endParaRPr lang="en-ID" sz="2400" b="1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inilah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:</a:t>
            </a:r>
          </a:p>
          <a:p>
            <a:pPr marL="0" lvl="0" indent="0">
              <a:lnSpc>
                <a:spcPct val="107000"/>
              </a:lnSpc>
            </a:pP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yang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penghubung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host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bertukar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data. Channel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tersambung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IP dan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port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host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UDP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bersamaan</a:t>
            </a:r>
            <a:r>
              <a:rPr lang="en-ID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04FF1E-5B59-822E-5160-B969407C0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74" t="19744" r="1517" b="1819"/>
          <a:stretch/>
        </p:blipFill>
        <p:spPr>
          <a:xfrm>
            <a:off x="762875" y="2003375"/>
            <a:ext cx="3520345" cy="19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8092345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tx1"/>
                </a:solidFill>
              </a:rPr>
              <a:t>Real-Time Transport </a:t>
            </a:r>
            <a:r>
              <a:rPr lang="en" sz="3400" dirty="0">
                <a:solidFill>
                  <a:schemeClr val="bg1"/>
                </a:solidFill>
              </a:rPr>
              <a:t>Protocols</a:t>
            </a:r>
            <a:endParaRPr sz="34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252214" y="8624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06698E3-CC59-3158-816B-9B4DCC32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9572" y="1689636"/>
            <a:ext cx="7184855" cy="22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tx1"/>
                </a:solidFill>
              </a:rPr>
              <a:t>Real-Time Transport </a:t>
            </a:r>
            <a:r>
              <a:rPr lang="en" sz="3400" dirty="0">
                <a:solidFill>
                  <a:schemeClr val="bg1"/>
                </a:solidFill>
              </a:rPr>
              <a:t>Protocols</a:t>
            </a:r>
            <a:endParaRPr sz="3400"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663575" y="1480587"/>
            <a:ext cx="3908425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400" dirty="0"/>
              <a:t>pada area </a:t>
            </a:r>
            <a:r>
              <a:rPr lang="en-ID" sz="1400" dirty="0" err="1"/>
              <a:t>ini</a:t>
            </a:r>
            <a:r>
              <a:rPr lang="en-ID" sz="1400" dirty="0"/>
              <a:t> UDP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. RTP </a:t>
            </a:r>
            <a:r>
              <a:rPr lang="en-ID" sz="1400" dirty="0" err="1"/>
              <a:t>biasanya</a:t>
            </a:r>
            <a:r>
              <a:rPr lang="en-ID" sz="1400" dirty="0"/>
              <a:t> </a:t>
            </a:r>
            <a:r>
              <a:rPr lang="en-ID" sz="1400" dirty="0" err="1"/>
              <a:t>berjalan</a:t>
            </a:r>
            <a:r>
              <a:rPr lang="en-ID" sz="1400" dirty="0"/>
              <a:t> di </a:t>
            </a:r>
            <a:r>
              <a:rPr lang="en-ID" sz="1400" dirty="0" err="1"/>
              <a:t>ruang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UDP (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operasi</a:t>
            </a:r>
            <a:r>
              <a:rPr lang="en-ID" sz="1400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400" dirty="0" err="1"/>
              <a:t>Aplikasi</a:t>
            </a:r>
            <a:r>
              <a:rPr lang="en-ID" sz="1400" dirty="0"/>
              <a:t> multimedia </a:t>
            </a:r>
            <a:r>
              <a:rPr lang="en-ID" sz="1400" dirty="0" err="1"/>
              <a:t>terdiri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audio, video, </a:t>
            </a:r>
            <a:r>
              <a:rPr lang="en-ID" sz="1400" dirty="0" err="1"/>
              <a:t>teks</a:t>
            </a:r>
            <a:r>
              <a:rPr lang="en-ID" sz="1400" dirty="0"/>
              <a:t>,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dimasukkan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perpustakaan</a:t>
            </a:r>
            <a:r>
              <a:rPr lang="en-ID" sz="1400" dirty="0"/>
              <a:t> RTP, yang </a:t>
            </a:r>
            <a:r>
              <a:rPr lang="en-ID" sz="1400" dirty="0" err="1"/>
              <a:t>ada</a:t>
            </a:r>
            <a:r>
              <a:rPr lang="en-ID" sz="1400" dirty="0"/>
              <a:t> di </a:t>
            </a:r>
            <a:r>
              <a:rPr lang="en-ID" sz="1400" dirty="0" err="1"/>
              <a:t>ruang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bersama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400" dirty="0"/>
              <a:t>Pustaka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menggandakan</a:t>
            </a:r>
            <a:r>
              <a:rPr lang="en-ID" sz="1400" dirty="0"/>
              <a:t> </a:t>
            </a:r>
            <a:r>
              <a:rPr lang="en-ID" sz="1400" dirty="0" err="1"/>
              <a:t>aliran</a:t>
            </a:r>
            <a:r>
              <a:rPr lang="en-ID" sz="1400" dirty="0"/>
              <a:t> dan </a:t>
            </a:r>
            <a:r>
              <a:rPr lang="en-ID" sz="1400" dirty="0" err="1"/>
              <a:t>mengkodekannya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paket</a:t>
            </a:r>
            <a:r>
              <a:rPr lang="en-ID" sz="1400" dirty="0"/>
              <a:t> RTP, yang </a:t>
            </a:r>
            <a:r>
              <a:rPr lang="en-ID" sz="1400" dirty="0" err="1"/>
              <a:t>dimasukkan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soket</a:t>
            </a:r>
            <a:r>
              <a:rPr lang="en-ID" sz="1400" dirty="0"/>
              <a:t>.</a:t>
            </a:r>
          </a:p>
        </p:txBody>
      </p:sp>
      <p:sp>
        <p:nvSpPr>
          <p:cNvPr id="2" name="Google Shape;1048;p34">
            <a:extLst>
              <a:ext uri="{FF2B5EF4-FFF2-40B4-BE49-F238E27FC236}">
                <a16:creationId xmlns:a16="http://schemas.microsoft.com/office/drawing/2014/main" id="{003D1F2F-D135-5F89-9078-54D818449D01}"/>
              </a:ext>
            </a:extLst>
          </p:cNvPr>
          <p:cNvSpPr txBox="1">
            <a:spLocks/>
          </p:cNvSpPr>
          <p:nvPr/>
        </p:nvSpPr>
        <p:spPr>
          <a:xfrm>
            <a:off x="4686706" y="1480587"/>
            <a:ext cx="3908425" cy="28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Di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soket</a:t>
            </a:r>
            <a:r>
              <a:rPr lang="en-ID" dirty="0"/>
              <a:t>, </a:t>
            </a:r>
            <a:r>
              <a:rPr lang="en-ID" dirty="0" err="1"/>
              <a:t>paket</a:t>
            </a:r>
            <a:r>
              <a:rPr lang="en-ID" dirty="0"/>
              <a:t> UDP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RTP dan </a:t>
            </a:r>
            <a:r>
              <a:rPr lang="en-ID" dirty="0" err="1"/>
              <a:t>diserahkan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tautan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Ethernet.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Proses </a:t>
            </a:r>
            <a:r>
              <a:rPr lang="en-ID" dirty="0" err="1"/>
              <a:t>sebaliknya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penerima</a:t>
            </a:r>
            <a:r>
              <a:rPr lang="en-ID" dirty="0"/>
              <a:t>. </a:t>
            </a:r>
            <a:r>
              <a:rPr lang="en-ID" dirty="0" err="1"/>
              <a:t>Aplikasi</a:t>
            </a:r>
            <a:r>
              <a:rPr lang="en-ID" dirty="0"/>
              <a:t> multimedia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 multi media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RTP.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RTP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konsekuensi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 di </a:t>
            </a:r>
            <a:r>
              <a:rPr lang="en-ID" dirty="0" err="1"/>
              <a:t>lapisan</a:t>
            </a:r>
            <a:r>
              <a:rPr lang="en-ID" dirty="0"/>
              <a:t> mana RTP </a:t>
            </a:r>
            <a:r>
              <a:rPr lang="en-ID" dirty="0" err="1"/>
              <a:t>berada</a:t>
            </a:r>
            <a:r>
              <a:rPr lang="en-ID" dirty="0"/>
              <a:t>. Karena </a:t>
            </a:r>
            <a:r>
              <a:rPr lang="en-ID" dirty="0" err="1"/>
              <a:t>berjalan</a:t>
            </a:r>
            <a:r>
              <a:rPr lang="en-ID" dirty="0"/>
              <a:t> di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ditautkan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protokol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6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ad Construction Thesis Defense by Slidesgo">
  <a:themeElements>
    <a:clrScheme name="Simple Light">
      <a:dk1>
        <a:srgbClr val="FFFFFF"/>
      </a:dk1>
      <a:lt1>
        <a:srgbClr val="9961FF"/>
      </a:lt1>
      <a:dk2>
        <a:srgbClr val="FF4799"/>
      </a:dk2>
      <a:lt2>
        <a:srgbClr val="FFC329"/>
      </a:lt2>
      <a:accent1>
        <a:srgbClr val="0F0F0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1091</Words>
  <Application>Microsoft Office PowerPoint</Application>
  <PresentationFormat>On-screen Show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Anaheim</vt:lpstr>
      <vt:lpstr>Arial</vt:lpstr>
      <vt:lpstr>Bai Jamjuree</vt:lpstr>
      <vt:lpstr>Wingdings 2</vt:lpstr>
      <vt:lpstr>Wingdings</vt:lpstr>
      <vt:lpstr>Times New Roman</vt:lpstr>
      <vt:lpstr>Road Construction Thesis Defense by Slidesgo</vt:lpstr>
      <vt:lpstr>JARINGAN KOMPUTER</vt:lpstr>
      <vt:lpstr>TRANSPORT LAYER</vt:lpstr>
      <vt:lpstr>TRANSPORT LAYER</vt:lpstr>
      <vt:lpstr>UDP  (User Datagram Protocol)</vt:lpstr>
      <vt:lpstr>UDP (User Datagram Protocol)</vt:lpstr>
      <vt:lpstr>UDP (User Datagram Protocol)</vt:lpstr>
      <vt:lpstr>UDP (User Datagram Protocol)</vt:lpstr>
      <vt:lpstr>Real-Time Transport Protocols</vt:lpstr>
      <vt:lpstr>Real-Time Transport Protocols</vt:lpstr>
      <vt:lpstr>Real-Time Transport Protocols</vt:lpstr>
      <vt:lpstr>RTCP (The Real-Time Transport Control Protocol)  </vt:lpstr>
      <vt:lpstr>TCP  (TRANSMISSION CONTROL PROTOCOL)</vt:lpstr>
      <vt:lpstr>TCP (TRANSMISSION CONTROL PROTOCOL)</vt:lpstr>
      <vt:lpstr>Model Layanan TCP</vt:lpstr>
      <vt:lpstr>Cara Kerja TCP</vt:lpstr>
      <vt:lpstr>Cara Kerja TCP</vt:lpstr>
      <vt:lpstr>Protokol TCP</vt:lpstr>
      <vt:lpstr>SESI DISKUSI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nanda</dc:creator>
  <cp:lastModifiedBy>Nanda Febian</cp:lastModifiedBy>
  <cp:revision>7</cp:revision>
  <dcterms:modified xsi:type="dcterms:W3CDTF">2022-11-30T13:35:55Z</dcterms:modified>
</cp:coreProperties>
</file>