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5"/>
  </p:notesMasterIdLst>
  <p:sldIdLst>
    <p:sldId id="256" r:id="rId2"/>
    <p:sldId id="259" r:id="rId3"/>
    <p:sldId id="260" r:id="rId4"/>
    <p:sldId id="261" r:id="rId5"/>
    <p:sldId id="330" r:id="rId6"/>
    <p:sldId id="331" r:id="rId7"/>
    <p:sldId id="332" r:id="rId8"/>
    <p:sldId id="321" r:id="rId9"/>
    <p:sldId id="333" r:id="rId10"/>
    <p:sldId id="334" r:id="rId11"/>
    <p:sldId id="335" r:id="rId12"/>
    <p:sldId id="325" r:id="rId13"/>
    <p:sldId id="326" r:id="rId14"/>
    <p:sldId id="327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28" r:id="rId27"/>
    <p:sldId id="347" r:id="rId28"/>
    <p:sldId id="348" r:id="rId29"/>
    <p:sldId id="329" r:id="rId30"/>
    <p:sldId id="307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277" r:id="rId43"/>
    <p:sldId id="317" r:id="rId44"/>
  </p:sldIdLst>
  <p:sldSz cx="9144000" cy="5143500" type="screen16x9"/>
  <p:notesSz cx="6858000" cy="9144000"/>
  <p:embeddedFontLst>
    <p:embeddedFont>
      <p:font typeface="Anaheim" panose="020B0604020202020204" charset="0"/>
      <p:regular r:id="rId46"/>
    </p:embeddedFont>
    <p:embeddedFont>
      <p:font typeface="Bai Jamjuree" panose="020B0604020202020204" charset="-34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D1E76-0EFC-41D5-8E67-69DF25D8B14F}">
  <a:tblStyle styleId="{02DD1E76-0EFC-41D5-8E67-69DF25D8B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2575244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2575244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171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113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5bb7f0b52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5bb7f0b52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09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7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22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559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9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40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91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16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25752447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25752447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539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77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075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63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060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314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508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462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723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91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5bb7f0b52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5bb7f0b52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34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5bb7f0b52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5bb7f0b52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895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9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21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892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38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99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096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99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83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8376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6417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15bb7f0b52b_0_2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15bb7f0b52b_0_2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15bb7f0b52b_0_2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15bb7f0b52b_0_2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9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2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911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60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5c228103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5c228103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8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solidFill>
                  <a:srgbClr val="9961FF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65085" y="4077500"/>
            <a:ext cx="21657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713315" y="4077575"/>
            <a:ext cx="13839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b="1">
                <a:solidFill>
                  <a:srgbClr val="F3F3F3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flipH="1">
            <a:off x="0" y="0"/>
            <a:ext cx="9144000" cy="5143500"/>
            <a:chOff x="0" y="0"/>
            <a:chExt cx="9144000" cy="5143500"/>
          </a:xfrm>
        </p:grpSpPr>
        <p:pic>
          <p:nvPicPr>
            <p:cNvPr id="17" name="Google Shape;17;p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6526425" y="1162300"/>
            <a:ext cx="1904400" cy="11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2"/>
          </p:nvPr>
        </p:nvSpPr>
        <p:spPr>
          <a:xfrm>
            <a:off x="3385725" y="2234325"/>
            <a:ext cx="50451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8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686625" y="3275850"/>
            <a:ext cx="17442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52" name="Google Shape;52;p9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9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8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852000" cy="20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0" name="Google Shape;70;p1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/>
            <p:cNvPicPr preferRelativeResize="0"/>
            <p:nvPr/>
          </p:nvPicPr>
          <p:blipFill rotWithShape="1">
            <a:blip r:embed="rId2">
              <a:alphaModFix amt="46000"/>
            </a:blip>
            <a:srcRect l="50000"/>
            <a:stretch/>
          </p:blipFill>
          <p:spPr>
            <a:xfrm rot="10800000">
              <a:off x="4572000" y="0"/>
              <a:ext cx="45720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572077" y="1812350"/>
            <a:ext cx="35970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713225" y="1812350"/>
            <a:ext cx="36039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0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594950" y="1206550"/>
            <a:ext cx="5954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hasCustomPrompt="1"/>
          </p:nvPr>
        </p:nvSpPr>
        <p:spPr>
          <a:xfrm>
            <a:off x="1594825" y="539500"/>
            <a:ext cx="5954100" cy="83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1594950" y="2720925"/>
            <a:ext cx="5954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3" hasCustomPrompt="1"/>
          </p:nvPr>
        </p:nvSpPr>
        <p:spPr>
          <a:xfrm>
            <a:off x="1594825" y="2053775"/>
            <a:ext cx="5954100" cy="83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594950" y="4138175"/>
            <a:ext cx="5954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5" hasCustomPrompt="1"/>
          </p:nvPr>
        </p:nvSpPr>
        <p:spPr>
          <a:xfrm>
            <a:off x="1594825" y="3471125"/>
            <a:ext cx="5954100" cy="83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1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9"/>
          <p:cNvGrpSpPr/>
          <p:nvPr/>
        </p:nvGrpSpPr>
        <p:grpSpPr>
          <a:xfrm>
            <a:off x="-42" y="1901451"/>
            <a:ext cx="1030552" cy="99300"/>
            <a:chOff x="-42" y="1901451"/>
            <a:chExt cx="1030552" cy="99300"/>
          </a:xfrm>
        </p:grpSpPr>
        <p:sp>
          <p:nvSpPr>
            <p:cNvPr id="186" name="Google Shape;186;p29"/>
            <p:cNvSpPr/>
            <p:nvPr/>
          </p:nvSpPr>
          <p:spPr>
            <a:xfrm flipH="1">
              <a:off x="-42" y="1926800"/>
              <a:ext cx="3864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 flipH="1">
              <a:off x="535175" y="1901451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 flipH="1">
              <a:off x="733192" y="1901451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 flipH="1">
              <a:off x="931210" y="1901451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29"/>
          <p:cNvGrpSpPr/>
          <p:nvPr/>
        </p:nvGrpSpPr>
        <p:grpSpPr>
          <a:xfrm>
            <a:off x="884550" y="1585983"/>
            <a:ext cx="7374900" cy="2141100"/>
            <a:chOff x="884550" y="1585983"/>
            <a:chExt cx="7374900" cy="2141100"/>
          </a:xfrm>
        </p:grpSpPr>
        <p:sp>
          <p:nvSpPr>
            <p:cNvPr id="191" name="Google Shape;191;p29"/>
            <p:cNvSpPr/>
            <p:nvPr/>
          </p:nvSpPr>
          <p:spPr>
            <a:xfrm>
              <a:off x="884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1224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3603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15982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8361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20740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3119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25498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27877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30256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3263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35014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7393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9772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42151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4530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46909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9288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1667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4046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642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8804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1183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3562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5941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8320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0699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3078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5457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77836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8021550" y="15859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884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11224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3603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5982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8361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20740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3119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25498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27877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0256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3263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5014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7393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9772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2151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4530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46909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49288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51667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54046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5642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8804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1183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3562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5941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8320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70699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078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5457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7836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8021550" y="18238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884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1224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3603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5982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8361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20740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23119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5498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27877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30256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263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35014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37393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39772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2151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4530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6909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9288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1667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4046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5642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8804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1183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3562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65941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68320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0699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73078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75457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77836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8021550" y="20617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884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1224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3603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5982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8361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0740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23119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25498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7877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0256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263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5014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7393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9772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2151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4530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6909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49288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1667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4046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5642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58804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61183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63562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65941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68320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0699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3078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5457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7836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021550" y="22996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884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1224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3603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15982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8361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0740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3119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5498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7877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0256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263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5014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7393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9772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2151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4530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6909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9288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1667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4046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642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58804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61183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63562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65941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8320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0699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3078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5457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77836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8021550" y="25375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884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1224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3603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15982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8361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0740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3119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5498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7877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0256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263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014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7393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39772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2151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4530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6909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9288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51667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54046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642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58804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1183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3562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65941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8320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70699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73078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75457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77836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8021550" y="27754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884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1224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3603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5982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8361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20740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3119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25498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7877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0256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263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5014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7393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9772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2151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4530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6909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9288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667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4046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642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58804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183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63562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65941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8320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70699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73078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75457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77836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8021550" y="30133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884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1224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3603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982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8361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20740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23119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5498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27877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0256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263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5014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7393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39772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2151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44530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46909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49288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51667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54046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5642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8804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1183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63562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65941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68320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0699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3078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75457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77836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8021550" y="32512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84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1224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3603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5982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8361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20740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3119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25498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27877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0256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263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5014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7393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9772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2151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4530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6909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9288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51667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4046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5642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8804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61183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3562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941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8320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70699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73078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75457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77836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8021550" y="3489183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JARINGAN KOMPUTER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832265" y="4125573"/>
            <a:ext cx="3858685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PUTU NANDA FEBIAN DANAN JAYA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2205551093</a:t>
            </a:r>
            <a:endParaRPr dirty="0"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2531538" y="1687142"/>
            <a:ext cx="4319429" cy="1732975"/>
            <a:chOff x="2538698" y="1583075"/>
            <a:chExt cx="4340262" cy="1732975"/>
          </a:xfrm>
        </p:grpSpPr>
        <p:cxnSp>
          <p:nvCxnSpPr>
            <p:cNvPr id="474" name="Google Shape;474;p29"/>
            <p:cNvCxnSpPr/>
            <p:nvPr/>
          </p:nvCxnSpPr>
          <p:spPr>
            <a:xfrm rot="-5400000">
              <a:off x="2159648" y="1962125"/>
              <a:ext cx="7587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29"/>
            <p:cNvSpPr/>
            <p:nvPr/>
          </p:nvSpPr>
          <p:spPr>
            <a:xfrm rot="10800000">
              <a:off x="2538822" y="214260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6" name="Google Shape;476;p29"/>
            <p:cNvCxnSpPr>
              <a:stCxn id="475" idx="0"/>
              <a:endCxn id="477" idx="2"/>
            </p:cNvCxnSpPr>
            <p:nvPr/>
          </p:nvCxnSpPr>
          <p:spPr>
            <a:xfrm>
              <a:off x="2739522" y="2537400"/>
              <a:ext cx="307500" cy="600"/>
            </a:xfrm>
            <a:prstGeom prst="curvedConnector3">
              <a:avLst>
                <a:gd name="adj1" fmla="val 49987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7" name="Google Shape;477;p29"/>
            <p:cNvSpPr/>
            <p:nvPr/>
          </p:nvSpPr>
          <p:spPr>
            <a:xfrm rot="5400000" flipH="1">
              <a:off x="2849542" y="2534147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 rot="10800000">
              <a:off x="3247766" y="2637106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9" name="Google Shape;479;p29"/>
            <p:cNvCxnSpPr>
              <a:stCxn id="478" idx="0"/>
              <a:endCxn id="480" idx="2"/>
            </p:cNvCxnSpPr>
            <p:nvPr/>
          </p:nvCxnSpPr>
          <p:spPr>
            <a:xfrm>
              <a:off x="3448466" y="3031906"/>
              <a:ext cx="2528400" cy="600"/>
            </a:xfrm>
            <a:prstGeom prst="curvedConnector3">
              <a:avLst>
                <a:gd name="adj1" fmla="val 49999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29"/>
            <p:cNvCxnSpPr>
              <a:stCxn id="478" idx="2"/>
              <a:endCxn id="477" idx="0"/>
            </p:cNvCxnSpPr>
            <p:nvPr/>
          </p:nvCxnSpPr>
          <p:spPr>
            <a:xfrm rot="-5400000">
              <a:off x="3198266" y="2784406"/>
              <a:ext cx="99600" cy="600"/>
            </a:xfrm>
            <a:prstGeom prst="curvedConnector3">
              <a:avLst>
                <a:gd name="adj1" fmla="val 5003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29"/>
            <p:cNvSpPr/>
            <p:nvPr/>
          </p:nvSpPr>
          <p:spPr>
            <a:xfrm rot="5400000">
              <a:off x="5779399" y="2633760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flipH="1">
              <a:off x="6177623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477560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4" name="Google Shape;484;p29"/>
            <p:cNvCxnSpPr>
              <a:endCxn id="483" idx="2"/>
            </p:cNvCxnSpPr>
            <p:nvPr/>
          </p:nvCxnSpPr>
          <p:spPr>
            <a:xfrm rot="-5400000">
              <a:off x="6230210" y="2667300"/>
              <a:ext cx="12969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29"/>
            <p:cNvCxnSpPr>
              <a:stCxn id="480" idx="0"/>
              <a:endCxn id="482" idx="2"/>
            </p:cNvCxnSpPr>
            <p:nvPr/>
          </p:nvCxnSpPr>
          <p:spPr>
            <a:xfrm rot="-5400000">
              <a:off x="5770099" y="2426460"/>
              <a:ext cx="815400" cy="600"/>
            </a:xfrm>
            <a:prstGeom prst="curvedConnector3">
              <a:avLst>
                <a:gd name="adj1" fmla="val 49994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29"/>
            <p:cNvCxnSpPr>
              <a:stCxn id="482" idx="0"/>
              <a:endCxn id="483" idx="0"/>
            </p:cNvCxnSpPr>
            <p:nvPr/>
          </p:nvCxnSpPr>
          <p:spPr>
            <a:xfrm>
              <a:off x="6378323" y="1821750"/>
              <a:ext cx="300000" cy="600"/>
            </a:xfrm>
            <a:prstGeom prst="curvedConnector3">
              <a:avLst>
                <a:gd name="adj1" fmla="val 4999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7" name="Google Shape;487;p29"/>
          <p:cNvSpPr/>
          <p:nvPr/>
        </p:nvSpPr>
        <p:spPr>
          <a:xfrm>
            <a:off x="594461" y="2930434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472396" y="3052490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7563086" y="1695984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7441021" y="1818040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446472" y="4558925"/>
            <a:ext cx="99300" cy="99300"/>
          </a:xfrm>
          <a:prstGeom prst="mathPlus">
            <a:avLst>
              <a:gd name="adj1" fmla="val 2352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248455" y="4558925"/>
            <a:ext cx="99300" cy="99300"/>
          </a:xfrm>
          <a:prstGeom prst="mathPlus">
            <a:avLst>
              <a:gd name="adj1" fmla="val 2352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050438" y="4558925"/>
            <a:ext cx="99300" cy="99300"/>
          </a:xfrm>
          <a:prstGeom prst="mathPlus">
            <a:avLst>
              <a:gd name="adj1" fmla="val 2352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65241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Name </a:t>
            </a:r>
            <a:r>
              <a:rPr lang="en" sz="3600" dirty="0">
                <a:solidFill>
                  <a:schemeClr val="bg1"/>
                </a:solidFill>
              </a:rPr>
              <a:t>Servers</a:t>
            </a:r>
            <a:endParaRPr sz="3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941" y="4368006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861592" y="1388950"/>
            <a:ext cx="7767150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teori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satu</a:t>
            </a:r>
            <a:r>
              <a:rPr lang="en-US" sz="2400" dirty="0">
                <a:solidFill>
                  <a:schemeClr val="tx1"/>
                </a:solidFill>
              </a:rPr>
              <a:t> server </a:t>
            </a:r>
            <a:r>
              <a:rPr lang="en-US" sz="2400" dirty="0" err="1">
                <a:solidFill>
                  <a:schemeClr val="tx1"/>
                </a:solidFill>
              </a:rPr>
              <a:t>nama</a:t>
            </a:r>
            <a:r>
              <a:rPr lang="en-US" sz="2400" dirty="0">
                <a:solidFill>
                  <a:schemeClr val="tx1"/>
                </a:solidFill>
              </a:rPr>
              <a:t> dapat </a:t>
            </a:r>
            <a:r>
              <a:rPr lang="en-US" sz="2400" dirty="0" err="1">
                <a:solidFill>
                  <a:schemeClr val="tx1"/>
                </a:solidFill>
              </a:rPr>
              <a:t>menampung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seluruh</a:t>
            </a:r>
            <a:r>
              <a:rPr lang="en-US" sz="2400" dirty="0">
                <a:solidFill>
                  <a:schemeClr val="tx1"/>
                </a:solidFill>
              </a:rPr>
              <a:t> database DNS dan </a:t>
            </a:r>
            <a:r>
              <a:rPr lang="en-US" sz="2400" dirty="0" err="1">
                <a:solidFill>
                  <a:schemeClr val="tx1"/>
                </a:solidFill>
              </a:rPr>
              <a:t>merespon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>
                <a:solidFill>
                  <a:schemeClr val="tx1"/>
                </a:solidFill>
              </a:rPr>
              <a:t>semua</a:t>
            </a:r>
            <a:r>
              <a:rPr lang="en-US" sz="2400" dirty="0">
                <a:solidFill>
                  <a:schemeClr val="tx1"/>
                </a:solidFill>
              </a:rPr>
              <a:t> query. </a:t>
            </a:r>
            <a:r>
              <a:rPr lang="en-US" sz="2400" dirty="0" err="1">
                <a:solidFill>
                  <a:schemeClr val="tx1"/>
                </a:solidFill>
              </a:rPr>
              <a:t>Tetapi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>
                <a:solidFill>
                  <a:schemeClr val="tx1"/>
                </a:solidFill>
              </a:rPr>
              <a:t>prakteknya</a:t>
            </a:r>
            <a:r>
              <a:rPr lang="en-US" sz="2400" dirty="0">
                <a:solidFill>
                  <a:schemeClr val="tx1"/>
                </a:solidFill>
              </a:rPr>
              <a:t>, server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berlebihan</a:t>
            </a:r>
            <a:r>
              <a:rPr lang="en-US" sz="2400" dirty="0">
                <a:solidFill>
                  <a:schemeClr val="tx1"/>
                </a:solidFill>
              </a:rPr>
              <a:t> (overloaded) </a:t>
            </a:r>
            <a:r>
              <a:rPr lang="en-US" sz="2400" dirty="0" err="1">
                <a:solidFill>
                  <a:schemeClr val="tx1"/>
                </a:solidFill>
              </a:rPr>
              <a:t>sehingga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berfungsi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Terlebih</a:t>
            </a:r>
            <a:r>
              <a:rPr lang="en-US" sz="2400" dirty="0">
                <a:solidFill>
                  <a:schemeClr val="tx1"/>
                </a:solidFill>
              </a:rPr>
              <a:t> lagi </a:t>
            </a:r>
            <a:r>
              <a:rPr lang="en-US" sz="2400" dirty="0" err="1">
                <a:solidFill>
                  <a:schemeClr val="tx1"/>
                </a:solidFill>
              </a:rPr>
              <a:t>jika</a:t>
            </a:r>
            <a:r>
              <a:rPr lang="en-US" sz="2400" dirty="0">
                <a:solidFill>
                  <a:schemeClr val="tx1"/>
                </a:solidFill>
              </a:rPr>
              <a:t> server ini </a:t>
            </a:r>
            <a:r>
              <a:rPr lang="en-US" sz="2400" dirty="0" err="1">
                <a:solidFill>
                  <a:schemeClr val="tx1"/>
                </a:solidFill>
              </a:rPr>
              <a:t>mendapat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gangguan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seluruh</a:t>
            </a:r>
            <a:r>
              <a:rPr lang="en-US" sz="2400" dirty="0">
                <a:solidFill>
                  <a:schemeClr val="tx1"/>
                </a:solidFill>
              </a:rPr>
              <a:t> internet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terganggu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750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65241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Name </a:t>
            </a:r>
            <a:r>
              <a:rPr lang="en" sz="3600" dirty="0">
                <a:solidFill>
                  <a:schemeClr val="bg1"/>
                </a:solidFill>
              </a:rPr>
              <a:t>Servers</a:t>
            </a:r>
            <a:endParaRPr sz="3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941" y="4368006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4718118" y="1480587"/>
            <a:ext cx="4222408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/>
              <a:t>Maka dari itu DNS </a:t>
            </a:r>
            <a:r>
              <a:rPr lang="id-ID" sz="2000" dirty="0" err="1"/>
              <a:t>namespace</a:t>
            </a:r>
            <a:r>
              <a:rPr lang="id-ID" sz="2000" dirty="0"/>
              <a:t> dibagi menjadi zona yang tidak </a:t>
            </a:r>
            <a:r>
              <a:rPr lang="id-ID" sz="2000" dirty="0" err="1"/>
              <a:t>tump</a:t>
            </a:r>
            <a:r>
              <a:rPr lang="en-US" sz="2000" dirty="0"/>
              <a:t>a</a:t>
            </a:r>
            <a:r>
              <a:rPr lang="id-ID" sz="2000" dirty="0" err="1"/>
              <a:t>ng</a:t>
            </a:r>
            <a:r>
              <a:rPr lang="id-ID" sz="2000" dirty="0"/>
              <a:t> tindih.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pada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, </a:t>
            </a:r>
            <a:r>
              <a:rPr lang="en-US" sz="2000" dirty="0" err="1"/>
              <a:t>setiap</a:t>
            </a:r>
            <a:r>
              <a:rPr lang="en-US" sz="2000" dirty="0"/>
              <a:t> zona yang </a:t>
            </a:r>
            <a:r>
              <a:rPr lang="en-US" sz="2000" dirty="0" err="1"/>
              <a:t>dilingkari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bagan</a:t>
            </a:r>
            <a:r>
              <a:rPr lang="en-US" sz="2000" dirty="0"/>
              <a:t> </a:t>
            </a:r>
            <a:r>
              <a:rPr lang="en-US" sz="2000" dirty="0" err="1"/>
              <a:t>pohon</a:t>
            </a:r>
            <a:r>
              <a:rPr lang="en-US" sz="2000" dirty="0"/>
              <a:t> tersebut. Batasan zona </a:t>
            </a:r>
            <a:r>
              <a:rPr lang="en-US" sz="2000" dirty="0" err="1"/>
              <a:t>ditentukan</a:t>
            </a:r>
            <a:r>
              <a:rPr lang="en-US" sz="2000" dirty="0"/>
              <a:t> oleh administrator zona.</a:t>
            </a:r>
            <a:endParaRPr lang="id-ID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767DE-A504-C8ED-3312-18DBBE7C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9" y="1709932"/>
            <a:ext cx="4004340" cy="17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35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3"/>
          <p:cNvGrpSpPr/>
          <p:nvPr/>
        </p:nvGrpSpPr>
        <p:grpSpPr>
          <a:xfrm>
            <a:off x="713225" y="549600"/>
            <a:ext cx="2141100" cy="4044300"/>
            <a:chOff x="713225" y="515408"/>
            <a:chExt cx="2141100" cy="4044300"/>
          </a:xfrm>
        </p:grpSpPr>
        <p:sp>
          <p:nvSpPr>
            <p:cNvPr id="851" name="Google Shape;851;p33"/>
            <p:cNvSpPr/>
            <p:nvPr/>
          </p:nvSpPr>
          <p:spPr>
            <a:xfrm rot="5400000">
              <a:off x="26164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 rot="5400000">
              <a:off x="26164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 rot="5400000">
              <a:off x="26164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 rot="5400000">
              <a:off x="26164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 rot="5400000">
              <a:off x="26164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 rot="5400000">
              <a:off x="26164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 rot="5400000">
              <a:off x="26164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 rot="5400000">
              <a:off x="26164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 rot="5400000">
              <a:off x="26164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 rot="5400000">
              <a:off x="26164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 rot="5400000">
              <a:off x="26164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 rot="5400000">
              <a:off x="26164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 rot="5400000">
              <a:off x="26164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 rot="5400000">
              <a:off x="26164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 rot="5400000">
              <a:off x="26164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 rot="5400000">
              <a:off x="26164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 rot="5400000">
              <a:off x="26164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 rot="5400000">
              <a:off x="23785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 rot="5400000">
              <a:off x="23785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 rot="5400000">
              <a:off x="23785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 rot="5400000">
              <a:off x="23785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 rot="5400000">
              <a:off x="23785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 rot="5400000">
              <a:off x="23785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 rot="5400000">
              <a:off x="23785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 rot="5400000">
              <a:off x="23785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 rot="5400000">
              <a:off x="23785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 rot="5400000">
              <a:off x="23785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 rot="5400000">
              <a:off x="23785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 rot="5400000">
              <a:off x="23785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 rot="5400000">
              <a:off x="23785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 rot="5400000">
              <a:off x="23785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 rot="5400000">
              <a:off x="23785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 rot="5400000">
              <a:off x="23785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 rot="5400000">
              <a:off x="23785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 rot="5400000">
              <a:off x="21406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 rot="5400000">
              <a:off x="21406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 rot="5400000">
              <a:off x="21406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 rot="5400000">
              <a:off x="21406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 rot="5400000">
              <a:off x="21406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 rot="5400000">
              <a:off x="21406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 rot="5400000">
              <a:off x="21406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 rot="5400000">
              <a:off x="21406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 rot="5400000">
              <a:off x="21406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 rot="5400000">
              <a:off x="21406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 rot="5400000">
              <a:off x="21406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 rot="5400000">
              <a:off x="21406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 rot="5400000">
              <a:off x="21406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 rot="5400000">
              <a:off x="21406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 rot="5400000">
              <a:off x="21406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 rot="5400000">
              <a:off x="21406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 rot="5400000">
              <a:off x="21406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 rot="5400000">
              <a:off x="19027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 rot="5400000">
              <a:off x="19027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 rot="5400000">
              <a:off x="19027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 rot="5400000">
              <a:off x="19027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 rot="5400000">
              <a:off x="19027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5400000">
              <a:off x="19027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5400000">
              <a:off x="19027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 rot="5400000">
              <a:off x="19027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 rot="5400000">
              <a:off x="19027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 rot="5400000">
              <a:off x="19027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 rot="5400000">
              <a:off x="19027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rot="5400000">
              <a:off x="19027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rot="5400000">
              <a:off x="19027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rot="5400000">
              <a:off x="19027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rot="5400000">
              <a:off x="19027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rot="5400000">
              <a:off x="19027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rot="5400000">
              <a:off x="19027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rot="5400000">
              <a:off x="16648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rot="5400000">
              <a:off x="16648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rot="5400000">
              <a:off x="16648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rot="5400000">
              <a:off x="16648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 rot="5400000">
              <a:off x="16648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rot="5400000">
              <a:off x="16648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rot="5400000">
              <a:off x="16648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rot="5400000">
              <a:off x="16648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rot="5400000">
              <a:off x="16648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rot="5400000">
              <a:off x="16648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rot="5400000">
              <a:off x="16648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rot="5400000">
              <a:off x="16648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rot="5400000">
              <a:off x="16648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 rot="5400000">
              <a:off x="16648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 rot="5400000">
              <a:off x="16648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 rot="5400000">
              <a:off x="16648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 rot="5400000">
              <a:off x="16648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 rot="5400000">
              <a:off x="14269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 rot="5400000">
              <a:off x="14269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 rot="5400000">
              <a:off x="14269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 rot="5400000">
              <a:off x="14269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 rot="5400000">
              <a:off x="14269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 rot="5400000">
              <a:off x="14269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 rot="5400000">
              <a:off x="14269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 rot="5400000">
              <a:off x="14269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 rot="5400000">
              <a:off x="14269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 rot="5400000">
              <a:off x="14269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 rot="5400000">
              <a:off x="14269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 rot="5400000">
              <a:off x="14269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 rot="5400000">
              <a:off x="14269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 rot="5400000">
              <a:off x="14269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 rot="5400000">
              <a:off x="14269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5400000">
              <a:off x="14269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 rot="5400000">
              <a:off x="14269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5400000">
              <a:off x="11890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 rot="5400000">
              <a:off x="11890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 rot="5400000">
              <a:off x="11890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 rot="5400000">
              <a:off x="11890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rot="5400000">
              <a:off x="11890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rot="5400000">
              <a:off x="11890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rot="5400000">
              <a:off x="11890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5400000">
              <a:off x="11890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5400000">
              <a:off x="11890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5400000">
              <a:off x="11890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5400000">
              <a:off x="11890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5400000">
              <a:off x="11890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5400000">
              <a:off x="11890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5400000">
              <a:off x="11890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5400000">
              <a:off x="11890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5400000">
              <a:off x="11890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5400000">
              <a:off x="11890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5400000">
              <a:off x="9511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5400000">
              <a:off x="9511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5400000">
              <a:off x="9511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5400000">
              <a:off x="9511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5400000">
              <a:off x="9511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 rot="5400000">
              <a:off x="9511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 rot="5400000">
              <a:off x="9511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 rot="5400000">
              <a:off x="9511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 rot="5400000">
              <a:off x="9511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 rot="5400000">
              <a:off x="9511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 rot="5400000">
              <a:off x="9511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 rot="5400000">
              <a:off x="9511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 rot="5400000">
              <a:off x="9511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 rot="5400000">
              <a:off x="9511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 rot="5400000">
              <a:off x="9511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 rot="5400000">
              <a:off x="9511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 rot="5400000">
              <a:off x="9511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 rot="5400000">
              <a:off x="7132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 rot="5400000">
              <a:off x="7132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 rot="5400000">
              <a:off x="7132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 rot="5400000">
              <a:off x="7132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 rot="5400000">
              <a:off x="7132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 rot="5400000">
              <a:off x="7132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 rot="5400000">
              <a:off x="7132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 rot="5400000">
              <a:off x="7132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 rot="5400000">
              <a:off x="7132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 rot="5400000">
              <a:off x="7132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 rot="5400000">
              <a:off x="7132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 rot="5400000">
              <a:off x="7132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 rot="5400000">
              <a:off x="7132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 rot="5400000">
              <a:off x="7132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 rot="5400000">
              <a:off x="7132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5400000">
              <a:off x="7132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5400000">
              <a:off x="7132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33"/>
          <p:cNvSpPr txBox="1">
            <a:spLocks noGrp="1"/>
          </p:cNvSpPr>
          <p:nvPr>
            <p:ph type="ctrTitle" idx="2"/>
          </p:nvPr>
        </p:nvSpPr>
        <p:spPr>
          <a:xfrm>
            <a:off x="412271" y="2135115"/>
            <a:ext cx="801850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E-MAIL </a:t>
            </a:r>
            <a:br>
              <a:rPr lang="en" sz="3400" dirty="0"/>
            </a:br>
            <a:r>
              <a:rPr lang="en-ID" sz="2000" dirty="0">
                <a:solidFill>
                  <a:schemeClr val="tx1"/>
                </a:solidFill>
              </a:rPr>
              <a:t>(Electronic Mail)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3140480" y="3186150"/>
            <a:ext cx="495335" cy="99300"/>
            <a:chOff x="7888719" y="489850"/>
            <a:chExt cx="495335" cy="99300"/>
          </a:xfrm>
        </p:grpSpPr>
        <p:sp>
          <p:nvSpPr>
            <p:cNvPr id="1008" name="Google Shape;1008;p33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 flipH="1">
            <a:off x="5776134" y="2046930"/>
            <a:ext cx="2562350" cy="99300"/>
            <a:chOff x="-1600196" y="4787525"/>
            <a:chExt cx="2562350" cy="99300"/>
          </a:xfrm>
        </p:grpSpPr>
        <p:sp>
          <p:nvSpPr>
            <p:cNvPr id="1012" name="Google Shape;1012;p33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33"/>
          <p:cNvGrpSpPr/>
          <p:nvPr/>
        </p:nvGrpSpPr>
        <p:grpSpPr>
          <a:xfrm rot="-5400000">
            <a:off x="-33750" y="1968327"/>
            <a:ext cx="3665166" cy="1249966"/>
            <a:chOff x="2519900" y="1583075"/>
            <a:chExt cx="4359660" cy="1479775"/>
          </a:xfrm>
        </p:grpSpPr>
        <p:cxnSp>
          <p:nvCxnSpPr>
            <p:cNvPr id="1017" name="Google Shape;1017;p33"/>
            <p:cNvCxnSpPr/>
            <p:nvPr/>
          </p:nvCxnSpPr>
          <p:spPr>
            <a:xfrm rot="5400000" flipH="1">
              <a:off x="2140850" y="1962125"/>
              <a:ext cx="7587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8" name="Google Shape;1018;p33"/>
            <p:cNvSpPr/>
            <p:nvPr/>
          </p:nvSpPr>
          <p:spPr>
            <a:xfrm rot="10800000">
              <a:off x="2520624" y="214260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9" name="Google Shape;1019;p33"/>
            <p:cNvCxnSpPr>
              <a:stCxn id="1018" idx="0"/>
              <a:endCxn id="1020" idx="2"/>
            </p:cNvCxnSpPr>
            <p:nvPr/>
          </p:nvCxnSpPr>
          <p:spPr>
            <a:xfrm>
              <a:off x="2721324" y="2537400"/>
              <a:ext cx="325500" cy="600"/>
            </a:xfrm>
            <a:prstGeom prst="curvedConnector3">
              <a:avLst>
                <a:gd name="adj1" fmla="val 50018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0" name="Google Shape;1020;p33"/>
            <p:cNvSpPr/>
            <p:nvPr/>
          </p:nvSpPr>
          <p:spPr>
            <a:xfrm rot="5400000" flipH="1">
              <a:off x="2849542" y="2534147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 rot="10800000">
              <a:off x="3247766" y="2637106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33"/>
            <p:cNvCxnSpPr>
              <a:stCxn id="1021" idx="0"/>
              <a:endCxn id="1023" idx="2"/>
            </p:cNvCxnSpPr>
            <p:nvPr/>
          </p:nvCxnSpPr>
          <p:spPr>
            <a:xfrm>
              <a:off x="3448466" y="3031906"/>
              <a:ext cx="2528400" cy="600"/>
            </a:xfrm>
            <a:prstGeom prst="curvedConnector3">
              <a:avLst>
                <a:gd name="adj1" fmla="val 49999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33"/>
            <p:cNvCxnSpPr>
              <a:stCxn id="1021" idx="2"/>
              <a:endCxn id="1020" idx="0"/>
            </p:cNvCxnSpPr>
            <p:nvPr/>
          </p:nvCxnSpPr>
          <p:spPr>
            <a:xfrm rot="5400000" flipH="1">
              <a:off x="3197666" y="2784406"/>
              <a:ext cx="99600" cy="600"/>
            </a:xfrm>
            <a:prstGeom prst="curvedConnector3">
              <a:avLst>
                <a:gd name="adj1" fmla="val 5003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3" name="Google Shape;1023;p33"/>
            <p:cNvSpPr/>
            <p:nvPr/>
          </p:nvSpPr>
          <p:spPr>
            <a:xfrm rot="5400000">
              <a:off x="5779399" y="2633760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flipH="1">
              <a:off x="6177623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477560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7" name="Google Shape;1027;p33"/>
            <p:cNvCxnSpPr>
              <a:endCxn id="1026" idx="2"/>
            </p:cNvCxnSpPr>
            <p:nvPr/>
          </p:nvCxnSpPr>
          <p:spPr>
            <a:xfrm rot="5400000" flipH="1">
              <a:off x="6357410" y="2540700"/>
              <a:ext cx="1043700" cy="600"/>
            </a:xfrm>
            <a:prstGeom prst="curvedConnector3">
              <a:avLst>
                <a:gd name="adj1" fmla="val 50005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33"/>
            <p:cNvCxnSpPr>
              <a:stCxn id="1023" idx="0"/>
              <a:endCxn id="1025" idx="2"/>
            </p:cNvCxnSpPr>
            <p:nvPr/>
          </p:nvCxnSpPr>
          <p:spPr>
            <a:xfrm rot="5400000" flipH="1">
              <a:off x="5769499" y="2426460"/>
              <a:ext cx="815400" cy="600"/>
            </a:xfrm>
            <a:prstGeom prst="curvedConnector3">
              <a:avLst>
                <a:gd name="adj1" fmla="val 49994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33"/>
            <p:cNvCxnSpPr>
              <a:stCxn id="1025" idx="0"/>
              <a:endCxn id="1026" idx="0"/>
            </p:cNvCxnSpPr>
            <p:nvPr/>
          </p:nvCxnSpPr>
          <p:spPr>
            <a:xfrm>
              <a:off x="6378323" y="1821750"/>
              <a:ext cx="300000" cy="600"/>
            </a:xfrm>
            <a:prstGeom prst="curvedConnector3">
              <a:avLst>
                <a:gd name="adj1" fmla="val 4999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0" name="Google Shape;1030;p33"/>
          <p:cNvGrpSpPr/>
          <p:nvPr/>
        </p:nvGrpSpPr>
        <p:grpSpPr>
          <a:xfrm>
            <a:off x="412271" y="2890334"/>
            <a:ext cx="1397665" cy="530957"/>
            <a:chOff x="412271" y="2890334"/>
            <a:chExt cx="1397665" cy="530957"/>
          </a:xfrm>
        </p:grpSpPr>
        <p:sp>
          <p:nvSpPr>
            <p:cNvPr id="1031" name="Google Shape;1031;p33"/>
            <p:cNvSpPr/>
            <p:nvPr/>
          </p:nvSpPr>
          <p:spPr>
            <a:xfrm>
              <a:off x="534336" y="2890334"/>
              <a:ext cx="1275600" cy="408900"/>
            </a:xfrm>
            <a:prstGeom prst="rect">
              <a:avLst/>
            </a:prstGeom>
            <a:gradFill>
              <a:gsLst>
                <a:gs pos="0">
                  <a:srgbClr val="7041D6">
                    <a:alpha val="37647"/>
                  </a:srgbClr>
                </a:gs>
                <a:gs pos="100000">
                  <a:srgbClr val="F80E77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412271" y="3012390"/>
              <a:ext cx="1275600" cy="4089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80E7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26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E-MAIL</a:t>
            </a:r>
            <a:r>
              <a:rPr lang="en-US" dirty="0">
                <a:solidFill>
                  <a:schemeClr val="bg1"/>
                </a:solidFill>
              </a:rPr>
              <a:t> (Electronic Mail)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11311" y="1523794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surat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elektronik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cepat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murah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ketimbang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surat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konvensional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Sebelum</a:t>
            </a:r>
            <a:r>
              <a:rPr lang="en-US" sz="2400" dirty="0">
                <a:solidFill>
                  <a:schemeClr val="tx1"/>
                </a:solidFill>
              </a:rPr>
              <a:t> 1990 email </a:t>
            </a:r>
            <a:r>
              <a:rPr lang="en-US" sz="2400" dirty="0" err="1">
                <a:solidFill>
                  <a:schemeClr val="tx1"/>
                </a:solidFill>
              </a:rPr>
              <a:t>kebanyakan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 untuk </a:t>
            </a:r>
            <a:r>
              <a:rPr lang="en-US" sz="2400" dirty="0" err="1">
                <a:solidFill>
                  <a:schemeClr val="tx1"/>
                </a:solidFill>
              </a:rPr>
              <a:t>akademis</a:t>
            </a:r>
            <a:r>
              <a:rPr lang="en-US" sz="2400" dirty="0">
                <a:solidFill>
                  <a:schemeClr val="tx1"/>
                </a:solidFill>
              </a:rPr>
              <a:t>. Dan pada 1990-an email </a:t>
            </a:r>
            <a:r>
              <a:rPr lang="en-US" sz="2400" dirty="0" err="1">
                <a:solidFill>
                  <a:schemeClr val="tx1"/>
                </a:solidFill>
              </a:rPr>
              <a:t>mulai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dikenal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publik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bertumbuh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cepat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sampai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jumlah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pengiriman</a:t>
            </a:r>
            <a:r>
              <a:rPr lang="en-US" sz="2400" dirty="0">
                <a:solidFill>
                  <a:schemeClr val="tx1"/>
                </a:solidFill>
              </a:rPr>
              <a:t> email dalam </a:t>
            </a:r>
            <a:r>
              <a:rPr lang="en-US" sz="2400" dirty="0" err="1">
                <a:solidFill>
                  <a:schemeClr val="tx1"/>
                </a:solidFill>
              </a:rPr>
              <a:t>satu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jauh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pengiriman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surat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kertas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78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tx1"/>
                </a:solidFill>
              </a:rPr>
              <a:t>Arsitektur</a:t>
            </a:r>
            <a:r>
              <a:rPr lang="en-US" sz="3200" dirty="0">
                <a:solidFill>
                  <a:schemeClr val="bg1"/>
                </a:solidFill>
              </a:rPr>
              <a:t> dan </a:t>
            </a:r>
            <a:r>
              <a:rPr lang="en-US" sz="3200" dirty="0" err="1">
                <a:solidFill>
                  <a:schemeClr val="tx1"/>
                </a:solidFill>
              </a:rPr>
              <a:t>Layanan</a:t>
            </a:r>
            <a:r>
              <a:rPr lang="en-US" sz="3200" dirty="0">
                <a:solidFill>
                  <a:schemeClr val="bg1"/>
                </a:solidFill>
              </a:rPr>
              <a:t> Email</a:t>
            </a:r>
            <a:endParaRPr sz="1600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11311" y="2750255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Dalam </a:t>
            </a:r>
            <a:r>
              <a:rPr lang="en-US" sz="2000" dirty="0" err="1"/>
              <a:t>arsitekturnya</a:t>
            </a:r>
            <a:r>
              <a:rPr lang="en-US" sz="2000" dirty="0"/>
              <a:t>, email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sub-system. </a:t>
            </a:r>
            <a:r>
              <a:rPr lang="en-US" sz="2000" dirty="0" err="1"/>
              <a:t>Yaitu</a:t>
            </a:r>
            <a:r>
              <a:rPr lang="en-US" sz="2000" dirty="0"/>
              <a:t>, user agents,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mengizinkan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untuk </a:t>
            </a:r>
            <a:r>
              <a:rPr lang="en-US" sz="2000" dirty="0" err="1"/>
              <a:t>membaca</a:t>
            </a:r>
            <a:r>
              <a:rPr lang="en-US" sz="2000" dirty="0"/>
              <a:t> dan </a:t>
            </a:r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. Dan message transfer agents, yang </a:t>
            </a:r>
            <a:r>
              <a:rPr lang="en-US" sz="2000" dirty="0" err="1"/>
              <a:t>bertugas</a:t>
            </a:r>
            <a:r>
              <a:rPr lang="en-US" sz="2000" dirty="0"/>
              <a:t> untuk </a:t>
            </a:r>
            <a:r>
              <a:rPr lang="en-US" sz="2000" dirty="0" err="1"/>
              <a:t>memindahkan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ke </a:t>
            </a:r>
            <a:r>
              <a:rPr lang="en-US" sz="2000" dirty="0" err="1"/>
              <a:t>tujuannya</a:t>
            </a:r>
            <a:r>
              <a:rPr lang="en-US" sz="2000" dirty="0"/>
              <a:t>.</a:t>
            </a:r>
            <a:endParaRPr lang="id-ID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6B35D-CA1F-2C00-DB65-BF8648CA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89" y="1153876"/>
            <a:ext cx="478577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2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tx1"/>
                </a:solidFill>
              </a:rPr>
              <a:t>Arsitektur</a:t>
            </a:r>
            <a:r>
              <a:rPr lang="en-US" sz="3200" dirty="0">
                <a:solidFill>
                  <a:schemeClr val="bg1"/>
                </a:solidFill>
              </a:rPr>
              <a:t> dan </a:t>
            </a:r>
            <a:r>
              <a:rPr lang="en-US" sz="3200" dirty="0" err="1">
                <a:solidFill>
                  <a:schemeClr val="tx1"/>
                </a:solidFill>
              </a:rPr>
              <a:t>Layanan</a:t>
            </a:r>
            <a:r>
              <a:rPr lang="en-US" sz="3200" dirty="0">
                <a:solidFill>
                  <a:schemeClr val="bg1"/>
                </a:solidFill>
              </a:rPr>
              <a:t> Email</a:t>
            </a:r>
            <a:endParaRPr sz="1600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62875" y="1388950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Beberapa</a:t>
            </a:r>
            <a:r>
              <a:rPr lang="en-US" sz="2400" dirty="0">
                <a:solidFill>
                  <a:schemeClr val="tx1"/>
                </a:solidFill>
              </a:rPr>
              <a:t> proses </a:t>
            </a:r>
            <a:r>
              <a:rPr lang="en-US" sz="2400" dirty="0" err="1">
                <a:solidFill>
                  <a:schemeClr val="tx1"/>
                </a:solidFill>
              </a:rPr>
              <a:t>mungkin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dilakukan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otomatis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seperti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contohnya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masuk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saring</a:t>
            </a:r>
            <a:r>
              <a:rPr lang="en-US" sz="2400" dirty="0">
                <a:solidFill>
                  <a:schemeClr val="tx1"/>
                </a:solidFill>
              </a:rPr>
              <a:t> untuk </a:t>
            </a:r>
            <a:r>
              <a:rPr lang="en-US" sz="2400" dirty="0" err="1">
                <a:solidFill>
                  <a:schemeClr val="tx1"/>
                </a:solidFill>
              </a:rPr>
              <a:t>mengurangi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prioritas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dianggap</a:t>
            </a:r>
            <a:r>
              <a:rPr lang="en-US" sz="2400" dirty="0">
                <a:solidFill>
                  <a:schemeClr val="tx1"/>
                </a:solidFill>
              </a:rPr>
              <a:t> spam.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Message transfer agents </a:t>
            </a:r>
            <a:r>
              <a:rPr lang="en-US" sz="2400" dirty="0" err="1">
                <a:solidFill>
                  <a:schemeClr val="tx1"/>
                </a:solidFill>
              </a:rPr>
              <a:t>biasanya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proses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Tugasnya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memindahkan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pengirim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ke </a:t>
            </a:r>
            <a:r>
              <a:rPr lang="en-US" sz="2400" dirty="0" err="1">
                <a:solidFill>
                  <a:schemeClr val="tx1"/>
                </a:solidFill>
              </a:rPr>
              <a:t>penerima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SMTP (Simple Mail Transfer Protocol)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80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User </a:t>
            </a:r>
            <a:r>
              <a:rPr lang="en-US" sz="3200" dirty="0">
                <a:solidFill>
                  <a:schemeClr val="bg1"/>
                </a:solidFill>
              </a:rPr>
              <a:t>Agent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62875" y="1388950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 agent </a:t>
            </a: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program yang </a:t>
            </a:r>
            <a:r>
              <a:rPr lang="en-US" sz="2800" dirty="0" err="1">
                <a:solidFill>
                  <a:schemeClr val="tx1"/>
                </a:solidFill>
              </a:rPr>
              <a:t>menerima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perintah</a:t>
            </a:r>
            <a:r>
              <a:rPr lang="en-US" sz="2800" dirty="0">
                <a:solidFill>
                  <a:schemeClr val="tx1"/>
                </a:solidFill>
              </a:rPr>
              <a:t> untuk Menyusun, </a:t>
            </a:r>
            <a:r>
              <a:rPr lang="en-US" sz="2800" dirty="0" err="1">
                <a:solidFill>
                  <a:schemeClr val="tx1"/>
                </a:solidFill>
              </a:rPr>
              <a:t>menerima</a:t>
            </a:r>
            <a:r>
              <a:rPr lang="en-US" sz="2800" dirty="0">
                <a:solidFill>
                  <a:schemeClr val="tx1"/>
                </a:solidFill>
              </a:rPr>
              <a:t>, dan </a:t>
            </a:r>
            <a:r>
              <a:rPr lang="en-US" sz="2800" dirty="0" err="1">
                <a:solidFill>
                  <a:schemeClr val="tx1"/>
                </a:solidFill>
              </a:rPr>
              <a:t>membalas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pesan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serta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memanipulasi</a:t>
            </a:r>
            <a:r>
              <a:rPr lang="en-US" sz="2800" dirty="0">
                <a:solidFill>
                  <a:schemeClr val="tx1"/>
                </a:solidFill>
              </a:rPr>
              <a:t> mailbox.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Terdapat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banyak</a:t>
            </a:r>
            <a:r>
              <a:rPr lang="en-US" sz="2800" dirty="0">
                <a:solidFill>
                  <a:schemeClr val="tx1"/>
                </a:solidFill>
              </a:rPr>
              <a:t> user agent yang </a:t>
            </a:r>
            <a:r>
              <a:rPr lang="en-US" sz="2800" dirty="0" err="1">
                <a:solidFill>
                  <a:schemeClr val="tx1"/>
                </a:solidFill>
              </a:rPr>
              <a:t>terkenal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saat</a:t>
            </a:r>
            <a:r>
              <a:rPr lang="en-US" sz="2800" dirty="0">
                <a:solidFill>
                  <a:schemeClr val="tx1"/>
                </a:solidFill>
              </a:rPr>
              <a:t> ini </a:t>
            </a:r>
            <a:r>
              <a:rPr lang="en-US" sz="2800" dirty="0" err="1">
                <a:solidFill>
                  <a:schemeClr val="tx1"/>
                </a:solidFill>
              </a:rPr>
              <a:t>seperti</a:t>
            </a:r>
            <a:r>
              <a:rPr lang="en-US" sz="2800" dirty="0">
                <a:solidFill>
                  <a:schemeClr val="tx1"/>
                </a:solidFill>
              </a:rPr>
              <a:t> Google </a:t>
            </a:r>
            <a:r>
              <a:rPr lang="en-US" sz="2800" dirty="0" err="1">
                <a:solidFill>
                  <a:schemeClr val="tx1"/>
                </a:solidFill>
              </a:rPr>
              <a:t>gmail</a:t>
            </a:r>
            <a:r>
              <a:rPr lang="en-US" sz="2800" dirty="0">
                <a:solidFill>
                  <a:schemeClr val="tx1"/>
                </a:solidFill>
              </a:rPr>
              <a:t>, Microsoft Outlook, Mozilla Thunderbird, dan Apple Mail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9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User </a:t>
            </a:r>
            <a:r>
              <a:rPr lang="en-US" sz="3200" dirty="0">
                <a:solidFill>
                  <a:schemeClr val="bg1"/>
                </a:solidFill>
              </a:rPr>
              <a:t>Agent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911242" y="3027243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Pada user agent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interface </a:t>
            </a:r>
            <a:r>
              <a:rPr lang="en-US" sz="1600" dirty="0" err="1"/>
              <a:t>seperti</a:t>
            </a:r>
            <a:r>
              <a:rPr lang="en-US" sz="1600" dirty="0"/>
              <a:t> ini. Dan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terlihat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untuk email reader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ini.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menu yang </a:t>
            </a:r>
            <a:r>
              <a:rPr lang="en-US" sz="1600" dirty="0" err="1"/>
              <a:t>hampir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. User agent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yang </a:t>
            </a:r>
            <a:r>
              <a:rPr lang="en-US" sz="1600" dirty="0" err="1"/>
              <a:t>masuk</a:t>
            </a:r>
            <a:r>
              <a:rPr lang="en-US" sz="1600" dirty="0"/>
              <a:t> agar user dapat </a:t>
            </a:r>
            <a:r>
              <a:rPr lang="en-US" sz="1600" dirty="0" err="1"/>
              <a:t>membacanya</a:t>
            </a:r>
            <a:r>
              <a:rPr lang="en-US" sz="1600" dirty="0"/>
              <a:t>. </a:t>
            </a:r>
            <a:r>
              <a:rPr lang="en-US" sz="1600" dirty="0" err="1"/>
              <a:t>Seringkali</a:t>
            </a:r>
            <a:r>
              <a:rPr lang="en-US" sz="1600" dirty="0"/>
              <a:t> preview 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agar user dapat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kapan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membaca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tersebut.</a:t>
            </a:r>
            <a:endParaRPr lang="id-ID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8C56FA-AFB4-363C-9108-96D90F21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73" y="1139477"/>
            <a:ext cx="3471253" cy="19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2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Message </a:t>
            </a:r>
            <a:r>
              <a:rPr lang="en-US" sz="3200" dirty="0">
                <a:solidFill>
                  <a:schemeClr val="bg1"/>
                </a:solidFill>
              </a:rPr>
              <a:t>Format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15907" y="3526387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663575" y="1523794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Dalam format </a:t>
            </a:r>
            <a:r>
              <a:rPr lang="en-US" sz="2800" dirty="0" err="1">
                <a:solidFill>
                  <a:schemeClr val="tx1"/>
                </a:solidFill>
              </a:rPr>
              <a:t>pesan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</a:t>
            </a:r>
            <a:r>
              <a:rPr lang="en-US" sz="2800" dirty="0">
                <a:solidFill>
                  <a:schemeClr val="tx1"/>
                </a:solidFill>
              </a:rPr>
              <a:t> RFC-5322 yang </a:t>
            </a: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versi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terakhir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RFC-822. Serta </a:t>
            </a:r>
            <a:r>
              <a:rPr lang="en-US" sz="2800" dirty="0" err="1">
                <a:solidFill>
                  <a:schemeClr val="tx1"/>
                </a:solidFill>
              </a:rPr>
              <a:t>ada</a:t>
            </a:r>
            <a:r>
              <a:rPr lang="en-US" sz="2800" dirty="0">
                <a:solidFill>
                  <a:schemeClr val="tx1"/>
                </a:solidFill>
              </a:rPr>
              <a:t> juga </a:t>
            </a:r>
            <a:r>
              <a:rPr lang="en-US" sz="2800" dirty="0" err="1">
                <a:solidFill>
                  <a:schemeClr val="tx1"/>
                </a:solidFill>
              </a:rPr>
              <a:t>ekstensi</a:t>
            </a:r>
            <a:r>
              <a:rPr lang="en-US" sz="2800" dirty="0">
                <a:solidFill>
                  <a:schemeClr val="tx1"/>
                </a:solidFill>
              </a:rPr>
              <a:t> multimedia untuk format basic.</a:t>
            </a:r>
          </a:p>
        </p:txBody>
      </p:sp>
    </p:spTree>
    <p:extLst>
      <p:ext uri="{BB962C8B-B14F-4D97-AF65-F5344CB8AC3E}">
        <p14:creationId xmlns:p14="http://schemas.microsoft.com/office/powerpoint/2010/main" val="3714137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RFC - </a:t>
            </a:r>
            <a:r>
              <a:rPr lang="en-US" sz="3200" dirty="0">
                <a:solidFill>
                  <a:schemeClr val="bg1"/>
                </a:solidFill>
              </a:rPr>
              <a:t>5322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911293" y="2582778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To: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untuk </a:t>
            </a:r>
            <a:r>
              <a:rPr lang="en-US" sz="1600" dirty="0" err="1"/>
              <a:t>mengisi</a:t>
            </a:r>
            <a:r>
              <a:rPr lang="en-US" sz="1600" dirty="0"/>
              <a:t> address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penerima</a:t>
            </a:r>
            <a:r>
              <a:rPr lang="en-US" sz="1600" dirty="0"/>
              <a:t>, Cc: </a:t>
            </a:r>
            <a:r>
              <a:rPr lang="en-US" sz="1600" dirty="0" err="1"/>
              <a:t>tempat</a:t>
            </a:r>
            <a:r>
              <a:rPr lang="en-US" sz="1600" dirty="0"/>
              <a:t> untuk </a:t>
            </a:r>
            <a:r>
              <a:rPr lang="en-US" sz="1600" dirty="0" err="1"/>
              <a:t>mengisi</a:t>
            </a:r>
            <a:r>
              <a:rPr lang="en-US" sz="1600" dirty="0"/>
              <a:t> address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penerima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, Bcc: </a:t>
            </a:r>
            <a:r>
              <a:rPr lang="en-US" sz="1600" dirty="0" err="1"/>
              <a:t>tempat</a:t>
            </a:r>
            <a:r>
              <a:rPr lang="en-US" sz="1600" dirty="0"/>
              <a:t> untuk </a:t>
            </a:r>
            <a:r>
              <a:rPr lang="en-US" sz="1600" dirty="0" err="1"/>
              <a:t>mengisi</a:t>
            </a:r>
            <a:r>
              <a:rPr lang="en-US" sz="1600" dirty="0"/>
              <a:t> address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pihak</a:t>
            </a:r>
            <a:r>
              <a:rPr lang="en-US" sz="1600" dirty="0"/>
              <a:t> </a:t>
            </a:r>
            <a:r>
              <a:rPr lang="en-US" sz="1600" dirty="0" err="1"/>
              <a:t>ketiga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memberi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siapa</a:t>
            </a:r>
            <a:r>
              <a:rPr lang="en-US" sz="1600" dirty="0"/>
              <a:t> </a:t>
            </a:r>
            <a:r>
              <a:rPr lang="en-US" sz="1600" dirty="0" err="1"/>
              <a:t>penerima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dan </a:t>
            </a:r>
            <a:r>
              <a:rPr lang="en-US" sz="1600" dirty="0" err="1"/>
              <a:t>kedua</a:t>
            </a:r>
            <a:r>
              <a:rPr lang="en-US" sz="1600" dirty="0"/>
              <a:t>. </a:t>
            </a:r>
            <a:r>
              <a:rPr lang="en-US" sz="1600" dirty="0" err="1"/>
              <a:t>Kemudian</a:t>
            </a:r>
            <a:r>
              <a:rPr lang="en-US" sz="1600" dirty="0"/>
              <a:t> From: </a:t>
            </a:r>
            <a:r>
              <a:rPr lang="en-US" sz="1600" dirty="0" err="1"/>
              <a:t>merupakan</a:t>
            </a:r>
            <a:r>
              <a:rPr lang="en-US" sz="1600" dirty="0"/>
              <a:t> user yang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, Sender: </a:t>
            </a:r>
            <a:r>
              <a:rPr lang="en-US" sz="1600" dirty="0" err="1"/>
              <a:t>berisi</a:t>
            </a:r>
            <a:r>
              <a:rPr lang="en-US" sz="1600" dirty="0"/>
              <a:t> email address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pengirim</a:t>
            </a:r>
            <a:r>
              <a:rPr lang="en-US" sz="1600" dirty="0"/>
              <a:t> </a:t>
            </a:r>
            <a:r>
              <a:rPr lang="en-US" sz="1600" dirty="0" err="1"/>
              <a:t>sebenarnya</a:t>
            </a:r>
            <a:r>
              <a:rPr lang="en-US" sz="1600" dirty="0"/>
              <a:t>. Baris Received: </a:t>
            </a:r>
            <a:r>
              <a:rPr lang="en-US" sz="1600" dirty="0" err="1"/>
              <a:t>ditambahkan</a:t>
            </a:r>
            <a:r>
              <a:rPr lang="en-US" sz="1600" dirty="0"/>
              <a:t> oleh </a:t>
            </a:r>
            <a:r>
              <a:rPr lang="en-US" sz="1600" dirty="0" err="1"/>
              <a:t>setiap</a:t>
            </a:r>
            <a:r>
              <a:rPr lang="en-US" sz="1600" dirty="0"/>
              <a:t> message transfer agent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perjalanan</a:t>
            </a:r>
            <a:r>
              <a:rPr lang="en-US" sz="1600" dirty="0"/>
              <a:t>. Dan baris Return-Path: </a:t>
            </a:r>
            <a:r>
              <a:rPr lang="en-US" sz="1600" dirty="0" err="1"/>
              <a:t>ditambahkan</a:t>
            </a:r>
            <a:r>
              <a:rPr lang="en-US" sz="1600" dirty="0"/>
              <a:t> oleh message transfer agent </a:t>
            </a:r>
            <a:r>
              <a:rPr lang="en-US" sz="1600" dirty="0" err="1"/>
              <a:t>terakhir</a:t>
            </a:r>
            <a:r>
              <a:rPr lang="en-US" sz="1600" dirty="0"/>
              <a:t> untuk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rute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ke </a:t>
            </a:r>
            <a:r>
              <a:rPr lang="en-US" sz="1600" dirty="0" err="1"/>
              <a:t>pengirim</a:t>
            </a:r>
            <a:endParaRPr lang="id-ID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E379C-ED47-60C4-EF53-C44187F9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65" y="1118750"/>
            <a:ext cx="3566469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2"/>
          <p:cNvSpPr txBox="1">
            <a:spLocks noGrp="1"/>
          </p:cNvSpPr>
          <p:nvPr>
            <p:ph type="subTitle" idx="1"/>
          </p:nvPr>
        </p:nvSpPr>
        <p:spPr>
          <a:xfrm>
            <a:off x="1098791" y="1137946"/>
            <a:ext cx="6365105" cy="20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000" dirty="0" err="1">
                <a:solidFill>
                  <a:schemeClr val="tx1"/>
                </a:solidFill>
              </a:rPr>
              <a:t>Sebuah</a:t>
            </a:r>
            <a:r>
              <a:rPr lang="en-ID" sz="2000" dirty="0">
                <a:solidFill>
                  <a:schemeClr val="tx1"/>
                </a:solidFill>
              </a:rPr>
              <a:t> layer </a:t>
            </a:r>
            <a:r>
              <a:rPr lang="en-ID" sz="2000" dirty="0" err="1">
                <a:solidFill>
                  <a:schemeClr val="tx1"/>
                </a:solidFill>
              </a:rPr>
              <a:t>dimana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aplikasi</a:t>
            </a:r>
            <a:r>
              <a:rPr lang="en-ID" sz="2000" dirty="0">
                <a:solidFill>
                  <a:schemeClr val="tx1"/>
                </a:solidFill>
              </a:rPr>
              <a:t> yang </a:t>
            </a:r>
            <a:r>
              <a:rPr lang="en-ID" sz="2000" dirty="0" err="1">
                <a:solidFill>
                  <a:schemeClr val="tx1"/>
                </a:solidFill>
              </a:rPr>
              <a:t>biasa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kita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gunakan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ada</a:t>
            </a:r>
            <a:r>
              <a:rPr lang="en-ID" sz="2000" dirty="0">
                <a:solidFill>
                  <a:schemeClr val="tx1"/>
                </a:solidFill>
              </a:rPr>
              <a:t>. Pada </a:t>
            </a:r>
            <a:r>
              <a:rPr lang="en-ID" sz="2000" dirty="0" err="1">
                <a:solidFill>
                  <a:schemeClr val="tx1"/>
                </a:solidFill>
              </a:rPr>
              <a:t>materi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ini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kita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akan</a:t>
            </a:r>
            <a:r>
              <a:rPr lang="en-ID" sz="2000" dirty="0">
                <a:solidFill>
                  <a:schemeClr val="tx1"/>
                </a:solidFill>
              </a:rPr>
              <a:t> </a:t>
            </a:r>
            <a:r>
              <a:rPr lang="en-ID" sz="2000" dirty="0" err="1">
                <a:solidFill>
                  <a:schemeClr val="tx1"/>
                </a:solidFill>
              </a:rPr>
              <a:t>membahas</a:t>
            </a:r>
            <a:r>
              <a:rPr lang="en-ID" sz="2000" dirty="0">
                <a:solidFill>
                  <a:schemeClr val="tx1"/>
                </a:solidFill>
              </a:rPr>
              <a:t> DNS, Electronic Mail, dan WWW (World Wide Web)</a:t>
            </a:r>
          </a:p>
        </p:txBody>
      </p:sp>
      <p:sp>
        <p:nvSpPr>
          <p:cNvPr id="830" name="Google Shape;830;p32"/>
          <p:cNvSpPr txBox="1">
            <a:spLocks noGrp="1"/>
          </p:cNvSpPr>
          <p:nvPr>
            <p:ph type="ctrTitle"/>
          </p:nvPr>
        </p:nvSpPr>
        <p:spPr>
          <a:xfrm>
            <a:off x="713325" y="539500"/>
            <a:ext cx="77175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APPLICATION LAYER</a:t>
            </a:r>
            <a:endParaRPr sz="5400" dirty="0"/>
          </a:p>
        </p:txBody>
      </p:sp>
      <p:sp>
        <p:nvSpPr>
          <p:cNvPr id="831" name="Google Shape;831;p32"/>
          <p:cNvSpPr/>
          <p:nvPr/>
        </p:nvSpPr>
        <p:spPr>
          <a:xfrm>
            <a:off x="7686445" y="2260676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7564380" y="2382733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32"/>
          <p:cNvGrpSpPr/>
          <p:nvPr/>
        </p:nvGrpSpPr>
        <p:grpSpPr>
          <a:xfrm>
            <a:off x="0" y="2056996"/>
            <a:ext cx="2103953" cy="99300"/>
            <a:chOff x="-1141799" y="4787525"/>
            <a:chExt cx="2103953" cy="99300"/>
          </a:xfrm>
        </p:grpSpPr>
        <p:sp>
          <p:nvSpPr>
            <p:cNvPr id="842" name="Google Shape;842;p32"/>
            <p:cNvSpPr/>
            <p:nvPr/>
          </p:nvSpPr>
          <p:spPr>
            <a:xfrm flipH="1">
              <a:off x="-1141799" y="4812875"/>
              <a:ext cx="14598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RFC - </a:t>
            </a:r>
            <a:r>
              <a:rPr lang="en-US" sz="3200" dirty="0">
                <a:solidFill>
                  <a:schemeClr val="bg1"/>
                </a:solidFill>
              </a:rPr>
              <a:t>5322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911242" y="2913522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Date: </a:t>
            </a:r>
            <a:r>
              <a:rPr lang="en-US" sz="1600" dirty="0" err="1"/>
              <a:t>Tanggal</a:t>
            </a:r>
            <a:r>
              <a:rPr lang="en-US" sz="1600" dirty="0"/>
              <a:t> dan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terkirim</a:t>
            </a:r>
            <a:r>
              <a:rPr lang="en-US" sz="1600" dirty="0"/>
              <a:t>. Reply-To: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penyusun</a:t>
            </a:r>
            <a:r>
              <a:rPr lang="en-US" sz="1600" dirty="0"/>
              <a:t> dan </a:t>
            </a:r>
            <a:r>
              <a:rPr lang="en-US" sz="1600" dirty="0" err="1"/>
              <a:t>pengirim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balasan</a:t>
            </a:r>
            <a:r>
              <a:rPr lang="en-US" sz="1600" dirty="0"/>
              <a:t>. Message-Id: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yang di </a:t>
            </a:r>
            <a:r>
              <a:rPr lang="en-US" sz="1600" dirty="0" err="1"/>
              <a:t>generasi</a:t>
            </a:r>
            <a:r>
              <a:rPr lang="en-US" sz="1600" dirty="0"/>
              <a:t> </a:t>
            </a:r>
            <a:r>
              <a:rPr lang="en-US" sz="1600" dirty="0" err="1"/>
              <a:t>otomatis</a:t>
            </a:r>
            <a:r>
              <a:rPr lang="en-US" sz="1600" dirty="0"/>
              <a:t> untuk </a:t>
            </a:r>
            <a:r>
              <a:rPr lang="en-US" sz="1600" dirty="0" err="1"/>
              <a:t>mencegah</a:t>
            </a:r>
            <a:r>
              <a:rPr lang="en-US" sz="1600" dirty="0"/>
              <a:t> </a:t>
            </a:r>
            <a:r>
              <a:rPr lang="en-US" sz="1600" dirty="0" err="1"/>
              <a:t>pengiriman</a:t>
            </a:r>
            <a:r>
              <a:rPr lang="en-US" sz="1600" dirty="0"/>
              <a:t> </a:t>
            </a:r>
            <a:r>
              <a:rPr lang="en-US" sz="1600" dirty="0" err="1"/>
              <a:t>rangkap</a:t>
            </a:r>
            <a:r>
              <a:rPr lang="en-US" sz="1600" dirty="0"/>
              <a:t>. In-Reply-To: Message-Id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yang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balasannya</a:t>
            </a:r>
            <a:r>
              <a:rPr lang="en-US" sz="1600" dirty="0"/>
              <a:t>. References: Message-Id lain yang </a:t>
            </a:r>
            <a:r>
              <a:rPr lang="en-US" sz="1600" dirty="0" err="1"/>
              <a:t>relevan</a:t>
            </a:r>
            <a:r>
              <a:rPr lang="en-US" sz="1600" dirty="0"/>
              <a:t>. Keywords: kata </a:t>
            </a:r>
            <a:r>
              <a:rPr lang="en-US" sz="1600" dirty="0" err="1"/>
              <a:t>kunci</a:t>
            </a:r>
            <a:r>
              <a:rPr lang="en-US" sz="1600" dirty="0"/>
              <a:t> yang </a:t>
            </a:r>
            <a:r>
              <a:rPr lang="en-US" sz="1600" dirty="0" err="1"/>
              <a:t>dipilih</a:t>
            </a:r>
            <a:r>
              <a:rPr lang="en-US" sz="1600" dirty="0"/>
              <a:t> oleh user. Subject: Inti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yang </a:t>
            </a:r>
            <a:r>
              <a:rPr lang="en-US" sz="1600" dirty="0" err="1"/>
              <a:t>dikirim</a:t>
            </a:r>
            <a:r>
              <a:rPr lang="en-US" sz="16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B79BFD-96AC-78FE-D647-15EEFB98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14" y="1246940"/>
            <a:ext cx="4046571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713250" y="619641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MIME</a:t>
            </a:r>
            <a:r>
              <a:rPr lang="en-US" sz="3200" dirty="0">
                <a:solidFill>
                  <a:schemeClr val="lt1"/>
                </a:solidFill>
              </a:rPr>
              <a:t> </a:t>
            </a:r>
            <a:br>
              <a:rPr lang="en-US" sz="3200" dirty="0">
                <a:solidFill>
                  <a:schemeClr val="lt1"/>
                </a:solidFill>
              </a:rPr>
            </a:br>
            <a:r>
              <a:rPr lang="en-US" sz="3200" dirty="0">
                <a:solidFill>
                  <a:schemeClr val="lt1"/>
                </a:solidFill>
              </a:rPr>
              <a:t>(Multipurpose Internet Mail Extension)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47242" y="1693703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MIME </a:t>
            </a:r>
            <a:r>
              <a:rPr lang="en-US" sz="2800" dirty="0" err="1">
                <a:solidFill>
                  <a:schemeClr val="tx1"/>
                </a:solidFill>
              </a:rPr>
              <a:t>dikembangkan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karena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penggunaan</a:t>
            </a:r>
            <a:r>
              <a:rPr lang="en-US" sz="2800" dirty="0">
                <a:solidFill>
                  <a:schemeClr val="tx1"/>
                </a:solidFill>
              </a:rPr>
              <a:t> email di </a:t>
            </a:r>
            <a:r>
              <a:rPr lang="en-US" sz="2800" dirty="0" err="1">
                <a:solidFill>
                  <a:schemeClr val="tx1"/>
                </a:solidFill>
              </a:rPr>
              <a:t>seluruh</a:t>
            </a:r>
            <a:r>
              <a:rPr lang="en-US" sz="2800" dirty="0">
                <a:solidFill>
                  <a:schemeClr val="tx1"/>
                </a:solidFill>
              </a:rPr>
              <a:t> dunia yang </a:t>
            </a:r>
            <a:r>
              <a:rPr lang="en-US" sz="2800" dirty="0" err="1">
                <a:solidFill>
                  <a:schemeClr val="tx1"/>
                </a:solidFill>
              </a:rPr>
              <a:t>ingin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mengirimkan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pesan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dengan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aksen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alfabet</a:t>
            </a:r>
            <a:r>
              <a:rPr lang="en-US" sz="2800" dirty="0">
                <a:solidFill>
                  <a:schemeClr val="tx1"/>
                </a:solidFill>
              </a:rPr>
              <a:t> non-</a:t>
            </a:r>
            <a:r>
              <a:rPr lang="en-US" sz="2800" dirty="0" err="1">
                <a:solidFill>
                  <a:schemeClr val="tx1"/>
                </a:solidFill>
              </a:rPr>
              <a:t>latin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tanpa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alfabet</a:t>
            </a:r>
            <a:r>
              <a:rPr lang="en-US" sz="2800" dirty="0">
                <a:solidFill>
                  <a:schemeClr val="tx1"/>
                </a:solidFill>
              </a:rPr>
              <a:t>, dan </a:t>
            </a:r>
            <a:r>
              <a:rPr lang="en-US" sz="2800" dirty="0" err="1">
                <a:solidFill>
                  <a:schemeClr val="tx1"/>
                </a:solidFill>
              </a:rPr>
              <a:t>mengirimkan</a:t>
            </a:r>
            <a:r>
              <a:rPr lang="en-US" sz="2800" dirty="0">
                <a:solidFill>
                  <a:schemeClr val="tx1"/>
                </a:solidFill>
              </a:rPr>
              <a:t> audio, </a:t>
            </a:r>
            <a:r>
              <a:rPr lang="en-US" sz="2800" dirty="0" err="1">
                <a:solidFill>
                  <a:schemeClr val="tx1"/>
                </a:solidFill>
              </a:rPr>
              <a:t>gambar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maupun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dokumen</a:t>
            </a:r>
            <a:r>
              <a:rPr lang="en-US" sz="2800" dirty="0">
                <a:solidFill>
                  <a:schemeClr val="tx1"/>
                </a:solidFill>
              </a:rPr>
              <a:t> biner dan program.</a:t>
            </a:r>
          </a:p>
        </p:txBody>
      </p:sp>
    </p:spTree>
    <p:extLst>
      <p:ext uri="{BB962C8B-B14F-4D97-AF65-F5344CB8AC3E}">
        <p14:creationId xmlns:p14="http://schemas.microsoft.com/office/powerpoint/2010/main" val="108973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713250" y="619641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MIME</a:t>
            </a:r>
            <a:r>
              <a:rPr lang="en-US" sz="3200" dirty="0">
                <a:solidFill>
                  <a:schemeClr val="lt1"/>
                </a:solidFill>
              </a:rPr>
              <a:t> </a:t>
            </a:r>
            <a:br>
              <a:rPr lang="en-US" sz="3200" dirty="0">
                <a:solidFill>
                  <a:schemeClr val="lt1"/>
                </a:solidFill>
              </a:rPr>
            </a:br>
            <a:r>
              <a:rPr lang="en-US" sz="3200" dirty="0">
                <a:solidFill>
                  <a:schemeClr val="lt1"/>
                </a:solidFill>
              </a:rPr>
              <a:t>(Multipurpose Internet Mail Extension)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911293" y="3184824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MIME </a:t>
            </a:r>
            <a:r>
              <a:rPr lang="en-US" sz="1800" dirty="0" err="1"/>
              <a:t>mengizinkan</a:t>
            </a:r>
            <a:r>
              <a:rPr lang="en-US" sz="1800" dirty="0"/>
              <a:t> </a:t>
            </a:r>
            <a:r>
              <a:rPr lang="en-US" sz="1800" dirty="0" err="1"/>
              <a:t>penggunanya</a:t>
            </a:r>
            <a:r>
              <a:rPr lang="en-US" sz="1800" dirty="0"/>
              <a:t> untuk </a:t>
            </a:r>
            <a:r>
              <a:rPr lang="en-US" sz="1800" dirty="0" err="1"/>
              <a:t>mengirimkan</a:t>
            </a:r>
            <a:r>
              <a:rPr lang="en-US" sz="1800" dirty="0"/>
              <a:t> </a:t>
            </a:r>
            <a:r>
              <a:rPr lang="en-US" sz="1800" dirty="0" err="1"/>
              <a:t>pesan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, </a:t>
            </a:r>
            <a:r>
              <a:rPr lang="en-US" sz="1800" dirty="0" err="1"/>
              <a:t>gambar</a:t>
            </a:r>
            <a:r>
              <a:rPr lang="en-US" sz="1800" dirty="0"/>
              <a:t>, </a:t>
            </a:r>
            <a:r>
              <a:rPr lang="en-US" sz="1800" dirty="0" err="1"/>
              <a:t>suara</a:t>
            </a:r>
            <a:r>
              <a:rPr lang="en-US" sz="1800" dirty="0"/>
              <a:t>, video, model, </a:t>
            </a:r>
            <a:r>
              <a:rPr lang="en-US" sz="1800" dirty="0" err="1"/>
              <a:t>aplikasi</a:t>
            </a:r>
            <a:r>
              <a:rPr lang="en-US" sz="1800" dirty="0"/>
              <a:t>, </a:t>
            </a:r>
            <a:r>
              <a:rPr lang="en-US" sz="1800" dirty="0" err="1"/>
              <a:t>pesan</a:t>
            </a:r>
            <a:r>
              <a:rPr lang="en-US" sz="1800" dirty="0"/>
              <a:t>, dan </a:t>
            </a:r>
            <a:r>
              <a:rPr lang="en-US" sz="1800" dirty="0" err="1"/>
              <a:t>campuran</a:t>
            </a:r>
            <a:r>
              <a:rPr lang="en-US" sz="1800" dirty="0"/>
              <a:t>. </a:t>
            </a:r>
            <a:r>
              <a:rPr lang="en-US" sz="1800" dirty="0" err="1"/>
              <a:t>Diatas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table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</a:t>
            </a:r>
            <a:r>
              <a:rPr lang="en-US" sz="1800" dirty="0" err="1"/>
              <a:t>konten</a:t>
            </a:r>
            <a:r>
              <a:rPr lang="en-US" sz="1800" dirty="0"/>
              <a:t> yang dapat </a:t>
            </a:r>
            <a:r>
              <a:rPr lang="en-US" sz="1800" dirty="0" err="1"/>
              <a:t>dikirimkan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ekstensi</a:t>
            </a:r>
            <a:r>
              <a:rPr lang="en-US" sz="1800" dirty="0"/>
              <a:t> MIME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47016-87B9-62B3-4C52-2243D285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732" y="1517139"/>
            <a:ext cx="4328535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4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762875" y="619641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</a:rPr>
              <a:t>Message </a:t>
            </a:r>
            <a:r>
              <a:rPr lang="en-US" sz="4800" dirty="0">
                <a:solidFill>
                  <a:schemeClr val="bg1"/>
                </a:solidFill>
              </a:rPr>
              <a:t>Transfer</a:t>
            </a:r>
            <a:endParaRPr sz="48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62875" y="1388950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Message transfer agent </a:t>
            </a:r>
            <a:r>
              <a:rPr lang="en-US" sz="2400" dirty="0" err="1">
                <a:solidFill>
                  <a:schemeClr val="tx1"/>
                </a:solidFill>
              </a:rPr>
              <a:t>mengirimkan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pengirim</a:t>
            </a:r>
            <a:r>
              <a:rPr lang="en-US" sz="2400" dirty="0">
                <a:solidFill>
                  <a:schemeClr val="tx1"/>
                </a:solidFill>
              </a:rPr>
              <a:t> ke </a:t>
            </a:r>
            <a:r>
              <a:rPr lang="en-US" sz="2400" dirty="0" err="1">
                <a:solidFill>
                  <a:schemeClr val="tx1"/>
                </a:solidFill>
              </a:rPr>
              <a:t>penerima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protocol SMTP (Simple Mail Transfer Protocol). Cara paling </a:t>
            </a:r>
            <a:r>
              <a:rPr lang="en-US" sz="2400" dirty="0" err="1">
                <a:solidFill>
                  <a:schemeClr val="tx1"/>
                </a:solidFill>
              </a:rPr>
              <a:t>sederhana</a:t>
            </a:r>
            <a:r>
              <a:rPr lang="en-US" sz="2400" dirty="0">
                <a:solidFill>
                  <a:schemeClr val="tx1"/>
                </a:solidFill>
              </a:rPr>
              <a:t> untuk </a:t>
            </a:r>
            <a:r>
              <a:rPr lang="en-US" sz="2400" dirty="0" err="1">
                <a:solidFill>
                  <a:schemeClr val="tx1"/>
                </a:solidFill>
              </a:rPr>
              <a:t>memindahkan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membangun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koneksi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transportasi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mesin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sumber</a:t>
            </a:r>
            <a:r>
              <a:rPr lang="en-US" sz="2400" dirty="0">
                <a:solidFill>
                  <a:schemeClr val="tx1"/>
                </a:solidFill>
              </a:rPr>
              <a:t> ke </a:t>
            </a:r>
            <a:r>
              <a:rPr lang="en-US" sz="2400" dirty="0" err="1">
                <a:solidFill>
                  <a:schemeClr val="tx1"/>
                </a:solidFill>
              </a:rPr>
              <a:t>mesin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tujuan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langsung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melakukan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pengiriman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Inilah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bagaimana</a:t>
            </a:r>
            <a:r>
              <a:rPr lang="en-US" sz="2400" dirty="0">
                <a:solidFill>
                  <a:schemeClr val="tx1"/>
                </a:solidFill>
              </a:rPr>
              <a:t> SMTP </a:t>
            </a:r>
            <a:r>
              <a:rPr lang="en-US" sz="2400" dirty="0" err="1">
                <a:solidFill>
                  <a:schemeClr val="tx1"/>
                </a:solidFill>
              </a:rPr>
              <a:t>aslinya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bekerja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057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762875" y="619641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SMTP </a:t>
            </a:r>
            <a:r>
              <a:rPr lang="en-US" sz="4400" dirty="0">
                <a:solidFill>
                  <a:schemeClr val="bg1"/>
                </a:solidFill>
              </a:rPr>
              <a:t>dan </a:t>
            </a:r>
            <a:r>
              <a:rPr lang="en-US" sz="4400" dirty="0" err="1">
                <a:solidFill>
                  <a:schemeClr val="bg1"/>
                </a:solidFill>
              </a:rPr>
              <a:t>Ekstensinya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87434" y="1523794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SMTP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protokol</a:t>
            </a:r>
            <a:r>
              <a:rPr lang="en-US" sz="2000" dirty="0">
                <a:solidFill>
                  <a:schemeClr val="tx1"/>
                </a:solidFill>
              </a:rPr>
              <a:t> ASCII yang </a:t>
            </a:r>
            <a:r>
              <a:rPr lang="en-US" sz="2000" dirty="0" err="1">
                <a:solidFill>
                  <a:schemeClr val="tx1"/>
                </a:solidFill>
              </a:rPr>
              <a:t>sederhana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teks</a:t>
            </a:r>
            <a:r>
              <a:rPr lang="en-US" sz="2000" dirty="0">
                <a:solidFill>
                  <a:schemeClr val="tx1"/>
                </a:solidFill>
              </a:rPr>
              <a:t> ASCII </a:t>
            </a:r>
            <a:r>
              <a:rPr lang="en-US" sz="2000" dirty="0" err="1">
                <a:solidFill>
                  <a:schemeClr val="tx1"/>
                </a:solidFill>
              </a:rPr>
              <a:t>membuat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protokol</a:t>
            </a:r>
            <a:r>
              <a:rPr lang="en-US" sz="2000" dirty="0">
                <a:solidFill>
                  <a:schemeClr val="tx1"/>
                </a:solidFill>
              </a:rPr>
              <a:t> ini </a:t>
            </a:r>
            <a:r>
              <a:rPr lang="en-US" sz="2000" dirty="0" err="1">
                <a:solidFill>
                  <a:schemeClr val="tx1"/>
                </a:solidFill>
              </a:rPr>
              <a:t>mudah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dikembangkan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dites</a:t>
            </a:r>
            <a:r>
              <a:rPr lang="en-US" sz="2000" dirty="0">
                <a:solidFill>
                  <a:schemeClr val="tx1"/>
                </a:solidFill>
              </a:rPr>
              <a:t> dan di debug. Proses </a:t>
            </a:r>
            <a:r>
              <a:rPr lang="en-US" sz="2000" dirty="0" err="1">
                <a:solidFill>
                  <a:schemeClr val="tx1"/>
                </a:solidFill>
              </a:rPr>
              <a:t>pengiriman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dimulai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komputer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pengirim</a:t>
            </a:r>
            <a:r>
              <a:rPr lang="en-US" sz="2000" dirty="0">
                <a:solidFill>
                  <a:schemeClr val="tx1"/>
                </a:solidFill>
              </a:rPr>
              <a:t> untuk </a:t>
            </a:r>
            <a:r>
              <a:rPr lang="en-US" sz="2000" dirty="0" err="1">
                <a:solidFill>
                  <a:schemeClr val="tx1"/>
                </a:solidFill>
              </a:rPr>
              <a:t>membangun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koneksi</a:t>
            </a:r>
            <a:r>
              <a:rPr lang="en-US" sz="2000" dirty="0">
                <a:solidFill>
                  <a:schemeClr val="tx1"/>
                </a:solidFill>
              </a:rPr>
              <a:t> TCP untuk port 25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komputer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penerima</a:t>
            </a:r>
            <a:r>
              <a:rPr lang="en-US" sz="2000" dirty="0">
                <a:solidFill>
                  <a:schemeClr val="tx1"/>
                </a:solidFill>
              </a:rPr>
              <a:t>. Port tersebut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server email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protokol</a:t>
            </a:r>
            <a:r>
              <a:rPr lang="en-US" sz="2000" dirty="0">
                <a:solidFill>
                  <a:schemeClr val="tx1"/>
                </a:solidFill>
              </a:rPr>
              <a:t> SMTP. Server ini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koneksi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masuk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pemeriksaan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keamanan</a:t>
            </a:r>
            <a:r>
              <a:rPr lang="en-US" sz="2000" dirty="0">
                <a:solidFill>
                  <a:schemeClr val="tx1"/>
                </a:solidFill>
              </a:rPr>
              <a:t>, dan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pesan</a:t>
            </a:r>
            <a:r>
              <a:rPr lang="en-US" sz="2000" dirty="0">
                <a:solidFill>
                  <a:schemeClr val="tx1"/>
                </a:solidFill>
              </a:rPr>
              <a:t> untuk </a:t>
            </a:r>
            <a:r>
              <a:rPr lang="en-US" sz="2000" dirty="0" err="1">
                <a:solidFill>
                  <a:schemeClr val="tx1"/>
                </a:solidFill>
              </a:rPr>
              <a:t>pengiriman</a:t>
            </a:r>
            <a:r>
              <a:rPr lang="en-US" sz="2000" dirty="0">
                <a:solidFill>
                  <a:schemeClr val="tx1"/>
                </a:solidFill>
              </a:rPr>
              <a:t>. Jika </a:t>
            </a:r>
            <a:r>
              <a:rPr lang="en-US" sz="2000" dirty="0" err="1">
                <a:solidFill>
                  <a:schemeClr val="tx1"/>
                </a:solidFill>
              </a:rPr>
              <a:t>pesan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tidak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terkirim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maka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sebuah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pesan</a:t>
            </a:r>
            <a:r>
              <a:rPr lang="en-US" sz="2000" dirty="0">
                <a:solidFill>
                  <a:schemeClr val="tx1"/>
                </a:solidFill>
              </a:rPr>
              <a:t> error </a:t>
            </a:r>
            <a:r>
              <a:rPr lang="en-US" sz="2000" dirty="0" err="1">
                <a:solidFill>
                  <a:schemeClr val="tx1"/>
                </a:solidFill>
              </a:rPr>
              <a:t>dikembalikan</a:t>
            </a:r>
            <a:r>
              <a:rPr lang="en-US" sz="2000" dirty="0">
                <a:solidFill>
                  <a:schemeClr val="tx1"/>
                </a:solidFill>
              </a:rPr>
              <a:t> pada </a:t>
            </a:r>
            <a:r>
              <a:rPr lang="en-US" sz="2000" dirty="0" err="1">
                <a:solidFill>
                  <a:schemeClr val="tx1"/>
                </a:solidFill>
              </a:rPr>
              <a:t>pengirim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762875" y="619641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SMTP </a:t>
            </a:r>
            <a:r>
              <a:rPr lang="en-US" sz="4400" dirty="0">
                <a:solidFill>
                  <a:schemeClr val="bg1"/>
                </a:solidFill>
              </a:rPr>
              <a:t>dan </a:t>
            </a:r>
            <a:r>
              <a:rPr lang="en-US" sz="4400" dirty="0" err="1">
                <a:solidFill>
                  <a:schemeClr val="bg1"/>
                </a:solidFill>
              </a:rPr>
              <a:t>Ekstensinya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87434" y="1433360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Setelah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membangun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koneksi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pengirim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klien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menunggu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penerima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server untuk </a:t>
            </a:r>
            <a:r>
              <a:rPr lang="en-US" sz="2000" dirty="0" err="1">
                <a:solidFill>
                  <a:schemeClr val="tx1"/>
                </a:solidFill>
              </a:rPr>
              <a:t>mengirimkan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identitasnya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memberitahu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email. Jika </a:t>
            </a:r>
            <a:r>
              <a:rPr lang="en-US" sz="2000" dirty="0" err="1">
                <a:solidFill>
                  <a:schemeClr val="tx1"/>
                </a:solidFill>
              </a:rPr>
              <a:t>tidak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maka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klien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memutus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koneksi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mencoba</a:t>
            </a:r>
            <a:r>
              <a:rPr lang="en-US" sz="2000" dirty="0">
                <a:solidFill>
                  <a:schemeClr val="tx1"/>
                </a:solidFill>
              </a:rPr>
              <a:t> lagi. Jika server </a:t>
            </a:r>
            <a:r>
              <a:rPr lang="en-US" sz="2000" dirty="0" err="1">
                <a:solidFill>
                  <a:schemeClr val="tx1"/>
                </a:solidFill>
              </a:rPr>
              <a:t>siap</a:t>
            </a:r>
            <a:r>
              <a:rPr lang="en-US" sz="2000" dirty="0">
                <a:solidFill>
                  <a:schemeClr val="tx1"/>
                </a:solidFill>
              </a:rPr>
              <a:t> untuk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email </a:t>
            </a:r>
            <a:r>
              <a:rPr lang="en-US" sz="2000" dirty="0" err="1">
                <a:solidFill>
                  <a:schemeClr val="tx1"/>
                </a:solidFill>
              </a:rPr>
              <a:t>maka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klien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mengumumkan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darimana</a:t>
            </a:r>
            <a:r>
              <a:rPr lang="en-US" sz="2000" dirty="0">
                <a:solidFill>
                  <a:schemeClr val="tx1"/>
                </a:solidFill>
              </a:rPr>
              <a:t> dan untuk </a:t>
            </a:r>
            <a:r>
              <a:rPr lang="en-US" sz="2000" dirty="0" err="1">
                <a:solidFill>
                  <a:schemeClr val="tx1"/>
                </a:solidFill>
              </a:rPr>
              <a:t>siapa</a:t>
            </a:r>
            <a:r>
              <a:rPr lang="en-US" sz="2000" dirty="0">
                <a:solidFill>
                  <a:schemeClr val="tx1"/>
                </a:solidFill>
              </a:rPr>
              <a:t> email ini. Jika </a:t>
            </a:r>
            <a:r>
              <a:rPr lang="en-US" sz="2000" dirty="0" err="1">
                <a:solidFill>
                  <a:schemeClr val="tx1"/>
                </a:solidFill>
              </a:rPr>
              <a:t>penerima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</a:t>
            </a:r>
            <a:r>
              <a:rPr lang="en-US" sz="2000" dirty="0">
                <a:solidFill>
                  <a:schemeClr val="tx1"/>
                </a:solidFill>
              </a:rPr>
              <a:t> pada </a:t>
            </a:r>
            <a:r>
              <a:rPr lang="en-US" sz="2000" dirty="0" err="1">
                <a:solidFill>
                  <a:schemeClr val="tx1"/>
                </a:solidFill>
              </a:rPr>
              <a:t>destinasi</a:t>
            </a:r>
            <a:r>
              <a:rPr lang="en-US" sz="2000" dirty="0">
                <a:solidFill>
                  <a:schemeClr val="tx1"/>
                </a:solidFill>
              </a:rPr>
              <a:t> tersebut, </a:t>
            </a:r>
            <a:r>
              <a:rPr lang="en-US" sz="2000" dirty="0" err="1">
                <a:solidFill>
                  <a:schemeClr val="tx1"/>
                </a:solidFill>
              </a:rPr>
              <a:t>maka</a:t>
            </a:r>
            <a:r>
              <a:rPr lang="en-US" sz="2000" dirty="0">
                <a:solidFill>
                  <a:schemeClr val="tx1"/>
                </a:solidFill>
              </a:rPr>
              <a:t> server </a:t>
            </a:r>
            <a:r>
              <a:rPr lang="en-US" sz="2000" dirty="0" err="1">
                <a:solidFill>
                  <a:schemeClr val="tx1"/>
                </a:solidFill>
              </a:rPr>
              <a:t>mengizinkan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klien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mengirim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pesan</a:t>
            </a:r>
            <a:r>
              <a:rPr lang="en-US" sz="2000" dirty="0">
                <a:solidFill>
                  <a:schemeClr val="tx1"/>
                </a:solidFill>
              </a:rPr>
              <a:t>. Dan </a:t>
            </a:r>
            <a:r>
              <a:rPr lang="en-US" sz="2000" dirty="0" err="1">
                <a:solidFill>
                  <a:schemeClr val="tx1"/>
                </a:solidFill>
              </a:rPr>
              <a:t>klien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mengirim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lalu</a:t>
            </a:r>
            <a:r>
              <a:rPr lang="en-US" sz="2000" dirty="0">
                <a:solidFill>
                  <a:schemeClr val="tx1"/>
                </a:solidFill>
              </a:rPr>
              <a:t> di </a:t>
            </a:r>
            <a:r>
              <a:rPr lang="en-US" sz="2000" dirty="0" err="1">
                <a:solidFill>
                  <a:schemeClr val="tx1"/>
                </a:solidFill>
              </a:rPr>
              <a:t>akui</a:t>
            </a:r>
            <a:r>
              <a:rPr lang="en-US" sz="2000" dirty="0">
                <a:solidFill>
                  <a:schemeClr val="tx1"/>
                </a:solidFill>
              </a:rPr>
              <a:t> oleh server. Proses ini </a:t>
            </a:r>
            <a:r>
              <a:rPr lang="en-US" sz="2000" dirty="0" err="1">
                <a:solidFill>
                  <a:schemeClr val="tx1"/>
                </a:solidFill>
              </a:rPr>
              <a:t>tidak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memerlukan</a:t>
            </a:r>
            <a:r>
              <a:rPr lang="en-US" sz="2000" dirty="0">
                <a:solidFill>
                  <a:schemeClr val="tx1"/>
                </a:solidFill>
              </a:rPr>
              <a:t> checksum </a:t>
            </a:r>
            <a:r>
              <a:rPr lang="en-US" sz="2000" dirty="0" err="1">
                <a:solidFill>
                  <a:schemeClr val="tx1"/>
                </a:solidFill>
              </a:rPr>
              <a:t>karena</a:t>
            </a:r>
            <a:r>
              <a:rPr lang="en-US" sz="2000" dirty="0">
                <a:solidFill>
                  <a:schemeClr val="tx1"/>
                </a:solidFill>
              </a:rPr>
              <a:t> TCP </a:t>
            </a:r>
            <a:r>
              <a:rPr lang="en-US" sz="2000" dirty="0" err="1">
                <a:solidFill>
                  <a:schemeClr val="tx1"/>
                </a:solidFill>
              </a:rPr>
              <a:t>menyediakan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arus</a:t>
            </a:r>
            <a:r>
              <a:rPr lang="en-US" sz="2000" dirty="0">
                <a:solidFill>
                  <a:schemeClr val="tx1"/>
                </a:solidFill>
              </a:rPr>
              <a:t> byte yang </a:t>
            </a:r>
            <a:r>
              <a:rPr lang="en-US" sz="2000" dirty="0" err="1">
                <a:solidFill>
                  <a:schemeClr val="tx1"/>
                </a:solidFill>
              </a:rPr>
              <a:t>handal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94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712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SMTP </a:t>
            </a:r>
            <a:r>
              <a:rPr lang="en-US" sz="3200" dirty="0">
                <a:solidFill>
                  <a:schemeClr val="bg1"/>
                </a:solidFill>
              </a:rPr>
              <a:t>Extensions</a:t>
            </a: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87434" y="3049403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Diatas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ekstensi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SMTP. Jika </a:t>
            </a:r>
            <a:r>
              <a:rPr lang="en-US" sz="1600" dirty="0" err="1"/>
              <a:t>klien</a:t>
            </a:r>
            <a:r>
              <a:rPr lang="en-US" sz="1600" dirty="0"/>
              <a:t> </a:t>
            </a:r>
            <a:r>
              <a:rPr lang="en-US" sz="1600" dirty="0" err="1"/>
              <a:t>mengirim</a:t>
            </a:r>
            <a:r>
              <a:rPr lang="en-US" sz="1600" dirty="0"/>
              <a:t> “EHLO” </a:t>
            </a:r>
            <a:r>
              <a:rPr lang="en-US" sz="1600" dirty="0" err="1"/>
              <a:t>daripada</a:t>
            </a:r>
            <a:r>
              <a:rPr lang="en-US" sz="1600" dirty="0"/>
              <a:t> “HELO” dan server </a:t>
            </a:r>
            <a:r>
              <a:rPr lang="en-US" sz="1600" dirty="0" err="1"/>
              <a:t>menolak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server </a:t>
            </a:r>
            <a:r>
              <a:rPr lang="en-US" sz="1600" dirty="0" err="1"/>
              <a:t>menggunakan</a:t>
            </a:r>
            <a:r>
              <a:rPr lang="en-US" sz="1600" dirty="0"/>
              <a:t> SMTP </a:t>
            </a:r>
            <a:r>
              <a:rPr lang="en-US" sz="1600" dirty="0" err="1"/>
              <a:t>biasa</a:t>
            </a:r>
            <a:r>
              <a:rPr lang="en-US" sz="1600" dirty="0"/>
              <a:t> (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ekstensi</a:t>
            </a:r>
            <a:r>
              <a:rPr lang="en-US" sz="1600" dirty="0"/>
              <a:t>). Dan </a:t>
            </a:r>
            <a:r>
              <a:rPr lang="en-US" sz="1600" dirty="0" err="1"/>
              <a:t>jika</a:t>
            </a:r>
            <a:r>
              <a:rPr lang="en-US" sz="1600" dirty="0"/>
              <a:t> server </a:t>
            </a:r>
            <a:r>
              <a:rPr lang="en-US" sz="1600" dirty="0" err="1"/>
              <a:t>menerima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server tersebut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membalas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ekstensi</a:t>
            </a:r>
            <a:r>
              <a:rPr lang="en-US" sz="1600" dirty="0"/>
              <a:t>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 Lalu </a:t>
            </a:r>
            <a:r>
              <a:rPr lang="en-US" sz="1600" dirty="0" err="1"/>
              <a:t>klien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ekstensi</a:t>
            </a:r>
            <a:r>
              <a:rPr lang="en-US" sz="1600" dirty="0"/>
              <a:t> tersebut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3261F-2A27-96AA-8D05-A3171DC87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68" y="1163629"/>
            <a:ext cx="4878125" cy="18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76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762875" y="619641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Final </a:t>
            </a:r>
            <a:r>
              <a:rPr lang="en-US" sz="4400" dirty="0">
                <a:solidFill>
                  <a:schemeClr val="bg1"/>
                </a:solidFill>
              </a:rPr>
              <a:t>Delivery</a:t>
            </a:r>
            <a:endParaRPr sz="44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87434" y="1795099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400" dirty="0" err="1">
                <a:solidFill>
                  <a:schemeClr val="tx1"/>
                </a:solidFill>
              </a:rPr>
              <a:t>Tahap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terakhir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>
                <a:solidFill>
                  <a:schemeClr val="tx1"/>
                </a:solidFill>
              </a:rPr>
              <a:t>arsitektur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untuk </a:t>
            </a:r>
            <a:r>
              <a:rPr lang="en-US" sz="2400" dirty="0" err="1">
                <a:solidFill>
                  <a:schemeClr val="tx1"/>
                </a:solidFill>
              </a:rPr>
              <a:t>mengirimkan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salinan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mailbox ke user agent untuk </a:t>
            </a:r>
            <a:r>
              <a:rPr lang="en-US" sz="2400" dirty="0" err="1">
                <a:solidFill>
                  <a:schemeClr val="tx1"/>
                </a:solidFill>
              </a:rPr>
              <a:t>ditampilkan</a:t>
            </a:r>
            <a:r>
              <a:rPr lang="en-US" sz="2400" dirty="0">
                <a:solidFill>
                  <a:schemeClr val="tx1"/>
                </a:solidFill>
              </a:rPr>
              <a:t>. Untuk </a:t>
            </a:r>
            <a:r>
              <a:rPr lang="en-US" sz="2400" dirty="0" err="1">
                <a:solidFill>
                  <a:schemeClr val="tx1"/>
                </a:solidFill>
              </a:rPr>
              <a:t>melakukan</a:t>
            </a:r>
            <a:r>
              <a:rPr lang="en-US" sz="2400" dirty="0">
                <a:solidFill>
                  <a:schemeClr val="tx1"/>
                </a:solidFill>
              </a:rPr>
              <a:t> final delivery </a:t>
            </a:r>
            <a:r>
              <a:rPr lang="en-US" sz="2400" dirty="0" err="1">
                <a:solidFill>
                  <a:schemeClr val="tx1"/>
                </a:solidFill>
              </a:rPr>
              <a:t>kita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macam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protokol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yaitu</a:t>
            </a:r>
            <a:r>
              <a:rPr lang="en-US" sz="2400" dirty="0">
                <a:solidFill>
                  <a:schemeClr val="tx1"/>
                </a:solidFill>
              </a:rPr>
              <a:t> IMAP (Internet Message Access Protocol) dan Webmail.</a:t>
            </a:r>
          </a:p>
        </p:txBody>
      </p:sp>
    </p:spTree>
    <p:extLst>
      <p:ext uri="{BB962C8B-B14F-4D97-AF65-F5344CB8AC3E}">
        <p14:creationId xmlns:p14="http://schemas.microsoft.com/office/powerpoint/2010/main" val="33329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787434" y="8392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IMAP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lt1"/>
                </a:solidFill>
              </a:rPr>
              <a:t>(Internet Message Access Protocol)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787434" y="1795099"/>
            <a:ext cx="7569132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400" dirty="0" err="1">
                <a:solidFill>
                  <a:schemeClr val="tx1"/>
                </a:solidFill>
              </a:rPr>
              <a:t>Pertama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klien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memulai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transportasi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, dan </a:t>
            </a:r>
            <a:r>
              <a:rPr lang="en-US" sz="2400" dirty="0" err="1">
                <a:solidFill>
                  <a:schemeClr val="tx1"/>
                </a:solidFill>
              </a:rPr>
              <a:t>kemudian</a:t>
            </a:r>
            <a:r>
              <a:rPr lang="en-US" sz="2400" dirty="0">
                <a:solidFill>
                  <a:schemeClr val="tx1"/>
                </a:solidFill>
              </a:rPr>
              <a:t> login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melakukan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autentikasi</a:t>
            </a:r>
            <a:r>
              <a:rPr lang="en-US" sz="2400" dirty="0">
                <a:solidFill>
                  <a:schemeClr val="tx1"/>
                </a:solidFill>
              </a:rPr>
              <a:t> ke server. </a:t>
            </a:r>
            <a:r>
              <a:rPr lang="en-US" sz="2400" dirty="0" err="1">
                <a:solidFill>
                  <a:schemeClr val="tx1"/>
                </a:solidFill>
              </a:rPr>
              <a:t>Setelah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masuk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perintah</a:t>
            </a:r>
            <a:r>
              <a:rPr lang="en-US" sz="2400" dirty="0">
                <a:solidFill>
                  <a:schemeClr val="tx1"/>
                </a:solidFill>
              </a:rPr>
              <a:t> untuk </a:t>
            </a:r>
            <a:r>
              <a:rPr lang="en-US" sz="2400" dirty="0" err="1">
                <a:solidFill>
                  <a:schemeClr val="tx1"/>
                </a:solidFill>
              </a:rPr>
              <a:t>membuat</a:t>
            </a:r>
            <a:r>
              <a:rPr lang="en-US" sz="2400" dirty="0">
                <a:solidFill>
                  <a:schemeClr val="tx1"/>
                </a:solidFill>
              </a:rPr>
              <a:t> daftar folder dan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mengambil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bahkan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bagian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menandai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flag untuk </a:t>
            </a:r>
            <a:r>
              <a:rPr lang="en-US" sz="2400" dirty="0" err="1">
                <a:solidFill>
                  <a:schemeClr val="tx1"/>
                </a:solidFill>
              </a:rPr>
              <a:t>dihapus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nanti</a:t>
            </a:r>
            <a:r>
              <a:rPr lang="en-US" sz="2400" dirty="0">
                <a:solidFill>
                  <a:schemeClr val="tx1"/>
                </a:solidFill>
              </a:rPr>
              <a:t>, dan </a:t>
            </a:r>
            <a:r>
              <a:rPr lang="en-US" sz="2400" dirty="0" err="1">
                <a:solidFill>
                  <a:schemeClr val="tx1"/>
                </a:solidFill>
              </a:rPr>
              <a:t>menyusun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ke dalam folder.</a:t>
            </a:r>
          </a:p>
        </p:txBody>
      </p:sp>
    </p:spTree>
    <p:extLst>
      <p:ext uri="{BB962C8B-B14F-4D97-AF65-F5344CB8AC3E}">
        <p14:creationId xmlns:p14="http://schemas.microsoft.com/office/powerpoint/2010/main" val="25876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9092" y="166204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IMAP </a:t>
            </a:r>
            <a:r>
              <a:rPr lang="en-US" sz="3200" dirty="0">
                <a:solidFill>
                  <a:schemeClr val="bg1"/>
                </a:solidFill>
              </a:rPr>
              <a:t>Commands</a:t>
            </a: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3545796" y="1616507"/>
            <a:ext cx="4843161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/>
              <a:t>Berikut</a:t>
            </a:r>
            <a:r>
              <a:rPr lang="en-US" sz="2400" dirty="0"/>
              <a:t> table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– </a:t>
            </a:r>
            <a:r>
              <a:rPr lang="en-US" sz="2400" dirty="0" err="1"/>
              <a:t>perintah</a:t>
            </a:r>
            <a:r>
              <a:rPr lang="en-US" sz="2400" dirty="0"/>
              <a:t> IMAP </a:t>
            </a:r>
            <a:r>
              <a:rPr lang="en-US" sz="2400" dirty="0" err="1"/>
              <a:t>versi</a:t>
            </a:r>
            <a:r>
              <a:rPr lang="en-US" sz="2400" dirty="0"/>
              <a:t> 4. </a:t>
            </a:r>
            <a:r>
              <a:rPr lang="en-US" sz="2400" dirty="0" err="1"/>
              <a:t>Perintah</a:t>
            </a:r>
            <a:r>
              <a:rPr lang="en-US" sz="2400" dirty="0"/>
              <a:t> – </a:t>
            </a:r>
            <a:r>
              <a:rPr lang="en-US" sz="2400" dirty="0" err="1"/>
              <a:t>perintah</a:t>
            </a:r>
            <a:r>
              <a:rPr lang="en-US" sz="2400" dirty="0"/>
              <a:t> tersebut dapat </a:t>
            </a:r>
            <a:r>
              <a:rPr lang="en-US" sz="2400" dirty="0" err="1"/>
              <a:t>digunakan</a:t>
            </a:r>
            <a:r>
              <a:rPr lang="en-US" sz="2400" dirty="0"/>
              <a:t> untuk </a:t>
            </a:r>
            <a:r>
              <a:rPr lang="en-US" sz="2400" dirty="0" err="1"/>
              <a:t>memanipulasi</a:t>
            </a:r>
            <a:r>
              <a:rPr lang="en-US" sz="2400" dirty="0"/>
              <a:t> email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dapatkan</a:t>
            </a:r>
            <a:r>
              <a:rPr lang="en-US" sz="2400" dirty="0"/>
              <a:t> dan </a:t>
            </a:r>
            <a:r>
              <a:rPr lang="en-US" sz="2400" dirty="0" err="1"/>
              <a:t>memutus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3CAE9-D890-54D8-50A8-B556E6C8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5" y="765604"/>
            <a:ext cx="2659138" cy="36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3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3"/>
          <p:cNvGrpSpPr/>
          <p:nvPr/>
        </p:nvGrpSpPr>
        <p:grpSpPr>
          <a:xfrm>
            <a:off x="713225" y="549600"/>
            <a:ext cx="2141100" cy="4044300"/>
            <a:chOff x="713225" y="515408"/>
            <a:chExt cx="2141100" cy="4044300"/>
          </a:xfrm>
        </p:grpSpPr>
        <p:sp>
          <p:nvSpPr>
            <p:cNvPr id="851" name="Google Shape;851;p33"/>
            <p:cNvSpPr/>
            <p:nvPr/>
          </p:nvSpPr>
          <p:spPr>
            <a:xfrm rot="5400000">
              <a:off x="26164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 rot="5400000">
              <a:off x="26164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 rot="5400000">
              <a:off x="26164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 rot="5400000">
              <a:off x="26164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 rot="5400000">
              <a:off x="26164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 rot="5400000">
              <a:off x="26164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 rot="5400000">
              <a:off x="26164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 rot="5400000">
              <a:off x="26164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 rot="5400000">
              <a:off x="26164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 rot="5400000">
              <a:off x="26164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 rot="5400000">
              <a:off x="26164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 rot="5400000">
              <a:off x="26164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 rot="5400000">
              <a:off x="26164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 rot="5400000">
              <a:off x="26164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 rot="5400000">
              <a:off x="26164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 rot="5400000">
              <a:off x="26164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 rot="5400000">
              <a:off x="26164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 rot="5400000">
              <a:off x="23785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 rot="5400000">
              <a:off x="23785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 rot="5400000">
              <a:off x="23785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 rot="5400000">
              <a:off x="23785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 rot="5400000">
              <a:off x="23785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 rot="5400000">
              <a:off x="23785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 rot="5400000">
              <a:off x="23785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 rot="5400000">
              <a:off x="23785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 rot="5400000">
              <a:off x="23785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 rot="5400000">
              <a:off x="23785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 rot="5400000">
              <a:off x="23785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 rot="5400000">
              <a:off x="23785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 rot="5400000">
              <a:off x="23785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 rot="5400000">
              <a:off x="23785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 rot="5400000">
              <a:off x="23785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 rot="5400000">
              <a:off x="23785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 rot="5400000">
              <a:off x="23785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 rot="5400000">
              <a:off x="21406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 rot="5400000">
              <a:off x="21406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 rot="5400000">
              <a:off x="21406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 rot="5400000">
              <a:off x="21406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 rot="5400000">
              <a:off x="21406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 rot="5400000">
              <a:off x="21406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 rot="5400000">
              <a:off x="21406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 rot="5400000">
              <a:off x="21406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 rot="5400000">
              <a:off x="21406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 rot="5400000">
              <a:off x="21406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 rot="5400000">
              <a:off x="21406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 rot="5400000">
              <a:off x="21406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 rot="5400000">
              <a:off x="21406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 rot="5400000">
              <a:off x="21406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 rot="5400000">
              <a:off x="21406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 rot="5400000">
              <a:off x="21406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 rot="5400000">
              <a:off x="21406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 rot="5400000">
              <a:off x="19027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 rot="5400000">
              <a:off x="19027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 rot="5400000">
              <a:off x="19027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 rot="5400000">
              <a:off x="19027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 rot="5400000">
              <a:off x="19027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5400000">
              <a:off x="19027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5400000">
              <a:off x="19027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 rot="5400000">
              <a:off x="19027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 rot="5400000">
              <a:off x="19027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 rot="5400000">
              <a:off x="19027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 rot="5400000">
              <a:off x="19027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rot="5400000">
              <a:off x="19027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rot="5400000">
              <a:off x="19027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rot="5400000">
              <a:off x="19027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rot="5400000">
              <a:off x="19027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rot="5400000">
              <a:off x="19027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rot="5400000">
              <a:off x="19027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rot="5400000">
              <a:off x="16648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rot="5400000">
              <a:off x="16648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rot="5400000">
              <a:off x="16648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rot="5400000">
              <a:off x="16648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 rot="5400000">
              <a:off x="16648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rot="5400000">
              <a:off x="16648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rot="5400000">
              <a:off x="16648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rot="5400000">
              <a:off x="16648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rot="5400000">
              <a:off x="16648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rot="5400000">
              <a:off x="16648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rot="5400000">
              <a:off x="16648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rot="5400000">
              <a:off x="16648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rot="5400000">
              <a:off x="16648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 rot="5400000">
              <a:off x="16648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 rot="5400000">
              <a:off x="16648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 rot="5400000">
              <a:off x="16648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 rot="5400000">
              <a:off x="16648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 rot="5400000">
              <a:off x="14269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 rot="5400000">
              <a:off x="14269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 rot="5400000">
              <a:off x="14269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 rot="5400000">
              <a:off x="14269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 rot="5400000">
              <a:off x="14269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 rot="5400000">
              <a:off x="14269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 rot="5400000">
              <a:off x="14269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 rot="5400000">
              <a:off x="14269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 rot="5400000">
              <a:off x="14269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 rot="5400000">
              <a:off x="14269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 rot="5400000">
              <a:off x="14269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 rot="5400000">
              <a:off x="14269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 rot="5400000">
              <a:off x="14269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 rot="5400000">
              <a:off x="14269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 rot="5400000">
              <a:off x="14269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5400000">
              <a:off x="14269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 rot="5400000">
              <a:off x="14269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5400000">
              <a:off x="11890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 rot="5400000">
              <a:off x="11890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 rot="5400000">
              <a:off x="11890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 rot="5400000">
              <a:off x="11890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rot="5400000">
              <a:off x="11890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rot="5400000">
              <a:off x="11890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rot="5400000">
              <a:off x="11890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5400000">
              <a:off x="11890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5400000">
              <a:off x="11890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5400000">
              <a:off x="11890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5400000">
              <a:off x="11890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5400000">
              <a:off x="11890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5400000">
              <a:off x="11890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5400000">
              <a:off x="11890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5400000">
              <a:off x="11890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5400000">
              <a:off x="11890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5400000">
              <a:off x="11890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5400000">
              <a:off x="9511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5400000">
              <a:off x="9511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5400000">
              <a:off x="9511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5400000">
              <a:off x="9511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5400000">
              <a:off x="9511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 rot="5400000">
              <a:off x="9511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 rot="5400000">
              <a:off x="9511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 rot="5400000">
              <a:off x="9511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 rot="5400000">
              <a:off x="9511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 rot="5400000">
              <a:off x="9511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 rot="5400000">
              <a:off x="9511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 rot="5400000">
              <a:off x="9511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 rot="5400000">
              <a:off x="9511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 rot="5400000">
              <a:off x="9511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 rot="5400000">
              <a:off x="9511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 rot="5400000">
              <a:off x="9511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 rot="5400000">
              <a:off x="9511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 rot="5400000">
              <a:off x="7132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 rot="5400000">
              <a:off x="7132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 rot="5400000">
              <a:off x="7132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 rot="5400000">
              <a:off x="7132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 rot="5400000">
              <a:off x="7132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 rot="5400000">
              <a:off x="7132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 rot="5400000">
              <a:off x="7132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 rot="5400000">
              <a:off x="7132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 rot="5400000">
              <a:off x="7132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 rot="5400000">
              <a:off x="7132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 rot="5400000">
              <a:off x="7132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 rot="5400000">
              <a:off x="7132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 rot="5400000">
              <a:off x="7132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 rot="5400000">
              <a:off x="7132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 rot="5400000">
              <a:off x="7132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5400000">
              <a:off x="7132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5400000">
              <a:off x="7132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33"/>
          <p:cNvSpPr txBox="1">
            <a:spLocks noGrp="1"/>
          </p:cNvSpPr>
          <p:nvPr>
            <p:ph type="ctrTitle" idx="2"/>
          </p:nvPr>
        </p:nvSpPr>
        <p:spPr>
          <a:xfrm>
            <a:off x="412271" y="2135115"/>
            <a:ext cx="801850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DNS </a:t>
            </a:r>
            <a:br>
              <a:rPr lang="en" sz="3400" dirty="0"/>
            </a:br>
            <a:r>
              <a:rPr lang="en-ID" sz="3400" dirty="0">
                <a:solidFill>
                  <a:schemeClr val="tx1"/>
                </a:solidFill>
              </a:rPr>
              <a:t>(Domain Name System)</a:t>
            </a:r>
            <a:endParaRPr sz="3400" dirty="0">
              <a:solidFill>
                <a:schemeClr val="tx1"/>
              </a:solidFill>
            </a:endParaRPr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3140480" y="3186150"/>
            <a:ext cx="495335" cy="99300"/>
            <a:chOff x="7888719" y="489850"/>
            <a:chExt cx="495335" cy="99300"/>
          </a:xfrm>
        </p:grpSpPr>
        <p:sp>
          <p:nvSpPr>
            <p:cNvPr id="1008" name="Google Shape;1008;p33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 flipH="1">
            <a:off x="5776134" y="2046930"/>
            <a:ext cx="2562350" cy="99300"/>
            <a:chOff x="-1600196" y="4787525"/>
            <a:chExt cx="2562350" cy="99300"/>
          </a:xfrm>
        </p:grpSpPr>
        <p:sp>
          <p:nvSpPr>
            <p:cNvPr id="1012" name="Google Shape;1012;p33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33"/>
          <p:cNvGrpSpPr/>
          <p:nvPr/>
        </p:nvGrpSpPr>
        <p:grpSpPr>
          <a:xfrm rot="-5400000">
            <a:off x="-33750" y="1968327"/>
            <a:ext cx="3665166" cy="1249966"/>
            <a:chOff x="2519900" y="1583075"/>
            <a:chExt cx="4359660" cy="1479775"/>
          </a:xfrm>
        </p:grpSpPr>
        <p:cxnSp>
          <p:nvCxnSpPr>
            <p:cNvPr id="1017" name="Google Shape;1017;p33"/>
            <p:cNvCxnSpPr/>
            <p:nvPr/>
          </p:nvCxnSpPr>
          <p:spPr>
            <a:xfrm rot="5400000" flipH="1">
              <a:off x="2140850" y="1962125"/>
              <a:ext cx="7587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8" name="Google Shape;1018;p33"/>
            <p:cNvSpPr/>
            <p:nvPr/>
          </p:nvSpPr>
          <p:spPr>
            <a:xfrm rot="10800000">
              <a:off x="2520624" y="214260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9" name="Google Shape;1019;p33"/>
            <p:cNvCxnSpPr>
              <a:stCxn id="1018" idx="0"/>
              <a:endCxn id="1020" idx="2"/>
            </p:cNvCxnSpPr>
            <p:nvPr/>
          </p:nvCxnSpPr>
          <p:spPr>
            <a:xfrm>
              <a:off x="2721324" y="2537400"/>
              <a:ext cx="325500" cy="600"/>
            </a:xfrm>
            <a:prstGeom prst="curvedConnector3">
              <a:avLst>
                <a:gd name="adj1" fmla="val 50018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0" name="Google Shape;1020;p33"/>
            <p:cNvSpPr/>
            <p:nvPr/>
          </p:nvSpPr>
          <p:spPr>
            <a:xfrm rot="5400000" flipH="1">
              <a:off x="2849542" y="2534147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 rot="10800000">
              <a:off x="3247766" y="2637106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33"/>
            <p:cNvCxnSpPr>
              <a:stCxn id="1021" idx="0"/>
              <a:endCxn id="1023" idx="2"/>
            </p:cNvCxnSpPr>
            <p:nvPr/>
          </p:nvCxnSpPr>
          <p:spPr>
            <a:xfrm>
              <a:off x="3448466" y="3031906"/>
              <a:ext cx="2528400" cy="600"/>
            </a:xfrm>
            <a:prstGeom prst="curvedConnector3">
              <a:avLst>
                <a:gd name="adj1" fmla="val 49999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33"/>
            <p:cNvCxnSpPr>
              <a:stCxn id="1021" idx="2"/>
              <a:endCxn id="1020" idx="0"/>
            </p:cNvCxnSpPr>
            <p:nvPr/>
          </p:nvCxnSpPr>
          <p:spPr>
            <a:xfrm rot="5400000" flipH="1">
              <a:off x="3197666" y="2784406"/>
              <a:ext cx="99600" cy="600"/>
            </a:xfrm>
            <a:prstGeom prst="curvedConnector3">
              <a:avLst>
                <a:gd name="adj1" fmla="val 5003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3" name="Google Shape;1023;p33"/>
            <p:cNvSpPr/>
            <p:nvPr/>
          </p:nvSpPr>
          <p:spPr>
            <a:xfrm rot="5400000">
              <a:off x="5779399" y="2633760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flipH="1">
              <a:off x="6177623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477560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7" name="Google Shape;1027;p33"/>
            <p:cNvCxnSpPr>
              <a:endCxn id="1026" idx="2"/>
            </p:cNvCxnSpPr>
            <p:nvPr/>
          </p:nvCxnSpPr>
          <p:spPr>
            <a:xfrm rot="5400000" flipH="1">
              <a:off x="6357410" y="2540700"/>
              <a:ext cx="1043700" cy="600"/>
            </a:xfrm>
            <a:prstGeom prst="curvedConnector3">
              <a:avLst>
                <a:gd name="adj1" fmla="val 50005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33"/>
            <p:cNvCxnSpPr>
              <a:stCxn id="1023" idx="0"/>
              <a:endCxn id="1025" idx="2"/>
            </p:cNvCxnSpPr>
            <p:nvPr/>
          </p:nvCxnSpPr>
          <p:spPr>
            <a:xfrm rot="5400000" flipH="1">
              <a:off x="5769499" y="2426460"/>
              <a:ext cx="815400" cy="600"/>
            </a:xfrm>
            <a:prstGeom prst="curvedConnector3">
              <a:avLst>
                <a:gd name="adj1" fmla="val 49994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33"/>
            <p:cNvCxnSpPr>
              <a:stCxn id="1025" idx="0"/>
              <a:endCxn id="1026" idx="0"/>
            </p:cNvCxnSpPr>
            <p:nvPr/>
          </p:nvCxnSpPr>
          <p:spPr>
            <a:xfrm>
              <a:off x="6378323" y="1821750"/>
              <a:ext cx="300000" cy="600"/>
            </a:xfrm>
            <a:prstGeom prst="curvedConnector3">
              <a:avLst>
                <a:gd name="adj1" fmla="val 4999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0" name="Google Shape;1030;p33"/>
          <p:cNvGrpSpPr/>
          <p:nvPr/>
        </p:nvGrpSpPr>
        <p:grpSpPr>
          <a:xfrm>
            <a:off x="412271" y="2890334"/>
            <a:ext cx="1397665" cy="530957"/>
            <a:chOff x="412271" y="2890334"/>
            <a:chExt cx="1397665" cy="530957"/>
          </a:xfrm>
        </p:grpSpPr>
        <p:sp>
          <p:nvSpPr>
            <p:cNvPr id="1031" name="Google Shape;1031;p33"/>
            <p:cNvSpPr/>
            <p:nvPr/>
          </p:nvSpPr>
          <p:spPr>
            <a:xfrm>
              <a:off x="534336" y="2890334"/>
              <a:ext cx="1275600" cy="408900"/>
            </a:xfrm>
            <a:prstGeom prst="rect">
              <a:avLst/>
            </a:prstGeom>
            <a:gradFill>
              <a:gsLst>
                <a:gs pos="0">
                  <a:srgbClr val="7041D6">
                    <a:alpha val="37647"/>
                  </a:srgbClr>
                </a:gs>
                <a:gs pos="100000">
                  <a:srgbClr val="F80E77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412271" y="3012390"/>
              <a:ext cx="1275600" cy="4089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80E7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ID" dirty="0" err="1">
                <a:solidFill>
                  <a:schemeClr val="bg1"/>
                </a:solidFill>
              </a:rPr>
              <a:t>eb</a:t>
            </a:r>
            <a:r>
              <a:rPr lang="en-ID" dirty="0" err="1">
                <a:solidFill>
                  <a:schemeClr val="tx1"/>
                </a:solidFill>
              </a:rPr>
              <a:t>Mail</a:t>
            </a:r>
            <a:endParaRPr lang="en-ID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666000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946900" y="1471289"/>
            <a:ext cx="6854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alternatif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IMAP dan SMTP untuk </a:t>
            </a:r>
            <a:r>
              <a:rPr lang="en-US" sz="2000" dirty="0" err="1">
                <a:solidFill>
                  <a:schemeClr val="tx1"/>
                </a:solidFill>
              </a:rPr>
              <a:t>menyediakan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layanan</a:t>
            </a:r>
            <a:r>
              <a:rPr lang="en-US" sz="2000" dirty="0">
                <a:solidFill>
                  <a:schemeClr val="tx1"/>
                </a:solidFill>
              </a:rPr>
              <a:t> email dan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web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interface untuk </a:t>
            </a:r>
            <a:r>
              <a:rPr lang="en-US" sz="2000" dirty="0" err="1">
                <a:solidFill>
                  <a:schemeClr val="tx1"/>
                </a:solidFill>
              </a:rPr>
              <a:t>mengirim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pesan</a:t>
            </a:r>
            <a:r>
              <a:rPr lang="en-US" sz="2000" dirty="0">
                <a:solidFill>
                  <a:schemeClr val="tx1"/>
                </a:solidFill>
              </a:rPr>
              <a:t>. Pada </a:t>
            </a:r>
            <a:r>
              <a:rPr lang="en-US" sz="2000" dirty="0" err="1">
                <a:solidFill>
                  <a:schemeClr val="tx1"/>
                </a:solidFill>
              </a:rPr>
              <a:t>arsitektur</a:t>
            </a:r>
            <a:r>
              <a:rPr lang="en-US" sz="2000" dirty="0">
                <a:solidFill>
                  <a:schemeClr val="tx1"/>
                </a:solidFill>
              </a:rPr>
              <a:t> ini, </a:t>
            </a:r>
            <a:r>
              <a:rPr lang="en-US" sz="2000" dirty="0" err="1">
                <a:solidFill>
                  <a:schemeClr val="tx1"/>
                </a:solidFill>
              </a:rPr>
              <a:t>penyedia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menjalankan</a:t>
            </a:r>
            <a:r>
              <a:rPr lang="en-US" sz="2000" dirty="0">
                <a:solidFill>
                  <a:schemeClr val="tx1"/>
                </a:solidFill>
              </a:rPr>
              <a:t> server </a:t>
            </a:r>
            <a:r>
              <a:rPr lang="en-US" sz="2000" dirty="0" err="1">
                <a:solidFill>
                  <a:schemeClr val="tx1"/>
                </a:solidFill>
              </a:rPr>
              <a:t>seperti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biasa</a:t>
            </a:r>
            <a:r>
              <a:rPr lang="en-US" sz="2000" dirty="0">
                <a:solidFill>
                  <a:schemeClr val="tx1"/>
                </a:solidFill>
              </a:rPr>
              <a:t> dalam </a:t>
            </a:r>
            <a:r>
              <a:rPr lang="en-US" sz="2000" dirty="0" err="1">
                <a:solidFill>
                  <a:schemeClr val="tx1"/>
                </a:solidFill>
              </a:rPr>
              <a:t>menerima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pesan</a:t>
            </a:r>
            <a:r>
              <a:rPr lang="en-US" sz="2000" dirty="0">
                <a:solidFill>
                  <a:schemeClr val="tx1"/>
                </a:solidFill>
              </a:rPr>
              <a:t> untuk user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SMTP pada port 25. </a:t>
            </a:r>
            <a:r>
              <a:rPr lang="en-US" sz="2000" dirty="0" err="1">
                <a:solidFill>
                  <a:schemeClr val="tx1"/>
                </a:solidFill>
              </a:rPr>
              <a:t>Tetapi</a:t>
            </a:r>
            <a:r>
              <a:rPr lang="en-US" sz="2000" dirty="0">
                <a:solidFill>
                  <a:schemeClr val="tx1"/>
                </a:solidFill>
              </a:rPr>
              <a:t> user agent-</a:t>
            </a:r>
            <a:r>
              <a:rPr lang="en-US" sz="2000" dirty="0" err="1">
                <a:solidFill>
                  <a:schemeClr val="tx1"/>
                </a:solidFill>
              </a:rPr>
              <a:t>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berbeda</a:t>
            </a:r>
            <a:r>
              <a:rPr lang="en-US" sz="2000" dirty="0">
                <a:solidFill>
                  <a:schemeClr val="tx1"/>
                </a:solidFill>
              </a:rPr>
              <a:t>, user </a:t>
            </a:r>
            <a:r>
              <a:rPr lang="en-US" sz="2000" dirty="0" err="1">
                <a:solidFill>
                  <a:schemeClr val="tx1"/>
                </a:solidFill>
              </a:rPr>
              <a:t>interfacenya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disediakan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melalui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halaman</a:t>
            </a:r>
            <a:r>
              <a:rPr lang="en-US" sz="2000" dirty="0">
                <a:solidFill>
                  <a:schemeClr val="tx1"/>
                </a:solidFill>
              </a:rPr>
              <a:t> web. Ini </a:t>
            </a:r>
            <a:r>
              <a:rPr lang="en-US" sz="2000" dirty="0" err="1">
                <a:solidFill>
                  <a:schemeClr val="tx1"/>
                </a:solidFill>
              </a:rPr>
              <a:t>artinya</a:t>
            </a:r>
            <a:r>
              <a:rPr lang="en-US" sz="2000" dirty="0">
                <a:solidFill>
                  <a:schemeClr val="tx1"/>
                </a:solidFill>
              </a:rPr>
              <a:t> user dapat </a:t>
            </a:r>
            <a:r>
              <a:rPr lang="en-US" sz="2000" dirty="0" err="1">
                <a:solidFill>
                  <a:schemeClr val="tx1"/>
                </a:solidFill>
              </a:rPr>
              <a:t>membaca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mengirim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pesan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browser </a:t>
            </a:r>
            <a:r>
              <a:rPr lang="en-US" sz="2000" dirty="0" err="1">
                <a:solidFill>
                  <a:schemeClr val="tx1"/>
                </a:solidFill>
              </a:rPr>
              <a:t>manapun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15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3"/>
          <p:cNvGrpSpPr/>
          <p:nvPr/>
        </p:nvGrpSpPr>
        <p:grpSpPr>
          <a:xfrm>
            <a:off x="713225" y="549600"/>
            <a:ext cx="2141100" cy="4044300"/>
            <a:chOff x="713225" y="515408"/>
            <a:chExt cx="2141100" cy="4044300"/>
          </a:xfrm>
        </p:grpSpPr>
        <p:sp>
          <p:nvSpPr>
            <p:cNvPr id="851" name="Google Shape;851;p33"/>
            <p:cNvSpPr/>
            <p:nvPr/>
          </p:nvSpPr>
          <p:spPr>
            <a:xfrm rot="5400000">
              <a:off x="26164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 rot="5400000">
              <a:off x="26164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 rot="5400000">
              <a:off x="26164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 rot="5400000">
              <a:off x="26164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 rot="5400000">
              <a:off x="26164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 rot="5400000">
              <a:off x="26164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 rot="5400000">
              <a:off x="26164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 rot="5400000">
              <a:off x="26164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 rot="5400000">
              <a:off x="26164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 rot="5400000">
              <a:off x="26164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 rot="5400000">
              <a:off x="26164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 rot="5400000">
              <a:off x="26164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 rot="5400000">
              <a:off x="26164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 rot="5400000">
              <a:off x="26164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 rot="5400000">
              <a:off x="26164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 rot="5400000">
              <a:off x="26164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 rot="5400000">
              <a:off x="26164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 rot="5400000">
              <a:off x="23785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 rot="5400000">
              <a:off x="23785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 rot="5400000">
              <a:off x="23785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 rot="5400000">
              <a:off x="23785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 rot="5400000">
              <a:off x="23785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 rot="5400000">
              <a:off x="23785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 rot="5400000">
              <a:off x="23785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 rot="5400000">
              <a:off x="23785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 rot="5400000">
              <a:off x="23785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 rot="5400000">
              <a:off x="23785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 rot="5400000">
              <a:off x="23785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 rot="5400000">
              <a:off x="23785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 rot="5400000">
              <a:off x="23785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 rot="5400000">
              <a:off x="23785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 rot="5400000">
              <a:off x="23785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 rot="5400000">
              <a:off x="23785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 rot="5400000">
              <a:off x="23785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 rot="5400000">
              <a:off x="21406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 rot="5400000">
              <a:off x="21406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 rot="5400000">
              <a:off x="21406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 rot="5400000">
              <a:off x="21406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 rot="5400000">
              <a:off x="21406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 rot="5400000">
              <a:off x="21406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 rot="5400000">
              <a:off x="21406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 rot="5400000">
              <a:off x="21406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 rot="5400000">
              <a:off x="21406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 rot="5400000">
              <a:off x="21406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 rot="5400000">
              <a:off x="21406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 rot="5400000">
              <a:off x="21406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 rot="5400000">
              <a:off x="21406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 rot="5400000">
              <a:off x="21406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 rot="5400000">
              <a:off x="21406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 rot="5400000">
              <a:off x="21406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 rot="5400000">
              <a:off x="21406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 rot="5400000">
              <a:off x="19027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 rot="5400000">
              <a:off x="19027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 rot="5400000">
              <a:off x="19027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 rot="5400000">
              <a:off x="19027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 rot="5400000">
              <a:off x="19027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5400000">
              <a:off x="19027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5400000">
              <a:off x="19027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 rot="5400000">
              <a:off x="19027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 rot="5400000">
              <a:off x="19027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 rot="5400000">
              <a:off x="19027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 rot="5400000">
              <a:off x="19027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 rot="5400000">
              <a:off x="19027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rot="5400000">
              <a:off x="19027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rot="5400000">
              <a:off x="19027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rot="5400000">
              <a:off x="19027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rot="5400000">
              <a:off x="19027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 rot="5400000">
              <a:off x="19027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 rot="5400000">
              <a:off x="16648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 rot="5400000">
              <a:off x="16648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 rot="5400000">
              <a:off x="16648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 rot="5400000">
              <a:off x="16648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 rot="5400000">
              <a:off x="16648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 rot="5400000">
              <a:off x="16648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 rot="5400000">
              <a:off x="16648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 rot="5400000">
              <a:off x="16648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 rot="5400000">
              <a:off x="16648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 rot="5400000">
              <a:off x="16648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 rot="5400000">
              <a:off x="16648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 rot="5400000">
              <a:off x="16648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rot="5400000">
              <a:off x="16648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 rot="5400000">
              <a:off x="16648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 rot="5400000">
              <a:off x="16648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 rot="5400000">
              <a:off x="16648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 rot="5400000">
              <a:off x="16648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 rot="5400000">
              <a:off x="14269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 rot="5400000">
              <a:off x="14269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 rot="5400000">
              <a:off x="14269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 rot="5400000">
              <a:off x="14269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 rot="5400000">
              <a:off x="14269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 rot="5400000">
              <a:off x="14269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 rot="5400000">
              <a:off x="14269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 rot="5400000">
              <a:off x="14269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 rot="5400000">
              <a:off x="14269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 rot="5400000">
              <a:off x="14269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 rot="5400000">
              <a:off x="14269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 rot="5400000">
              <a:off x="14269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 rot="5400000">
              <a:off x="14269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 rot="5400000">
              <a:off x="14269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 rot="5400000">
              <a:off x="14269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 rot="5400000">
              <a:off x="14269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 rot="5400000">
              <a:off x="14269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 rot="5400000">
              <a:off x="11890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 rot="5400000">
              <a:off x="11890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 rot="5400000">
              <a:off x="11890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 rot="5400000">
              <a:off x="11890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 rot="5400000">
              <a:off x="11890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 rot="5400000">
              <a:off x="11890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 rot="5400000">
              <a:off x="11890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 rot="5400000">
              <a:off x="11890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5400000">
              <a:off x="11890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5400000">
              <a:off x="11890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5400000">
              <a:off x="11890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5400000">
              <a:off x="11890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5400000">
              <a:off x="11890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5400000">
              <a:off x="11890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5400000">
              <a:off x="11890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5400000">
              <a:off x="11890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5400000">
              <a:off x="11890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5400000">
              <a:off x="9511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5400000">
              <a:off x="9511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5400000">
              <a:off x="9511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5400000">
              <a:off x="9511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5400000">
              <a:off x="9511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 rot="5400000">
              <a:off x="9511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 rot="5400000">
              <a:off x="9511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 rot="5400000">
              <a:off x="9511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 rot="5400000">
              <a:off x="9511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 rot="5400000">
              <a:off x="9511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 rot="5400000">
              <a:off x="9511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 rot="5400000">
              <a:off x="9511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 rot="5400000">
              <a:off x="9511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 rot="5400000">
              <a:off x="9511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 rot="5400000">
              <a:off x="9511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 rot="5400000">
              <a:off x="9511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 rot="5400000">
              <a:off x="9511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 rot="5400000">
              <a:off x="713225" y="515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 rot="5400000">
              <a:off x="713225" y="753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 rot="5400000">
              <a:off x="713225" y="991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 rot="5400000">
              <a:off x="713225" y="1229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 rot="5400000">
              <a:off x="713225" y="1467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 rot="5400000">
              <a:off x="713225" y="1704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 rot="5400000">
              <a:off x="713225" y="1942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 rot="5400000">
              <a:off x="713225" y="21807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 rot="5400000">
              <a:off x="713225" y="24186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 rot="5400000">
              <a:off x="713225" y="26565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 rot="5400000">
              <a:off x="713225" y="28944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 rot="5400000">
              <a:off x="713225" y="31323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 rot="5400000">
              <a:off x="713225" y="33702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 rot="5400000">
              <a:off x="713225" y="36081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 rot="5400000">
              <a:off x="713225" y="38460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 rot="5400000">
              <a:off x="713225" y="40839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 rot="5400000">
              <a:off x="713225" y="4321808"/>
              <a:ext cx="237900" cy="237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33"/>
          <p:cNvSpPr txBox="1">
            <a:spLocks noGrp="1"/>
          </p:cNvSpPr>
          <p:nvPr>
            <p:ph type="ctrTitle" idx="2"/>
          </p:nvPr>
        </p:nvSpPr>
        <p:spPr>
          <a:xfrm>
            <a:off x="412271" y="2135115"/>
            <a:ext cx="8018504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WWW </a:t>
            </a:r>
            <a:br>
              <a:rPr lang="en" sz="3400" dirty="0"/>
            </a:br>
            <a:r>
              <a:rPr lang="en-ID" sz="2000" dirty="0">
                <a:solidFill>
                  <a:schemeClr val="tx1"/>
                </a:solidFill>
              </a:rPr>
              <a:t>(World Wide Web)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3140480" y="3186150"/>
            <a:ext cx="495335" cy="99300"/>
            <a:chOff x="7888719" y="489850"/>
            <a:chExt cx="495335" cy="99300"/>
          </a:xfrm>
        </p:grpSpPr>
        <p:sp>
          <p:nvSpPr>
            <p:cNvPr id="1008" name="Google Shape;1008;p33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 flipH="1">
            <a:off x="5776134" y="2046930"/>
            <a:ext cx="2562350" cy="99300"/>
            <a:chOff x="-1600196" y="4787525"/>
            <a:chExt cx="2562350" cy="99300"/>
          </a:xfrm>
        </p:grpSpPr>
        <p:sp>
          <p:nvSpPr>
            <p:cNvPr id="1012" name="Google Shape;1012;p33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33"/>
          <p:cNvGrpSpPr/>
          <p:nvPr/>
        </p:nvGrpSpPr>
        <p:grpSpPr>
          <a:xfrm rot="-5400000">
            <a:off x="-33750" y="1968327"/>
            <a:ext cx="3665166" cy="1249966"/>
            <a:chOff x="2519900" y="1583075"/>
            <a:chExt cx="4359660" cy="1479775"/>
          </a:xfrm>
        </p:grpSpPr>
        <p:cxnSp>
          <p:nvCxnSpPr>
            <p:cNvPr id="1017" name="Google Shape;1017;p33"/>
            <p:cNvCxnSpPr/>
            <p:nvPr/>
          </p:nvCxnSpPr>
          <p:spPr>
            <a:xfrm rot="5400000" flipH="1">
              <a:off x="2140850" y="1962125"/>
              <a:ext cx="758700" cy="6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8" name="Google Shape;1018;p33"/>
            <p:cNvSpPr/>
            <p:nvPr/>
          </p:nvSpPr>
          <p:spPr>
            <a:xfrm rot="10800000">
              <a:off x="2520624" y="214260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9" name="Google Shape;1019;p33"/>
            <p:cNvCxnSpPr>
              <a:stCxn id="1018" idx="0"/>
              <a:endCxn id="1020" idx="2"/>
            </p:cNvCxnSpPr>
            <p:nvPr/>
          </p:nvCxnSpPr>
          <p:spPr>
            <a:xfrm>
              <a:off x="2721324" y="2537400"/>
              <a:ext cx="325500" cy="600"/>
            </a:xfrm>
            <a:prstGeom prst="curvedConnector3">
              <a:avLst>
                <a:gd name="adj1" fmla="val 50018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0" name="Google Shape;1020;p33"/>
            <p:cNvSpPr/>
            <p:nvPr/>
          </p:nvSpPr>
          <p:spPr>
            <a:xfrm rot="5400000" flipH="1">
              <a:off x="2849542" y="2534147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 rot="10800000">
              <a:off x="3247766" y="2637106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33"/>
            <p:cNvCxnSpPr>
              <a:stCxn id="1021" idx="0"/>
              <a:endCxn id="1023" idx="2"/>
            </p:cNvCxnSpPr>
            <p:nvPr/>
          </p:nvCxnSpPr>
          <p:spPr>
            <a:xfrm>
              <a:off x="3448466" y="3031906"/>
              <a:ext cx="2528400" cy="600"/>
            </a:xfrm>
            <a:prstGeom prst="curvedConnector3">
              <a:avLst>
                <a:gd name="adj1" fmla="val 49999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33"/>
            <p:cNvCxnSpPr>
              <a:stCxn id="1021" idx="2"/>
              <a:endCxn id="1020" idx="0"/>
            </p:cNvCxnSpPr>
            <p:nvPr/>
          </p:nvCxnSpPr>
          <p:spPr>
            <a:xfrm rot="5400000" flipH="1">
              <a:off x="3197666" y="2784406"/>
              <a:ext cx="99600" cy="600"/>
            </a:xfrm>
            <a:prstGeom prst="curvedConnector3">
              <a:avLst>
                <a:gd name="adj1" fmla="val 5003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3" name="Google Shape;1023;p33"/>
            <p:cNvSpPr/>
            <p:nvPr/>
          </p:nvSpPr>
          <p:spPr>
            <a:xfrm rot="5400000">
              <a:off x="5779399" y="2633760"/>
              <a:ext cx="394800" cy="401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 flipH="1">
              <a:off x="6177623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477560" y="1821750"/>
              <a:ext cx="401400" cy="394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7" name="Google Shape;1027;p33"/>
            <p:cNvCxnSpPr>
              <a:endCxn id="1026" idx="2"/>
            </p:cNvCxnSpPr>
            <p:nvPr/>
          </p:nvCxnSpPr>
          <p:spPr>
            <a:xfrm rot="5400000" flipH="1">
              <a:off x="6357410" y="2540700"/>
              <a:ext cx="1043700" cy="600"/>
            </a:xfrm>
            <a:prstGeom prst="curvedConnector3">
              <a:avLst>
                <a:gd name="adj1" fmla="val 50005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33"/>
            <p:cNvCxnSpPr>
              <a:stCxn id="1023" idx="0"/>
              <a:endCxn id="1025" idx="2"/>
            </p:cNvCxnSpPr>
            <p:nvPr/>
          </p:nvCxnSpPr>
          <p:spPr>
            <a:xfrm rot="5400000" flipH="1">
              <a:off x="5769499" y="2426460"/>
              <a:ext cx="815400" cy="600"/>
            </a:xfrm>
            <a:prstGeom prst="curvedConnector3">
              <a:avLst>
                <a:gd name="adj1" fmla="val 49994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33"/>
            <p:cNvCxnSpPr>
              <a:stCxn id="1025" idx="0"/>
              <a:endCxn id="1026" idx="0"/>
            </p:cNvCxnSpPr>
            <p:nvPr/>
          </p:nvCxnSpPr>
          <p:spPr>
            <a:xfrm>
              <a:off x="6378323" y="1821750"/>
              <a:ext cx="300000" cy="600"/>
            </a:xfrm>
            <a:prstGeom prst="curvedConnector3">
              <a:avLst>
                <a:gd name="adj1" fmla="val 49990"/>
              </a:avLst>
            </a:prstGeom>
            <a:noFill/>
            <a:ln w="76200" cap="flat" cmpd="sng">
              <a:solidFill>
                <a:srgbClr val="F80E7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0" name="Google Shape;1030;p33"/>
          <p:cNvGrpSpPr/>
          <p:nvPr/>
        </p:nvGrpSpPr>
        <p:grpSpPr>
          <a:xfrm>
            <a:off x="412271" y="2890334"/>
            <a:ext cx="1397665" cy="530957"/>
            <a:chOff x="412271" y="2890334"/>
            <a:chExt cx="1397665" cy="530957"/>
          </a:xfrm>
        </p:grpSpPr>
        <p:sp>
          <p:nvSpPr>
            <p:cNvPr id="1031" name="Google Shape;1031;p33"/>
            <p:cNvSpPr/>
            <p:nvPr/>
          </p:nvSpPr>
          <p:spPr>
            <a:xfrm>
              <a:off x="534336" y="2890334"/>
              <a:ext cx="1275600" cy="408900"/>
            </a:xfrm>
            <a:prstGeom prst="rect">
              <a:avLst/>
            </a:prstGeom>
            <a:gradFill>
              <a:gsLst>
                <a:gs pos="0">
                  <a:srgbClr val="7041D6">
                    <a:alpha val="37647"/>
                  </a:srgbClr>
                </a:gs>
                <a:gs pos="100000">
                  <a:srgbClr val="F80E77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412271" y="3012390"/>
              <a:ext cx="1275600" cy="4089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F80E7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074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51520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W</a:t>
            </a:r>
            <a:endParaRPr lang="en-ID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666000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946900" y="1388950"/>
            <a:ext cx="6854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Web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dimulai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pada 1989 di CERN, European Center of Nuclear Research. Ide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awalnya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untuk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membantu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tim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besar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untuk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berkolaborasi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dalam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laporan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cetak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biru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gambar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foto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, dan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dokumen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lainnya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bisa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berubah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Sampai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pada 1990-an dan 2000-an, Web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bertumbuh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cepat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sampai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ada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jutaan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situs dan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miliyaran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001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639092" y="443875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Architectural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7081526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4497842" y="1398812"/>
            <a:ext cx="4301881" cy="2830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Gambar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 </a:t>
            </a:r>
            <a:r>
              <a:rPr lang="en-US" sz="2000" dirty="0" err="1"/>
              <a:t>dari</a:t>
            </a:r>
            <a:r>
              <a:rPr lang="en-US" sz="2000" dirty="0"/>
              <a:t> University of Washington.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dan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grafis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. Dan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yang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lain </a:t>
            </a:r>
            <a:r>
              <a:rPr lang="en-US" sz="2000" dirty="0" err="1"/>
              <a:t>disebut</a:t>
            </a:r>
            <a:r>
              <a:rPr lang="en-US" sz="2000" dirty="0"/>
              <a:t> juga hyperlink.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3B8671-7114-A016-772A-D2580B8F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460856"/>
            <a:ext cx="3734142" cy="24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9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946900" y="577976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Static</a:t>
            </a:r>
            <a:r>
              <a:rPr lang="en-US" sz="4000" dirty="0">
                <a:solidFill>
                  <a:schemeClr val="lt1"/>
                </a:solidFill>
              </a:rPr>
              <a:t> Web Pages</a:t>
            </a:r>
            <a:endParaRPr lang="en-ID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666000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946900" y="1750689"/>
            <a:ext cx="6854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Pada format yang paling </a:t>
            </a:r>
            <a:r>
              <a:rPr lang="en-US" sz="2400" dirty="0" err="1">
                <a:solidFill>
                  <a:schemeClr val="tx1"/>
                </a:solidFill>
              </a:rPr>
              <a:t>sederhana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halaman</a:t>
            </a:r>
            <a:r>
              <a:rPr lang="en-US" sz="2400" dirty="0">
                <a:solidFill>
                  <a:schemeClr val="tx1"/>
                </a:solidFill>
              </a:rPr>
              <a:t> web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static. Halaman web tersebut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menampilkan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hal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sama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setiap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mereka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diambil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dilihat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Kebanyakan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halaman</a:t>
            </a:r>
            <a:r>
              <a:rPr lang="en-US" sz="2400" dirty="0">
                <a:solidFill>
                  <a:schemeClr val="tx1"/>
                </a:solidFill>
              </a:rPr>
              <a:t> web </a:t>
            </a:r>
            <a:r>
              <a:rPr lang="en-US" sz="2400" dirty="0" err="1">
                <a:solidFill>
                  <a:schemeClr val="tx1"/>
                </a:solidFill>
              </a:rPr>
              <a:t>ditulis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HTML (Hypertext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43369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946900" y="577976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HTML</a:t>
            </a:r>
            <a:endParaRPr lang="en-ID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666000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5665351" y="1790325"/>
            <a:ext cx="282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</a:rPr>
              <a:t>Sampai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saat</a:t>
            </a:r>
            <a:r>
              <a:rPr lang="en-US" sz="2000" dirty="0">
                <a:solidFill>
                  <a:schemeClr val="tx1"/>
                </a:solidFill>
              </a:rPr>
              <a:t> ini HTML </a:t>
            </a:r>
            <a:r>
              <a:rPr lang="en-US" sz="2000" dirty="0" err="1">
                <a:solidFill>
                  <a:schemeClr val="tx1"/>
                </a:solidFill>
              </a:rPr>
              <a:t>memiliki</a:t>
            </a:r>
            <a:r>
              <a:rPr lang="en-US" sz="2000" dirty="0">
                <a:solidFill>
                  <a:schemeClr val="tx1"/>
                </a:solidFill>
              </a:rPr>
              <a:t> 5 </a:t>
            </a:r>
            <a:r>
              <a:rPr lang="en-US" sz="2000" dirty="0" err="1">
                <a:solidFill>
                  <a:schemeClr val="tx1"/>
                </a:solidFill>
              </a:rPr>
              <a:t>versi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fitur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 err="1">
                <a:solidFill>
                  <a:schemeClr val="tx1"/>
                </a:solidFill>
              </a:rPr>
              <a:t>fitur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berbeda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sesuai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table yang </a:t>
            </a:r>
            <a:r>
              <a:rPr lang="en-US" sz="2000" dirty="0" err="1">
                <a:solidFill>
                  <a:schemeClr val="tx1"/>
                </a:solidFill>
              </a:rPr>
              <a:t>terdapat</a:t>
            </a:r>
            <a:r>
              <a:rPr lang="en-US" sz="2000" dirty="0">
                <a:solidFill>
                  <a:schemeClr val="tx1"/>
                </a:solidFill>
              </a:rPr>
              <a:t> di </a:t>
            </a:r>
            <a:r>
              <a:rPr lang="en-US" sz="2000" dirty="0" err="1">
                <a:solidFill>
                  <a:schemeClr val="tx1"/>
                </a:solidFill>
              </a:rPr>
              <a:t>samping</a:t>
            </a:r>
            <a:r>
              <a:rPr lang="en-US" sz="2000" dirty="0">
                <a:solidFill>
                  <a:schemeClr val="tx1"/>
                </a:solidFill>
              </a:rPr>
              <a:t> ini.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5F048-30EF-7492-1CF0-15E78233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41" y="1321684"/>
            <a:ext cx="4326770" cy="32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91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946900" y="577976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CSS</a:t>
            </a:r>
            <a:r>
              <a:rPr lang="en-US" sz="2800" dirty="0">
                <a:solidFill>
                  <a:schemeClr val="lt1"/>
                </a:solidFill>
              </a:rPr>
              <a:t> (Cascading Style Sheets)</a:t>
            </a:r>
            <a:endParaRPr lang="en-ID" sz="2800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666000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946900" y="1582860"/>
            <a:ext cx="6854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CSS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digunakan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untuk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menentukan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penampilan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web. CSS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dikenalkan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pada web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HTML 4.0,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meskipun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begitu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css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masih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jarang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digunakan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dan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sedikit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browser yang support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sampai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naheim" panose="020B0604020202020204" charset="0"/>
              </a:rPr>
              <a:t>tahun</a:t>
            </a:r>
            <a:r>
              <a:rPr lang="en-US" sz="2800" dirty="0">
                <a:solidFill>
                  <a:schemeClr val="tx1"/>
                </a:solidFill>
                <a:latin typeface="Anaheim" panose="020B0604020202020204" charset="0"/>
              </a:rPr>
              <a:t> 2000. </a:t>
            </a:r>
          </a:p>
        </p:txBody>
      </p:sp>
    </p:spTree>
    <p:extLst>
      <p:ext uri="{BB962C8B-B14F-4D97-AF65-F5344CB8AC3E}">
        <p14:creationId xmlns:p14="http://schemas.microsoft.com/office/powerpoint/2010/main" val="354997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946900" y="577976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Dynamic Web Pages </a:t>
            </a:r>
            <a:r>
              <a:rPr lang="en-US" sz="2000" dirty="0">
                <a:solidFill>
                  <a:schemeClr val="lt1"/>
                </a:solidFill>
              </a:rPr>
              <a:t>and Web Application</a:t>
            </a:r>
            <a:endParaRPr lang="en-ID" sz="2000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666000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946900" y="1414300"/>
            <a:ext cx="6854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Halaman web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dinamis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dibutuhkan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untuk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banyak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hal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untuk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saat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ini.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Seperti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e-commerce,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katalog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perpustakaan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, map, dan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lainnya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membutuhkan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dinamis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. Oleh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karena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itu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untuk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menggantikan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aplikasi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boleh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statis.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Konten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dalam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harus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bisa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berganti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ganti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sesuai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informasi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Anaheim" panose="020B0604020202020204" charset="0"/>
              </a:rPr>
              <a:t>ada</a:t>
            </a:r>
            <a:r>
              <a:rPr lang="en-US" sz="2400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24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946900" y="5638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HTTP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HyperText</a:t>
            </a:r>
            <a:r>
              <a:rPr lang="en-US" sz="2400" dirty="0">
                <a:solidFill>
                  <a:schemeClr val="tx1"/>
                </a:solidFill>
              </a:rPr>
              <a:t> Transfer Protocol)</a:t>
            </a:r>
            <a:endParaRPr lang="en-ID" sz="2400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666000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946900" y="1414300"/>
            <a:ext cx="6854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HTTP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protokol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request-response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sederhana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berjalan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pada TCP. Ini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menentukan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pesan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apa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yang dapat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dikirim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klien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ke server dan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tanggapan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apa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mereka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dapatkan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kembali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. Header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permintaan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respons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diberikan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di ASCII,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di SMTP.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Konten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diberikan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dalam format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mirip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MIME, juga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seperti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di SMTP. Model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sederhana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ini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bertanggung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jawab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atas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kesuksesan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awal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Web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karena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membuat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pengembangan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penerapan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menjadi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lebih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mudah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70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946900" y="577976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Methods</a:t>
            </a:r>
            <a:endParaRPr lang="en-ID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666000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3783971" y="1177376"/>
            <a:ext cx="47104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Gambar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diatas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merupakan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request methods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protokol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HTTP,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yaitu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GET untuk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membaca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web, HEAD untuk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membaca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header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POST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biasanya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ketika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formulir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disubmit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PUT untuk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menuliskan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DELETE untuk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menghapus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TRACE untuk debugging, CONNECT untuk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membuat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koneksi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web server, OPTIONS untuk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mendapatkan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methods dan header yang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tersebut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5C00B-E7EF-CE5A-3F81-75BB49A0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00" y="1917395"/>
            <a:ext cx="255292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7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555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DNS </a:t>
            </a:r>
            <a:r>
              <a:rPr lang="en-ID" sz="3200" dirty="0">
                <a:solidFill>
                  <a:schemeClr val="bg1"/>
                </a:solidFill>
              </a:rPr>
              <a:t>(Domain Name Server)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564857" y="1575073"/>
            <a:ext cx="8175043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400" dirty="0">
                <a:solidFill>
                  <a:schemeClr val="tx1"/>
                </a:solidFill>
              </a:rPr>
              <a:t>Di era ARPANET </a:t>
            </a:r>
            <a:r>
              <a:rPr lang="en-ID" sz="2400" dirty="0" err="1">
                <a:solidFill>
                  <a:schemeClr val="tx1"/>
                </a:solidFill>
              </a:rPr>
              <a:t>ada</a:t>
            </a:r>
            <a:r>
              <a:rPr lang="en-ID" sz="2400" dirty="0">
                <a:solidFill>
                  <a:schemeClr val="tx1"/>
                </a:solidFill>
              </a:rPr>
              <a:t> file yang </a:t>
            </a:r>
            <a:r>
              <a:rPr lang="en-ID" sz="2400" dirty="0" err="1">
                <a:solidFill>
                  <a:schemeClr val="tx1"/>
                </a:solidFill>
              </a:rPr>
              <a:t>tugasnya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menyimpan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semua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nama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komputer</a:t>
            </a:r>
            <a:r>
              <a:rPr lang="en-ID" sz="2400" dirty="0">
                <a:solidFill>
                  <a:schemeClr val="tx1"/>
                </a:solidFill>
              </a:rPr>
              <a:t> dan </a:t>
            </a:r>
            <a:r>
              <a:rPr lang="en-ID" sz="2400" dirty="0" err="1">
                <a:solidFill>
                  <a:schemeClr val="tx1"/>
                </a:solidFill>
              </a:rPr>
              <a:t>alamat</a:t>
            </a:r>
            <a:r>
              <a:rPr lang="en-ID" sz="2400" dirty="0">
                <a:solidFill>
                  <a:schemeClr val="tx1"/>
                </a:solidFill>
              </a:rPr>
              <a:t> IP </a:t>
            </a:r>
            <a:r>
              <a:rPr lang="en-ID" sz="2400" dirty="0" err="1">
                <a:solidFill>
                  <a:schemeClr val="tx1"/>
                </a:solidFill>
              </a:rPr>
              <a:t>mereka</a:t>
            </a:r>
            <a:r>
              <a:rPr lang="en-ID" sz="2400" dirty="0">
                <a:solidFill>
                  <a:schemeClr val="tx1"/>
                </a:solidFill>
              </a:rPr>
              <a:t>. </a:t>
            </a:r>
            <a:r>
              <a:rPr lang="en-ID" sz="2400" dirty="0" err="1">
                <a:solidFill>
                  <a:schemeClr val="tx1"/>
                </a:solidFill>
              </a:rPr>
              <a:t>Metode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ini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bekerja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dengan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baik</a:t>
            </a:r>
            <a:r>
              <a:rPr lang="en-ID" sz="2400" dirty="0">
                <a:solidFill>
                  <a:schemeClr val="tx1"/>
                </a:solidFill>
              </a:rPr>
              <a:t> pada </a:t>
            </a:r>
            <a:r>
              <a:rPr lang="en-ID" sz="2400" dirty="0" err="1">
                <a:solidFill>
                  <a:schemeClr val="tx1"/>
                </a:solidFill>
              </a:rPr>
              <a:t>jaringan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dengan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sebanyak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seratus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komputer</a:t>
            </a:r>
            <a:r>
              <a:rPr lang="en-ID" sz="2400" dirty="0">
                <a:solidFill>
                  <a:schemeClr val="tx1"/>
                </a:solidFill>
              </a:rPr>
              <a:t>. </a:t>
            </a:r>
            <a:r>
              <a:rPr lang="en-ID" sz="2400" dirty="0" err="1">
                <a:solidFill>
                  <a:schemeClr val="tx1"/>
                </a:solidFill>
              </a:rPr>
              <a:t>Tapi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ketika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ada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jutaan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komputer</a:t>
            </a:r>
            <a:r>
              <a:rPr lang="en-ID" sz="2400" dirty="0">
                <a:solidFill>
                  <a:schemeClr val="tx1"/>
                </a:solidFill>
              </a:rPr>
              <a:t>, </a:t>
            </a:r>
            <a:r>
              <a:rPr lang="en-ID" sz="2400" dirty="0" err="1">
                <a:solidFill>
                  <a:schemeClr val="tx1"/>
                </a:solidFill>
              </a:rPr>
              <a:t>ukuran</a:t>
            </a:r>
            <a:r>
              <a:rPr lang="en-ID" sz="2400" dirty="0">
                <a:solidFill>
                  <a:schemeClr val="tx1"/>
                </a:solidFill>
              </a:rPr>
              <a:t> file </a:t>
            </a:r>
            <a:r>
              <a:rPr lang="en-ID" sz="2400" dirty="0" err="1">
                <a:solidFill>
                  <a:schemeClr val="tx1"/>
                </a:solidFill>
              </a:rPr>
              <a:t>menjadi</a:t>
            </a:r>
            <a:r>
              <a:rPr lang="en-ID" sz="2400" dirty="0">
                <a:solidFill>
                  <a:schemeClr val="tx1"/>
                </a:solidFill>
              </a:rPr>
              <a:t> sangat </a:t>
            </a:r>
            <a:r>
              <a:rPr lang="en-ID" sz="2400" dirty="0" err="1">
                <a:solidFill>
                  <a:schemeClr val="tx1"/>
                </a:solidFill>
              </a:rPr>
              <a:t>besar</a:t>
            </a:r>
            <a:r>
              <a:rPr lang="en-ID" sz="2400" dirty="0">
                <a:solidFill>
                  <a:schemeClr val="tx1"/>
                </a:solidFill>
              </a:rPr>
              <a:t>. DNS </a:t>
            </a:r>
            <a:r>
              <a:rPr lang="en-ID" sz="2400" dirty="0" err="1">
                <a:solidFill>
                  <a:schemeClr val="tx1"/>
                </a:solidFill>
              </a:rPr>
              <a:t>dibuat</a:t>
            </a:r>
            <a:r>
              <a:rPr lang="en-ID" sz="2400" dirty="0">
                <a:solidFill>
                  <a:schemeClr val="tx1"/>
                </a:solidFill>
              </a:rPr>
              <a:t> pada </a:t>
            </a:r>
            <a:r>
              <a:rPr lang="en-ID" sz="2400" dirty="0" err="1">
                <a:solidFill>
                  <a:schemeClr val="tx1"/>
                </a:solidFill>
              </a:rPr>
              <a:t>tahun</a:t>
            </a:r>
            <a:r>
              <a:rPr lang="en-ID" sz="2400" dirty="0">
                <a:solidFill>
                  <a:schemeClr val="tx1"/>
                </a:solidFill>
              </a:rPr>
              <a:t> 1983 </a:t>
            </a:r>
            <a:r>
              <a:rPr lang="en-ID" sz="2400" dirty="0" err="1">
                <a:solidFill>
                  <a:schemeClr val="tx1"/>
                </a:solidFill>
              </a:rPr>
              <a:t>untuk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mengatasi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masalah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ini</a:t>
            </a:r>
            <a:r>
              <a:rPr lang="en-ID" sz="2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946900" y="5638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lt1"/>
                </a:solidFill>
              </a:rPr>
              <a:t> Mobile Web</a:t>
            </a:r>
            <a:endParaRPr lang="en-ID" sz="2400" dirty="0">
              <a:solidFill>
                <a:schemeClr val="tx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666000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946900" y="1414300"/>
            <a:ext cx="6854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Dibanding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komputer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mobile phone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beberapa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kesulitan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dalam Web Browsing,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yaitu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: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Layar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kecil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untuk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halaman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web yang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besar</a:t>
            </a:r>
            <a:endParaRPr lang="en-US" sz="20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Konektivitas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mungkin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terputus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–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putus</a:t>
            </a:r>
            <a:endParaRPr lang="en-US" sz="20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Kekuatan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komputasi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terbatas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alasan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daya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baterai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mudah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panas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dan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biaya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622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946900" y="56380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</a:rPr>
              <a:t>Web </a:t>
            </a:r>
            <a:r>
              <a:rPr lang="en-US" sz="3600" dirty="0">
                <a:solidFill>
                  <a:schemeClr val="bg1"/>
                </a:solidFill>
              </a:rPr>
              <a:t>Search</a:t>
            </a:r>
            <a:endParaRPr lang="en-ID" sz="3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1565" y="4183681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55FD44-54DA-DD6A-7556-3DF1FB82C027}"/>
              </a:ext>
            </a:extLst>
          </p:cNvPr>
          <p:cNvSpPr txBox="1"/>
          <p:nvPr/>
        </p:nvSpPr>
        <p:spPr>
          <a:xfrm>
            <a:off x="946900" y="1414300"/>
            <a:ext cx="6854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Web search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menunjukkan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kepada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kita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sesuatu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ada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hubungannya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desain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jaringan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tetapi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banyak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hubungannya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pertumbuhan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beberapa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layanan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Internet. Salah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satunya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iklan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iklan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dapat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berkembang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adanya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web search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karena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melihat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apa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seringkali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dicari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oleh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seseorang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kita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meningkatkan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relevansi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naheim" panose="020B0604020202020204" charset="0"/>
              </a:rPr>
              <a:t>iklan</a:t>
            </a:r>
            <a:r>
              <a:rPr lang="en-US" sz="2000" dirty="0">
                <a:solidFill>
                  <a:schemeClr val="tx1"/>
                </a:solidFill>
                <a:latin typeface="Anaheim" panose="020B0604020202020204" charset="0"/>
              </a:rPr>
              <a:t> untuk orang tersebut.</a:t>
            </a:r>
          </a:p>
        </p:txBody>
      </p:sp>
    </p:spTree>
    <p:extLst>
      <p:ext uri="{BB962C8B-B14F-4D97-AF65-F5344CB8AC3E}">
        <p14:creationId xmlns:p14="http://schemas.microsoft.com/office/powerpoint/2010/main" val="167046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0"/>
          <p:cNvSpPr txBox="1">
            <a:spLocks noGrp="1"/>
          </p:cNvSpPr>
          <p:nvPr>
            <p:ph type="title" idx="3"/>
          </p:nvPr>
        </p:nvSpPr>
        <p:spPr>
          <a:xfrm>
            <a:off x="1677771" y="2079276"/>
            <a:ext cx="595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SESI</a:t>
            </a:r>
            <a:r>
              <a:rPr lang="en" dirty="0"/>
              <a:t> DISKUSI</a:t>
            </a:r>
            <a:endParaRPr dirty="0"/>
          </a:p>
        </p:txBody>
      </p:sp>
      <p:sp>
        <p:nvSpPr>
          <p:cNvPr id="3495" name="Google Shape;3495;p50"/>
          <p:cNvSpPr/>
          <p:nvPr/>
        </p:nvSpPr>
        <p:spPr>
          <a:xfrm>
            <a:off x="236529" y="1548320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6" name="Google Shape;3496;p50"/>
          <p:cNvSpPr/>
          <p:nvPr/>
        </p:nvSpPr>
        <p:spPr>
          <a:xfrm>
            <a:off x="114464" y="1670376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3497;p50"/>
          <p:cNvSpPr/>
          <p:nvPr/>
        </p:nvSpPr>
        <p:spPr>
          <a:xfrm>
            <a:off x="8216961" y="2876374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50"/>
          <p:cNvSpPr/>
          <p:nvPr/>
        </p:nvSpPr>
        <p:spPr>
          <a:xfrm>
            <a:off x="8094896" y="2998430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0"/>
          <p:cNvSpPr txBox="1">
            <a:spLocks noGrp="1"/>
          </p:cNvSpPr>
          <p:nvPr>
            <p:ph type="title" idx="3"/>
          </p:nvPr>
        </p:nvSpPr>
        <p:spPr>
          <a:xfrm>
            <a:off x="1594950" y="2155050"/>
            <a:ext cx="5954100" cy="8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TERIMA</a:t>
            </a:r>
            <a:r>
              <a:rPr lang="en" dirty="0"/>
              <a:t> KASIH</a:t>
            </a:r>
            <a:endParaRPr dirty="0"/>
          </a:p>
        </p:txBody>
      </p:sp>
      <p:sp>
        <p:nvSpPr>
          <p:cNvPr id="3495" name="Google Shape;3495;p50"/>
          <p:cNvSpPr/>
          <p:nvPr/>
        </p:nvSpPr>
        <p:spPr>
          <a:xfrm>
            <a:off x="236529" y="1625188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6" name="Google Shape;3496;p50"/>
          <p:cNvSpPr/>
          <p:nvPr/>
        </p:nvSpPr>
        <p:spPr>
          <a:xfrm>
            <a:off x="114464" y="1747244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3497;p50"/>
          <p:cNvSpPr/>
          <p:nvPr/>
        </p:nvSpPr>
        <p:spPr>
          <a:xfrm>
            <a:off x="8216961" y="2953242"/>
            <a:ext cx="1275600" cy="408900"/>
          </a:xfrm>
          <a:prstGeom prst="rect">
            <a:avLst/>
          </a:prstGeom>
          <a:gradFill>
            <a:gsLst>
              <a:gs pos="0">
                <a:srgbClr val="7041D6">
                  <a:alpha val="37647"/>
                </a:srgbClr>
              </a:gs>
              <a:gs pos="100000">
                <a:srgbClr val="F80E77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50"/>
          <p:cNvSpPr/>
          <p:nvPr/>
        </p:nvSpPr>
        <p:spPr>
          <a:xfrm>
            <a:off x="8094896" y="3075298"/>
            <a:ext cx="1275600" cy="40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80E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61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555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DNS </a:t>
            </a:r>
            <a:r>
              <a:rPr lang="en-ID" sz="3200" dirty="0">
                <a:solidFill>
                  <a:schemeClr val="bg1"/>
                </a:solidFill>
              </a:rPr>
              <a:t>(Domain Name Server)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3750" y="3333026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515207" y="1414300"/>
            <a:ext cx="8175043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Inti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DNS ini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mengimplementasikan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skema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penamaan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berbasis</a:t>
            </a:r>
            <a:r>
              <a:rPr lang="en-US" sz="2400" dirty="0">
                <a:solidFill>
                  <a:schemeClr val="tx1"/>
                </a:solidFill>
              </a:rPr>
              <a:t> domain dan </a:t>
            </a:r>
            <a:r>
              <a:rPr lang="en-US" sz="2400" dirty="0" err="1">
                <a:solidFill>
                  <a:schemeClr val="tx1"/>
                </a:solidFill>
              </a:rPr>
              <a:t>menyebarkan</a:t>
            </a:r>
            <a:r>
              <a:rPr lang="en-US" sz="2400" dirty="0">
                <a:solidFill>
                  <a:schemeClr val="tx1"/>
                </a:solidFill>
              </a:rPr>
              <a:t> database untuk </a:t>
            </a:r>
            <a:r>
              <a:rPr lang="en-US" sz="2400" dirty="0" err="1">
                <a:solidFill>
                  <a:schemeClr val="tx1"/>
                </a:solidFill>
              </a:rPr>
              <a:t>implementasi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skema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penamaan</a:t>
            </a:r>
            <a:r>
              <a:rPr lang="en-US" sz="2400" dirty="0">
                <a:solidFill>
                  <a:schemeClr val="tx1"/>
                </a:solidFill>
              </a:rPr>
              <a:t> tersebut. </a:t>
            </a:r>
            <a:r>
              <a:rPr lang="en-US" sz="2400" dirty="0" err="1">
                <a:solidFill>
                  <a:schemeClr val="tx1"/>
                </a:solidFill>
              </a:rPr>
              <a:t>Tujuan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utamanya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untuk </a:t>
            </a:r>
            <a:r>
              <a:rPr lang="en-US" sz="2400" dirty="0" err="1">
                <a:solidFill>
                  <a:schemeClr val="tx1"/>
                </a:solidFill>
              </a:rPr>
              <a:t>memetakan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nama</a:t>
            </a:r>
            <a:r>
              <a:rPr lang="en-US" sz="2400" dirty="0">
                <a:solidFill>
                  <a:schemeClr val="tx1"/>
                </a:solidFill>
              </a:rPr>
              <a:t> host ke </a:t>
            </a:r>
            <a:r>
              <a:rPr lang="en-US" sz="2400" dirty="0" err="1">
                <a:solidFill>
                  <a:schemeClr val="tx1"/>
                </a:solidFill>
              </a:rPr>
              <a:t>alamat</a:t>
            </a:r>
            <a:r>
              <a:rPr lang="en-US" sz="2400" dirty="0">
                <a:solidFill>
                  <a:schemeClr val="tx1"/>
                </a:solidFill>
              </a:rPr>
              <a:t> IP.</a:t>
            </a:r>
          </a:p>
        </p:txBody>
      </p:sp>
    </p:spTree>
    <p:extLst>
      <p:ext uri="{BB962C8B-B14F-4D97-AF65-F5344CB8AC3E}">
        <p14:creationId xmlns:p14="http://schemas.microsoft.com/office/powerpoint/2010/main" val="77630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555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DNS </a:t>
            </a:r>
            <a:r>
              <a:rPr lang="en-ID" sz="3200" dirty="0" err="1">
                <a:solidFill>
                  <a:schemeClr val="bg1"/>
                </a:solidFill>
              </a:rPr>
              <a:t>NameSpace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3750" y="4187133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503400" y="1244044"/>
            <a:ext cx="8175043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Metode </a:t>
            </a:r>
            <a:r>
              <a:rPr lang="en-US" sz="2400" dirty="0" err="1">
                <a:solidFill>
                  <a:schemeClr val="tx1"/>
                </a:solidFill>
              </a:rPr>
              <a:t>penamaan</a:t>
            </a:r>
            <a:r>
              <a:rPr lang="en-US" sz="2400" dirty="0">
                <a:solidFill>
                  <a:schemeClr val="tx1"/>
                </a:solidFill>
              </a:rPr>
              <a:t> DNS </a:t>
            </a:r>
            <a:r>
              <a:rPr lang="en-US" sz="2400" dirty="0" err="1">
                <a:solidFill>
                  <a:schemeClr val="tx1"/>
                </a:solidFill>
              </a:rPr>
              <a:t>mirip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seperti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metode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manajemen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nama</a:t>
            </a:r>
            <a:r>
              <a:rPr lang="en-US" sz="2400" dirty="0">
                <a:solidFill>
                  <a:schemeClr val="tx1"/>
                </a:solidFill>
              </a:rPr>
              <a:t> pada </a:t>
            </a:r>
            <a:r>
              <a:rPr lang="en-US" sz="2400" dirty="0" err="1">
                <a:solidFill>
                  <a:schemeClr val="tx1"/>
                </a:solidFill>
              </a:rPr>
              <a:t>kode</a:t>
            </a:r>
            <a:r>
              <a:rPr lang="en-US" sz="2400" dirty="0">
                <a:solidFill>
                  <a:schemeClr val="tx1"/>
                </a:solidFill>
              </a:rPr>
              <a:t> pos. Yang </a:t>
            </a:r>
            <a:r>
              <a:rPr lang="en-US" sz="2400" dirty="0" err="1">
                <a:solidFill>
                  <a:schemeClr val="tx1"/>
                </a:solidFill>
              </a:rPr>
              <a:t>dimana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membutuhkan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karakter</a:t>
            </a:r>
            <a:r>
              <a:rPr lang="en-US" sz="2400" dirty="0">
                <a:solidFill>
                  <a:schemeClr val="tx1"/>
                </a:solidFill>
              </a:rPr>
              <a:t> untuk </a:t>
            </a:r>
            <a:r>
              <a:rPr lang="en-US" sz="2400" dirty="0" err="1">
                <a:solidFill>
                  <a:schemeClr val="tx1"/>
                </a:solidFill>
              </a:rPr>
              <a:t>menentukan</a:t>
            </a:r>
            <a:r>
              <a:rPr lang="en-US" sz="2400" dirty="0">
                <a:solidFill>
                  <a:schemeClr val="tx1"/>
                </a:solidFill>
              </a:rPr>
              <a:t> negara, </a:t>
            </a:r>
            <a:r>
              <a:rPr lang="en-US" sz="2400" dirty="0" err="1">
                <a:solidFill>
                  <a:schemeClr val="tx1"/>
                </a:solidFill>
              </a:rPr>
              <a:t>provinsi</a:t>
            </a:r>
            <a:r>
              <a:rPr lang="en-US" sz="2400" dirty="0">
                <a:solidFill>
                  <a:schemeClr val="tx1"/>
                </a:solidFill>
              </a:rPr>
              <a:t>, dan </a:t>
            </a:r>
            <a:r>
              <a:rPr lang="en-US" sz="2400" dirty="0" err="1">
                <a:solidFill>
                  <a:schemeClr val="tx1"/>
                </a:solidFill>
              </a:rPr>
              <a:t>kota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Untuk internet, </a:t>
            </a:r>
            <a:r>
              <a:rPr lang="en-US" sz="2400" dirty="0" err="1">
                <a:solidFill>
                  <a:schemeClr val="tx1"/>
                </a:solidFill>
              </a:rPr>
              <a:t>penamaan</a:t>
            </a:r>
            <a:r>
              <a:rPr lang="en-US" sz="2400" dirty="0">
                <a:solidFill>
                  <a:schemeClr val="tx1"/>
                </a:solidFill>
              </a:rPr>
              <a:t> ini </a:t>
            </a:r>
            <a:r>
              <a:rPr lang="en-US" sz="2400" dirty="0" err="1">
                <a:solidFill>
                  <a:schemeClr val="tx1"/>
                </a:solidFill>
              </a:rPr>
              <a:t>diatur</a:t>
            </a:r>
            <a:r>
              <a:rPr lang="en-US" sz="2400" dirty="0">
                <a:solidFill>
                  <a:schemeClr val="tx1"/>
                </a:solidFill>
              </a:rPr>
              <a:t> oleh ICANN (Internet Corporation for Assigned Names and Numbers) yang </a:t>
            </a:r>
            <a:r>
              <a:rPr lang="en-US" sz="2400" dirty="0" err="1">
                <a:solidFill>
                  <a:schemeClr val="tx1"/>
                </a:solidFill>
              </a:rPr>
              <a:t>dibangun</a:t>
            </a:r>
            <a:r>
              <a:rPr lang="en-US" sz="2400" dirty="0">
                <a:solidFill>
                  <a:schemeClr val="tx1"/>
                </a:solidFill>
              </a:rPr>
              <a:t> pada 1998.</a:t>
            </a:r>
          </a:p>
        </p:txBody>
      </p:sp>
    </p:spTree>
    <p:extLst>
      <p:ext uri="{BB962C8B-B14F-4D97-AF65-F5344CB8AC3E}">
        <p14:creationId xmlns:p14="http://schemas.microsoft.com/office/powerpoint/2010/main" val="389183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555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DNS </a:t>
            </a:r>
            <a:r>
              <a:rPr lang="en-ID" sz="3200" dirty="0" err="1">
                <a:solidFill>
                  <a:schemeClr val="bg1"/>
                </a:solidFill>
              </a:rPr>
              <a:t>NameSpace</a:t>
            </a:r>
            <a:endParaRPr sz="32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53750" y="4187133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5343226" y="1349628"/>
            <a:ext cx="3624483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konsep</a:t>
            </a:r>
            <a:r>
              <a:rPr lang="en-ID" sz="2000" dirty="0"/>
              <a:t>, internet </a:t>
            </a:r>
            <a:r>
              <a:rPr lang="en-ID" sz="2000" dirty="0" err="1"/>
              <a:t>terbagi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250 top-level domains. Yang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domainnya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dipartisi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subdomain. Top-level domain </a:t>
            </a:r>
            <a:r>
              <a:rPr lang="en-ID" sz="2000" dirty="0" err="1"/>
              <a:t>dibagi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umum</a:t>
            </a:r>
            <a:r>
              <a:rPr lang="en-ID" sz="2000" dirty="0"/>
              <a:t> dan negara. </a:t>
            </a:r>
            <a:r>
              <a:rPr lang="en-ID" sz="2000" dirty="0" err="1"/>
              <a:t>Contohnya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dilihat</a:t>
            </a:r>
            <a:r>
              <a:rPr lang="en-ID" sz="2000" dirty="0"/>
              <a:t> pada </a:t>
            </a:r>
            <a:r>
              <a:rPr lang="en-ID" sz="2000" dirty="0" err="1"/>
              <a:t>gambar</a:t>
            </a:r>
            <a:r>
              <a:rPr lang="en-ID" sz="2000" dirty="0"/>
              <a:t> </a:t>
            </a:r>
            <a:r>
              <a:rPr lang="en-ID" sz="2000" dirty="0" err="1"/>
              <a:t>diatas</a:t>
            </a:r>
            <a:r>
              <a:rPr lang="en-ID" sz="20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AFAA4-8BB4-54C8-8C7D-F1138A41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72" y="1611547"/>
            <a:ext cx="4709568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4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555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Domain</a:t>
            </a:r>
            <a:r>
              <a:rPr lang="en" sz="3600" dirty="0">
                <a:solidFill>
                  <a:schemeClr val="bg1"/>
                </a:solidFill>
              </a:rPr>
              <a:t> Resource Records</a:t>
            </a:r>
            <a:endParaRPr sz="3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557" y="4558925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911242" y="1388950"/>
            <a:ext cx="7717500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</a:rPr>
              <a:t>Setiap</a:t>
            </a:r>
            <a:r>
              <a:rPr lang="en-US" sz="2400" dirty="0">
                <a:solidFill>
                  <a:schemeClr val="tx1"/>
                </a:solidFill>
              </a:rPr>
              <a:t> domain </a:t>
            </a:r>
            <a:r>
              <a:rPr lang="en-US" sz="2400" dirty="0" err="1">
                <a:solidFill>
                  <a:schemeClr val="tx1"/>
                </a:solidFill>
              </a:rPr>
              <a:t>baik</a:t>
            </a:r>
            <a:r>
              <a:rPr lang="en-US" sz="2400" dirty="0">
                <a:solidFill>
                  <a:schemeClr val="tx1"/>
                </a:solidFill>
              </a:rPr>
              <a:t> yang single host </a:t>
            </a:r>
            <a:r>
              <a:rPr lang="en-US" sz="2400" dirty="0" err="1">
                <a:solidFill>
                  <a:schemeClr val="tx1"/>
                </a:solidFill>
              </a:rPr>
              <a:t>maupun</a:t>
            </a:r>
            <a:r>
              <a:rPr lang="en-US" sz="2400" dirty="0">
                <a:solidFill>
                  <a:schemeClr val="tx1"/>
                </a:solidFill>
              </a:rPr>
              <a:t> yang top-level, </a:t>
            </a:r>
            <a:r>
              <a:rPr lang="en-US" sz="2400" dirty="0" err="1">
                <a:solidFill>
                  <a:schemeClr val="tx1"/>
                </a:solidFill>
              </a:rPr>
              <a:t>bisa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resource records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catatan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sumber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Catatan</a:t>
            </a:r>
            <a:r>
              <a:rPr lang="en-US" sz="2400" dirty="0">
                <a:solidFill>
                  <a:schemeClr val="tx1"/>
                </a:solidFill>
              </a:rPr>
              <a:t> ini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database DNS. Untuk yang single host </a:t>
            </a:r>
            <a:r>
              <a:rPr lang="en-US" sz="2400" dirty="0" err="1">
                <a:solidFill>
                  <a:schemeClr val="tx1"/>
                </a:solidFill>
              </a:rPr>
              <a:t>biasanya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IP Address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resource record. </a:t>
            </a:r>
            <a:r>
              <a:rPr lang="en-US" sz="2400" dirty="0" err="1">
                <a:solidFill>
                  <a:schemeClr val="tx1"/>
                </a:solidFill>
              </a:rPr>
              <a:t>Saat</a:t>
            </a:r>
            <a:r>
              <a:rPr lang="en-US" sz="2400" dirty="0">
                <a:solidFill>
                  <a:schemeClr val="tx1"/>
                </a:solidFill>
              </a:rPr>
              <a:t> resolver </a:t>
            </a:r>
            <a:r>
              <a:rPr lang="en-US" sz="2400" dirty="0" err="1">
                <a:solidFill>
                  <a:schemeClr val="tx1"/>
                </a:solidFill>
              </a:rPr>
              <a:t>memberikan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nama</a:t>
            </a:r>
            <a:r>
              <a:rPr lang="en-US" sz="2400" dirty="0">
                <a:solidFill>
                  <a:schemeClr val="tx1"/>
                </a:solidFill>
              </a:rPr>
              <a:t> domain ke DNS, yang </a:t>
            </a:r>
            <a:r>
              <a:rPr lang="en-US" sz="2400" dirty="0" err="1">
                <a:solidFill>
                  <a:schemeClr val="tx1"/>
                </a:solidFill>
              </a:rPr>
              <a:t>didapatnya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kembali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resource records yang </a:t>
            </a:r>
            <a:r>
              <a:rPr lang="en-US" sz="2400" dirty="0" err="1">
                <a:solidFill>
                  <a:schemeClr val="tx1"/>
                </a:solidFill>
              </a:rPr>
              <a:t>terkait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itu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076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4"/>
          <p:cNvSpPr txBox="1">
            <a:spLocks noGrp="1"/>
          </p:cNvSpPr>
          <p:nvPr>
            <p:ph type="ctrTitle"/>
          </p:nvPr>
        </p:nvSpPr>
        <p:spPr>
          <a:xfrm>
            <a:off x="465557" y="489850"/>
            <a:ext cx="7717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Domain</a:t>
            </a:r>
            <a:r>
              <a:rPr lang="en" sz="3600" dirty="0">
                <a:solidFill>
                  <a:schemeClr val="bg1"/>
                </a:solidFill>
              </a:rPr>
              <a:t> Resource Records</a:t>
            </a:r>
            <a:endParaRPr sz="3600" dirty="0">
              <a:solidFill>
                <a:schemeClr val="bg1"/>
              </a:solidFill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465941" y="4368006"/>
            <a:ext cx="495335" cy="99300"/>
            <a:chOff x="7888719" y="489850"/>
            <a:chExt cx="495335" cy="99300"/>
          </a:xfrm>
        </p:grpSpPr>
        <p:sp>
          <p:nvSpPr>
            <p:cNvPr id="1039" name="Google Shape;1039;p34"/>
            <p:cNvSpPr/>
            <p:nvPr/>
          </p:nvSpPr>
          <p:spPr>
            <a:xfrm flipH="1">
              <a:off x="7888719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 flipH="1">
              <a:off x="8086737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 flipH="1">
              <a:off x="8284754" y="489850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 flipH="1">
            <a:off x="6581654" y="789550"/>
            <a:ext cx="2562350" cy="99300"/>
            <a:chOff x="-1600196" y="4787525"/>
            <a:chExt cx="2562350" cy="99300"/>
          </a:xfrm>
        </p:grpSpPr>
        <p:sp>
          <p:nvSpPr>
            <p:cNvPr id="1043" name="Google Shape;1043;p34"/>
            <p:cNvSpPr/>
            <p:nvPr/>
          </p:nvSpPr>
          <p:spPr>
            <a:xfrm flipH="1">
              <a:off x="-1600196" y="4812875"/>
              <a:ext cx="1918200" cy="486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 flipH="1">
              <a:off x="466819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 flipH="1">
              <a:off x="664836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 flipH="1">
              <a:off x="862854" y="4787525"/>
              <a:ext cx="99300" cy="99300"/>
            </a:xfrm>
            <a:prstGeom prst="mathPlus">
              <a:avLst>
                <a:gd name="adj1" fmla="val 2352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4"/>
          <p:cNvSpPr txBox="1">
            <a:spLocks noGrp="1"/>
          </p:cNvSpPr>
          <p:nvPr>
            <p:ph type="subTitle" idx="1"/>
          </p:nvPr>
        </p:nvSpPr>
        <p:spPr>
          <a:xfrm>
            <a:off x="861592" y="1388950"/>
            <a:ext cx="7767150" cy="218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Resource records ini </a:t>
            </a:r>
            <a:r>
              <a:rPr lang="en-US" sz="2400" dirty="0" err="1">
                <a:solidFill>
                  <a:schemeClr val="tx1"/>
                </a:solidFill>
              </a:rPr>
              <a:t>terdiri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menurut</a:t>
            </a:r>
            <a:r>
              <a:rPr lang="en-US" sz="2400" dirty="0">
                <a:solidFill>
                  <a:schemeClr val="tx1"/>
                </a:solidFill>
              </a:rPr>
              <a:t> 5 </a:t>
            </a:r>
            <a:r>
              <a:rPr lang="en-US" sz="2400" dirty="0" err="1">
                <a:solidFill>
                  <a:schemeClr val="tx1"/>
                </a:solidFill>
              </a:rPr>
              <a:t>tupel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yaitu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Domain_name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menyatakan</a:t>
            </a:r>
            <a:r>
              <a:rPr lang="en-US" sz="2400" dirty="0">
                <a:solidFill>
                  <a:schemeClr val="tx1"/>
                </a:solidFill>
              </a:rPr>
              <a:t> dalam domain </a:t>
            </a:r>
            <a:r>
              <a:rPr lang="en-US" sz="2400" dirty="0" err="1">
                <a:solidFill>
                  <a:schemeClr val="tx1"/>
                </a:solidFill>
              </a:rPr>
              <a:t>loka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menurut</a:t>
            </a:r>
            <a:r>
              <a:rPr lang="en-US" sz="2400" dirty="0">
                <a:solidFill>
                  <a:schemeClr val="tx1"/>
                </a:solidFill>
              </a:rPr>
              <a:t> record ini, </a:t>
            </a:r>
            <a:r>
              <a:rPr lang="en-US" sz="2400" dirty="0" err="1">
                <a:solidFill>
                  <a:schemeClr val="tx1"/>
                </a:solidFill>
              </a:rPr>
              <a:t>Time_to_live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menandakan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seberapa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stabil</a:t>
            </a:r>
            <a:r>
              <a:rPr lang="en-US" sz="2400" dirty="0">
                <a:solidFill>
                  <a:schemeClr val="tx1"/>
                </a:solidFill>
              </a:rPr>
              <a:t> record ini, Class </a:t>
            </a:r>
            <a:r>
              <a:rPr lang="en-US" sz="2400" dirty="0" err="1">
                <a:solidFill>
                  <a:schemeClr val="tx1"/>
                </a:solidFill>
              </a:rPr>
              <a:t>yg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bidang</a:t>
            </a:r>
            <a:r>
              <a:rPr lang="en-US" sz="2400" dirty="0">
                <a:solidFill>
                  <a:schemeClr val="tx1"/>
                </a:solidFill>
              </a:rPr>
              <a:t>/field </a:t>
            </a:r>
            <a:r>
              <a:rPr lang="en-US" sz="2400" dirty="0" err="1">
                <a:solidFill>
                  <a:schemeClr val="tx1"/>
                </a:solidFill>
              </a:rPr>
              <a:t>menurut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setiap</a:t>
            </a:r>
            <a:r>
              <a:rPr lang="en-US" sz="2400" dirty="0">
                <a:solidFill>
                  <a:schemeClr val="tx1"/>
                </a:solidFill>
              </a:rPr>
              <a:t> resource records, Type </a:t>
            </a:r>
            <a:r>
              <a:rPr lang="en-US" sz="2400" dirty="0" err="1">
                <a:solidFill>
                  <a:schemeClr val="tx1"/>
                </a:solidFill>
              </a:rPr>
              <a:t>yg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menyatakan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jenis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menurut</a:t>
            </a:r>
            <a:r>
              <a:rPr lang="en-US" sz="2400" dirty="0">
                <a:solidFill>
                  <a:schemeClr val="tx1"/>
                </a:solidFill>
              </a:rPr>
              <a:t> record, &amp; Value </a:t>
            </a:r>
            <a:r>
              <a:rPr lang="en-US" sz="2400" dirty="0" err="1">
                <a:solidFill>
                  <a:schemeClr val="tx1"/>
                </a:solidFill>
              </a:rPr>
              <a:t>yg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menurut</a:t>
            </a:r>
            <a:r>
              <a:rPr lang="en-US" sz="2400" dirty="0">
                <a:solidFill>
                  <a:schemeClr val="tx1"/>
                </a:solidFill>
              </a:rPr>
              <a:t> record.</a:t>
            </a:r>
          </a:p>
        </p:txBody>
      </p:sp>
    </p:spTree>
    <p:extLst>
      <p:ext uri="{BB962C8B-B14F-4D97-AF65-F5344CB8AC3E}">
        <p14:creationId xmlns:p14="http://schemas.microsoft.com/office/powerpoint/2010/main" val="73482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ad Construction Thesis Defense by Slidesgo">
  <a:themeElements>
    <a:clrScheme name="Simple Light">
      <a:dk1>
        <a:srgbClr val="FFFFFF"/>
      </a:dk1>
      <a:lt1>
        <a:srgbClr val="9961FF"/>
      </a:lt1>
      <a:dk2>
        <a:srgbClr val="FF4799"/>
      </a:dk2>
      <a:lt2>
        <a:srgbClr val="FFC329"/>
      </a:lt2>
      <a:accent1>
        <a:srgbClr val="0F0F0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1937</Words>
  <Application>Microsoft Office PowerPoint</Application>
  <PresentationFormat>On-screen Show (16:9)</PresentationFormat>
  <Paragraphs>88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Wingdings</vt:lpstr>
      <vt:lpstr>Anaheim</vt:lpstr>
      <vt:lpstr>Arial</vt:lpstr>
      <vt:lpstr>Bai Jamjuree</vt:lpstr>
      <vt:lpstr>Road Construction Thesis Defense by Slidesgo</vt:lpstr>
      <vt:lpstr>JARINGAN KOMPUTER</vt:lpstr>
      <vt:lpstr>APPLICATION LAYER</vt:lpstr>
      <vt:lpstr>DNS  (Domain Name System)</vt:lpstr>
      <vt:lpstr>DNS (Domain Name Server)</vt:lpstr>
      <vt:lpstr>DNS (Domain Name Server)</vt:lpstr>
      <vt:lpstr>DNS NameSpace</vt:lpstr>
      <vt:lpstr>DNS NameSpace</vt:lpstr>
      <vt:lpstr>Domain Resource Records</vt:lpstr>
      <vt:lpstr>Domain Resource Records</vt:lpstr>
      <vt:lpstr>Name Servers</vt:lpstr>
      <vt:lpstr>Name Servers</vt:lpstr>
      <vt:lpstr>E-MAIL  (Electronic Mail)</vt:lpstr>
      <vt:lpstr>E-MAIL (Electronic Mail)</vt:lpstr>
      <vt:lpstr>Arsitektur dan Layanan Email</vt:lpstr>
      <vt:lpstr>Arsitektur dan Layanan Email</vt:lpstr>
      <vt:lpstr>User Agent</vt:lpstr>
      <vt:lpstr>User Agent</vt:lpstr>
      <vt:lpstr>Message Format</vt:lpstr>
      <vt:lpstr>RFC - 5322</vt:lpstr>
      <vt:lpstr>RFC - 5322</vt:lpstr>
      <vt:lpstr>MIME  (Multipurpose Internet Mail Extension)</vt:lpstr>
      <vt:lpstr>MIME  (Multipurpose Internet Mail Extension)</vt:lpstr>
      <vt:lpstr>Message Transfer</vt:lpstr>
      <vt:lpstr>SMTP dan Ekstensinya</vt:lpstr>
      <vt:lpstr>SMTP dan Ekstensinya</vt:lpstr>
      <vt:lpstr>SMTP Extensions</vt:lpstr>
      <vt:lpstr>Final Delivery</vt:lpstr>
      <vt:lpstr>IMAP (Internet Message Access Protocol)</vt:lpstr>
      <vt:lpstr>IMAP Commands</vt:lpstr>
      <vt:lpstr>WebMail</vt:lpstr>
      <vt:lpstr>WWW  (World Wide Web)</vt:lpstr>
      <vt:lpstr>WWW</vt:lpstr>
      <vt:lpstr>Architectural</vt:lpstr>
      <vt:lpstr>Static Web Pages</vt:lpstr>
      <vt:lpstr>HTML</vt:lpstr>
      <vt:lpstr>CSS (Cascading Style Sheets)</vt:lpstr>
      <vt:lpstr>Dynamic Web Pages and Web Application</vt:lpstr>
      <vt:lpstr>HTTP (HyperText Transfer Protocol)</vt:lpstr>
      <vt:lpstr>Methods</vt:lpstr>
      <vt:lpstr>The Mobile Web</vt:lpstr>
      <vt:lpstr>Web Search</vt:lpstr>
      <vt:lpstr>SESI DISKUSI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nanda</dc:creator>
  <cp:lastModifiedBy>Nanda Febian</cp:lastModifiedBy>
  <cp:revision>8</cp:revision>
  <dcterms:modified xsi:type="dcterms:W3CDTF">2022-12-07T15:10:25Z</dcterms:modified>
</cp:coreProperties>
</file>