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9" r:id="rId3"/>
    <p:sldId id="260" r:id="rId4"/>
    <p:sldId id="258" r:id="rId5"/>
    <p:sldId id="261" r:id="rId6"/>
    <p:sldId id="262" r:id="rId7"/>
    <p:sldId id="305" r:id="rId8"/>
    <p:sldId id="304" r:id="rId9"/>
    <p:sldId id="263" r:id="rId10"/>
    <p:sldId id="295" r:id="rId11"/>
    <p:sldId id="296" r:id="rId12"/>
    <p:sldId id="297" r:id="rId13"/>
    <p:sldId id="298" r:id="rId14"/>
    <p:sldId id="272" r:id="rId15"/>
    <p:sldId id="299" r:id="rId16"/>
    <p:sldId id="271" r:id="rId17"/>
    <p:sldId id="300" r:id="rId18"/>
    <p:sldId id="275" r:id="rId19"/>
    <p:sldId id="301" r:id="rId20"/>
    <p:sldId id="302" r:id="rId21"/>
    <p:sldId id="303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ExtraBold" panose="00000900000000000000" pitchFamily="2" charset="0"/>
      <p:bold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984B7-E1B8-4C9B-8820-F55097BF7989}" v="26" dt="2022-09-20T12:24:29.966"/>
  </p1510:revLst>
</p1510:revInfo>
</file>

<file path=ppt/tableStyles.xml><?xml version="1.0" encoding="utf-8"?>
<a:tblStyleLst xmlns:a="http://schemas.openxmlformats.org/drawingml/2006/main" def="{15D36125-ED5A-442D-9A39-B2871758C1FF}">
  <a:tblStyle styleId="{15D36125-ED5A-442D-9A39-B2871758C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67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17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200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099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e29f085d7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e29f085d7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10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57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0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57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98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92000">
              <a:srgbClr val="7030A0"/>
            </a:gs>
            <a:gs pos="24000">
              <a:schemeClr val="bg1"/>
            </a:gs>
            <a:gs pos="100000">
              <a:srgbClr val="7030A0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8" r:id="rId11"/>
    <p:sldLayoutId id="2147483674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client-server-adalah/" TargetMode="External"/><Relationship Id="rId2" Type="http://schemas.openxmlformats.org/officeDocument/2006/relationships/hyperlink" Target="https://dosenit.com/jaringan-komputer/perkembangan-jaringan-komput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ccurate.id/teknologi/peer-to-pee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750518" y="1706021"/>
            <a:ext cx="5642964" cy="1298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JARINGAN KOMPUTER</a:t>
            </a:r>
            <a:endParaRPr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9BEEA-298D-8CE2-A246-DC9B43E8D0EA}"/>
              </a:ext>
            </a:extLst>
          </p:cNvPr>
          <p:cNvSpPr txBox="1"/>
          <p:nvPr/>
        </p:nvSpPr>
        <p:spPr>
          <a:xfrm>
            <a:off x="1656080" y="3504478"/>
            <a:ext cx="58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 Putu Nanda Febian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Danan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Jaya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2205551093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2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11" dur="19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4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2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11" dur="19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4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169675" y="3096944"/>
            <a:ext cx="4804648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Server &amp; Peer to peer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8701"/>
            <a:ext cx="1271447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94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1119158" y="1326974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Server</a:t>
            </a:r>
            <a:endParaRPr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1119158" y="1505089"/>
            <a:ext cx="7108888" cy="2332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600" dirty="0"/>
              <a:t>Client server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arsitektur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software yang </a:t>
            </a:r>
            <a:r>
              <a:rPr lang="en-US" sz="1600" dirty="0" err="1"/>
              <a:t>menghubungkan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client dan </a:t>
            </a:r>
            <a:r>
              <a:rPr lang="en-US" sz="1600" dirty="0" err="1"/>
              <a:t>sistem</a:t>
            </a:r>
            <a:r>
              <a:rPr lang="en-US" sz="1600" dirty="0"/>
              <a:t> server yang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berkomunikasi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 Server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pengelolaan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, data dan </a:t>
            </a:r>
            <a:r>
              <a:rPr lang="en-US" sz="1600" dirty="0" err="1"/>
              <a:t>keamanan</a:t>
            </a:r>
            <a:r>
              <a:rPr lang="en-US" sz="1600" dirty="0"/>
              <a:t> data client.</a:t>
            </a:r>
          </a:p>
        </p:txBody>
      </p:sp>
    </p:spTree>
    <p:extLst>
      <p:ext uri="{BB962C8B-B14F-4D97-AF65-F5344CB8AC3E}">
        <p14:creationId xmlns:p14="http://schemas.microsoft.com/office/powerpoint/2010/main" val="240424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1140930" y="1596118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Peer to peer</a:t>
            </a:r>
            <a:endParaRPr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1140930" y="1476060"/>
            <a:ext cx="7108888" cy="2332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rgbClr val="273D40"/>
              </a:buClr>
              <a:buSzPts val="600"/>
              <a:buNone/>
            </a:pPr>
            <a:r>
              <a:rPr lang="en-US" sz="1600" dirty="0" err="1"/>
              <a:t>Jaringan</a:t>
            </a:r>
            <a:r>
              <a:rPr lang="en-US" sz="1600" dirty="0"/>
              <a:t> peer to peer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yang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host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server dan juga </a:t>
            </a:r>
            <a:r>
              <a:rPr lang="en-US" sz="1600" dirty="0" err="1"/>
              <a:t>menjadi</a:t>
            </a:r>
            <a:r>
              <a:rPr lang="en-US" sz="1600" dirty="0"/>
              <a:t> client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bersamaan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65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169675" y="3096944"/>
            <a:ext cx="4804648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 Activity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8701"/>
            <a:ext cx="1271447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FDC848-6AFB-E776-FF3A-DF17B9D2DB71}"/>
              </a:ext>
            </a:extLst>
          </p:cNvPr>
          <p:cNvSpPr txBox="1"/>
          <p:nvPr/>
        </p:nvSpPr>
        <p:spPr>
          <a:xfrm>
            <a:off x="3045708" y="3713744"/>
            <a:ext cx="301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Copyright,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Profilling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Phishing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6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9"/>
          <p:cNvSpPr txBox="1">
            <a:spLocks noGrp="1"/>
          </p:cNvSpPr>
          <p:nvPr>
            <p:ph type="title"/>
          </p:nvPr>
        </p:nvSpPr>
        <p:spPr>
          <a:xfrm>
            <a:off x="764339" y="18754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COPYRIGHT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380" name="Google Shape;1380;p49"/>
          <p:cNvSpPr txBox="1">
            <a:spLocks noGrp="1"/>
          </p:cNvSpPr>
          <p:nvPr>
            <p:ph type="subTitle" idx="1"/>
          </p:nvPr>
        </p:nvSpPr>
        <p:spPr>
          <a:xfrm>
            <a:off x="764339" y="316832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(Copyright)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original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menyalinnya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82" name="Google Shape;1382;p49"/>
          <p:cNvSpPr txBox="1">
            <a:spLocks noGrp="1"/>
          </p:cNvSpPr>
          <p:nvPr>
            <p:ph type="title" idx="3"/>
          </p:nvPr>
        </p:nvSpPr>
        <p:spPr>
          <a:xfrm>
            <a:off x="3407714" y="1875413"/>
            <a:ext cx="2109237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PROFILLING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383" name="Google Shape;1383;p49"/>
          <p:cNvSpPr txBox="1">
            <a:spLocks noGrp="1"/>
          </p:cNvSpPr>
          <p:nvPr>
            <p:ph type="subTitle" idx="4"/>
          </p:nvPr>
        </p:nvSpPr>
        <p:spPr>
          <a:xfrm>
            <a:off x="3350683" y="327768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Criminal Profiling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proses </a:t>
            </a:r>
            <a:r>
              <a:rPr lang="en-ID" dirty="0" err="1"/>
              <a:t>mengidentifikasikan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keprobadian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,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, dan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biodata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pelanggaran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kesamaan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TKP.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5" name="Google Shape;1385;p49"/>
          <p:cNvSpPr txBox="1">
            <a:spLocks noGrp="1"/>
          </p:cNvSpPr>
          <p:nvPr>
            <p:ph type="title" idx="6"/>
          </p:nvPr>
        </p:nvSpPr>
        <p:spPr>
          <a:xfrm>
            <a:off x="6578728" y="187848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PHISHING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386" name="Google Shape;1386;p49"/>
          <p:cNvSpPr txBox="1">
            <a:spLocks noGrp="1"/>
          </p:cNvSpPr>
          <p:nvPr>
            <p:ph type="subTitle" idx="7"/>
          </p:nvPr>
        </p:nvSpPr>
        <p:spPr>
          <a:xfrm>
            <a:off x="5937028" y="2930209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Phising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penipuan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memancing</a:t>
            </a:r>
            <a:r>
              <a:rPr lang="en-ID" dirty="0"/>
              <a:t> korban agar data </a:t>
            </a:r>
            <a:r>
              <a:rPr lang="en-ID" dirty="0" err="1"/>
              <a:t>pribadi</a:t>
            </a:r>
            <a:r>
              <a:rPr lang="en-ID" dirty="0"/>
              <a:t> dan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korban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ambil</a:t>
            </a:r>
            <a:r>
              <a:rPr lang="en-ID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1C28F-9BB6-C5E0-7FA4-710C2222D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73" y="-26973"/>
            <a:ext cx="2354552" cy="2943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3D50-E42D-54C4-F6D7-31D0A4E0D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3" y="22838"/>
            <a:ext cx="2274854" cy="28435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1AF877-C912-20B4-0F80-5846A9DB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418" y="59669"/>
            <a:ext cx="2137395" cy="26717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169675" y="3096944"/>
            <a:ext cx="4804648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JANGKAUAN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8701"/>
            <a:ext cx="1317048" cy="1168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E469DF-8B7C-3B75-78BB-45E7CF044A92}"/>
              </a:ext>
            </a:extLst>
          </p:cNvPr>
          <p:cNvSpPr txBox="1"/>
          <p:nvPr/>
        </p:nvSpPr>
        <p:spPr>
          <a:xfrm>
            <a:off x="3045708" y="3713744"/>
            <a:ext cx="301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PAN, LAN, MAN, WAN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BE06D8-AA0F-43D0-D534-8C8F5452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39" y="1368727"/>
            <a:ext cx="2200800" cy="477900"/>
          </a:xfrm>
        </p:spPr>
        <p:txBody>
          <a:bodyPr/>
          <a:lstStyle/>
          <a:p>
            <a:r>
              <a:rPr lang="en-US" dirty="0"/>
              <a:t>PAN</a:t>
            </a:r>
            <a:endParaRPr lang="en-ID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89F9CB1-C43C-5898-AB14-A9E9F2871F8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299453" y="1302922"/>
            <a:ext cx="2200800" cy="477900"/>
          </a:xfrm>
        </p:spPr>
        <p:txBody>
          <a:bodyPr/>
          <a:lstStyle/>
          <a:p>
            <a:r>
              <a:rPr lang="en-US" dirty="0"/>
              <a:t>MAN</a:t>
            </a:r>
            <a:endParaRPr lang="en-ID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6B2D4EF-30C2-A4D6-4FAD-0627E43675CB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134528" y="2963137"/>
            <a:ext cx="2200800" cy="477900"/>
          </a:xfrm>
        </p:spPr>
        <p:txBody>
          <a:bodyPr/>
          <a:lstStyle/>
          <a:p>
            <a:r>
              <a:rPr lang="en-US" dirty="0"/>
              <a:t>LAN</a:t>
            </a:r>
            <a:endParaRPr lang="en-ID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1E8BB0F-7069-06B8-5506-905A022B17BA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4299453" y="2963137"/>
            <a:ext cx="2200800" cy="477900"/>
          </a:xfrm>
        </p:spPr>
        <p:txBody>
          <a:bodyPr/>
          <a:lstStyle/>
          <a:p>
            <a:r>
              <a:rPr lang="en-US" dirty="0"/>
              <a:t>WAN</a:t>
            </a: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14DF84-F335-0DAA-334B-2B6D61E9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94" y="250299"/>
            <a:ext cx="1641265" cy="23214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E66A71-0E69-DBF9-39B3-DA1290C6C1DB}"/>
              </a:ext>
            </a:extLst>
          </p:cNvPr>
          <p:cNvSpPr txBox="1"/>
          <p:nvPr/>
        </p:nvSpPr>
        <p:spPr>
          <a:xfrm>
            <a:off x="1127838" y="1720263"/>
            <a:ext cx="258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orang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orang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tethering hotspot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B0C158-2B92-2D22-1016-7009A1DF03D1}"/>
              </a:ext>
            </a:extLst>
          </p:cNvPr>
          <p:cNvSpPr txBox="1"/>
          <p:nvPr/>
        </p:nvSpPr>
        <p:spPr>
          <a:xfrm>
            <a:off x="4299453" y="1719027"/>
            <a:ext cx="258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mencakup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wilayah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cukup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luas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perkotaan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7BAA6-A180-D489-D78D-8E2D984C1546}"/>
              </a:ext>
            </a:extLst>
          </p:cNvPr>
          <p:cNvSpPr txBox="1"/>
          <p:nvPr/>
        </p:nvSpPr>
        <p:spPr>
          <a:xfrm>
            <a:off x="4251181" y="3401581"/>
            <a:ext cx="258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jangkauan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sangat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luas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bahkan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antar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negara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sekalipun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0631E-54C1-7B7D-7ED9-5F5F62A47C2C}"/>
              </a:ext>
            </a:extLst>
          </p:cNvPr>
          <p:cNvSpPr txBox="1"/>
          <p:nvPr/>
        </p:nvSpPr>
        <p:spPr>
          <a:xfrm>
            <a:off x="1089740" y="3419606"/>
            <a:ext cx="258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menjangkau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ruang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lingkup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kecil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wifi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rumah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kantoran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AFC44E-9F1F-B947-0ED1-B1DE8447F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16" y="2008664"/>
            <a:ext cx="2386845" cy="23868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B5F0941-2F33-EBF0-83E1-752EC988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533" y="551510"/>
            <a:ext cx="1719027" cy="17190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60E9D5-6C75-EED1-E938-9C533DD73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256" y="2067636"/>
            <a:ext cx="1908625" cy="1908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169675" y="3096944"/>
            <a:ext cx="4804648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PERBEDAAN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8701"/>
            <a:ext cx="1317048" cy="1168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AC7244-8076-4566-5F76-54E75EB09D01}"/>
              </a:ext>
            </a:extLst>
          </p:cNvPr>
          <p:cNvSpPr txBox="1"/>
          <p:nvPr/>
        </p:nvSpPr>
        <p:spPr>
          <a:xfrm>
            <a:off x="3059459" y="3624660"/>
            <a:ext cx="3018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/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erbedaan utama antara sistem terdistribusi dengan jaringan komputer</a:t>
            </a:r>
          </a:p>
        </p:txBody>
      </p:sp>
    </p:spTree>
    <p:extLst>
      <p:ext uri="{BB962C8B-B14F-4D97-AF65-F5344CB8AC3E}">
        <p14:creationId xmlns:p14="http://schemas.microsoft.com/office/powerpoint/2010/main" val="140952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2"/>
          <p:cNvSpPr txBox="1">
            <a:spLocks noGrp="1"/>
          </p:cNvSpPr>
          <p:nvPr>
            <p:ph type="subTitle" idx="1"/>
          </p:nvPr>
        </p:nvSpPr>
        <p:spPr>
          <a:xfrm>
            <a:off x="629496" y="2000717"/>
            <a:ext cx="3746650" cy="571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TERDISTRUBSI</a:t>
            </a:r>
            <a:endParaRPr dirty="0"/>
          </a:p>
        </p:txBody>
      </p:sp>
      <p:sp>
        <p:nvSpPr>
          <p:cNvPr id="2291" name="Google Shape;2291;p52"/>
          <p:cNvSpPr txBox="1">
            <a:spLocks noGrp="1"/>
          </p:cNvSpPr>
          <p:nvPr>
            <p:ph type="subTitle" idx="3"/>
          </p:nvPr>
        </p:nvSpPr>
        <p:spPr>
          <a:xfrm>
            <a:off x="871493" y="2104710"/>
            <a:ext cx="3262656" cy="2322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terdistribusi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otonom</a:t>
            </a:r>
            <a:r>
              <a:rPr lang="en-ID" dirty="0"/>
              <a:t> yang </a:t>
            </a:r>
            <a:r>
              <a:rPr lang="en-ID" dirty="0" err="1"/>
              <a:t>dihubungkan</a:t>
            </a:r>
            <a:r>
              <a:rPr lang="en-ID" dirty="0"/>
              <a:t> oleh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software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komputerisasi</a:t>
            </a:r>
            <a:r>
              <a:rPr lang="en-ID" dirty="0"/>
              <a:t>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oleh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294" name="Google Shape;2294;p52"/>
          <p:cNvSpPr/>
          <p:nvPr/>
        </p:nvSpPr>
        <p:spPr>
          <a:xfrm>
            <a:off x="2031875" y="930975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5" name="Google Shape;2295;p52"/>
          <p:cNvGrpSpPr/>
          <p:nvPr/>
        </p:nvGrpSpPr>
        <p:grpSpPr>
          <a:xfrm rot="5400000">
            <a:off x="2372341" y="213328"/>
            <a:ext cx="289868" cy="852000"/>
            <a:chOff x="456616" y="2161476"/>
            <a:chExt cx="289868" cy="852000"/>
          </a:xfrm>
        </p:grpSpPr>
        <p:sp>
          <p:nvSpPr>
            <p:cNvPr id="2296" name="Google Shape;2296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1" name="Google Shape;2301;p52"/>
          <p:cNvSpPr/>
          <p:nvPr/>
        </p:nvSpPr>
        <p:spPr>
          <a:xfrm>
            <a:off x="6168850" y="930975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02" name="Google Shape;2302;p52"/>
          <p:cNvGrpSpPr/>
          <p:nvPr/>
        </p:nvGrpSpPr>
        <p:grpSpPr>
          <a:xfrm rot="5400000">
            <a:off x="6509316" y="213328"/>
            <a:ext cx="289868" cy="852000"/>
            <a:chOff x="456616" y="2161476"/>
            <a:chExt cx="289868" cy="852000"/>
          </a:xfrm>
        </p:grpSpPr>
        <p:sp>
          <p:nvSpPr>
            <p:cNvPr id="2303" name="Google Shape;2303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52"/>
          <p:cNvGrpSpPr/>
          <p:nvPr/>
        </p:nvGrpSpPr>
        <p:grpSpPr>
          <a:xfrm rot="5400000">
            <a:off x="3003580" y="3250698"/>
            <a:ext cx="3136841" cy="328444"/>
            <a:chOff x="4783909" y="2518498"/>
            <a:chExt cx="3136841" cy="328444"/>
          </a:xfrm>
        </p:grpSpPr>
        <p:cxnSp>
          <p:nvCxnSpPr>
            <p:cNvPr id="2309" name="Google Shape;2309;p52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310" name="Google Shape;2310;p52"/>
            <p:cNvSpPr/>
            <p:nvPr/>
          </p:nvSpPr>
          <p:spPr>
            <a:xfrm>
              <a:off x="4783909" y="2518498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816551" y="2552117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853163" y="2588729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5549842" y="2636211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289;p52">
            <a:extLst>
              <a:ext uri="{FF2B5EF4-FFF2-40B4-BE49-F238E27FC236}">
                <a16:creationId xmlns:a16="http://schemas.microsoft.com/office/drawing/2014/main" id="{F6B011E9-BF6D-0E70-77B0-834AD22B7481}"/>
              </a:ext>
            </a:extLst>
          </p:cNvPr>
          <p:cNvSpPr txBox="1">
            <a:spLocks/>
          </p:cNvSpPr>
          <p:nvPr/>
        </p:nvSpPr>
        <p:spPr>
          <a:xfrm>
            <a:off x="4736223" y="2000717"/>
            <a:ext cx="3746650" cy="57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J</a:t>
            </a:r>
            <a:r>
              <a:rPr lang="en-ID" dirty="0"/>
              <a:t>ARINGAN KOMPUTER</a:t>
            </a:r>
          </a:p>
        </p:txBody>
      </p:sp>
      <p:sp>
        <p:nvSpPr>
          <p:cNvPr id="15" name="Google Shape;2291;p52">
            <a:extLst>
              <a:ext uri="{FF2B5EF4-FFF2-40B4-BE49-F238E27FC236}">
                <a16:creationId xmlns:a16="http://schemas.microsoft.com/office/drawing/2014/main" id="{AC2C7DE1-7B99-6552-11DB-7FECCC0EC8EE}"/>
              </a:ext>
            </a:extLst>
          </p:cNvPr>
          <p:cNvSpPr txBox="1">
            <a:spLocks/>
          </p:cNvSpPr>
          <p:nvPr/>
        </p:nvSpPr>
        <p:spPr>
          <a:xfrm>
            <a:off x="5009677" y="1844568"/>
            <a:ext cx="3262656" cy="2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media </a:t>
            </a:r>
            <a:r>
              <a:rPr lang="en-US" dirty="0" err="1"/>
              <a:t>transmisi</a:t>
            </a:r>
            <a:r>
              <a:rPr lang="en-US" dirty="0"/>
              <a:t> (Wired </a:t>
            </a:r>
            <a:r>
              <a:rPr lang="en-US" dirty="0" err="1"/>
              <a:t>atau</a:t>
            </a:r>
            <a:r>
              <a:rPr lang="en-US" dirty="0"/>
              <a:t> Wireless)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data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CC8962-1530-E6EA-3A79-2E6A94E8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82" y="319851"/>
            <a:ext cx="2193048" cy="21930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6370AF-B5E6-AC1A-A86B-1A710BFA4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998" y="425147"/>
            <a:ext cx="2003921" cy="20039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7A9FFA-49C3-97DA-7E49-93794EFFEEF8}"/>
              </a:ext>
            </a:extLst>
          </p:cNvPr>
          <p:cNvSpPr txBox="1"/>
          <p:nvPr/>
        </p:nvSpPr>
        <p:spPr>
          <a:xfrm>
            <a:off x="2399438" y="694394"/>
            <a:ext cx="434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PERBEDAAN UTAMA</a:t>
            </a:r>
            <a:endParaRPr lang="en-ID" sz="3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1A2D2-30CC-88CC-3FE0-AE8673B2AB79}"/>
              </a:ext>
            </a:extLst>
          </p:cNvPr>
          <p:cNvSpPr txBox="1"/>
          <p:nvPr/>
        </p:nvSpPr>
        <p:spPr>
          <a:xfrm>
            <a:off x="1199719" y="2206674"/>
            <a:ext cx="6744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Perbedaan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utama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antara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jaringan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komputer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terdistribusi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lebih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terletak</a:t>
            </a:r>
            <a:r>
              <a:rPr lang="en-ID" dirty="0">
                <a:solidFill>
                  <a:schemeClr val="tx1"/>
                </a:solidFill>
              </a:rPr>
              <a:t> pada software (</a:t>
            </a:r>
            <a:r>
              <a:rPr lang="en-ID" dirty="0" err="1">
                <a:solidFill>
                  <a:schemeClr val="tx1"/>
                </a:solidFill>
              </a:rPr>
              <a:t>khususnya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operasi</a:t>
            </a:r>
            <a:r>
              <a:rPr lang="en-ID" dirty="0">
                <a:solidFill>
                  <a:schemeClr val="tx1"/>
                </a:solidFill>
              </a:rPr>
              <a:t>) </a:t>
            </a:r>
            <a:r>
              <a:rPr lang="en-ID" dirty="0" err="1">
                <a:solidFill>
                  <a:schemeClr val="tx1"/>
                </a:solidFill>
              </a:rPr>
              <a:t>bukan</a:t>
            </a:r>
            <a:r>
              <a:rPr lang="en-ID" dirty="0">
                <a:solidFill>
                  <a:schemeClr val="tx1"/>
                </a:solidFill>
              </a:rPr>
              <a:t> pada hardware, </a:t>
            </a:r>
            <a:r>
              <a:rPr lang="en-ID" dirty="0" err="1">
                <a:solidFill>
                  <a:schemeClr val="tx1"/>
                </a:solidFill>
              </a:rPr>
              <a:t>karena</a:t>
            </a:r>
            <a:r>
              <a:rPr lang="en-ID" dirty="0">
                <a:solidFill>
                  <a:schemeClr val="tx1"/>
                </a:solidFill>
              </a:rPr>
              <a:t> software yang </a:t>
            </a:r>
            <a:r>
              <a:rPr lang="en-ID" dirty="0" err="1">
                <a:solidFill>
                  <a:schemeClr val="tx1"/>
                </a:solidFill>
              </a:rPr>
              <a:t>menentukan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tingkat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keterpaduan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transparansi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jaringan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bersangkutan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01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 idx="4294967295"/>
          </p:nvPr>
        </p:nvSpPr>
        <p:spPr>
          <a:xfrm>
            <a:off x="5183892" y="1459418"/>
            <a:ext cx="3050470" cy="477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4294967295"/>
          </p:nvPr>
        </p:nvSpPr>
        <p:spPr>
          <a:xfrm>
            <a:off x="5280144" y="2445118"/>
            <a:ext cx="2954218" cy="924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I Putu Nanda Febian Danan Jaya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2205551093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5634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5634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595A726-F441-BDD9-FA20-1C054B1F1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97" b="17667"/>
          <a:stretch/>
        </p:blipFill>
        <p:spPr>
          <a:xfrm>
            <a:off x="1115632" y="1310285"/>
            <a:ext cx="2543381" cy="2496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/>
      <p:bldP spid="96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54AE1F-B4A9-8366-9F21-361E07B9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420D1-2BB0-BE4B-4BA1-4A489DADEF94}"/>
              </a:ext>
            </a:extLst>
          </p:cNvPr>
          <p:cNvSpPr txBox="1"/>
          <p:nvPr/>
        </p:nvSpPr>
        <p:spPr>
          <a:xfrm>
            <a:off x="1003778" y="1326911"/>
            <a:ext cx="7459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Tanenbaum,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Wetherall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 2011. </a:t>
            </a:r>
            <a:r>
              <a:rPr lang="en-US" sz="1800" b="0" i="1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Computer Networks Fifth Edition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Prentince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Hall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Kurose, Ross. 2012. </a:t>
            </a:r>
            <a:r>
              <a:rPr lang="en-US" sz="1800" b="0" i="1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Computer Networking : A Top-Down Approach Sixth Edition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 Addison-Wesley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hlinkClick r:id="rId2"/>
              </a:rPr>
              <a:t>https://dosenit.com/jaringan-komputer/perkembangan-jaringan-komputer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hlinkClick r:id="rId3"/>
              </a:rPr>
              <a:t>https://www.dicoding.com/blog/client-server-adalah/</a:t>
            </a:r>
            <a:endParaRPr lang="en-US" sz="1800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hlinkClick r:id="rId4"/>
              </a:rPr>
              <a:t>https://accurate.id/teknologi/peer-to-peer/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https://www.contohapps.com/2020/08/pengenalan-sistem-terdistribusi.html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38B8B5-57B8-F874-302C-8411674C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750" y="2332800"/>
            <a:ext cx="5734500" cy="4779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915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-SAYA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o The Best</a:t>
            </a:r>
            <a:endParaRPr dirty="0"/>
          </a:p>
        </p:txBody>
      </p: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1000"/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" grpId="0"/>
      <p:bldP spid="9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320768" y="1723481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Error Connection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311415" y="1250309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01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2137823" y="1763667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Error Correction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2140854" y="125423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02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1889100" y="390776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TOPIK PEMBAHASAN</a:t>
            </a:r>
            <a:endParaRPr sz="3600" dirty="0"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4933643" y="1613340"/>
            <a:ext cx="1734216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Addressing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4933643" y="125423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04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6677212" y="1723481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Statistical Multiplexing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6677212" y="125423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05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Google Shape;911;p35">
            <a:extLst>
              <a:ext uri="{FF2B5EF4-FFF2-40B4-BE49-F238E27FC236}">
                <a16:creationId xmlns:a16="http://schemas.microsoft.com/office/drawing/2014/main" id="{DE96598A-F6D4-8A06-1FFE-E87F2526ED69}"/>
              </a:ext>
            </a:extLst>
          </p:cNvPr>
          <p:cNvSpPr txBox="1">
            <a:spLocks/>
          </p:cNvSpPr>
          <p:nvPr/>
        </p:nvSpPr>
        <p:spPr>
          <a:xfrm>
            <a:off x="3663588" y="1613340"/>
            <a:ext cx="1286547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Routing</a:t>
            </a:r>
            <a:endParaRPr lang="en-ID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Google Shape;912;p35">
            <a:extLst>
              <a:ext uri="{FF2B5EF4-FFF2-40B4-BE49-F238E27FC236}">
                <a16:creationId xmlns:a16="http://schemas.microsoft.com/office/drawing/2014/main" id="{EB0398FB-B2F5-5ADD-9037-CC4CABCA978C}"/>
              </a:ext>
            </a:extLst>
          </p:cNvPr>
          <p:cNvSpPr txBox="1">
            <a:spLocks/>
          </p:cNvSpPr>
          <p:nvPr/>
        </p:nvSpPr>
        <p:spPr>
          <a:xfrm>
            <a:off x="3663600" y="1254234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1" name="Google Shape;908;p35">
            <a:extLst>
              <a:ext uri="{FF2B5EF4-FFF2-40B4-BE49-F238E27FC236}">
                <a16:creationId xmlns:a16="http://schemas.microsoft.com/office/drawing/2014/main" id="{3168B8B4-7955-5928-CE64-D1E187D9ADE4}"/>
              </a:ext>
            </a:extLst>
          </p:cNvPr>
          <p:cNvSpPr txBox="1">
            <a:spLocks/>
          </p:cNvSpPr>
          <p:nvPr/>
        </p:nvSpPr>
        <p:spPr>
          <a:xfrm>
            <a:off x="330121" y="3415292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Error Connection</a:t>
            </a:r>
            <a:endParaRPr lang="en-ID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Google Shape;909;p35">
            <a:extLst>
              <a:ext uri="{FF2B5EF4-FFF2-40B4-BE49-F238E27FC236}">
                <a16:creationId xmlns:a16="http://schemas.microsoft.com/office/drawing/2014/main" id="{F5F62CD1-25EA-C3DF-3FC4-9165F65C3DD5}"/>
              </a:ext>
            </a:extLst>
          </p:cNvPr>
          <p:cNvSpPr txBox="1">
            <a:spLocks/>
          </p:cNvSpPr>
          <p:nvPr/>
        </p:nvSpPr>
        <p:spPr>
          <a:xfrm>
            <a:off x="320768" y="2942120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3" name="Google Shape;911;p35">
            <a:extLst>
              <a:ext uri="{FF2B5EF4-FFF2-40B4-BE49-F238E27FC236}">
                <a16:creationId xmlns:a16="http://schemas.microsoft.com/office/drawing/2014/main" id="{786216DC-056A-FB29-1188-902516C64DF5}"/>
              </a:ext>
            </a:extLst>
          </p:cNvPr>
          <p:cNvSpPr txBox="1">
            <a:spLocks/>
          </p:cNvSpPr>
          <p:nvPr/>
        </p:nvSpPr>
        <p:spPr>
          <a:xfrm>
            <a:off x="2137823" y="3447546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Error Correction</a:t>
            </a:r>
            <a:endParaRPr lang="en-ID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Google Shape;912;p35">
            <a:extLst>
              <a:ext uri="{FF2B5EF4-FFF2-40B4-BE49-F238E27FC236}">
                <a16:creationId xmlns:a16="http://schemas.microsoft.com/office/drawing/2014/main" id="{AD7E4DB6-9D82-F7BF-3078-1E7019262A5B}"/>
              </a:ext>
            </a:extLst>
          </p:cNvPr>
          <p:cNvSpPr txBox="1">
            <a:spLocks/>
          </p:cNvSpPr>
          <p:nvPr/>
        </p:nvSpPr>
        <p:spPr>
          <a:xfrm>
            <a:off x="2131234" y="2942120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15" name="Google Shape;915;p35">
            <a:extLst>
              <a:ext uri="{FF2B5EF4-FFF2-40B4-BE49-F238E27FC236}">
                <a16:creationId xmlns:a16="http://schemas.microsoft.com/office/drawing/2014/main" id="{AED55A24-2B43-54B8-7450-703888CD0A7A}"/>
              </a:ext>
            </a:extLst>
          </p:cNvPr>
          <p:cNvSpPr txBox="1">
            <a:spLocks/>
          </p:cNvSpPr>
          <p:nvPr/>
        </p:nvSpPr>
        <p:spPr>
          <a:xfrm>
            <a:off x="5017090" y="3301226"/>
            <a:ext cx="1734216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Addressing</a:t>
            </a:r>
          </a:p>
        </p:txBody>
      </p:sp>
      <p:sp>
        <p:nvSpPr>
          <p:cNvPr id="16" name="Google Shape;916;p35">
            <a:extLst>
              <a:ext uri="{FF2B5EF4-FFF2-40B4-BE49-F238E27FC236}">
                <a16:creationId xmlns:a16="http://schemas.microsoft.com/office/drawing/2014/main" id="{5D3C9C78-D8DD-3F96-EA69-A3048679A8B9}"/>
              </a:ext>
            </a:extLst>
          </p:cNvPr>
          <p:cNvSpPr txBox="1">
            <a:spLocks/>
          </p:cNvSpPr>
          <p:nvPr/>
        </p:nvSpPr>
        <p:spPr>
          <a:xfrm>
            <a:off x="5017090" y="2942120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17" name="Google Shape;918;p35">
            <a:extLst>
              <a:ext uri="{FF2B5EF4-FFF2-40B4-BE49-F238E27FC236}">
                <a16:creationId xmlns:a16="http://schemas.microsoft.com/office/drawing/2014/main" id="{D28A7F4E-8501-0C7B-C359-E0063971A582}"/>
              </a:ext>
            </a:extLst>
          </p:cNvPr>
          <p:cNvSpPr txBox="1">
            <a:spLocks/>
          </p:cNvSpPr>
          <p:nvPr/>
        </p:nvSpPr>
        <p:spPr>
          <a:xfrm>
            <a:off x="6677212" y="3415292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Statistical Multiplexing</a:t>
            </a:r>
          </a:p>
        </p:txBody>
      </p:sp>
      <p:sp>
        <p:nvSpPr>
          <p:cNvPr id="18" name="Google Shape;919;p35">
            <a:extLst>
              <a:ext uri="{FF2B5EF4-FFF2-40B4-BE49-F238E27FC236}">
                <a16:creationId xmlns:a16="http://schemas.microsoft.com/office/drawing/2014/main" id="{1AFB30B5-2956-21B2-24BE-7429C9BDA7C6}"/>
              </a:ext>
            </a:extLst>
          </p:cNvPr>
          <p:cNvSpPr txBox="1">
            <a:spLocks/>
          </p:cNvSpPr>
          <p:nvPr/>
        </p:nvSpPr>
        <p:spPr>
          <a:xfrm>
            <a:off x="6677212" y="2946045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" name="Google Shape;911;p35">
            <a:extLst>
              <a:ext uri="{FF2B5EF4-FFF2-40B4-BE49-F238E27FC236}">
                <a16:creationId xmlns:a16="http://schemas.microsoft.com/office/drawing/2014/main" id="{87668B2B-08FD-14C0-8564-737A80CFBD00}"/>
              </a:ext>
            </a:extLst>
          </p:cNvPr>
          <p:cNvSpPr txBox="1">
            <a:spLocks/>
          </p:cNvSpPr>
          <p:nvPr/>
        </p:nvSpPr>
        <p:spPr>
          <a:xfrm>
            <a:off x="3663588" y="3305151"/>
            <a:ext cx="1286547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Routing</a:t>
            </a:r>
            <a:endParaRPr lang="en-ID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Google Shape;912;p35">
            <a:extLst>
              <a:ext uri="{FF2B5EF4-FFF2-40B4-BE49-F238E27FC236}">
                <a16:creationId xmlns:a16="http://schemas.microsoft.com/office/drawing/2014/main" id="{4BB3F191-4B24-D733-5DF8-0E1CFB505E9B}"/>
              </a:ext>
            </a:extLst>
          </p:cNvPr>
          <p:cNvSpPr txBox="1">
            <a:spLocks/>
          </p:cNvSpPr>
          <p:nvPr/>
        </p:nvSpPr>
        <p:spPr>
          <a:xfrm>
            <a:off x="3663600" y="2946045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" grpId="0"/>
      <p:bldP spid="909" grpId="0"/>
      <p:bldP spid="911" grpId="0"/>
      <p:bldP spid="912" grpId="0"/>
      <p:bldP spid="915" grpId="0"/>
      <p:bldP spid="916" grpId="0"/>
      <p:bldP spid="918" grpId="0"/>
      <p:bldP spid="919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630908" y="2926107"/>
            <a:ext cx="5908671" cy="818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Connection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1275965" y="11822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Apa Itu Error Connection?</a:t>
            </a:r>
            <a:endParaRPr sz="3200"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1275965" y="1337400"/>
            <a:ext cx="6169864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ID" sz="1600" dirty="0"/>
              <a:t>Error detection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kegiatan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memastikan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data yang </a:t>
            </a:r>
            <a:r>
              <a:rPr lang="en-ID" sz="1600" dirty="0" err="1"/>
              <a:t>diterima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data yang </a:t>
            </a:r>
            <a:r>
              <a:rPr lang="en-ID" sz="1600" dirty="0" err="1"/>
              <a:t>dikirim</a:t>
            </a:r>
            <a:r>
              <a:rPr lang="en-ID" sz="1600" dirty="0"/>
              <a:t>.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630908" y="2926107"/>
            <a:ext cx="5908671" cy="818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Correction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18283" y="1227573"/>
            <a:ext cx="1271447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191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1275965" y="11822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Apa Itu Error Correction?</a:t>
            </a:r>
            <a:endParaRPr sz="3200"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1275965" y="1615400"/>
            <a:ext cx="6169864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ID" sz="1600" dirty="0"/>
              <a:t>Error correction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deteksi</a:t>
            </a:r>
            <a:r>
              <a:rPr lang="en-ID" sz="1600" dirty="0"/>
              <a:t> </a:t>
            </a:r>
            <a:r>
              <a:rPr lang="en-ID" sz="1600" dirty="0" err="1"/>
              <a:t>kesalahan</a:t>
            </a:r>
            <a:r>
              <a:rPr lang="en-ID" sz="1600" dirty="0"/>
              <a:t> dan </a:t>
            </a:r>
            <a:r>
              <a:rPr lang="en-ID" sz="1600" dirty="0" err="1"/>
              <a:t>rekonstruksi</a:t>
            </a:r>
            <a:r>
              <a:rPr lang="en-ID" sz="1600" dirty="0"/>
              <a:t>, </a:t>
            </a:r>
            <a:r>
              <a:rPr lang="en-ID" sz="1600" dirty="0" err="1"/>
              <a:t>asli</a:t>
            </a:r>
            <a:r>
              <a:rPr lang="en-ID" sz="1600" dirty="0"/>
              <a:t> </a:t>
            </a:r>
            <a:r>
              <a:rPr lang="en-ID" sz="1600" dirty="0" err="1"/>
              <a:t>bebas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kesalahan</a:t>
            </a:r>
            <a:r>
              <a:rPr lang="en-ID" sz="1600" dirty="0"/>
              <a:t> data. </a:t>
            </a:r>
            <a:r>
              <a:rPr lang="en-ID" sz="1600" dirty="0" err="1"/>
              <a:t>Penyebab</a:t>
            </a:r>
            <a:r>
              <a:rPr lang="en-ID" sz="1600" dirty="0"/>
              <a:t> data error </a:t>
            </a:r>
            <a:r>
              <a:rPr lang="en-ID" sz="1600" dirty="0" err="1"/>
              <a:t>karena</a:t>
            </a:r>
            <a:r>
              <a:rPr lang="en-ID" sz="1600" dirty="0"/>
              <a:t> noise, </a:t>
            </a:r>
            <a:r>
              <a:rPr lang="en-ID" sz="1600" dirty="0" err="1"/>
              <a:t>baik</a:t>
            </a:r>
            <a:r>
              <a:rPr lang="en-ID" sz="1600" dirty="0"/>
              <a:t> black </a:t>
            </a:r>
            <a:r>
              <a:rPr lang="en-ID" sz="1600" dirty="0" err="1"/>
              <a:t>maupun</a:t>
            </a:r>
            <a:r>
              <a:rPr lang="en-ID" sz="1600" dirty="0"/>
              <a:t> white noise dan </a:t>
            </a:r>
            <a:r>
              <a:rPr lang="en-ID" sz="1600" dirty="0" err="1"/>
              <a:t>akibatnya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data </a:t>
            </a:r>
            <a:r>
              <a:rPr lang="en-ID" sz="1600" dirty="0" err="1"/>
              <a:t>berubah</a:t>
            </a:r>
            <a:r>
              <a:rPr lang="en-ID" sz="1600" dirty="0"/>
              <a:t> 0 </a:t>
            </a:r>
            <a:r>
              <a:rPr lang="en-ID" sz="1600" dirty="0" err="1"/>
              <a:t>berubah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1, </a:t>
            </a:r>
            <a:r>
              <a:rPr lang="en-ID" sz="1600" dirty="0" err="1"/>
              <a:t>sedangkan</a:t>
            </a:r>
            <a:r>
              <a:rPr lang="en-ID" sz="1600" dirty="0"/>
              <a:t> 1 </a:t>
            </a:r>
            <a:r>
              <a:rPr lang="en-ID" sz="1600" dirty="0" err="1"/>
              <a:t>berubah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7676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/>
          <p:nvPr/>
        </p:nvSpPr>
        <p:spPr>
          <a:xfrm>
            <a:off x="4902657" y="1354987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1973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2839250" y="1317061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1950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61" name="Google Shape;1061;p40"/>
          <p:cNvGrpSpPr/>
          <p:nvPr/>
        </p:nvGrpSpPr>
        <p:grpSpPr>
          <a:xfrm rot="900049" flipH="1">
            <a:off x="2705519" y="1261036"/>
            <a:ext cx="1652072" cy="1585716"/>
            <a:chOff x="2986517" y="3702859"/>
            <a:chExt cx="1052968" cy="1010675"/>
          </a:xfrm>
        </p:grpSpPr>
        <p:sp>
          <p:nvSpPr>
            <p:cNvPr id="1062" name="Google Shape;1062;p40"/>
            <p:cNvSpPr/>
            <p:nvPr/>
          </p:nvSpPr>
          <p:spPr>
            <a:xfrm>
              <a:off x="4021985" y="413728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986517" y="3702859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</a:t>
            </a:r>
            <a:endParaRPr dirty="0"/>
          </a:p>
        </p:txBody>
      </p:sp>
      <p:sp>
        <p:nvSpPr>
          <p:cNvPr id="1065" name="Google Shape;1065;p40"/>
          <p:cNvSpPr/>
          <p:nvPr/>
        </p:nvSpPr>
        <p:spPr>
          <a:xfrm>
            <a:off x="726167" y="1353158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1940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66" name="Google Shape;1066;p40"/>
          <p:cNvGrpSpPr/>
          <p:nvPr/>
        </p:nvGrpSpPr>
        <p:grpSpPr>
          <a:xfrm>
            <a:off x="2009912" y="1779185"/>
            <a:ext cx="802172" cy="431350"/>
            <a:chOff x="5604500" y="1883813"/>
            <a:chExt cx="1491600" cy="431350"/>
          </a:xfrm>
        </p:grpSpPr>
        <p:cxnSp>
          <p:nvCxnSpPr>
            <p:cNvPr id="1067" name="Google Shape;1067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8" name="Google Shape;1068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69" name="Google Shape;1069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0"/>
          <p:cNvSpPr txBox="1">
            <a:spLocks noGrp="1"/>
          </p:cNvSpPr>
          <p:nvPr>
            <p:ph type="title" idx="4294967295"/>
          </p:nvPr>
        </p:nvSpPr>
        <p:spPr>
          <a:xfrm>
            <a:off x="325673" y="2856483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MODEL 1</a:t>
            </a:r>
            <a:endParaRPr sz="2000" dirty="0"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4294967295"/>
          </p:nvPr>
        </p:nvSpPr>
        <p:spPr>
          <a:xfrm>
            <a:off x="286094" y="3541979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 riset dari Harvard University menciptakan konsep jaringan komputer.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4294967295"/>
          </p:nvPr>
        </p:nvSpPr>
        <p:spPr>
          <a:xfrm>
            <a:off x="2370291" y="2871314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TSS</a:t>
            </a:r>
            <a:endParaRPr sz="2000" dirty="0"/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4294967295"/>
          </p:nvPr>
        </p:nvSpPr>
        <p:spPr>
          <a:xfrm>
            <a:off x="2360720" y="3771313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Time Sharing System, memungkinkan host server yang bisa mengatur beberapa workstation dalam waktu bersamaan.</a:t>
            </a:r>
            <a:endParaRPr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4294967295"/>
          </p:nvPr>
        </p:nvSpPr>
        <p:spPr>
          <a:xfrm>
            <a:off x="4435346" y="2899169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INTERNET</a:t>
            </a:r>
            <a:endParaRPr sz="2000" dirty="0"/>
          </a:p>
        </p:txBody>
      </p:sp>
      <p:sp>
        <p:nvSpPr>
          <p:cNvPr id="1081" name="Google Shape;1081;p40"/>
          <p:cNvSpPr txBox="1">
            <a:spLocks noGrp="1"/>
          </p:cNvSpPr>
          <p:nvPr>
            <p:ph type="subTitle" idx="4294967295"/>
          </p:nvPr>
        </p:nvSpPr>
        <p:spPr>
          <a:xfrm>
            <a:off x="4420176" y="3906778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Vinton Cerf &amp; Bob Kahn menyarankan suatu jaringan komputer yang terdistribusi secara mendunia, dikenal dengan nama International Network</a:t>
            </a:r>
            <a:endParaRPr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82" name="Google Shape;1082;p40"/>
          <p:cNvGrpSpPr/>
          <p:nvPr/>
        </p:nvGrpSpPr>
        <p:grpSpPr>
          <a:xfrm rot="-2700000" flipH="1">
            <a:off x="622437" y="1165721"/>
            <a:ext cx="1669144" cy="1646473"/>
            <a:chOff x="2632375" y="3610525"/>
            <a:chExt cx="1063875" cy="1049425"/>
          </a:xfrm>
        </p:grpSpPr>
        <p:sp>
          <p:nvSpPr>
            <p:cNvPr id="1083" name="Google Shape;1083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0"/>
          <p:cNvGrpSpPr/>
          <p:nvPr/>
        </p:nvGrpSpPr>
        <p:grpSpPr>
          <a:xfrm rot="2700000">
            <a:off x="4591848" y="1167550"/>
            <a:ext cx="1669144" cy="1646473"/>
            <a:chOff x="2632375" y="3610525"/>
            <a:chExt cx="1063875" cy="1049425"/>
          </a:xfrm>
        </p:grpSpPr>
        <p:sp>
          <p:nvSpPr>
            <p:cNvPr id="1087" name="Google Shape;1087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0" name="Google Shape;1090;p40"/>
          <p:cNvCxnSpPr/>
          <p:nvPr/>
        </p:nvCxnSpPr>
        <p:spPr>
          <a:xfrm>
            <a:off x="8259580" y="195106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1066;p40">
            <a:extLst>
              <a:ext uri="{FF2B5EF4-FFF2-40B4-BE49-F238E27FC236}">
                <a16:creationId xmlns:a16="http://schemas.microsoft.com/office/drawing/2014/main" id="{DCE5C979-B464-A081-6182-CBE52AA1F999}"/>
              </a:ext>
            </a:extLst>
          </p:cNvPr>
          <p:cNvGrpSpPr/>
          <p:nvPr/>
        </p:nvGrpSpPr>
        <p:grpSpPr>
          <a:xfrm>
            <a:off x="4111071" y="1761055"/>
            <a:ext cx="802172" cy="431350"/>
            <a:chOff x="5604500" y="1883813"/>
            <a:chExt cx="1491600" cy="431350"/>
          </a:xfrm>
        </p:grpSpPr>
        <p:cxnSp>
          <p:nvCxnSpPr>
            <p:cNvPr id="9" name="Google Shape;1067;p40">
              <a:extLst>
                <a:ext uri="{FF2B5EF4-FFF2-40B4-BE49-F238E27FC236}">
                  <a16:creationId xmlns:a16="http://schemas.microsoft.com/office/drawing/2014/main" id="{C7DA414E-8305-2D63-4F68-B21C02CC6EF7}"/>
                </a:ext>
              </a:extLst>
            </p:cNvPr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068;p40">
              <a:extLst>
                <a:ext uri="{FF2B5EF4-FFF2-40B4-BE49-F238E27FC236}">
                  <a16:creationId xmlns:a16="http://schemas.microsoft.com/office/drawing/2014/main" id="{214072CB-FD86-C7CF-AF6D-30956C894F15}"/>
                </a:ext>
              </a:extLst>
            </p:cNvPr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1" name="Google Shape;1069;p40">
                <a:extLst>
                  <a:ext uri="{FF2B5EF4-FFF2-40B4-BE49-F238E27FC236}">
                    <a16:creationId xmlns:a16="http://schemas.microsoft.com/office/drawing/2014/main" id="{DEB3FF34-2982-6940-ADCB-6A946ABF294B}"/>
                  </a:ext>
                </a:extLst>
              </p:cNvPr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70;p40">
                <a:extLst>
                  <a:ext uri="{FF2B5EF4-FFF2-40B4-BE49-F238E27FC236}">
                    <a16:creationId xmlns:a16="http://schemas.microsoft.com/office/drawing/2014/main" id="{0B4FB3D0-07DF-16E2-1D48-7796D6388318}"/>
                  </a:ext>
                </a:extLst>
              </p:cNvPr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1060;p40">
            <a:extLst>
              <a:ext uri="{FF2B5EF4-FFF2-40B4-BE49-F238E27FC236}">
                <a16:creationId xmlns:a16="http://schemas.microsoft.com/office/drawing/2014/main" id="{9C295188-EDEF-A893-10AA-F3279B8EF9FA}"/>
              </a:ext>
            </a:extLst>
          </p:cNvPr>
          <p:cNvSpPr/>
          <p:nvPr/>
        </p:nvSpPr>
        <p:spPr>
          <a:xfrm>
            <a:off x="6979719" y="1317061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NOW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4" name="Google Shape;1061;p40">
            <a:extLst>
              <a:ext uri="{FF2B5EF4-FFF2-40B4-BE49-F238E27FC236}">
                <a16:creationId xmlns:a16="http://schemas.microsoft.com/office/drawing/2014/main" id="{E829B59C-D4B6-9464-1B1C-85F31856BA58}"/>
              </a:ext>
            </a:extLst>
          </p:cNvPr>
          <p:cNvGrpSpPr/>
          <p:nvPr/>
        </p:nvGrpSpPr>
        <p:grpSpPr>
          <a:xfrm rot="11715546" flipH="1">
            <a:off x="6746425" y="1049146"/>
            <a:ext cx="1652072" cy="1585716"/>
            <a:chOff x="2986517" y="3702859"/>
            <a:chExt cx="1052968" cy="1010675"/>
          </a:xfrm>
        </p:grpSpPr>
        <p:sp>
          <p:nvSpPr>
            <p:cNvPr id="15" name="Google Shape;1062;p40">
              <a:extLst>
                <a:ext uri="{FF2B5EF4-FFF2-40B4-BE49-F238E27FC236}">
                  <a16:creationId xmlns:a16="http://schemas.microsoft.com/office/drawing/2014/main" id="{C5D1575B-71CD-66E6-6E54-58947FE828CF}"/>
                </a:ext>
              </a:extLst>
            </p:cNvPr>
            <p:cNvSpPr/>
            <p:nvPr/>
          </p:nvSpPr>
          <p:spPr>
            <a:xfrm>
              <a:off x="4021985" y="413728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3;p40">
              <a:extLst>
                <a:ext uri="{FF2B5EF4-FFF2-40B4-BE49-F238E27FC236}">
                  <a16:creationId xmlns:a16="http://schemas.microsoft.com/office/drawing/2014/main" id="{FC549754-5C1F-42AC-1EF3-04AEFA44951C}"/>
                </a:ext>
              </a:extLst>
            </p:cNvPr>
            <p:cNvSpPr/>
            <p:nvPr/>
          </p:nvSpPr>
          <p:spPr>
            <a:xfrm>
              <a:off x="2986517" y="3702859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1066;p40">
            <a:extLst>
              <a:ext uri="{FF2B5EF4-FFF2-40B4-BE49-F238E27FC236}">
                <a16:creationId xmlns:a16="http://schemas.microsoft.com/office/drawing/2014/main" id="{E1AED492-5AFC-C160-F473-A9EAF4BE8085}"/>
              </a:ext>
            </a:extLst>
          </p:cNvPr>
          <p:cNvGrpSpPr/>
          <p:nvPr/>
        </p:nvGrpSpPr>
        <p:grpSpPr>
          <a:xfrm>
            <a:off x="6165908" y="1763267"/>
            <a:ext cx="802172" cy="431350"/>
            <a:chOff x="5604500" y="1883813"/>
            <a:chExt cx="1491600" cy="431350"/>
          </a:xfrm>
        </p:grpSpPr>
        <p:cxnSp>
          <p:nvCxnSpPr>
            <p:cNvPr id="18" name="Google Shape;1067;p40">
              <a:extLst>
                <a:ext uri="{FF2B5EF4-FFF2-40B4-BE49-F238E27FC236}">
                  <a16:creationId xmlns:a16="http://schemas.microsoft.com/office/drawing/2014/main" id="{EFF18C45-48B9-6159-7450-8B6A9FD50F36}"/>
                </a:ext>
              </a:extLst>
            </p:cNvPr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" name="Google Shape;1068;p40">
              <a:extLst>
                <a:ext uri="{FF2B5EF4-FFF2-40B4-BE49-F238E27FC236}">
                  <a16:creationId xmlns:a16="http://schemas.microsoft.com/office/drawing/2014/main" id="{FC1365F0-61D8-B66E-3180-7C8C4AFC1804}"/>
                </a:ext>
              </a:extLst>
            </p:cNvPr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20" name="Google Shape;1069;p40">
                <a:extLst>
                  <a:ext uri="{FF2B5EF4-FFF2-40B4-BE49-F238E27FC236}">
                    <a16:creationId xmlns:a16="http://schemas.microsoft.com/office/drawing/2014/main" id="{45F5D3F6-BB38-9D0F-AD11-7FF51A8E6474}"/>
                  </a:ext>
                </a:extLst>
              </p:cNvPr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70;p40">
                <a:extLst>
                  <a:ext uri="{FF2B5EF4-FFF2-40B4-BE49-F238E27FC236}">
                    <a16:creationId xmlns:a16="http://schemas.microsoft.com/office/drawing/2014/main" id="{04F45BEC-B43A-BE95-20DE-8A666DC72348}"/>
                  </a:ext>
                </a:extLst>
              </p:cNvPr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1080;p40">
            <a:extLst>
              <a:ext uri="{FF2B5EF4-FFF2-40B4-BE49-F238E27FC236}">
                <a16:creationId xmlns:a16="http://schemas.microsoft.com/office/drawing/2014/main" id="{DF336536-925D-F996-39F9-6E0934520DD4}"/>
              </a:ext>
            </a:extLst>
          </p:cNvPr>
          <p:cNvSpPr txBox="1">
            <a:spLocks/>
          </p:cNvSpPr>
          <p:nvPr/>
        </p:nvSpPr>
        <p:spPr>
          <a:xfrm>
            <a:off x="6568436" y="2900584"/>
            <a:ext cx="20847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ID" sz="2000" dirty="0"/>
              <a:t>NEW ERA</a:t>
            </a:r>
          </a:p>
        </p:txBody>
      </p:sp>
      <p:sp>
        <p:nvSpPr>
          <p:cNvPr id="23" name="Google Shape;1081;p40">
            <a:extLst>
              <a:ext uri="{FF2B5EF4-FFF2-40B4-BE49-F238E27FC236}">
                <a16:creationId xmlns:a16="http://schemas.microsoft.com/office/drawing/2014/main" id="{6135665C-7115-BAB6-C5B3-E98D5354F3AF}"/>
              </a:ext>
            </a:extLst>
          </p:cNvPr>
          <p:cNvSpPr txBox="1">
            <a:spLocks/>
          </p:cNvSpPr>
          <p:nvPr/>
        </p:nvSpPr>
        <p:spPr>
          <a:xfrm>
            <a:off x="6590429" y="3593138"/>
            <a:ext cx="208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Perkembangan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jaringan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computer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saat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semakin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meluas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ke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berbagai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bidang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591</Words>
  <Application>Microsoft Office PowerPoint</Application>
  <PresentationFormat>On-screen Show (16:9)</PresentationFormat>
  <Paragraphs>93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Source Sans Pro</vt:lpstr>
      <vt:lpstr>Lato</vt:lpstr>
      <vt:lpstr>Arial</vt:lpstr>
      <vt:lpstr>Montserrat ExtraBold</vt:lpstr>
      <vt:lpstr>Bebas Neue</vt:lpstr>
      <vt:lpstr>Poppins</vt:lpstr>
      <vt:lpstr>Montserrat</vt:lpstr>
      <vt:lpstr>Electronic Circuit Style CV by Slidesgo</vt:lpstr>
      <vt:lpstr>JARINGAN KOMPUTER</vt:lpstr>
      <vt:lpstr>ABOUT ME</vt:lpstr>
      <vt:lpstr>-SAYA</vt:lpstr>
      <vt:lpstr>Error Connection</vt:lpstr>
      <vt:lpstr>Error Connection</vt:lpstr>
      <vt:lpstr>Apa Itu Error Connection?</vt:lpstr>
      <vt:lpstr>Error Correction</vt:lpstr>
      <vt:lpstr>Apa Itu Error Correction?</vt:lpstr>
      <vt:lpstr>SEJARAH</vt:lpstr>
      <vt:lpstr>Client Server &amp; Peer to peer</vt:lpstr>
      <vt:lpstr>Client Server</vt:lpstr>
      <vt:lpstr>Peer to peer</vt:lpstr>
      <vt:lpstr>Cyber Activity</vt:lpstr>
      <vt:lpstr>COPYRIGHT</vt:lpstr>
      <vt:lpstr>JANGKAUAN</vt:lpstr>
      <vt:lpstr>PAN</vt:lpstr>
      <vt:lpstr>PERBEDAAN</vt:lpstr>
      <vt:lpstr>PowerPoint Presentation</vt:lpstr>
      <vt:lpstr>PowerPoint Presentation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nanda</dc:creator>
  <cp:lastModifiedBy>Nanda Febian</cp:lastModifiedBy>
  <cp:revision>11</cp:revision>
  <dcterms:modified xsi:type="dcterms:W3CDTF">2022-09-23T09:39:42Z</dcterms:modified>
</cp:coreProperties>
</file>