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  <p:embeddedFont>
      <p:font typeface="Rajdhani" panose="020B0604020202020204" charset="0"/>
      <p:regular r:id="rId34"/>
      <p:bold r:id="rId35"/>
    </p:embeddedFont>
    <p:embeddedFont>
      <p:font typeface="Roboto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iy/CxkJ9WJgU5ZqRluK+VycUPE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C023FF-1F8E-462B-B9BD-55EA6FF8EFF8}">
  <a:tblStyle styleId="{BEC023FF-1F8E-462B-B9BD-55EA6FF8EF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1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1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p10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1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11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1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p12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p13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1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p14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1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15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p1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p16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p1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17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p1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p18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1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19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2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2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2" name="Google Shape;282;p20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p2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" name="Google Shape;299;p21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" name="Google Shape;30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4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5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6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7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8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9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3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4"/>
          <p:cNvSpPr txBox="1">
            <a:spLocks noGrp="1"/>
          </p:cNvSpPr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sz="4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3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-AULA">
  <p:cSld name="TITLE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7"/>
          <p:cNvSpPr txBox="1">
            <a:spLocks noGrp="1"/>
          </p:cNvSpPr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 txBox="1">
            <a:spLocks noGrp="1"/>
          </p:cNvSpPr>
          <p:nvPr>
            <p:ph type="subTitle" idx="1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e Corpo de Texto">
  <p:cSld name="TITLE_AND_BODY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>
            <a:spLocks noGrp="1"/>
          </p:cNvSpPr>
          <p:nvPr>
            <p:ph type="subTitle" idx="1"/>
          </p:nvPr>
        </p:nvSpPr>
        <p:spPr>
          <a:xfrm>
            <a:off x="454725" y="876775"/>
            <a:ext cx="7756800" cy="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 b="1"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500"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body" idx="2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71" name="Google Shape;71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8"/>
          <p:cNvSpPr txBox="1">
            <a:spLocks noGrp="1"/>
          </p:cNvSpPr>
          <p:nvPr>
            <p:ph type="subTitle" idx="3"/>
          </p:nvPr>
        </p:nvSpPr>
        <p:spPr>
          <a:xfrm>
            <a:off x="87525" y="4860900"/>
            <a:ext cx="56358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-AULA 1">
  <p:cSld name="TITLE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9"/>
          <p:cNvSpPr txBox="1">
            <a:spLocks noGrp="1"/>
          </p:cNvSpPr>
          <p:nvPr>
            <p:ph type="subTitle" idx="1"/>
          </p:nvPr>
        </p:nvSpPr>
        <p:spPr>
          <a:xfrm>
            <a:off x="388400" y="724325"/>
            <a:ext cx="38607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1">
  <p:cSld name="CUSTOM_6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0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>
  <p:cSld name="CUSTOM_4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5"/>
          <p:cNvPicPr preferRelativeResize="0"/>
          <p:nvPr/>
        </p:nvPicPr>
        <p:blipFill rotWithShape="1">
          <a:blip r:embed="rId2">
            <a:alphaModFix/>
          </a:blip>
          <a:srcRect l="50" t="-19237" r="-49" b="-10919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5"/>
          <p:cNvSpPr txBox="1">
            <a:spLocks noGrp="1"/>
          </p:cNvSpPr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subTitle" idx="1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sz="2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subTitle" idx="2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5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Funções de Agregação</a:t>
            </a: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>
            <a:spLocks noGrp="1"/>
          </p:cNvSpPr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Funções de agregação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>
            <a:spLocks noGrp="1"/>
          </p:cNvSpPr>
          <p:nvPr>
            <p:ph type="subTitle" idx="1"/>
          </p:nvPr>
        </p:nvSpPr>
        <p:spPr>
          <a:xfrm>
            <a:off x="681675" y="1257300"/>
            <a:ext cx="5240660" cy="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n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Group By </a:t>
            </a:r>
            <a:r>
              <a:rPr lang="en">
                <a:latin typeface="Rajdhani"/>
                <a:ea typeface="Rajdhani"/>
                <a:cs typeface="Rajdhani"/>
                <a:sym typeface="Rajdhani"/>
              </a:rPr>
              <a:t>Sintaxe</a:t>
            </a:r>
            <a:endParaRPr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1" name="Google Shape;191;p10"/>
          <p:cNvSpPr txBox="1">
            <a:spLocks noGrp="1"/>
          </p:cNvSpPr>
          <p:nvPr>
            <p:ph type="subTitle" idx="2"/>
          </p:nvPr>
        </p:nvSpPr>
        <p:spPr>
          <a:xfrm>
            <a:off x="687100" y="1683800"/>
            <a:ext cx="769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500"/>
              <a:t>Como </a:t>
            </a:r>
            <a:r>
              <a:rPr lang="en" sz="1500" b="1"/>
              <a:t>GROUP BY </a:t>
            </a:r>
            <a:r>
              <a:rPr lang="en" sz="1500"/>
              <a:t>agrupa as informações, perdemos o detalhe de cada uma das linhas. Em outras palavras, não estamos mais interessados ​​no valor de cada linha, mas em um resultado consolidado entre todas as linhas.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n" sz="1500"/>
              <a:t>Consulta:</a:t>
            </a:r>
            <a:endParaRPr/>
          </a:p>
        </p:txBody>
      </p:sp>
      <p:grpSp>
        <p:nvGrpSpPr>
          <p:cNvPr id="192" name="Google Shape;192;p10"/>
          <p:cNvGrpSpPr/>
          <p:nvPr/>
        </p:nvGrpSpPr>
        <p:grpSpPr>
          <a:xfrm>
            <a:off x="681675" y="3001755"/>
            <a:ext cx="7692651" cy="1027028"/>
            <a:chOff x="630644" y="2191938"/>
            <a:chExt cx="6913499" cy="530709"/>
          </a:xfrm>
        </p:grpSpPr>
        <p:sp>
          <p:nvSpPr>
            <p:cNvPr id="193" name="Google Shape;193;p10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spcFirstLastPara="1" wrap="square" lIns="126000" tIns="144000" rIns="90000" bIns="90000" anchor="ctr" anchorCtr="0">
              <a:noAutofit/>
            </a:bodyPr>
            <a:lstStyle/>
            <a:p>
              <a:pPr marL="0" marR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lang="en" sz="12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marca</a:t>
              </a:r>
              <a:endParaRPr sz="1200" b="0" i="0" u="none" strike="noStrike" cap="non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autos</a:t>
              </a:r>
              <a:endParaRPr sz="1200" b="0" i="0" u="none" strike="noStrike" cap="non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GROUP BY </a:t>
              </a:r>
              <a:r>
                <a:rPr lang="en" sz="12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marca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 b="0" i="0" u="none" strike="noStrike" cap="non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4" name="Google Shape;194;p10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36000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 sz="1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5" name="Google Shape;195;p10"/>
          <p:cNvSpPr txBox="1"/>
          <p:nvPr/>
        </p:nvSpPr>
        <p:spPr>
          <a:xfrm>
            <a:off x="687100" y="4226750"/>
            <a:ext cx="7692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Isso nos daria um erro. Se agruparmos os dados por marca, não podemos mais solicitar o campo id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 txBox="1">
            <a:spLocks noGrp="1"/>
          </p:cNvSpPr>
          <p:nvPr>
            <p:ph type="subTitle" idx="1"/>
          </p:nvPr>
        </p:nvSpPr>
        <p:spPr>
          <a:xfrm>
            <a:off x="681675" y="1257300"/>
            <a:ext cx="5240660" cy="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n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Group By </a:t>
            </a:r>
            <a:r>
              <a:rPr lang="en">
                <a:latin typeface="Rajdhani"/>
                <a:ea typeface="Rajdhani"/>
                <a:cs typeface="Rajdhani"/>
                <a:sym typeface="Rajdhani"/>
              </a:rPr>
              <a:t>Sintaxe</a:t>
            </a:r>
            <a:endParaRPr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2" name="Google Shape;202;p11"/>
          <p:cNvSpPr txBox="1">
            <a:spLocks noGrp="1"/>
          </p:cNvSpPr>
          <p:nvPr>
            <p:ph type="subTitle" idx="2"/>
          </p:nvPr>
        </p:nvSpPr>
        <p:spPr>
          <a:xfrm>
            <a:off x="687104" y="1683807"/>
            <a:ext cx="7877535" cy="1119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500"/>
              <a:t>Portanto, ao usar GROUP BY, nos campos que aparecem como resultado do SELECT podemos apenas indicar: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" sz="1500"/>
              <a:t>Dados agrupados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" sz="1500"/>
              <a:t>Funções de agregação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n" sz="1500"/>
              <a:t>Vejamos alguns exemplos: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"/>
          <p:cNvSpPr txBox="1">
            <a:spLocks noGrp="1"/>
          </p:cNvSpPr>
          <p:nvPr>
            <p:ph type="subTitle" idx="1"/>
          </p:nvPr>
        </p:nvSpPr>
        <p:spPr>
          <a:xfrm>
            <a:off x="681675" y="1257300"/>
            <a:ext cx="5240660" cy="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n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Group By </a:t>
            </a:r>
            <a:r>
              <a:rPr lang="en">
                <a:latin typeface="Rajdhani"/>
                <a:ea typeface="Rajdhani"/>
                <a:cs typeface="Rajdhani"/>
                <a:sym typeface="Rajdhani"/>
              </a:rPr>
              <a:t>Sintaxe</a:t>
            </a:r>
            <a:endParaRPr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209" name="Google Shape;209;p12"/>
          <p:cNvGrpSpPr/>
          <p:nvPr/>
        </p:nvGrpSpPr>
        <p:grpSpPr>
          <a:xfrm>
            <a:off x="681677" y="2047570"/>
            <a:ext cx="7692651" cy="1027028"/>
            <a:chOff x="630644" y="2191938"/>
            <a:chExt cx="6913499" cy="530709"/>
          </a:xfrm>
        </p:grpSpPr>
        <p:sp>
          <p:nvSpPr>
            <p:cNvPr id="210" name="Google Shape;210;p12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spcFirstLastPara="1" wrap="square" lIns="126000" tIns="144000" rIns="90000" bIns="90000" anchor="ctr" anchorCtr="0">
              <a:noAutofit/>
            </a:bodyPr>
            <a:lstStyle/>
            <a:p>
              <a:pPr marL="0" marR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marca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MAX</a:t>
              </a:r>
              <a:r>
                <a:rPr lang="en" sz="12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(precio)</a:t>
              </a:r>
              <a:endParaRPr sz="1200" b="0" i="0" u="none" strike="noStrike" cap="non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autos</a:t>
              </a:r>
              <a:endParaRPr sz="1200" b="0" i="0" u="none" strike="noStrike" cap="non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GROUP BY </a:t>
              </a:r>
              <a:r>
                <a:rPr lang="en" sz="12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marca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 b="0" i="0" u="none" strike="noStrike" cap="non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1" name="Google Shape;211;p12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36000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 sz="1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12" name="Google Shape;212;p12"/>
          <p:cNvGrpSpPr/>
          <p:nvPr/>
        </p:nvGrpSpPr>
        <p:grpSpPr>
          <a:xfrm>
            <a:off x="681675" y="3357311"/>
            <a:ext cx="7692651" cy="1367478"/>
            <a:chOff x="630644" y="2191938"/>
            <a:chExt cx="6913499" cy="530709"/>
          </a:xfrm>
        </p:grpSpPr>
        <p:sp>
          <p:nvSpPr>
            <p:cNvPr id="213" name="Google Shape;213;p12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spcFirstLastPara="1" wrap="square" lIns="126000" tIns="144000" rIns="90000" bIns="90000" anchor="ctr" anchorCtr="0">
              <a:noAutofit/>
            </a:bodyPr>
            <a:lstStyle/>
            <a:p>
              <a:pPr marL="0" marR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genero.nombre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AVG</a:t>
              </a:r>
              <a:r>
                <a:rPr lang="en" sz="12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(duracion)</a:t>
              </a:r>
              <a:endParaRPr sz="1200" b="0" i="0" u="none" strike="noStrike" cap="non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peliculas</a:t>
              </a:r>
              <a:endParaRPr sz="1200" b="0" i="0" u="none" strike="noStrike" cap="non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INNER JOIN </a:t>
              </a:r>
              <a:r>
                <a:rPr lang="en" sz="12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generos </a:t>
              </a: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ON </a:t>
              </a:r>
              <a:r>
                <a:rPr lang="en" sz="12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generos.id 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12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 genero_id</a:t>
              </a:r>
              <a:endParaRPr sz="1200" b="0" i="0" u="none" strike="noStrike" cap="non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GROUP BY </a:t>
              </a:r>
              <a:r>
                <a:rPr lang="en" sz="12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genero.nombre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 b="0" i="0" u="none" strike="noStrike" cap="non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4" name="Google Shape;214;p12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36000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 sz="1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 txBox="1">
            <a:spLocks noGrp="1"/>
          </p:cNvSpPr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Having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 txBox="1">
            <a:spLocks noGrp="1"/>
          </p:cNvSpPr>
          <p:nvPr>
            <p:ph type="subTitle" idx="1"/>
          </p:nvPr>
        </p:nvSpPr>
        <p:spPr>
          <a:xfrm>
            <a:off x="681675" y="1257300"/>
            <a:ext cx="5240660" cy="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n">
                <a:latin typeface="Rajdhani"/>
                <a:ea typeface="Rajdhani"/>
                <a:cs typeface="Rajdhani"/>
                <a:sym typeface="Rajdhani"/>
              </a:rPr>
              <a:t>HAVING Sintaxe</a:t>
            </a:r>
            <a:endParaRPr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7" name="Google Shape;227;p14"/>
          <p:cNvSpPr txBox="1">
            <a:spLocks noGrp="1"/>
          </p:cNvSpPr>
          <p:nvPr>
            <p:ph type="subTitle" idx="2"/>
          </p:nvPr>
        </p:nvSpPr>
        <p:spPr>
          <a:xfrm>
            <a:off x="687104" y="1683807"/>
            <a:ext cx="7877535" cy="1119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 sz="1500"/>
              <a:t>Ele cumpre a mesma função de </a:t>
            </a:r>
            <a:r>
              <a:rPr lang="en" sz="1500" b="1"/>
              <a:t>WHERE</a:t>
            </a:r>
            <a:r>
              <a:rPr lang="en" sz="1500"/>
              <a:t>, ao contrário de </a:t>
            </a:r>
            <a:r>
              <a:rPr lang="en" sz="1500" b="1"/>
              <a:t>HAVING</a:t>
            </a:r>
            <a:r>
              <a:rPr lang="en" sz="1500"/>
              <a:t> sendo usado em conjunto com as </a:t>
            </a:r>
            <a:r>
              <a:rPr lang="en" sz="1500" b="1"/>
              <a:t>funções de agregação </a:t>
            </a:r>
            <a:r>
              <a:rPr lang="en" sz="1500"/>
              <a:t>para filtrar </a:t>
            </a:r>
            <a:r>
              <a:rPr lang="en" sz="1500" b="1"/>
              <a:t>dados agregados.</a:t>
            </a:r>
            <a:endParaRPr/>
          </a:p>
        </p:txBody>
      </p:sp>
      <p:grpSp>
        <p:nvGrpSpPr>
          <p:cNvPr id="228" name="Google Shape;228;p14"/>
          <p:cNvGrpSpPr/>
          <p:nvPr/>
        </p:nvGrpSpPr>
        <p:grpSpPr>
          <a:xfrm>
            <a:off x="779546" y="2725232"/>
            <a:ext cx="7692651" cy="1537676"/>
            <a:chOff x="630644" y="2191938"/>
            <a:chExt cx="6913499" cy="530709"/>
          </a:xfrm>
        </p:grpSpPr>
        <p:sp>
          <p:nvSpPr>
            <p:cNvPr id="229" name="Google Shape;229;p14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spcFirstLastPara="1" wrap="square" lIns="126000" tIns="144000" rIns="90000" bIns="90000" anchor="ctr" anchorCtr="0">
              <a:noAutofit/>
            </a:bodyPr>
            <a:lstStyle/>
            <a:p>
              <a:pPr marL="0" marR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coluna_1</a:t>
              </a:r>
              <a:endParaRPr sz="1200" b="0" i="0" u="none" strike="noStrike" cap="non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nome_tabela</a:t>
              </a:r>
              <a:endParaRPr sz="1200" b="0" i="0" u="none" strike="noStrike" cap="non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WHERE </a:t>
              </a:r>
              <a:r>
                <a:rPr lang="en" sz="12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condition</a:t>
              </a:r>
              <a:endParaRPr sz="1200" b="0" i="0" u="none" strike="noStrike" cap="non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GROUP BY </a:t>
              </a:r>
              <a:r>
                <a:rPr lang="en" sz="12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coluna_1</a:t>
              </a:r>
              <a:endParaRPr sz="1200" b="0" i="0" u="none" strike="noStrike" cap="non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HAVING </a:t>
              </a:r>
              <a:r>
                <a:rPr lang="en" sz="12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condition_Group</a:t>
              </a:r>
              <a:endParaRPr sz="1200" b="0" i="0" u="none" strike="noStrike" cap="non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ORDER BY </a:t>
              </a:r>
              <a:r>
                <a:rPr lang="en" sz="12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coluna_1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 b="0" i="0" u="none" strike="noStrike" cap="non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36000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 sz="1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"/>
          <p:cNvSpPr txBox="1">
            <a:spLocks noGrp="1"/>
          </p:cNvSpPr>
          <p:nvPr>
            <p:ph type="subTitle" idx="1"/>
          </p:nvPr>
        </p:nvSpPr>
        <p:spPr>
          <a:xfrm>
            <a:off x="681675" y="1257300"/>
            <a:ext cx="5240660" cy="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n">
                <a:latin typeface="Rajdhani"/>
                <a:ea typeface="Rajdhani"/>
                <a:cs typeface="Rajdhani"/>
                <a:sym typeface="Rajdhani"/>
              </a:rPr>
              <a:t>HAVING Sintaxe</a:t>
            </a:r>
            <a:endParaRPr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2"/>
          </p:nvPr>
        </p:nvSpPr>
        <p:spPr>
          <a:xfrm>
            <a:off x="687104" y="1683807"/>
            <a:ext cx="7877535" cy="1119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 sz="1500"/>
              <a:t>Esta consulta retornará o número de clientes por país (agrupados por país). Apenas os países com </a:t>
            </a:r>
            <a:r>
              <a:rPr lang="en" sz="1500" b="1"/>
              <a:t>pelo menos </a:t>
            </a:r>
            <a:r>
              <a:rPr lang="en" sz="1500"/>
              <a:t>3 clientes serão incluídos no resultado.</a:t>
            </a:r>
            <a:endParaRPr/>
          </a:p>
        </p:txBody>
      </p:sp>
      <p:grpSp>
        <p:nvGrpSpPr>
          <p:cNvPr id="238" name="Google Shape;238;p15"/>
          <p:cNvGrpSpPr/>
          <p:nvPr/>
        </p:nvGrpSpPr>
        <p:grpSpPr>
          <a:xfrm>
            <a:off x="779546" y="2672068"/>
            <a:ext cx="7692651" cy="1537676"/>
            <a:chOff x="630644" y="2191938"/>
            <a:chExt cx="6913499" cy="530709"/>
          </a:xfrm>
        </p:grpSpPr>
        <p:sp>
          <p:nvSpPr>
            <p:cNvPr id="239" name="Google Shape;239;p15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spcFirstLastPara="1" wrap="square" lIns="126000" tIns="144000" rIns="90000" bIns="90000" anchor="ctr" anchorCtr="0">
              <a:noAutofit/>
            </a:bodyPr>
            <a:lstStyle/>
            <a:p>
              <a:pPr marL="0" marR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pais, COUNT(clienteId)</a:t>
              </a:r>
              <a:endParaRPr sz="1200" b="0" i="0" u="none" strike="noStrike" cap="non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clientes</a:t>
              </a:r>
              <a:endParaRPr sz="1200" b="0" i="0" u="none" strike="noStrike" cap="non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GROUP BY </a:t>
              </a:r>
              <a:r>
                <a:rPr lang="en" sz="12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pais</a:t>
              </a:r>
              <a:endParaRPr sz="1200" b="0" i="0" u="none" strike="noStrike" cap="non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HAVING </a:t>
              </a:r>
              <a:r>
                <a:rPr lang="en" sz="12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COUNT(clienteId)&gt;3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 b="0" i="0" u="none" strike="noStrike" cap="non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36000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 sz="1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"/>
          <p:cNvSpPr txBox="1">
            <a:spLocks noGrp="1"/>
          </p:cNvSpPr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Joins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 txBox="1">
            <a:spLocks noGrp="1"/>
          </p:cNvSpPr>
          <p:nvPr>
            <p:ph type="subTitle" idx="1"/>
          </p:nvPr>
        </p:nvSpPr>
        <p:spPr>
          <a:xfrm>
            <a:off x="681675" y="1257300"/>
            <a:ext cx="5240660" cy="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n">
                <a:latin typeface="Rajdhani"/>
                <a:ea typeface="Rajdhani"/>
                <a:cs typeface="Rajdhani"/>
                <a:sym typeface="Rajdhani"/>
              </a:rPr>
              <a:t>Por que usar JOINS?</a:t>
            </a:r>
            <a:endParaRPr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3" name="Google Shape;253;p17"/>
          <p:cNvSpPr txBox="1">
            <a:spLocks noGrp="1"/>
          </p:cNvSpPr>
          <p:nvPr>
            <p:ph type="subTitle" idx="2"/>
          </p:nvPr>
        </p:nvSpPr>
        <p:spPr>
          <a:xfrm>
            <a:off x="687104" y="1683807"/>
            <a:ext cx="7877535" cy="1119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500"/>
              <a:t>Além de fazer consultas em uma tabela ou em muitas tabelas por meio de</a:t>
            </a:r>
            <a:r>
              <a:rPr lang="en" sz="1500" b="1"/>
              <a:t> referência de tabela</a:t>
            </a:r>
            <a:r>
              <a:rPr lang="en" sz="1500"/>
              <a:t>, também é possível e necessário consultar </a:t>
            </a:r>
            <a:r>
              <a:rPr lang="en" sz="1500" b="1"/>
              <a:t>diferentes tabelas </a:t>
            </a:r>
            <a:r>
              <a:rPr lang="en" sz="1500"/>
              <a:t>e unir esses resultados com </a:t>
            </a:r>
            <a:r>
              <a:rPr lang="en" sz="1500" b="1"/>
              <a:t>JOINS.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 sz="1500"/>
              <a:t>Embora tenham a mesma função que a </a:t>
            </a:r>
            <a:r>
              <a:rPr lang="en" sz="1500" b="1"/>
              <a:t>referência da tabela</a:t>
            </a:r>
            <a:r>
              <a:rPr lang="en" sz="1500"/>
              <a:t>, o </a:t>
            </a:r>
            <a:r>
              <a:rPr lang="en" sz="1500" b="1"/>
              <a:t>JOINS</a:t>
            </a:r>
            <a:r>
              <a:rPr lang="en" sz="1500"/>
              <a:t>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EC183F"/>
              </a:buClr>
              <a:buSzPts val="1400"/>
              <a:buFont typeface="Open Sans"/>
              <a:buChar char="●"/>
            </a:pPr>
            <a:r>
              <a:rPr lang="en" sz="15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Eles fornecem certas flexibilidades adicionais.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EC183F"/>
              </a:buClr>
              <a:buSzPts val="1400"/>
              <a:buFont typeface="Open Sans"/>
              <a:buChar char="●"/>
            </a:pPr>
            <a:r>
              <a:rPr lang="en" sz="15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Sua sintaxe é muito mais usada.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EC183F"/>
              </a:buClr>
              <a:buSzPts val="1400"/>
              <a:buFont typeface="Open Sans"/>
              <a:buChar char="●"/>
            </a:pPr>
            <a:r>
              <a:rPr lang="en" sz="1500">
                <a:highlight>
                  <a:schemeClr val="lt1"/>
                </a:highlight>
              </a:rPr>
              <a:t>Apresentam uma melhor performace.</a:t>
            </a:r>
            <a:endParaRPr sz="15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>
            <a:spLocks noGrp="1"/>
          </p:cNvSpPr>
          <p:nvPr>
            <p:ph type="subTitle" idx="1"/>
          </p:nvPr>
        </p:nvSpPr>
        <p:spPr>
          <a:xfrm>
            <a:off x="619071" y="905242"/>
            <a:ext cx="5240660" cy="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n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INNER JOIN</a:t>
            </a:r>
            <a:endParaRPr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60" name="Google Shape;260;p18"/>
          <p:cNvSpPr txBox="1">
            <a:spLocks noGrp="1"/>
          </p:cNvSpPr>
          <p:nvPr>
            <p:ph type="subTitle" idx="2"/>
          </p:nvPr>
        </p:nvSpPr>
        <p:spPr>
          <a:xfrm>
            <a:off x="619071" y="1365204"/>
            <a:ext cx="7877535" cy="1119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 sz="1500">
                <a:highlight>
                  <a:schemeClr val="lt1"/>
                </a:highlight>
              </a:rPr>
              <a:t>O </a:t>
            </a:r>
            <a:r>
              <a:rPr lang="en" sz="1500" b="1">
                <a:highlight>
                  <a:schemeClr val="lt1"/>
                </a:highlight>
              </a:rPr>
              <a:t>INNER JOIN </a:t>
            </a:r>
            <a:r>
              <a:rPr lang="en" sz="1500">
                <a:highlight>
                  <a:schemeClr val="lt1"/>
                </a:highlight>
              </a:rPr>
              <a:t>fará um </a:t>
            </a:r>
            <a:r>
              <a:rPr lang="en" sz="1500" b="1">
                <a:highlight>
                  <a:schemeClr val="lt1"/>
                </a:highlight>
              </a:rPr>
              <a:t>cruzamento</a:t>
            </a:r>
            <a:r>
              <a:rPr lang="en" sz="1500">
                <a:highlight>
                  <a:schemeClr val="lt1"/>
                </a:highlight>
              </a:rPr>
              <a:t> entre duas tabelas. Se cruzássemos as tabelas de clientes e vendas e houvesse um cliente sem vendas, o INNER JOIN </a:t>
            </a:r>
            <a:r>
              <a:rPr lang="en" sz="1500" b="1">
                <a:highlight>
                  <a:schemeClr val="lt1"/>
                </a:highlight>
              </a:rPr>
              <a:t>não traria </a:t>
            </a:r>
            <a:r>
              <a:rPr lang="en" sz="1500">
                <a:highlight>
                  <a:schemeClr val="lt1"/>
                </a:highlight>
              </a:rPr>
              <a:t>esse cliente como resultado.</a:t>
            </a:r>
            <a:endParaRPr sz="15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1" name="Google Shape;26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6551" y="3011311"/>
            <a:ext cx="1712450" cy="112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8"/>
          <p:cNvSpPr txBox="1"/>
          <p:nvPr/>
        </p:nvSpPr>
        <p:spPr>
          <a:xfrm>
            <a:off x="3377880" y="2479741"/>
            <a:ext cx="15585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INNER JOIN</a:t>
            </a:r>
            <a:endParaRPr sz="1600" b="0" i="0" u="none" strike="noStrike" cap="none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63" name="Google Shape;263;p18"/>
          <p:cNvGraphicFramePr/>
          <p:nvPr/>
        </p:nvGraphicFramePr>
        <p:xfrm>
          <a:off x="5500766" y="2558536"/>
          <a:ext cx="2423300" cy="1723155"/>
        </p:xfrm>
        <a:graphic>
          <a:graphicData uri="http://schemas.openxmlformats.org/drawingml/2006/table">
            <a:tbl>
              <a:tblPr>
                <a:noFill/>
                <a:tableStyleId>{BEC023FF-1F8E-462B-B9BD-55EA6FF8EFF8}</a:tableStyleId>
              </a:tblPr>
              <a:tblGrid>
                <a:gridCol w="62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55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 dirty="0">
                          <a:solidFill>
                            <a:srgbClr val="F3F3F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VENDAS</a:t>
                      </a:r>
                      <a:endParaRPr sz="1200" b="1" u="none" strike="noStrike" cap="none" dirty="0">
                        <a:solidFill>
                          <a:srgbClr val="F3F3F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C183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id</a:t>
                      </a:r>
                      <a:endParaRPr sz="1000" b="1" u="none" strike="noStrike" cap="non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cliente_id</a:t>
                      </a:r>
                      <a:endParaRPr sz="1000" b="1" u="none" strike="noStrike" cap="non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</a:t>
                      </a:r>
                      <a:endParaRPr sz="1000" b="1" u="none" strike="noStrike" cap="non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10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12/03/2019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0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22/08/2019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sz="10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04/09/2019</a:t>
                      </a:r>
                      <a:endParaRPr sz="1000" u="none" strike="noStrike" cap="none" dirty="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" name="Google Shape;264;p18"/>
          <p:cNvGraphicFramePr/>
          <p:nvPr/>
        </p:nvGraphicFramePr>
        <p:xfrm>
          <a:off x="895242" y="2558536"/>
          <a:ext cx="1920300" cy="1723155"/>
        </p:xfrm>
        <a:graphic>
          <a:graphicData uri="http://schemas.openxmlformats.org/drawingml/2006/table">
            <a:tbl>
              <a:tblPr>
                <a:noFill/>
                <a:tableStyleId>{BEC023FF-1F8E-462B-B9BD-55EA6FF8EFF8}</a:tableStyleId>
              </a:tblPr>
              <a:tblGrid>
                <a:gridCol w="32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55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rgbClr val="F3F3F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CLIENTES</a:t>
                      </a:r>
                      <a:endParaRPr sz="1200" b="1" u="none" strike="noStrike" cap="none">
                        <a:solidFill>
                          <a:srgbClr val="F3F3F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C183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id</a:t>
                      </a:r>
                      <a:endParaRPr sz="1000" b="1" u="none" strike="noStrike" cap="non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nombre</a:t>
                      </a:r>
                      <a:endParaRPr sz="1000" b="1" u="none" strike="noStrike" cap="non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apellido</a:t>
                      </a:r>
                      <a:endParaRPr sz="1000" b="1" u="none" strike="noStrike" cap="non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10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Juan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Perez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0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Clara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Sanchez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sz="10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Marta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García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"/>
          <p:cNvSpPr txBox="1">
            <a:spLocks noGrp="1"/>
          </p:cNvSpPr>
          <p:nvPr>
            <p:ph type="subTitle" idx="1"/>
          </p:nvPr>
        </p:nvSpPr>
        <p:spPr>
          <a:xfrm>
            <a:off x="619071" y="905242"/>
            <a:ext cx="5240660" cy="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n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Criando um INNER JOIN</a:t>
            </a:r>
            <a:endParaRPr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71" name="Google Shape;271;p19"/>
          <p:cNvSpPr txBox="1">
            <a:spLocks noGrp="1"/>
          </p:cNvSpPr>
          <p:nvPr>
            <p:ph type="subTitle" idx="2"/>
          </p:nvPr>
        </p:nvSpPr>
        <p:spPr>
          <a:xfrm>
            <a:off x="542261" y="1365204"/>
            <a:ext cx="7954346" cy="53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 sz="15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Antes escrevíamos:</a:t>
            </a:r>
            <a:endParaRPr/>
          </a:p>
        </p:txBody>
      </p:sp>
      <p:grpSp>
        <p:nvGrpSpPr>
          <p:cNvPr id="272" name="Google Shape;272;p19"/>
          <p:cNvGrpSpPr/>
          <p:nvPr/>
        </p:nvGrpSpPr>
        <p:grpSpPr>
          <a:xfrm>
            <a:off x="619071" y="1899505"/>
            <a:ext cx="7692647" cy="798613"/>
            <a:chOff x="630644" y="2191946"/>
            <a:chExt cx="6913496" cy="675303"/>
          </a:xfrm>
        </p:grpSpPr>
        <p:sp>
          <p:nvSpPr>
            <p:cNvPr id="273" name="Google Shape;273;p19"/>
            <p:cNvSpPr/>
            <p:nvPr/>
          </p:nvSpPr>
          <p:spPr>
            <a:xfrm>
              <a:off x="1116040" y="2191949"/>
              <a:ext cx="6428100" cy="6753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spcFirstLastPara="1" wrap="square" lIns="126000" tIns="144000" rIns="90000" bIns="90000" anchor="ctr" anchorCtr="0">
              <a:noAutofit/>
            </a:bodyPr>
            <a:lstStyle/>
            <a:p>
              <a:pPr marL="0" marR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n" sz="15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5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clientes</a:t>
              </a:r>
              <a:r>
                <a:rPr lang="en" sz="15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5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lang="en" sz="15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5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AS</a:t>
              </a:r>
              <a:r>
                <a:rPr lang="en" sz="15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5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lang="en" sz="15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15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clientes</a:t>
              </a:r>
              <a:r>
                <a:rPr lang="en" sz="15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5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nome</a:t>
              </a:r>
              <a:r>
                <a:rPr lang="en" sz="15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15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vendas</a:t>
              </a:r>
              <a:r>
                <a:rPr lang="en" sz="15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5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data</a:t>
              </a:r>
              <a:endParaRPr sz="1500" b="0" i="0" u="none" strike="noStrike" cap="non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n" sz="15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5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clientes</a:t>
              </a:r>
              <a:r>
                <a:rPr lang="en" sz="15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15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vendas</a:t>
              </a:r>
              <a:endParaRPr sz="1500" b="0" i="0" u="none" strike="noStrike" cap="non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630644" y="2191946"/>
              <a:ext cx="485400" cy="6753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36000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 sz="1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75" name="Google Shape;275;p19"/>
          <p:cNvSpPr txBox="1"/>
          <p:nvPr/>
        </p:nvSpPr>
        <p:spPr>
          <a:xfrm>
            <a:off x="542261" y="2903026"/>
            <a:ext cx="7954346" cy="53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434343"/>
              </a:buClr>
              <a:buSzPts val="1600"/>
              <a:buFont typeface="Open Sans"/>
              <a:buNone/>
            </a:pPr>
            <a:r>
              <a:rPr lang="en" sz="1500" b="0" i="0" u="none" strike="noStrike" cap="none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Agora escrevemos:</a:t>
            </a:r>
            <a:endParaRPr/>
          </a:p>
        </p:txBody>
      </p:sp>
      <p:grpSp>
        <p:nvGrpSpPr>
          <p:cNvPr id="276" name="Google Shape;276;p19"/>
          <p:cNvGrpSpPr/>
          <p:nvPr/>
        </p:nvGrpSpPr>
        <p:grpSpPr>
          <a:xfrm>
            <a:off x="725676" y="3437327"/>
            <a:ext cx="7692647" cy="1206382"/>
            <a:chOff x="630644" y="2191944"/>
            <a:chExt cx="6913496" cy="696003"/>
          </a:xfrm>
        </p:grpSpPr>
        <p:sp>
          <p:nvSpPr>
            <p:cNvPr id="277" name="Google Shape;277;p19"/>
            <p:cNvSpPr/>
            <p:nvPr/>
          </p:nvSpPr>
          <p:spPr>
            <a:xfrm>
              <a:off x="1116040" y="2191947"/>
              <a:ext cx="6428100" cy="6960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spcFirstLastPara="1" wrap="square" lIns="126000" tIns="144000" rIns="90000" bIns="90000" anchor="ctr" anchorCtr="0">
              <a:noAutofit/>
            </a:bodyPr>
            <a:lstStyle/>
            <a:p>
              <a:pPr marL="0" marR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n" sz="15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5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clientes</a:t>
              </a:r>
              <a:r>
                <a:rPr lang="en" sz="15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5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lang="en" sz="15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5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AS</a:t>
              </a:r>
              <a:r>
                <a:rPr lang="en" sz="15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5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lang="en" sz="15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15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clientes</a:t>
              </a:r>
              <a:r>
                <a:rPr lang="en" sz="15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5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nome</a:t>
              </a:r>
              <a:r>
                <a:rPr lang="en" sz="15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15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vendas</a:t>
              </a:r>
              <a:r>
                <a:rPr lang="en" sz="15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5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data</a:t>
              </a:r>
              <a:endParaRPr sz="1500" b="0" i="0" u="none" strike="noStrike" cap="non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n" sz="15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5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clientes</a:t>
              </a:r>
              <a:endParaRPr sz="1500" b="0" i="0" u="none" strike="noStrike" cap="non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INNER</a:t>
              </a:r>
              <a:r>
                <a:rPr lang="en" sz="15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5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JOIN</a:t>
              </a:r>
              <a:r>
                <a:rPr lang="en" sz="15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5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vendas</a:t>
              </a:r>
              <a:endParaRPr sz="1500" b="0" i="0" u="none" strike="noStrike" cap="non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630644" y="2191944"/>
              <a:ext cx="485400" cy="696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36000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 sz="1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/>
          <p:nvPr/>
        </p:nvSpPr>
        <p:spPr>
          <a:xfrm>
            <a:off x="720000" y="1627725"/>
            <a:ext cx="7466700" cy="296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5561575" y="1455650"/>
            <a:ext cx="1800000" cy="39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5624975" y="1417550"/>
            <a:ext cx="22677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Anotações</a:t>
            </a:r>
            <a:endParaRPr sz="20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1256700" y="2152875"/>
            <a:ext cx="6930000" cy="23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Subtítulo (17 pt)</a:t>
            </a:r>
            <a:endParaRPr sz="1700" b="1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Texto (12 a 14 pt)</a:t>
            </a:r>
            <a:endParaRPr sz="1600" b="1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7120000" y="808700"/>
            <a:ext cx="1381800" cy="1381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17301">
            <a:off x="6801323" y="735800"/>
            <a:ext cx="1862300" cy="18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/>
          <p:nvPr/>
        </p:nvSpPr>
        <p:spPr>
          <a:xfrm>
            <a:off x="720000" y="1627725"/>
            <a:ext cx="7466700" cy="2965200"/>
          </a:xfrm>
          <a:prstGeom prst="roundRect">
            <a:avLst>
              <a:gd name="adj" fmla="val 16667"/>
            </a:avLst>
          </a:prstGeom>
          <a:solidFill>
            <a:srgbClr val="FFEB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5561575" y="1455650"/>
            <a:ext cx="1800000" cy="39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624975" y="1417550"/>
            <a:ext cx="22677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Anotações</a:t>
            </a:r>
            <a:endParaRPr sz="20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1256700" y="2112650"/>
            <a:ext cx="5548200" cy="248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“ As funções de agregação</a:t>
            </a:r>
            <a:r>
              <a:rPr lang="en" sz="2000" b="1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realizam cálculos</a:t>
            </a:r>
            <a:r>
              <a:rPr lang="en" sz="2000" b="1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sobre um conjunto de dados e </a:t>
            </a:r>
            <a:r>
              <a:rPr lang="en" sz="2000" b="1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retornam um único resultado.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Exceto </a:t>
            </a:r>
            <a:r>
              <a:rPr lang="en" sz="2000" b="1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COUNT</a:t>
            </a:r>
            <a:r>
              <a:rPr lang="en" sz="2000" b="1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as funções de agregação irão </a:t>
            </a:r>
            <a:r>
              <a:rPr lang="en" sz="2000" b="1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ignorar</a:t>
            </a:r>
            <a:r>
              <a:rPr lang="en" sz="2000" b="1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os valores </a:t>
            </a:r>
            <a:r>
              <a:rPr lang="en" sz="2000" b="1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NULL.</a:t>
            </a:r>
            <a:r>
              <a:rPr lang="en" sz="2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sz="20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7120000" y="808700"/>
            <a:ext cx="1381800" cy="1381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17301">
            <a:off x="6801323" y="735800"/>
            <a:ext cx="1862300" cy="18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"/>
          <p:cNvSpPr/>
          <p:nvPr/>
        </p:nvSpPr>
        <p:spPr>
          <a:xfrm>
            <a:off x="720000" y="1627725"/>
            <a:ext cx="7466700" cy="296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0"/>
          <p:cNvSpPr/>
          <p:nvPr/>
        </p:nvSpPr>
        <p:spPr>
          <a:xfrm>
            <a:off x="5561575" y="1455650"/>
            <a:ext cx="1800000" cy="39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0"/>
          <p:cNvSpPr txBox="1"/>
          <p:nvPr/>
        </p:nvSpPr>
        <p:spPr>
          <a:xfrm>
            <a:off x="5624975" y="1417550"/>
            <a:ext cx="22677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Anotações</a:t>
            </a:r>
            <a:endParaRPr sz="20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1256700" y="2152875"/>
            <a:ext cx="6930000" cy="23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Subtítulo (17 pt)</a:t>
            </a:r>
            <a:endParaRPr sz="1700" b="1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Texto (12 a 14 pt)</a:t>
            </a:r>
            <a:endParaRPr sz="1600" b="1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8" name="Google Shape;288;p20"/>
          <p:cNvSpPr/>
          <p:nvPr/>
        </p:nvSpPr>
        <p:spPr>
          <a:xfrm>
            <a:off x="7120000" y="808700"/>
            <a:ext cx="1381800" cy="1381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17301">
            <a:off x="6801323" y="735800"/>
            <a:ext cx="1862300" cy="18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0"/>
          <p:cNvSpPr/>
          <p:nvPr/>
        </p:nvSpPr>
        <p:spPr>
          <a:xfrm>
            <a:off x="720000" y="1627725"/>
            <a:ext cx="7466700" cy="2965200"/>
          </a:xfrm>
          <a:prstGeom prst="roundRect">
            <a:avLst>
              <a:gd name="adj" fmla="val 16667"/>
            </a:avLst>
          </a:prstGeom>
          <a:solidFill>
            <a:srgbClr val="FFEB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0"/>
          <p:cNvSpPr/>
          <p:nvPr/>
        </p:nvSpPr>
        <p:spPr>
          <a:xfrm>
            <a:off x="5561575" y="1455650"/>
            <a:ext cx="1800000" cy="39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0"/>
          <p:cNvSpPr txBox="1"/>
          <p:nvPr/>
        </p:nvSpPr>
        <p:spPr>
          <a:xfrm>
            <a:off x="5624975" y="1417550"/>
            <a:ext cx="22677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Anotações</a:t>
            </a:r>
            <a:endParaRPr sz="20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20"/>
          <p:cNvSpPr txBox="1"/>
          <p:nvPr/>
        </p:nvSpPr>
        <p:spPr>
          <a:xfrm>
            <a:off x="1256700" y="2112650"/>
            <a:ext cx="5548200" cy="248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“Embora já tenhamos dado o primeiro passo, que é </a:t>
            </a:r>
            <a:r>
              <a:rPr lang="en" sz="2000" b="1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cruzar</a:t>
            </a:r>
            <a:r>
              <a:rPr lang="en" sz="2000" b="1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as duas tabelas, ainda precisamos esclarecer </a:t>
            </a:r>
            <a:r>
              <a:rPr lang="en" sz="2000" b="1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onde </a:t>
            </a:r>
            <a:r>
              <a:rPr lang="en" sz="2000" b="1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fica esse cruzamento.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Ou seja, qual </a:t>
            </a:r>
            <a:r>
              <a:rPr lang="en" sz="2000" b="1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chave primária (PK) </a:t>
            </a:r>
            <a:r>
              <a:rPr lang="en" sz="2000" b="1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será cruzada com qual </a:t>
            </a:r>
            <a:r>
              <a:rPr lang="en" sz="2000" b="1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chave estrangeira (FK).</a:t>
            </a:r>
            <a:r>
              <a:rPr lang="en" sz="2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sz="20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20"/>
          <p:cNvSpPr/>
          <p:nvPr/>
        </p:nvSpPr>
        <p:spPr>
          <a:xfrm>
            <a:off x="7120000" y="808700"/>
            <a:ext cx="1381800" cy="1381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17301">
            <a:off x="6801323" y="735800"/>
            <a:ext cx="1862300" cy="18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"/>
          <p:cNvSpPr txBox="1">
            <a:spLocks noGrp="1"/>
          </p:cNvSpPr>
          <p:nvPr>
            <p:ph type="subTitle" idx="1"/>
          </p:nvPr>
        </p:nvSpPr>
        <p:spPr>
          <a:xfrm>
            <a:off x="681675" y="1257300"/>
            <a:ext cx="5240660" cy="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n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Criando um INNER JOIN (cont.)</a:t>
            </a:r>
            <a:endParaRPr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02" name="Google Shape;302;p21"/>
          <p:cNvSpPr txBox="1">
            <a:spLocks noGrp="1"/>
          </p:cNvSpPr>
          <p:nvPr>
            <p:ph type="subTitle" idx="2"/>
          </p:nvPr>
        </p:nvSpPr>
        <p:spPr>
          <a:xfrm>
            <a:off x="687104" y="1683807"/>
            <a:ext cx="7877535" cy="1119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5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A sintaxe JOIN não usa </a:t>
            </a:r>
            <a:r>
              <a:rPr lang="en" sz="1500" b="1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WHERE</a:t>
            </a:r>
            <a:r>
              <a:rPr lang="en" sz="15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, mas requer a palavra </a:t>
            </a:r>
            <a:r>
              <a:rPr lang="en" sz="1500" b="1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ON</a:t>
            </a:r>
            <a:r>
              <a:rPr lang="en" sz="15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. É aí onde indicaremos o </a:t>
            </a:r>
            <a:r>
              <a:rPr lang="en" sz="1500" b="1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filtro</a:t>
            </a:r>
            <a:r>
              <a:rPr lang="en" sz="15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a ter em conta para efetuar a travessia.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n" sz="15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Ou seja, o que escrevíamos no </a:t>
            </a:r>
            <a:r>
              <a:rPr lang="en" sz="1500" b="1">
                <a:highlight>
                  <a:schemeClr val="lt1"/>
                </a:highlight>
              </a:rPr>
              <a:t>WHERE</a:t>
            </a:r>
            <a:r>
              <a:rPr lang="en" sz="1500">
                <a:highlight>
                  <a:schemeClr val="lt1"/>
                </a:highlight>
              </a:rPr>
              <a:t> </a:t>
            </a:r>
            <a:r>
              <a:rPr lang="en" sz="15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agora vamos escrever no </a:t>
            </a:r>
            <a:r>
              <a:rPr lang="en" sz="1500" b="1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ON</a:t>
            </a:r>
            <a:r>
              <a:rPr lang="en" sz="15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</p:txBody>
      </p:sp>
      <p:grpSp>
        <p:nvGrpSpPr>
          <p:cNvPr id="303" name="Google Shape;303;p21"/>
          <p:cNvGrpSpPr/>
          <p:nvPr/>
        </p:nvGrpSpPr>
        <p:grpSpPr>
          <a:xfrm>
            <a:off x="732700" y="2860125"/>
            <a:ext cx="7387878" cy="1575732"/>
            <a:chOff x="630644" y="2191937"/>
            <a:chExt cx="6639596" cy="530710"/>
          </a:xfrm>
        </p:grpSpPr>
        <p:sp>
          <p:nvSpPr>
            <p:cNvPr id="304" name="Google Shape;304;p21"/>
            <p:cNvSpPr/>
            <p:nvPr/>
          </p:nvSpPr>
          <p:spPr>
            <a:xfrm>
              <a:off x="1116040" y="2191937"/>
              <a:ext cx="61542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spcFirstLastPara="1" wrap="square" lIns="126000" tIns="144000" rIns="90000" bIns="90000" anchor="ctr" anchorCtr="0">
              <a:noAutofit/>
            </a:bodyPr>
            <a:lstStyle/>
            <a:p>
              <a:pPr marL="0" marR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n" sz="15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5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clientes</a:t>
              </a:r>
              <a:r>
                <a:rPr lang="en" sz="15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5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lang="en" sz="15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5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AS</a:t>
              </a:r>
              <a:r>
                <a:rPr lang="en" sz="15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5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lang="en" sz="15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15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clientes</a:t>
              </a:r>
              <a:r>
                <a:rPr lang="en" sz="15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5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nome</a:t>
              </a:r>
              <a:r>
                <a:rPr lang="en" sz="15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15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vendas</a:t>
              </a:r>
              <a:r>
                <a:rPr lang="en" sz="15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5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data</a:t>
              </a:r>
              <a:endParaRPr sz="1500" b="0" i="0" u="none" strike="noStrike" cap="non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n" sz="15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5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clientes</a:t>
              </a:r>
              <a:endParaRPr sz="1500" b="0" i="0" u="none" strike="noStrike" cap="non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INNER</a:t>
              </a:r>
              <a:r>
                <a:rPr lang="en" sz="15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5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JOIN</a:t>
              </a:r>
              <a:r>
                <a:rPr lang="en" sz="15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5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vendas</a:t>
              </a:r>
              <a:endParaRPr sz="1500" b="0" i="0" u="none" strike="noStrike" cap="non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ON</a:t>
              </a:r>
              <a:r>
                <a:rPr lang="en" sz="15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5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clientes</a:t>
              </a:r>
              <a:r>
                <a:rPr lang="en" sz="15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5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lang="en" sz="15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500" b="0" i="0" u="none" strike="noStrike" cap="none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15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5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vendas</a:t>
              </a:r>
              <a:r>
                <a:rPr lang="en" sz="15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5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cliente_id</a:t>
              </a:r>
              <a:endParaRPr sz="1500" b="0" i="0" u="none" strike="noStrike" cap="non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36000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 sz="1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F281F19-1149-442B-880D-AFAAC5547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150" y="962915"/>
            <a:ext cx="3892500" cy="1081200"/>
          </a:xfrm>
        </p:spPr>
        <p:txBody>
          <a:bodyPr/>
          <a:lstStyle/>
          <a:p>
            <a:r>
              <a:rPr lang="pt-BR" dirty="0"/>
              <a:t>OUTER JOIN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20D0977B-171A-4406-AC88-3427FE596DF5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91152" y="1568405"/>
            <a:ext cx="7761695" cy="698400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Pode ser </a:t>
            </a:r>
            <a:r>
              <a:rPr lang="pt-BR" b="1" dirty="0"/>
              <a:t>LEFT </a:t>
            </a:r>
            <a:r>
              <a:rPr lang="pt-BR" dirty="0"/>
              <a:t>ou </a:t>
            </a:r>
            <a:r>
              <a:rPr lang="pt-BR" b="1" dirty="0"/>
              <a:t>RIGHT</a:t>
            </a:r>
            <a:r>
              <a:rPr lang="pt-BR" dirty="0"/>
              <a:t>. A ideia é mostrar não apenas os registros cujos campos em </a:t>
            </a:r>
          </a:p>
          <a:p>
            <a:r>
              <a:rPr lang="pt-BR" dirty="0"/>
              <a:t>comum estejam presentes nas duas tabelas, mas também mostrar os que faltam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4C21C1D-30B7-4A9F-95BC-FF5A31D2F9E1}"/>
              </a:ext>
            </a:extLst>
          </p:cNvPr>
          <p:cNvGrpSpPr/>
          <p:nvPr/>
        </p:nvGrpSpPr>
        <p:grpSpPr>
          <a:xfrm>
            <a:off x="1547988" y="2505965"/>
            <a:ext cx="1329421" cy="842240"/>
            <a:chOff x="1332689" y="3446023"/>
            <a:chExt cx="2098831" cy="1329691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9C92065E-9699-44C2-9D55-FC2A162827B4}"/>
                </a:ext>
              </a:extLst>
            </p:cNvPr>
            <p:cNvSpPr/>
            <p:nvPr/>
          </p:nvSpPr>
          <p:spPr>
            <a:xfrm>
              <a:off x="1332689" y="3446023"/>
              <a:ext cx="1303506" cy="1303506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9217798-A051-490C-A916-DC2D82D0822C}"/>
                </a:ext>
              </a:extLst>
            </p:cNvPr>
            <p:cNvSpPr/>
            <p:nvPr/>
          </p:nvSpPr>
          <p:spPr>
            <a:xfrm>
              <a:off x="2128014" y="3472208"/>
              <a:ext cx="1303506" cy="130350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T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27EE2BD-E78D-4AB6-A105-F53010A6C269}"/>
              </a:ext>
            </a:extLst>
          </p:cNvPr>
          <p:cNvGrpSpPr/>
          <p:nvPr/>
        </p:nvGrpSpPr>
        <p:grpSpPr>
          <a:xfrm>
            <a:off x="1547988" y="3845782"/>
            <a:ext cx="1293487" cy="827835"/>
            <a:chOff x="2305454" y="4813393"/>
            <a:chExt cx="2146570" cy="1303506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655B19CA-A628-4228-A2A7-679D6CB7E2A8}"/>
                </a:ext>
              </a:extLst>
            </p:cNvPr>
            <p:cNvSpPr/>
            <p:nvPr/>
          </p:nvSpPr>
          <p:spPr>
            <a:xfrm>
              <a:off x="3148518" y="4813393"/>
              <a:ext cx="1303506" cy="130350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880211E7-B7F9-4683-91A3-4694C33BF69F}"/>
                </a:ext>
              </a:extLst>
            </p:cNvPr>
            <p:cNvSpPr/>
            <p:nvPr/>
          </p:nvSpPr>
          <p:spPr>
            <a:xfrm>
              <a:off x="2305454" y="4813393"/>
              <a:ext cx="1303506" cy="130350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4A7CF08-77F1-4EFE-A44A-408AF8611F29}"/>
              </a:ext>
            </a:extLst>
          </p:cNvPr>
          <p:cNvSpPr txBox="1"/>
          <p:nvPr/>
        </p:nvSpPr>
        <p:spPr>
          <a:xfrm>
            <a:off x="917687" y="2382854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/>
              <a:t>Left</a:t>
            </a:r>
            <a:r>
              <a:rPr lang="pt-BR" sz="1000" dirty="0"/>
              <a:t> </a:t>
            </a:r>
            <a:r>
              <a:rPr lang="pt-BR" sz="1000" dirty="0" err="1"/>
              <a:t>join</a:t>
            </a:r>
            <a:endParaRPr lang="pt-BR" sz="10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AC88ACF-A847-4BD9-86CC-8AB1E108E35F}"/>
              </a:ext>
            </a:extLst>
          </p:cNvPr>
          <p:cNvSpPr txBox="1"/>
          <p:nvPr/>
        </p:nvSpPr>
        <p:spPr>
          <a:xfrm>
            <a:off x="831125" y="3722671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/>
              <a:t>Right</a:t>
            </a:r>
            <a:r>
              <a:rPr lang="pt-BR" sz="1000" dirty="0"/>
              <a:t> </a:t>
            </a:r>
            <a:r>
              <a:rPr lang="pt-BR" sz="1000" dirty="0" err="1"/>
              <a:t>join</a:t>
            </a:r>
            <a:endParaRPr lang="pt-BR" sz="1000" dirty="0"/>
          </a:p>
        </p:txBody>
      </p:sp>
      <p:graphicFrame>
        <p:nvGraphicFramePr>
          <p:cNvPr id="13" name="Google Shape;263;p18">
            <a:extLst>
              <a:ext uri="{FF2B5EF4-FFF2-40B4-BE49-F238E27FC236}">
                <a16:creationId xmlns:a16="http://schemas.microsoft.com/office/drawing/2014/main" id="{D774C2EF-AD7E-4F95-AAAC-C4F77CEF07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198254"/>
              </p:ext>
            </p:extLst>
          </p:nvPr>
        </p:nvGraphicFramePr>
        <p:xfrm>
          <a:off x="3373161" y="2266805"/>
          <a:ext cx="1463482" cy="1859130"/>
        </p:xfrm>
        <a:graphic>
          <a:graphicData uri="http://schemas.openxmlformats.org/drawingml/2006/table">
            <a:tbl>
              <a:tblPr>
                <a:noFill/>
                <a:tableStyleId>{BEC023FF-1F8E-462B-B9BD-55EA6FF8EFF8}</a:tableStyleId>
              </a:tblPr>
              <a:tblGrid>
                <a:gridCol w="757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4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 dirty="0">
                          <a:solidFill>
                            <a:srgbClr val="F3F3F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CUSTOMERS</a:t>
                      </a:r>
                      <a:endParaRPr sz="1200" b="1" u="none" strike="noStrike" cap="none" dirty="0">
                        <a:solidFill>
                          <a:srgbClr val="F3F3F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C183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2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b="1" u="none" strike="noStrike" cap="none" dirty="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r>
                        <a:rPr lang="en" sz="1000" b="1" u="none" strike="noStrike" cap="none" dirty="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ustomer_id</a:t>
                      </a:r>
                      <a:endParaRPr sz="1000" b="1" u="none" strike="noStrike" cap="none" dirty="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name</a:t>
                      </a:r>
                      <a:endParaRPr sz="1000" b="1" u="none" strike="noStrike" cap="none" dirty="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2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10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JOÃO</a:t>
                      </a:r>
                      <a:endParaRPr sz="1000" u="none" strike="noStrike" cap="none" dirty="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2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0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MARIA</a:t>
                      </a:r>
                      <a:endParaRPr sz="1000" u="none" strike="noStrike" cap="none" dirty="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2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sz="10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DANIEL</a:t>
                      </a:r>
                      <a:endParaRPr sz="1000" u="none" strike="noStrike" cap="none" dirty="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Google Shape;263;p18">
            <a:extLst>
              <a:ext uri="{FF2B5EF4-FFF2-40B4-BE49-F238E27FC236}">
                <a16:creationId xmlns:a16="http://schemas.microsoft.com/office/drawing/2014/main" id="{5A373848-541B-4DA2-8D87-7CE0B8193E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3079731"/>
              </p:ext>
            </p:extLst>
          </p:nvPr>
        </p:nvGraphicFramePr>
        <p:xfrm>
          <a:off x="5969921" y="2271582"/>
          <a:ext cx="2423300" cy="1540305"/>
        </p:xfrm>
        <a:graphic>
          <a:graphicData uri="http://schemas.openxmlformats.org/drawingml/2006/table">
            <a:tbl>
              <a:tblPr>
                <a:noFill/>
                <a:tableStyleId>{BEC023FF-1F8E-462B-B9BD-55EA6FF8EFF8}</a:tableStyleId>
              </a:tblPr>
              <a:tblGrid>
                <a:gridCol w="62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55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 dirty="0">
                          <a:solidFill>
                            <a:srgbClr val="F3F3F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PAYMENTS</a:t>
                      </a:r>
                      <a:endParaRPr sz="1200" b="1" u="none" strike="noStrike" cap="none" dirty="0">
                        <a:solidFill>
                          <a:srgbClr val="F3F3F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C183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b="1" u="none" strike="noStrike" cap="none" dirty="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r>
                        <a:rPr lang="en" sz="1000" b="1" u="none" strike="noStrike" cap="none" dirty="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ustomer_id</a:t>
                      </a:r>
                      <a:endParaRPr sz="1000" b="1" u="none" strike="noStrike" cap="none" dirty="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checknumber</a:t>
                      </a:r>
                      <a:endParaRPr sz="1000" b="1" u="none" strike="noStrike" cap="none" dirty="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b="1" u="none" strike="noStrike" cap="none" dirty="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</a:t>
                      </a:r>
                      <a:r>
                        <a:rPr lang="en" sz="1000" b="1" u="none" strike="noStrike" cap="none" dirty="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ayment_date</a:t>
                      </a:r>
                      <a:endParaRPr sz="1000" b="1" u="none" strike="noStrike" cap="none" dirty="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10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2464654</a:t>
                      </a:r>
                      <a:endParaRPr sz="1000" u="none" strike="noStrike" cap="none" dirty="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12/03/2019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0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26545646</a:t>
                      </a:r>
                      <a:endParaRPr sz="1000" u="none" strike="noStrike" cap="none" dirty="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22/08/2019</a:t>
                      </a:r>
                      <a:endParaRPr sz="1000" u="none" strike="noStrike" cap="none" dirty="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283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subTitle" idx="2"/>
          </p:nvPr>
        </p:nvSpPr>
        <p:spPr>
          <a:xfrm>
            <a:off x="654150" y="1794525"/>
            <a:ext cx="76698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/>
              <a:t>Ele retornará o número de linhas / registro que atendem aos critérios.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COUNT Sintaxe</a:t>
            </a:r>
            <a:endParaRPr>
              <a:solidFill>
                <a:srgbClr val="EC183F"/>
              </a:solidFill>
            </a:endParaRPr>
          </a:p>
        </p:txBody>
      </p:sp>
      <p:grpSp>
        <p:nvGrpSpPr>
          <p:cNvPr id="108" name="Google Shape;108;p3"/>
          <p:cNvGrpSpPr/>
          <p:nvPr/>
        </p:nvGrpSpPr>
        <p:grpSpPr>
          <a:xfrm>
            <a:off x="631175" y="2571750"/>
            <a:ext cx="7692651" cy="370753"/>
            <a:chOff x="630644" y="2191938"/>
            <a:chExt cx="6913499" cy="530709"/>
          </a:xfrm>
        </p:grpSpPr>
        <p:sp>
          <p:nvSpPr>
            <p:cNvPr id="109" name="Google Shape;109;p3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spcFirstLastPara="1" wrap="square" lIns="126000" tIns="144000" rIns="90000" bIns="90000" anchor="ctr" anchorCtr="0">
              <a:noAutofit/>
            </a:bodyPr>
            <a:lstStyle/>
            <a:p>
              <a:pPr marL="0" marR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COUNT(*) </a:t>
              </a: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movies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 b="0" i="0" u="none" strike="noStrike" cap="non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36000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 sz="1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11" name="Google Shape;111;p3"/>
          <p:cNvSpPr txBox="1"/>
          <p:nvPr/>
        </p:nvSpPr>
        <p:spPr>
          <a:xfrm>
            <a:off x="631175" y="3022850"/>
            <a:ext cx="7669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1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Devolverá a quantidade de registros na tabela movies</a:t>
            </a:r>
            <a:endParaRPr sz="1400" b="0" i="1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2" name="Google Shape;112;p3"/>
          <p:cNvGrpSpPr/>
          <p:nvPr/>
        </p:nvGrpSpPr>
        <p:grpSpPr>
          <a:xfrm>
            <a:off x="654138" y="3512074"/>
            <a:ext cx="7692651" cy="370753"/>
            <a:chOff x="630644" y="2191938"/>
            <a:chExt cx="6913499" cy="530709"/>
          </a:xfrm>
        </p:grpSpPr>
        <p:sp>
          <p:nvSpPr>
            <p:cNvPr id="113" name="Google Shape;113;p3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spcFirstLastPara="1" wrap="square" lIns="126000" tIns="144000" rIns="90000" bIns="90000" anchor="ctr" anchorCtr="0">
              <a:noAutofit/>
            </a:bodyPr>
            <a:lstStyle/>
            <a:p>
              <a:pPr marL="0" marR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COUNT(id) </a:t>
              </a: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AS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total </a:t>
              </a: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movies </a:t>
              </a: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WHERE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genre_id=</a:t>
              </a:r>
              <a:r>
                <a:rPr lang="en" sz="12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 b="0" i="0" u="none" strike="noStrike" cap="non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36000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 sz="1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15" name="Google Shape;115;p3"/>
          <p:cNvSpPr txBox="1"/>
          <p:nvPr/>
        </p:nvSpPr>
        <p:spPr>
          <a:xfrm>
            <a:off x="631175" y="4007650"/>
            <a:ext cx="7692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1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Devolverá a quantidade de filmes da tabela movies com genre_id 3 em uma coluna chamada total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subTitle" idx="2"/>
          </p:nvPr>
        </p:nvSpPr>
        <p:spPr>
          <a:xfrm>
            <a:off x="719414" y="1794531"/>
            <a:ext cx="7627375" cy="122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AVG (média): Retornará a média de uma coluna com valores numéricos.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n"/>
              <a:t>SUM (soma): Retornará a soma de uma coluna com valores numéricos.</a:t>
            </a:r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rgbClr val="EC183F"/>
                </a:solidFill>
              </a:rPr>
              <a:t>AVG, SUM sintaxes</a:t>
            </a:r>
            <a:endParaRPr>
              <a:solidFill>
                <a:srgbClr val="EC183F"/>
              </a:solidFill>
            </a:endParaRPr>
          </a:p>
        </p:txBody>
      </p:sp>
      <p:grpSp>
        <p:nvGrpSpPr>
          <p:cNvPr id="123" name="Google Shape;123;p4"/>
          <p:cNvGrpSpPr/>
          <p:nvPr/>
        </p:nvGrpSpPr>
        <p:grpSpPr>
          <a:xfrm>
            <a:off x="654139" y="2776912"/>
            <a:ext cx="7692651" cy="370753"/>
            <a:chOff x="630644" y="2191938"/>
            <a:chExt cx="6913499" cy="530709"/>
          </a:xfrm>
        </p:grpSpPr>
        <p:sp>
          <p:nvSpPr>
            <p:cNvPr id="124" name="Google Shape;124;p4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spcFirstLastPara="1" wrap="square" lIns="126000" tIns="144000" rIns="90000" bIns="90000" anchor="ctr" anchorCtr="0">
              <a:noAutofit/>
            </a:bodyPr>
            <a:lstStyle/>
            <a:p>
              <a:pPr marL="0" marR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 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AVG(rating)</a:t>
              </a: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 FROM </a:t>
              </a:r>
              <a:r>
                <a:rPr lang="en" sz="12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movies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 b="0" i="0" u="none" strike="noStrike" cap="non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36000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 sz="1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26" name="Google Shape;126;p4"/>
          <p:cNvSpPr txBox="1"/>
          <p:nvPr/>
        </p:nvSpPr>
        <p:spPr>
          <a:xfrm>
            <a:off x="654149" y="3191225"/>
            <a:ext cx="6671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1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Ele retornará a classificação média dos filmes na tabela de filmes.</a:t>
            </a:r>
            <a:endParaRPr sz="1400" b="0" i="0" u="none" strike="noStrike" cap="none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7" name="Google Shape;127;p4"/>
          <p:cNvGrpSpPr/>
          <p:nvPr/>
        </p:nvGrpSpPr>
        <p:grpSpPr>
          <a:xfrm>
            <a:off x="631175" y="3657409"/>
            <a:ext cx="7692650" cy="370753"/>
            <a:chOff x="630644" y="2191938"/>
            <a:chExt cx="6913499" cy="530709"/>
          </a:xfrm>
        </p:grpSpPr>
        <p:sp>
          <p:nvSpPr>
            <p:cNvPr id="128" name="Google Shape;128;p4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spcFirstLastPara="1" wrap="square" lIns="126000" tIns="144000" rIns="90000" bIns="90000" anchor="ctr" anchorCtr="0">
              <a:noAutofit/>
            </a:bodyPr>
            <a:lstStyle/>
            <a:p>
              <a:pPr marL="0" marR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SUM(length) </a:t>
              </a: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movies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 b="0" i="0" u="none" strike="noStrike" cap="non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36000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 sz="1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30" name="Google Shape;130;p4"/>
          <p:cNvSpPr txBox="1"/>
          <p:nvPr/>
        </p:nvSpPr>
        <p:spPr>
          <a:xfrm>
            <a:off x="719427" y="4130050"/>
            <a:ext cx="6755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1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Ele retornará a soma das durações dos filmes na tabela de filmes.</a:t>
            </a:r>
            <a:endParaRPr sz="1400" b="0" i="1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>
            <a:spLocks noGrp="1"/>
          </p:cNvSpPr>
          <p:nvPr>
            <p:ph type="subTitle" idx="2"/>
          </p:nvPr>
        </p:nvSpPr>
        <p:spPr>
          <a:xfrm>
            <a:off x="719425" y="1794527"/>
            <a:ext cx="7627500" cy="8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MIN retornará o valor mínimo de uma coluna com valores numéricos.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n"/>
              <a:t>MAX retornará o valor máximo de uma coluna.</a:t>
            </a:r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MIN, MAX sintaxes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719424" y="3191225"/>
            <a:ext cx="6606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1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Ele retornará a classificação do filme menos classificado.</a:t>
            </a:r>
            <a:endParaRPr sz="1400" b="0" i="0" u="none" strike="noStrike" cap="none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719427" y="4130050"/>
            <a:ext cx="6755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1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Ele retornará a classificação do filme com melhor classificação.</a:t>
            </a:r>
            <a:endParaRPr sz="1400" b="0" i="1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0" name="Google Shape;140;p5"/>
          <p:cNvGrpSpPr/>
          <p:nvPr/>
        </p:nvGrpSpPr>
        <p:grpSpPr>
          <a:xfrm>
            <a:off x="681250" y="2769396"/>
            <a:ext cx="7692650" cy="370753"/>
            <a:chOff x="630644" y="2191938"/>
            <a:chExt cx="6913499" cy="530709"/>
          </a:xfrm>
        </p:grpSpPr>
        <p:sp>
          <p:nvSpPr>
            <p:cNvPr id="141" name="Google Shape;141;p5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spcFirstLastPara="1" wrap="square" lIns="126000" tIns="144000" rIns="90000" bIns="90000" anchor="ctr" anchorCtr="0">
              <a:noAutofit/>
            </a:bodyPr>
            <a:lstStyle/>
            <a:p>
              <a:pPr marL="0" marR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 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MIN(rating)</a:t>
              </a: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 FROM </a:t>
              </a:r>
              <a:r>
                <a:rPr lang="en" sz="12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movies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 b="0" i="0" u="none" strike="noStrike" cap="non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36000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 sz="1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43" name="Google Shape;143;p5"/>
          <p:cNvGrpSpPr/>
          <p:nvPr/>
        </p:nvGrpSpPr>
        <p:grpSpPr>
          <a:xfrm>
            <a:off x="681263" y="3668064"/>
            <a:ext cx="7718921" cy="370753"/>
            <a:chOff x="630644" y="2191938"/>
            <a:chExt cx="6913499" cy="530709"/>
          </a:xfrm>
        </p:grpSpPr>
        <p:sp>
          <p:nvSpPr>
            <p:cNvPr id="144" name="Google Shape;144;p5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spcFirstLastPara="1" wrap="square" lIns="126000" tIns="144000" rIns="90000" bIns="90000" anchor="ctr" anchorCtr="0">
              <a:noAutofit/>
            </a:bodyPr>
            <a:lstStyle/>
            <a:p>
              <a:pPr marL="0" marR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MAX(length) </a:t>
              </a: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movies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 b="0" i="0" u="none" strike="noStrike" cap="non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36000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 sz="1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>
            <a:spLocks noGrp="1"/>
          </p:cNvSpPr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Group By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>
            <a:spLocks noGrp="1"/>
          </p:cNvSpPr>
          <p:nvPr>
            <p:ph type="subTitle" idx="1"/>
          </p:nvPr>
        </p:nvSpPr>
        <p:spPr>
          <a:xfrm>
            <a:off x="681675" y="1257300"/>
            <a:ext cx="5240660" cy="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n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Group By sintaxe</a:t>
            </a:r>
            <a:endParaRPr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8" name="Google Shape;158;p7"/>
          <p:cNvSpPr txBox="1">
            <a:spLocks noGrp="1"/>
          </p:cNvSpPr>
          <p:nvPr>
            <p:ph type="subTitle" idx="2"/>
          </p:nvPr>
        </p:nvSpPr>
        <p:spPr>
          <a:xfrm>
            <a:off x="904958" y="1963485"/>
            <a:ext cx="6878075" cy="769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17647"/>
              <a:buNone/>
            </a:pPr>
            <a:r>
              <a:rPr lang="en" b="1"/>
              <a:t>GROUP BY</a:t>
            </a:r>
            <a:r>
              <a:rPr lang="en"/>
              <a:t> é usado para </a:t>
            </a:r>
            <a:r>
              <a:rPr lang="en" b="1"/>
              <a:t>agrupar os registros</a:t>
            </a:r>
            <a:r>
              <a:rPr lang="en"/>
              <a:t> da tabela resultantes de uma consulta por uma ou mais colunas.</a:t>
            </a:r>
            <a:endParaRPr/>
          </a:p>
        </p:txBody>
      </p:sp>
      <p:grpSp>
        <p:nvGrpSpPr>
          <p:cNvPr id="159" name="Google Shape;159;p7"/>
          <p:cNvGrpSpPr/>
          <p:nvPr/>
        </p:nvGrpSpPr>
        <p:grpSpPr>
          <a:xfrm>
            <a:off x="732700" y="2555125"/>
            <a:ext cx="7692651" cy="1537676"/>
            <a:chOff x="630644" y="2191938"/>
            <a:chExt cx="6913499" cy="530709"/>
          </a:xfrm>
        </p:grpSpPr>
        <p:sp>
          <p:nvSpPr>
            <p:cNvPr id="160" name="Google Shape;160;p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spcFirstLastPara="1" wrap="square" lIns="126000" tIns="144000" rIns="90000" bIns="90000" anchor="ctr" anchorCtr="0">
              <a:noAutofit/>
            </a:bodyPr>
            <a:lstStyle/>
            <a:p>
              <a:pPr marL="0" marR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coluna_1</a:t>
              </a:r>
              <a:endParaRPr sz="1200" b="0" i="0" u="none" strike="noStrike" cap="non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nome_tabela</a:t>
              </a:r>
              <a:endParaRPr sz="1200" b="0" i="0" u="none" strike="noStrike" cap="non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WHERE </a:t>
              </a:r>
              <a:r>
                <a:rPr lang="en" sz="12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condição</a:t>
              </a:r>
              <a:endParaRPr sz="1200" b="0" i="0" u="none" strike="noStrike" cap="non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GROUP BY </a:t>
              </a:r>
              <a:r>
                <a:rPr lang="en" sz="12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coluna_1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 b="0" i="0" u="none" strike="noStrike" cap="non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36000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 sz="1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>
            <a:spLocks noGrp="1"/>
          </p:cNvSpPr>
          <p:nvPr>
            <p:ph type="subTitle" idx="1"/>
          </p:nvPr>
        </p:nvSpPr>
        <p:spPr>
          <a:xfrm>
            <a:off x="681675" y="1257300"/>
            <a:ext cx="5240660" cy="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n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Group By Exemplo </a:t>
            </a:r>
            <a:endParaRPr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68" name="Google Shape;168;p8"/>
          <p:cNvGrpSpPr/>
          <p:nvPr/>
        </p:nvGrpSpPr>
        <p:grpSpPr>
          <a:xfrm>
            <a:off x="744325" y="2135887"/>
            <a:ext cx="7692651" cy="1228114"/>
            <a:chOff x="630644" y="2191938"/>
            <a:chExt cx="6913499" cy="530709"/>
          </a:xfrm>
        </p:grpSpPr>
        <p:sp>
          <p:nvSpPr>
            <p:cNvPr id="169" name="Google Shape;169;p8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spcFirstLastPara="1" wrap="square" lIns="126000" tIns="144000" rIns="90000" bIns="90000" anchor="ctr" anchorCtr="0">
              <a:noAutofit/>
            </a:bodyPr>
            <a:lstStyle/>
            <a:p>
              <a:pPr marL="0" marR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marca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endParaRPr sz="1200" b="0" i="0" u="none" strike="noStrike" cap="non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autos</a:t>
              </a:r>
              <a:endParaRPr sz="1200" b="0" i="0" u="none" strike="noStrike" cap="non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GROUP BY </a:t>
              </a:r>
              <a:r>
                <a:rPr lang="en" sz="1200" b="0" i="0" u="none" strike="noStrike" cap="non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marca</a:t>
              </a:r>
              <a:r>
                <a:rPr lang="en" sz="1200" b="0" i="0" u="none" strike="noStrike" cap="non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 b="0" i="0" u="none" strike="noStrike" cap="non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36000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 sz="1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681675" y="1257300"/>
            <a:ext cx="5240660" cy="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n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Group By Exemplo </a:t>
            </a:r>
            <a:endParaRPr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77" name="Google Shape;177;p9"/>
          <p:cNvGraphicFramePr/>
          <p:nvPr/>
        </p:nvGraphicFramePr>
        <p:xfrm>
          <a:off x="1359539" y="19772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{BEC023FF-1F8E-462B-B9BD-55EA6FF8EFF8}</a:tableStyleId>
              </a:tblPr>
              <a:tblGrid>
                <a:gridCol w="9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id</a:t>
                      </a:r>
                      <a:endParaRPr sz="1400" b="1" u="none" strike="noStrike" cap="non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marca</a:t>
                      </a:r>
                      <a:endParaRPr sz="1400" b="1" u="none" strike="noStrike" cap="non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modelo</a:t>
                      </a:r>
                      <a:endParaRPr sz="1400" b="1" u="none" strike="noStrike" cap="non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1400" u="none" strike="noStrike" cap="non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Renault</a:t>
                      </a:r>
                      <a:endParaRPr sz="1400" u="none" strike="noStrike" cap="non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06C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Clio</a:t>
                      </a:r>
                      <a:endParaRPr sz="1400" u="none" strike="noStrike" cap="non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400" u="none" strike="noStrike" cap="non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Renault</a:t>
                      </a:r>
                      <a:endParaRPr sz="1400" u="none" strike="noStrike" cap="non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06C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Megane</a:t>
                      </a:r>
                      <a:endParaRPr sz="1400" u="none" strike="noStrike" cap="non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sz="1400" u="none" strike="noStrike" cap="non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Seat</a:t>
                      </a:r>
                      <a:endParaRPr sz="1400" u="none" strike="noStrike" cap="non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Ibiza</a:t>
                      </a:r>
                      <a:endParaRPr sz="1400" u="none" strike="noStrike" cap="non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 sz="1400" u="none" strike="noStrike" cap="non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Seat</a:t>
                      </a:r>
                      <a:endParaRPr sz="1400" u="none" strike="noStrike" cap="non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Leon</a:t>
                      </a:r>
                      <a:endParaRPr sz="1400" u="none" strike="noStrike" cap="non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  <a:endParaRPr sz="1400" u="none" strike="noStrike" cap="non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Opel</a:t>
                      </a:r>
                      <a:endParaRPr sz="1400" u="none" strike="noStrike" cap="non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Corsa</a:t>
                      </a:r>
                      <a:endParaRPr sz="1400" u="none" strike="noStrike" cap="non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</a:t>
                      </a:r>
                      <a:endParaRPr sz="1400" u="none" strike="noStrike" cap="non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Renault</a:t>
                      </a:r>
                      <a:endParaRPr sz="1400" u="none" strike="noStrike" cap="non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06C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Clio</a:t>
                      </a:r>
                      <a:endParaRPr sz="1400" u="none" strike="noStrike" cap="non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8" name="Google Shape;178;p9"/>
          <p:cNvGraphicFramePr/>
          <p:nvPr/>
        </p:nvGraphicFramePr>
        <p:xfrm>
          <a:off x="5847264" y="25658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{BEC023FF-1F8E-462B-B9BD-55EA6FF8EFF8}</a:tableStyleId>
              </a:tblPr>
              <a:tblGrid>
                <a:gridCol w="117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marca</a:t>
                      </a:r>
                      <a:endParaRPr sz="1400" b="1" u="none" strike="noStrike" cap="non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Renault</a:t>
                      </a:r>
                      <a:endParaRPr sz="1400" u="none" strike="noStrike" cap="non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06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Seat</a:t>
                      </a:r>
                      <a:endParaRPr sz="1400" u="none" strike="noStrike" cap="non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Opel</a:t>
                      </a:r>
                      <a:endParaRPr sz="1400" u="none" strike="noStrike" cap="none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79" name="Google Shape;179;p9"/>
          <p:cNvCxnSpPr/>
          <p:nvPr/>
        </p:nvCxnSpPr>
        <p:spPr>
          <a:xfrm>
            <a:off x="3308414" y="3371591"/>
            <a:ext cx="2547000" cy="1698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80" name="Google Shape;180;p9"/>
          <p:cNvCxnSpPr/>
          <p:nvPr/>
        </p:nvCxnSpPr>
        <p:spPr>
          <a:xfrm rot="10800000" flipH="1">
            <a:off x="3350864" y="3541466"/>
            <a:ext cx="2504700" cy="2334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81" name="Google Shape;181;p9"/>
          <p:cNvCxnSpPr/>
          <p:nvPr/>
        </p:nvCxnSpPr>
        <p:spPr>
          <a:xfrm rot="10800000" flipH="1">
            <a:off x="3372089" y="3937666"/>
            <a:ext cx="2483400" cy="233400"/>
          </a:xfrm>
          <a:prstGeom prst="straightConnector1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82" name="Google Shape;182;p9"/>
          <p:cNvCxnSpPr/>
          <p:nvPr/>
        </p:nvCxnSpPr>
        <p:spPr>
          <a:xfrm rot="10800000" flipH="1">
            <a:off x="3442839" y="3131041"/>
            <a:ext cx="2412600" cy="1443300"/>
          </a:xfrm>
          <a:prstGeom prst="straightConnector1">
            <a:avLst/>
          </a:prstGeom>
          <a:noFill/>
          <a:ln w="9525" cap="flat" cmpd="sng">
            <a:solidFill>
              <a:srgbClr val="EC183F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83" name="Google Shape;183;p9"/>
          <p:cNvCxnSpPr/>
          <p:nvPr/>
        </p:nvCxnSpPr>
        <p:spPr>
          <a:xfrm>
            <a:off x="3414539" y="2582191"/>
            <a:ext cx="2440800" cy="566100"/>
          </a:xfrm>
          <a:prstGeom prst="straightConnector1">
            <a:avLst/>
          </a:prstGeom>
          <a:noFill/>
          <a:ln w="9525" cap="flat" cmpd="sng">
            <a:solidFill>
              <a:srgbClr val="EC183F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84" name="Google Shape;184;p9"/>
          <p:cNvCxnSpPr/>
          <p:nvPr/>
        </p:nvCxnSpPr>
        <p:spPr>
          <a:xfrm>
            <a:off x="3449914" y="2985466"/>
            <a:ext cx="2405400" cy="162600"/>
          </a:xfrm>
          <a:prstGeom prst="straightConnector1">
            <a:avLst/>
          </a:prstGeom>
          <a:noFill/>
          <a:ln w="9525" cap="flat" cmpd="sng">
            <a:solidFill>
              <a:srgbClr val="EC183F"/>
            </a:solidFill>
            <a:prstDash val="solid"/>
            <a:round/>
            <a:headEnd type="oval" w="med" len="med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1002</Words>
  <Application>Microsoft Office PowerPoint</Application>
  <PresentationFormat>Apresentação na tela (16:9)</PresentationFormat>
  <Paragraphs>222</Paragraphs>
  <Slides>23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Arial</vt:lpstr>
      <vt:lpstr>Open Sans</vt:lpstr>
      <vt:lpstr>Times New Roman</vt:lpstr>
      <vt:lpstr>Rajdhani</vt:lpstr>
      <vt:lpstr>Consolas</vt:lpstr>
      <vt:lpstr>Roboto</vt:lpstr>
      <vt:lpstr>Simple Light</vt:lpstr>
      <vt:lpstr>Funções de agregação</vt:lpstr>
      <vt:lpstr>Apresentação do PowerPoint</vt:lpstr>
      <vt:lpstr>COUNT Sintaxe</vt:lpstr>
      <vt:lpstr>AVG, SUM sintaxes</vt:lpstr>
      <vt:lpstr>MIN, MAX sintaxes</vt:lpstr>
      <vt:lpstr>Group By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Having</vt:lpstr>
      <vt:lpstr>Apresentação do PowerPoint</vt:lpstr>
      <vt:lpstr>Apresentação do PowerPoint</vt:lpstr>
      <vt:lpstr>Joins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 de agregação</dc:title>
  <cp:lastModifiedBy>Daniel Sângelo</cp:lastModifiedBy>
  <cp:revision>1</cp:revision>
  <dcterms:modified xsi:type="dcterms:W3CDTF">2021-09-12T21:02:33Z</dcterms:modified>
</cp:coreProperties>
</file>