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7" r:id="rId4"/>
    <p:sldId id="258" r:id="rId5"/>
    <p:sldId id="268" r:id="rId6"/>
    <p:sldId id="259" r:id="rId7"/>
    <p:sldId id="269" r:id="rId8"/>
    <p:sldId id="270" r:id="rId9"/>
    <p:sldId id="276" r:id="rId10"/>
    <p:sldId id="261" r:id="rId11"/>
    <p:sldId id="271" r:id="rId12"/>
    <p:sldId id="263" r:id="rId13"/>
    <p:sldId id="272" r:id="rId14"/>
    <p:sldId id="264" r:id="rId15"/>
    <p:sldId id="260" r:id="rId16"/>
    <p:sldId id="273" r:id="rId17"/>
    <p:sldId id="265" r:id="rId18"/>
    <p:sldId id="274" r:id="rId19"/>
    <p:sldId id="266" r:id="rId20"/>
    <p:sldId id="275" r:id="rId21"/>
    <p:sldId id="279" r:id="rId22"/>
    <p:sldId id="277" r:id="rId23"/>
    <p:sldId id="278"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895A5B-00E6-41F5-AEC7-11C9B82417E2}"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C895A5B-00E6-41F5-AEC7-11C9B82417E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007D0-B708-431E-A1B7-291BA68CA12C}" type="datetimeFigureOut">
              <a:rPr lang="en-US" smtClean="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895A5B-00E6-41F5-AEC7-11C9B82417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27007D0-B708-431E-A1B7-291BA68CA12C}" type="datetimeFigureOut">
              <a:rPr lang="en-US" smtClean="0"/>
              <a:t>6/18/2023</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C895A5B-00E6-41F5-AEC7-11C9B82417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066800"/>
          </a:xfrm>
        </p:spPr>
        <p:txBody>
          <a:bodyPr>
            <a:normAutofit fontScale="90000"/>
          </a:bodyPr>
          <a:lstStyle/>
          <a:p>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t>
            </a:r>
            <a:br>
              <a:rPr lang="en-US" b="1" dirty="0" smtClean="0"/>
            </a:br>
            <a:r>
              <a:rPr lang="en-US" b="1" dirty="0"/>
              <a:t/>
            </a:r>
            <a:br>
              <a:rPr lang="en-US" b="1" dirty="0"/>
            </a:br>
            <a:r>
              <a:rPr lang="en-US" b="1" dirty="0" smtClean="0"/>
              <a:t/>
            </a:r>
            <a:br>
              <a:rPr lang="en-US" b="1" dirty="0" smtClean="0"/>
            </a:br>
            <a:r>
              <a:rPr lang="en-US" b="1" dirty="0"/>
              <a:t>	 </a:t>
            </a:r>
            <a:r>
              <a:rPr lang="en-US" b="1" dirty="0" smtClean="0"/>
              <a:t>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t>
            </a:r>
            <a:r>
              <a:rPr lang="en-US" b="1" dirty="0"/>
              <a:t> </a:t>
            </a:r>
            <a:r>
              <a:rPr lang="en-US" b="1" dirty="0" smtClean="0"/>
              <a:t> </a:t>
            </a:r>
            <a:r>
              <a:rPr lang="en-US" sz="4400" b="1" dirty="0" smtClean="0">
                <a:solidFill>
                  <a:schemeClr val="accent2">
                    <a:lumMod val="75000"/>
                  </a:schemeClr>
                </a:solidFill>
                <a:latin typeface="Baskerville Old Face" pitchFamily="18" charset="0"/>
              </a:rPr>
              <a:t>SUPPLY </a:t>
            </a:r>
            <a:r>
              <a:rPr lang="en-US" sz="4400" b="1" dirty="0">
                <a:solidFill>
                  <a:schemeClr val="accent2">
                    <a:lumMod val="75000"/>
                  </a:schemeClr>
                </a:solidFill>
                <a:latin typeface="Baskerville Old Face" pitchFamily="18" charset="0"/>
              </a:rPr>
              <a:t>CHAIN MANAGEMENT</a:t>
            </a:r>
            <a:r>
              <a:rPr lang="en-US" sz="4400" dirty="0">
                <a:solidFill>
                  <a:schemeClr val="accent6">
                    <a:lumMod val="75000"/>
                  </a:schemeClr>
                </a:solidFill>
                <a:latin typeface="Bahnschrift Condensed" pitchFamily="34" charset="0"/>
              </a:rPr>
              <a:t/>
            </a:r>
            <a:br>
              <a:rPr lang="en-US" sz="4400" dirty="0">
                <a:solidFill>
                  <a:schemeClr val="accent6">
                    <a:lumMod val="75000"/>
                  </a:schemeClr>
                </a:solidFill>
                <a:latin typeface="Bahnschrift Condensed" pitchFamily="34" charset="0"/>
              </a:rPr>
            </a:br>
            <a:endParaRPr lang="en-US" dirty="0">
              <a:solidFill>
                <a:schemeClr val="accent6">
                  <a:lumMod val="75000"/>
                </a:schemeClr>
              </a:solidFill>
              <a:latin typeface="Bahnschrift Condensed" pitchFamily="34" charset="0"/>
            </a:endParaRPr>
          </a:p>
        </p:txBody>
      </p:sp>
      <p:sp>
        <p:nvSpPr>
          <p:cNvPr id="3" name="Subtitle 2"/>
          <p:cNvSpPr>
            <a:spLocks noGrp="1"/>
          </p:cNvSpPr>
          <p:nvPr>
            <p:ph type="subTitle" idx="1"/>
          </p:nvPr>
        </p:nvSpPr>
        <p:spPr>
          <a:xfrm>
            <a:off x="152400" y="1447800"/>
            <a:ext cx="8839200" cy="5410200"/>
          </a:xfrm>
        </p:spPr>
        <p:txBody>
          <a:bodyPr>
            <a:noAutofit/>
          </a:bodyPr>
          <a:lstStyle/>
          <a:p>
            <a:pPr algn="l"/>
            <a:r>
              <a:rPr lang="en-US" sz="2000" b="1" cap="none" dirty="0" smtClean="0">
                <a:solidFill>
                  <a:schemeClr val="tx1"/>
                </a:solidFill>
                <a:latin typeface="Microsoft Yi Baiti" pitchFamily="66" charset="0"/>
                <a:ea typeface="Microsoft Yi Baiti" pitchFamily="66" charset="0"/>
              </a:rPr>
              <a:t>						</a:t>
            </a:r>
            <a:r>
              <a:rPr lang="en-US" sz="2000" b="1" cap="none" dirty="0" smtClean="0">
                <a:solidFill>
                  <a:schemeClr val="tx1"/>
                </a:solidFill>
                <a:latin typeface="Footlight MT Light" pitchFamily="18" charset="0"/>
                <a:ea typeface="Microsoft Yi Baiti" pitchFamily="66" charset="0"/>
              </a:rPr>
              <a:t>NANDAKISHORE.P</a:t>
            </a:r>
          </a:p>
          <a:p>
            <a:pPr algn="l"/>
            <a:r>
              <a:rPr lang="en-US" sz="2000" b="1" cap="none" dirty="0" smtClean="0">
                <a:ea typeface="Microsoft Yi Baiti" pitchFamily="66" charset="0"/>
              </a:rPr>
              <a:t>MILESTONE:2				</a:t>
            </a:r>
          </a:p>
          <a:p>
            <a:pPr algn="l"/>
            <a:r>
              <a:rPr lang="en-US" sz="2000" b="1" cap="none" dirty="0" smtClean="0">
                <a:solidFill>
                  <a:schemeClr val="tx1"/>
                </a:solidFill>
                <a:latin typeface="Microsoft Yi Baiti" pitchFamily="66" charset="0"/>
                <a:ea typeface="Microsoft Yi Baiti" pitchFamily="66" charset="0"/>
              </a:rPr>
              <a:t>	The objective of this exercise is to build a model, using historical data that will determine an optimum weight of the product to be shipped each time from the respective warehouses.</a:t>
            </a:r>
          </a:p>
          <a:p>
            <a:pPr algn="l"/>
            <a:r>
              <a:rPr lang="en-US" sz="2000" b="1" dirty="0">
                <a:latin typeface="Microsoft Yi Baiti" pitchFamily="66" charset="0"/>
                <a:ea typeface="Microsoft Yi Baiti" pitchFamily="66" charset="0"/>
              </a:rPr>
              <a:t>	</a:t>
            </a:r>
            <a:r>
              <a:rPr lang="en-US" sz="2000" b="1" cap="none" dirty="0" smtClean="0">
                <a:solidFill>
                  <a:schemeClr val="tx1"/>
                </a:solidFill>
                <a:latin typeface="Microsoft Yi Baiti" pitchFamily="66" charset="0"/>
                <a:ea typeface="Microsoft Yi Baiti" pitchFamily="66" charset="0"/>
              </a:rPr>
              <a:t>In this dataset we have 24 columns.Here 8 columns are categorical and remaining are numerical. ”Product wt. in tons” is our target column. Some columns have direct relationship &amp; some have less or no relationship with the target column. Some differences are found from Milestone:1 while analyzing the dataset through hypothetical and graphical method. </a:t>
            </a:r>
          </a:p>
          <a:p>
            <a:pPr algn="l"/>
            <a:r>
              <a:rPr lang="en-US" sz="2000" b="1" cap="none" dirty="0">
                <a:latin typeface="Microsoft Yi Baiti" pitchFamily="66" charset="0"/>
                <a:ea typeface="Microsoft Yi Baiti" pitchFamily="66" charset="0"/>
              </a:rPr>
              <a:t>	</a:t>
            </a:r>
            <a:r>
              <a:rPr lang="en-US" sz="2000" b="1" cap="none" dirty="0" smtClean="0">
                <a:latin typeface="Microsoft Yi Baiti" pitchFamily="66" charset="0"/>
                <a:ea typeface="Microsoft Yi Baiti" pitchFamily="66" charset="0"/>
              </a:rPr>
              <a:t>First let’s check the relation of target column to numerical columns.</a:t>
            </a:r>
            <a:endParaRPr lang="en-US" sz="2000" b="1" cap="none" dirty="0">
              <a:solidFill>
                <a:schemeClr val="tx1"/>
              </a:solidFill>
              <a:latin typeface="Microsoft Yi Baiti" pitchFamily="66" charset="0"/>
              <a:ea typeface="Microsoft Yi Baiti" pitchFamily="66" charset="0"/>
            </a:endParaRPr>
          </a:p>
        </p:txBody>
      </p:sp>
    </p:spTree>
    <p:extLst>
      <p:ext uri="{BB962C8B-B14F-4D97-AF65-F5344CB8AC3E}">
        <p14:creationId xmlns:p14="http://schemas.microsoft.com/office/powerpoint/2010/main" val="3476496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3" y="3388099"/>
            <a:ext cx="91440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2422292868"/>
              </p:ext>
            </p:extLst>
          </p:nvPr>
        </p:nvGraphicFramePr>
        <p:xfrm>
          <a:off x="27709" y="0"/>
          <a:ext cx="9116290" cy="1625600"/>
        </p:xfrm>
        <a:graphic>
          <a:graphicData uri="http://schemas.openxmlformats.org/drawingml/2006/table">
            <a:tbl>
              <a:tblPr firstRow="1" bandRow="1">
                <a:tableStyleId>{5C22544A-7EE6-4342-B048-85BDC9FD1C3A}</a:tableStyleId>
              </a:tblPr>
              <a:tblGrid>
                <a:gridCol w="962891"/>
                <a:gridCol w="8153399"/>
              </a:tblGrid>
              <a:tr h="406400">
                <a:tc>
                  <a:txBody>
                    <a:bodyPr/>
                    <a:lstStyle/>
                    <a:p>
                      <a:r>
                        <a:rPr lang="en-US" dirty="0" smtClean="0"/>
                        <a:t>     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'num_refill_req_3m'</a:t>
                      </a:r>
                      <a:r>
                        <a:rPr lang="en-US" sz="1800" b="1" kern="1200" dirty="0" smtClean="0">
                          <a:solidFill>
                            <a:schemeClr val="lt1"/>
                          </a:solidFill>
                          <a:latin typeface="+mn-lt"/>
                          <a:ea typeface="+mn-ea"/>
                          <a:cs typeface="+mn-cs"/>
                        </a:rPr>
                        <a:t> </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64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'num_refill_req_l3m'</a:t>
                      </a:r>
                      <a:endParaRPr lang="en-US" sz="1800" b="0" dirty="0" smtClean="0"/>
                    </a:p>
                  </a:txBody>
                  <a:tcPr/>
                </a:tc>
              </a:tr>
              <a:tr h="4064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'num_refill_req_l3m'</a:t>
                      </a:r>
                      <a:endParaRPr lang="en-US" sz="1800" b="0" dirty="0" smtClean="0"/>
                    </a:p>
                  </a:txBody>
                  <a:tcPr/>
                </a:tc>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0.919  .</a:t>
                      </a:r>
                      <a:r>
                        <a:rPr lang="en-US" sz="1800" dirty="0" smtClean="0"/>
                        <a:t> We</a:t>
                      </a:r>
                      <a:r>
                        <a:rPr lang="en-US" sz="1800" baseline="0" dirty="0" smtClean="0"/>
                        <a:t> accept  null hypothesis.</a:t>
                      </a:r>
                      <a:endParaRPr lang="en-US" sz="1800" b="0" dirty="0" smtClean="0"/>
                    </a:p>
                  </a:txBody>
                  <a:tcPr/>
                </a:tc>
              </a:tr>
            </a:tbl>
          </a:graphicData>
        </a:graphic>
      </p:graphicFrame>
      <p:sp>
        <p:nvSpPr>
          <p:cNvPr id="8" name="TextBox 7"/>
          <p:cNvSpPr txBox="1"/>
          <p:nvPr/>
        </p:nvSpPr>
        <p:spPr>
          <a:xfrm>
            <a:off x="0" y="1676399"/>
            <a:ext cx="9144000" cy="646331"/>
          </a:xfrm>
          <a:prstGeom prst="rect">
            <a:avLst/>
          </a:prstGeom>
          <a:noFill/>
        </p:spPr>
        <p:txBody>
          <a:bodyPr wrap="square" rtlCol="0">
            <a:spAutoFit/>
          </a:bodyPr>
          <a:lstStyle/>
          <a:p>
            <a:r>
              <a:rPr lang="en-US" dirty="0" smtClean="0"/>
              <a:t>    	Refill request has no dependency on product wt,since at maximum and minimum requests product wt. is same. This is completely against our observation in M1.</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328421"/>
            <a:ext cx="4724400" cy="4529579"/>
          </a:xfrm>
          <a:prstGeom prst="rect">
            <a:avLst/>
          </a:prstGeom>
        </p:spPr>
      </p:pic>
    </p:spTree>
    <p:extLst>
      <p:ext uri="{BB962C8B-B14F-4D97-AF65-F5344CB8AC3E}">
        <p14:creationId xmlns:p14="http://schemas.microsoft.com/office/powerpoint/2010/main" val="900133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3780283"/>
              </p:ext>
            </p:extLst>
          </p:nvPr>
        </p:nvGraphicFramePr>
        <p:xfrm>
          <a:off x="0" y="0"/>
          <a:ext cx="9144000" cy="1625600"/>
        </p:xfrm>
        <a:graphic>
          <a:graphicData uri="http://schemas.openxmlformats.org/drawingml/2006/table">
            <a:tbl>
              <a:tblPr firstRow="1" bandRow="1">
                <a:tableStyleId>{5C22544A-7EE6-4342-B048-85BDC9FD1C3A}</a:tableStyleId>
              </a:tblPr>
              <a:tblGrid>
                <a:gridCol w="990600"/>
                <a:gridCol w="8153400"/>
              </a:tblGrid>
              <a:tr h="406400">
                <a:tc>
                  <a:txBody>
                    <a:bodyPr/>
                    <a:lstStyle/>
                    <a:p>
                      <a:r>
                        <a:rPr lang="en-US" dirty="0" smtClean="0"/>
                        <a:t>    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'transport_issue_1y‘’</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64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'transport_issue_l1y'</a:t>
                      </a:r>
                      <a:endParaRPr lang="en-US" sz="1800" b="0" dirty="0" smtClean="0"/>
                    </a:p>
                  </a:txBody>
                  <a:tcPr/>
                </a:tc>
              </a:tr>
              <a:tr h="4064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'transport_issue_l1y'</a:t>
                      </a:r>
                      <a:endParaRPr lang="en-US" sz="1800" b="0" dirty="0" smtClean="0"/>
                    </a:p>
                  </a:txBody>
                  <a:tcPr/>
                </a:tc>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3.9426614757382027e-153  .</a:t>
                      </a:r>
                      <a:r>
                        <a:rPr lang="en-US" sz="1800" dirty="0" smtClean="0"/>
                        <a:t> We</a:t>
                      </a:r>
                      <a:r>
                        <a:rPr lang="en-US" sz="1800" baseline="0" dirty="0" smtClean="0"/>
                        <a:t> accept  </a:t>
                      </a:r>
                      <a:r>
                        <a:rPr lang="en-US" sz="1800" baseline="0" dirty="0" smtClean="0"/>
                        <a:t>alternate </a:t>
                      </a:r>
                      <a:r>
                        <a:rPr lang="en-US" sz="1800" baseline="0" dirty="0" smtClean="0"/>
                        <a:t>hypothesis.</a:t>
                      </a:r>
                      <a:endParaRPr lang="en-US" sz="1800" b="0" dirty="0" smtClean="0"/>
                    </a:p>
                  </a:txBody>
                  <a:tcPr/>
                </a:tc>
              </a:tr>
            </a:tbl>
          </a:graphicData>
        </a:graphic>
      </p:graphicFrame>
      <p:sp>
        <p:nvSpPr>
          <p:cNvPr id="4" name="TextBox 3"/>
          <p:cNvSpPr txBox="1"/>
          <p:nvPr/>
        </p:nvSpPr>
        <p:spPr>
          <a:xfrm>
            <a:off x="47263" y="1676400"/>
            <a:ext cx="8944337" cy="923330"/>
          </a:xfrm>
          <a:prstGeom prst="rect">
            <a:avLst/>
          </a:prstGeom>
          <a:noFill/>
        </p:spPr>
        <p:txBody>
          <a:bodyPr wrap="square" rtlCol="0">
            <a:spAutoFit/>
          </a:bodyPr>
          <a:lstStyle/>
          <a:p>
            <a:r>
              <a:rPr lang="en-US" dirty="0" smtClean="0"/>
              <a:t>	</a:t>
            </a:r>
            <a:r>
              <a:rPr lang="en-US" dirty="0"/>
              <a:t>H</a:t>
            </a:r>
            <a:r>
              <a:rPr lang="en-US" dirty="0" smtClean="0"/>
              <a:t>ypothesis  &amp; graph shows there is a significant correlation between both columns  because infrastructure development affects the production and sales in a better way. Same as M1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599730"/>
            <a:ext cx="5417752" cy="4258270"/>
          </a:xfrm>
          <a:prstGeom prst="rect">
            <a:avLst/>
          </a:prstGeom>
        </p:spPr>
      </p:pic>
    </p:spTree>
    <p:extLst>
      <p:ext uri="{BB962C8B-B14F-4D97-AF65-F5344CB8AC3E}">
        <p14:creationId xmlns:p14="http://schemas.microsoft.com/office/powerpoint/2010/main" val="3253970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78436760"/>
              </p:ext>
            </p:extLst>
          </p:nvPr>
        </p:nvGraphicFramePr>
        <p:xfrm>
          <a:off x="0" y="27707"/>
          <a:ext cx="9144000" cy="1588656"/>
        </p:xfrm>
        <a:graphic>
          <a:graphicData uri="http://schemas.openxmlformats.org/drawingml/2006/table">
            <a:tbl>
              <a:tblPr firstRow="1" bandRow="1">
                <a:tableStyleId>{5C22544A-7EE6-4342-B048-85BDC9FD1C3A}</a:tableStyleId>
              </a:tblPr>
              <a:tblGrid>
                <a:gridCol w="990600"/>
                <a:gridCol w="8153400"/>
              </a:tblGrid>
              <a:tr h="397164">
                <a:tc>
                  <a:txBody>
                    <a:bodyPr/>
                    <a:lstStyle/>
                    <a:p>
                      <a:r>
                        <a:rPr lang="en-US" dirty="0" smtClean="0"/>
                        <a:t>     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Competitor_in_mkt</a:t>
                      </a:r>
                      <a:r>
                        <a:rPr lang="en-US" sz="1800" b="1" kern="1200" dirty="0" smtClean="0">
                          <a:solidFill>
                            <a:schemeClr val="lt1"/>
                          </a:solidFill>
                          <a:effectLst/>
                          <a:latin typeface="+mn-lt"/>
                          <a:ea typeface="+mn-ea"/>
                          <a:cs typeface="+mn-cs"/>
                        </a:rPr>
                        <a:t>‘  </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397164">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smtClean="0">
                          <a:solidFill>
                            <a:schemeClr val="dk1"/>
                          </a:solidFill>
                          <a:latin typeface="+mn-lt"/>
                          <a:ea typeface="+mn-ea"/>
                          <a:cs typeface="+mn-cs"/>
                        </a:rPr>
                        <a:t>Product_wg_ton is</a:t>
                      </a:r>
                      <a:r>
                        <a:rPr kumimoji="0" lang="en-US" sz="1800" b="0" kern="1200" baseline="0" smtClean="0">
                          <a:solidFill>
                            <a:schemeClr val="dk1"/>
                          </a:solidFill>
                          <a:latin typeface="+mn-lt"/>
                          <a:ea typeface="+mn-ea"/>
                          <a:cs typeface="+mn-cs"/>
                        </a:rPr>
                        <a:t> independent on  </a:t>
                      </a:r>
                      <a:r>
                        <a:rPr lang="en-US" sz="1800" kern="1200" smtClean="0">
                          <a:solidFill>
                            <a:schemeClr val="dk1"/>
                          </a:solidFill>
                          <a:effectLst/>
                          <a:latin typeface="+mn-lt"/>
                          <a:ea typeface="+mn-ea"/>
                          <a:cs typeface="+mn-cs"/>
                        </a:rPr>
                        <a:t>‘ Competitor_in_mkt'</a:t>
                      </a:r>
                      <a:endParaRPr lang="en-US" sz="1800" b="0" dirty="0" smtClean="0"/>
                    </a:p>
                  </a:txBody>
                  <a:tcPr/>
                </a:tc>
              </a:tr>
              <a:tr h="397164">
                <a:tc>
                  <a:txBody>
                    <a:bodyPr/>
                    <a:lstStyle/>
                    <a:p>
                      <a:r>
                        <a:rPr lang="en-US" dirty="0" smtClean="0"/>
                        <a:t>      H1</a:t>
                      </a:r>
                      <a:endParaRPr lang="en-US" dirty="0"/>
                    </a:p>
                  </a:txBody>
                  <a:tcPr/>
                </a:tc>
                <a:tc>
                  <a:txBody>
                    <a:bodyPr/>
                    <a:lstStyle/>
                    <a:p>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Competitor_in_mkt</a:t>
                      </a:r>
                      <a:r>
                        <a:rPr lang="en-US" sz="1800" kern="1200" dirty="0" smtClean="0">
                          <a:solidFill>
                            <a:schemeClr val="dk1"/>
                          </a:solidFill>
                          <a:effectLst/>
                          <a:latin typeface="+mn-lt"/>
                          <a:ea typeface="+mn-ea"/>
                          <a:cs typeface="+mn-cs"/>
                        </a:rPr>
                        <a:t>'</a:t>
                      </a:r>
                      <a:endParaRPr lang="en-US" sz="1800" b="0" dirty="0"/>
                    </a:p>
                  </a:txBody>
                  <a:tcPr/>
                </a:tc>
              </a:tr>
              <a:tr h="3971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r>
                        <a:rPr lang="en-US" dirty="0" smtClean="0"/>
                        <a:t>p value is   0.278  .</a:t>
                      </a:r>
                      <a:r>
                        <a:rPr lang="en-US" sz="1800" dirty="0" smtClean="0"/>
                        <a:t> We</a:t>
                      </a:r>
                      <a:r>
                        <a:rPr lang="en-US" sz="1800" baseline="0" dirty="0" smtClean="0"/>
                        <a:t> accept  null hypothesis.</a:t>
                      </a:r>
                      <a:endParaRPr lang="en-US" sz="1800" b="0" dirty="0"/>
                    </a:p>
                  </a:txBody>
                  <a:tcPr/>
                </a:tc>
              </a:tr>
            </a:tbl>
          </a:graphicData>
        </a:graphic>
      </p:graphicFrame>
      <p:sp>
        <p:nvSpPr>
          <p:cNvPr id="6" name="TextBox 5"/>
          <p:cNvSpPr txBox="1"/>
          <p:nvPr/>
        </p:nvSpPr>
        <p:spPr>
          <a:xfrm>
            <a:off x="0" y="1600199"/>
            <a:ext cx="9144000" cy="646331"/>
          </a:xfrm>
          <a:prstGeom prst="rect">
            <a:avLst/>
          </a:prstGeom>
          <a:noFill/>
        </p:spPr>
        <p:txBody>
          <a:bodyPr wrap="square" rtlCol="0">
            <a:spAutoFit/>
          </a:bodyPr>
          <a:lstStyle/>
          <a:p>
            <a:r>
              <a:rPr lang="en-US" dirty="0"/>
              <a:t> </a:t>
            </a:r>
            <a:r>
              <a:rPr lang="en-US" dirty="0" smtClean="0"/>
              <a:t>   	Through hypothesis we can find   no </a:t>
            </a:r>
            <a:r>
              <a:rPr lang="en-US" dirty="0" err="1" smtClean="0"/>
              <a:t>significane</a:t>
            </a:r>
            <a:r>
              <a:rPr lang="en-US" dirty="0" smtClean="0"/>
              <a:t> bet columns.</a:t>
            </a:r>
          </a:p>
          <a:p>
            <a:r>
              <a:rPr lang="en-US" dirty="0"/>
              <a:t>	</a:t>
            </a:r>
            <a:r>
              <a:rPr lang="en-US" dirty="0" smtClean="0"/>
              <a:t>Graph  also shows the same. Slight difference from M1.</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87782"/>
            <a:ext cx="571954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183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37729887"/>
              </p:ext>
            </p:extLst>
          </p:nvPr>
        </p:nvGraphicFramePr>
        <p:xfrm>
          <a:off x="20782" y="13853"/>
          <a:ext cx="9123218" cy="1607128"/>
        </p:xfrm>
        <a:graphic>
          <a:graphicData uri="http://schemas.openxmlformats.org/drawingml/2006/table">
            <a:tbl>
              <a:tblPr firstRow="1" bandRow="1">
                <a:tableStyleId>{5C22544A-7EE6-4342-B048-85BDC9FD1C3A}</a:tableStyleId>
              </a:tblPr>
              <a:tblGrid>
                <a:gridCol w="969818"/>
                <a:gridCol w="8153400"/>
              </a:tblGrid>
              <a:tr h="401782">
                <a:tc>
                  <a:txBody>
                    <a:bodyPr/>
                    <a:lstStyle/>
                    <a:p>
                      <a:r>
                        <a:rPr lang="en-US" dirty="0" smtClean="0"/>
                        <a:t>    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retail_shop_num</a:t>
                      </a:r>
                      <a:r>
                        <a:rPr lang="en-US" sz="1800" b="1" kern="1200" dirty="0" smtClean="0">
                          <a:solidFill>
                            <a:schemeClr val="lt1"/>
                          </a:solidFill>
                          <a:effectLst/>
                          <a:latin typeface="+mn-lt"/>
                          <a:ea typeface="+mn-ea"/>
                          <a:cs typeface="+mn-cs"/>
                        </a:rPr>
                        <a:t>'</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1782">
                <a:tc>
                  <a:txBody>
                    <a:bodyPr/>
                    <a:lstStyle/>
                    <a:p>
                      <a:r>
                        <a:rPr lang="en-US" dirty="0" smtClean="0"/>
                        <a:t>     HO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retail_shop_num</a:t>
                      </a:r>
                      <a:r>
                        <a:rPr lang="en-US" sz="1800" kern="1200" dirty="0" smtClean="0">
                          <a:solidFill>
                            <a:schemeClr val="dk1"/>
                          </a:solidFill>
                          <a:effectLst/>
                          <a:latin typeface="+mn-lt"/>
                          <a:ea typeface="+mn-ea"/>
                          <a:cs typeface="+mn-cs"/>
                        </a:rPr>
                        <a:t>'</a:t>
                      </a:r>
                      <a:endParaRPr lang="en-US" sz="1800" b="0" dirty="0" smtClean="0"/>
                    </a:p>
                  </a:txBody>
                  <a:tcPr/>
                </a:tc>
              </a:tr>
              <a:tr h="401782">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retail_shop_num</a:t>
                      </a:r>
                      <a:r>
                        <a:rPr lang="en-US" sz="1800" kern="1200" dirty="0" smtClean="0">
                          <a:solidFill>
                            <a:schemeClr val="dk1"/>
                          </a:solidFill>
                          <a:effectLst/>
                          <a:latin typeface="+mn-lt"/>
                          <a:ea typeface="+mn-ea"/>
                          <a:cs typeface="+mn-cs"/>
                        </a:rPr>
                        <a:t>'</a:t>
                      </a:r>
                      <a:endParaRPr lang="en-US" sz="1800" b="0" dirty="0" smtClean="0"/>
                    </a:p>
                  </a:txBody>
                  <a:tcPr/>
                </a:tc>
              </a:tr>
              <a:tr h="4017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0.312   .</a:t>
                      </a:r>
                      <a:r>
                        <a:rPr lang="en-US" sz="1800" dirty="0" smtClean="0"/>
                        <a:t> We</a:t>
                      </a:r>
                      <a:r>
                        <a:rPr lang="en-US" sz="1800" baseline="0" dirty="0" smtClean="0"/>
                        <a:t> accept  null hypothesis.</a:t>
                      </a:r>
                      <a:endParaRPr lang="en-US" sz="1800" b="0" dirty="0" smtClean="0"/>
                    </a:p>
                  </a:txBody>
                  <a:tcPr/>
                </a:tc>
              </a:tr>
            </a:tbl>
          </a:graphicData>
        </a:graphic>
      </p:graphicFrame>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 y="3810000"/>
            <a:ext cx="9139237"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3729" y="1752599"/>
            <a:ext cx="9137072" cy="1754326"/>
          </a:xfrm>
          <a:prstGeom prst="rect">
            <a:avLst/>
          </a:prstGeom>
        </p:spPr>
        <p:txBody>
          <a:bodyPr wrap="square">
            <a:spAutoFit/>
          </a:bodyPr>
          <a:lstStyle/>
          <a:p>
            <a:r>
              <a:rPr lang="en-US" sz="1600" dirty="0" smtClean="0"/>
              <a:t>	</a:t>
            </a:r>
            <a:r>
              <a:rPr lang="en-US" dirty="0" smtClean="0"/>
              <a:t>Hypothesis says both columns are independent .</a:t>
            </a:r>
          </a:p>
          <a:p>
            <a:r>
              <a:rPr lang="en-US" dirty="0"/>
              <a:t>	</a:t>
            </a:r>
            <a:r>
              <a:rPr lang="en-US" dirty="0" smtClean="0"/>
              <a:t>By inferring this graph we can say there is some  increase and decrease in production with increase in retailers and after a particular range say 10000 ,the density of retailers are few. </a:t>
            </a:r>
          </a:p>
          <a:p>
            <a:r>
              <a:rPr lang="en-US" dirty="0"/>
              <a:t>	</a:t>
            </a:r>
            <a:r>
              <a:rPr lang="en-US" dirty="0" smtClean="0"/>
              <a:t>All these shows the product wt. is less depend with retailers. Same inferences we have made in M1.  </a:t>
            </a:r>
            <a:endParaRPr lang="en-US" dirty="0"/>
          </a:p>
        </p:txBody>
      </p:sp>
    </p:spTree>
    <p:extLst>
      <p:ext uri="{BB962C8B-B14F-4D97-AF65-F5344CB8AC3E}">
        <p14:creationId xmlns:p14="http://schemas.microsoft.com/office/powerpoint/2010/main" val="3246901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69085228"/>
              </p:ext>
            </p:extLst>
          </p:nvPr>
        </p:nvGraphicFramePr>
        <p:xfrm>
          <a:off x="0" y="0"/>
          <a:ext cx="9109364" cy="1625600"/>
        </p:xfrm>
        <a:graphic>
          <a:graphicData uri="http://schemas.openxmlformats.org/drawingml/2006/table">
            <a:tbl>
              <a:tblPr firstRow="1" bandRow="1">
                <a:tableStyleId>{5C22544A-7EE6-4342-B048-85BDC9FD1C3A}</a:tableStyleId>
              </a:tblPr>
              <a:tblGrid>
                <a:gridCol w="990600"/>
                <a:gridCol w="8118764"/>
              </a:tblGrid>
              <a:tr h="406400">
                <a:tc>
                  <a:txBody>
                    <a:bodyPr/>
                    <a:lstStyle/>
                    <a:p>
                      <a:r>
                        <a:rPr lang="en-US" dirty="0" smtClean="0"/>
                        <a:t>    12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distributor_num</a:t>
                      </a:r>
                      <a:r>
                        <a:rPr lang="en-US" sz="1800" b="1" kern="1200" dirty="0" smtClean="0">
                          <a:solidFill>
                            <a:schemeClr val="lt1"/>
                          </a:solidFill>
                          <a:effectLst/>
                          <a:latin typeface="+mn-lt"/>
                          <a:ea typeface="+mn-ea"/>
                          <a:cs typeface="+mn-cs"/>
                        </a:rPr>
                        <a:t>'</a:t>
                      </a:r>
                      <a:r>
                        <a:rPr lang="en-US" sz="1800" b="1" kern="1200" dirty="0" smtClean="0">
                          <a:solidFill>
                            <a:schemeClr val="lt1"/>
                          </a:solidFill>
                          <a:latin typeface="+mn-lt"/>
                          <a:ea typeface="+mn-ea"/>
                          <a:cs typeface="+mn-cs"/>
                        </a:rPr>
                        <a:t> </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64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distributor_num</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distributor_num</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 444   .</a:t>
                      </a:r>
                      <a:r>
                        <a:rPr lang="en-US" sz="1800" dirty="0" smtClean="0"/>
                        <a:t> We</a:t>
                      </a:r>
                      <a:r>
                        <a:rPr lang="en-US" sz="1800" baseline="0" dirty="0" smtClean="0"/>
                        <a:t> accept  null hypothesis.</a:t>
                      </a:r>
                      <a:endParaRPr lang="en-US" sz="1800" b="0" dirty="0" smtClean="0"/>
                    </a:p>
                  </a:txBody>
                  <a:tcPr/>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3905551"/>
            <a:ext cx="91440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1689560"/>
            <a:ext cx="9144000" cy="2215991"/>
          </a:xfrm>
          <a:prstGeom prst="rect">
            <a:avLst/>
          </a:prstGeom>
          <a:noFill/>
        </p:spPr>
        <p:txBody>
          <a:bodyPr wrap="square" rtlCol="0">
            <a:spAutoFit/>
          </a:bodyPr>
          <a:lstStyle/>
          <a:p>
            <a:r>
              <a:rPr lang="en-US" dirty="0" smtClean="0"/>
              <a:t>	</a:t>
            </a:r>
            <a:r>
              <a:rPr lang="en-US" sz="2000" dirty="0" smtClean="0"/>
              <a:t>Hypothetically it says no dependency between columns which is almost same as graph.</a:t>
            </a:r>
          </a:p>
          <a:p>
            <a:r>
              <a:rPr lang="en-US" sz="2000" dirty="0"/>
              <a:t>	</a:t>
            </a:r>
            <a:r>
              <a:rPr lang="en-US" sz="2000" dirty="0" smtClean="0"/>
              <a:t>The no. of distributers should  be less than the half of retailers for a profitable supply chain. This is followed  here ,and from the line plot  we can inferred that there is less relation bet distributors and production of the goods which is also inferred fromM1.</a:t>
            </a:r>
          </a:p>
          <a:p>
            <a:endParaRPr lang="en-US" dirty="0"/>
          </a:p>
        </p:txBody>
      </p:sp>
    </p:spTree>
    <p:extLst>
      <p:ext uri="{BB962C8B-B14F-4D97-AF65-F5344CB8AC3E}">
        <p14:creationId xmlns:p14="http://schemas.microsoft.com/office/powerpoint/2010/main" val="1587180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3505671"/>
              </p:ext>
            </p:extLst>
          </p:nvPr>
        </p:nvGraphicFramePr>
        <p:xfrm>
          <a:off x="27708" y="0"/>
          <a:ext cx="9116292" cy="1691640"/>
        </p:xfrm>
        <a:graphic>
          <a:graphicData uri="http://schemas.openxmlformats.org/drawingml/2006/table">
            <a:tbl>
              <a:tblPr firstRow="1" bandRow="1">
                <a:tableStyleId>{5C22544A-7EE6-4342-B048-85BDC9FD1C3A}</a:tableStyleId>
              </a:tblPr>
              <a:tblGrid>
                <a:gridCol w="962893"/>
                <a:gridCol w="8153399"/>
              </a:tblGrid>
              <a:tr h="279400">
                <a:tc>
                  <a:txBody>
                    <a:bodyPr/>
                    <a:lstStyle/>
                    <a:p>
                      <a:r>
                        <a:rPr lang="en-US" dirty="0" smtClean="0"/>
                        <a:t>     13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flood_impacted</a:t>
                      </a:r>
                      <a:r>
                        <a:rPr lang="en-US" sz="1800" b="1" kern="1200" dirty="0" smtClean="0">
                          <a:solidFill>
                            <a:schemeClr val="lt1"/>
                          </a:solidFill>
                          <a:effectLst/>
                          <a:latin typeface="+mn-lt"/>
                          <a:ea typeface="+mn-ea"/>
                          <a:cs typeface="+mn-cs"/>
                        </a:rPr>
                        <a:t>‘</a:t>
                      </a:r>
                      <a:r>
                        <a:rPr lang="en-US" sz="1800" b="1" kern="1200" baseline="0" dirty="0" smtClean="0">
                          <a:solidFill>
                            <a:schemeClr val="lt1"/>
                          </a:solidFill>
                          <a:effectLst/>
                          <a:latin typeface="+mn-lt"/>
                          <a:ea typeface="+mn-ea"/>
                          <a:cs typeface="+mn-cs"/>
                        </a:rPr>
                        <a:t>  &amp; </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flood_proof</a:t>
                      </a:r>
                      <a:r>
                        <a:rPr lang="en-US" sz="1800" b="1" kern="1200" dirty="0" smtClean="0">
                          <a:solidFill>
                            <a:schemeClr val="lt1"/>
                          </a:solidFill>
                          <a:effectLst/>
                          <a:latin typeface="+mn-lt"/>
                          <a:ea typeface="+mn-ea"/>
                          <a:cs typeface="+mn-cs"/>
                        </a:rPr>
                        <a:t>'</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318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b="0" kern="1200" dirty="0" smtClean="0">
                          <a:solidFill>
                            <a:schemeClr val="tx1"/>
                          </a:solidFill>
                          <a:effectLst/>
                          <a:latin typeface="+mn-lt"/>
                          <a:ea typeface="+mn-ea"/>
                          <a:cs typeface="+mn-cs"/>
                        </a:rPr>
                        <a:t>'</a:t>
                      </a:r>
                      <a:r>
                        <a:rPr lang="en-US" sz="1800" b="0" kern="1200" dirty="0" err="1" smtClean="0">
                          <a:solidFill>
                            <a:schemeClr val="tx1"/>
                          </a:solidFill>
                          <a:effectLst/>
                          <a:latin typeface="+mn-lt"/>
                          <a:ea typeface="+mn-ea"/>
                          <a:cs typeface="+mn-cs"/>
                        </a:rPr>
                        <a:t>flood_impacted</a:t>
                      </a:r>
                      <a:r>
                        <a:rPr lang="en-US" sz="1800" b="0" kern="1200" dirty="0" smtClean="0">
                          <a:solidFill>
                            <a:schemeClr val="tx1"/>
                          </a:solidFill>
                          <a:effectLst/>
                          <a:latin typeface="+mn-lt"/>
                          <a:ea typeface="+mn-ea"/>
                          <a:cs typeface="+mn-cs"/>
                        </a:rPr>
                        <a:t>‘</a:t>
                      </a:r>
                      <a:r>
                        <a:rPr lang="en-US" sz="1800" b="0" kern="1200" baseline="0" dirty="0" smtClean="0">
                          <a:solidFill>
                            <a:schemeClr val="tx1"/>
                          </a:solidFill>
                          <a:effectLst/>
                          <a:latin typeface="+mn-lt"/>
                          <a:ea typeface="+mn-ea"/>
                          <a:cs typeface="+mn-cs"/>
                        </a:rPr>
                        <a:t>  &amp; </a:t>
                      </a:r>
                      <a:r>
                        <a:rPr lang="en-US" sz="1800" b="0" kern="1200" dirty="0" smtClean="0">
                          <a:solidFill>
                            <a:schemeClr val="tx1"/>
                          </a:solidFill>
                          <a:effectLst/>
                          <a:latin typeface="+mn-lt"/>
                          <a:ea typeface="+mn-ea"/>
                          <a:cs typeface="+mn-cs"/>
                        </a:rPr>
                        <a:t> '</a:t>
                      </a:r>
                      <a:r>
                        <a:rPr lang="en-US" sz="1800" b="0" kern="1200" dirty="0" err="1" smtClean="0">
                          <a:solidFill>
                            <a:schemeClr val="tx1"/>
                          </a:solidFill>
                          <a:effectLst/>
                          <a:latin typeface="+mn-lt"/>
                          <a:ea typeface="+mn-ea"/>
                          <a:cs typeface="+mn-cs"/>
                        </a:rPr>
                        <a:t>flood_proof</a:t>
                      </a:r>
                      <a:r>
                        <a:rPr lang="en-US" sz="1800" b="0" kern="1200" dirty="0" smtClean="0">
                          <a:solidFill>
                            <a:schemeClr val="tx1"/>
                          </a:solidFill>
                          <a:effectLst/>
                          <a:latin typeface="+mn-lt"/>
                          <a:ea typeface="+mn-ea"/>
                          <a:cs typeface="+mn-cs"/>
                        </a:rPr>
                        <a:t>'</a:t>
                      </a:r>
                      <a:r>
                        <a:rPr lang="en-US" sz="1800" b="0" kern="1200" dirty="0" smtClean="0">
                          <a:solidFill>
                            <a:schemeClr val="tx1"/>
                          </a:solidFill>
                          <a:latin typeface="+mn-lt"/>
                          <a:ea typeface="+mn-ea"/>
                          <a:cs typeface="+mn-cs"/>
                        </a:rPr>
                        <a:t> </a:t>
                      </a:r>
                      <a:endParaRPr lang="en-US" sz="1800" b="0" dirty="0" smtClean="0">
                        <a:solidFill>
                          <a:schemeClr val="tx1"/>
                        </a:solidFill>
                      </a:endParaRPr>
                    </a:p>
                  </a:txBody>
                  <a:tcPr/>
                </a:tc>
              </a:tr>
              <a:tr h="4318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b="0" kern="1200" dirty="0" smtClean="0">
                          <a:solidFill>
                            <a:schemeClr val="tx1"/>
                          </a:solidFill>
                          <a:effectLst/>
                          <a:latin typeface="+mn-lt"/>
                          <a:ea typeface="+mn-ea"/>
                          <a:cs typeface="+mn-cs"/>
                        </a:rPr>
                        <a:t>'</a:t>
                      </a:r>
                      <a:r>
                        <a:rPr lang="en-US" sz="1800" b="0" kern="1200" dirty="0" err="1" smtClean="0">
                          <a:solidFill>
                            <a:schemeClr val="tx1"/>
                          </a:solidFill>
                          <a:effectLst/>
                          <a:latin typeface="+mn-lt"/>
                          <a:ea typeface="+mn-ea"/>
                          <a:cs typeface="+mn-cs"/>
                        </a:rPr>
                        <a:t>flood_impacted</a:t>
                      </a:r>
                      <a:r>
                        <a:rPr lang="en-US" sz="1800" b="0" kern="1200" dirty="0" smtClean="0">
                          <a:solidFill>
                            <a:schemeClr val="tx1"/>
                          </a:solidFill>
                          <a:effectLst/>
                          <a:latin typeface="+mn-lt"/>
                          <a:ea typeface="+mn-ea"/>
                          <a:cs typeface="+mn-cs"/>
                        </a:rPr>
                        <a:t>‘</a:t>
                      </a:r>
                      <a:r>
                        <a:rPr lang="en-US" sz="1800" b="0" kern="1200" baseline="0" dirty="0" smtClean="0">
                          <a:solidFill>
                            <a:schemeClr val="tx1"/>
                          </a:solidFill>
                          <a:effectLst/>
                          <a:latin typeface="+mn-lt"/>
                          <a:ea typeface="+mn-ea"/>
                          <a:cs typeface="+mn-cs"/>
                        </a:rPr>
                        <a:t>  &amp; </a:t>
                      </a:r>
                      <a:r>
                        <a:rPr lang="en-US" sz="1800" b="0" kern="1200" dirty="0" smtClean="0">
                          <a:solidFill>
                            <a:schemeClr val="tx1"/>
                          </a:solidFill>
                          <a:effectLst/>
                          <a:latin typeface="+mn-lt"/>
                          <a:ea typeface="+mn-ea"/>
                          <a:cs typeface="+mn-cs"/>
                        </a:rPr>
                        <a:t> '</a:t>
                      </a:r>
                      <a:r>
                        <a:rPr lang="en-US" sz="1800" b="0" kern="1200" dirty="0" err="1" smtClean="0">
                          <a:solidFill>
                            <a:schemeClr val="tx1"/>
                          </a:solidFill>
                          <a:effectLst/>
                          <a:latin typeface="+mn-lt"/>
                          <a:ea typeface="+mn-ea"/>
                          <a:cs typeface="+mn-cs"/>
                        </a:rPr>
                        <a:t>flood_proof</a:t>
                      </a:r>
                      <a:r>
                        <a:rPr lang="en-US" sz="1800" b="0" kern="1200" dirty="0" smtClean="0">
                          <a:solidFill>
                            <a:schemeClr val="tx1"/>
                          </a:solidFill>
                          <a:effectLst/>
                          <a:latin typeface="+mn-lt"/>
                          <a:ea typeface="+mn-ea"/>
                          <a:cs typeface="+mn-cs"/>
                        </a:rPr>
                        <a:t>'</a:t>
                      </a:r>
                      <a:r>
                        <a:rPr lang="en-US" sz="1800" b="0" kern="1200" dirty="0" smtClean="0">
                          <a:solidFill>
                            <a:schemeClr val="tx1"/>
                          </a:solidFill>
                          <a:latin typeface="+mn-lt"/>
                          <a:ea typeface="+mn-ea"/>
                          <a:cs typeface="+mn-cs"/>
                        </a:rPr>
                        <a:t> </a:t>
                      </a:r>
                      <a:endParaRPr lang="en-US" sz="1800" b="0" dirty="0" smtClean="0">
                        <a:solidFill>
                          <a:schemeClr val="tx1"/>
                        </a:solidFill>
                      </a:endParaRPr>
                    </a:p>
                  </a:txBody>
                  <a:tcPr/>
                </a:tc>
              </a:tr>
              <a:tr h="431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0.451 for flood impacted and 0.595 for </a:t>
                      </a:r>
                      <a:r>
                        <a:rPr lang="en-US" dirty="0" err="1" smtClean="0"/>
                        <a:t>floodproof</a:t>
                      </a:r>
                      <a:r>
                        <a:rPr lang="en-US" dirty="0" smtClean="0"/>
                        <a:t> .</a:t>
                      </a:r>
                      <a:r>
                        <a:rPr lang="en-US" sz="1800" dirty="0" smtClean="0"/>
                        <a:t> We</a:t>
                      </a:r>
                      <a:r>
                        <a:rPr lang="en-US" sz="1800" baseline="0" dirty="0" smtClean="0"/>
                        <a:t> accept  H0.</a:t>
                      </a:r>
                      <a:endParaRPr lang="en-US" sz="1800" b="0" dirty="0" smtClean="0">
                        <a:solidFill>
                          <a:schemeClr val="tx1"/>
                        </a:solidFill>
                      </a:endParaRPr>
                    </a:p>
                  </a:txBody>
                  <a:tcP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87981"/>
            <a:ext cx="5713969" cy="397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4636" y="1715363"/>
            <a:ext cx="9109364" cy="1200329"/>
          </a:xfrm>
          <a:prstGeom prst="rect">
            <a:avLst/>
          </a:prstGeom>
          <a:noFill/>
        </p:spPr>
        <p:txBody>
          <a:bodyPr wrap="square" rtlCol="0">
            <a:spAutoFit/>
          </a:bodyPr>
          <a:lstStyle/>
          <a:p>
            <a:r>
              <a:rPr lang="en-US" dirty="0" smtClean="0"/>
              <a:t>    	Both methods gives the same inferences. </a:t>
            </a:r>
          </a:p>
          <a:p>
            <a:r>
              <a:rPr lang="en-US" dirty="0"/>
              <a:t>	</a:t>
            </a:r>
            <a:r>
              <a:rPr lang="en-US" dirty="0" smtClean="0"/>
              <a:t>As suggested as M1,both flood impacted and flood proof have very less significance to our target column. Also we can see flood proof area highly affected the flood, therefore can ignore flood proof. </a:t>
            </a:r>
            <a:endParaRPr lang="en-US" dirty="0"/>
          </a:p>
        </p:txBody>
      </p:sp>
    </p:spTree>
    <p:extLst>
      <p:ext uri="{BB962C8B-B14F-4D97-AF65-F5344CB8AC3E}">
        <p14:creationId xmlns:p14="http://schemas.microsoft.com/office/powerpoint/2010/main" val="900133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2158764"/>
              </p:ext>
            </p:extLst>
          </p:nvPr>
        </p:nvGraphicFramePr>
        <p:xfrm>
          <a:off x="13853" y="0"/>
          <a:ext cx="9130146" cy="1625600"/>
        </p:xfrm>
        <a:graphic>
          <a:graphicData uri="http://schemas.openxmlformats.org/drawingml/2006/table">
            <a:tbl>
              <a:tblPr firstRow="1" bandRow="1">
                <a:tableStyleId>{5C22544A-7EE6-4342-B048-85BDC9FD1C3A}</a:tableStyleId>
              </a:tblPr>
              <a:tblGrid>
                <a:gridCol w="976747"/>
                <a:gridCol w="8153399"/>
              </a:tblGrid>
              <a:tr h="406400">
                <a:tc>
                  <a:txBody>
                    <a:bodyPr/>
                    <a:lstStyle/>
                    <a:p>
                      <a:r>
                        <a:rPr lang="en-US" dirty="0" smtClean="0"/>
                        <a:t>    14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baseline="0" dirty="0" smtClean="0">
                          <a:solidFill>
                            <a:schemeClr val="lt1"/>
                          </a:solidFill>
                          <a:latin typeface="+mn-lt"/>
                          <a:ea typeface="+mn-ea"/>
                          <a:cs typeface="+mn-cs"/>
                        </a:rPr>
                        <a:t>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electric_supply</a:t>
                      </a:r>
                      <a:r>
                        <a:rPr lang="en-US" sz="1800" b="1" kern="1200" dirty="0" smtClean="0">
                          <a:solidFill>
                            <a:schemeClr val="lt1"/>
                          </a:solidFill>
                          <a:effectLst/>
                          <a:latin typeface="+mn-lt"/>
                          <a:ea typeface="+mn-ea"/>
                          <a:cs typeface="+mn-cs"/>
                        </a:rPr>
                        <a:t>‘ </a:t>
                      </a:r>
                      <a:r>
                        <a:rPr lang="en-US" sz="1800" b="1" kern="1200" baseline="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64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electric_supply</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electric_supply</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0.914  .</a:t>
                      </a:r>
                      <a:r>
                        <a:rPr lang="en-US" sz="1800" dirty="0" smtClean="0"/>
                        <a:t> We</a:t>
                      </a:r>
                      <a:r>
                        <a:rPr lang="en-US" sz="1800" baseline="0" dirty="0" smtClean="0"/>
                        <a:t> accept  null hypothesis.</a:t>
                      </a:r>
                      <a:endParaRPr lang="en-US" sz="1800" b="0" dirty="0" smtClean="0"/>
                    </a:p>
                  </a:txBody>
                  <a:tcPr/>
                </a:tc>
              </a:tr>
            </a:tbl>
          </a:graphicData>
        </a:graphic>
      </p:graphicFrame>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1"/>
            <a:ext cx="582195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828800"/>
            <a:ext cx="8915400" cy="646331"/>
          </a:xfrm>
          <a:prstGeom prst="rect">
            <a:avLst/>
          </a:prstGeom>
          <a:noFill/>
        </p:spPr>
        <p:txBody>
          <a:bodyPr wrap="square" rtlCol="0">
            <a:spAutoFit/>
          </a:bodyPr>
          <a:lstStyle/>
          <a:p>
            <a:r>
              <a:rPr lang="en-US" dirty="0" smtClean="0"/>
              <a:t>	Both </a:t>
            </a:r>
            <a:r>
              <a:rPr lang="en-US" dirty="0"/>
              <a:t>methods gives the same </a:t>
            </a:r>
            <a:r>
              <a:rPr lang="en-US" dirty="0" err="1" smtClean="0"/>
              <a:t>inferences.that</a:t>
            </a:r>
            <a:r>
              <a:rPr lang="en-US" dirty="0" smtClean="0"/>
              <a:t> is no </a:t>
            </a:r>
            <a:r>
              <a:rPr lang="en-US" dirty="0" smtClean="0"/>
              <a:t>dependency  which </a:t>
            </a:r>
            <a:r>
              <a:rPr lang="en-US" dirty="0" smtClean="0"/>
              <a:t>is opposite to our assumption in M1.</a:t>
            </a:r>
          </a:p>
        </p:txBody>
      </p:sp>
    </p:spTree>
    <p:extLst>
      <p:ext uri="{BB962C8B-B14F-4D97-AF65-F5344CB8AC3E}">
        <p14:creationId xmlns:p14="http://schemas.microsoft.com/office/powerpoint/2010/main" val="2150965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21649267"/>
              </p:ext>
            </p:extLst>
          </p:nvPr>
        </p:nvGraphicFramePr>
        <p:xfrm>
          <a:off x="-6927" y="-60036"/>
          <a:ext cx="9144000" cy="1625600"/>
        </p:xfrm>
        <a:graphic>
          <a:graphicData uri="http://schemas.openxmlformats.org/drawingml/2006/table">
            <a:tbl>
              <a:tblPr firstRow="1" bandRow="1">
                <a:tableStyleId>{5C22544A-7EE6-4342-B048-85BDC9FD1C3A}</a:tableStyleId>
              </a:tblPr>
              <a:tblGrid>
                <a:gridCol w="990600"/>
                <a:gridCol w="8153400"/>
              </a:tblGrid>
              <a:tr h="406400">
                <a:tc>
                  <a:txBody>
                    <a:bodyPr/>
                    <a:lstStyle/>
                    <a:p>
                      <a:r>
                        <a:rPr lang="en-US" dirty="0" smtClean="0"/>
                        <a:t>    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baseline="0" dirty="0" smtClean="0">
                          <a:solidFill>
                            <a:schemeClr val="lt1"/>
                          </a:solidFill>
                          <a:latin typeface="+mn-lt"/>
                          <a:ea typeface="+mn-ea"/>
                          <a:cs typeface="+mn-cs"/>
                        </a:rPr>
                        <a:t>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dist_from_hub</a:t>
                      </a:r>
                      <a:r>
                        <a:rPr lang="en-US" sz="1800" b="1" kern="1200" dirty="0" smtClean="0">
                          <a:solidFill>
                            <a:schemeClr val="lt1"/>
                          </a:solidFill>
                          <a:effectLst/>
                          <a:latin typeface="+mn-lt"/>
                          <a:ea typeface="+mn-ea"/>
                          <a:cs typeface="+mn-cs"/>
                        </a:rPr>
                        <a:t>‘ </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64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dist_from_hub</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dist_from_hub</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0.368  .</a:t>
                      </a:r>
                      <a:r>
                        <a:rPr lang="en-US" sz="1800" dirty="0" smtClean="0"/>
                        <a:t> We</a:t>
                      </a:r>
                      <a:r>
                        <a:rPr lang="en-US" sz="1800" baseline="0" dirty="0" smtClean="0"/>
                        <a:t> accept  null hypothesis.</a:t>
                      </a:r>
                      <a:endParaRPr lang="en-US" sz="1800" b="0" dirty="0" smtClean="0"/>
                    </a:p>
                  </a:txBody>
                  <a:tcPr/>
                </a:tc>
              </a:tr>
            </a:tbl>
          </a:graphicData>
        </a:graphic>
      </p:graphicFrame>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3124200"/>
            <a:ext cx="9144000"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927" y="1600200"/>
            <a:ext cx="9144000" cy="923330"/>
          </a:xfrm>
          <a:prstGeom prst="rect">
            <a:avLst/>
          </a:prstGeom>
          <a:noFill/>
        </p:spPr>
        <p:txBody>
          <a:bodyPr wrap="square" rtlCol="0">
            <a:spAutoFit/>
          </a:bodyPr>
          <a:lstStyle/>
          <a:p>
            <a:r>
              <a:rPr lang="en-US" dirty="0" smtClean="0"/>
              <a:t>        Here both from hypothesis and graph we can inferred that the distance of hub from warehouse is not a matter of production weight and this is slightly different from observation from M1.</a:t>
            </a:r>
            <a:endParaRPr lang="en-US" dirty="0"/>
          </a:p>
        </p:txBody>
      </p:sp>
    </p:spTree>
    <p:extLst>
      <p:ext uri="{BB962C8B-B14F-4D97-AF65-F5344CB8AC3E}">
        <p14:creationId xmlns:p14="http://schemas.microsoft.com/office/powerpoint/2010/main" val="2301639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01988943"/>
              </p:ext>
            </p:extLst>
          </p:nvPr>
        </p:nvGraphicFramePr>
        <p:xfrm>
          <a:off x="20782" y="0"/>
          <a:ext cx="9123218" cy="1616530"/>
        </p:xfrm>
        <a:graphic>
          <a:graphicData uri="http://schemas.openxmlformats.org/drawingml/2006/table">
            <a:tbl>
              <a:tblPr firstRow="1" bandRow="1">
                <a:tableStyleId>{5C22544A-7EE6-4342-B048-85BDC9FD1C3A}</a:tableStyleId>
              </a:tblPr>
              <a:tblGrid>
                <a:gridCol w="969818"/>
                <a:gridCol w="8153400"/>
              </a:tblGrid>
              <a:tr h="424543">
                <a:tc>
                  <a:txBody>
                    <a:bodyPr/>
                    <a:lstStyle/>
                    <a:p>
                      <a:r>
                        <a:rPr lang="en-US" dirty="0" smtClean="0"/>
                        <a:t>    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baseline="0" dirty="0" smtClean="0">
                          <a:solidFill>
                            <a:schemeClr val="lt1"/>
                          </a:solidFill>
                          <a:latin typeface="+mn-lt"/>
                          <a:ea typeface="+mn-ea"/>
                          <a:cs typeface="+mn-cs"/>
                        </a:rPr>
                        <a:t>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workers_num</a:t>
                      </a:r>
                      <a:r>
                        <a:rPr lang="en-US" sz="1800" b="1" kern="1200" dirty="0" smtClean="0">
                          <a:solidFill>
                            <a:schemeClr val="lt1"/>
                          </a:solidFill>
                          <a:effectLst/>
                          <a:latin typeface="+mn-lt"/>
                          <a:ea typeface="+mn-ea"/>
                          <a:cs typeface="+mn-cs"/>
                        </a:rPr>
                        <a:t>'</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397329">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workers_num</a:t>
                      </a:r>
                      <a:r>
                        <a:rPr lang="en-US" sz="1800" kern="1200" dirty="0" smtClean="0">
                          <a:solidFill>
                            <a:schemeClr val="dk1"/>
                          </a:solidFill>
                          <a:effectLst/>
                          <a:latin typeface="+mn-lt"/>
                          <a:ea typeface="+mn-ea"/>
                          <a:cs typeface="+mn-cs"/>
                        </a:rPr>
                        <a:t>'</a:t>
                      </a:r>
                      <a:endParaRPr lang="en-US" sz="1800" b="0" dirty="0" smtClean="0"/>
                    </a:p>
                  </a:txBody>
                  <a:tcPr/>
                </a:tc>
              </a:tr>
              <a:tr h="397329">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workers_num</a:t>
                      </a:r>
                      <a:r>
                        <a:rPr lang="en-US" sz="1800" kern="1200" dirty="0" smtClean="0">
                          <a:solidFill>
                            <a:schemeClr val="dk1"/>
                          </a:solidFill>
                          <a:effectLst/>
                          <a:latin typeface="+mn-lt"/>
                          <a:ea typeface="+mn-ea"/>
                          <a:cs typeface="+mn-cs"/>
                        </a:rPr>
                        <a:t>'</a:t>
                      </a:r>
                      <a:endParaRPr lang="en-US" sz="1800" b="0" dirty="0" smtClean="0"/>
                    </a:p>
                  </a:txBody>
                  <a:tcPr/>
                </a:tc>
              </a:tr>
              <a:tr h="3973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0.255  .</a:t>
                      </a:r>
                      <a:r>
                        <a:rPr lang="en-US" sz="1800" dirty="0" smtClean="0"/>
                        <a:t> We</a:t>
                      </a:r>
                      <a:r>
                        <a:rPr lang="en-US" sz="1800" baseline="0" dirty="0" smtClean="0"/>
                        <a:t> accept  null hypothesis.</a:t>
                      </a:r>
                      <a:endParaRPr lang="en-US" sz="1800" b="0" dirty="0" smtClean="0"/>
                    </a:p>
                  </a:txBody>
                  <a:tcPr/>
                </a:tc>
              </a:tr>
            </a:tbl>
          </a:graphicData>
        </a:graphic>
      </p:graphicFrame>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16921"/>
            <a:ext cx="6007377" cy="414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1676400"/>
            <a:ext cx="9067800" cy="646331"/>
          </a:xfrm>
          <a:prstGeom prst="rect">
            <a:avLst/>
          </a:prstGeom>
          <a:noFill/>
        </p:spPr>
        <p:txBody>
          <a:bodyPr wrap="square" rtlCol="0">
            <a:spAutoFit/>
          </a:bodyPr>
          <a:lstStyle/>
          <a:p>
            <a:r>
              <a:rPr lang="en-US" dirty="0" smtClean="0"/>
              <a:t>	Both methods gives almost same </a:t>
            </a:r>
            <a:r>
              <a:rPr lang="en-US" dirty="0" err="1" smtClean="0"/>
              <a:t>suggestions.That</a:t>
            </a:r>
            <a:r>
              <a:rPr lang="en-US" dirty="0" smtClean="0"/>
              <a:t> </a:t>
            </a:r>
            <a:r>
              <a:rPr lang="en-US" dirty="0" smtClean="0"/>
              <a:t>is less dependencies which is different from M1.</a:t>
            </a:r>
            <a:endParaRPr lang="en-US" dirty="0"/>
          </a:p>
        </p:txBody>
      </p:sp>
    </p:spTree>
    <p:extLst>
      <p:ext uri="{BB962C8B-B14F-4D97-AF65-F5344CB8AC3E}">
        <p14:creationId xmlns:p14="http://schemas.microsoft.com/office/powerpoint/2010/main" val="2086159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5923086"/>
              </p:ext>
            </p:extLst>
          </p:nvPr>
        </p:nvGraphicFramePr>
        <p:xfrm>
          <a:off x="-1" y="27706"/>
          <a:ext cx="9143999" cy="1690256"/>
        </p:xfrm>
        <a:graphic>
          <a:graphicData uri="http://schemas.openxmlformats.org/drawingml/2006/table">
            <a:tbl>
              <a:tblPr firstRow="1" bandRow="1">
                <a:tableStyleId>{5C22544A-7EE6-4342-B048-85BDC9FD1C3A}</a:tableStyleId>
              </a:tblPr>
              <a:tblGrid>
                <a:gridCol w="1002937"/>
                <a:gridCol w="8141062"/>
              </a:tblGrid>
              <a:tr h="422564">
                <a:tc>
                  <a:txBody>
                    <a:bodyPr/>
                    <a:lstStyle/>
                    <a:p>
                      <a:r>
                        <a:rPr lang="en-US" dirty="0" smtClean="0"/>
                        <a:t>    17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baseline="0" dirty="0" smtClean="0">
                          <a:solidFill>
                            <a:schemeClr val="lt1"/>
                          </a:solidFill>
                          <a:latin typeface="+mn-lt"/>
                          <a:ea typeface="+mn-ea"/>
                          <a:cs typeface="+mn-cs"/>
                        </a:rPr>
                        <a:t>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wh_est_year</a:t>
                      </a:r>
                      <a:r>
                        <a:rPr lang="en-US" sz="1800" b="1" kern="1200" dirty="0" smtClean="0">
                          <a:solidFill>
                            <a:schemeClr val="lt1"/>
                          </a:solidFill>
                          <a:effectLst/>
                          <a:latin typeface="+mn-lt"/>
                          <a:ea typeface="+mn-ea"/>
                          <a:cs typeface="+mn-cs"/>
                        </a:rPr>
                        <a:t>‘  </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22564">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wh_est_year</a:t>
                      </a:r>
                      <a:r>
                        <a:rPr lang="en-US" sz="1800" kern="1200" dirty="0" smtClean="0">
                          <a:solidFill>
                            <a:schemeClr val="dk1"/>
                          </a:solidFill>
                          <a:effectLst/>
                          <a:latin typeface="+mn-lt"/>
                          <a:ea typeface="+mn-ea"/>
                          <a:cs typeface="+mn-cs"/>
                        </a:rPr>
                        <a:t>'</a:t>
                      </a:r>
                      <a:endParaRPr lang="en-US" sz="1800" b="0" dirty="0" smtClean="0"/>
                    </a:p>
                  </a:txBody>
                  <a:tcPr/>
                </a:tc>
              </a:tr>
              <a:tr h="422564">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wh_est_year</a:t>
                      </a:r>
                      <a:r>
                        <a:rPr lang="en-US" sz="1800" kern="1200" dirty="0" smtClean="0">
                          <a:solidFill>
                            <a:schemeClr val="dk1"/>
                          </a:solidFill>
                          <a:effectLst/>
                          <a:latin typeface="+mn-lt"/>
                          <a:ea typeface="+mn-ea"/>
                          <a:cs typeface="+mn-cs"/>
                        </a:rPr>
                        <a:t>'</a:t>
                      </a:r>
                      <a:endParaRPr lang="en-US" sz="1800" b="0" dirty="0" smtClean="0"/>
                    </a:p>
                  </a:txBody>
                  <a:tcPr/>
                </a:tc>
              </a:tr>
              <a:tr h="4225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0.0  .</a:t>
                      </a:r>
                      <a:r>
                        <a:rPr lang="en-US" sz="1800" dirty="0" smtClean="0"/>
                        <a:t> We</a:t>
                      </a:r>
                      <a:r>
                        <a:rPr lang="en-US" sz="1800" baseline="0" dirty="0" smtClean="0"/>
                        <a:t> accept  Alternate Hypothesis</a:t>
                      </a:r>
                      <a:endParaRPr lang="en-US" sz="1800" b="0" dirty="0" smtClean="0"/>
                    </a:p>
                  </a:txBody>
                  <a:tcPr/>
                </a:tc>
              </a:tr>
            </a:tbl>
          </a:graphicData>
        </a:graphic>
      </p:graphicFrame>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68687"/>
            <a:ext cx="4883150" cy="338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854" y="1676400"/>
            <a:ext cx="9130145" cy="1754326"/>
          </a:xfrm>
          <a:prstGeom prst="rect">
            <a:avLst/>
          </a:prstGeom>
          <a:noFill/>
        </p:spPr>
        <p:txBody>
          <a:bodyPr wrap="square" rtlCol="0">
            <a:spAutoFit/>
          </a:bodyPr>
          <a:lstStyle/>
          <a:p>
            <a:r>
              <a:rPr lang="en-US" dirty="0" smtClean="0"/>
              <a:t>      	Hypothetically and graphically we can say  </a:t>
            </a:r>
            <a:r>
              <a:rPr lang="en-US" dirty="0" err="1" smtClean="0"/>
              <a:t>wh</a:t>
            </a:r>
            <a:r>
              <a:rPr lang="en-US" dirty="0" smtClean="0"/>
              <a:t> estimated year is correlated with product wt.</a:t>
            </a:r>
          </a:p>
          <a:p>
            <a:r>
              <a:rPr lang="en-US" dirty="0" smtClean="0"/>
              <a:t>	With time any business can be develop or drop and only those companies who can give a satisfactory and quality products to the customers can grow and withstand in that type of business .So with this graph we can infer that  trust and sales can increase with years of experience and we didn’t infer </a:t>
            </a:r>
            <a:r>
              <a:rPr lang="en-US" dirty="0" smtClean="0"/>
              <a:t>this </a:t>
            </a:r>
            <a:r>
              <a:rPr lang="en-US" dirty="0" smtClean="0"/>
              <a:t>in our M1 since it has half of null values.  </a:t>
            </a:r>
            <a:endParaRPr lang="en-US" dirty="0"/>
          </a:p>
        </p:txBody>
      </p:sp>
    </p:spTree>
    <p:extLst>
      <p:ext uri="{BB962C8B-B14F-4D97-AF65-F5344CB8AC3E}">
        <p14:creationId xmlns:p14="http://schemas.microsoft.com/office/powerpoint/2010/main" val="198505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63474079"/>
              </p:ext>
            </p:extLst>
          </p:nvPr>
        </p:nvGraphicFramePr>
        <p:xfrm>
          <a:off x="117764" y="228600"/>
          <a:ext cx="8892600" cy="1854200"/>
        </p:xfrm>
        <a:graphic>
          <a:graphicData uri="http://schemas.openxmlformats.org/drawingml/2006/table">
            <a:tbl>
              <a:tblPr firstRow="1" bandRow="1">
                <a:tableStyleId>{5C22544A-7EE6-4342-B048-85BDC9FD1C3A}</a:tableStyleId>
              </a:tblPr>
              <a:tblGrid>
                <a:gridCol w="1333890"/>
                <a:gridCol w="7558710"/>
              </a:tblGrid>
              <a:tr h="533400">
                <a:tc>
                  <a:txBody>
                    <a:bodyPr/>
                    <a:lstStyle/>
                    <a:p>
                      <a:r>
                        <a:rPr lang="en-US" baseline="0" dirty="0" smtClean="0"/>
                        <a:t>      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mj-lt"/>
                        </a:rPr>
                        <a:t> '</a:t>
                      </a:r>
                      <a:r>
                        <a:rPr lang="en-US" sz="1600" b="1" dirty="0" err="1" smtClean="0">
                          <a:latin typeface="+mj-lt"/>
                        </a:rPr>
                        <a:t>Warehouse_ID</a:t>
                      </a:r>
                      <a:r>
                        <a:rPr lang="en-US" sz="1600" b="1" dirty="0" smtClean="0">
                          <a:latin typeface="+mj-lt"/>
                        </a:rPr>
                        <a:t> ‘ and  </a:t>
                      </a:r>
                      <a:r>
                        <a:rPr lang="en-US" sz="1600" dirty="0" smtClean="0"/>
                        <a:t>'</a:t>
                      </a:r>
                      <a:r>
                        <a:rPr lang="en-US" sz="1600" dirty="0" err="1" smtClean="0"/>
                        <a:t>WH_Manager_ID</a:t>
                      </a:r>
                      <a:r>
                        <a:rPr lang="en-US" sz="1600" dirty="0" smtClean="0"/>
                        <a:t>'</a:t>
                      </a:r>
                      <a:r>
                        <a:rPr lang="en-US" sz="1600" b="1" kern="1200" dirty="0" smtClean="0">
                          <a:solidFill>
                            <a:schemeClr val="lt1"/>
                          </a:solidFill>
                          <a:latin typeface="+mn-lt"/>
                          <a:ea typeface="+mn-ea"/>
                          <a:cs typeface="+mn-cs"/>
                        </a:rPr>
                        <a:t>        </a:t>
                      </a:r>
                      <a:r>
                        <a:rPr lang="en-US" sz="1600" b="1" dirty="0" err="1" smtClean="0">
                          <a:latin typeface="+mj-lt"/>
                        </a:rPr>
                        <a:t>vs</a:t>
                      </a:r>
                      <a:r>
                        <a:rPr lang="en-US" sz="1600" b="1" dirty="0" smtClean="0">
                          <a:latin typeface="+mj-lt"/>
                        </a:rPr>
                        <a:t>       </a:t>
                      </a:r>
                      <a:r>
                        <a:rPr lang="en-US" sz="1600" b="1" kern="1200" dirty="0" smtClean="0">
                          <a:solidFill>
                            <a:schemeClr val="lt1"/>
                          </a:solidFill>
                          <a:latin typeface="+mn-lt"/>
                          <a:ea typeface="+mn-ea"/>
                          <a:cs typeface="+mn-cs"/>
                        </a:rPr>
                        <a:t>‘</a:t>
                      </a:r>
                      <a:r>
                        <a:rPr lang="en-US" sz="1600" b="1" kern="1200" dirty="0" err="1" smtClean="0">
                          <a:solidFill>
                            <a:schemeClr val="lt1"/>
                          </a:solidFill>
                          <a:latin typeface="+mn-lt"/>
                          <a:ea typeface="+mn-ea"/>
                          <a:cs typeface="+mn-cs"/>
                        </a:rPr>
                        <a:t>Product_wg_ton</a:t>
                      </a:r>
                      <a:r>
                        <a:rPr lang="en-US" sz="1800" b="1" kern="1200" dirty="0" smtClean="0">
                          <a:solidFill>
                            <a:schemeClr val="lt1"/>
                          </a:solidFill>
                          <a:latin typeface="+mn-lt"/>
                          <a:ea typeface="+mn-ea"/>
                          <a:cs typeface="+mn-cs"/>
                        </a:rPr>
                        <a:t>‘.</a:t>
                      </a:r>
                    </a:p>
                  </a:txBody>
                  <a:tcPr/>
                </a:tc>
              </a:tr>
              <a:tr h="370840">
                <a:tc>
                  <a:txBody>
                    <a:bodyPr/>
                    <a:lstStyle/>
                    <a:p>
                      <a:r>
                        <a:rPr lang="en-US" dirty="0" smtClean="0"/>
                        <a:t>      H</a:t>
                      </a:r>
                      <a:r>
                        <a:rPr lang="en-US" sz="1200" dirty="0" smtClean="0"/>
                        <a:t> 0</a:t>
                      </a:r>
                      <a:endParaRPr lang="en-US" sz="1200" dirty="0"/>
                    </a:p>
                  </a:txBody>
                  <a:tcPr/>
                </a:tc>
                <a:tc>
                  <a:txBody>
                    <a:bodyPr/>
                    <a:lstStyle/>
                    <a:p>
                      <a:r>
                        <a:rPr kumimoji="0" lang="en-US" sz="1600" b="0" kern="1200" dirty="0" err="1" smtClean="0">
                          <a:solidFill>
                            <a:schemeClr val="dk1"/>
                          </a:solidFill>
                          <a:latin typeface="+mn-lt"/>
                          <a:ea typeface="+mn-ea"/>
                          <a:cs typeface="+mn-cs"/>
                        </a:rPr>
                        <a:t>Product_wg_ton</a:t>
                      </a:r>
                      <a:r>
                        <a:rPr kumimoji="0" lang="en-US" sz="1600" b="0" kern="1200" dirty="0" smtClean="0">
                          <a:solidFill>
                            <a:schemeClr val="dk1"/>
                          </a:solidFill>
                          <a:latin typeface="+mn-lt"/>
                          <a:ea typeface="+mn-ea"/>
                          <a:cs typeface="+mn-cs"/>
                        </a:rPr>
                        <a:t> is</a:t>
                      </a:r>
                      <a:r>
                        <a:rPr kumimoji="0" lang="en-US" sz="1600" b="0" kern="1200" baseline="0" dirty="0" smtClean="0">
                          <a:solidFill>
                            <a:schemeClr val="dk1"/>
                          </a:solidFill>
                          <a:latin typeface="+mn-lt"/>
                          <a:ea typeface="+mn-ea"/>
                          <a:cs typeface="+mn-cs"/>
                        </a:rPr>
                        <a:t> independent on  </a:t>
                      </a:r>
                      <a:r>
                        <a:rPr lang="en-US" sz="1600" b="0" kern="1200" dirty="0" smtClean="0">
                          <a:solidFill>
                            <a:schemeClr val="dk1"/>
                          </a:solidFill>
                          <a:latin typeface="+mn-lt"/>
                          <a:ea typeface="+mn-ea"/>
                          <a:cs typeface="+mn-cs"/>
                        </a:rPr>
                        <a:t>'</a:t>
                      </a:r>
                      <a:r>
                        <a:rPr lang="en-US" sz="1600" b="0" kern="1200" dirty="0" err="1" smtClean="0">
                          <a:solidFill>
                            <a:schemeClr val="dk1"/>
                          </a:solidFill>
                          <a:latin typeface="+mn-lt"/>
                          <a:ea typeface="+mn-ea"/>
                          <a:cs typeface="+mn-cs"/>
                        </a:rPr>
                        <a:t>Warehouse_ID</a:t>
                      </a:r>
                      <a:r>
                        <a:rPr lang="en-US" sz="1600" b="0" kern="1200" dirty="0" smtClean="0">
                          <a:solidFill>
                            <a:schemeClr val="dk1"/>
                          </a:solidFill>
                          <a:latin typeface="+mn-lt"/>
                          <a:ea typeface="+mn-ea"/>
                          <a:cs typeface="+mn-cs"/>
                        </a:rPr>
                        <a:t> ‘</a:t>
                      </a:r>
                      <a:r>
                        <a:rPr lang="en-US" sz="1600" b="0" kern="1200" baseline="0" dirty="0" smtClean="0">
                          <a:solidFill>
                            <a:schemeClr val="dk1"/>
                          </a:solidFill>
                          <a:latin typeface="+mn-lt"/>
                          <a:ea typeface="+mn-ea"/>
                          <a:cs typeface="+mn-cs"/>
                        </a:rPr>
                        <a:t> &amp; </a:t>
                      </a:r>
                      <a:r>
                        <a:rPr lang="en-US" sz="1600" dirty="0" smtClean="0"/>
                        <a:t>'</a:t>
                      </a:r>
                      <a:r>
                        <a:rPr lang="en-US" sz="1600" dirty="0" err="1" smtClean="0"/>
                        <a:t>WH_Manager_ID</a:t>
                      </a:r>
                      <a:r>
                        <a:rPr lang="en-US" sz="1600" dirty="0" smtClean="0"/>
                        <a:t>'</a:t>
                      </a:r>
                      <a:r>
                        <a:rPr lang="en-US" sz="1600" b="1" kern="1200" dirty="0" smtClean="0">
                          <a:solidFill>
                            <a:schemeClr val="lt1"/>
                          </a:solidFill>
                          <a:latin typeface="+mn-lt"/>
                          <a:ea typeface="+mn-ea"/>
                          <a:cs typeface="+mn-cs"/>
                        </a:rPr>
                        <a:t> </a:t>
                      </a:r>
                      <a:endParaRPr lang="en-US" sz="1600" b="0" dirty="0"/>
                    </a:p>
                  </a:txBody>
                  <a:tcPr/>
                </a:tc>
              </a:tr>
              <a:tr h="370840">
                <a:tc>
                  <a:txBody>
                    <a:bodyPr/>
                    <a:lstStyle/>
                    <a:p>
                      <a:r>
                        <a:rPr lang="en-US" dirty="0" smtClean="0"/>
                        <a:t>      H</a:t>
                      </a:r>
                      <a:r>
                        <a:rPr lang="en-US" sz="1200" dirty="0" smtClean="0"/>
                        <a:t> 1</a:t>
                      </a:r>
                      <a:endParaRPr lang="en-US" sz="1200" dirty="0"/>
                    </a:p>
                  </a:txBody>
                  <a:tcPr/>
                </a:tc>
                <a:tc>
                  <a:txBody>
                    <a:bodyPr/>
                    <a:lstStyle/>
                    <a:p>
                      <a:pPr algn="l"/>
                      <a:r>
                        <a:rPr kumimoji="0" lang="en-US" sz="1600" b="0" kern="1200" dirty="0" err="1" smtClean="0">
                          <a:solidFill>
                            <a:schemeClr val="dk1"/>
                          </a:solidFill>
                          <a:latin typeface="+mn-lt"/>
                          <a:ea typeface="+mn-ea"/>
                          <a:cs typeface="+mn-cs"/>
                        </a:rPr>
                        <a:t>Product_wg_ton</a:t>
                      </a:r>
                      <a:r>
                        <a:rPr kumimoji="0" lang="en-US" sz="1600" b="0" kern="1200" dirty="0" smtClean="0">
                          <a:solidFill>
                            <a:schemeClr val="dk1"/>
                          </a:solidFill>
                          <a:latin typeface="+mn-lt"/>
                          <a:ea typeface="+mn-ea"/>
                          <a:cs typeface="+mn-cs"/>
                        </a:rPr>
                        <a:t> is dependent on   </a:t>
                      </a:r>
                      <a:r>
                        <a:rPr lang="en-US" sz="1600" b="0" kern="1200" dirty="0" smtClean="0">
                          <a:solidFill>
                            <a:schemeClr val="dk1"/>
                          </a:solidFill>
                          <a:latin typeface="+mn-lt"/>
                          <a:ea typeface="+mn-ea"/>
                          <a:cs typeface="+mn-cs"/>
                        </a:rPr>
                        <a:t>'</a:t>
                      </a:r>
                      <a:r>
                        <a:rPr lang="en-US" sz="1600" b="0" kern="1200" dirty="0" err="1" smtClean="0">
                          <a:solidFill>
                            <a:schemeClr val="dk1"/>
                          </a:solidFill>
                          <a:latin typeface="+mn-lt"/>
                          <a:ea typeface="+mn-ea"/>
                          <a:cs typeface="+mn-cs"/>
                        </a:rPr>
                        <a:t>Warehouse_ID</a:t>
                      </a:r>
                      <a:r>
                        <a:rPr lang="en-US" sz="1600" b="0" kern="1200" dirty="0" smtClean="0">
                          <a:solidFill>
                            <a:schemeClr val="dk1"/>
                          </a:solidFill>
                          <a:latin typeface="+mn-lt"/>
                          <a:ea typeface="+mn-ea"/>
                          <a:cs typeface="+mn-cs"/>
                        </a:rPr>
                        <a:t> ‘  &amp; </a:t>
                      </a:r>
                      <a:r>
                        <a:rPr lang="en-US" sz="1600" dirty="0" smtClean="0"/>
                        <a:t>'</a:t>
                      </a:r>
                      <a:r>
                        <a:rPr lang="en-US" sz="1600" dirty="0" err="1" smtClean="0"/>
                        <a:t>WH_Manager_ID</a:t>
                      </a:r>
                      <a:r>
                        <a:rPr lang="en-US" sz="1600" dirty="0" smtClean="0"/>
                        <a:t>'</a:t>
                      </a:r>
                      <a:r>
                        <a:rPr lang="en-US" sz="1600" b="1" kern="1200" dirty="0" smtClean="0">
                          <a:solidFill>
                            <a:schemeClr val="lt1"/>
                          </a:solidFill>
                          <a:latin typeface="+mn-lt"/>
                          <a:ea typeface="+mn-ea"/>
                          <a:cs typeface="+mn-cs"/>
                        </a:rPr>
                        <a:t> </a:t>
                      </a:r>
                      <a:endParaRPr lang="en-US" sz="16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P value</a:t>
                      </a:r>
                      <a:endParaRPr lang="en-US" sz="2000" dirty="0" smtClean="0"/>
                    </a:p>
                  </a:txBody>
                  <a:tcPr/>
                </a:tc>
                <a:tc>
                  <a:txBody>
                    <a:bodyPr/>
                    <a:lstStyle/>
                    <a:p>
                      <a:pPr algn="l"/>
                      <a:r>
                        <a:rPr lang="en-US" sz="1600" dirty="0" smtClean="0"/>
                        <a:t>p value is 0.922 &gt;0.05 for </a:t>
                      </a:r>
                      <a:r>
                        <a:rPr lang="en-US" sz="1600" dirty="0" err="1" smtClean="0"/>
                        <a:t>wh</a:t>
                      </a:r>
                      <a:r>
                        <a:rPr lang="en-US" sz="1600" dirty="0" smtClean="0"/>
                        <a:t> id and</a:t>
                      </a:r>
                      <a:r>
                        <a:rPr lang="en-US" sz="1600" baseline="0" dirty="0" smtClean="0"/>
                        <a:t> also for Manager id</a:t>
                      </a:r>
                      <a:r>
                        <a:rPr lang="en-US" sz="1600" dirty="0" smtClean="0"/>
                        <a:t> .We</a:t>
                      </a:r>
                      <a:r>
                        <a:rPr lang="en-US" sz="1600" baseline="0" dirty="0" smtClean="0"/>
                        <a:t> accept H0  which is the null hypothesis.</a:t>
                      </a:r>
                      <a:endParaRPr lang="en-US" sz="1600" b="0"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22070"/>
            <a:ext cx="5104762" cy="3542857"/>
          </a:xfrm>
          <a:prstGeom prst="rect">
            <a:avLst/>
          </a:prstGeom>
        </p:spPr>
      </p:pic>
      <p:sp>
        <p:nvSpPr>
          <p:cNvPr id="5" name="TextBox 4"/>
          <p:cNvSpPr txBox="1"/>
          <p:nvPr/>
        </p:nvSpPr>
        <p:spPr>
          <a:xfrm>
            <a:off x="152400" y="2057400"/>
            <a:ext cx="8686800" cy="923330"/>
          </a:xfrm>
          <a:prstGeom prst="rect">
            <a:avLst/>
          </a:prstGeom>
          <a:noFill/>
        </p:spPr>
        <p:txBody>
          <a:bodyPr wrap="square" rtlCol="0">
            <a:spAutoFit/>
          </a:bodyPr>
          <a:lstStyle/>
          <a:p>
            <a:r>
              <a:rPr lang="en-US" dirty="0" smtClean="0"/>
              <a:t>	</a:t>
            </a:r>
          </a:p>
          <a:p>
            <a:r>
              <a:rPr lang="en-US" dirty="0"/>
              <a:t>	</a:t>
            </a:r>
            <a:r>
              <a:rPr lang="en-US" dirty="0" smtClean="0"/>
              <a:t>From hypothetical way and also from the graph, we inferred that warehouse id and manager id is independent with product wt. Same as that of Milestone:1. </a:t>
            </a:r>
            <a:endParaRPr lang="en-US" dirty="0"/>
          </a:p>
        </p:txBody>
      </p:sp>
    </p:spTree>
    <p:extLst>
      <p:ext uri="{BB962C8B-B14F-4D97-AF65-F5344CB8AC3E}">
        <p14:creationId xmlns:p14="http://schemas.microsoft.com/office/powerpoint/2010/main" val="3050463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27065526"/>
              </p:ext>
            </p:extLst>
          </p:nvPr>
        </p:nvGraphicFramePr>
        <p:xfrm>
          <a:off x="0" y="0"/>
          <a:ext cx="9144000" cy="1539240"/>
        </p:xfrm>
        <a:graphic>
          <a:graphicData uri="http://schemas.openxmlformats.org/drawingml/2006/table">
            <a:tbl>
              <a:tblPr firstRow="1" bandRow="1">
                <a:tableStyleId>{5C22544A-7EE6-4342-B048-85BDC9FD1C3A}</a:tableStyleId>
              </a:tblPr>
              <a:tblGrid>
                <a:gridCol w="990600"/>
                <a:gridCol w="8153400"/>
              </a:tblGrid>
              <a:tr h="381000">
                <a:tc>
                  <a:txBody>
                    <a:bodyPr/>
                    <a:lstStyle/>
                    <a:p>
                      <a:r>
                        <a:rPr lang="en-US" dirty="0" smtClean="0"/>
                        <a:t>     18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'storage_issue_reported_l3m'</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3810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'storage_issue_reported_l3m'</a:t>
                      </a:r>
                      <a:endParaRPr lang="en-US" sz="1800" b="0" dirty="0" smtClean="0"/>
                    </a:p>
                  </a:txBody>
                  <a:tcPr/>
                </a:tc>
              </a:tr>
              <a:tr h="3810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'storage_issue_reported_l3m'</a:t>
                      </a:r>
                      <a:endParaRPr lang="en-US" sz="1800" b="0" dirty="0" smtClean="0"/>
                    </a:p>
                  </a:txBody>
                  <a:tcPr/>
                </a:tc>
              </a:tr>
              <a:tr h="381000">
                <a:tc>
                  <a:txBody>
                    <a:bodyPr/>
                    <a:lstStyle/>
                    <a:p>
                      <a:r>
                        <a:rPr lang="en-US" baseline="0" dirty="0" smtClean="0"/>
                        <a:t> P value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0.0   .</a:t>
                      </a:r>
                      <a:r>
                        <a:rPr lang="en-US" sz="1800" dirty="0" smtClean="0"/>
                        <a:t> We</a:t>
                      </a:r>
                      <a:r>
                        <a:rPr lang="en-US" sz="1800" baseline="0" dirty="0" smtClean="0"/>
                        <a:t> accept  Alternate  hypothesis.</a:t>
                      </a:r>
                      <a:endParaRPr lang="en-US" sz="1800" b="0" dirty="0" smtClean="0"/>
                    </a:p>
                  </a:txBody>
                  <a:tcPr/>
                </a:tc>
              </a:tr>
            </a:tbl>
          </a:graphicData>
        </a:graphic>
      </p:graphicFrame>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200"/>
            <a:ext cx="914400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1752600"/>
            <a:ext cx="9144000" cy="923330"/>
          </a:xfrm>
          <a:prstGeom prst="rect">
            <a:avLst/>
          </a:prstGeom>
          <a:noFill/>
        </p:spPr>
        <p:txBody>
          <a:bodyPr wrap="square" rtlCol="0">
            <a:spAutoFit/>
          </a:bodyPr>
          <a:lstStyle/>
          <a:p>
            <a:r>
              <a:rPr lang="en-US" dirty="0" smtClean="0"/>
              <a:t>	Both method gives the same inferences.	</a:t>
            </a:r>
          </a:p>
          <a:p>
            <a:r>
              <a:rPr lang="en-US" dirty="0" smtClean="0"/>
              <a:t>	With increasing issues in storage here we can see that product weight increases highly. This is extremely opposite of the suggestion in M1.</a:t>
            </a:r>
            <a:endParaRPr lang="en-US" dirty="0"/>
          </a:p>
        </p:txBody>
      </p:sp>
    </p:spTree>
    <p:extLst>
      <p:ext uri="{BB962C8B-B14F-4D97-AF65-F5344CB8AC3E}">
        <p14:creationId xmlns:p14="http://schemas.microsoft.com/office/powerpoint/2010/main" val="1781668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0151804"/>
              </p:ext>
            </p:extLst>
          </p:nvPr>
        </p:nvGraphicFramePr>
        <p:xfrm>
          <a:off x="76200" y="27707"/>
          <a:ext cx="9067800" cy="1575609"/>
        </p:xfrm>
        <a:graphic>
          <a:graphicData uri="http://schemas.openxmlformats.org/drawingml/2006/table">
            <a:tbl>
              <a:tblPr firstRow="1" bandRow="1">
                <a:tableStyleId>{5C22544A-7EE6-4342-B048-85BDC9FD1C3A}</a:tableStyleId>
              </a:tblPr>
              <a:tblGrid>
                <a:gridCol w="1295400"/>
                <a:gridCol w="7772400"/>
              </a:tblGrid>
              <a:tr h="393123">
                <a:tc>
                  <a:txBody>
                    <a:bodyPr/>
                    <a:lstStyle/>
                    <a:p>
                      <a:r>
                        <a:rPr lang="en-US" dirty="0" smtClean="0"/>
                        <a:t>    19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baseline="0" dirty="0" smtClean="0">
                          <a:solidFill>
                            <a:schemeClr val="lt1"/>
                          </a:solidFill>
                          <a:latin typeface="+mn-lt"/>
                          <a:ea typeface="+mn-ea"/>
                          <a:cs typeface="+mn-cs"/>
                        </a:rPr>
                        <a:t>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temp_reg_mach</a:t>
                      </a:r>
                      <a:r>
                        <a:rPr lang="en-US" sz="1800" b="1" kern="1200" dirty="0" smtClean="0">
                          <a:solidFill>
                            <a:schemeClr val="lt1"/>
                          </a:solidFill>
                          <a:effectLst/>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393123">
                <a:tc>
                  <a:txBody>
                    <a:bodyPr/>
                    <a:lstStyle/>
                    <a:p>
                      <a:r>
                        <a:rPr lang="en-US" dirty="0" smtClean="0"/>
                        <a:t>     H0</a:t>
                      </a:r>
                      <a:endParaRPr lang="en-US" dirty="0"/>
                    </a:p>
                  </a:txBody>
                  <a:tcPr/>
                </a:tc>
                <a:tc>
                  <a:txBody>
                    <a:bodyPr/>
                    <a:lstStyle/>
                    <a:p>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temp_reg_mach</a:t>
                      </a:r>
                      <a:r>
                        <a:rPr lang="en-US" sz="1800" kern="1200" dirty="0" smtClean="0">
                          <a:solidFill>
                            <a:schemeClr val="dk1"/>
                          </a:solidFill>
                          <a:effectLst/>
                          <a:latin typeface="+mn-lt"/>
                          <a:ea typeface="+mn-ea"/>
                          <a:cs typeface="+mn-cs"/>
                        </a:rPr>
                        <a:t>'</a:t>
                      </a:r>
                      <a:endParaRPr lang="en-US" dirty="0"/>
                    </a:p>
                  </a:txBody>
                  <a:tcPr/>
                </a:tc>
              </a:tr>
              <a:tr h="393123">
                <a:tc>
                  <a:txBody>
                    <a:bodyPr/>
                    <a:lstStyle/>
                    <a:p>
                      <a:r>
                        <a:rPr lang="en-US" dirty="0" smtClean="0"/>
                        <a:t>     H1</a:t>
                      </a:r>
                      <a:endParaRPr lang="en-US" dirty="0"/>
                    </a:p>
                  </a:txBody>
                  <a:tcPr/>
                </a:tc>
                <a:tc>
                  <a:txBody>
                    <a:bodyPr/>
                    <a:lstStyle/>
                    <a:p>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temp_reg_mach</a:t>
                      </a:r>
                      <a:r>
                        <a:rPr lang="en-US" sz="1800" kern="1200" dirty="0" smtClean="0">
                          <a:solidFill>
                            <a:schemeClr val="dk1"/>
                          </a:solidFill>
                          <a:effectLst/>
                          <a:latin typeface="+mn-lt"/>
                          <a:ea typeface="+mn-ea"/>
                          <a:cs typeface="+mn-cs"/>
                        </a:rPr>
                        <a:t>'</a:t>
                      </a:r>
                      <a:endParaRPr lang="en-US" dirty="0"/>
                    </a:p>
                  </a:txBody>
                  <a:tcPr/>
                </a:tc>
              </a:tr>
              <a:tr h="393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r>
                        <a:rPr lang="en-US" dirty="0" smtClean="0"/>
                        <a:t>p value is  7.76815612352695e-49  .</a:t>
                      </a:r>
                      <a:r>
                        <a:rPr lang="en-US" sz="1800" dirty="0" smtClean="0"/>
                        <a:t> We</a:t>
                      </a:r>
                      <a:r>
                        <a:rPr lang="en-US" sz="1800" baseline="0" dirty="0" smtClean="0"/>
                        <a:t> accept  alternate hypothesis.</a:t>
                      </a:r>
                      <a:endParaRPr lang="en-US" dirty="0"/>
                    </a:p>
                  </a:txBody>
                  <a:tcPr/>
                </a:tc>
              </a:tr>
            </a:tbl>
          </a:graphicData>
        </a:graphic>
      </p:graphicFrame>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1"/>
            <a:ext cx="615149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856" y="1600199"/>
            <a:ext cx="9005455" cy="646331"/>
          </a:xfrm>
          <a:prstGeom prst="rect">
            <a:avLst/>
          </a:prstGeom>
          <a:noFill/>
        </p:spPr>
        <p:txBody>
          <a:bodyPr wrap="square" rtlCol="0">
            <a:spAutoFit/>
          </a:bodyPr>
          <a:lstStyle/>
          <a:p>
            <a:r>
              <a:rPr lang="en-US" dirty="0"/>
              <a:t> </a:t>
            </a:r>
            <a:r>
              <a:rPr lang="en-US" dirty="0" smtClean="0"/>
              <a:t>       	Hypothesis &amp;  graph shows  Temperature regulatory machines are </a:t>
            </a:r>
            <a:r>
              <a:rPr lang="en-US" dirty="0"/>
              <a:t> </a:t>
            </a:r>
            <a:r>
              <a:rPr lang="en-US" dirty="0" smtClean="0"/>
              <a:t> correlated with the production weight . This observation  is same as M1.</a:t>
            </a:r>
            <a:endParaRPr lang="en-US" dirty="0"/>
          </a:p>
        </p:txBody>
      </p:sp>
    </p:spTree>
    <p:extLst>
      <p:ext uri="{BB962C8B-B14F-4D97-AF65-F5344CB8AC3E}">
        <p14:creationId xmlns:p14="http://schemas.microsoft.com/office/powerpoint/2010/main" val="45397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68560646"/>
              </p:ext>
            </p:extLst>
          </p:nvPr>
        </p:nvGraphicFramePr>
        <p:xfrm>
          <a:off x="20782" y="0"/>
          <a:ext cx="9123218" cy="1600200"/>
        </p:xfrm>
        <a:graphic>
          <a:graphicData uri="http://schemas.openxmlformats.org/drawingml/2006/table">
            <a:tbl>
              <a:tblPr firstRow="1" bandRow="1">
                <a:tableStyleId>{5C22544A-7EE6-4342-B048-85BDC9FD1C3A}</a:tableStyleId>
              </a:tblPr>
              <a:tblGrid>
                <a:gridCol w="969818"/>
                <a:gridCol w="8153400"/>
              </a:tblGrid>
              <a:tr h="400050">
                <a:tc>
                  <a:txBody>
                    <a:bodyPr/>
                    <a:lstStyle/>
                    <a:p>
                      <a:r>
                        <a:rPr lang="en-US" dirty="0" smtClean="0"/>
                        <a:t>    20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'wh_breakdown_3m‘ </a:t>
                      </a:r>
                      <a:r>
                        <a:rPr lang="en-US" sz="1800" b="1" kern="1200" dirty="0" smtClean="0">
                          <a:solidFill>
                            <a:schemeClr val="lt1"/>
                          </a:solidFill>
                          <a:latin typeface="+mn-lt"/>
                          <a:ea typeface="+mn-ea"/>
                          <a:cs typeface="+mn-cs"/>
                        </a:rPr>
                        <a:t> </a:t>
                      </a:r>
                      <a:r>
                        <a:rPr lang="en-US" sz="1800" b="1" kern="1200" baseline="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0050">
                <a:tc>
                  <a:txBody>
                    <a:bodyPr/>
                    <a:lstStyle/>
                    <a:p>
                      <a:r>
                        <a:rPr lang="en-US" dirty="0" smtClean="0"/>
                        <a:t>    H0</a:t>
                      </a:r>
                      <a:endParaRPr lang="en-US" dirty="0"/>
                    </a:p>
                  </a:txBody>
                  <a:tcPr/>
                </a:tc>
                <a:tc>
                  <a:txBody>
                    <a:bodyPr/>
                    <a:lstStyle/>
                    <a:p>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'wh_breakdown_l3m'</a:t>
                      </a:r>
                      <a:endParaRPr lang="en-US" dirty="0"/>
                    </a:p>
                  </a:txBody>
                  <a:tcPr/>
                </a:tc>
              </a:tr>
              <a:tr h="400050">
                <a:tc>
                  <a:txBody>
                    <a:bodyPr/>
                    <a:lstStyle/>
                    <a:p>
                      <a:r>
                        <a:rPr lang="en-US" dirty="0" smtClean="0"/>
                        <a:t>    H1</a:t>
                      </a:r>
                      <a:endParaRPr lang="en-US" dirty="0"/>
                    </a:p>
                  </a:txBody>
                  <a:tcPr/>
                </a:tc>
                <a:tc>
                  <a:txBody>
                    <a:bodyPr/>
                    <a:lstStyle/>
                    <a:p>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'wh_breakdown_l3m'</a:t>
                      </a:r>
                      <a:endParaRPr lang="en-US" dirty="0"/>
                    </a:p>
                  </a:txBody>
                  <a:tcPr/>
                </a:tc>
              </a:tr>
              <a:tr h="40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r>
                        <a:rPr lang="en-US" dirty="0" smtClean="0"/>
                        <a:t>p value is  0.0   .</a:t>
                      </a:r>
                      <a:r>
                        <a:rPr lang="en-US" sz="1800" dirty="0" smtClean="0"/>
                        <a:t> We</a:t>
                      </a:r>
                      <a:r>
                        <a:rPr lang="en-US" sz="1800" baseline="0" dirty="0" smtClean="0"/>
                        <a:t> accept  Alternate  hypothesis.</a:t>
                      </a:r>
                      <a:endParaRPr lang="en-US" dirty="0"/>
                    </a:p>
                  </a:txBody>
                  <a:tcPr/>
                </a:tc>
              </a:tr>
            </a:tbl>
          </a:graphicData>
        </a:graphic>
      </p:graphicFrame>
      <p:sp>
        <p:nvSpPr>
          <p:cNvPr id="4" name="TextBox 3"/>
          <p:cNvSpPr txBox="1"/>
          <p:nvPr/>
        </p:nvSpPr>
        <p:spPr>
          <a:xfrm>
            <a:off x="0" y="1600200"/>
            <a:ext cx="9144000" cy="923330"/>
          </a:xfrm>
          <a:prstGeom prst="rect">
            <a:avLst/>
          </a:prstGeom>
          <a:noFill/>
        </p:spPr>
        <p:txBody>
          <a:bodyPr wrap="square" rtlCol="0">
            <a:spAutoFit/>
          </a:bodyPr>
          <a:lstStyle/>
          <a:p>
            <a:r>
              <a:rPr lang="en-US" dirty="0" smtClean="0"/>
              <a:t>     	Hypothesis says they are highly correlated,  and </a:t>
            </a:r>
            <a:r>
              <a:rPr lang="en-US" dirty="0"/>
              <a:t>f</a:t>
            </a:r>
            <a:r>
              <a:rPr lang="en-US" dirty="0" smtClean="0"/>
              <a:t>rom this graph with increases in breakdown product wt. increases and with an inverse relationship This </a:t>
            </a:r>
            <a:r>
              <a:rPr lang="en-US" dirty="0" smtClean="0"/>
              <a:t>graph </a:t>
            </a:r>
            <a:r>
              <a:rPr lang="en-US" dirty="0" smtClean="0"/>
              <a:t>finding is against our M1.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602875"/>
            <a:ext cx="4406349" cy="4241270"/>
          </a:xfrm>
          <a:prstGeom prst="rect">
            <a:avLst/>
          </a:prstGeom>
        </p:spPr>
      </p:pic>
    </p:spTree>
    <p:extLst>
      <p:ext uri="{BB962C8B-B14F-4D97-AF65-F5344CB8AC3E}">
        <p14:creationId xmlns:p14="http://schemas.microsoft.com/office/powerpoint/2010/main" val="2675985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6402946"/>
              </p:ext>
            </p:extLst>
          </p:nvPr>
        </p:nvGraphicFramePr>
        <p:xfrm>
          <a:off x="0" y="0"/>
          <a:ext cx="9144000" cy="1600200"/>
        </p:xfrm>
        <a:graphic>
          <a:graphicData uri="http://schemas.openxmlformats.org/drawingml/2006/table">
            <a:tbl>
              <a:tblPr firstRow="1" bandRow="1">
                <a:tableStyleId>{5C22544A-7EE6-4342-B048-85BDC9FD1C3A}</a:tableStyleId>
              </a:tblPr>
              <a:tblGrid>
                <a:gridCol w="1143000"/>
                <a:gridCol w="8001000"/>
              </a:tblGrid>
              <a:tr h="400050">
                <a:tc>
                  <a:txBody>
                    <a:bodyPr/>
                    <a:lstStyle/>
                    <a:p>
                      <a:r>
                        <a:rPr lang="en-US" dirty="0" smtClean="0"/>
                        <a:t>      21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'govt_check_3m'</a:t>
                      </a:r>
                      <a:r>
                        <a:rPr lang="en-US" sz="1800" b="1" kern="1200" dirty="0" smtClean="0">
                          <a:solidFill>
                            <a:schemeClr val="lt1"/>
                          </a:solidFill>
                          <a:latin typeface="+mn-lt"/>
                          <a:ea typeface="+mn-ea"/>
                          <a:cs typeface="+mn-cs"/>
                        </a:rPr>
                        <a:t> </a:t>
                      </a:r>
                      <a:r>
                        <a:rPr lang="en-US" sz="1800" b="1" kern="1200" baseline="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0050">
                <a:tc>
                  <a:txBody>
                    <a:bodyPr/>
                    <a:lstStyle/>
                    <a:p>
                      <a:r>
                        <a:rPr lang="en-US" dirty="0" smtClean="0"/>
                        <a:t>      H0</a:t>
                      </a:r>
                      <a:endParaRPr lang="en-US" dirty="0"/>
                    </a:p>
                  </a:txBody>
                  <a:tcPr/>
                </a:tc>
                <a:tc>
                  <a:txBody>
                    <a:bodyPr/>
                    <a:lstStyle/>
                    <a:p>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'govt_check_l3m'</a:t>
                      </a:r>
                      <a:endParaRPr lang="en-US" dirty="0"/>
                    </a:p>
                  </a:txBody>
                  <a:tcPr/>
                </a:tc>
              </a:tr>
              <a:tr h="400050">
                <a:tc>
                  <a:txBody>
                    <a:bodyPr/>
                    <a:lstStyle/>
                    <a:p>
                      <a:r>
                        <a:rPr lang="en-US" dirty="0" smtClean="0"/>
                        <a:t>      H1</a:t>
                      </a:r>
                      <a:endParaRPr lang="en-US" dirty="0"/>
                    </a:p>
                  </a:txBody>
                  <a:tcPr/>
                </a:tc>
                <a:tc>
                  <a:txBody>
                    <a:bodyPr/>
                    <a:lstStyle/>
                    <a:p>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'govt_check_l3m'</a:t>
                      </a:r>
                      <a:endParaRPr lang="en-US" dirty="0"/>
                    </a:p>
                  </a:txBody>
                  <a:tcPr/>
                </a:tc>
              </a:tr>
              <a:tr h="40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r>
                        <a:rPr lang="en-US" dirty="0" smtClean="0"/>
                        <a:t>p value is  0.074  slightly more than 0.05 .</a:t>
                      </a:r>
                      <a:r>
                        <a:rPr lang="en-US" sz="1800" dirty="0" smtClean="0"/>
                        <a:t> We</a:t>
                      </a:r>
                      <a:r>
                        <a:rPr lang="en-US" sz="1800" baseline="0" dirty="0" smtClean="0"/>
                        <a:t> accept  null hypothesis.</a:t>
                      </a:r>
                      <a:endParaRPr lang="en-US" dirty="0"/>
                    </a:p>
                  </a:txBody>
                  <a:tcPr/>
                </a:tc>
              </a:tr>
            </a:tbl>
          </a:graphicData>
        </a:graphic>
      </p:graphicFrame>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23530"/>
            <a:ext cx="5821961" cy="403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1600200"/>
            <a:ext cx="9144000" cy="923330"/>
          </a:xfrm>
          <a:prstGeom prst="rect">
            <a:avLst/>
          </a:prstGeom>
          <a:noFill/>
        </p:spPr>
        <p:txBody>
          <a:bodyPr wrap="square" rtlCol="0">
            <a:spAutoFit/>
          </a:bodyPr>
          <a:lstStyle/>
          <a:p>
            <a:r>
              <a:rPr lang="en-US" dirty="0" smtClean="0"/>
              <a:t>	Both methods says no correlation.        </a:t>
            </a:r>
          </a:p>
          <a:p>
            <a:r>
              <a:rPr lang="en-US" dirty="0" smtClean="0"/>
              <a:t>	In graph we can see even at max check the production is maximum. This  observation is almost same as our M1 findings.</a:t>
            </a:r>
            <a:endParaRPr lang="en-US" dirty="0"/>
          </a:p>
        </p:txBody>
      </p:sp>
    </p:spTree>
    <p:extLst>
      <p:ext uri="{BB962C8B-B14F-4D97-AF65-F5344CB8AC3E}">
        <p14:creationId xmlns:p14="http://schemas.microsoft.com/office/powerpoint/2010/main" val="2678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819400"/>
            <a:ext cx="4419600" cy="769441"/>
          </a:xfrm>
          <a:prstGeom prst="rect">
            <a:avLst/>
          </a:prstGeom>
          <a:noFill/>
        </p:spPr>
        <p:txBody>
          <a:bodyPr wrap="square" rtlCol="0">
            <a:spAutoFit/>
          </a:bodyPr>
          <a:lstStyle/>
          <a:p>
            <a:r>
              <a:rPr lang="en-US" sz="4400" dirty="0" smtClean="0">
                <a:solidFill>
                  <a:schemeClr val="accent2"/>
                </a:solidFill>
                <a:latin typeface="Algerian" pitchFamily="82" charset="0"/>
              </a:rPr>
              <a:t>THANK YOU</a:t>
            </a:r>
            <a:endParaRPr lang="en-US" sz="4400" dirty="0">
              <a:solidFill>
                <a:schemeClr val="accent2"/>
              </a:solidFill>
              <a:latin typeface="Algerian" pitchFamily="82" charset="0"/>
            </a:endParaRPr>
          </a:p>
        </p:txBody>
      </p:sp>
    </p:spTree>
    <p:extLst>
      <p:ext uri="{BB962C8B-B14F-4D97-AF65-F5344CB8AC3E}">
        <p14:creationId xmlns:p14="http://schemas.microsoft.com/office/powerpoint/2010/main" val="22860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25917727"/>
              </p:ext>
            </p:extLst>
          </p:nvPr>
        </p:nvGraphicFramePr>
        <p:xfrm>
          <a:off x="0" y="27707"/>
          <a:ext cx="9144000" cy="1983972"/>
        </p:xfrm>
        <a:graphic>
          <a:graphicData uri="http://schemas.openxmlformats.org/drawingml/2006/table">
            <a:tbl>
              <a:tblPr firstRow="1" bandRow="1">
                <a:tableStyleId>{5C22544A-7EE6-4342-B048-85BDC9FD1C3A}</a:tableStyleId>
              </a:tblPr>
              <a:tblGrid>
                <a:gridCol w="1371600"/>
                <a:gridCol w="7772400"/>
              </a:tblGrid>
              <a:tr h="447964">
                <a:tc>
                  <a:txBody>
                    <a:bodyPr/>
                    <a:lstStyle/>
                    <a:p>
                      <a:r>
                        <a:rPr lang="en-US" dirty="0" smtClean="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dirty="0" smtClean="0"/>
                        <a:t>'</a:t>
                      </a:r>
                      <a:r>
                        <a:rPr lang="en-US" dirty="0" err="1" smtClean="0"/>
                        <a:t>Location_type</a:t>
                      </a:r>
                      <a:r>
                        <a:rPr lang="en-US" dirty="0" smtClean="0"/>
                        <a:t>‘</a:t>
                      </a:r>
                      <a:r>
                        <a:rPr lang="en-US" sz="1800" b="0" baseline="0" dirty="0" smtClean="0"/>
                        <a:t> </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47964">
                <a:tc>
                  <a:txBody>
                    <a:bodyPr/>
                    <a:lstStyle/>
                    <a:p>
                      <a:r>
                        <a:rPr lang="en-US" baseline="0"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dirty="0" smtClean="0"/>
                        <a:t>'</a:t>
                      </a:r>
                      <a:r>
                        <a:rPr lang="en-US" dirty="0" err="1" smtClean="0"/>
                        <a:t>Location_type</a:t>
                      </a:r>
                      <a:r>
                        <a:rPr lang="en-US" dirty="0" smtClean="0"/>
                        <a:t>'</a:t>
                      </a:r>
                      <a:endParaRPr lang="en-US" sz="1800" b="0" dirty="0" smtClean="0"/>
                    </a:p>
                  </a:txBody>
                  <a:tcPr/>
                </a:tc>
              </a:tr>
              <a:tr h="447964">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 dependent on  </a:t>
                      </a:r>
                      <a:r>
                        <a:rPr lang="en-US" dirty="0" smtClean="0"/>
                        <a:t>'</a:t>
                      </a:r>
                      <a:r>
                        <a:rPr lang="en-US" dirty="0" err="1" smtClean="0"/>
                        <a:t>Location_type</a:t>
                      </a:r>
                      <a:r>
                        <a:rPr lang="en-US" dirty="0" smtClean="0"/>
                        <a:t>'</a:t>
                      </a:r>
                      <a:endParaRPr lang="en-US" sz="1800" b="0" dirty="0" smtClean="0"/>
                    </a:p>
                  </a:txBody>
                  <a:tcPr/>
                </a:tc>
              </a:tr>
              <a:tr h="4479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2.5921858097042396e-16  .</a:t>
                      </a:r>
                      <a:r>
                        <a:rPr lang="en-US" sz="1800" dirty="0" smtClean="0"/>
                        <a:t> We</a:t>
                      </a:r>
                      <a:r>
                        <a:rPr lang="en-US" sz="1800" baseline="0" dirty="0" smtClean="0"/>
                        <a:t> accept H1  which is the alternate hypothesis.</a:t>
                      </a:r>
                      <a:endParaRPr lang="en-US" sz="1800" b="0" dirty="0" smtClean="0"/>
                    </a:p>
                  </a:txBody>
                  <a:tcPr/>
                </a:tc>
              </a:tr>
            </a:tbl>
          </a:graphicData>
        </a:graphic>
      </p:graphicFrame>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80956"/>
            <a:ext cx="4564063" cy="3431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0" y="2003628"/>
            <a:ext cx="9067800" cy="1200329"/>
          </a:xfrm>
          <a:prstGeom prst="rect">
            <a:avLst/>
          </a:prstGeom>
        </p:spPr>
        <p:txBody>
          <a:bodyPr wrap="square">
            <a:spAutoFit/>
          </a:bodyPr>
          <a:lstStyle/>
          <a:p>
            <a:pPr lvl="0"/>
            <a:r>
              <a:rPr lang="en-IN" dirty="0" smtClean="0"/>
              <a:t>    	Here capacity of warehouse and location are plotted  together. From graph as well as from hypothesis  ,production wt is more at urban area and also capacity of warehouse . This is because our product  has more customers in urban and  these 2 columns can affect the target column, as </a:t>
            </a:r>
            <a:r>
              <a:rPr lang="en-IN" dirty="0"/>
              <a:t>suggested in Milestone 1</a:t>
            </a:r>
            <a:r>
              <a:rPr lang="en-IN" dirty="0" smtClean="0"/>
              <a:t>.</a:t>
            </a:r>
          </a:p>
        </p:txBody>
      </p:sp>
    </p:spTree>
    <p:extLst>
      <p:ext uri="{BB962C8B-B14F-4D97-AF65-F5344CB8AC3E}">
        <p14:creationId xmlns:p14="http://schemas.microsoft.com/office/powerpoint/2010/main" val="1372537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76800" y="3962400"/>
            <a:ext cx="2895600" cy="369332"/>
          </a:xfrm>
          <a:prstGeom prst="rect">
            <a:avLst/>
          </a:prstGeom>
          <a:noFill/>
        </p:spPr>
        <p:txBody>
          <a:bodyPr wrap="square" rtlCol="0">
            <a:spAutoFit/>
          </a:bodyPr>
          <a:lstStyle/>
          <a:p>
            <a:endParaRPr lang="en-US" dirty="0"/>
          </a:p>
        </p:txBody>
      </p:sp>
      <p:sp>
        <p:nvSpPr>
          <p:cNvPr id="9" name="TextBox 8"/>
          <p:cNvSpPr txBox="1"/>
          <p:nvPr/>
        </p:nvSpPr>
        <p:spPr>
          <a:xfrm>
            <a:off x="5562600" y="685800"/>
            <a:ext cx="2895600" cy="369332"/>
          </a:xfrm>
          <a:prstGeom prst="rect">
            <a:avLst/>
          </a:prstGeom>
          <a:noFill/>
        </p:spPr>
        <p:txBody>
          <a:bodyPr wrap="square" rtlCol="0">
            <a:spAutoFit/>
          </a:bodyPr>
          <a:lstStyle/>
          <a:p>
            <a:endParaRPr lang="en-US" dirty="0"/>
          </a:p>
        </p:txBody>
      </p:sp>
      <p:sp>
        <p:nvSpPr>
          <p:cNvPr id="12" name="TextBox 11"/>
          <p:cNvSpPr txBox="1"/>
          <p:nvPr/>
        </p:nvSpPr>
        <p:spPr>
          <a:xfrm>
            <a:off x="5243308" y="2528064"/>
            <a:ext cx="2895600" cy="369332"/>
          </a:xfrm>
          <a:prstGeom prst="rect">
            <a:avLst/>
          </a:prstGeom>
          <a:no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91893497"/>
              </p:ext>
            </p:extLst>
          </p:nvPr>
        </p:nvGraphicFramePr>
        <p:xfrm>
          <a:off x="16998" y="0"/>
          <a:ext cx="9127001" cy="1625600"/>
        </p:xfrm>
        <a:graphic>
          <a:graphicData uri="http://schemas.openxmlformats.org/drawingml/2006/table">
            <a:tbl>
              <a:tblPr firstRow="1" bandRow="1">
                <a:tableStyleId>{5C22544A-7EE6-4342-B048-85BDC9FD1C3A}</a:tableStyleId>
              </a:tblPr>
              <a:tblGrid>
                <a:gridCol w="1095240"/>
                <a:gridCol w="8031761"/>
              </a:tblGrid>
              <a:tr h="406400">
                <a:tc>
                  <a:txBody>
                    <a:bodyPr/>
                    <a:lstStyle/>
                    <a:p>
                      <a:r>
                        <a:rPr lang="en-US" dirty="0" smtClean="0"/>
                        <a:t>     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WH_capacity_size</a:t>
                      </a:r>
                      <a:r>
                        <a:rPr lang="en-US" sz="1800" b="1" kern="1200" dirty="0" smtClean="0">
                          <a:solidFill>
                            <a:schemeClr val="lt1"/>
                          </a:solidFill>
                          <a:effectLst/>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64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WH_capacity_size</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WH_capacity_size</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0.882 .</a:t>
                      </a:r>
                      <a:r>
                        <a:rPr lang="en-US" sz="1800" dirty="0" smtClean="0"/>
                        <a:t> We</a:t>
                      </a:r>
                      <a:r>
                        <a:rPr lang="en-US" sz="1800" baseline="0" dirty="0" smtClean="0"/>
                        <a:t> accept H0  which is the null hypothesis.</a:t>
                      </a:r>
                      <a:endParaRPr lang="en-US" sz="1800" b="0" dirty="0" smtClean="0"/>
                    </a:p>
                  </a:txBody>
                  <a:tcPr/>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728" y="2876614"/>
            <a:ext cx="5852672" cy="3828986"/>
          </a:xfrm>
          <a:prstGeom prst="rect">
            <a:avLst/>
          </a:prstGeom>
        </p:spPr>
      </p:pic>
      <p:sp>
        <p:nvSpPr>
          <p:cNvPr id="6" name="TextBox 5"/>
          <p:cNvSpPr txBox="1"/>
          <p:nvPr/>
        </p:nvSpPr>
        <p:spPr>
          <a:xfrm>
            <a:off x="228600" y="1752600"/>
            <a:ext cx="8610600" cy="646331"/>
          </a:xfrm>
          <a:prstGeom prst="rect">
            <a:avLst/>
          </a:prstGeom>
          <a:noFill/>
        </p:spPr>
        <p:txBody>
          <a:bodyPr wrap="square" rtlCol="0">
            <a:spAutoFit/>
          </a:bodyPr>
          <a:lstStyle/>
          <a:p>
            <a:r>
              <a:rPr lang="en-US" dirty="0" smtClean="0"/>
              <a:t>	From hypothesis product </a:t>
            </a:r>
            <a:r>
              <a:rPr lang="en-US" dirty="0" err="1" smtClean="0"/>
              <a:t>wt</a:t>
            </a:r>
            <a:r>
              <a:rPr lang="en-US" dirty="0" smtClean="0"/>
              <a:t> is independent of </a:t>
            </a:r>
            <a:r>
              <a:rPr lang="en-US" dirty="0" err="1" smtClean="0"/>
              <a:t>wh</a:t>
            </a:r>
            <a:r>
              <a:rPr lang="en-US" dirty="0" smtClean="0"/>
              <a:t> capacity and also  we got the </a:t>
            </a:r>
            <a:r>
              <a:rPr lang="en-US" dirty="0" err="1" smtClean="0"/>
              <a:t>the</a:t>
            </a:r>
            <a:r>
              <a:rPr lang="en-US" dirty="0" smtClean="0"/>
              <a:t> same inferences from the graph.M1 suggests both columns are dependent.</a:t>
            </a:r>
            <a:endParaRPr lang="en-US" dirty="0"/>
          </a:p>
        </p:txBody>
      </p:sp>
    </p:spTree>
    <p:extLst>
      <p:ext uri="{BB962C8B-B14F-4D97-AF65-F5344CB8AC3E}">
        <p14:creationId xmlns:p14="http://schemas.microsoft.com/office/powerpoint/2010/main" val="900133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46243382"/>
              </p:ext>
            </p:extLst>
          </p:nvPr>
        </p:nvGraphicFramePr>
        <p:xfrm>
          <a:off x="0" y="0"/>
          <a:ext cx="9144000" cy="1625600"/>
        </p:xfrm>
        <a:graphic>
          <a:graphicData uri="http://schemas.openxmlformats.org/drawingml/2006/table">
            <a:tbl>
              <a:tblPr firstRow="1" bandRow="1">
                <a:tableStyleId>{5C22544A-7EE6-4342-B048-85BDC9FD1C3A}</a:tableStyleId>
              </a:tblPr>
              <a:tblGrid>
                <a:gridCol w="1066800"/>
                <a:gridCol w="8077200"/>
              </a:tblGrid>
              <a:tr h="406400">
                <a:tc>
                  <a:txBody>
                    <a:bodyPr/>
                    <a:lstStyle/>
                    <a:p>
                      <a:r>
                        <a:rPr lang="en-US" dirty="0" smtClean="0"/>
                        <a:t>     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'zone'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64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'zone'</a:t>
                      </a:r>
                      <a:endParaRPr lang="en-US" sz="1800" b="0" dirty="0" smtClean="0"/>
                    </a:p>
                  </a:txBody>
                  <a:tcPr/>
                </a:tc>
              </a:tr>
              <a:tr h="4064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'zone'</a:t>
                      </a:r>
                      <a:endParaRPr lang="en-US" sz="1800" b="0" dirty="0" smtClean="0"/>
                    </a:p>
                  </a:txBody>
                  <a:tcPr/>
                </a:tc>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0.814  .</a:t>
                      </a:r>
                      <a:r>
                        <a:rPr lang="en-US" sz="1800" dirty="0" smtClean="0"/>
                        <a:t> We</a:t>
                      </a:r>
                      <a:r>
                        <a:rPr lang="en-US" sz="1800" baseline="0" dirty="0" smtClean="0"/>
                        <a:t> accept H0  which is the null hypothesis.</a:t>
                      </a:r>
                      <a:endParaRPr lang="en-US" sz="1800" b="0" dirty="0" smtClean="0"/>
                    </a:p>
                  </a:txBody>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61710"/>
            <a:ext cx="6096000" cy="4082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344" y="1676399"/>
            <a:ext cx="9081655" cy="923330"/>
          </a:xfrm>
          <a:prstGeom prst="rect">
            <a:avLst/>
          </a:prstGeom>
          <a:noFill/>
        </p:spPr>
        <p:txBody>
          <a:bodyPr wrap="square" rtlCol="0">
            <a:spAutoFit/>
          </a:bodyPr>
          <a:lstStyle/>
          <a:p>
            <a:r>
              <a:rPr lang="en-US" dirty="0" smtClean="0"/>
              <a:t>    	In graph The product wt. is more at East zone and comparatively less at West. Also wt. at regional zones also changes and little more at East. </a:t>
            </a:r>
            <a:endParaRPr lang="en-US" dirty="0"/>
          </a:p>
          <a:p>
            <a:r>
              <a:rPr lang="en-US" dirty="0" smtClean="0"/>
              <a:t>	but hypothesis shows no dependency.M1 suggests less dependency.</a:t>
            </a:r>
            <a:endParaRPr lang="en-US" dirty="0"/>
          </a:p>
        </p:txBody>
      </p:sp>
    </p:spTree>
    <p:extLst>
      <p:ext uri="{BB962C8B-B14F-4D97-AF65-F5344CB8AC3E}">
        <p14:creationId xmlns:p14="http://schemas.microsoft.com/office/powerpoint/2010/main" val="49240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10712699"/>
              </p:ext>
            </p:extLst>
          </p:nvPr>
        </p:nvGraphicFramePr>
        <p:xfrm>
          <a:off x="0" y="27707"/>
          <a:ext cx="9144000" cy="1588656"/>
        </p:xfrm>
        <a:graphic>
          <a:graphicData uri="http://schemas.openxmlformats.org/drawingml/2006/table">
            <a:tbl>
              <a:tblPr firstRow="1" bandRow="1">
                <a:tableStyleId>{5C22544A-7EE6-4342-B048-85BDC9FD1C3A}</a:tableStyleId>
              </a:tblPr>
              <a:tblGrid>
                <a:gridCol w="1219200"/>
                <a:gridCol w="7924800"/>
              </a:tblGrid>
              <a:tr h="397164">
                <a:tc>
                  <a:txBody>
                    <a:bodyPr/>
                    <a:lstStyle/>
                    <a:p>
                      <a:r>
                        <a:rPr lang="en-US" dirty="0" smtClean="0"/>
                        <a:t>       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WH_regional_zone</a:t>
                      </a:r>
                      <a:r>
                        <a:rPr lang="en-US" sz="1800" b="1" kern="1200" dirty="0" smtClean="0">
                          <a:solidFill>
                            <a:schemeClr val="lt1"/>
                          </a:solidFill>
                          <a:effectLst/>
                          <a:latin typeface="+mn-lt"/>
                          <a:ea typeface="+mn-ea"/>
                          <a:cs typeface="+mn-cs"/>
                        </a:rPr>
                        <a:t>'</a:t>
                      </a:r>
                      <a:r>
                        <a:rPr lang="en-US" sz="1800" b="1" kern="1200" dirty="0" smtClean="0">
                          <a:solidFill>
                            <a:schemeClr val="lt1"/>
                          </a:solidFill>
                          <a:latin typeface="+mn-lt"/>
                          <a:ea typeface="+mn-ea"/>
                          <a:cs typeface="+mn-cs"/>
                        </a:rPr>
                        <a:t> ‘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397164">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WH_regional_zone</a:t>
                      </a:r>
                      <a:r>
                        <a:rPr lang="en-US" sz="1800" kern="1200" dirty="0" smtClean="0">
                          <a:solidFill>
                            <a:schemeClr val="dk1"/>
                          </a:solidFill>
                          <a:effectLst/>
                          <a:latin typeface="+mn-lt"/>
                          <a:ea typeface="+mn-ea"/>
                          <a:cs typeface="+mn-cs"/>
                        </a:rPr>
                        <a:t>'</a:t>
                      </a:r>
                      <a:endParaRPr lang="en-US" sz="1800" b="0" dirty="0" smtClean="0"/>
                    </a:p>
                  </a:txBody>
                  <a:tcPr/>
                </a:tc>
              </a:tr>
              <a:tr h="397164">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WH_regional_zone</a:t>
                      </a:r>
                      <a:r>
                        <a:rPr lang="en-US" sz="1800" kern="1200" dirty="0" smtClean="0">
                          <a:solidFill>
                            <a:schemeClr val="dk1"/>
                          </a:solidFill>
                          <a:effectLst/>
                          <a:latin typeface="+mn-lt"/>
                          <a:ea typeface="+mn-ea"/>
                          <a:cs typeface="+mn-cs"/>
                        </a:rPr>
                        <a:t>'</a:t>
                      </a:r>
                      <a:endParaRPr lang="en-US" sz="1800" b="0" dirty="0" smtClean="0"/>
                    </a:p>
                  </a:txBody>
                  <a:tcPr/>
                </a:tc>
              </a:tr>
              <a:tr h="3971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0.907  More than 0.05 .Accept null</a:t>
                      </a:r>
                      <a:r>
                        <a:rPr lang="en-US" baseline="0" dirty="0" smtClean="0"/>
                        <a:t> </a:t>
                      </a:r>
                      <a:r>
                        <a:rPr lang="en-US" baseline="0" dirty="0" err="1" smtClean="0"/>
                        <a:t>hyp</a:t>
                      </a:r>
                      <a:r>
                        <a:rPr lang="en-US" baseline="0" dirty="0" smtClean="0"/>
                        <a:t>..</a:t>
                      </a:r>
                      <a:endParaRPr lang="en-US" sz="1800" b="0" dirty="0" smtClean="0"/>
                    </a:p>
                  </a:txBody>
                  <a:tcPr/>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5938833" cy="4121727"/>
          </a:xfrm>
          <a:prstGeom prst="rect">
            <a:avLst/>
          </a:prstGeom>
        </p:spPr>
      </p:pic>
      <p:sp>
        <p:nvSpPr>
          <p:cNvPr id="5" name="TextBox 4"/>
          <p:cNvSpPr txBox="1"/>
          <p:nvPr/>
        </p:nvSpPr>
        <p:spPr>
          <a:xfrm>
            <a:off x="152400" y="1752600"/>
            <a:ext cx="8763000" cy="646331"/>
          </a:xfrm>
          <a:prstGeom prst="rect">
            <a:avLst/>
          </a:prstGeom>
          <a:noFill/>
        </p:spPr>
        <p:txBody>
          <a:bodyPr wrap="square" rtlCol="0">
            <a:spAutoFit/>
          </a:bodyPr>
          <a:lstStyle/>
          <a:p>
            <a:r>
              <a:rPr lang="en-US" dirty="0" smtClean="0"/>
              <a:t>	Hypothesis shows no relation between  them, but graph shows small changes with </a:t>
            </a:r>
            <a:r>
              <a:rPr lang="en-US" dirty="0" err="1" smtClean="0"/>
              <a:t>wh</a:t>
            </a:r>
            <a:r>
              <a:rPr lang="en-US" dirty="0" smtClean="0"/>
              <a:t> regional </a:t>
            </a:r>
            <a:r>
              <a:rPr lang="en-US" dirty="0" err="1" smtClean="0"/>
              <a:t>zones.Same</a:t>
            </a:r>
            <a:r>
              <a:rPr lang="en-US" dirty="0" smtClean="0"/>
              <a:t> inferences </a:t>
            </a:r>
            <a:r>
              <a:rPr lang="en-US" dirty="0" err="1" smtClean="0"/>
              <a:t>fom</a:t>
            </a:r>
            <a:r>
              <a:rPr lang="en-US" dirty="0" smtClean="0"/>
              <a:t> M1</a:t>
            </a:r>
            <a:endParaRPr lang="en-US" dirty="0"/>
          </a:p>
        </p:txBody>
      </p:sp>
    </p:spTree>
    <p:extLst>
      <p:ext uri="{BB962C8B-B14F-4D97-AF65-F5344CB8AC3E}">
        <p14:creationId xmlns:p14="http://schemas.microsoft.com/office/powerpoint/2010/main" val="900133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52875286"/>
              </p:ext>
            </p:extLst>
          </p:nvPr>
        </p:nvGraphicFramePr>
        <p:xfrm>
          <a:off x="0" y="0"/>
          <a:ext cx="9144000" cy="1625600"/>
        </p:xfrm>
        <a:graphic>
          <a:graphicData uri="http://schemas.openxmlformats.org/drawingml/2006/table">
            <a:tbl>
              <a:tblPr firstRow="1" bandRow="1">
                <a:tableStyleId>{5C22544A-7EE6-4342-B048-85BDC9FD1C3A}</a:tableStyleId>
              </a:tblPr>
              <a:tblGrid>
                <a:gridCol w="990600"/>
                <a:gridCol w="8153400"/>
              </a:tblGrid>
              <a:tr h="406400">
                <a:tc>
                  <a:txBody>
                    <a:bodyPr/>
                    <a:lstStyle/>
                    <a:p>
                      <a:r>
                        <a:rPr lang="en-US" dirty="0" smtClean="0"/>
                        <a:t>     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wh_owner_type</a:t>
                      </a:r>
                      <a:r>
                        <a:rPr lang="en-US" sz="1800" b="1" kern="1200" dirty="0" smtClean="0">
                          <a:solidFill>
                            <a:schemeClr val="lt1"/>
                          </a:solidFill>
                          <a:effectLst/>
                          <a:latin typeface="+mn-lt"/>
                          <a:ea typeface="+mn-ea"/>
                          <a:cs typeface="+mn-cs"/>
                        </a:rPr>
                        <a:t>'</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064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wh_owner_type</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wh_owner_type</a:t>
                      </a:r>
                      <a:r>
                        <a:rPr lang="en-US" sz="1800" kern="1200" dirty="0" smtClean="0">
                          <a:solidFill>
                            <a:schemeClr val="dk1"/>
                          </a:solidFill>
                          <a:effectLst/>
                          <a:latin typeface="+mn-lt"/>
                          <a:ea typeface="+mn-ea"/>
                          <a:cs typeface="+mn-cs"/>
                        </a:rPr>
                        <a:t>'</a:t>
                      </a:r>
                      <a:endParaRPr lang="en-US" sz="1800" b="0" dirty="0" smtClean="0"/>
                    </a:p>
                  </a:txBody>
                  <a:tcPr/>
                </a:tc>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0.423  .</a:t>
                      </a:r>
                      <a:r>
                        <a:rPr lang="en-US" sz="1800" dirty="0" smtClean="0"/>
                        <a:t> We</a:t>
                      </a:r>
                      <a:r>
                        <a:rPr lang="en-US" sz="1800" baseline="0" dirty="0" smtClean="0"/>
                        <a:t> accept  null hypothesis.</a:t>
                      </a:r>
                      <a:endParaRPr lang="en-US" sz="1800" b="0" dirty="0" smtClean="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33747"/>
            <a:ext cx="5760872"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0" y="1600200"/>
            <a:ext cx="9067800" cy="923330"/>
          </a:xfrm>
          <a:prstGeom prst="rect">
            <a:avLst/>
          </a:prstGeom>
        </p:spPr>
        <p:txBody>
          <a:bodyPr wrap="square">
            <a:spAutoFit/>
          </a:bodyPr>
          <a:lstStyle/>
          <a:p>
            <a:pPr lvl="0"/>
            <a:r>
              <a:rPr lang="en-US" dirty="0" smtClean="0">
                <a:solidFill>
                  <a:prstClr val="black"/>
                </a:solidFill>
              </a:rPr>
              <a:t>    	Through graph and hypothesis we can say both columns are independent. In the graph here </a:t>
            </a:r>
            <a:r>
              <a:rPr lang="en-US" dirty="0">
                <a:solidFill>
                  <a:prstClr val="black"/>
                </a:solidFill>
              </a:rPr>
              <a:t>rented or owned type have almost same distribution on product </a:t>
            </a:r>
            <a:r>
              <a:rPr lang="en-US" dirty="0" smtClean="0">
                <a:solidFill>
                  <a:prstClr val="black"/>
                </a:solidFill>
              </a:rPr>
              <a:t>wt. </a:t>
            </a:r>
            <a:r>
              <a:rPr lang="en-US" dirty="0">
                <a:solidFill>
                  <a:prstClr val="black"/>
                </a:solidFill>
              </a:rPr>
              <a:t>&amp; therefore not affecting ,as mentioned in </a:t>
            </a:r>
            <a:r>
              <a:rPr lang="en-US" dirty="0" smtClean="0">
                <a:solidFill>
                  <a:prstClr val="black"/>
                </a:solidFill>
              </a:rPr>
              <a:t>M1.</a:t>
            </a:r>
            <a:endParaRPr lang="en-US" dirty="0">
              <a:solidFill>
                <a:prstClr val="black"/>
              </a:solidFill>
            </a:endParaRPr>
          </a:p>
        </p:txBody>
      </p:sp>
    </p:spTree>
    <p:extLst>
      <p:ext uri="{BB962C8B-B14F-4D97-AF65-F5344CB8AC3E}">
        <p14:creationId xmlns:p14="http://schemas.microsoft.com/office/powerpoint/2010/main" val="950261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41492472"/>
              </p:ext>
            </p:extLst>
          </p:nvPr>
        </p:nvGraphicFramePr>
        <p:xfrm>
          <a:off x="0" y="0"/>
          <a:ext cx="9144000" cy="1965960"/>
        </p:xfrm>
        <a:graphic>
          <a:graphicData uri="http://schemas.openxmlformats.org/drawingml/2006/table">
            <a:tbl>
              <a:tblPr firstRow="1" bandRow="1">
                <a:tableStyleId>{5C22544A-7EE6-4342-B048-85BDC9FD1C3A}</a:tableStyleId>
              </a:tblPr>
              <a:tblGrid>
                <a:gridCol w="1009089"/>
                <a:gridCol w="8134911"/>
              </a:tblGrid>
              <a:tr h="431800">
                <a:tc>
                  <a:txBody>
                    <a:bodyPr/>
                    <a:lstStyle/>
                    <a:p>
                      <a:r>
                        <a:rPr lang="en-US" dirty="0" smtClean="0"/>
                        <a:t>    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Feature column:  </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approved_wh_govt_certificate</a:t>
                      </a:r>
                      <a:r>
                        <a:rPr lang="en-US" sz="1800" b="1" kern="1200" dirty="0" smtClean="0">
                          <a:solidFill>
                            <a:schemeClr val="lt1"/>
                          </a:solidFill>
                          <a:effectLst/>
                          <a:latin typeface="+mn-lt"/>
                          <a:ea typeface="+mn-ea"/>
                          <a:cs typeface="+mn-cs"/>
                        </a:rPr>
                        <a:t>'</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vs</a:t>
                      </a:r>
                      <a:r>
                        <a:rPr lang="en-US" sz="1800" b="1" kern="1200" dirty="0" smtClean="0">
                          <a:solidFill>
                            <a:schemeClr val="lt1"/>
                          </a:solidFill>
                          <a:latin typeface="+mn-lt"/>
                          <a:ea typeface="+mn-ea"/>
                          <a:cs typeface="+mn-cs"/>
                        </a:rPr>
                        <a:t>   Target column:  ‘</a:t>
                      </a:r>
                      <a:r>
                        <a:rPr lang="en-US" sz="1800" b="1" kern="1200" dirty="0" err="1" smtClean="0">
                          <a:solidFill>
                            <a:schemeClr val="lt1"/>
                          </a:solidFill>
                          <a:latin typeface="+mn-lt"/>
                          <a:ea typeface="+mn-ea"/>
                          <a:cs typeface="+mn-cs"/>
                        </a:rPr>
                        <a:t>Product_wg_ton</a:t>
                      </a:r>
                      <a:r>
                        <a:rPr lang="en-US" sz="2000" b="1" kern="1200" dirty="0" smtClean="0">
                          <a:solidFill>
                            <a:schemeClr val="lt1"/>
                          </a:solidFill>
                          <a:latin typeface="+mn-lt"/>
                          <a:ea typeface="+mn-ea"/>
                          <a:cs typeface="+mn-cs"/>
                        </a:rPr>
                        <a:t>‘.</a:t>
                      </a:r>
                    </a:p>
                  </a:txBody>
                  <a:tcPr/>
                </a:tc>
              </a:tr>
              <a:tr h="431800">
                <a:tc>
                  <a:txBody>
                    <a:bodyPr/>
                    <a:lstStyle/>
                    <a:p>
                      <a:r>
                        <a:rPr lang="en-US" dirty="0" smtClean="0"/>
                        <a:t>     H0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independent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approved_wh_govt_certificate</a:t>
                      </a:r>
                      <a:r>
                        <a:rPr lang="en-US" sz="1800" kern="1200" dirty="0" smtClean="0">
                          <a:solidFill>
                            <a:schemeClr val="dk1"/>
                          </a:solidFill>
                          <a:effectLst/>
                          <a:latin typeface="+mn-lt"/>
                          <a:ea typeface="+mn-ea"/>
                          <a:cs typeface="+mn-cs"/>
                        </a:rPr>
                        <a:t>'</a:t>
                      </a:r>
                      <a:endParaRPr lang="en-US" sz="1800" b="0" dirty="0" smtClean="0"/>
                    </a:p>
                  </a:txBody>
                  <a:tcPr/>
                </a:tc>
              </a:tr>
              <a:tr h="431800">
                <a:tc>
                  <a:txBody>
                    <a:bodyPr/>
                    <a:lstStyle/>
                    <a:p>
                      <a:r>
                        <a:rPr lang="en-US" dirty="0" smtClean="0"/>
                        <a:t>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err="1" smtClean="0">
                          <a:solidFill>
                            <a:schemeClr val="dk1"/>
                          </a:solidFill>
                          <a:latin typeface="+mn-lt"/>
                          <a:ea typeface="+mn-ea"/>
                          <a:cs typeface="+mn-cs"/>
                        </a:rPr>
                        <a:t>Product_wg_ton</a:t>
                      </a:r>
                      <a:r>
                        <a:rPr kumimoji="0" lang="en-US" sz="1800" b="0" kern="1200" dirty="0" smtClean="0">
                          <a:solidFill>
                            <a:schemeClr val="dk1"/>
                          </a:solidFill>
                          <a:latin typeface="+mn-lt"/>
                          <a:ea typeface="+mn-ea"/>
                          <a:cs typeface="+mn-cs"/>
                        </a:rPr>
                        <a:t> is</a:t>
                      </a:r>
                      <a:r>
                        <a:rPr kumimoji="0" lang="en-US" sz="1800" b="0" kern="1200" baseline="0" dirty="0" smtClean="0">
                          <a:solidFill>
                            <a:schemeClr val="dk1"/>
                          </a:solidFill>
                          <a:latin typeface="+mn-lt"/>
                          <a:ea typeface="+mn-ea"/>
                          <a:cs typeface="+mn-cs"/>
                        </a:rPr>
                        <a:t> dependent on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approved_wh_govt_certificate</a:t>
                      </a:r>
                      <a:r>
                        <a:rPr lang="en-US" sz="1800" kern="1200" dirty="0" smtClean="0">
                          <a:solidFill>
                            <a:schemeClr val="dk1"/>
                          </a:solidFill>
                          <a:effectLst/>
                          <a:latin typeface="+mn-lt"/>
                          <a:ea typeface="+mn-ea"/>
                          <a:cs typeface="+mn-cs"/>
                        </a:rPr>
                        <a:t>'</a:t>
                      </a:r>
                      <a:endParaRPr lang="en-US" sz="1800" b="0" dirty="0" smtClean="0"/>
                    </a:p>
                  </a:txBody>
                  <a:tcPr/>
                </a:tc>
              </a:tr>
              <a:tr h="431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value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value is  1.2193110659715722e-94 . </a:t>
                      </a:r>
                      <a:r>
                        <a:rPr lang="en-US" sz="1800" dirty="0" smtClean="0"/>
                        <a:t>We</a:t>
                      </a:r>
                      <a:r>
                        <a:rPr lang="en-US" sz="1800" baseline="0" dirty="0" smtClean="0"/>
                        <a:t> accept  alternate  hypothesis.</a:t>
                      </a:r>
                      <a:endParaRPr lang="en-US" sz="1800" b="0" dirty="0" smtClean="0"/>
                    </a:p>
                  </a:txBody>
                  <a:tcPr/>
                </a:tc>
              </a:tr>
            </a:tbl>
          </a:graphicData>
        </a:graphic>
      </p:graphicFrame>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20386"/>
            <a:ext cx="5468762" cy="379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1981200"/>
            <a:ext cx="9144000" cy="923330"/>
          </a:xfrm>
          <a:prstGeom prst="rect">
            <a:avLst/>
          </a:prstGeom>
          <a:noFill/>
        </p:spPr>
        <p:txBody>
          <a:bodyPr wrap="square" rtlCol="0">
            <a:spAutoFit/>
          </a:bodyPr>
          <a:lstStyle/>
          <a:p>
            <a:r>
              <a:rPr lang="en-US" dirty="0"/>
              <a:t> </a:t>
            </a:r>
            <a:r>
              <a:rPr lang="en-US" dirty="0" smtClean="0"/>
              <a:t>         	Here from hypothesis as well as  from graph We can see A and  A+ certified warehouses have more production and remaining follows the same .So this column is  correlated to our target column. Same inferences in M1also.</a:t>
            </a:r>
            <a:endParaRPr lang="en-US" dirty="0"/>
          </a:p>
        </p:txBody>
      </p:sp>
    </p:spTree>
    <p:extLst>
      <p:ext uri="{BB962C8B-B14F-4D97-AF65-F5344CB8AC3E}">
        <p14:creationId xmlns:p14="http://schemas.microsoft.com/office/powerpoint/2010/main" val="3736670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438399"/>
            <a:ext cx="5952270" cy="461665"/>
          </a:xfrm>
          <a:prstGeom prst="rect">
            <a:avLst/>
          </a:prstGeom>
        </p:spPr>
        <p:txBody>
          <a:bodyPr wrap="none">
            <a:spAutoFit/>
          </a:bodyPr>
          <a:lstStyle/>
          <a:p>
            <a:r>
              <a:rPr lang="en-US" sz="2400" dirty="0" smtClean="0">
                <a:solidFill>
                  <a:schemeClr val="bg2">
                    <a:lumMod val="25000"/>
                  </a:schemeClr>
                </a:solidFill>
                <a:latin typeface="Algerian" pitchFamily="82" charset="0"/>
              </a:rPr>
              <a:t>LET’S  LOOK   INTO  NUMERICAL COLUMNS</a:t>
            </a:r>
            <a:endParaRPr lang="en-US" sz="2400" dirty="0">
              <a:solidFill>
                <a:schemeClr val="bg2">
                  <a:lumMod val="25000"/>
                </a:schemeClr>
              </a:solidFill>
              <a:latin typeface="Algerian" pitchFamily="82" charset="0"/>
            </a:endParaRPr>
          </a:p>
        </p:txBody>
      </p:sp>
    </p:spTree>
    <p:extLst>
      <p:ext uri="{BB962C8B-B14F-4D97-AF65-F5344CB8AC3E}">
        <p14:creationId xmlns:p14="http://schemas.microsoft.com/office/powerpoint/2010/main" val="41811340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875</TotalTime>
  <Words>986</Words>
  <Application>Microsoft Office PowerPoint</Application>
  <PresentationFormat>On-screen Show (4:3)</PresentationFormat>
  <Paragraphs>207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Angles</vt:lpstr>
      <vt:lpstr>                                                 SUPPLY CHAIN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Nandakishore</dc:creator>
  <cp:lastModifiedBy>Nandakishore</cp:lastModifiedBy>
  <cp:revision>86</cp:revision>
  <dcterms:created xsi:type="dcterms:W3CDTF">2023-06-08T07:47:23Z</dcterms:created>
  <dcterms:modified xsi:type="dcterms:W3CDTF">2023-06-18T05:30:26Z</dcterms:modified>
</cp:coreProperties>
</file>