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133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4703-CA71-4F27-9A64-48D503FBA98E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00B3-9DAD-4F92-A0AA-05A2BC669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ams9.sharepoint.hp.com/teams/PGS/QA/Knowledge%20Management/Forms/AllItems.aspx?RootFolder=/teams/PGS/QA/Knowledge%20Management/SLIM%20Training&amp;FolderCTID=&amp;View=%7b55BCF2C8-C635-4099-A573-224BE5E8FCDA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Defect in QC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Defect(Owner</a:t>
            </a:r>
            <a:r>
              <a:rPr lang="en-US" sz="2200" dirty="0" smtClean="0"/>
              <a:t>-DEV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-Repair Ready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Resolution</a:t>
            </a:r>
          </a:p>
          <a:p>
            <a:pPr lvl="1"/>
            <a:r>
              <a:rPr lang="en-US" sz="1800" dirty="0" smtClean="0"/>
              <a:t>SOR Validated: Problem was validated as being due to data from the System of Record being misaligned (e.g. incorrect format, wrong </a:t>
            </a:r>
            <a:r>
              <a:rPr lang="en-US" sz="1800" dirty="0" err="1" smtClean="0"/>
              <a:t>values,etc</a:t>
            </a:r>
            <a:r>
              <a:rPr lang="en-US" sz="1800" dirty="0" smtClean="0"/>
              <a:t>.) with the Product. </a:t>
            </a:r>
          </a:p>
          <a:p>
            <a:pPr lvl="1"/>
            <a:r>
              <a:rPr lang="en-US" sz="1800" dirty="0" smtClean="0"/>
              <a:t>Validated: Problem was validated in the Product.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Root cause</a:t>
            </a:r>
            <a:endParaRPr lang="en-US" dirty="0" smtClean="0"/>
          </a:p>
          <a:p>
            <a:pPr lvl="1"/>
            <a:r>
              <a:rPr lang="en-US" sz="1800" dirty="0" smtClean="0"/>
              <a:t>Code: Functionality coded in the release / project under test did not fulfill the design. </a:t>
            </a:r>
          </a:p>
          <a:p>
            <a:pPr lvl="1"/>
            <a:r>
              <a:rPr lang="en-US" sz="1800" dirty="0" smtClean="0"/>
              <a:t>Data: Wrong or invalid data being processed. </a:t>
            </a:r>
          </a:p>
          <a:p>
            <a:pPr lvl="1"/>
            <a:r>
              <a:rPr lang="en-US" sz="1800" dirty="0" smtClean="0"/>
              <a:t>Design: Design does not meet the requirement.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Defect(Owner</a:t>
            </a:r>
            <a:r>
              <a:rPr lang="en-US" sz="2200" dirty="0" smtClean="0"/>
              <a:t>-DEV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-Fixed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Fixed issue code is involved in the ITG</a:t>
            </a:r>
          </a:p>
          <a:p>
            <a:r>
              <a:rPr lang="en-US" dirty="0" smtClean="0"/>
              <a:t>Validate the “Repair Ready” defect in ITG</a:t>
            </a:r>
          </a:p>
          <a:p>
            <a:r>
              <a:rPr lang="en-US" dirty="0" smtClean="0"/>
              <a:t>Change the info for defect</a:t>
            </a:r>
          </a:p>
          <a:p>
            <a:pPr lvl="1"/>
            <a:r>
              <a:rPr lang="en-US" dirty="0" smtClean="0"/>
              <a:t>Change the defect state to “Fixed”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substate</a:t>
            </a:r>
            <a:r>
              <a:rPr lang="en-US" dirty="0" smtClean="0"/>
              <a:t> as “validated”</a:t>
            </a:r>
          </a:p>
          <a:p>
            <a:pPr lvl="1"/>
            <a:r>
              <a:rPr lang="en-US" dirty="0" smtClean="0"/>
              <a:t>Assign to Defect submitter(QA)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Defect(Owner</a:t>
            </a:r>
            <a:r>
              <a:rPr lang="en-US" sz="2200" dirty="0" smtClean="0"/>
              <a:t>-QA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-Closed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the fixed issue</a:t>
            </a:r>
          </a:p>
          <a:p>
            <a:r>
              <a:rPr lang="en-US" dirty="0" smtClean="0"/>
              <a:t>Close defect</a:t>
            </a:r>
          </a:p>
          <a:p>
            <a:pPr lvl="1"/>
            <a:r>
              <a:rPr lang="en-US" dirty="0" smtClean="0"/>
              <a:t>Change the state to “Closed”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err="1" smtClean="0"/>
              <a:t>substate</a:t>
            </a:r>
            <a:r>
              <a:rPr lang="en-US" dirty="0" smtClean="0"/>
              <a:t> to “validated”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Reopen defect(Unexpected)</a:t>
            </a:r>
          </a:p>
          <a:p>
            <a:pPr lvl="1"/>
            <a:r>
              <a:rPr lang="en-US" dirty="0" smtClean="0"/>
              <a:t>Change the state to “Open”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err="1" smtClean="0"/>
              <a:t>substate</a:t>
            </a:r>
            <a:r>
              <a:rPr lang="en-US" dirty="0" smtClean="0"/>
              <a:t> to “Reopen”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comments when do any action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1-Critical, 2-Urgent, 3-Medium, 4-Low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523999"/>
          <a:ext cx="7162800" cy="4075336"/>
        </p:xfrm>
        <a:graphic>
          <a:graphicData uri="http://schemas.openxmlformats.org/drawingml/2006/table">
            <a:tbl>
              <a:tblPr/>
              <a:tblGrid>
                <a:gridCol w="1133557"/>
                <a:gridCol w="3971843"/>
                <a:gridCol w="2057400"/>
              </a:tblGrid>
              <a:tr h="277165"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宋体"/>
                          <a:cs typeface="Times New Roman"/>
                        </a:rPr>
                        <a:t>NCR Severity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68"/>
                    </a:solidFill>
                  </a:tcPr>
                </a:tc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宋体"/>
                          <a:cs typeface="Times New Roman"/>
                        </a:rPr>
                        <a:t>Definition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宋体"/>
                          <a:cs typeface="Times New Roman"/>
                        </a:rPr>
                        <a:t>Action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68"/>
                    </a:solidFill>
                  </a:tcPr>
                </a:tc>
              </a:tr>
              <a:tr h="835328"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1 _ Urgent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Application down/crush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No workaround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>
                          <a:latin typeface="Calibri"/>
                          <a:ea typeface="宋体"/>
                          <a:cs typeface="Times New Roman"/>
                        </a:rPr>
                        <a:t>Must be fixed  before release</a:t>
                      </a:r>
                      <a:endParaRPr lang="en-US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908"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2 _ 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Issue cause component fail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GB" sz="1400" dirty="0" smtClean="0">
                          <a:highlight>
                            <a:srgbClr val="FFFF00"/>
                          </a:highlight>
                          <a:latin typeface="Arial"/>
                          <a:ea typeface="宋体"/>
                          <a:cs typeface="Times New Roman"/>
                        </a:rPr>
                        <a:t>Scenario</a:t>
                      </a:r>
                      <a:r>
                        <a:rPr lang="en-GB" sz="1400" baseline="0" dirty="0" smtClean="0">
                          <a:highlight>
                            <a:srgbClr val="FFFF00"/>
                          </a:highlight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GB" sz="1400" dirty="0" smtClean="0">
                          <a:highlight>
                            <a:srgbClr val="FFFF00"/>
                          </a:highlight>
                          <a:latin typeface="Arial"/>
                          <a:ea typeface="宋体"/>
                          <a:cs typeface="Times New Roman"/>
                        </a:rPr>
                        <a:t>fail, block most of test sets</a:t>
                      </a:r>
                      <a:endParaRPr lang="en-US" sz="14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Calibri"/>
                          <a:ea typeface="宋体"/>
                          <a:cs typeface="Times New Roman"/>
                        </a:rPr>
                        <a:t>Must be fixed  before release unless agreed otherwise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1020"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3 _ Medium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Workaround acceptable.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171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Not serious to operations.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GB" sz="1400" dirty="0" smtClean="0">
                          <a:highlight>
                            <a:srgbClr val="FFFF00"/>
                          </a:highlight>
                          <a:latin typeface="Arial"/>
                          <a:ea typeface="宋体"/>
                          <a:cs typeface="Times New Roman"/>
                        </a:rPr>
                        <a:t>Scenario fail, minor</a:t>
                      </a:r>
                      <a:r>
                        <a:rPr lang="en-GB" sz="1400" baseline="0" dirty="0" smtClean="0">
                          <a:highlight>
                            <a:srgbClr val="FFFF00"/>
                          </a:highlight>
                          <a:latin typeface="Arial"/>
                          <a:ea typeface="宋体"/>
                          <a:cs typeface="Times New Roman"/>
                        </a:rPr>
                        <a:t> issue with work around</a:t>
                      </a:r>
                      <a:endParaRPr lang="en-GB" sz="1400" dirty="0" smtClean="0">
                        <a:highlight>
                          <a:srgbClr val="FFFF00"/>
                        </a:highlight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Calibri"/>
                          <a:ea typeface="宋体"/>
                          <a:cs typeface="Times New Roman"/>
                        </a:rPr>
                        <a:t>Fix can be delayed until next version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915"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4 _ 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Prefer the application to function differently.</a:t>
                      </a:r>
                      <a:endParaRPr lang="en-US" sz="14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171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>
                          <a:highlight>
                            <a:srgbClr val="FFFF00"/>
                          </a:highlight>
                          <a:latin typeface="Calibri"/>
                          <a:ea typeface="宋体"/>
                          <a:cs typeface="Times New Roman"/>
                        </a:rPr>
                        <a:t>Workaround available and acceptable.</a:t>
                      </a:r>
                      <a:endParaRPr lang="en-US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>
                          <a:latin typeface="Calibri"/>
                          <a:ea typeface="宋体"/>
                          <a:cs typeface="Times New Roman"/>
                        </a:rPr>
                        <a:t>Fix can be delayed until next version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Defect(QA)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 smtClean="0"/>
              <a:t>BUG </a:t>
            </a:r>
            <a:r>
              <a:rPr lang="en-US" sz="2000" dirty="0" smtClean="0">
                <a:sym typeface="Wingdings" pitchFamily="2" charset="2"/>
              </a:rPr>
              <a:t></a:t>
            </a:r>
            <a:r>
              <a:rPr lang="en-US" sz="2000" dirty="0" smtClean="0"/>
              <a:t>NCR(None Confirmed Requirement)</a:t>
            </a:r>
          </a:p>
          <a:p>
            <a:r>
              <a:rPr lang="en-US" sz="2000" dirty="0" smtClean="0"/>
              <a:t>Life Cycle: follow SLIM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hlinkClick r:id="rId2"/>
              </a:rPr>
              <a:t>http://teams9.sharepoint.hp.com/teams/PGS/QA/Knowledge%20Management/Forms/AllItems.aspx?RootFolder=%2fteams%2fPGS%2fQA%2fKnowledge%20Management%2fSLIM%20Training&amp;FolderCTID=&amp;View=%7b55BCF2C8%2dC635%2d4099%2dA573%2d224BE5E8FCDA%7d</a:t>
            </a:r>
            <a:endParaRPr lang="en-US" sz="1200" dirty="0" smtClean="0"/>
          </a:p>
          <a:p>
            <a:endParaRPr lang="en-US" sz="12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2438400"/>
            <a:ext cx="5867400" cy="4038600"/>
            <a:chOff x="1219200" y="2438400"/>
            <a:chExt cx="5867400" cy="4038600"/>
          </a:xfrm>
        </p:grpSpPr>
        <p:grpSp>
          <p:nvGrpSpPr>
            <p:cNvPr id="7" name="Group 6"/>
            <p:cNvGrpSpPr/>
            <p:nvPr/>
          </p:nvGrpSpPr>
          <p:grpSpPr>
            <a:xfrm>
              <a:off x="1219200" y="2438400"/>
              <a:ext cx="5867400" cy="4038600"/>
              <a:chOff x="914400" y="2438400"/>
              <a:chExt cx="5562600" cy="40386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914400" y="2438400"/>
                <a:ext cx="2895600" cy="40386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&gt;New(Unassigned)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&gt;New(Assigned)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&gt;Open(Active)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&gt;Repair Ready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&gt;Fixed(Validated)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&gt;Closed(Validated)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&gt;Open(Reopen)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343400" y="2514600"/>
                <a:ext cx="2133600" cy="38862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&gt;Owner(QA)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 Test Coordinator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&gt;Owner(dev)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&gt;Owner(dev)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&gt;Owner(dev)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&gt;Owner(QA)</a:t>
                </a:r>
              </a:p>
              <a:p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&gt;Owner(QA)</a:t>
                </a:r>
                <a:endParaRPr lang="en-US" dirty="0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2057400" y="29718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057400" y="35052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57400" y="40386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57400" y="45720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57400" y="51816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rved Left Arrow 18"/>
            <p:cNvSpPr/>
            <p:nvPr/>
          </p:nvSpPr>
          <p:spPr>
            <a:xfrm flipV="1">
              <a:off x="2895600" y="3810000"/>
              <a:ext cx="457200" cy="243840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Defect(QA)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-New unassigned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 find a defect, submit it in QC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Login QC(ECOIT, DIRECT_SERVICES)</a:t>
            </a:r>
          </a:p>
          <a:p>
            <a:pPr lvl="1"/>
            <a:r>
              <a:rPr lang="en-US" dirty="0" smtClean="0"/>
              <a:t>Click Change Request</a:t>
            </a:r>
          </a:p>
          <a:p>
            <a:pPr lvl="1"/>
            <a:r>
              <a:rPr lang="en-US" dirty="0" smtClean="0"/>
              <a:t>Click New Change Request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Defect(QA)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-New unassigned, Example</a:t>
            </a:r>
            <a:endParaRPr lang="en-US" sz="2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Defect(QA)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-New, unassigned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Summary: “component: defect summary”-&gt;”FQM/RSM:…”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Product: PGS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Security Impact: Y/N, normally is “N”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Severity: 0-None, 1-Critical, 2-Urgent, 3-Medium, 4-Low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 Type: </a:t>
            </a:r>
            <a:r>
              <a:rPr lang="en-US" sz="2400" b="1" dirty="0" smtClean="0"/>
              <a:t>Defect</a:t>
            </a:r>
            <a:r>
              <a:rPr lang="en-US" sz="2400" dirty="0" smtClean="0"/>
              <a:t>, Problem, Requirement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Team: _</a:t>
            </a:r>
            <a:r>
              <a:rPr lang="en-US" sz="2400" dirty="0" err="1" smtClean="0"/>
              <a:t>PGS_Team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Environment: ITG(DEV, Pro…)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Detected in Release: Payment Gateway-&gt;August  PCI PGS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Found in project phrase: </a:t>
            </a:r>
            <a:r>
              <a:rPr lang="en-US" sz="2400" b="1" dirty="0" smtClean="0"/>
              <a:t>system testing</a:t>
            </a:r>
            <a:r>
              <a:rPr lang="en-US" sz="2400" dirty="0" smtClean="0"/>
              <a:t>(user acceptance testing)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Description: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Defect Description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Environment, if have, like </a:t>
            </a:r>
            <a:r>
              <a:rPr lang="en-US" sz="1800" dirty="0" err="1" smtClean="0"/>
              <a:t>url</a:t>
            </a:r>
            <a:r>
              <a:rPr lang="en-US" sz="1800" dirty="0" smtClean="0"/>
              <a:t>, </a:t>
            </a:r>
            <a:r>
              <a:rPr lang="en-US" sz="1800" dirty="0" err="1" smtClean="0"/>
              <a:t>ie</a:t>
            </a:r>
            <a:r>
              <a:rPr lang="en-US" sz="1800" dirty="0" smtClean="0"/>
              <a:t> version, OS, JDK, etc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Reproduce steps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Actual Result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Expected Result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 smtClean="0"/>
              <a:t>Attachment: screenshot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24200" y="60960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 indent="-457200" algn="ctr"/>
            <a:r>
              <a:rPr 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Defect(QA)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 </a:t>
            </a:r>
            <a:r>
              <a:rPr lang="en-US" sz="2700" dirty="0" err="1" smtClean="0"/>
              <a:t>New,Unassigned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 to testing coordinator: fei.lai_hp.com</a:t>
            </a:r>
          </a:p>
          <a:p>
            <a:pPr lvl="1"/>
            <a:r>
              <a:rPr lang="en-US" dirty="0" smtClean="0"/>
              <a:t>For coordinator role: can refer to test plan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Don’t forget to link the NCR to test set(in test lab)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Defect(Test Coordinator)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-New, Assigned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coordinator get the new defect</a:t>
            </a:r>
          </a:p>
          <a:p>
            <a:r>
              <a:rPr lang="en-US" dirty="0" smtClean="0"/>
              <a:t>Verify the defect’s valid</a:t>
            </a:r>
          </a:p>
          <a:p>
            <a:pPr lvl="1"/>
            <a:r>
              <a:rPr lang="en-US" dirty="0" smtClean="0"/>
              <a:t>valid defect</a:t>
            </a:r>
          </a:p>
          <a:p>
            <a:pPr lvl="2"/>
            <a:r>
              <a:rPr lang="en-US" dirty="0" smtClean="0"/>
              <a:t>change the defect’s </a:t>
            </a:r>
            <a:r>
              <a:rPr lang="en-US" dirty="0" err="1" smtClean="0"/>
              <a:t>substate</a:t>
            </a:r>
            <a:r>
              <a:rPr lang="en-US" dirty="0" smtClean="0"/>
              <a:t> as “Assigned” </a:t>
            </a:r>
          </a:p>
          <a:p>
            <a:pPr lvl="2"/>
            <a:r>
              <a:rPr lang="en-US" dirty="0" smtClean="0"/>
              <a:t>assign the defect to Owner</a:t>
            </a:r>
          </a:p>
          <a:p>
            <a:pPr lvl="1"/>
            <a:r>
              <a:rPr lang="en-US" dirty="0" smtClean="0"/>
              <a:t>invalid defect</a:t>
            </a:r>
          </a:p>
          <a:p>
            <a:pPr lvl="2"/>
            <a:r>
              <a:rPr lang="en-US" dirty="0" smtClean="0"/>
              <a:t>assign to submitter</a:t>
            </a:r>
          </a:p>
          <a:p>
            <a:pPr lvl="2"/>
            <a:r>
              <a:rPr lang="en-US" dirty="0" smtClean="0"/>
              <a:t>add comments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the defect as “closed” (it’s better to discuss with QA firstly to avoid reopen defect)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Defect(Owner</a:t>
            </a:r>
            <a:r>
              <a:rPr lang="en-US" sz="2200" dirty="0" smtClean="0"/>
              <a:t>-DEV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-Open, Active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Owner(DEV) get the defect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Defect info clear</a:t>
            </a:r>
          </a:p>
          <a:p>
            <a:pPr lvl="3"/>
            <a:r>
              <a:rPr lang="en-US" dirty="0" smtClean="0"/>
              <a:t>Change the defect’s state as “Open”</a:t>
            </a:r>
          </a:p>
          <a:p>
            <a:pPr lvl="3"/>
            <a:r>
              <a:rPr lang="en-US" dirty="0" smtClean="0"/>
              <a:t>Change the defect’s </a:t>
            </a:r>
            <a:r>
              <a:rPr lang="en-US" dirty="0" err="1" smtClean="0"/>
              <a:t>substate</a:t>
            </a:r>
            <a:r>
              <a:rPr lang="en-US" dirty="0" smtClean="0"/>
              <a:t> as “Active”</a:t>
            </a:r>
          </a:p>
          <a:p>
            <a:pPr lvl="3"/>
            <a:r>
              <a:rPr lang="en-US" dirty="0" smtClean="0"/>
              <a:t>To troubleshoot the issue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Defect info unclear</a:t>
            </a:r>
          </a:p>
          <a:p>
            <a:pPr lvl="3"/>
            <a:r>
              <a:rPr lang="en-US" dirty="0" smtClean="0"/>
              <a:t>Change the defect’s </a:t>
            </a:r>
            <a:r>
              <a:rPr lang="en-US" dirty="0" err="1" smtClean="0"/>
              <a:t>substate</a:t>
            </a:r>
            <a:r>
              <a:rPr lang="en-US" dirty="0" smtClean="0"/>
              <a:t> as “Need more information”</a:t>
            </a:r>
          </a:p>
          <a:p>
            <a:pPr lvl="3"/>
            <a:r>
              <a:rPr lang="en-US" dirty="0" smtClean="0"/>
              <a:t>Assign to defect’s submitter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Defect(Owner</a:t>
            </a:r>
            <a:r>
              <a:rPr lang="en-US" sz="2200" dirty="0" smtClean="0"/>
              <a:t>-DEV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700" dirty="0" smtClean="0"/>
              <a:t>-Repair Ready</a:t>
            </a:r>
            <a:r>
              <a:rPr lang="en-US" dirty="0" smtClean="0"/>
              <a:t>, </a:t>
            </a: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the issue</a:t>
            </a:r>
          </a:p>
          <a:p>
            <a:r>
              <a:rPr lang="en-US" dirty="0" smtClean="0"/>
              <a:t>Change the info for defect(Required Field)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Set the state as “Repair Ready”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Fill in PPM ID: refer to project test plan(179832: PGS EC Baseline Support FY11)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Resolution tab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Resolution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Root cause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CR Kind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Introduced In Project Phase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633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Defect in QC</vt:lpstr>
      <vt:lpstr>Defect(QA)</vt:lpstr>
      <vt:lpstr>Defect(QA)                         -New unassigned</vt:lpstr>
      <vt:lpstr>Defect(QA)                         -New unassigned, Example</vt:lpstr>
      <vt:lpstr>Defect(QA)                         -New, unassigned, Example</vt:lpstr>
      <vt:lpstr>Defect(QA)                         - New,Unassigned, Example</vt:lpstr>
      <vt:lpstr>Defect(Test Coordinator)                         -New, Assigned, Example</vt:lpstr>
      <vt:lpstr>Defect(Owner-DEV)                         -Open, Active, Example</vt:lpstr>
      <vt:lpstr>Defect(Owner-DEV)                         -Repair Ready, Example</vt:lpstr>
      <vt:lpstr>Defect(Owner-DEV)                         -Repair Ready, Example</vt:lpstr>
      <vt:lpstr>Defect(Owner-DEV)                         -Fixed, Example</vt:lpstr>
      <vt:lpstr>Defect(Owner-QA)                         -Closed, Example</vt:lpstr>
      <vt:lpstr>Comments</vt:lpstr>
      <vt:lpstr>Severity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in QC</dc:title>
  <dc:creator>Hui Liu</dc:creator>
  <cp:lastModifiedBy>Jiang, Pin-Pin (Penny, HPIT-GADSC-SH)</cp:lastModifiedBy>
  <cp:revision>42</cp:revision>
  <dcterms:created xsi:type="dcterms:W3CDTF">2011-07-15T06:57:49Z</dcterms:created>
  <dcterms:modified xsi:type="dcterms:W3CDTF">2011-09-06T05:36:06Z</dcterms:modified>
</cp:coreProperties>
</file>